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7" r:id="rId2"/>
    <p:sldMasterId id="2147483675" r:id="rId3"/>
    <p:sldMasterId id="2147483687" r:id="rId4"/>
    <p:sldMasterId id="2147483706" r:id="rId5"/>
  </p:sldMasterIdLst>
  <p:notesMasterIdLst>
    <p:notesMasterId r:id="rId19"/>
  </p:notesMasterIdLst>
  <p:sldIdLst>
    <p:sldId id="256" r:id="rId6"/>
    <p:sldId id="264" r:id="rId7"/>
    <p:sldId id="257" r:id="rId8"/>
    <p:sldId id="261" r:id="rId9"/>
    <p:sldId id="262" r:id="rId10"/>
    <p:sldId id="266" r:id="rId11"/>
    <p:sldId id="265" r:id="rId12"/>
    <p:sldId id="267" r:id="rId13"/>
    <p:sldId id="317" r:id="rId14"/>
    <p:sldId id="318" r:id="rId15"/>
    <p:sldId id="319" r:id="rId16"/>
    <p:sldId id="315" r:id="rId17"/>
    <p:sldId id="279" r:id="rId18"/>
  </p:sldIdLst>
  <p:sldSz cx="10160000" cy="5715000"/>
  <p:notesSz cx="6858000" cy="9144000"/>
  <p:embeddedFontLst>
    <p:embeddedFont>
      <p:font typeface="Courgette" panose="02000603070400060004" pitchFamily="2" charset="77"/>
      <p:regular r:id="rId20"/>
    </p:embeddedFont>
    <p:embeddedFont>
      <p:font typeface="Libre Franklin Medium" pitchFamily="2" charset="77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5">
          <p15:clr>
            <a:srgbClr val="A4A3A4"/>
          </p15:clr>
        </p15:guide>
        <p15:guide id="2" pos="1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5" roundtripDataSignature="AMtx7mgy6IvElr59NoUivquN9UzDvxtn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8"/>
    <p:restoredTop sz="94847"/>
  </p:normalViewPr>
  <p:slideViewPr>
    <p:cSldViewPr snapToGrid="0">
      <p:cViewPr varScale="1">
        <p:scale>
          <a:sx n="142" d="100"/>
          <a:sy n="142" d="100"/>
        </p:scale>
        <p:origin x="720" y="376"/>
      </p:cViewPr>
      <p:guideLst>
        <p:guide orient="horz" pos="855"/>
        <p:guide pos="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89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8" Type="http://schemas.openxmlformats.org/officeDocument/2006/relationships/slide" Target="slides/slide3.xml"/><Relationship Id="rId8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880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Arial"/>
              <a:buChar char="•"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0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Arial"/>
              <a:buChar char="•"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80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Arial"/>
              <a:buChar char="•"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80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Arial"/>
              <a:buChar char="•"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880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6"/>
              <a:buFont typeface="Arial"/>
              <a:buChar char="•"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8" name="Google Shape;4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Royal Society Philosophical Transactions A </a:t>
            </a:r>
            <a:endParaRPr dirty="0"/>
          </a:p>
        </p:txBody>
      </p:sp>
      <p:sp>
        <p:nvSpPr>
          <p:cNvPr id="890" name="Google Shape;8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8" name="Google Shape;5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Launch was 202—2021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are still in the in-flight stage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Landing will start with the writing of the assessment papers.</a:t>
            </a:r>
            <a:endParaRPr dirty="0"/>
          </a:p>
        </p:txBody>
      </p:sp>
      <p:sp>
        <p:nvSpPr>
          <p:cNvPr id="609" name="Google Shape;6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6" name="Google Shape;6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four talks will present some of the findings in these papers, so I won’t go into all the details, but I wanted to show some of the results using satellite O3 and O3 precursor observations as examples..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05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4"/>
          <p:cNvSpPr txBox="1"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4"/>
          <p:cNvSpPr txBox="1">
            <a:spLocks noGrp="1"/>
          </p:cNvSpPr>
          <p:nvPr>
            <p:ph type="body" idx="1"/>
          </p:nvPr>
        </p:nvSpPr>
        <p:spPr>
          <a:xfrm rot="5400000">
            <a:off x="3194182" y="-1352681"/>
            <a:ext cx="3771636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84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4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4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5"/>
          <p:cNvSpPr txBox="1">
            <a:spLocks noGrp="1"/>
          </p:cNvSpPr>
          <p:nvPr>
            <p:ph type="title"/>
          </p:nvPr>
        </p:nvSpPr>
        <p:spPr>
          <a:xfrm rot="5400000">
            <a:off x="6070865" y="1524003"/>
            <a:ext cx="4876271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5"/>
          <p:cNvSpPr txBox="1">
            <a:spLocks noGrp="1"/>
          </p:cNvSpPr>
          <p:nvPr>
            <p:ph type="body" idx="1"/>
          </p:nvPr>
        </p:nvSpPr>
        <p:spPr>
          <a:xfrm rot="5400000">
            <a:off x="1414199" y="-677331"/>
            <a:ext cx="4876271" cy="668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85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85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85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9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2 Bilder">
  <p:cSld name="Titel und 2 Bild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0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0"/>
          <p:cNvSpPr>
            <a:spLocks noGrp="1"/>
          </p:cNvSpPr>
          <p:nvPr>
            <p:ph type="pic" idx="2"/>
          </p:nvPr>
        </p:nvSpPr>
        <p:spPr>
          <a:xfrm>
            <a:off x="1101652" y="1357313"/>
            <a:ext cx="628260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4" name="Google Shape;164;p100"/>
          <p:cNvSpPr txBox="1">
            <a:spLocks noGrp="1"/>
          </p:cNvSpPr>
          <p:nvPr>
            <p:ph type="body" idx="1"/>
          </p:nvPr>
        </p:nvSpPr>
        <p:spPr>
          <a:xfrm>
            <a:off x="1074656" y="4365813"/>
            <a:ext cx="6309601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2 Bilder">
  <p:cSld name="1_Titel und 2 Bil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1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01"/>
          <p:cNvSpPr>
            <a:spLocks noGrp="1"/>
          </p:cNvSpPr>
          <p:nvPr>
            <p:ph type="pic" idx="2"/>
          </p:nvPr>
        </p:nvSpPr>
        <p:spPr>
          <a:xfrm>
            <a:off x="453579" y="1357313"/>
            <a:ext cx="376232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68" name="Google Shape;168;p101"/>
          <p:cNvSpPr txBox="1">
            <a:spLocks noGrp="1"/>
          </p:cNvSpPr>
          <p:nvPr>
            <p:ph type="body" idx="1"/>
          </p:nvPr>
        </p:nvSpPr>
        <p:spPr>
          <a:xfrm>
            <a:off x="453579" y="4365813"/>
            <a:ext cx="3762325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01"/>
          <p:cNvSpPr>
            <a:spLocks noGrp="1"/>
          </p:cNvSpPr>
          <p:nvPr>
            <p:ph type="pic" idx="3"/>
          </p:nvPr>
        </p:nvSpPr>
        <p:spPr>
          <a:xfrm>
            <a:off x="4431928" y="1357313"/>
            <a:ext cx="376232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70" name="Google Shape;170;p101"/>
          <p:cNvSpPr txBox="1">
            <a:spLocks noGrp="1"/>
          </p:cNvSpPr>
          <p:nvPr>
            <p:ph type="body" idx="4"/>
          </p:nvPr>
        </p:nvSpPr>
        <p:spPr>
          <a:xfrm>
            <a:off x="4431928" y="4365813"/>
            <a:ext cx="3762325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E41F-614B-42EC-89E8-98CB07C8E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59950-7B8B-40EC-89F8-3D81BEB27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C44-D6AB-4CB2-AF75-D8EB4B7E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E5-6F96-4ABC-9C3B-1C06CF4AA442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23111-3229-4154-AFF7-B8B01161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8F99-F16A-4F04-8D9A-88C1FA81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47E4-1E4F-4FF6-9686-A2AEFD0E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1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7"/>
          <p:cNvSpPr txBox="1"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7"/>
          <p:cNvSpPr txBox="1"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/>
            </a:lvl2pPr>
            <a:lvl3pPr lvl="2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lvl="4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lvl="5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lvl="6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lvl="7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lvl="8" algn="ctr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67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7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7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6"/>
          <p:cNvSpPr txBox="1"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86"/>
          <p:cNvSpPr txBox="1"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86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6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86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7"/>
          <p:cNvSpPr txBox="1"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87"/>
          <p:cNvSpPr txBox="1"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 sz="166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87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87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87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6"/>
          <p:cNvSpPr txBox="1"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6"/>
          <p:cNvSpPr txBox="1"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76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6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6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8"/>
          <p:cNvSpPr txBox="1"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88"/>
          <p:cNvSpPr txBox="1">
            <a:spLocks noGrp="1"/>
          </p:cNvSpPr>
          <p:nvPr>
            <p:ph type="body" idx="1"/>
          </p:nvPr>
        </p:nvSpPr>
        <p:spPr>
          <a:xfrm>
            <a:off x="698500" y="1521354"/>
            <a:ext cx="43180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88"/>
          <p:cNvSpPr txBox="1">
            <a:spLocks noGrp="1"/>
          </p:cNvSpPr>
          <p:nvPr>
            <p:ph type="body" idx="2"/>
          </p:nvPr>
        </p:nvSpPr>
        <p:spPr>
          <a:xfrm>
            <a:off x="5143500" y="1521354"/>
            <a:ext cx="43180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88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88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88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9"/>
          <p:cNvSpPr txBox="1"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89"/>
          <p:cNvSpPr txBox="1"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9pPr>
          </a:lstStyle>
          <a:p>
            <a:endParaRPr/>
          </a:p>
        </p:txBody>
      </p:sp>
      <p:sp>
        <p:nvSpPr>
          <p:cNvPr id="205" name="Google Shape;205;p89"/>
          <p:cNvSpPr txBox="1">
            <a:spLocks noGrp="1"/>
          </p:cNvSpPr>
          <p:nvPr>
            <p:ph type="body" idx="2"/>
          </p:nvPr>
        </p:nvSpPr>
        <p:spPr>
          <a:xfrm>
            <a:off x="699824" y="2087563"/>
            <a:ext cx="4298156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89"/>
          <p:cNvSpPr txBox="1">
            <a:spLocks noGrp="1"/>
          </p:cNvSpPr>
          <p:nvPr>
            <p:ph type="body" idx="3"/>
          </p:nvPr>
        </p:nvSpPr>
        <p:spPr>
          <a:xfrm>
            <a:off x="5143500" y="1400969"/>
            <a:ext cx="4319323" cy="6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9pPr>
          </a:lstStyle>
          <a:p>
            <a:endParaRPr/>
          </a:p>
        </p:txBody>
      </p:sp>
      <p:sp>
        <p:nvSpPr>
          <p:cNvPr id="207" name="Google Shape;207;p89"/>
          <p:cNvSpPr txBox="1">
            <a:spLocks noGrp="1"/>
          </p:cNvSpPr>
          <p:nvPr>
            <p:ph type="body" idx="4"/>
          </p:nvPr>
        </p:nvSpPr>
        <p:spPr>
          <a:xfrm>
            <a:off x="5143500" y="2087563"/>
            <a:ext cx="4319323" cy="3070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89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89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89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0"/>
          <p:cNvSpPr txBox="1"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90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90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0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1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1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91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2"/>
          <p:cNvSpPr txBox="1"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92"/>
          <p:cNvSpPr txBox="1">
            <a:spLocks noGrp="1"/>
          </p:cNvSpPr>
          <p:nvPr>
            <p:ph type="body" idx="1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7954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1pPr>
            <a:lvl2pPr marL="914400" lvl="1" indent="-376745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333"/>
              <a:buChar char="•"/>
              <a:defRPr sz="2333"/>
            </a:lvl2pPr>
            <a:lvl3pPr marL="1371600" lvl="2" indent="-355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4454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4pPr>
            <a:lvl5pPr marL="2286000" lvl="4" indent="-334454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5pPr>
            <a:lvl6pPr marL="2743200" lvl="5" indent="-334454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6pPr>
            <a:lvl7pPr marL="3200400" lvl="6" indent="-334454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7pPr>
            <a:lvl8pPr marL="3657600" lvl="7" indent="-334454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8pPr>
            <a:lvl9pPr marL="4114800" lvl="8" indent="-334454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9pPr>
          </a:lstStyle>
          <a:p>
            <a:endParaRPr/>
          </a:p>
        </p:txBody>
      </p:sp>
      <p:sp>
        <p:nvSpPr>
          <p:cNvPr id="223" name="Google Shape;223;p92"/>
          <p:cNvSpPr txBox="1">
            <a:spLocks noGrp="1"/>
          </p:cNvSpPr>
          <p:nvPr>
            <p:ph type="body" idx="2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9pPr>
          </a:lstStyle>
          <a:p>
            <a:endParaRPr/>
          </a:p>
        </p:txBody>
      </p:sp>
      <p:sp>
        <p:nvSpPr>
          <p:cNvPr id="224" name="Google Shape;224;p92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92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92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3"/>
          <p:cNvSpPr txBox="1"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93"/>
          <p:cNvSpPr>
            <a:spLocks noGrp="1"/>
          </p:cNvSpPr>
          <p:nvPr>
            <p:ph type="pic" idx="2"/>
          </p:nvPr>
        </p:nvSpPr>
        <p:spPr>
          <a:xfrm>
            <a:off x="4319323" y="822855"/>
            <a:ext cx="5143500" cy="4061354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93"/>
          <p:cNvSpPr txBox="1">
            <a:spLocks noGrp="1"/>
          </p:cNvSpPr>
          <p:nvPr>
            <p:ph type="body" idx="1"/>
          </p:nvPr>
        </p:nvSpPr>
        <p:spPr>
          <a:xfrm>
            <a:off x="699824" y="1714500"/>
            <a:ext cx="3276864" cy="31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1pPr>
            <a:lvl2pPr marL="914400" lvl="1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2pPr>
            <a:lvl3pPr marL="1371600" lvl="2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4pPr>
            <a:lvl5pPr marL="2286000" lvl="4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5pPr>
            <a:lvl6pPr marL="2743200" lvl="5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6pPr>
            <a:lvl7pPr marL="3200400" lvl="6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7pPr>
            <a:lvl8pPr marL="3657600" lvl="7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8pPr>
            <a:lvl9pPr marL="4114800" lvl="8" indent="-2286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9pPr>
          </a:lstStyle>
          <a:p>
            <a:endParaRPr/>
          </a:p>
        </p:txBody>
      </p:sp>
      <p:sp>
        <p:nvSpPr>
          <p:cNvPr id="231" name="Google Shape;231;p93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93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93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4"/>
          <p:cNvSpPr txBox="1"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94"/>
          <p:cNvSpPr txBox="1">
            <a:spLocks noGrp="1"/>
          </p:cNvSpPr>
          <p:nvPr>
            <p:ph type="body" idx="1"/>
          </p:nvPr>
        </p:nvSpPr>
        <p:spPr>
          <a:xfrm rot="5400000">
            <a:off x="3266943" y="-1047088"/>
            <a:ext cx="3626115" cy="87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94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94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94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5"/>
          <p:cNvSpPr txBox="1">
            <a:spLocks noGrp="1"/>
          </p:cNvSpPr>
          <p:nvPr>
            <p:ph type="title"/>
          </p:nvPr>
        </p:nvSpPr>
        <p:spPr>
          <a:xfrm rot="5400000">
            <a:off x="5944526" y="1630495"/>
            <a:ext cx="4843198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95"/>
          <p:cNvSpPr txBox="1">
            <a:spLocks noGrp="1"/>
          </p:cNvSpPr>
          <p:nvPr>
            <p:ph type="body" idx="1"/>
          </p:nvPr>
        </p:nvSpPr>
        <p:spPr>
          <a:xfrm rot="5400000">
            <a:off x="1499526" y="-496755"/>
            <a:ext cx="4843198" cy="644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95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95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95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1">
  <p:cSld name="Titelfolie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gradFill>
            <a:gsLst>
              <a:gs pos="0">
                <a:srgbClr val="1E73BC"/>
              </a:gs>
              <a:gs pos="100000">
                <a:srgbClr val="37305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02"/>
          <p:cNvSpPr txBox="1">
            <a:spLocks noGrp="1"/>
          </p:cNvSpPr>
          <p:nvPr>
            <p:ph type="title"/>
          </p:nvPr>
        </p:nvSpPr>
        <p:spPr>
          <a:xfrm>
            <a:off x="696100" y="1147375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Libre Franklin Medium"/>
              <a:buNone/>
              <a:defRPr sz="4400">
                <a:solidFill>
                  <a:srgbClr val="D8D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1" name="Google Shape;261;p10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240" y="5366577"/>
            <a:ext cx="757721" cy="265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102"/>
          <p:cNvGrpSpPr/>
          <p:nvPr/>
        </p:nvGrpSpPr>
        <p:grpSpPr>
          <a:xfrm>
            <a:off x="8691659" y="4243071"/>
            <a:ext cx="1465933" cy="1437977"/>
            <a:chOff x="8700120" y="4080056"/>
            <a:chExt cx="1465933" cy="1437977"/>
          </a:xfrm>
        </p:grpSpPr>
        <p:grpSp>
          <p:nvGrpSpPr>
            <p:cNvPr id="263" name="Google Shape;263;p102"/>
            <p:cNvGrpSpPr/>
            <p:nvPr/>
          </p:nvGrpSpPr>
          <p:grpSpPr>
            <a:xfrm>
              <a:off x="8700120" y="4080056"/>
              <a:ext cx="1296144" cy="1318039"/>
              <a:chOff x="7008976" y="3865611"/>
              <a:chExt cx="1296144" cy="1318039"/>
            </a:xfrm>
          </p:grpSpPr>
          <p:sp>
            <p:nvSpPr>
              <p:cNvPr id="264" name="Google Shape;264;p102"/>
              <p:cNvSpPr/>
              <p:nvPr/>
            </p:nvSpPr>
            <p:spPr>
              <a:xfrm>
                <a:off x="7008976" y="3865611"/>
                <a:ext cx="1296144" cy="13180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65" name="Google Shape;265;p10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96224" y="3937620"/>
                <a:ext cx="1045934" cy="1044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6" name="Google Shape;266;p102"/>
            <p:cNvSpPr txBox="1"/>
            <p:nvPr/>
          </p:nvSpPr>
          <p:spPr>
            <a:xfrm rot="-1115559">
              <a:off x="9181466" y="5019936"/>
              <a:ext cx="952780" cy="355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78BA20"/>
                  </a:solidFill>
                  <a:latin typeface="Courgette"/>
                  <a:ea typeface="Courgette"/>
                  <a:cs typeface="Courgette"/>
                  <a:sym typeface="Courgette"/>
                </a:rPr>
                <a:t>Phase</a:t>
              </a:r>
              <a:endParaRPr/>
            </a:p>
          </p:txBody>
        </p:sp>
        <p:sp>
          <p:nvSpPr>
            <p:cNvPr id="267" name="Google Shape;267;p102"/>
            <p:cNvSpPr txBox="1"/>
            <p:nvPr/>
          </p:nvSpPr>
          <p:spPr>
            <a:xfrm>
              <a:off x="9682111" y="4939678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  <p:sp>
          <p:nvSpPr>
            <p:cNvPr id="268" name="Google Shape;268;p102"/>
            <p:cNvSpPr txBox="1"/>
            <p:nvPr/>
          </p:nvSpPr>
          <p:spPr>
            <a:xfrm>
              <a:off x="9744652" y="4907357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</p:grpSp>
      <p:sp>
        <p:nvSpPr>
          <p:cNvPr id="269" name="Google Shape;269;p102"/>
          <p:cNvSpPr txBox="1">
            <a:spLocks noGrp="1"/>
          </p:cNvSpPr>
          <p:nvPr>
            <p:ph type="body" idx="1"/>
          </p:nvPr>
        </p:nvSpPr>
        <p:spPr>
          <a:xfrm>
            <a:off x="695325" y="2425452"/>
            <a:ext cx="808355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>
                <a:solidFill>
                  <a:srgbClr val="D8D8D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102"/>
          <p:cNvSpPr txBox="1">
            <a:spLocks noGrp="1"/>
          </p:cNvSpPr>
          <p:nvPr>
            <p:ph type="body" idx="2"/>
          </p:nvPr>
        </p:nvSpPr>
        <p:spPr>
          <a:xfrm>
            <a:off x="2076395" y="4125672"/>
            <a:ext cx="5328592" cy="100806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102"/>
          <p:cNvSpPr txBox="1"/>
          <p:nvPr/>
        </p:nvSpPr>
        <p:spPr>
          <a:xfrm>
            <a:off x="615505" y="3145533"/>
            <a:ext cx="4575291" cy="3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D8D8D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on behalf of the TOAR-II Steering Committee</a:t>
            </a:r>
            <a:endParaRPr sz="1800" b="0" i="0" u="none" strike="noStrike" cap="none">
              <a:solidFill>
                <a:srgbClr val="D8D8D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7"/>
          <p:cNvSpPr txBox="1"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Calibri"/>
              <a:buNone/>
              <a:defRPr sz="3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7"/>
          <p:cNvSpPr txBox="1"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 sz="1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7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7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7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3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03"/>
          <p:cNvSpPr txBox="1">
            <a:spLocks noGrp="1"/>
          </p:cNvSpPr>
          <p:nvPr>
            <p:ph type="body" idx="1"/>
          </p:nvPr>
        </p:nvSpPr>
        <p:spPr>
          <a:xfrm>
            <a:off x="309563" y="1302622"/>
            <a:ext cx="8082806" cy="38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4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2 Bilder">
  <p:cSld name="Titel und 2 Bilder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5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05"/>
          <p:cNvSpPr>
            <a:spLocks noGrp="1"/>
          </p:cNvSpPr>
          <p:nvPr>
            <p:ph type="pic" idx="2"/>
          </p:nvPr>
        </p:nvSpPr>
        <p:spPr>
          <a:xfrm>
            <a:off x="1101652" y="1357313"/>
            <a:ext cx="628260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0" name="Google Shape;280;p105"/>
          <p:cNvSpPr txBox="1">
            <a:spLocks noGrp="1"/>
          </p:cNvSpPr>
          <p:nvPr>
            <p:ph type="body" idx="1"/>
          </p:nvPr>
        </p:nvSpPr>
        <p:spPr>
          <a:xfrm>
            <a:off x="1074656" y="4365813"/>
            <a:ext cx="6309601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2 Bilder">
  <p:cSld name="1_Titel und 2 Bilder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6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06"/>
          <p:cNvSpPr>
            <a:spLocks noGrp="1"/>
          </p:cNvSpPr>
          <p:nvPr>
            <p:ph type="pic" idx="2"/>
          </p:nvPr>
        </p:nvSpPr>
        <p:spPr>
          <a:xfrm>
            <a:off x="453579" y="1357313"/>
            <a:ext cx="376232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4" name="Google Shape;284;p106"/>
          <p:cNvSpPr txBox="1">
            <a:spLocks noGrp="1"/>
          </p:cNvSpPr>
          <p:nvPr>
            <p:ph type="body" idx="1"/>
          </p:nvPr>
        </p:nvSpPr>
        <p:spPr>
          <a:xfrm>
            <a:off x="453579" y="4365813"/>
            <a:ext cx="3762325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5" name="Google Shape;285;p106"/>
          <p:cNvSpPr>
            <a:spLocks noGrp="1"/>
          </p:cNvSpPr>
          <p:nvPr>
            <p:ph type="pic" idx="3"/>
          </p:nvPr>
        </p:nvSpPr>
        <p:spPr>
          <a:xfrm>
            <a:off x="4431928" y="1357313"/>
            <a:ext cx="376232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86" name="Google Shape;286;p106"/>
          <p:cNvSpPr txBox="1">
            <a:spLocks noGrp="1"/>
          </p:cNvSpPr>
          <p:nvPr>
            <p:ph type="body" idx="4"/>
          </p:nvPr>
        </p:nvSpPr>
        <p:spPr>
          <a:xfrm>
            <a:off x="4431928" y="4365813"/>
            <a:ext cx="3762325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folie 1">
  <p:cSld name="Titelfolie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2"/>
          <p:cNvSpPr/>
          <p:nvPr/>
        </p:nvSpPr>
        <p:spPr>
          <a:xfrm>
            <a:off x="0" y="0"/>
            <a:ext cx="10160000" cy="5715000"/>
          </a:xfrm>
          <a:prstGeom prst="rect">
            <a:avLst/>
          </a:prstGeom>
          <a:gradFill>
            <a:gsLst>
              <a:gs pos="0">
                <a:srgbClr val="1E73BC"/>
              </a:gs>
              <a:gs pos="100000">
                <a:srgbClr val="37305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22"/>
          <p:cNvSpPr txBox="1">
            <a:spLocks noGrp="1"/>
          </p:cNvSpPr>
          <p:nvPr>
            <p:ph type="title"/>
          </p:nvPr>
        </p:nvSpPr>
        <p:spPr>
          <a:xfrm>
            <a:off x="696100" y="1147375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Libre Franklin Medium"/>
              <a:buNone/>
              <a:defRPr sz="4400">
                <a:solidFill>
                  <a:srgbClr val="D8D8D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7" name="Google Shape;387;p12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1141" y="5366577"/>
            <a:ext cx="757721" cy="2651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122"/>
          <p:cNvGrpSpPr/>
          <p:nvPr/>
        </p:nvGrpSpPr>
        <p:grpSpPr>
          <a:xfrm>
            <a:off x="8691659" y="4243071"/>
            <a:ext cx="1466485" cy="1439617"/>
            <a:chOff x="8700120" y="4080056"/>
            <a:chExt cx="1466485" cy="1439617"/>
          </a:xfrm>
        </p:grpSpPr>
        <p:grpSp>
          <p:nvGrpSpPr>
            <p:cNvPr id="389" name="Google Shape;389;p122"/>
            <p:cNvGrpSpPr/>
            <p:nvPr/>
          </p:nvGrpSpPr>
          <p:grpSpPr>
            <a:xfrm>
              <a:off x="8700120" y="4080056"/>
              <a:ext cx="1296144" cy="1318039"/>
              <a:chOff x="7008976" y="3865611"/>
              <a:chExt cx="1296144" cy="1318039"/>
            </a:xfrm>
          </p:grpSpPr>
          <p:sp>
            <p:nvSpPr>
              <p:cNvPr id="390" name="Google Shape;390;p122"/>
              <p:cNvSpPr/>
              <p:nvPr/>
            </p:nvSpPr>
            <p:spPr>
              <a:xfrm>
                <a:off x="7008976" y="3865611"/>
                <a:ext cx="1296144" cy="13180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91" name="Google Shape;391;p12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96224" y="3937620"/>
                <a:ext cx="1045934" cy="1044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92" name="Google Shape;392;p122"/>
            <p:cNvSpPr txBox="1"/>
            <p:nvPr/>
          </p:nvSpPr>
          <p:spPr>
            <a:xfrm rot="-1115559">
              <a:off x="9181466" y="5018205"/>
              <a:ext cx="952780" cy="358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78BA20"/>
                  </a:solidFill>
                  <a:latin typeface="Courgette"/>
                  <a:ea typeface="Courgette"/>
                  <a:cs typeface="Courgette"/>
                  <a:sym typeface="Courgette"/>
                </a:rPr>
                <a:t>Phase</a:t>
              </a:r>
              <a:endParaRPr/>
            </a:p>
          </p:txBody>
        </p:sp>
        <p:sp>
          <p:nvSpPr>
            <p:cNvPr id="393" name="Google Shape;393;p122"/>
            <p:cNvSpPr txBox="1"/>
            <p:nvPr/>
          </p:nvSpPr>
          <p:spPr>
            <a:xfrm>
              <a:off x="9682111" y="4939678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  <p:sp>
          <p:nvSpPr>
            <p:cNvPr id="394" name="Google Shape;394;p122"/>
            <p:cNvSpPr txBox="1"/>
            <p:nvPr/>
          </p:nvSpPr>
          <p:spPr>
            <a:xfrm>
              <a:off x="9744652" y="4907357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</p:grpSp>
      <p:sp>
        <p:nvSpPr>
          <p:cNvPr id="395" name="Google Shape;395;p122"/>
          <p:cNvSpPr txBox="1">
            <a:spLocks noGrp="1"/>
          </p:cNvSpPr>
          <p:nvPr>
            <p:ph type="body" idx="1"/>
          </p:nvPr>
        </p:nvSpPr>
        <p:spPr>
          <a:xfrm>
            <a:off x="695325" y="2425452"/>
            <a:ext cx="808355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800"/>
              <a:buNone/>
              <a:defRPr sz="1800">
                <a:solidFill>
                  <a:srgbClr val="D8D8D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122"/>
          <p:cNvSpPr txBox="1">
            <a:spLocks noGrp="1"/>
          </p:cNvSpPr>
          <p:nvPr>
            <p:ph type="body" idx="2"/>
          </p:nvPr>
        </p:nvSpPr>
        <p:spPr>
          <a:xfrm>
            <a:off x="2076395" y="4125672"/>
            <a:ext cx="5328592" cy="100806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lvl="2" indent="-228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lvl="3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lvl="4" indent="-3556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23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2 Bilder">
  <p:cSld name="Titel und 2 Bild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4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124"/>
          <p:cNvSpPr>
            <a:spLocks noGrp="1"/>
          </p:cNvSpPr>
          <p:nvPr>
            <p:ph type="pic" idx="2"/>
          </p:nvPr>
        </p:nvSpPr>
        <p:spPr>
          <a:xfrm>
            <a:off x="1101652" y="1357313"/>
            <a:ext cx="628260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2" name="Google Shape;402;p124"/>
          <p:cNvSpPr txBox="1">
            <a:spLocks noGrp="1"/>
          </p:cNvSpPr>
          <p:nvPr>
            <p:ph type="body" idx="1"/>
          </p:nvPr>
        </p:nvSpPr>
        <p:spPr>
          <a:xfrm>
            <a:off x="1074656" y="4365813"/>
            <a:ext cx="6309601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2 Bilder">
  <p:cSld name="1_Titel und 2 Bilder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5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25"/>
          <p:cNvSpPr>
            <a:spLocks noGrp="1"/>
          </p:cNvSpPr>
          <p:nvPr>
            <p:ph type="pic" idx="2"/>
          </p:nvPr>
        </p:nvSpPr>
        <p:spPr>
          <a:xfrm>
            <a:off x="453579" y="1357313"/>
            <a:ext cx="376232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6" name="Google Shape;406;p125"/>
          <p:cNvSpPr txBox="1">
            <a:spLocks noGrp="1"/>
          </p:cNvSpPr>
          <p:nvPr>
            <p:ph type="body" idx="1"/>
          </p:nvPr>
        </p:nvSpPr>
        <p:spPr>
          <a:xfrm>
            <a:off x="453579" y="4365813"/>
            <a:ext cx="3762325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125"/>
          <p:cNvSpPr>
            <a:spLocks noGrp="1"/>
          </p:cNvSpPr>
          <p:nvPr>
            <p:ph type="pic" idx="3"/>
          </p:nvPr>
        </p:nvSpPr>
        <p:spPr>
          <a:xfrm>
            <a:off x="4431928" y="1357313"/>
            <a:ext cx="3762325" cy="2868339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408" name="Google Shape;408;p125"/>
          <p:cNvSpPr txBox="1">
            <a:spLocks noGrp="1"/>
          </p:cNvSpPr>
          <p:nvPr>
            <p:ph type="body" idx="4"/>
          </p:nvPr>
        </p:nvSpPr>
        <p:spPr>
          <a:xfrm>
            <a:off x="4431928" y="4365813"/>
            <a:ext cx="3762325" cy="72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6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126"/>
          <p:cNvSpPr txBox="1">
            <a:spLocks noGrp="1"/>
          </p:cNvSpPr>
          <p:nvPr>
            <p:ph type="body" idx="1"/>
          </p:nvPr>
        </p:nvSpPr>
        <p:spPr>
          <a:xfrm>
            <a:off x="309563" y="1302622"/>
            <a:ext cx="8082806" cy="38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126"/>
          <p:cNvSpPr txBox="1">
            <a:spLocks noGrp="1"/>
          </p:cNvSpPr>
          <p:nvPr>
            <p:ph type="body" idx="2"/>
          </p:nvPr>
        </p:nvSpPr>
        <p:spPr>
          <a:xfrm>
            <a:off x="398640" y="782322"/>
            <a:ext cx="9360747" cy="42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3" name="Google Shape;413;p1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4" name="Google Shape;414;p1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8"/>
          <p:cNvSpPr txBox="1"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8"/>
          <p:cNvSpPr txBox="1">
            <a:spLocks noGrp="1"/>
          </p:cNvSpPr>
          <p:nvPr>
            <p:ph type="body" idx="1"/>
          </p:nvPr>
        </p:nvSpPr>
        <p:spPr>
          <a:xfrm>
            <a:off x="508000" y="1333501"/>
            <a:ext cx="4487333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6745" algn="l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Char char="•"/>
              <a:defRPr sz="2333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6" name="Google Shape;36;p78"/>
          <p:cNvSpPr txBox="1">
            <a:spLocks noGrp="1"/>
          </p:cNvSpPr>
          <p:nvPr>
            <p:ph type="body" idx="2"/>
          </p:nvPr>
        </p:nvSpPr>
        <p:spPr>
          <a:xfrm>
            <a:off x="5164668" y="1333501"/>
            <a:ext cx="4487333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6745" algn="l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Char char="•"/>
              <a:defRPr sz="2333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7" name="Google Shape;37;p78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8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8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Inhalt">
  <p:cSld name="2_Titel und Inhalt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7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27"/>
          <p:cNvSpPr txBox="1">
            <a:spLocks noGrp="1"/>
          </p:cNvSpPr>
          <p:nvPr>
            <p:ph type="body" idx="1"/>
          </p:nvPr>
        </p:nvSpPr>
        <p:spPr>
          <a:xfrm>
            <a:off x="309563" y="1302622"/>
            <a:ext cx="8082806" cy="38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127"/>
          <p:cNvSpPr txBox="1">
            <a:spLocks noGrp="1"/>
          </p:cNvSpPr>
          <p:nvPr>
            <p:ph type="body" idx="2"/>
          </p:nvPr>
        </p:nvSpPr>
        <p:spPr>
          <a:xfrm>
            <a:off x="398640" y="782322"/>
            <a:ext cx="9360747" cy="42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12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1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ur Titel">
  <p:cSld name="1_Nur Titel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8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1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128"/>
          <p:cNvSpPr txBox="1">
            <a:spLocks noGrp="1"/>
          </p:cNvSpPr>
          <p:nvPr>
            <p:ph type="body" idx="1"/>
          </p:nvPr>
        </p:nvSpPr>
        <p:spPr>
          <a:xfrm>
            <a:off x="398640" y="782322"/>
            <a:ext cx="9360747" cy="42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 b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FE41F-614B-42EC-89E8-98CB07C8E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59950-7B8B-40EC-89F8-3D81BEB27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C44-D6AB-4CB2-AF75-D8EB4B7E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D4E5-6F96-4ABC-9C3B-1C06CF4AA442}" type="datetimeFigureOut">
              <a:rPr lang="en-US" smtClean="0"/>
              <a:t>6/9/25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23111-3229-4154-AFF7-B8B01161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8F99-F16A-4F04-8D9A-88C1FA81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47E4-1E4F-4FF6-9686-A2AEFD0E8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9"/>
          <p:cNvSpPr txBox="1"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9"/>
          <p:cNvSpPr txBox="1"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4pPr>
            <a:lvl5pPr marL="2286000" lvl="4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5pPr>
            <a:lvl6pPr marL="2743200" lvl="5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6pPr>
            <a:lvl7pPr marL="3200400" lvl="6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7pPr>
            <a:lvl8pPr marL="3657600" lvl="7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8pPr>
            <a:lvl9pPr marL="4114800" lvl="8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9pPr>
          </a:lstStyle>
          <a:p>
            <a:endParaRPr/>
          </a:p>
        </p:txBody>
      </p:sp>
      <p:sp>
        <p:nvSpPr>
          <p:cNvPr id="43" name="Google Shape;43;p79"/>
          <p:cNvSpPr txBox="1">
            <a:spLocks noGrp="1"/>
          </p:cNvSpPr>
          <p:nvPr>
            <p:ph type="body" idx="2"/>
          </p:nvPr>
        </p:nvSpPr>
        <p:spPr>
          <a:xfrm>
            <a:off x="508000" y="1812396"/>
            <a:ext cx="448909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–"/>
              <a:defRPr sz="1667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44" name="Google Shape;44;p79"/>
          <p:cNvSpPr txBox="1">
            <a:spLocks noGrp="1"/>
          </p:cNvSpPr>
          <p:nvPr>
            <p:ph type="body" idx="3"/>
          </p:nvPr>
        </p:nvSpPr>
        <p:spPr>
          <a:xfrm>
            <a:off x="5161141" y="1279262"/>
            <a:ext cx="4490861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4pPr>
            <a:lvl5pPr marL="2286000" lvl="4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5pPr>
            <a:lvl6pPr marL="2743200" lvl="5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6pPr>
            <a:lvl7pPr marL="3200400" lvl="6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7pPr>
            <a:lvl8pPr marL="3657600" lvl="7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8pPr>
            <a:lvl9pPr marL="4114800" lvl="8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9pPr>
          </a:lstStyle>
          <a:p>
            <a:endParaRPr/>
          </a:p>
        </p:txBody>
      </p:sp>
      <p:sp>
        <p:nvSpPr>
          <p:cNvPr id="45" name="Google Shape;45;p79"/>
          <p:cNvSpPr txBox="1">
            <a:spLocks noGrp="1"/>
          </p:cNvSpPr>
          <p:nvPr>
            <p:ph type="body" idx="4"/>
          </p:nvPr>
        </p:nvSpPr>
        <p:spPr>
          <a:xfrm>
            <a:off x="5161141" y="1812396"/>
            <a:ext cx="4490861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–"/>
              <a:defRPr sz="1667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46" name="Google Shape;46;p79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9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9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0"/>
          <p:cNvSpPr txBox="1"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0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0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0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1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1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1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2"/>
          <p:cNvSpPr txBox="1">
            <a:spLocks noGrp="1"/>
          </p:cNvSpPr>
          <p:nvPr>
            <p:ph type="title"/>
          </p:nvPr>
        </p:nvSpPr>
        <p:spPr>
          <a:xfrm>
            <a:off x="508001" y="227543"/>
            <a:ext cx="3342570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Calibri"/>
              <a:buNone/>
              <a:defRPr sz="1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2"/>
          <p:cNvSpPr txBox="1">
            <a:spLocks noGrp="1"/>
          </p:cNvSpPr>
          <p:nvPr>
            <p:ph type="body" idx="1"/>
          </p:nvPr>
        </p:nvSpPr>
        <p:spPr>
          <a:xfrm>
            <a:off x="3972279" y="227544"/>
            <a:ext cx="5679723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1pPr>
            <a:lvl2pPr marL="914400" lvl="1" indent="-376745" algn="l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Char char="–"/>
              <a:defRPr sz="2333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–"/>
              <a:defRPr sz="1667"/>
            </a:lvl4pPr>
            <a:lvl5pPr marL="2286000" lvl="4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»"/>
              <a:defRPr sz="1667"/>
            </a:lvl5pPr>
            <a:lvl6pPr marL="2743200" lvl="5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6pPr>
            <a:lvl7pPr marL="3200400" lvl="6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7pPr>
            <a:lvl8pPr marL="3657600" lvl="7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8pPr>
            <a:lvl9pPr marL="4114800" lvl="8" indent="-334454" algn="l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9pPr>
          </a:lstStyle>
          <a:p>
            <a:endParaRPr/>
          </a:p>
        </p:txBody>
      </p:sp>
      <p:sp>
        <p:nvSpPr>
          <p:cNvPr id="61" name="Google Shape;61;p82"/>
          <p:cNvSpPr txBox="1">
            <a:spLocks noGrp="1"/>
          </p:cNvSpPr>
          <p:nvPr>
            <p:ph type="body" idx="2"/>
          </p:nvPr>
        </p:nvSpPr>
        <p:spPr>
          <a:xfrm>
            <a:off x="508001" y="1195919"/>
            <a:ext cx="3342570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3pPr>
            <a:lvl4pPr marL="1828800" lvl="3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82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2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2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3"/>
          <p:cNvSpPr txBox="1"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Calibri"/>
              <a:buNone/>
              <a:defRPr sz="1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3"/>
          <p:cNvSpPr>
            <a:spLocks noGrp="1"/>
          </p:cNvSpPr>
          <p:nvPr>
            <p:ph type="pic" idx="2"/>
          </p:nvPr>
        </p:nvSpPr>
        <p:spPr>
          <a:xfrm>
            <a:off x="1991431" y="510646"/>
            <a:ext cx="6096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3"/>
          <p:cNvSpPr txBox="1">
            <a:spLocks noGrp="1"/>
          </p:cNvSpPr>
          <p:nvPr>
            <p:ph type="body" idx="1"/>
          </p:nvPr>
        </p:nvSpPr>
        <p:spPr>
          <a:xfrm>
            <a:off x="1991431" y="4472782"/>
            <a:ext cx="60960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3pPr>
            <a:lvl4pPr marL="1828800" lvl="3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83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3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3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hyperlink" Target="http://creativecommons.org/licenses/by/4.0/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hyperlink" Target="https://igacproject.org/activities/TOAR/TOAR-II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7A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7"/>
              <a:buFont typeface="Calibri"/>
              <a:buNone/>
              <a:defRPr sz="3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6745" algn="l" rtl="0"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–"/>
              <a:defRPr sz="2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508001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4"/>
          <p:cNvSpPr/>
          <p:nvPr/>
        </p:nvSpPr>
        <p:spPr>
          <a:xfrm>
            <a:off x="8536385" y="0"/>
            <a:ext cx="1623616" cy="5715000"/>
          </a:xfrm>
          <a:prstGeom prst="rect">
            <a:avLst/>
          </a:prstGeom>
          <a:gradFill>
            <a:gsLst>
              <a:gs pos="0">
                <a:srgbClr val="1E73BC"/>
              </a:gs>
              <a:gs pos="100000">
                <a:srgbClr val="37305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4"/>
          <p:cNvSpPr txBox="1">
            <a:spLocks noGrp="1"/>
          </p:cNvSpPr>
          <p:nvPr>
            <p:ph type="body" idx="1"/>
          </p:nvPr>
        </p:nvSpPr>
        <p:spPr>
          <a:xfrm>
            <a:off x="309563" y="1302622"/>
            <a:ext cx="8082806" cy="38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429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556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556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 sz="2700" b="1" i="0" u="none" strike="noStrike" cap="none">
                <a:solidFill>
                  <a:srgbClr val="2F64A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9" name="Google Shape;129;p6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72106" y="5398097"/>
            <a:ext cx="757721" cy="2651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4"/>
          <p:cNvSpPr txBox="1"/>
          <p:nvPr/>
        </p:nvSpPr>
        <p:spPr>
          <a:xfrm>
            <a:off x="5222854" y="5379624"/>
            <a:ext cx="3150792" cy="238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sng" strike="noStrike" cap="none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https://igacproject.org/activities/TOAR/TOAR-II</a:t>
            </a:r>
            <a:endParaRPr sz="1000" b="0" i="0" u="none" strike="noStrike" cap="none" dirty="0">
              <a:solidFill>
                <a:srgbClr val="00000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31" name="Google Shape;131;p64"/>
          <p:cNvSpPr txBox="1"/>
          <p:nvPr/>
        </p:nvSpPr>
        <p:spPr>
          <a:xfrm>
            <a:off x="279791" y="5304193"/>
            <a:ext cx="3589909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H. Worden, on behalf of the TOAR-II 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 dirty="0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Steering Committee</a:t>
            </a:r>
            <a:endParaRPr dirty="0"/>
          </a:p>
        </p:txBody>
      </p:sp>
      <p:grpSp>
        <p:nvGrpSpPr>
          <p:cNvPr id="132" name="Google Shape;132;p64"/>
          <p:cNvGrpSpPr/>
          <p:nvPr/>
        </p:nvGrpSpPr>
        <p:grpSpPr>
          <a:xfrm>
            <a:off x="8691659" y="4243071"/>
            <a:ext cx="1434126" cy="1369470"/>
            <a:chOff x="8700120" y="4080056"/>
            <a:chExt cx="1434126" cy="1369470"/>
          </a:xfrm>
        </p:grpSpPr>
        <p:grpSp>
          <p:nvGrpSpPr>
            <p:cNvPr id="133" name="Google Shape;133;p64"/>
            <p:cNvGrpSpPr/>
            <p:nvPr/>
          </p:nvGrpSpPr>
          <p:grpSpPr>
            <a:xfrm>
              <a:off x="8700120" y="4080056"/>
              <a:ext cx="1296144" cy="1318039"/>
              <a:chOff x="7008976" y="3865611"/>
              <a:chExt cx="1296144" cy="1318039"/>
            </a:xfrm>
          </p:grpSpPr>
          <p:sp>
            <p:nvSpPr>
              <p:cNvPr id="134" name="Google Shape;134;p64"/>
              <p:cNvSpPr/>
              <p:nvPr/>
            </p:nvSpPr>
            <p:spPr>
              <a:xfrm>
                <a:off x="7008976" y="3865611"/>
                <a:ext cx="1296144" cy="13180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35" name="Google Shape;135;p6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096224" y="3937620"/>
                <a:ext cx="1045934" cy="1044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6" name="Google Shape;136;p64"/>
            <p:cNvSpPr txBox="1"/>
            <p:nvPr/>
          </p:nvSpPr>
          <p:spPr>
            <a:xfrm rot="-1115559">
              <a:off x="9181466" y="5019936"/>
              <a:ext cx="952780" cy="355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00B050"/>
                  </a:solidFill>
                  <a:latin typeface="Courgette"/>
                  <a:ea typeface="Courgette"/>
                  <a:cs typeface="Courgette"/>
                  <a:sym typeface="Courgette"/>
                </a:rPr>
                <a:t>Phase</a:t>
              </a:r>
              <a:endParaRPr dirty="0">
                <a:solidFill>
                  <a:srgbClr val="00B050"/>
                </a:solidFill>
              </a:endParaRPr>
            </a:p>
          </p:txBody>
        </p:sp>
        <p:sp>
          <p:nvSpPr>
            <p:cNvPr id="137" name="Google Shape;137;p64"/>
            <p:cNvSpPr txBox="1"/>
            <p:nvPr/>
          </p:nvSpPr>
          <p:spPr>
            <a:xfrm rot="20512451">
              <a:off x="9643028" y="5152562"/>
              <a:ext cx="405822" cy="296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rgbClr val="00B050"/>
                  </a:solidFill>
                  <a:latin typeface="Chalkboard" panose="03050602040202020205" pitchFamily="66" charset="77"/>
                </a:rPr>
                <a:t>II</a:t>
              </a:r>
              <a:endParaRPr b="1" i="1" dirty="0">
                <a:solidFill>
                  <a:srgbClr val="00B050"/>
                </a:solidFill>
                <a:latin typeface="Chalkboard" panose="03050602040202020205" pitchFamily="66" charset="77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3" r:id="rId3"/>
    <p:sldLayoutId id="2147483674" r:id="rId4"/>
    <p:sldLayoutId id="214748371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5">
          <p15:clr>
            <a:srgbClr val="F26B43"/>
          </p15:clr>
        </p15:guide>
        <p15:guide id="2" pos="196">
          <p15:clr>
            <a:srgbClr val="F26B43"/>
          </p15:clr>
        </p15:guide>
        <p15:guide id="3" pos="620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pos="3049">
          <p15:clr>
            <a:srgbClr val="F26B43"/>
          </p15:clr>
        </p15:guide>
        <p15:guide id="6" pos="3351">
          <p15:clr>
            <a:srgbClr val="F26B43"/>
          </p15:clr>
        </p15:guide>
        <p15:guide id="7" orient="horz" pos="302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75B5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6"/>
          <p:cNvSpPr txBox="1"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7"/>
              <a:buFont typeface="Calibri"/>
              <a:buNone/>
              <a:defRPr sz="3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66"/>
          <p:cNvSpPr txBox="1"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6745" algn="l" rtl="0">
              <a:lnSpc>
                <a:spcPct val="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•"/>
              <a:defRPr sz="2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4454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17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66"/>
          <p:cNvSpPr txBox="1">
            <a:spLocks noGrp="1"/>
          </p:cNvSpPr>
          <p:nvPr>
            <p:ph type="dt" idx="10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66"/>
          <p:cNvSpPr txBox="1">
            <a:spLocks noGrp="1"/>
          </p:cNvSpPr>
          <p:nvPr>
            <p:ph type="ftr" idx="11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66"/>
          <p:cNvSpPr txBox="1">
            <a:spLocks noGrp="1"/>
          </p:cNvSpPr>
          <p:nvPr>
            <p:ph type="sldNum" idx="12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8"/>
          <p:cNvSpPr/>
          <p:nvPr/>
        </p:nvSpPr>
        <p:spPr>
          <a:xfrm>
            <a:off x="8536385" y="0"/>
            <a:ext cx="1623616" cy="5715000"/>
          </a:xfrm>
          <a:prstGeom prst="rect">
            <a:avLst/>
          </a:prstGeom>
          <a:gradFill>
            <a:gsLst>
              <a:gs pos="0">
                <a:srgbClr val="1E73BC"/>
              </a:gs>
              <a:gs pos="100000">
                <a:srgbClr val="37305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8"/>
          <p:cNvSpPr txBox="1">
            <a:spLocks noGrp="1"/>
          </p:cNvSpPr>
          <p:nvPr>
            <p:ph type="body" idx="1"/>
          </p:nvPr>
        </p:nvSpPr>
        <p:spPr>
          <a:xfrm>
            <a:off x="309563" y="1302622"/>
            <a:ext cx="8082806" cy="38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429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556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556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68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 sz="2700" b="1" i="0" u="none" strike="noStrike" cap="none">
                <a:solidFill>
                  <a:srgbClr val="2F64A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250" name="Google Shape;250;p68"/>
          <p:cNvGrpSpPr/>
          <p:nvPr/>
        </p:nvGrpSpPr>
        <p:grpSpPr>
          <a:xfrm>
            <a:off x="8691659" y="4243071"/>
            <a:ext cx="1465933" cy="1437977"/>
            <a:chOff x="8700120" y="4080056"/>
            <a:chExt cx="1465933" cy="1437977"/>
          </a:xfrm>
        </p:grpSpPr>
        <p:grpSp>
          <p:nvGrpSpPr>
            <p:cNvPr id="251" name="Google Shape;251;p68"/>
            <p:cNvGrpSpPr/>
            <p:nvPr/>
          </p:nvGrpSpPr>
          <p:grpSpPr>
            <a:xfrm>
              <a:off x="8700120" y="4080056"/>
              <a:ext cx="1296144" cy="1318039"/>
              <a:chOff x="7008976" y="3865611"/>
              <a:chExt cx="1296144" cy="1318039"/>
            </a:xfrm>
          </p:grpSpPr>
          <p:sp>
            <p:nvSpPr>
              <p:cNvPr id="252" name="Google Shape;252;p68"/>
              <p:cNvSpPr/>
              <p:nvPr/>
            </p:nvSpPr>
            <p:spPr>
              <a:xfrm>
                <a:off x="7008976" y="3865611"/>
                <a:ext cx="1296144" cy="13180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53" name="Google Shape;253;p6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096224" y="3937620"/>
                <a:ext cx="1045934" cy="1044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4" name="Google Shape;254;p68"/>
            <p:cNvSpPr txBox="1"/>
            <p:nvPr/>
          </p:nvSpPr>
          <p:spPr>
            <a:xfrm rot="-1115559">
              <a:off x="9181466" y="5019936"/>
              <a:ext cx="952780" cy="355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78BA20"/>
                  </a:solidFill>
                  <a:latin typeface="Courgette"/>
                  <a:ea typeface="Courgette"/>
                  <a:cs typeface="Courgette"/>
                  <a:sym typeface="Courgette"/>
                </a:rPr>
                <a:t>Phase</a:t>
              </a:r>
              <a:endParaRPr/>
            </a:p>
          </p:txBody>
        </p:sp>
        <p:sp>
          <p:nvSpPr>
            <p:cNvPr id="255" name="Google Shape;255;p68"/>
            <p:cNvSpPr txBox="1"/>
            <p:nvPr/>
          </p:nvSpPr>
          <p:spPr>
            <a:xfrm>
              <a:off x="9682111" y="4939678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  <p:sp>
          <p:nvSpPr>
            <p:cNvPr id="256" name="Google Shape;256;p68"/>
            <p:cNvSpPr txBox="1"/>
            <p:nvPr/>
          </p:nvSpPr>
          <p:spPr>
            <a:xfrm>
              <a:off x="9744652" y="4907357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</p:grpSp>
      <p:grpSp>
        <p:nvGrpSpPr>
          <p:cNvPr id="2" name="Google Shape;132;p64">
            <a:extLst>
              <a:ext uri="{FF2B5EF4-FFF2-40B4-BE49-F238E27FC236}">
                <a16:creationId xmlns:a16="http://schemas.microsoft.com/office/drawing/2014/main" id="{B8A918E5-556F-D297-4004-13E5FC8B122C}"/>
              </a:ext>
            </a:extLst>
          </p:cNvPr>
          <p:cNvGrpSpPr/>
          <p:nvPr userDrawn="1"/>
        </p:nvGrpSpPr>
        <p:grpSpPr>
          <a:xfrm>
            <a:off x="8691659" y="4243071"/>
            <a:ext cx="1434126" cy="1369470"/>
            <a:chOff x="8700120" y="4080056"/>
            <a:chExt cx="1434126" cy="1369470"/>
          </a:xfrm>
        </p:grpSpPr>
        <p:grpSp>
          <p:nvGrpSpPr>
            <p:cNvPr id="3" name="Google Shape;133;p64">
              <a:extLst>
                <a:ext uri="{FF2B5EF4-FFF2-40B4-BE49-F238E27FC236}">
                  <a16:creationId xmlns:a16="http://schemas.microsoft.com/office/drawing/2014/main" id="{C8E97BDE-FC96-FF8C-8A8F-39E517EBDA6C}"/>
                </a:ext>
              </a:extLst>
            </p:cNvPr>
            <p:cNvGrpSpPr/>
            <p:nvPr/>
          </p:nvGrpSpPr>
          <p:grpSpPr>
            <a:xfrm>
              <a:off x="8700120" y="4080056"/>
              <a:ext cx="1296144" cy="1318039"/>
              <a:chOff x="7008976" y="3865611"/>
              <a:chExt cx="1296144" cy="1318039"/>
            </a:xfrm>
          </p:grpSpPr>
          <p:sp>
            <p:nvSpPr>
              <p:cNvPr id="6" name="Google Shape;134;p64">
                <a:extLst>
                  <a:ext uri="{FF2B5EF4-FFF2-40B4-BE49-F238E27FC236}">
                    <a16:creationId xmlns:a16="http://schemas.microsoft.com/office/drawing/2014/main" id="{9126527F-D119-FF41-B0DF-CD31F2AD6CD0}"/>
                  </a:ext>
                </a:extLst>
              </p:cNvPr>
              <p:cNvSpPr/>
              <p:nvPr/>
            </p:nvSpPr>
            <p:spPr>
              <a:xfrm>
                <a:off x="7008976" y="3865611"/>
                <a:ext cx="1296144" cy="13180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Google Shape;135;p64">
                <a:extLst>
                  <a:ext uri="{FF2B5EF4-FFF2-40B4-BE49-F238E27FC236}">
                    <a16:creationId xmlns:a16="http://schemas.microsoft.com/office/drawing/2014/main" id="{B7C1D4D0-C777-FAF6-1BC1-E90970D3DC8D}"/>
                  </a:ext>
                </a:extLst>
              </p:cNvPr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096224" y="3937620"/>
                <a:ext cx="1045934" cy="1044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" name="Google Shape;136;p64">
              <a:extLst>
                <a:ext uri="{FF2B5EF4-FFF2-40B4-BE49-F238E27FC236}">
                  <a16:creationId xmlns:a16="http://schemas.microsoft.com/office/drawing/2014/main" id="{8F1A48D2-E315-3B6F-4ABD-9E13F8CCF040}"/>
                </a:ext>
              </a:extLst>
            </p:cNvPr>
            <p:cNvSpPr txBox="1"/>
            <p:nvPr/>
          </p:nvSpPr>
          <p:spPr>
            <a:xfrm rot="-1115559">
              <a:off x="9181466" y="5019936"/>
              <a:ext cx="952780" cy="355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00B050"/>
                  </a:solidFill>
                  <a:latin typeface="Courgette"/>
                  <a:ea typeface="Courgette"/>
                  <a:cs typeface="Courgette"/>
                  <a:sym typeface="Courgette"/>
                </a:rPr>
                <a:t>Phase</a:t>
              </a:r>
              <a:endParaRPr dirty="0">
                <a:solidFill>
                  <a:srgbClr val="00B050"/>
                </a:solidFill>
              </a:endParaRPr>
            </a:p>
          </p:txBody>
        </p:sp>
        <p:sp>
          <p:nvSpPr>
            <p:cNvPr id="5" name="Google Shape;137;p64">
              <a:extLst>
                <a:ext uri="{FF2B5EF4-FFF2-40B4-BE49-F238E27FC236}">
                  <a16:creationId xmlns:a16="http://schemas.microsoft.com/office/drawing/2014/main" id="{4AE37501-FA41-BD9C-E21D-E1F406E11F66}"/>
                </a:ext>
              </a:extLst>
            </p:cNvPr>
            <p:cNvSpPr txBox="1"/>
            <p:nvPr/>
          </p:nvSpPr>
          <p:spPr>
            <a:xfrm rot="20512451">
              <a:off x="9643028" y="5152562"/>
              <a:ext cx="405822" cy="296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rgbClr val="00B050"/>
                  </a:solidFill>
                  <a:latin typeface="Chalkboard" panose="03050602040202020205" pitchFamily="66" charset="77"/>
                </a:rPr>
                <a:t>II</a:t>
              </a:r>
              <a:endParaRPr b="1" i="1" dirty="0">
                <a:solidFill>
                  <a:srgbClr val="00B050"/>
                </a:solidFill>
                <a:latin typeface="Chalkboard" panose="03050602040202020205" pitchFamily="66" charset="77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5">
          <p15:clr>
            <a:srgbClr val="F26B43"/>
          </p15:clr>
        </p15:guide>
        <p15:guide id="2" pos="196">
          <p15:clr>
            <a:srgbClr val="F26B43"/>
          </p15:clr>
        </p15:guide>
        <p15:guide id="3" pos="620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pos="3049">
          <p15:clr>
            <a:srgbClr val="F26B43"/>
          </p15:clr>
        </p15:guide>
        <p15:guide id="6" pos="3351">
          <p15:clr>
            <a:srgbClr val="F26B43"/>
          </p15:clr>
        </p15:guide>
        <p15:guide id="7" orient="horz" pos="302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2"/>
          <p:cNvSpPr/>
          <p:nvPr/>
        </p:nvSpPr>
        <p:spPr>
          <a:xfrm>
            <a:off x="8536385" y="0"/>
            <a:ext cx="1623616" cy="5715000"/>
          </a:xfrm>
          <a:prstGeom prst="rect">
            <a:avLst/>
          </a:prstGeom>
          <a:gradFill>
            <a:gsLst>
              <a:gs pos="0">
                <a:srgbClr val="1E73BC"/>
              </a:gs>
              <a:gs pos="100000">
                <a:srgbClr val="37305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72"/>
          <p:cNvSpPr txBox="1">
            <a:spLocks noGrp="1"/>
          </p:cNvSpPr>
          <p:nvPr>
            <p:ph type="body" idx="1"/>
          </p:nvPr>
        </p:nvSpPr>
        <p:spPr>
          <a:xfrm>
            <a:off x="309563" y="1302622"/>
            <a:ext cx="8082806" cy="3859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429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rgbClr val="3F3F3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556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55600" algn="l" rtl="0">
              <a:lnSpc>
                <a:spcPct val="114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72"/>
          <p:cNvSpPr txBox="1">
            <a:spLocks noGrp="1"/>
          </p:cNvSpPr>
          <p:nvPr>
            <p:ph type="title"/>
          </p:nvPr>
        </p:nvSpPr>
        <p:spPr>
          <a:xfrm>
            <a:off x="309563" y="270002"/>
            <a:ext cx="8082806" cy="93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F64A4"/>
              </a:buClr>
              <a:buSzPts val="2700"/>
              <a:buFont typeface="Libre Franklin Medium"/>
              <a:buNone/>
              <a:defRPr sz="2700" b="1" i="0" u="none" strike="noStrike" cap="none">
                <a:solidFill>
                  <a:srgbClr val="2F64A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69" name="Google Shape;369;p72"/>
          <p:cNvGrpSpPr/>
          <p:nvPr/>
        </p:nvGrpSpPr>
        <p:grpSpPr>
          <a:xfrm>
            <a:off x="8691659" y="4243071"/>
            <a:ext cx="1466485" cy="1439617"/>
            <a:chOff x="8700120" y="4080056"/>
            <a:chExt cx="1466485" cy="1439617"/>
          </a:xfrm>
        </p:grpSpPr>
        <p:grpSp>
          <p:nvGrpSpPr>
            <p:cNvPr id="370" name="Google Shape;370;p72"/>
            <p:cNvGrpSpPr/>
            <p:nvPr/>
          </p:nvGrpSpPr>
          <p:grpSpPr>
            <a:xfrm>
              <a:off x="8700120" y="4080056"/>
              <a:ext cx="1296144" cy="1318039"/>
              <a:chOff x="7008976" y="3865611"/>
              <a:chExt cx="1296144" cy="1318039"/>
            </a:xfrm>
          </p:grpSpPr>
          <p:sp>
            <p:nvSpPr>
              <p:cNvPr id="371" name="Google Shape;371;p72"/>
              <p:cNvSpPr/>
              <p:nvPr/>
            </p:nvSpPr>
            <p:spPr>
              <a:xfrm>
                <a:off x="7008976" y="3865611"/>
                <a:ext cx="1296144" cy="13180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2" name="Google Shape;372;p72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096224" y="3937620"/>
                <a:ext cx="1045934" cy="1044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3" name="Google Shape;373;p72"/>
            <p:cNvSpPr txBox="1"/>
            <p:nvPr/>
          </p:nvSpPr>
          <p:spPr>
            <a:xfrm rot="-1115559">
              <a:off x="9181466" y="5018205"/>
              <a:ext cx="952780" cy="358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78BA20"/>
                  </a:solidFill>
                  <a:latin typeface="Courgette"/>
                  <a:ea typeface="Courgette"/>
                  <a:cs typeface="Courgette"/>
                  <a:sym typeface="Courgette"/>
                </a:rPr>
                <a:t>Phase</a:t>
              </a:r>
              <a:endParaRPr/>
            </a:p>
          </p:txBody>
        </p:sp>
        <p:sp>
          <p:nvSpPr>
            <p:cNvPr id="374" name="Google Shape;374;p72"/>
            <p:cNvSpPr txBox="1"/>
            <p:nvPr/>
          </p:nvSpPr>
          <p:spPr>
            <a:xfrm>
              <a:off x="9682111" y="4939678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  <p:sp>
          <p:nvSpPr>
            <p:cNvPr id="375" name="Google Shape;375;p72"/>
            <p:cNvSpPr txBox="1"/>
            <p:nvPr/>
          </p:nvSpPr>
          <p:spPr>
            <a:xfrm>
              <a:off x="9744652" y="4907357"/>
              <a:ext cx="253596" cy="384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>
                  <a:solidFill>
                    <a:srgbClr val="78BA2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</a:t>
              </a:r>
              <a:endParaRPr/>
            </a:p>
          </p:txBody>
        </p:sp>
      </p:grpSp>
      <p:grpSp>
        <p:nvGrpSpPr>
          <p:cNvPr id="2" name="Google Shape;132;p64">
            <a:extLst>
              <a:ext uri="{FF2B5EF4-FFF2-40B4-BE49-F238E27FC236}">
                <a16:creationId xmlns:a16="http://schemas.microsoft.com/office/drawing/2014/main" id="{FD189E4B-F6FD-2E6A-EC45-C46CFDB16DCB}"/>
              </a:ext>
            </a:extLst>
          </p:cNvPr>
          <p:cNvGrpSpPr/>
          <p:nvPr userDrawn="1"/>
        </p:nvGrpSpPr>
        <p:grpSpPr>
          <a:xfrm>
            <a:off x="8691659" y="4243071"/>
            <a:ext cx="1434126" cy="1369470"/>
            <a:chOff x="8700120" y="4080056"/>
            <a:chExt cx="1434126" cy="1369470"/>
          </a:xfrm>
        </p:grpSpPr>
        <p:grpSp>
          <p:nvGrpSpPr>
            <p:cNvPr id="3" name="Google Shape;133;p64">
              <a:extLst>
                <a:ext uri="{FF2B5EF4-FFF2-40B4-BE49-F238E27FC236}">
                  <a16:creationId xmlns:a16="http://schemas.microsoft.com/office/drawing/2014/main" id="{39059477-2FBD-36B2-6B78-E6F97BC38F8F}"/>
                </a:ext>
              </a:extLst>
            </p:cNvPr>
            <p:cNvGrpSpPr/>
            <p:nvPr/>
          </p:nvGrpSpPr>
          <p:grpSpPr>
            <a:xfrm>
              <a:off x="8700120" y="4080056"/>
              <a:ext cx="1296144" cy="1318039"/>
              <a:chOff x="7008976" y="3865611"/>
              <a:chExt cx="1296144" cy="1318039"/>
            </a:xfrm>
          </p:grpSpPr>
          <p:sp>
            <p:nvSpPr>
              <p:cNvPr id="6" name="Google Shape;134;p64">
                <a:extLst>
                  <a:ext uri="{FF2B5EF4-FFF2-40B4-BE49-F238E27FC236}">
                    <a16:creationId xmlns:a16="http://schemas.microsoft.com/office/drawing/2014/main" id="{51346A64-FA42-217E-ED89-68400037B50C}"/>
                  </a:ext>
                </a:extLst>
              </p:cNvPr>
              <p:cNvSpPr/>
              <p:nvPr/>
            </p:nvSpPr>
            <p:spPr>
              <a:xfrm>
                <a:off x="7008976" y="3865611"/>
                <a:ext cx="1296144" cy="131803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7" name="Google Shape;135;p64">
                <a:extLst>
                  <a:ext uri="{FF2B5EF4-FFF2-40B4-BE49-F238E27FC236}">
                    <a16:creationId xmlns:a16="http://schemas.microsoft.com/office/drawing/2014/main" id="{4214DFEC-C3C3-6FA7-A309-B8F0752E6772}"/>
                  </a:ext>
                </a:extLst>
              </p:cNvPr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7096224" y="3937620"/>
                <a:ext cx="1045934" cy="10441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" name="Google Shape;136;p64">
              <a:extLst>
                <a:ext uri="{FF2B5EF4-FFF2-40B4-BE49-F238E27FC236}">
                  <a16:creationId xmlns:a16="http://schemas.microsoft.com/office/drawing/2014/main" id="{C669EFAE-1350-8C77-B019-45F74DFDD5C8}"/>
                </a:ext>
              </a:extLst>
            </p:cNvPr>
            <p:cNvSpPr txBox="1"/>
            <p:nvPr/>
          </p:nvSpPr>
          <p:spPr>
            <a:xfrm rot="-1115559">
              <a:off x="9181466" y="5019936"/>
              <a:ext cx="952780" cy="355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 dirty="0">
                  <a:solidFill>
                    <a:srgbClr val="00B050"/>
                  </a:solidFill>
                  <a:latin typeface="Courgette"/>
                  <a:ea typeface="Courgette"/>
                  <a:cs typeface="Courgette"/>
                  <a:sym typeface="Courgette"/>
                </a:rPr>
                <a:t>Phase</a:t>
              </a:r>
              <a:endParaRPr dirty="0">
                <a:solidFill>
                  <a:srgbClr val="00B050"/>
                </a:solidFill>
              </a:endParaRPr>
            </a:p>
          </p:txBody>
        </p:sp>
        <p:sp>
          <p:nvSpPr>
            <p:cNvPr id="5" name="Google Shape;137;p64">
              <a:extLst>
                <a:ext uri="{FF2B5EF4-FFF2-40B4-BE49-F238E27FC236}">
                  <a16:creationId xmlns:a16="http://schemas.microsoft.com/office/drawing/2014/main" id="{0B5407E4-CE50-F068-0978-380B5AFD9193}"/>
                </a:ext>
              </a:extLst>
            </p:cNvPr>
            <p:cNvSpPr txBox="1"/>
            <p:nvPr/>
          </p:nvSpPr>
          <p:spPr>
            <a:xfrm rot="20512451">
              <a:off x="9643028" y="5152562"/>
              <a:ext cx="405822" cy="296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rgbClr val="00B050"/>
                  </a:solidFill>
                  <a:latin typeface="Chalkboard" panose="03050602040202020205" pitchFamily="66" charset="77"/>
                </a:rPr>
                <a:t>II</a:t>
              </a:r>
              <a:endParaRPr b="1" i="1" dirty="0">
                <a:solidFill>
                  <a:srgbClr val="00B050"/>
                </a:solidFill>
                <a:latin typeface="Chalkboard" panose="03050602040202020205" pitchFamily="66" charset="77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5">
          <p15:clr>
            <a:srgbClr val="F26B43"/>
          </p15:clr>
        </p15:guide>
        <p15:guide id="2" pos="196">
          <p15:clr>
            <a:srgbClr val="F26B43"/>
          </p15:clr>
        </p15:guide>
        <p15:guide id="3" pos="620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pos="3049">
          <p15:clr>
            <a:srgbClr val="F26B43"/>
          </p15:clr>
        </p15:guide>
        <p15:guide id="6" pos="3351">
          <p15:clr>
            <a:srgbClr val="F26B43"/>
          </p15:clr>
        </p15:guide>
        <p15:guide id="7" orient="horz" pos="30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gif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24" Type="http://schemas.openxmlformats.org/officeDocument/2006/relationships/image" Target="../media/image28.png"/><Relationship Id="rId5" Type="http://schemas.openxmlformats.org/officeDocument/2006/relationships/image" Target="../media/image7.png"/><Relationship Id="rId15" Type="http://schemas.openxmlformats.org/officeDocument/2006/relationships/image" Target="../media/image19.gif"/><Relationship Id="rId23" Type="http://schemas.openxmlformats.org/officeDocument/2006/relationships/image" Target="../media/image27.jpg"/><Relationship Id="rId10" Type="http://schemas.openxmlformats.org/officeDocument/2006/relationships/image" Target="../media/image14.png"/><Relationship Id="rId19" Type="http://schemas.openxmlformats.org/officeDocument/2006/relationships/image" Target="../media/image23.gif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gif"/><Relationship Id="rId22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1739" y="918921"/>
            <a:ext cx="2609726" cy="2576375"/>
          </a:xfrm>
          <a:prstGeom prst="rect">
            <a:avLst/>
          </a:prstGeom>
          <a:noFill/>
          <a:ln>
            <a:noFill/>
          </a:ln>
          <a:effectLst>
            <a:outerShdw blurRad="101600" dist="152400" dir="2700000" algn="tl" rotWithShape="0">
              <a:srgbClr val="000000">
                <a:alpha val="49803"/>
              </a:srgbClr>
            </a:outerShdw>
            <a:reflection stA="69000" endPos="55500" dist="101600" dir="5400000" sy="-100000" algn="bl" rotWithShape="0"/>
          </a:effectLst>
        </p:spPr>
      </p:pic>
      <p:pic>
        <p:nvPicPr>
          <p:cNvPr id="431" name="Google Shape;4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054" y="2977119"/>
            <a:ext cx="10233257" cy="347810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"/>
          <p:cNvSpPr txBox="1"/>
          <p:nvPr/>
        </p:nvSpPr>
        <p:spPr>
          <a:xfrm>
            <a:off x="557463" y="235084"/>
            <a:ext cx="6486950" cy="11277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Tropospheric Ozone Assessment Report (TOAR)-II </a:t>
            </a:r>
          </a:p>
        </p:txBody>
      </p:sp>
      <p:pic>
        <p:nvPicPr>
          <p:cNvPr id="433" name="Google Shape;43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599" y="4043190"/>
            <a:ext cx="1346007" cy="1360962"/>
          </a:xfrm>
          <a:prstGeom prst="rect">
            <a:avLst/>
          </a:prstGeom>
          <a:noFill/>
          <a:ln>
            <a:noFill/>
          </a:ln>
          <a:effectLst>
            <a:outerShdw blurRad="101600" dist="101600" dir="5400000" algn="t" rotWithShape="0">
              <a:srgbClr val="000000">
                <a:alpha val="40000"/>
              </a:srgbClr>
            </a:outerShdw>
            <a:reflection stA="50000" endA="300" endPos="55000" sy="-100000" algn="bl" rotWithShape="0"/>
          </a:effectLst>
        </p:spPr>
      </p:pic>
      <p:sp>
        <p:nvSpPr>
          <p:cNvPr id="435" name="Google Shape;435;p1"/>
          <p:cNvSpPr txBox="1"/>
          <p:nvPr/>
        </p:nvSpPr>
        <p:spPr>
          <a:xfrm>
            <a:off x="571575" y="1431545"/>
            <a:ext cx="6594155" cy="219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lang="en-US" sz="2000" b="0" i="0" u="none" strike="noStrike" cap="none" dirty="0">
              <a:solidFill>
                <a:srgbClr val="FFFFFF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2000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Helen Worden </a:t>
            </a:r>
            <a:r>
              <a:rPr lang="en-US" sz="2000" i="1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(TOAR-II co-Chair)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2000" i="1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National Center for Atmospheric Research, Boulder, USA</a:t>
            </a:r>
            <a:endParaRPr lang="en-US" sz="2000" dirty="0">
              <a:solidFill>
                <a:srgbClr val="FFFFFF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Martin G. Schultz (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TOAR-II co-Chair) </a:t>
            </a:r>
            <a:endParaRPr lang="en-US"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2000" b="0" i="1" u="none" strike="noStrike" cap="none" dirty="0" err="1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Forschungszentrum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2000" b="0" i="1" u="none" strike="noStrike" cap="none" dirty="0" err="1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Jülich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, Germany</a:t>
            </a:r>
            <a:endParaRPr lang="en-US" sz="2000" dirty="0">
              <a:latin typeface="+mj-lt"/>
              <a:ea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endParaRPr lang="en-US" sz="1000" b="0" i="0" u="none" strike="noStrike" cap="none" dirty="0">
              <a:solidFill>
                <a:srgbClr val="FFFFFF"/>
              </a:solidFill>
              <a:latin typeface="+mj-lt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2000" b="0" i="0" u="none" strike="noStrike" cap="none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Owen R. Cooper, </a:t>
            </a:r>
            <a:r>
              <a:rPr lang="en-US" sz="2000" b="0" i="1" u="none" strike="noStrike" cap="none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TOAR-II Special Issue Coordinator </a:t>
            </a:r>
            <a:endParaRPr sz="20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2000" b="0" i="1" u="none" strike="noStrike" cap="none" dirty="0">
                <a:solidFill>
                  <a:srgbClr val="FFFFFF"/>
                </a:solidFill>
                <a:latin typeface="+mj-lt"/>
                <a:ea typeface="Libre Franklin Medium"/>
                <a:cs typeface="Libre Franklin Medium"/>
                <a:sym typeface="Libre Franklin Medium"/>
              </a:rPr>
              <a:t>CIRES, University of Colorado Boulder/NOAA CSL, USA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endParaRPr lang="en-US" sz="2000" i="1" dirty="0">
              <a:solidFill>
                <a:srgbClr val="FFFFFF"/>
              </a:solidFill>
              <a:latin typeface="+mj-lt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2000" i="1" dirty="0">
                <a:solidFill>
                  <a:srgbClr val="FFFFFF"/>
                </a:solidFill>
                <a:latin typeface="+mj-lt"/>
                <a:sym typeface="Libre Franklin Medium"/>
              </a:rPr>
              <a:t>			</a:t>
            </a:r>
            <a:r>
              <a:rPr lang="en-US" sz="2000" b="1" i="1" dirty="0">
                <a:solidFill>
                  <a:srgbClr val="FFFFFF"/>
                </a:solidFill>
                <a:latin typeface="+mj-lt"/>
                <a:sym typeface="Libre Franklin Medium"/>
              </a:rPr>
              <a:t>+ TOAR Steering Committee </a:t>
            </a:r>
            <a:endParaRPr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7E742-98FA-C568-E30D-C87A20C27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A9336-8271-17CC-DEA2-58E4EF3C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47E4-1E4F-4FF6-9686-A2AEFD0E8F9E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BC48F-036C-D28B-5634-53D64E935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80" b="24800"/>
          <a:stretch>
            <a:fillRect/>
          </a:stretch>
        </p:blipFill>
        <p:spPr>
          <a:xfrm>
            <a:off x="549356" y="368450"/>
            <a:ext cx="7424212" cy="48730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AE8EFF-9F44-1876-36A5-59CE5DD41DE6}"/>
              </a:ext>
            </a:extLst>
          </p:cNvPr>
          <p:cNvSpPr txBox="1"/>
          <p:nvPr/>
        </p:nvSpPr>
        <p:spPr>
          <a:xfrm>
            <a:off x="3075969" y="5146639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Gaudel</a:t>
            </a:r>
            <a:r>
              <a:rPr lang="en-US" dirty="0"/>
              <a:t> et al., ACP, 2024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56390-CCBF-E9DA-6044-AE2B4F189912}"/>
              </a:ext>
            </a:extLst>
          </p:cNvPr>
          <p:cNvSpPr txBox="1"/>
          <p:nvPr/>
        </p:nvSpPr>
        <p:spPr>
          <a:xfrm>
            <a:off x="1066800" y="101600"/>
            <a:ext cx="6513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Tropical Tropospheric Col. O3 from Satellites compared to SHADOZ O3sondes </a:t>
            </a:r>
          </a:p>
        </p:txBody>
      </p:sp>
    </p:spTree>
    <p:extLst>
      <p:ext uri="{BB962C8B-B14F-4D97-AF65-F5344CB8AC3E}">
        <p14:creationId xmlns:p14="http://schemas.microsoft.com/office/powerpoint/2010/main" val="221937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63C8D-40F2-A9DA-CFA3-CDE82C37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47E4-1E4F-4FF6-9686-A2AEFD0E8F9E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0D4B37-2F3A-718E-D31E-1B9F5AFAD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7" y="0"/>
            <a:ext cx="4955193" cy="5303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D9225-AE4F-D528-5E3A-44F5A0787AF4}"/>
              </a:ext>
            </a:extLst>
          </p:cNvPr>
          <p:cNvSpPr txBox="1"/>
          <p:nvPr/>
        </p:nvSpPr>
        <p:spPr>
          <a:xfrm>
            <a:off x="5080000" y="1280160"/>
            <a:ext cx="3719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Elshorbany</a:t>
            </a:r>
            <a:r>
              <a:rPr lang="en-US" sz="1800" dirty="0"/>
              <a:t>, et al., ACP, 2024</a:t>
            </a:r>
          </a:p>
          <a:p>
            <a:endParaRPr lang="en-US" sz="1800" dirty="0"/>
          </a:p>
          <a:p>
            <a:r>
              <a:rPr lang="en-US" sz="1800" dirty="0"/>
              <a:t>Tropospheric ozone precursors: </a:t>
            </a:r>
          </a:p>
          <a:p>
            <a:r>
              <a:rPr lang="en-US" sz="1800" dirty="0"/>
              <a:t>global and regional distributions, </a:t>
            </a:r>
          </a:p>
          <a:p>
            <a:r>
              <a:rPr lang="en-US" sz="1800" dirty="0"/>
              <a:t>trends, and variability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498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5AB24-65E9-CE89-8DB7-AAF74F45C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328" y="74689"/>
            <a:ext cx="7620000" cy="759027"/>
          </a:xfrm>
        </p:spPr>
        <p:txBody>
          <a:bodyPr/>
          <a:lstStyle/>
          <a:p>
            <a:r>
              <a:rPr lang="en-US" sz="4000" dirty="0"/>
              <a:t>TOAR-II Assessment Papers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BF80C-9866-6BC4-9C1A-62E6B3E0C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129" y="1138519"/>
            <a:ext cx="7897906" cy="435684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Health			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G. Kerr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Vegetation			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L. </a:t>
            </a:r>
            <a:r>
              <a:rPr lang="en-US" b="0" i="0" dirty="0" err="1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Emberson</a:t>
            </a:r>
            <a:endParaRPr lang="en-US" b="0" i="0" dirty="0">
              <a:solidFill>
                <a:srgbClr val="00B05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Climate			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O. Cooper/S. Szopa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S. America Regional		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R. </a:t>
            </a:r>
            <a:r>
              <a:rPr lang="en-US" b="0" i="0" dirty="0" err="1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Seguel</a:t>
            </a:r>
            <a:endParaRPr lang="en-US" b="0" i="0" dirty="0">
              <a:solidFill>
                <a:srgbClr val="3C404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Africa Regional		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R. Moola</a:t>
            </a:r>
            <a:endParaRPr lang="en-US" b="0" i="0" dirty="0">
              <a:solidFill>
                <a:srgbClr val="3C404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C4043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Ozone over Oceans			</a:t>
            </a:r>
            <a:r>
              <a:rPr lang="en-US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A. </a:t>
            </a:r>
            <a:r>
              <a:rPr lang="en-US" dirty="0" err="1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Saiz</a:t>
            </a:r>
            <a:r>
              <a:rPr lang="en-US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Lopez/R. </a:t>
            </a:r>
            <a:r>
              <a:rPr lang="en-US" dirty="0" err="1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Sommariva</a:t>
            </a:r>
            <a:endParaRPr lang="en-US" b="0" i="0" dirty="0">
              <a:solidFill>
                <a:srgbClr val="3C404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Strat/Troposphere Exchange	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J. Keeble/P. Griffiths</a:t>
            </a:r>
            <a:endParaRPr lang="en-US" b="0" i="0" dirty="0">
              <a:solidFill>
                <a:srgbClr val="3C404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Satellite Data		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D. Hubert/K. Miyazaki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404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Potential topic (TBD): Tropics	</a:t>
            </a:r>
            <a:r>
              <a:rPr lang="en-US" b="0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A. </a:t>
            </a:r>
            <a:r>
              <a:rPr lang="en-US" b="0" i="0" dirty="0" err="1">
                <a:solidFill>
                  <a:srgbClr val="00B05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Gaudel</a:t>
            </a:r>
            <a:r>
              <a:rPr lang="en-US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/B. </a:t>
            </a:r>
            <a:r>
              <a:rPr lang="en-US" dirty="0" err="1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Sauvage</a:t>
            </a:r>
            <a:endParaRPr lang="en-US" dirty="0">
              <a:solidFill>
                <a:srgbClr val="00B050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3C404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/>
            <a:r>
              <a:rPr lang="en-US" b="1" dirty="0">
                <a:solidFill>
                  <a:srgbClr val="00B05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Green = Coordinating Lead Author (CLA)</a:t>
            </a:r>
            <a:endParaRPr lang="en-US" b="1" i="0" dirty="0">
              <a:solidFill>
                <a:srgbClr val="00B05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/>
            <a:endParaRPr lang="en-US" b="0" i="0" dirty="0">
              <a:solidFill>
                <a:srgbClr val="3C404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C4043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E5112-6877-181B-F2AA-CAA6AE06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47E4-1E4F-4FF6-9686-A2AEFD0E8F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6"/>
          <p:cNvSpPr txBox="1"/>
          <p:nvPr/>
        </p:nvSpPr>
        <p:spPr>
          <a:xfrm>
            <a:off x="128016" y="14389"/>
            <a:ext cx="8304784" cy="553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1C822"/>
                </a:solidFill>
              </a:rPr>
              <a:t>Summary:</a:t>
            </a:r>
            <a:endParaRPr lang="en-US" sz="1800" dirty="0">
              <a:solidFill>
                <a:srgbClr val="81C822"/>
              </a:solidFill>
            </a:endParaRP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0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TOAR-II is on track to provide high quality-controlled dat</a:t>
            </a:r>
            <a:r>
              <a:rPr lang="en-US" sz="2000" dirty="0">
                <a:solidFill>
                  <a:srgbClr val="0070C0"/>
                </a:solidFill>
              </a:rPr>
              <a:t>a up to 2021 for the community special issue papers and 2</a:t>
            </a:r>
            <a:r>
              <a:rPr lang="en-US" sz="2000" baseline="30000" dirty="0">
                <a:solidFill>
                  <a:srgbClr val="0070C0"/>
                </a:solidFill>
              </a:rPr>
              <a:t>nd</a:t>
            </a:r>
            <a:r>
              <a:rPr lang="en-US" sz="2000" dirty="0">
                <a:solidFill>
                  <a:srgbClr val="0070C0"/>
                </a:solidFill>
              </a:rPr>
              <a:t> assessment of tropospheric ozone on climate, human and vegetation health. </a:t>
            </a: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000" dirty="0">
              <a:solidFill>
                <a:srgbClr val="0070C0"/>
              </a:solidFill>
            </a:endParaRP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70C0"/>
                </a:solidFill>
              </a:rPr>
              <a:t>Working group papers were submitted to the TOAR-II Community Special Issue (Copernicus journals </a:t>
            </a:r>
            <a:r>
              <a:rPr lang="en-US" sz="2000" i="1" dirty="0">
                <a:solidFill>
                  <a:srgbClr val="0070C0"/>
                </a:solidFill>
              </a:rPr>
              <a:t>ACP, GMD, AMT, ESSD,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etc</a:t>
            </a:r>
            <a:r>
              <a:rPr lang="en-US" sz="2000" dirty="0">
                <a:solidFill>
                  <a:srgbClr val="0070C0"/>
                </a:solidFill>
              </a:rPr>
              <a:t>) - 28 published, 28 in discussion</a:t>
            </a: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000" dirty="0">
              <a:solidFill>
                <a:srgbClr val="0070C0"/>
              </a:solidFill>
            </a:endParaRP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rgbClr val="0070C0"/>
                </a:solidFill>
              </a:rPr>
              <a:t>TOAR-II Assessment papers to be published in </a:t>
            </a:r>
            <a:r>
              <a:rPr lang="en-US" sz="2000" i="1" dirty="0">
                <a:solidFill>
                  <a:srgbClr val="0070C0"/>
                </a:solidFill>
              </a:rPr>
              <a:t>Phil. Trans. A</a:t>
            </a: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en-US" sz="2000" dirty="0">
              <a:solidFill>
                <a:srgbClr val="81C822"/>
              </a:solidFill>
            </a:endParaRPr>
          </a:p>
          <a:p>
            <a:pPr marL="342900" marR="0" lvl="0" indent="-342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Formulating ideas for </a:t>
            </a:r>
            <a:r>
              <a:rPr lang="en-US" sz="2000" b="1" dirty="0">
                <a:solidFill>
                  <a:schemeClr val="tx1"/>
                </a:solidFill>
              </a:rPr>
              <a:t>TOAR-III</a:t>
            </a:r>
            <a:r>
              <a:rPr lang="en-US" sz="2000" dirty="0">
                <a:solidFill>
                  <a:schemeClr val="tx1"/>
                </a:solidFill>
              </a:rPr>
              <a:t>, e.g.:</a:t>
            </a:r>
          </a:p>
          <a:p>
            <a: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marL="640080" lvl="5" indent="-640080">
              <a:lnSpc>
                <a:spcPct val="95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Impact of wildfires and wildland-urban interface fires to O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  <a:p>
            <a:pPr marL="640080" lvl="7" indent="-640080">
              <a:lnSpc>
                <a:spcPct val="95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Policy-relevant outcomes, e.g. “what reductions in precursor emissions would achieve a 0.1 K reduction from O</a:t>
            </a:r>
            <a:r>
              <a:rPr lang="en-US" sz="2000" baseline="-25000" dirty="0">
                <a:solidFill>
                  <a:schemeClr val="tx1"/>
                </a:solidFill>
              </a:rPr>
              <a:t>3</a:t>
            </a:r>
            <a:r>
              <a:rPr lang="en-US" sz="2000" dirty="0">
                <a:solidFill>
                  <a:schemeClr val="tx1"/>
                </a:solidFill>
              </a:rPr>
              <a:t> RF?”</a:t>
            </a:r>
          </a:p>
          <a:p>
            <a:pPr marL="640080" lvl="7" indent="-640080">
              <a:lnSpc>
                <a:spcPct val="95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GEO observations for diurnal observations of ozone</a:t>
            </a:r>
          </a:p>
          <a:p>
            <a:pPr marL="640080" lvl="8" indent="-640080">
              <a:lnSpc>
                <a:spcPct val="95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Expanded use of AI for predicting </a:t>
            </a:r>
            <a:r>
              <a:rPr lang="en-US" sz="2000">
                <a:solidFill>
                  <a:schemeClr val="tx1"/>
                </a:solidFill>
              </a:rPr>
              <a:t>surface O</a:t>
            </a:r>
            <a:r>
              <a:rPr lang="en-US" sz="2000" baseline="-2500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"/>
          <p:cNvSpPr txBox="1"/>
          <p:nvPr/>
        </p:nvSpPr>
        <p:spPr>
          <a:xfrm>
            <a:off x="1119560" y="1039008"/>
            <a:ext cx="756084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Helen Worden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(co-Chair), National Center for Atmospheric Res., Boulder, USA     	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Martin Schultz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(co-Chair),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Forschungszentrum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Jülich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Germany                      	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Lisa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Emberson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University of York, UK                                                              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Yugo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Kanaya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Japan Agency for Marine-Earth Science and Tech. (JAMSTEC)      	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Raeesa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Moolla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University of the Witwatersrand, South Africa                         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Gabi Pfister, 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Center for Atmospheric Res., Boulder, USA 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Erika von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Schneidemesser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Institute for Advanced Sustainability Studies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Potsdam, Germany                                                                                                    		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Rodrigo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Seguel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Center for Climate and Resilience Research (CR)2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 de Chile, Santiago, Chile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Bärbel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Sinha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Indian Institute of Science Education and Research, Mohali, India   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Jason West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University of North Carolina, Chapel Hill, USA        	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Keding Lu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Peking University, Beijing, China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Jacek W.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Kamiński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Inst. of Env, Protection - National Research Inst., Poland                                         	</a:t>
            </a:r>
            <a:endParaRPr sz="1200" b="0" i="0" u="none" strike="noStrike" cap="none" dirty="0">
              <a:solidFill>
                <a:srgbClr val="2173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1" name="Google Shape;58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5695" y="2520764"/>
            <a:ext cx="893391" cy="118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7663" y="-12910"/>
            <a:ext cx="1189799" cy="1101893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sp>
        <p:nvSpPr>
          <p:cNvPr id="583" name="Google Shape;583;p9"/>
          <p:cNvSpPr txBox="1"/>
          <p:nvPr/>
        </p:nvSpPr>
        <p:spPr>
          <a:xfrm>
            <a:off x="168592" y="213659"/>
            <a:ext cx="8586788" cy="86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39A1A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639A1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TOAR-II</a:t>
            </a:r>
            <a:r>
              <a:rPr lang="en-US" sz="2100" b="1" i="0" u="none" strike="noStrike" cap="none" dirty="0">
                <a:solidFill>
                  <a:srgbClr val="023D6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Steering Committee, Aug. 2022 – Apr. 2026</a:t>
            </a:r>
            <a:endParaRPr dirty="0"/>
          </a:p>
        </p:txBody>
      </p:sp>
      <p:pic>
        <p:nvPicPr>
          <p:cNvPr id="594" name="Google Shape;59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1251" y="265212"/>
            <a:ext cx="1346007" cy="136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14606" y="1011063"/>
            <a:ext cx="875763" cy="1129308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596" name="Google Shape;59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46577" y="1569956"/>
            <a:ext cx="922135" cy="1051129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597" name="Google Shape;597;p9"/>
          <p:cNvPicPr preferRelativeResize="0"/>
          <p:nvPr/>
        </p:nvPicPr>
        <p:blipFill rotWithShape="1">
          <a:blip r:embed="rId8">
            <a:alphaModFix/>
          </a:blip>
          <a:srcRect t="13989"/>
          <a:stretch/>
        </p:blipFill>
        <p:spPr>
          <a:xfrm>
            <a:off x="7669563" y="1835769"/>
            <a:ext cx="1138852" cy="893622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598" name="Google Shape;598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77378" y="3186945"/>
            <a:ext cx="1110156" cy="1051129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599" name="Google Shape;599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85939" y="639248"/>
            <a:ext cx="806176" cy="969813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600" name="Google Shape;600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23632" y="2557309"/>
            <a:ext cx="961239" cy="1284513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601" name="Google Shape;601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828326" y="3153559"/>
            <a:ext cx="856276" cy="1119584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F0CAA7-E02D-D3C9-020B-9A2F1EEB3301}"/>
              </a:ext>
            </a:extLst>
          </p:cNvPr>
          <p:cNvGrpSpPr/>
          <p:nvPr/>
        </p:nvGrpSpPr>
        <p:grpSpPr>
          <a:xfrm>
            <a:off x="471488" y="1057470"/>
            <a:ext cx="457201" cy="4391162"/>
            <a:chOff x="471488" y="1057470"/>
            <a:chExt cx="457201" cy="4391162"/>
          </a:xfrm>
        </p:grpSpPr>
        <p:pic>
          <p:nvPicPr>
            <p:cNvPr id="584" name="Google Shape;584;p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71488" y="1730005"/>
              <a:ext cx="457200" cy="22768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5" name="Google Shape;585;p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71488" y="1057470"/>
              <a:ext cx="457200" cy="2404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6" name="Google Shape;586;p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71488" y="4394302"/>
              <a:ext cx="457200" cy="2404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7" name="Google Shape;587;p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1488" y="1376819"/>
              <a:ext cx="457200" cy="2811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8" name="Google Shape;588;p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1488" y="3098157"/>
              <a:ext cx="457200" cy="2811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89" name="Google Shape;589;p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71488" y="2018038"/>
              <a:ext cx="457200" cy="30518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0" name="Google Shape;590;p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71488" y="3962254"/>
              <a:ext cx="457200" cy="30518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1" name="Google Shape;591;p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1488" y="2391788"/>
              <a:ext cx="457200" cy="2743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2" name="Google Shape;592;p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71488" y="3525642"/>
              <a:ext cx="457200" cy="30518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93" name="Google Shape;593;p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71488" y="4772629"/>
              <a:ext cx="457200" cy="3063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02" name="Google Shape;602;p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71489" y="2749906"/>
              <a:ext cx="457200" cy="2404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603" name="Google Shape;603;p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71488" y="5163554"/>
              <a:ext cx="457200" cy="2850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63921"/>
                </a:srgbClr>
              </a:outerShdw>
            </a:effectLst>
          </p:spPr>
        </p:pic>
      </p:grpSp>
      <p:pic>
        <p:nvPicPr>
          <p:cNvPr id="604" name="Google Shape;604;p9"/>
          <p:cNvPicPr preferRelativeResize="0"/>
          <p:nvPr/>
        </p:nvPicPr>
        <p:blipFill rotWithShape="1">
          <a:blip r:embed="rId22">
            <a:alphaModFix/>
          </a:blip>
          <a:srcRect l="16044" b="26752"/>
          <a:stretch/>
        </p:blipFill>
        <p:spPr>
          <a:xfrm>
            <a:off x="7660512" y="4726089"/>
            <a:ext cx="1123293" cy="980031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605" name="Google Shape;605;p9"/>
          <p:cNvPicPr preferRelativeResize="0"/>
          <p:nvPr/>
        </p:nvPicPr>
        <p:blipFill rotWithShape="1">
          <a:blip r:embed="rId23">
            <a:alphaModFix/>
          </a:blip>
          <a:srcRect l="10489" r="8163"/>
          <a:stretch/>
        </p:blipFill>
        <p:spPr>
          <a:xfrm>
            <a:off x="6745017" y="4185826"/>
            <a:ext cx="1149243" cy="1098822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  <p:pic>
        <p:nvPicPr>
          <p:cNvPr id="606" name="Google Shape;606;p9"/>
          <p:cNvPicPr preferRelativeResize="0"/>
          <p:nvPr/>
        </p:nvPicPr>
        <p:blipFill rotWithShape="1">
          <a:blip r:embed="rId24">
            <a:alphaModFix/>
          </a:blip>
          <a:srcRect l="8976" t="5625" r="13758"/>
          <a:stretch/>
        </p:blipFill>
        <p:spPr>
          <a:xfrm>
            <a:off x="7890280" y="3636414"/>
            <a:ext cx="929839" cy="1098823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1250" y="265212"/>
            <a:ext cx="1346007" cy="1360962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2"/>
          <p:cNvSpPr txBox="1"/>
          <p:nvPr/>
        </p:nvSpPr>
        <p:spPr>
          <a:xfrm>
            <a:off x="2442946" y="134230"/>
            <a:ext cx="4492198" cy="86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1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B0F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TOAR-I </a:t>
            </a:r>
            <a:r>
              <a:rPr lang="en-US" sz="2800" b="1" i="0" u="none" strike="noStrike" cap="none" dirty="0">
                <a:solidFill>
                  <a:srgbClr val="639A1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2014-2019</a:t>
            </a:r>
            <a:endParaRPr sz="1800" dirty="0"/>
          </a:p>
        </p:txBody>
      </p:sp>
      <p:pic>
        <p:nvPicPr>
          <p:cNvPr id="442" name="Google Shape;442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72105" y="5398096"/>
            <a:ext cx="757721" cy="26510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"/>
          <p:cNvSpPr txBox="1"/>
          <p:nvPr/>
        </p:nvSpPr>
        <p:spPr>
          <a:xfrm>
            <a:off x="237628" y="626860"/>
            <a:ext cx="8080208" cy="4208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Mission: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P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rovide the research community with an up-to-date scientific assessment of tropospheric ozone’s global distribution and trends from the surface to the tropopause. 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Delivered: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arenR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first tropospheric ozone assessment report based on all available surface observations, the peer-reviewed literature and new analyses. Covered in 10 pu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blications (Elementa, 2018-2020) with over 1500 citations.</a:t>
            </a:r>
            <a:endParaRPr sz="20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 A database containing ozone exposure metrics at thousands of measurement sites around the world, freely accessible for research on the global-scale impact of ozone on climate, human health and crop/ecosystem productivity.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"/>
          <p:cNvSpPr txBox="1"/>
          <p:nvPr/>
        </p:nvSpPr>
        <p:spPr>
          <a:xfrm>
            <a:off x="0" y="4863573"/>
            <a:ext cx="19779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Stakeholders: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pic>
        <p:nvPicPr>
          <p:cNvPr id="446" name="Google Shape;446;p2" descr="http://www.tobaccofreeworld.info/wp-content/uploads/2014/03/WHO-logo-new-vertical_1.bm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17583" y="4652082"/>
            <a:ext cx="939803" cy="96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2207" y="4616533"/>
            <a:ext cx="1695981" cy="99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19524" y="4888364"/>
            <a:ext cx="2454810" cy="34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01294" y="4616533"/>
            <a:ext cx="1296333" cy="99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"/>
          <p:cNvSpPr txBox="1"/>
          <p:nvPr/>
        </p:nvSpPr>
        <p:spPr>
          <a:xfrm>
            <a:off x="351472" y="178526"/>
            <a:ext cx="8586788" cy="86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8BA20"/>
              </a:buClr>
              <a:buSzPts val="21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B0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TOAR-II</a:t>
            </a:r>
            <a:r>
              <a:rPr lang="en-US" sz="2800" b="1" i="0" u="none" strike="noStrike" cap="none" dirty="0">
                <a:solidFill>
                  <a:srgbClr val="78BA2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2800" b="1" i="0" u="none" strike="noStrike" cap="none" dirty="0">
                <a:solidFill>
                  <a:srgbClr val="023D6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Primary Goal and Scientific Scope</a:t>
            </a:r>
            <a:endParaRPr sz="1800" dirty="0"/>
          </a:p>
        </p:txBody>
      </p:sp>
      <p:sp>
        <p:nvSpPr>
          <p:cNvPr id="505" name="Google Shape;505;p6"/>
          <p:cNvSpPr txBox="1"/>
          <p:nvPr/>
        </p:nvSpPr>
        <p:spPr>
          <a:xfrm>
            <a:off x="182880" y="827224"/>
            <a:ext cx="8183880" cy="363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Final Product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An observation-based, up-to-date assessment of tropospheric ozone’s distribution and trends on regional, hemispheric and global scales.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TOAR-II will assess the physical science basis for tropospheric ozone’s global distribution and trends,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including the role of ozone precursor emissions</a:t>
            </a:r>
            <a:r>
              <a:rPr lang="en-US" sz="20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(similar to IPCC Working Group I)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TOAR-II will also explore and quantify the </a:t>
            </a:r>
            <a:r>
              <a:rPr lang="en-US" sz="2000" b="1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impacts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tropospheric ozone on human health, crop and ecosystem productivity and climate change </a:t>
            </a:r>
            <a:r>
              <a:rPr lang="en-US" sz="20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(similar to IPCC Working Group II) </a:t>
            </a:r>
            <a:endParaRPr sz="20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Foundation: 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enhanced data infrastructure based on open data and FAIR principles</a:t>
            </a:r>
            <a:endParaRPr sz="1800" dirty="0"/>
          </a:p>
        </p:txBody>
      </p:sp>
      <p:sp>
        <p:nvSpPr>
          <p:cNvPr id="506" name="Google Shape;506;p6"/>
          <p:cNvSpPr/>
          <p:nvPr/>
        </p:nvSpPr>
        <p:spPr>
          <a:xfrm>
            <a:off x="182880" y="5311471"/>
            <a:ext cx="3586038" cy="403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1251" y="265212"/>
            <a:ext cx="1346007" cy="136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2414" y="4281343"/>
            <a:ext cx="2721232" cy="922668"/>
          </a:xfrm>
          <a:prstGeom prst="rect">
            <a:avLst/>
          </a:prstGeom>
          <a:noFill/>
          <a:ln>
            <a:noFill/>
          </a:ln>
          <a:effectLst>
            <a:outerShdw blurRad="101600" dist="101600" dir="8100000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7" descr="http://www.lib.utexas.edu/maps/world_maps/txu-oclc-264266980-world_pol_2008-2.jpg"/>
          <p:cNvPicPr preferRelativeResize="0"/>
          <p:nvPr/>
        </p:nvPicPr>
        <p:blipFill rotWithShape="1">
          <a:blip r:embed="rId3">
            <a:alphaModFix/>
          </a:blip>
          <a:srcRect t="6621"/>
          <a:stretch/>
        </p:blipFill>
        <p:spPr>
          <a:xfrm>
            <a:off x="0" y="385590"/>
            <a:ext cx="10162645" cy="536116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7"/>
          <p:cNvSpPr/>
          <p:nvPr/>
        </p:nvSpPr>
        <p:spPr>
          <a:xfrm>
            <a:off x="2041506" y="1640888"/>
            <a:ext cx="226774" cy="2263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"/>
          <p:cNvSpPr/>
          <p:nvPr/>
        </p:nvSpPr>
        <p:spPr>
          <a:xfrm>
            <a:off x="2327671" y="1101328"/>
            <a:ext cx="229723" cy="21629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"/>
          <p:cNvSpPr/>
          <p:nvPr/>
        </p:nvSpPr>
        <p:spPr>
          <a:xfrm>
            <a:off x="4681239" y="1164429"/>
            <a:ext cx="205052" cy="18768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7"/>
          <p:cNvSpPr/>
          <p:nvPr/>
        </p:nvSpPr>
        <p:spPr>
          <a:xfrm>
            <a:off x="4908869" y="991609"/>
            <a:ext cx="174254" cy="17282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7"/>
          <p:cNvSpPr/>
          <p:nvPr/>
        </p:nvSpPr>
        <p:spPr>
          <a:xfrm>
            <a:off x="5054526" y="2750204"/>
            <a:ext cx="215368" cy="20562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7"/>
          <p:cNvSpPr/>
          <p:nvPr/>
        </p:nvSpPr>
        <p:spPr>
          <a:xfrm>
            <a:off x="4908868" y="2633388"/>
            <a:ext cx="188526" cy="19395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7"/>
          <p:cNvSpPr/>
          <p:nvPr/>
        </p:nvSpPr>
        <p:spPr>
          <a:xfrm>
            <a:off x="3059907" y="4105032"/>
            <a:ext cx="216396" cy="20212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7"/>
          <p:cNvSpPr/>
          <p:nvPr/>
        </p:nvSpPr>
        <p:spPr>
          <a:xfrm>
            <a:off x="8411765" y="3702844"/>
            <a:ext cx="240108" cy="25796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7"/>
          <p:cNvSpPr/>
          <p:nvPr/>
        </p:nvSpPr>
        <p:spPr>
          <a:xfrm>
            <a:off x="5097394" y="1444625"/>
            <a:ext cx="135107" cy="1270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"/>
          <p:cNvSpPr/>
          <p:nvPr/>
        </p:nvSpPr>
        <p:spPr>
          <a:xfrm>
            <a:off x="4829366" y="1346696"/>
            <a:ext cx="136392" cy="108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7"/>
          <p:cNvSpPr/>
          <p:nvPr/>
        </p:nvSpPr>
        <p:spPr>
          <a:xfrm>
            <a:off x="7597134" y="2806079"/>
            <a:ext cx="199178" cy="18722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161561" y="3040645"/>
            <a:ext cx="229483" cy="232426"/>
          </a:xfrm>
          <a:prstGeom prst="star5">
            <a:avLst>
              <a:gd name="adj" fmla="val 1522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2783213" y="3990539"/>
            <a:ext cx="214628" cy="22252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7667625" y="1963713"/>
            <a:ext cx="214870" cy="21321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2662587" y="2785635"/>
            <a:ext cx="223493" cy="20767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5015991" y="1188817"/>
            <a:ext cx="124976" cy="11747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795599" y="1467429"/>
            <a:ext cx="178186" cy="17345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5032514" y="1302760"/>
            <a:ext cx="199988" cy="19184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6863954" y="2252205"/>
            <a:ext cx="220588" cy="19855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060385" y="1612084"/>
            <a:ext cx="203651" cy="18872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8345402" y="1736798"/>
            <a:ext cx="211581" cy="20115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8047501" y="1770447"/>
            <a:ext cx="200339" cy="19326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5339757" y="3876045"/>
            <a:ext cx="221469" cy="22898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4645323" y="1660022"/>
            <a:ext cx="175766" cy="1652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4982594" y="1470632"/>
            <a:ext cx="103853" cy="9762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4896122" y="1279746"/>
            <a:ext cx="104303" cy="9804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7"/>
          <p:cNvSpPr txBox="1"/>
          <p:nvPr/>
        </p:nvSpPr>
        <p:spPr>
          <a:xfrm>
            <a:off x="1102181" y="42778"/>
            <a:ext cx="811011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Participants at 1</a:t>
            </a:r>
            <a:r>
              <a:rPr lang="en-US" sz="1500" b="1" i="0" u="none" strike="noStrike" cap="none" baseline="30000" dirty="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500" b="1" i="0" u="none" strike="noStrike" cap="none" dirty="0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 TOAR-II Manuscript Scoping Event (virtual):  150 scientists from 31 nations </a:t>
            </a:r>
            <a:endParaRPr sz="2000" b="1" i="0" u="none" strike="noStrike" cap="none" dirty="0">
              <a:solidFill>
                <a:srgbClr val="FF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110168" y="385590"/>
            <a:ext cx="1074145" cy="45397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5758671" y="2611104"/>
            <a:ext cx="219057" cy="2162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50491" y="3388280"/>
            <a:ext cx="202168" cy="19967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6104827" y="2082996"/>
            <a:ext cx="194178" cy="191236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723" y="2435926"/>
            <a:ext cx="315661" cy="303034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7"/>
          <p:cNvSpPr/>
          <p:nvPr/>
        </p:nvSpPr>
        <p:spPr>
          <a:xfrm>
            <a:off x="4301161" y="2435153"/>
            <a:ext cx="219057" cy="2162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2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20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8" dur="20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20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20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8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0" dur="2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2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20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20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20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0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1"/>
          <p:cNvSpPr txBox="1"/>
          <p:nvPr/>
        </p:nvSpPr>
        <p:spPr>
          <a:xfrm>
            <a:off x="543496" y="123662"/>
            <a:ext cx="8586788" cy="86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8BA20"/>
              </a:buClr>
              <a:buSzPts val="21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78BA2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TOAR-II </a:t>
            </a:r>
            <a:r>
              <a:rPr lang="en-US" sz="2800" b="1" i="0" u="none" strike="noStrike" cap="none" dirty="0">
                <a:solidFill>
                  <a:srgbClr val="023D6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Focus Working Groups</a:t>
            </a:r>
            <a:endParaRPr sz="1800" dirty="0"/>
          </a:p>
        </p:txBody>
      </p:sp>
      <p:sp>
        <p:nvSpPr>
          <p:cNvPr id="680" name="Google Shape;680;p11"/>
          <p:cNvSpPr txBox="1"/>
          <p:nvPr/>
        </p:nvSpPr>
        <p:spPr>
          <a:xfrm>
            <a:off x="1044211" y="533578"/>
            <a:ext cx="667332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research is being led by 16 independent Focus Working Groups:</a:t>
            </a:r>
            <a:endParaRPr sz="1600" i="1" dirty="0"/>
          </a:p>
        </p:txBody>
      </p:sp>
      <p:sp>
        <p:nvSpPr>
          <p:cNvPr id="681" name="Google Shape;681;p11"/>
          <p:cNvSpPr/>
          <p:nvPr/>
        </p:nvSpPr>
        <p:spPr>
          <a:xfrm>
            <a:off x="182880" y="5311471"/>
            <a:ext cx="3586038" cy="403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1"/>
          <p:cNvSpPr txBox="1"/>
          <p:nvPr/>
        </p:nvSpPr>
        <p:spPr>
          <a:xfrm>
            <a:off x="493776" y="970534"/>
            <a:ext cx="8147304" cy="457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Reanalysis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 Asia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and Regional Models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HEGIFTOM </a:t>
            </a:r>
            <a:r>
              <a:rPr lang="en-US" sz="1100" b="1" i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(Harmonization and Evaluation of Ground Based Instruments for Free Tropospheric Ozone Meas.)</a:t>
            </a:r>
            <a:endParaRPr sz="1600"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 Health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Machine Learning for Tropospheric Ozone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Ozone over the Oceans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Ozone and Precursors in the Tropics (OPT)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Ozone Deposition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Radiative Forcing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ROSTEES </a:t>
            </a:r>
            <a:r>
              <a:rPr lang="en-US" sz="1600" b="1" i="1" u="none" strike="noStrike" cap="none" dirty="0">
                <a:solidFill>
                  <a:schemeClr val="tx1"/>
                </a:solidFill>
                <a:latin typeface="Helvetica Neue" panose="02000503000000020004" pitchFamily="2" charset="0"/>
                <a:ea typeface="Arial"/>
                <a:cs typeface="Arial"/>
                <a:sym typeface="Arial"/>
              </a:rPr>
              <a:t>(R</a:t>
            </a:r>
            <a:r>
              <a:rPr lang="en-US" b="1" i="1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ole of Strat. Trop. Exchange in the Earth System) </a:t>
            </a:r>
            <a:endParaRPr sz="1600" b="1" dirty="0">
              <a:solidFill>
                <a:schemeClr val="tx1"/>
              </a:solidFill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Satellite Ozone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South Asia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Statistics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Tropospheric Ozone Precursors (TOP)</a:t>
            </a:r>
            <a:endParaRPr sz="1600" dirty="0"/>
          </a:p>
          <a:p>
            <a:pPr marL="0" marR="0" lvl="0" indent="0" algn="l" rtl="0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 Ozone</a:t>
            </a:r>
            <a:endParaRPr sz="1600" dirty="0"/>
          </a:p>
        </p:txBody>
      </p:sp>
      <p:pic>
        <p:nvPicPr>
          <p:cNvPr id="683" name="Google Shape;6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1251" y="265212"/>
            <a:ext cx="1346007" cy="136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"/>
          <p:cNvSpPr txBox="1"/>
          <p:nvPr/>
        </p:nvSpPr>
        <p:spPr>
          <a:xfrm>
            <a:off x="543496" y="333974"/>
            <a:ext cx="8586788" cy="86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8BA20"/>
              </a:buClr>
              <a:buSzPts val="2100"/>
              <a:buFont typeface="Arial"/>
              <a:buNone/>
            </a:pPr>
            <a:r>
              <a:rPr lang="en-US" sz="2100" b="1" i="0" u="none" strike="noStrike" cap="none" dirty="0">
                <a:solidFill>
                  <a:srgbClr val="92D0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TOAR-II</a:t>
            </a:r>
            <a:r>
              <a:rPr lang="en-US" sz="2100" b="1" i="0" u="none" strike="noStrike" cap="none" dirty="0">
                <a:solidFill>
                  <a:srgbClr val="023D6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Status and roadmap</a:t>
            </a:r>
            <a:endParaRPr sz="2100" b="1" i="0" u="none" strike="noStrike" cap="none" dirty="0">
              <a:solidFill>
                <a:srgbClr val="023D6B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cxnSp>
        <p:nvCxnSpPr>
          <p:cNvPr id="612" name="Google Shape;612;p10"/>
          <p:cNvCxnSpPr>
            <a:endCxn id="613" idx="6"/>
          </p:cNvCxnSpPr>
          <p:nvPr/>
        </p:nvCxnSpPr>
        <p:spPr>
          <a:xfrm rot="10800000" flipH="1">
            <a:off x="555422" y="2710870"/>
            <a:ext cx="7325700" cy="3000"/>
          </a:xfrm>
          <a:prstGeom prst="straightConnector1">
            <a:avLst/>
          </a:prstGeom>
          <a:noFill/>
          <a:ln w="317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14" name="Google Shape;614;p10"/>
          <p:cNvGrpSpPr/>
          <p:nvPr/>
        </p:nvGrpSpPr>
        <p:grpSpPr>
          <a:xfrm>
            <a:off x="270132" y="2153291"/>
            <a:ext cx="3081677" cy="2720434"/>
            <a:chOff x="363987" y="2597628"/>
            <a:chExt cx="4458096" cy="4104626"/>
          </a:xfrm>
        </p:grpSpPr>
        <p:sp>
          <p:nvSpPr>
            <p:cNvPr id="615" name="Google Shape;615;p10"/>
            <p:cNvSpPr txBox="1"/>
            <p:nvPr/>
          </p:nvSpPr>
          <p:spPr>
            <a:xfrm>
              <a:off x="411483" y="4693055"/>
              <a:ext cx="4410600" cy="2001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Selection of new steering committee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Planning of objectives and roadmap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Development of enhanced data infrastructure</a:t>
              </a:r>
              <a:endParaRPr/>
            </a:p>
          </p:txBody>
        </p:sp>
        <p:grpSp>
          <p:nvGrpSpPr>
            <p:cNvPr id="616" name="Google Shape;616;p10"/>
            <p:cNvGrpSpPr/>
            <p:nvPr/>
          </p:nvGrpSpPr>
          <p:grpSpPr>
            <a:xfrm rot="10800000">
              <a:off x="363987" y="2597628"/>
              <a:ext cx="4353926" cy="4104626"/>
              <a:chOff x="2247804" y="705408"/>
              <a:chExt cx="4353926" cy="4104626"/>
            </a:xfrm>
          </p:grpSpPr>
          <p:sp>
            <p:nvSpPr>
              <p:cNvPr id="617" name="Google Shape;617;p10"/>
              <p:cNvSpPr/>
              <p:nvPr/>
            </p:nvSpPr>
            <p:spPr>
              <a:xfrm>
                <a:off x="6083753" y="3848553"/>
                <a:ext cx="240393" cy="240393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8" name="Google Shape;618;p10"/>
              <p:cNvGrpSpPr/>
              <p:nvPr/>
            </p:nvGrpSpPr>
            <p:grpSpPr>
              <a:xfrm>
                <a:off x="2247804" y="705408"/>
                <a:ext cx="4353926" cy="4104626"/>
                <a:chOff x="2247804" y="705408"/>
                <a:chExt cx="4353926" cy="4104626"/>
              </a:xfrm>
            </p:grpSpPr>
            <p:sp>
              <p:nvSpPr>
                <p:cNvPr id="619" name="Google Shape;619;p10"/>
                <p:cNvSpPr/>
                <p:nvPr/>
              </p:nvSpPr>
              <p:spPr>
                <a:xfrm>
                  <a:off x="5979674" y="3744475"/>
                  <a:ext cx="448549" cy="44854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10"/>
                <p:cNvSpPr/>
                <p:nvPr/>
              </p:nvSpPr>
              <p:spPr>
                <a:xfrm>
                  <a:off x="5889376" y="3654177"/>
                  <a:ext cx="629143" cy="62914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21" name="Google Shape;621;p10"/>
                <p:cNvCxnSpPr>
                  <a:stCxn id="620" idx="0"/>
                  <a:endCxn id="622" idx="4"/>
                </p:cNvCxnSpPr>
                <p:nvPr/>
              </p:nvCxnSpPr>
              <p:spPr>
                <a:xfrm rot="10800000">
                  <a:off x="6203948" y="3038877"/>
                  <a:ext cx="0" cy="615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22" name="Google Shape;622;p10"/>
                <p:cNvSpPr/>
                <p:nvPr/>
              </p:nvSpPr>
              <p:spPr>
                <a:xfrm>
                  <a:off x="6123573" y="2878137"/>
                  <a:ext cx="160753" cy="160753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10"/>
                <p:cNvSpPr/>
                <p:nvPr/>
              </p:nvSpPr>
              <p:spPr>
                <a:xfrm rot="-5400000">
                  <a:off x="5806169" y="3574408"/>
                  <a:ext cx="795561" cy="795561"/>
                </a:xfrm>
                <a:prstGeom prst="arc">
                  <a:avLst>
                    <a:gd name="adj1" fmla="val 16199996"/>
                    <a:gd name="adj2" fmla="val 0"/>
                  </a:avLst>
                </a:prstGeom>
                <a:noFill/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24" name="Google Shape;624;p10"/>
                <p:cNvCxnSpPr/>
                <p:nvPr/>
              </p:nvCxnSpPr>
              <p:spPr>
                <a:xfrm rot="10800000" flipH="1">
                  <a:off x="2247804" y="705408"/>
                  <a:ext cx="4171657" cy="7538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00B0F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25" name="Google Shape;625;p10"/>
                <p:cNvSpPr txBox="1"/>
                <p:nvPr/>
              </p:nvSpPr>
              <p:spPr>
                <a:xfrm rot="10800000">
                  <a:off x="5694712" y="4344689"/>
                  <a:ext cx="893271" cy="465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4" b="0" i="0" u="none" strike="noStrike" cap="none">
                      <a:solidFill>
                        <a:srgbClr val="00B0F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2020 </a:t>
                  </a:r>
                  <a:endParaRPr sz="1404" b="0" i="0" u="none" strike="noStrike" cap="none">
                    <a:solidFill>
                      <a:srgbClr val="00B0F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26" name="Google Shape;626;p10"/>
          <p:cNvGrpSpPr/>
          <p:nvPr/>
        </p:nvGrpSpPr>
        <p:grpSpPr>
          <a:xfrm>
            <a:off x="2045012" y="887412"/>
            <a:ext cx="3131385" cy="2351085"/>
            <a:chOff x="2045011" y="892101"/>
            <a:chExt cx="3131385" cy="2351080"/>
          </a:xfrm>
        </p:grpSpPr>
        <p:grpSp>
          <p:nvGrpSpPr>
            <p:cNvPr id="627" name="Google Shape;627;p10"/>
            <p:cNvGrpSpPr/>
            <p:nvPr/>
          </p:nvGrpSpPr>
          <p:grpSpPr>
            <a:xfrm>
              <a:off x="2045011" y="920019"/>
              <a:ext cx="3048646" cy="2323162"/>
              <a:chOff x="5761667" y="1270890"/>
              <a:chExt cx="4599814" cy="3505194"/>
            </a:xfrm>
          </p:grpSpPr>
          <p:sp>
            <p:nvSpPr>
              <p:cNvPr id="628" name="Google Shape;628;p10"/>
              <p:cNvSpPr/>
              <p:nvPr/>
            </p:nvSpPr>
            <p:spPr>
              <a:xfrm>
                <a:off x="6083753" y="3848553"/>
                <a:ext cx="240393" cy="240393"/>
              </a:xfrm>
              <a:prstGeom prst="ellipse">
                <a:avLst/>
              </a:prstGeom>
              <a:solidFill>
                <a:srgbClr val="7DC4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" name="Google Shape;629;p10"/>
              <p:cNvGrpSpPr/>
              <p:nvPr/>
            </p:nvGrpSpPr>
            <p:grpSpPr>
              <a:xfrm>
                <a:off x="5761667" y="1270890"/>
                <a:ext cx="4599814" cy="3505194"/>
                <a:chOff x="5761667" y="1270890"/>
                <a:chExt cx="4599814" cy="3505194"/>
              </a:xfrm>
            </p:grpSpPr>
            <p:sp>
              <p:nvSpPr>
                <p:cNvPr id="630" name="Google Shape;630;p10"/>
                <p:cNvSpPr/>
                <p:nvPr/>
              </p:nvSpPr>
              <p:spPr>
                <a:xfrm>
                  <a:off x="5979674" y="3744475"/>
                  <a:ext cx="448549" cy="44854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DC49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0"/>
                <p:cNvSpPr/>
                <p:nvPr/>
              </p:nvSpPr>
              <p:spPr>
                <a:xfrm>
                  <a:off x="5889376" y="3654177"/>
                  <a:ext cx="629143" cy="62914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32" name="Google Shape;632;p10"/>
                <p:cNvCxnSpPr>
                  <a:stCxn id="631" idx="0"/>
                  <a:endCxn id="633" idx="4"/>
                </p:cNvCxnSpPr>
                <p:nvPr/>
              </p:nvCxnSpPr>
              <p:spPr>
                <a:xfrm rot="10800000">
                  <a:off x="6203948" y="3038877"/>
                  <a:ext cx="0" cy="615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7DC49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33" name="Google Shape;633;p10"/>
                <p:cNvSpPr/>
                <p:nvPr/>
              </p:nvSpPr>
              <p:spPr>
                <a:xfrm>
                  <a:off x="6123573" y="2878137"/>
                  <a:ext cx="160753" cy="160753"/>
                </a:xfrm>
                <a:prstGeom prst="ellipse">
                  <a:avLst/>
                </a:prstGeom>
                <a:solidFill>
                  <a:srgbClr val="7DC49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10"/>
                <p:cNvSpPr/>
                <p:nvPr/>
              </p:nvSpPr>
              <p:spPr>
                <a:xfrm rot="-5400000">
                  <a:off x="5806169" y="3574408"/>
                  <a:ext cx="795561" cy="795561"/>
                </a:xfrm>
                <a:prstGeom prst="arc">
                  <a:avLst>
                    <a:gd name="adj1" fmla="val 16199996"/>
                    <a:gd name="adj2" fmla="val 0"/>
                  </a:avLst>
                </a:prstGeom>
                <a:noFill/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35" name="Google Shape;635;p10"/>
                <p:cNvCxnSpPr/>
                <p:nvPr/>
              </p:nvCxnSpPr>
              <p:spPr>
                <a:xfrm rot="10800000" flipH="1">
                  <a:off x="5995031" y="1270890"/>
                  <a:ext cx="4366450" cy="2452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7DC49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36" name="Google Shape;636;p10"/>
                <p:cNvSpPr txBox="1"/>
                <p:nvPr/>
              </p:nvSpPr>
              <p:spPr>
                <a:xfrm>
                  <a:off x="5761667" y="4310743"/>
                  <a:ext cx="871187" cy="4653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4" b="0" i="0" u="none" strike="noStrike" cap="none">
                      <a:solidFill>
                        <a:srgbClr val="7DC49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2021 </a:t>
                  </a:r>
                  <a:endParaRPr sz="1404" b="0" i="0" u="none" strike="noStrike" cap="none">
                    <a:solidFill>
                      <a:srgbClr val="7DC49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37" name="Google Shape;637;p10"/>
            <p:cNvSpPr txBox="1"/>
            <p:nvPr/>
          </p:nvSpPr>
          <p:spPr>
            <a:xfrm>
              <a:off x="2144763" y="892101"/>
              <a:ext cx="3031633" cy="894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First TOAR-II workshops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Formation of working groups (WGs)</a:t>
              </a:r>
              <a:endParaRPr sz="140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Beginning of new data collection</a:t>
              </a:r>
              <a:endParaRPr/>
            </a:p>
          </p:txBody>
        </p:sp>
      </p:grpSp>
      <p:grpSp>
        <p:nvGrpSpPr>
          <p:cNvPr id="638" name="Google Shape;638;p10"/>
          <p:cNvGrpSpPr/>
          <p:nvPr/>
        </p:nvGrpSpPr>
        <p:grpSpPr>
          <a:xfrm>
            <a:off x="3783856" y="2141104"/>
            <a:ext cx="2664296" cy="2372581"/>
            <a:chOff x="3783856" y="2141103"/>
            <a:chExt cx="2664296" cy="2372581"/>
          </a:xfrm>
        </p:grpSpPr>
        <p:grpSp>
          <p:nvGrpSpPr>
            <p:cNvPr id="639" name="Google Shape;639;p10"/>
            <p:cNvGrpSpPr/>
            <p:nvPr/>
          </p:nvGrpSpPr>
          <p:grpSpPr>
            <a:xfrm rot="10800000">
              <a:off x="3783856" y="2141103"/>
              <a:ext cx="2664296" cy="2372581"/>
              <a:chOff x="2607202" y="1248510"/>
              <a:chExt cx="4019913" cy="3579784"/>
            </a:xfrm>
          </p:grpSpPr>
          <p:sp>
            <p:nvSpPr>
              <p:cNvPr id="640" name="Google Shape;640;p10"/>
              <p:cNvSpPr/>
              <p:nvPr/>
            </p:nvSpPr>
            <p:spPr>
              <a:xfrm>
                <a:off x="6083753" y="3848553"/>
                <a:ext cx="240393" cy="2403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1" name="Google Shape;641;p10"/>
              <p:cNvGrpSpPr/>
              <p:nvPr/>
            </p:nvGrpSpPr>
            <p:grpSpPr>
              <a:xfrm>
                <a:off x="2607202" y="1248510"/>
                <a:ext cx="4019913" cy="3579784"/>
                <a:chOff x="2607202" y="1248510"/>
                <a:chExt cx="4019913" cy="3579784"/>
              </a:xfrm>
            </p:grpSpPr>
            <p:sp>
              <p:nvSpPr>
                <p:cNvPr id="642" name="Google Shape;642;p10"/>
                <p:cNvSpPr/>
                <p:nvPr/>
              </p:nvSpPr>
              <p:spPr>
                <a:xfrm>
                  <a:off x="5979674" y="3744475"/>
                  <a:ext cx="448549" cy="44854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10"/>
                <p:cNvSpPr/>
                <p:nvPr/>
              </p:nvSpPr>
              <p:spPr>
                <a:xfrm>
                  <a:off x="5889376" y="3654177"/>
                  <a:ext cx="629143" cy="62914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44" name="Google Shape;644;p10"/>
                <p:cNvCxnSpPr>
                  <a:stCxn id="643" idx="0"/>
                  <a:endCxn id="645" idx="4"/>
                </p:cNvCxnSpPr>
                <p:nvPr/>
              </p:nvCxnSpPr>
              <p:spPr>
                <a:xfrm rot="10800000">
                  <a:off x="6203948" y="3038877"/>
                  <a:ext cx="0" cy="615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45" name="Google Shape;645;p10"/>
                <p:cNvSpPr/>
                <p:nvPr/>
              </p:nvSpPr>
              <p:spPr>
                <a:xfrm>
                  <a:off x="6123573" y="2878137"/>
                  <a:ext cx="160753" cy="16075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0"/>
                <p:cNvSpPr/>
                <p:nvPr/>
              </p:nvSpPr>
              <p:spPr>
                <a:xfrm rot="-5400000">
                  <a:off x="5806169" y="3574408"/>
                  <a:ext cx="795561" cy="795561"/>
                </a:xfrm>
                <a:prstGeom prst="arc">
                  <a:avLst>
                    <a:gd name="adj1" fmla="val 16199996"/>
                    <a:gd name="adj2" fmla="val 0"/>
                  </a:avLst>
                </a:prstGeom>
                <a:noFill/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47" name="Google Shape;647;p10"/>
                <p:cNvCxnSpPr/>
                <p:nvPr/>
              </p:nvCxnSpPr>
              <p:spPr>
                <a:xfrm>
                  <a:off x="2607202" y="1248510"/>
                  <a:ext cx="3769443" cy="0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48" name="Google Shape;648;p10"/>
                <p:cNvSpPr txBox="1"/>
                <p:nvPr/>
              </p:nvSpPr>
              <p:spPr>
                <a:xfrm rot="10800000">
                  <a:off x="5705135" y="4362949"/>
                  <a:ext cx="921980" cy="4653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4" b="0" i="0" u="none" strike="noStrike" cap="non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2022 </a:t>
                  </a:r>
                  <a:endParaRPr sz="1404" b="0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49" name="Google Shape;649;p10"/>
            <p:cNvSpPr txBox="1"/>
            <p:nvPr/>
          </p:nvSpPr>
          <p:spPr>
            <a:xfrm>
              <a:off x="3864192" y="3457249"/>
              <a:ext cx="2583960" cy="1033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WGs: Develop manuscripts and initial data analysis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Develop new ozone metrics and populate database</a:t>
              </a:r>
              <a:endParaRPr/>
            </a:p>
          </p:txBody>
        </p:sp>
      </p:grpSp>
      <p:grpSp>
        <p:nvGrpSpPr>
          <p:cNvPr id="650" name="Google Shape;650;p10"/>
          <p:cNvGrpSpPr/>
          <p:nvPr/>
        </p:nvGrpSpPr>
        <p:grpSpPr>
          <a:xfrm>
            <a:off x="6592169" y="1926587"/>
            <a:ext cx="2439946" cy="2057579"/>
            <a:chOff x="6824660" y="2255577"/>
            <a:chExt cx="3681409" cy="3104505"/>
          </a:xfrm>
        </p:grpSpPr>
        <p:grpSp>
          <p:nvGrpSpPr>
            <p:cNvPr id="651" name="Google Shape;651;p10"/>
            <p:cNvGrpSpPr/>
            <p:nvPr/>
          </p:nvGrpSpPr>
          <p:grpSpPr>
            <a:xfrm rot="10800000">
              <a:off x="6961625" y="2255577"/>
              <a:ext cx="2623367" cy="3104505"/>
              <a:chOff x="5508596" y="2047580"/>
              <a:chExt cx="2623367" cy="3104505"/>
            </a:xfrm>
          </p:grpSpPr>
          <p:sp>
            <p:nvSpPr>
              <p:cNvPr id="613" name="Google Shape;613;p10"/>
              <p:cNvSpPr/>
              <p:nvPr/>
            </p:nvSpPr>
            <p:spPr>
              <a:xfrm>
                <a:off x="6083753" y="3848553"/>
                <a:ext cx="240393" cy="240393"/>
              </a:xfrm>
              <a:prstGeom prst="ellipse">
                <a:avLst/>
              </a:prstGeom>
              <a:solidFill>
                <a:srgbClr val="1367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52" name="Google Shape;652;p10"/>
              <p:cNvGrpSpPr/>
              <p:nvPr/>
            </p:nvGrpSpPr>
            <p:grpSpPr>
              <a:xfrm>
                <a:off x="5508596" y="2047580"/>
                <a:ext cx="2623367" cy="3104505"/>
                <a:chOff x="5508596" y="2047580"/>
                <a:chExt cx="2623367" cy="3104505"/>
              </a:xfrm>
            </p:grpSpPr>
            <p:sp>
              <p:nvSpPr>
                <p:cNvPr id="653" name="Google Shape;653;p10"/>
                <p:cNvSpPr/>
                <p:nvPr/>
              </p:nvSpPr>
              <p:spPr>
                <a:xfrm>
                  <a:off x="5979674" y="3744475"/>
                  <a:ext cx="448549" cy="448549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13676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10"/>
                <p:cNvSpPr/>
                <p:nvPr/>
              </p:nvSpPr>
              <p:spPr>
                <a:xfrm>
                  <a:off x="5889376" y="3654177"/>
                  <a:ext cx="629143" cy="62914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55" name="Google Shape;655;p10"/>
                <p:cNvCxnSpPr>
                  <a:stCxn id="654" idx="0"/>
                  <a:endCxn id="656" idx="4"/>
                </p:cNvCxnSpPr>
                <p:nvPr/>
              </p:nvCxnSpPr>
              <p:spPr>
                <a:xfrm rot="10800000">
                  <a:off x="6203948" y="3038877"/>
                  <a:ext cx="0" cy="615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13676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56" name="Google Shape;656;p10"/>
                <p:cNvSpPr/>
                <p:nvPr/>
              </p:nvSpPr>
              <p:spPr>
                <a:xfrm>
                  <a:off x="6123573" y="2878137"/>
                  <a:ext cx="160753" cy="160753"/>
                </a:xfrm>
                <a:prstGeom prst="ellipse">
                  <a:avLst/>
                </a:prstGeom>
                <a:solidFill>
                  <a:srgbClr val="13676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10"/>
                <p:cNvSpPr/>
                <p:nvPr/>
              </p:nvSpPr>
              <p:spPr>
                <a:xfrm rot="-5400000">
                  <a:off x="5806169" y="3574408"/>
                  <a:ext cx="795561" cy="795561"/>
                </a:xfrm>
                <a:prstGeom prst="arc">
                  <a:avLst>
                    <a:gd name="adj1" fmla="val 16199996"/>
                    <a:gd name="adj2" fmla="val 0"/>
                  </a:avLst>
                </a:prstGeom>
                <a:noFill/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58" name="Google Shape;658;p10"/>
                <p:cNvCxnSpPr/>
                <p:nvPr/>
              </p:nvCxnSpPr>
              <p:spPr>
                <a:xfrm>
                  <a:off x="5552772" y="2047580"/>
                  <a:ext cx="2579191" cy="0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rgbClr val="13676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59" name="Google Shape;659;p10"/>
                <p:cNvSpPr txBox="1"/>
                <p:nvPr/>
              </p:nvSpPr>
              <p:spPr>
                <a:xfrm rot="10800000">
                  <a:off x="5508596" y="4360769"/>
                  <a:ext cx="1119780" cy="7913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4" b="0" i="0" u="none" strike="noStrike" cap="none" dirty="0">
                      <a:solidFill>
                        <a:srgbClr val="13676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Dec.</a:t>
                  </a:r>
                  <a:r>
                    <a:rPr lang="en-US" sz="1404" dirty="0">
                      <a:solidFill>
                        <a:srgbClr val="13676B"/>
                      </a:solidFill>
                    </a:rPr>
                    <a:t>, </a:t>
                  </a:r>
                  <a:r>
                    <a:rPr lang="en-US" sz="1404" b="0" i="0" u="none" strike="noStrike" cap="none" dirty="0">
                      <a:solidFill>
                        <a:srgbClr val="13676B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2025 </a:t>
                  </a:r>
                  <a:endParaRPr sz="1404" b="0" i="0" u="none" strike="noStrike" cap="none" dirty="0">
                    <a:solidFill>
                      <a:srgbClr val="13676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60" name="Google Shape;660;p10"/>
            <p:cNvSpPr txBox="1"/>
            <p:nvPr/>
          </p:nvSpPr>
          <p:spPr>
            <a:xfrm>
              <a:off x="6824660" y="4565061"/>
              <a:ext cx="3681409" cy="791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Publication of TOAR-II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assessment papers</a:t>
              </a:r>
              <a:endParaRPr/>
            </a:p>
          </p:txBody>
        </p:sp>
      </p:grpSp>
      <p:grpSp>
        <p:nvGrpSpPr>
          <p:cNvPr id="661" name="Google Shape;661;p10"/>
          <p:cNvGrpSpPr/>
          <p:nvPr/>
        </p:nvGrpSpPr>
        <p:grpSpPr>
          <a:xfrm>
            <a:off x="5375013" y="708956"/>
            <a:ext cx="3501922" cy="2754205"/>
            <a:chOff x="10032874" y="387889"/>
            <a:chExt cx="5283670" cy="4155559"/>
          </a:xfrm>
        </p:grpSpPr>
        <p:sp>
          <p:nvSpPr>
            <p:cNvPr id="662" name="Google Shape;662;p10"/>
            <p:cNvSpPr txBox="1"/>
            <p:nvPr/>
          </p:nvSpPr>
          <p:spPr>
            <a:xfrm>
              <a:off x="10592213" y="387889"/>
              <a:ext cx="4724331" cy="16756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Finalize database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Complete data analyses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40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Paper submissions to the  Community Special Issue</a:t>
              </a:r>
              <a:endParaRPr/>
            </a:p>
          </p:txBody>
        </p:sp>
        <p:grpSp>
          <p:nvGrpSpPr>
            <p:cNvPr id="663" name="Google Shape;663;p10"/>
            <p:cNvGrpSpPr/>
            <p:nvPr/>
          </p:nvGrpSpPr>
          <p:grpSpPr>
            <a:xfrm>
              <a:off x="10032874" y="392495"/>
              <a:ext cx="4848651" cy="4150953"/>
              <a:chOff x="4755425" y="951100"/>
              <a:chExt cx="4848651" cy="4150953"/>
            </a:xfrm>
          </p:grpSpPr>
          <p:sp>
            <p:nvSpPr>
              <p:cNvPr id="664" name="Google Shape;664;p10"/>
              <p:cNvSpPr/>
              <p:nvPr/>
            </p:nvSpPr>
            <p:spPr>
              <a:xfrm>
                <a:off x="5448034" y="3848553"/>
                <a:ext cx="240393" cy="240393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4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65" name="Google Shape;665;p10"/>
              <p:cNvGrpSpPr/>
              <p:nvPr/>
            </p:nvGrpSpPr>
            <p:grpSpPr>
              <a:xfrm>
                <a:off x="4755425" y="951100"/>
                <a:ext cx="4848651" cy="4150953"/>
                <a:chOff x="4755425" y="951100"/>
                <a:chExt cx="4848651" cy="4150953"/>
              </a:xfrm>
            </p:grpSpPr>
            <p:sp>
              <p:nvSpPr>
                <p:cNvPr id="666" name="Google Shape;666;p10"/>
                <p:cNvSpPr/>
                <p:nvPr/>
              </p:nvSpPr>
              <p:spPr>
                <a:xfrm>
                  <a:off x="5343956" y="3744475"/>
                  <a:ext cx="448549" cy="448550"/>
                </a:xfrm>
                <a:prstGeom prst="ellipse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10"/>
                <p:cNvSpPr/>
                <p:nvPr/>
              </p:nvSpPr>
              <p:spPr>
                <a:xfrm>
                  <a:off x="5253659" y="3654178"/>
                  <a:ext cx="629143" cy="629143"/>
                </a:xfrm>
                <a:prstGeom prst="ellipse">
                  <a:avLst/>
                </a:prstGeom>
                <a:noFill/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8" name="Google Shape;668;p10"/>
                <p:cNvCxnSpPr>
                  <a:stCxn id="667" idx="0"/>
                  <a:endCxn id="669" idx="4"/>
                </p:cNvCxnSpPr>
                <p:nvPr/>
              </p:nvCxnSpPr>
              <p:spPr>
                <a:xfrm flipV="1">
                  <a:off x="5568232" y="3038890"/>
                  <a:ext cx="0" cy="615288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69" name="Google Shape;669;p10"/>
                <p:cNvSpPr/>
                <p:nvPr/>
              </p:nvSpPr>
              <p:spPr>
                <a:xfrm>
                  <a:off x="5487856" y="2878137"/>
                  <a:ext cx="160753" cy="160753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10"/>
                <p:cNvSpPr/>
                <p:nvPr/>
              </p:nvSpPr>
              <p:spPr>
                <a:xfrm rot="16200000">
                  <a:off x="5170450" y="3574408"/>
                  <a:ext cx="795561" cy="795562"/>
                </a:xfrm>
                <a:prstGeom prst="arc">
                  <a:avLst>
                    <a:gd name="adj1" fmla="val 16199996"/>
                    <a:gd name="adj2" fmla="val 0"/>
                  </a:avLst>
                </a:prstGeom>
                <a:noFill/>
                <a:ln w="254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4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71" name="Google Shape;671;p10"/>
                <p:cNvCxnSpPr/>
                <p:nvPr/>
              </p:nvCxnSpPr>
              <p:spPr>
                <a:xfrm>
                  <a:off x="5423409" y="951100"/>
                  <a:ext cx="4180667" cy="16402"/>
                </a:xfrm>
                <a:prstGeom prst="straightConnector1">
                  <a:avLst/>
                </a:prstGeom>
                <a:noFill/>
                <a:ln w="254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672" name="Google Shape;672;p10"/>
                <p:cNvSpPr txBox="1"/>
                <p:nvPr/>
              </p:nvSpPr>
              <p:spPr>
                <a:xfrm>
                  <a:off x="4755425" y="4310742"/>
                  <a:ext cx="2254088" cy="79131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4" b="0" i="0" u="none" strike="noStrike" cap="none" dirty="0">
                      <a:solidFill>
                        <a:srgbClr val="373053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March 2023 to Nov.  2024 </a:t>
                  </a:r>
                  <a:endParaRPr sz="1404" b="0" i="0" u="none" strike="noStrike" cap="none" dirty="0">
                    <a:solidFill>
                      <a:srgbClr val="373053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73" name="Google Shape;673;p10"/>
          <p:cNvSpPr/>
          <p:nvPr/>
        </p:nvSpPr>
        <p:spPr>
          <a:xfrm>
            <a:off x="182880" y="5311471"/>
            <a:ext cx="3586038" cy="403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1251" y="265212"/>
            <a:ext cx="1346007" cy="13609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8DA1FF-FE54-6B47-6A24-C2AA3BAD605A}"/>
              </a:ext>
            </a:extLst>
          </p:cNvPr>
          <p:cNvGrpSpPr/>
          <p:nvPr/>
        </p:nvGrpSpPr>
        <p:grpSpPr>
          <a:xfrm>
            <a:off x="6647508" y="2710870"/>
            <a:ext cx="1519123" cy="2683847"/>
            <a:chOff x="5283638" y="3029689"/>
            <a:chExt cx="1519123" cy="2683847"/>
          </a:xfrm>
        </p:grpSpPr>
        <p:sp>
          <p:nvSpPr>
            <p:cNvPr id="3" name="Up Arrow 2">
              <a:extLst>
                <a:ext uri="{FF2B5EF4-FFF2-40B4-BE49-F238E27FC236}">
                  <a16:creationId xmlns:a16="http://schemas.microsoft.com/office/drawing/2014/main" id="{8ED198EB-B512-97F8-374A-AE90CB1DAC4E}"/>
                </a:ext>
              </a:extLst>
            </p:cNvPr>
            <p:cNvSpPr/>
            <p:nvPr/>
          </p:nvSpPr>
          <p:spPr>
            <a:xfrm>
              <a:off x="5851006" y="3029689"/>
              <a:ext cx="354301" cy="1371568"/>
            </a:xfrm>
            <a:prstGeom prst="upArrow">
              <a:avLst/>
            </a:prstGeom>
            <a:solidFill>
              <a:schemeClr val="accent1">
                <a:lumMod val="40000"/>
                <a:lumOff val="60000"/>
                <a:alpha val="41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1980CC7-64CB-5D8C-3992-4888DA44B854}"/>
                </a:ext>
              </a:extLst>
            </p:cNvPr>
            <p:cNvSpPr/>
            <p:nvPr/>
          </p:nvSpPr>
          <p:spPr>
            <a:xfrm>
              <a:off x="5283638" y="4385897"/>
              <a:ext cx="1519123" cy="13276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We are 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2"/>
          <p:cNvSpPr txBox="1"/>
          <p:nvPr/>
        </p:nvSpPr>
        <p:spPr>
          <a:xfrm>
            <a:off x="140085" y="253289"/>
            <a:ext cx="8586788" cy="867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8BA20"/>
              </a:buClr>
              <a:buSzPts val="21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8BA2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TOAR-II </a:t>
            </a:r>
            <a:r>
              <a:rPr lang="en-US" sz="3200" b="1" i="0" u="none" strike="noStrike" cap="none" dirty="0">
                <a:solidFill>
                  <a:srgbClr val="023D6B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Community Special Issue</a:t>
            </a:r>
            <a:endParaRPr sz="3200" dirty="0"/>
          </a:p>
        </p:txBody>
      </p:sp>
      <p:sp>
        <p:nvSpPr>
          <p:cNvPr id="689" name="Google Shape;689;p12"/>
          <p:cNvSpPr txBox="1"/>
          <p:nvPr/>
        </p:nvSpPr>
        <p:spPr>
          <a:xfrm>
            <a:off x="458995" y="862762"/>
            <a:ext cx="476891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Focus Working Group findings submitted to the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Community Special Issue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2023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inter-journal special issue hosted by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Copernicus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O. Cooper, “</a:t>
            </a:r>
            <a:r>
              <a:rPr lang="en-US" sz="16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TOAR Scientific Coordinator of the Community Special Issue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endParaRPr/>
          </a:p>
        </p:txBody>
      </p:sp>
      <p:sp>
        <p:nvSpPr>
          <p:cNvPr id="690" name="Google Shape;690;p12"/>
          <p:cNvSpPr/>
          <p:nvPr/>
        </p:nvSpPr>
        <p:spPr>
          <a:xfrm>
            <a:off x="182880" y="5311471"/>
            <a:ext cx="3586038" cy="403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81251" y="265212"/>
            <a:ext cx="1346007" cy="136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144" y="0"/>
            <a:ext cx="3097286" cy="4088826"/>
          </a:xfrm>
          <a:prstGeom prst="rect">
            <a:avLst/>
          </a:prstGeom>
          <a:noFill/>
          <a:ln>
            <a:noFill/>
          </a:ln>
          <a:effectLst>
            <a:outerShdw blurRad="101600" dist="101600" dir="13500000" algn="br" rotWithShape="0">
              <a:srgbClr val="000000">
                <a:alpha val="49803"/>
              </a:srgbClr>
            </a:outerShdw>
          </a:effectLst>
        </p:spPr>
      </p:pic>
      <p:pic>
        <p:nvPicPr>
          <p:cNvPr id="693" name="Google Shape;69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1562" y="862762"/>
            <a:ext cx="3163458" cy="4095091"/>
          </a:xfrm>
          <a:prstGeom prst="rect">
            <a:avLst/>
          </a:prstGeom>
          <a:noFill/>
          <a:ln>
            <a:noFill/>
          </a:ln>
          <a:effectLst>
            <a:outerShdw blurRad="101600" dist="101600" dir="13500000" algn="br" rotWithShape="0">
              <a:srgbClr val="000000">
                <a:alpha val="49803"/>
              </a:srgbClr>
            </a:outerShdw>
          </a:effectLst>
        </p:spPr>
      </p:pic>
      <p:pic>
        <p:nvPicPr>
          <p:cNvPr id="694" name="Google Shape;69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53379" y="1621778"/>
            <a:ext cx="3162014" cy="4093222"/>
          </a:xfrm>
          <a:prstGeom prst="rect">
            <a:avLst/>
          </a:prstGeom>
          <a:noFill/>
          <a:ln>
            <a:noFill/>
          </a:ln>
          <a:effectLst>
            <a:outerShdw blurRad="101600" dist="101600" dir="13500000" algn="br" rotWithShape="0">
              <a:srgbClr val="000000">
                <a:alpha val="49803"/>
              </a:srgbClr>
            </a:outerShdw>
          </a:effectLst>
        </p:spPr>
      </p:pic>
      <p:pic>
        <p:nvPicPr>
          <p:cNvPr id="695" name="Google Shape;695;p12"/>
          <p:cNvPicPr preferRelativeResize="0"/>
          <p:nvPr/>
        </p:nvPicPr>
        <p:blipFill rotWithShape="1">
          <a:blip r:embed="rId7">
            <a:alphaModFix/>
          </a:blip>
          <a:srcRect b="18432"/>
          <a:stretch/>
        </p:blipFill>
        <p:spPr>
          <a:xfrm>
            <a:off x="3270191" y="2383153"/>
            <a:ext cx="3155474" cy="3331847"/>
          </a:xfrm>
          <a:prstGeom prst="rect">
            <a:avLst/>
          </a:prstGeom>
          <a:noFill/>
          <a:ln>
            <a:noFill/>
          </a:ln>
          <a:effectLst>
            <a:outerShdw blurRad="101600" dist="101600" dir="13500000" algn="br" rotWithShape="0">
              <a:srgbClr val="000000">
                <a:alpha val="49803"/>
              </a:srgbClr>
            </a:outerShdw>
          </a:effectLst>
        </p:spPr>
      </p:pic>
      <p:pic>
        <p:nvPicPr>
          <p:cNvPr id="696" name="Google Shape;696;p12"/>
          <p:cNvPicPr preferRelativeResize="0"/>
          <p:nvPr/>
        </p:nvPicPr>
        <p:blipFill rotWithShape="1">
          <a:blip r:embed="rId8">
            <a:alphaModFix/>
          </a:blip>
          <a:srcRect b="45065"/>
          <a:stretch/>
        </p:blipFill>
        <p:spPr>
          <a:xfrm>
            <a:off x="1975899" y="3468822"/>
            <a:ext cx="3158618" cy="2246178"/>
          </a:xfrm>
          <a:prstGeom prst="rect">
            <a:avLst/>
          </a:prstGeom>
          <a:noFill/>
          <a:ln>
            <a:noFill/>
          </a:ln>
          <a:effectLst>
            <a:outerShdw blurRad="101600" dist="101600" dir="13500000" algn="br" rotWithShape="0">
              <a:srgbClr val="000000">
                <a:alpha val="49803"/>
              </a:srgbClr>
            </a:outerShdw>
          </a:effectLst>
        </p:spPr>
      </p:pic>
      <p:pic>
        <p:nvPicPr>
          <p:cNvPr id="697" name="Google Shape;697;p12"/>
          <p:cNvPicPr preferRelativeResize="0"/>
          <p:nvPr/>
        </p:nvPicPr>
        <p:blipFill rotWithShape="1">
          <a:blip r:embed="rId9">
            <a:alphaModFix/>
          </a:blip>
          <a:srcRect l="66409" b="7633"/>
          <a:stretch/>
        </p:blipFill>
        <p:spPr>
          <a:xfrm rot="5400000">
            <a:off x="1595583" y="3360119"/>
            <a:ext cx="1033556" cy="3678969"/>
          </a:xfrm>
          <a:prstGeom prst="rect">
            <a:avLst/>
          </a:prstGeom>
          <a:noFill/>
          <a:ln>
            <a:noFill/>
          </a:ln>
          <a:effectLst>
            <a:outerShdw blurRad="101600" dist="101600" dir="13500000" algn="br" rotWithShape="0">
              <a:srgbClr val="000000">
                <a:alpha val="49803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C785C2-1832-2940-DB24-98846F63E691}"/>
              </a:ext>
            </a:extLst>
          </p:cNvPr>
          <p:cNvSpPr txBox="1"/>
          <p:nvPr/>
        </p:nvSpPr>
        <p:spPr>
          <a:xfrm>
            <a:off x="1029716" y="1076114"/>
            <a:ext cx="7917060" cy="45243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Deadline for submission was</a:t>
            </a:r>
          </a:p>
          <a:p>
            <a:r>
              <a:rPr lang="en-US" sz="3200" dirty="0"/>
              <a:t>November 30, 2024</a:t>
            </a:r>
          </a:p>
          <a:p>
            <a:endParaRPr lang="en-US" sz="3200" dirty="0"/>
          </a:p>
          <a:p>
            <a:r>
              <a:rPr lang="en-US" sz="3200" dirty="0"/>
              <a:t>As of June 2025:</a:t>
            </a:r>
          </a:p>
          <a:p>
            <a:endParaRPr lang="en-US" sz="3200" dirty="0"/>
          </a:p>
          <a:p>
            <a:r>
              <a:rPr lang="en-US" sz="3200" dirty="0"/>
              <a:t>56 papers submitted</a:t>
            </a:r>
          </a:p>
          <a:p>
            <a:endParaRPr lang="en-US" sz="3200" dirty="0"/>
          </a:p>
          <a:p>
            <a:r>
              <a:rPr lang="en-US" sz="3200" dirty="0"/>
              <a:t>28 papers published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09FB2BD-C664-B169-476D-2022916EF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6" y="217765"/>
            <a:ext cx="8253876" cy="4944233"/>
          </a:xfrm>
        </p:spPr>
        <p:txBody>
          <a:bodyPr/>
          <a:lstStyle/>
          <a:p>
            <a:r>
              <a:rPr lang="en-US" sz="2400" u="sng" dirty="0"/>
              <a:t>Satellite O3 TOAR Community Special Issue papers</a:t>
            </a:r>
          </a:p>
          <a:p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Intercomparison/Harmonization papers (2 published, 3 in review)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Satellite O3 trend papers (4 published, 4 in review)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Reanalysis papers (1 published, 2 in review)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Satellite O3 precursor trends (1 published)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Other analyses (COVID period, O3 production rates, O3 RF, model evaluation – 3 published, 1 in review)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21 total</a:t>
            </a:r>
          </a:p>
          <a:p>
            <a:pPr algn="l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71D1D-FBA9-F411-2503-2D0B68A0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47E4-1E4F-4FF6-9686-A2AEFD0E8F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9032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ülich">
  <a:themeElements>
    <a:clrScheme name="Benutzerdefiniert 2">
      <a:dk1>
        <a:srgbClr val="000000"/>
      </a:dk1>
      <a:lt1>
        <a:srgbClr val="FFFFFF"/>
      </a:lt1>
      <a:dk2>
        <a:srgbClr val="373053"/>
      </a:dk2>
      <a:lt2>
        <a:srgbClr val="DFE3E5"/>
      </a:lt2>
      <a:accent1>
        <a:srgbClr val="81C822"/>
      </a:accent1>
      <a:accent2>
        <a:srgbClr val="5A8C18"/>
      </a:accent2>
      <a:accent3>
        <a:srgbClr val="27CED7"/>
      </a:accent3>
      <a:accent4>
        <a:srgbClr val="23B8BF"/>
      </a:accent4>
      <a:accent5>
        <a:srgbClr val="3E8853"/>
      </a:accent5>
      <a:accent6>
        <a:srgbClr val="62A39F"/>
      </a:accent6>
      <a:hlink>
        <a:srgbClr val="1E73BC"/>
      </a:hlink>
      <a:folHlink>
        <a:srgbClr val="103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ülich">
  <a:themeElements>
    <a:clrScheme name="Benutzerdefiniert 2">
      <a:dk1>
        <a:srgbClr val="000000"/>
      </a:dk1>
      <a:lt1>
        <a:srgbClr val="FFFFFF"/>
      </a:lt1>
      <a:dk2>
        <a:srgbClr val="373053"/>
      </a:dk2>
      <a:lt2>
        <a:srgbClr val="DFE3E5"/>
      </a:lt2>
      <a:accent1>
        <a:srgbClr val="81C822"/>
      </a:accent1>
      <a:accent2>
        <a:srgbClr val="5A8C18"/>
      </a:accent2>
      <a:accent3>
        <a:srgbClr val="27CED7"/>
      </a:accent3>
      <a:accent4>
        <a:srgbClr val="23B8BF"/>
      </a:accent4>
      <a:accent5>
        <a:srgbClr val="3E8853"/>
      </a:accent5>
      <a:accent6>
        <a:srgbClr val="62A39F"/>
      </a:accent6>
      <a:hlink>
        <a:srgbClr val="1E73BC"/>
      </a:hlink>
      <a:folHlink>
        <a:srgbClr val="103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Jülich">
  <a:themeElements>
    <a:clrScheme name="Benutzerdefiniert 2">
      <a:dk1>
        <a:srgbClr val="000000"/>
      </a:dk1>
      <a:lt1>
        <a:srgbClr val="FFFFFF"/>
      </a:lt1>
      <a:dk2>
        <a:srgbClr val="373053"/>
      </a:dk2>
      <a:lt2>
        <a:srgbClr val="DFE3E5"/>
      </a:lt2>
      <a:accent1>
        <a:srgbClr val="81C822"/>
      </a:accent1>
      <a:accent2>
        <a:srgbClr val="5A8C18"/>
      </a:accent2>
      <a:accent3>
        <a:srgbClr val="27CED7"/>
      </a:accent3>
      <a:accent4>
        <a:srgbClr val="23B8BF"/>
      </a:accent4>
      <a:accent5>
        <a:srgbClr val="3E8853"/>
      </a:accent5>
      <a:accent6>
        <a:srgbClr val="62A39F"/>
      </a:accent6>
      <a:hlink>
        <a:srgbClr val="1E73BC"/>
      </a:hlink>
      <a:folHlink>
        <a:srgbClr val="103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Benutzerdefiniert 282">
      <a:dk1>
        <a:srgbClr val="000000"/>
      </a:dk1>
      <a:lt1>
        <a:srgbClr val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53536</TotalTime>
  <Words>1108</Words>
  <Application>Microsoft Macintosh PowerPoint</Application>
  <PresentationFormat>Custom</PresentationFormat>
  <Paragraphs>147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Calibri</vt:lpstr>
      <vt:lpstr>Courgette</vt:lpstr>
      <vt:lpstr>Wingdings</vt:lpstr>
      <vt:lpstr>Chalkboard</vt:lpstr>
      <vt:lpstr>Helvetica Neue</vt:lpstr>
      <vt:lpstr>Roboto</vt:lpstr>
      <vt:lpstr>Libre Franklin Medium</vt:lpstr>
      <vt:lpstr>Arial</vt:lpstr>
      <vt:lpstr>4_Office Theme</vt:lpstr>
      <vt:lpstr>1_Jülich</vt:lpstr>
      <vt:lpstr>5_Office Theme</vt:lpstr>
      <vt:lpstr>Jülich</vt:lpstr>
      <vt:lpstr>4_Jülich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TOAR-II Assessment Papers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 Gaudel</dc:creator>
  <cp:lastModifiedBy>Helen Worden</cp:lastModifiedBy>
  <cp:revision>68</cp:revision>
  <dcterms:modified xsi:type="dcterms:W3CDTF">2025-06-09T00:56:50Z</dcterms:modified>
</cp:coreProperties>
</file>