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17"/>
  </p:notesMasterIdLst>
  <p:sldIdLst>
    <p:sldId id="257" r:id="rId3"/>
    <p:sldId id="447" r:id="rId4"/>
    <p:sldId id="265" r:id="rId5"/>
    <p:sldId id="439" r:id="rId6"/>
    <p:sldId id="437" r:id="rId7"/>
    <p:sldId id="457" r:id="rId8"/>
    <p:sldId id="428" r:id="rId9"/>
    <p:sldId id="276" r:id="rId10"/>
    <p:sldId id="274" r:id="rId11"/>
    <p:sldId id="436" r:id="rId12"/>
    <p:sldId id="281" r:id="rId13"/>
    <p:sldId id="458" r:id="rId14"/>
    <p:sldId id="459" r:id="rId15"/>
    <p:sldId id="270" r:id="rId16"/>
  </p:sldIdLst>
  <p:sldSz cx="12192000" cy="6858000"/>
  <p:notesSz cx="6858000" cy="9144000"/>
  <p:embeddedFontLst>
    <p:embeddedFont>
      <p:font typeface="游ゴシック" panose="020B0400000000000000" pitchFamily="34" charset="-128"/>
      <p:regular r:id="rId18"/>
      <p:bold r:id="rId19"/>
    </p:embeddedFont>
    <p:embeddedFont>
      <p:font typeface="游ゴシック Light" panose="020B0300000000000000" pitchFamily="34" charset="-128"/>
      <p:regular r:id="rId20"/>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73F"/>
    <a:srgbClr val="FF6666"/>
    <a:srgbClr val="FF006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561"/>
    <p:restoredTop sz="86712"/>
  </p:normalViewPr>
  <p:slideViewPr>
    <p:cSldViewPr snapToGrid="0">
      <p:cViewPr varScale="1">
        <p:scale>
          <a:sx n="109" d="100"/>
          <a:sy n="109" d="100"/>
        </p:scale>
        <p:origin x="968"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F3AAD-78EA-B94E-A3B5-6D812BF44A30}" type="datetimeFigureOut">
              <a:rPr kumimoji="1" lang="ja-JP" altLang="en-US" smtClean="0"/>
              <a:t>2025/7/26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D1479-1A83-144B-A46D-06F77A8993FA}" type="slidenum">
              <a:rPr kumimoji="1" lang="ja-JP" altLang="en-US" smtClean="0"/>
              <a:t>‹#›</a:t>
            </a:fld>
            <a:endParaRPr kumimoji="1" lang="ja-JP" altLang="en-US"/>
          </a:p>
        </p:txBody>
      </p:sp>
    </p:spTree>
    <p:extLst>
      <p:ext uri="{BB962C8B-B14F-4D97-AF65-F5344CB8AC3E}">
        <p14:creationId xmlns:p14="http://schemas.microsoft.com/office/powerpoint/2010/main" val="36561712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kern="1200" dirty="0">
                <a:solidFill>
                  <a:schemeClr val="tx1"/>
                </a:solidFill>
                <a:effectLst/>
                <a:latin typeface="+mn-lt"/>
                <a:ea typeface="+mn-ea"/>
                <a:cs typeface="+mn-cs"/>
              </a:rPr>
              <a:t>Thank you for introduction. I’m Takashi Sekiya from Japan Agency for Marine-Earth Science and Technology. I really appreciate the opportunity to share our results at CEOS AC-VC. I’m going to talk about observing system experiment (OSE) study to assess relative impacts of individual satellite observations on tropospheric ozone analysis, as a part of TOAR-II chemical reanalysis WG.</a:t>
            </a:r>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1</a:t>
            </a:fld>
            <a:endParaRPr kumimoji="1" lang="ja-JP" altLang="en-US"/>
          </a:p>
        </p:txBody>
      </p:sp>
    </p:spTree>
    <p:extLst>
      <p:ext uri="{BB962C8B-B14F-4D97-AF65-F5344CB8AC3E}">
        <p14:creationId xmlns:p14="http://schemas.microsoft.com/office/powerpoint/2010/main" val="311884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sz="1200" kern="1200" dirty="0">
                <a:solidFill>
                  <a:schemeClr val="tx1"/>
                </a:solidFill>
                <a:effectLst/>
                <a:latin typeface="+mn-lt"/>
                <a:ea typeface="+mn-ea"/>
                <a:cs typeface="+mn-cs"/>
              </a:rPr>
              <a:t>In the middle and lower troposphere, the assimilations of tropospheric ozone profile and ozone precursor observations are important for reducing model biases.</a:t>
            </a:r>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10</a:t>
            </a:fld>
            <a:endParaRPr kumimoji="1" lang="ja-JP" altLang="en-US"/>
          </a:p>
        </p:txBody>
      </p:sp>
    </p:spTree>
    <p:extLst>
      <p:ext uri="{BB962C8B-B14F-4D97-AF65-F5344CB8AC3E}">
        <p14:creationId xmlns:p14="http://schemas.microsoft.com/office/powerpoint/2010/main" val="1000762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sz="1200" kern="1200" dirty="0">
                <a:solidFill>
                  <a:schemeClr val="tx1"/>
                </a:solidFill>
                <a:effectLst/>
                <a:latin typeface="+mn-lt"/>
                <a:ea typeface="+mn-ea"/>
                <a:cs typeface="+mn-cs"/>
              </a:rPr>
              <a:t>In summary, this study confirmed that combined use of ozone and its precursor observations is effective way to improve the overall tropospheric ozone analysis. Meanwhile, the impacts of individual observations on ozone analysis varied widely among different systems. These results indicate the importance of employing multiple systems to ensure robustness in assessing impacts of individual observations and to provide unbiased insights for designing future observing systems. To draw more robust conclusions, further studies involving intercomparisons with a more consistent and improved protocol are needed.</a:t>
            </a:r>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11</a:t>
            </a:fld>
            <a:endParaRPr kumimoji="1" lang="ja-JP" altLang="en-US"/>
          </a:p>
        </p:txBody>
      </p:sp>
    </p:spTree>
    <p:extLst>
      <p:ext uri="{BB962C8B-B14F-4D97-AF65-F5344CB8AC3E}">
        <p14:creationId xmlns:p14="http://schemas.microsoft.com/office/powerpoint/2010/main" val="1669270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kern="1200" dirty="0">
                <a:solidFill>
                  <a:schemeClr val="tx1"/>
                </a:solidFill>
                <a:effectLst/>
                <a:latin typeface="+mn-lt"/>
                <a:ea typeface="+mn-ea"/>
                <a:cs typeface="+mn-cs"/>
              </a:rPr>
              <a:t>In addition, some current generation chemical reanalysis systems do not assimilate some of key species satellite observations. New generation reanalysis can assess impacts of individual satellite observations on atmospheric composition analysis more comprehensively.</a:t>
            </a:r>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12</a:t>
            </a:fld>
            <a:endParaRPr kumimoji="1" lang="ja-JP" altLang="en-US"/>
          </a:p>
        </p:txBody>
      </p:sp>
    </p:spTree>
    <p:extLst>
      <p:ext uri="{BB962C8B-B14F-4D97-AF65-F5344CB8AC3E}">
        <p14:creationId xmlns:p14="http://schemas.microsoft.com/office/powerpoint/2010/main" val="685702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kern="1200" dirty="0">
                <a:solidFill>
                  <a:schemeClr val="tx1"/>
                </a:solidFill>
                <a:effectLst/>
                <a:latin typeface="+mn-lt"/>
                <a:ea typeface="+mn-ea"/>
                <a:cs typeface="+mn-cs"/>
              </a:rPr>
              <a:t>For example, we are trying to assess impacts of simultaneous assimilation of aerosol and trace gas observations. This table summarizes mean biases of PM2.5 and sulfate aerosols relative to independent surface observation over the United States in these OSEs. The simultaneous assimilation of trace gas and AOD observations show better agreements, compared to separate assimilation of trace gas or AOD observations.</a:t>
            </a:r>
          </a:p>
          <a:p>
            <a:endParaRPr kumimoji="1" lang="ja-JP" altLang="en-US"/>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13</a:t>
            </a:fld>
            <a:endParaRPr kumimoji="1" lang="ja-JP" altLang="en-US"/>
          </a:p>
        </p:txBody>
      </p:sp>
    </p:spTree>
    <p:extLst>
      <p:ext uri="{BB962C8B-B14F-4D97-AF65-F5344CB8AC3E}">
        <p14:creationId xmlns:p14="http://schemas.microsoft.com/office/powerpoint/2010/main" val="1633925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r>
              <a:rPr kumimoji="1" lang="en" altLang="ja-JP" sz="1400" kern="1200" dirty="0">
                <a:solidFill>
                  <a:schemeClr val="tx1"/>
                </a:solidFill>
                <a:effectLst/>
                <a:latin typeface="Lucida Grande"/>
                <a:ea typeface="Lucida Grande"/>
                <a:cs typeface="Lucida Grande"/>
                <a:sym typeface="Lucida Grande"/>
              </a:rPr>
              <a:t>These are spatial maps of corrections made by assimilation of trace gas and AOD observations simultaneously and separately. We can see corrections in sulfate and PM2.5 analysis from both trace gas and AOD observations. Such a new reanalysis products can provide better optimization in aerosol speciation and emissions, which support more detailed policy decision.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marL="0" marR="0" lvl="0" indent="0" algn="l" defTabSz="584200" rtl="0" eaLnBrk="1" fontAlgn="auto" latinLnBrk="0" hangingPunct="1">
              <a:lnSpc>
                <a:spcPct val="100000"/>
              </a:lnSpc>
              <a:spcBef>
                <a:spcPts val="0"/>
              </a:spcBef>
              <a:spcAft>
                <a:spcPts val="0"/>
              </a:spcAft>
              <a:buClrTx/>
              <a:buSzTx/>
              <a:buFontTx/>
              <a:buNone/>
              <a:tabLst/>
              <a:defRPr sz="2000">
                <a:latin typeface="Calibri"/>
                <a:ea typeface="Calibri"/>
                <a:cs typeface="Calibri"/>
                <a:sym typeface="Calibri"/>
              </a:defRPr>
            </a:pPr>
            <a:r>
              <a:rPr kumimoji="1" lang="en" altLang="ja-JP" sz="2000" kern="1200" dirty="0">
                <a:solidFill>
                  <a:schemeClr val="tx1"/>
                </a:solidFill>
                <a:effectLst/>
                <a:latin typeface="+mn-lt"/>
                <a:ea typeface="+mn-ea"/>
                <a:cs typeface="+mn-cs"/>
                <a:sym typeface="Calibri"/>
              </a:rPr>
              <a:t>You know chemical reanalysis is a systematic approach to produce long-term record of atmospheric composition by combining various species and platform observations, including satellite, with data assimilation technique. Furthermore, information on relative importance of individual observations would help design future observing system that better capture spatial and temporal variability of ozone. However, implications obtained from single DA system can be strongly affected by the model performance and the DA system configurations. Therefore, this study utilizes multiple reanalysis systems to evaluate the relative impacts of satellite ozone and its precursor observations on tropospheric ozone analysis.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sz="1200" kern="1200" dirty="0">
                <a:solidFill>
                  <a:schemeClr val="tx1"/>
                </a:solidFill>
                <a:effectLst/>
                <a:latin typeface="+mn-lt"/>
                <a:ea typeface="+mn-ea"/>
                <a:cs typeface="+mn-cs"/>
              </a:rPr>
              <a:t>We used five global chemical reanalysis datasets, CAMSRA, TCR-2, IASI-r, GEOS-Chem adjoint, and RAQMS Aura reanalysis. As summarized in this table, these five reanalysis system used a variety of assimilated observations as well as forecast models, data assimilation technique and emission optimization.</a:t>
            </a:r>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3</a:t>
            </a:fld>
            <a:endParaRPr kumimoji="1" lang="ja-JP" altLang="en-US"/>
          </a:p>
        </p:txBody>
      </p:sp>
    </p:spTree>
    <p:extLst>
      <p:ext uri="{BB962C8B-B14F-4D97-AF65-F5344CB8AC3E}">
        <p14:creationId xmlns:p14="http://schemas.microsoft.com/office/powerpoint/2010/main" val="425313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sz="1200" kern="1200" dirty="0">
                <a:solidFill>
                  <a:schemeClr val="tx1"/>
                </a:solidFill>
                <a:effectLst/>
                <a:latin typeface="+mn-lt"/>
                <a:ea typeface="+mn-ea"/>
                <a:cs typeface="+mn-cs"/>
              </a:rPr>
              <a:t>Here we show zonal mean ozone distributions in the reanalysis, the control simulation without any data assimilation, and their difference obtained from individual reanalysis datasets, and multi-system mean and spread. We focus on changes in multi-system mean ozone analysis and its spread owing to data assimilation. </a:t>
            </a:r>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4</a:t>
            </a:fld>
            <a:endParaRPr kumimoji="1" lang="ja-JP" altLang="en-US"/>
          </a:p>
        </p:txBody>
      </p:sp>
    </p:spTree>
    <p:extLst>
      <p:ext uri="{BB962C8B-B14F-4D97-AF65-F5344CB8AC3E}">
        <p14:creationId xmlns:p14="http://schemas.microsoft.com/office/powerpoint/2010/main" val="4180753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sz="1200" kern="1200" dirty="0">
                <a:solidFill>
                  <a:schemeClr val="tx1"/>
                </a:solidFill>
                <a:effectLst/>
                <a:latin typeface="+mn-lt"/>
                <a:ea typeface="+mn-ea"/>
                <a:cs typeface="+mn-cs"/>
              </a:rPr>
              <a:t>The chemical reanalysis systems increased tropospheric ozone concentrations for most cases, whereas discrepancies between different systems in the control simulations were greatly reduced by satellite data assimilation.</a:t>
            </a:r>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5</a:t>
            </a:fld>
            <a:endParaRPr kumimoji="1" lang="ja-JP" altLang="en-US"/>
          </a:p>
        </p:txBody>
      </p:sp>
    </p:spTree>
    <p:extLst>
      <p:ext uri="{BB962C8B-B14F-4D97-AF65-F5344CB8AC3E}">
        <p14:creationId xmlns:p14="http://schemas.microsoft.com/office/powerpoint/2010/main" val="4094107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kern="1200" dirty="0">
                <a:solidFill>
                  <a:schemeClr val="tx1"/>
                </a:solidFill>
                <a:effectLst/>
                <a:latin typeface="+mn-lt"/>
                <a:ea typeface="+mn-ea"/>
                <a:cs typeface="+mn-cs"/>
              </a:rPr>
              <a:t>We also validate these ozone reanalysis using independent </a:t>
            </a:r>
            <a:r>
              <a:rPr kumimoji="1" lang="en" altLang="ja-JP" sz="1200" kern="1200" dirty="0" err="1">
                <a:solidFill>
                  <a:schemeClr val="tx1"/>
                </a:solidFill>
                <a:effectLst/>
                <a:latin typeface="+mn-lt"/>
                <a:ea typeface="+mn-ea"/>
                <a:cs typeface="+mn-cs"/>
              </a:rPr>
              <a:t>ozonesonde</a:t>
            </a:r>
            <a:r>
              <a:rPr kumimoji="1" lang="en" altLang="ja-JP" sz="1200" kern="1200" dirty="0">
                <a:solidFill>
                  <a:schemeClr val="tx1"/>
                </a:solidFill>
                <a:effectLst/>
                <a:latin typeface="+mn-lt"/>
                <a:ea typeface="+mn-ea"/>
                <a:cs typeface="+mn-cs"/>
              </a:rPr>
              <a:t> observations. Here we show mean biases and RMSE relative to </a:t>
            </a:r>
            <a:r>
              <a:rPr kumimoji="1" lang="en" altLang="ja-JP" sz="1200" kern="1200" dirty="0" err="1">
                <a:solidFill>
                  <a:schemeClr val="tx1"/>
                </a:solidFill>
                <a:effectLst/>
                <a:latin typeface="+mn-lt"/>
                <a:ea typeface="+mn-ea"/>
                <a:cs typeface="+mn-cs"/>
              </a:rPr>
              <a:t>ozonesonde</a:t>
            </a:r>
            <a:r>
              <a:rPr kumimoji="1" lang="en" altLang="ja-JP" sz="1200" kern="1200" dirty="0">
                <a:solidFill>
                  <a:schemeClr val="tx1"/>
                </a:solidFill>
                <a:effectLst/>
                <a:latin typeface="+mn-lt"/>
                <a:ea typeface="+mn-ea"/>
                <a:cs typeface="+mn-cs"/>
              </a:rPr>
              <a:t> over the northern midlatitudes, for example. Thin colored lines are individual reanalysis systems, and thick black lines are multi-system mean. Solid and dashed/dotted lines indicate data assimilation analysis and control model simulation, respectively. In the UTLS, large model biases in the individual models were mostly removed by data assimilation. In the middle and lower troposphere, satellite data assimilation improved common negative model biases.</a:t>
            </a:r>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6</a:t>
            </a:fld>
            <a:endParaRPr kumimoji="1" lang="ja-JP" altLang="en-US"/>
          </a:p>
        </p:txBody>
      </p:sp>
    </p:spTree>
    <p:extLst>
      <p:ext uri="{BB962C8B-B14F-4D97-AF65-F5344CB8AC3E}">
        <p14:creationId xmlns:p14="http://schemas.microsoft.com/office/powerpoint/2010/main" val="223001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sz="1200" kern="1200" dirty="0">
                <a:solidFill>
                  <a:schemeClr val="tx1"/>
                </a:solidFill>
                <a:effectLst/>
                <a:latin typeface="+mn-lt"/>
                <a:ea typeface="+mn-ea"/>
                <a:cs typeface="+mn-cs"/>
              </a:rPr>
              <a:t>Let’s move on next part. We assess relative impacts of satellite ozone and its precursor observations by comparing sensitivity data assimilation calculations with and without specific observations, so called Observing System Experiments (OSEs) in weather prediction applications. In this study, five reanalysis and five additional OSEs are divided into three </a:t>
            </a:r>
            <a:r>
              <a:rPr kumimoji="1" lang="en" altLang="ja-JP" sz="1200" kern="1200" dirty="0" err="1">
                <a:solidFill>
                  <a:schemeClr val="tx1"/>
                </a:solidFill>
                <a:effectLst/>
                <a:latin typeface="+mn-lt"/>
                <a:ea typeface="+mn-ea"/>
                <a:cs typeface="+mn-cs"/>
              </a:rPr>
              <a:t>categoly</a:t>
            </a:r>
            <a:r>
              <a:rPr kumimoji="1" lang="en" altLang="ja-JP" sz="1200" kern="1200" dirty="0">
                <a:solidFill>
                  <a:schemeClr val="tx1"/>
                </a:solidFill>
                <a:effectLst/>
                <a:latin typeface="+mn-lt"/>
                <a:ea typeface="+mn-ea"/>
                <a:cs typeface="+mn-cs"/>
              </a:rPr>
              <a:t>: (1) the simultaneous assimilation of ozone and its precursor observations, (2) the assimilation of ozone observations, and (3) the assimilation of ozone precursor observations.</a:t>
            </a:r>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7</a:t>
            </a:fld>
            <a:endParaRPr kumimoji="1" lang="ja-JP" altLang="en-US"/>
          </a:p>
        </p:txBody>
      </p:sp>
    </p:spTree>
    <p:extLst>
      <p:ext uri="{BB962C8B-B14F-4D97-AF65-F5344CB8AC3E}">
        <p14:creationId xmlns:p14="http://schemas.microsoft.com/office/powerpoint/2010/main" val="3556763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kern="1200" dirty="0">
                <a:solidFill>
                  <a:schemeClr val="tx1"/>
                </a:solidFill>
                <a:effectLst/>
                <a:latin typeface="+mn-lt"/>
                <a:ea typeface="+mn-ea"/>
                <a:cs typeface="+mn-cs"/>
              </a:rPr>
              <a:t>Here we show changes in zonal mean ozone concentrations owing to data assimilation. The assimilation of direct ozone observations show a similar latitudinal and vertical patterns, reflecting similar model biases. We can see decreases in the upper troposphere by 2–21% and increases in the middle troposphere by 6–22% , with the maximum of tropical middle and lower troposphere. The assimilation of ozone precursor observations commonly increased ozone in the lower and middle troposphere. But the impacts varied among the systems, ranging from 0.1% (GEOS-Chem) to 7% (TCR-2), probably because of differences in satellite product versions, model chemical processes, and a priori emission inventories.</a:t>
            </a:r>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8</a:t>
            </a:fld>
            <a:endParaRPr kumimoji="1" lang="ja-JP" altLang="en-US"/>
          </a:p>
        </p:txBody>
      </p:sp>
    </p:spTree>
    <p:extLst>
      <p:ext uri="{BB962C8B-B14F-4D97-AF65-F5344CB8AC3E}">
        <p14:creationId xmlns:p14="http://schemas.microsoft.com/office/powerpoint/2010/main" val="250780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sz="1200" kern="1200" dirty="0">
                <a:solidFill>
                  <a:schemeClr val="tx1"/>
                </a:solidFill>
                <a:effectLst/>
                <a:latin typeface="+mn-lt"/>
                <a:ea typeface="+mn-ea"/>
                <a:cs typeface="+mn-cs"/>
              </a:rPr>
              <a:t>Finally, we evaluate how satellite ozone and its precursor observations improve the bias relative to </a:t>
            </a:r>
            <a:r>
              <a:rPr kumimoji="1" lang="en" altLang="ja-JP" sz="1200" kern="1200" dirty="0" err="1">
                <a:solidFill>
                  <a:schemeClr val="tx1"/>
                </a:solidFill>
                <a:effectLst/>
                <a:latin typeface="+mn-lt"/>
                <a:ea typeface="+mn-ea"/>
                <a:cs typeface="+mn-cs"/>
              </a:rPr>
              <a:t>ozonesonde</a:t>
            </a:r>
            <a:r>
              <a:rPr kumimoji="1" lang="en" altLang="ja-JP" sz="1200" kern="1200" dirty="0">
                <a:solidFill>
                  <a:schemeClr val="tx1"/>
                </a:solidFill>
                <a:effectLst/>
                <a:latin typeface="+mn-lt"/>
                <a:ea typeface="+mn-ea"/>
                <a:cs typeface="+mn-cs"/>
              </a:rPr>
              <a:t> observations. This figure shows changes in absolute values of mean biases owing to data assimilation in the northern midlatitudes, for example. The black bars indicate simultaneous assimilation of ozone and its precursor observations, the red bars are the assimilation of ozone observations, and the blue bars indicate the assimilation of ozone precursor observations.  In the UTLS, the direct ozone observations are dominant in the bias reductions.</a:t>
            </a:r>
          </a:p>
        </p:txBody>
      </p:sp>
      <p:sp>
        <p:nvSpPr>
          <p:cNvPr id="4" name="スライド番号プレースホルダー 3"/>
          <p:cNvSpPr>
            <a:spLocks noGrp="1"/>
          </p:cNvSpPr>
          <p:nvPr>
            <p:ph type="sldNum" sz="quarter" idx="5"/>
          </p:nvPr>
        </p:nvSpPr>
        <p:spPr/>
        <p:txBody>
          <a:bodyPr/>
          <a:lstStyle/>
          <a:p>
            <a:fld id="{4F9D1479-1A83-144B-A46D-06F77A8993FA}" type="slidenum">
              <a:rPr kumimoji="1" lang="ja-JP" altLang="en-US" smtClean="0"/>
              <a:t>9</a:t>
            </a:fld>
            <a:endParaRPr kumimoji="1" lang="ja-JP" altLang="en-US"/>
          </a:p>
        </p:txBody>
      </p:sp>
    </p:spTree>
    <p:extLst>
      <p:ext uri="{BB962C8B-B14F-4D97-AF65-F5344CB8AC3E}">
        <p14:creationId xmlns:p14="http://schemas.microsoft.com/office/powerpoint/2010/main" val="677103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D98433-DCAC-ADD4-E7D4-47EED82E731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6FE92CE-9967-213A-B575-E0C47F7B67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C701C3A-D1A0-BB39-39D3-118BD1ED825E}"/>
              </a:ext>
            </a:extLst>
          </p:cNvPr>
          <p:cNvSpPr>
            <a:spLocks noGrp="1"/>
          </p:cNvSpPr>
          <p:nvPr>
            <p:ph type="dt" sz="half" idx="10"/>
          </p:nvPr>
        </p:nvSpPr>
        <p:spPr/>
        <p:txBody>
          <a:bodyPr/>
          <a:lstStyle/>
          <a:p>
            <a:fld id="{AAA8342E-4FFC-7745-952C-C2F021E34EBD}"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87958237-CF16-CD9A-F7FD-31796068EC7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12E2727-B68E-00B7-7E7C-70324C895AA9}"/>
              </a:ext>
            </a:extLst>
          </p:cNvPr>
          <p:cNvSpPr>
            <a:spLocks noGrp="1"/>
          </p:cNvSpPr>
          <p:nvPr>
            <p:ph type="sldNum" sz="quarter" idx="12"/>
          </p:nvPr>
        </p:nvSpPr>
        <p:spPr/>
        <p:txBody>
          <a:body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1713528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20E772-20B4-6D31-2869-5E70E4946F6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3E681EB-9AF1-C96E-A5DB-FBD71C6FB48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36537BB-8630-CA0A-7648-F02885E0AB22}"/>
              </a:ext>
            </a:extLst>
          </p:cNvPr>
          <p:cNvSpPr>
            <a:spLocks noGrp="1"/>
          </p:cNvSpPr>
          <p:nvPr>
            <p:ph type="dt" sz="half" idx="10"/>
          </p:nvPr>
        </p:nvSpPr>
        <p:spPr/>
        <p:txBody>
          <a:bodyPr/>
          <a:lstStyle/>
          <a:p>
            <a:fld id="{AAA8342E-4FFC-7745-952C-C2F021E34EBD}"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F9FFC78D-EEFF-2055-8F6A-007AC8DF91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DAE3A23-CDF5-9289-474B-67C1492A9C98}"/>
              </a:ext>
            </a:extLst>
          </p:cNvPr>
          <p:cNvSpPr>
            <a:spLocks noGrp="1"/>
          </p:cNvSpPr>
          <p:nvPr>
            <p:ph type="sldNum" sz="quarter" idx="12"/>
          </p:nvPr>
        </p:nvSpPr>
        <p:spPr/>
        <p:txBody>
          <a:body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189359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2E3A0AD-6D38-3BCF-8C76-03246DDE678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0B908C1-B02A-44DC-AE95-97C65C08235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0308282-B902-E5EA-2D50-5A16BB6637F8}"/>
              </a:ext>
            </a:extLst>
          </p:cNvPr>
          <p:cNvSpPr>
            <a:spLocks noGrp="1"/>
          </p:cNvSpPr>
          <p:nvPr>
            <p:ph type="dt" sz="half" idx="10"/>
          </p:nvPr>
        </p:nvSpPr>
        <p:spPr/>
        <p:txBody>
          <a:bodyPr/>
          <a:lstStyle/>
          <a:p>
            <a:fld id="{AAA8342E-4FFC-7745-952C-C2F021E34EBD}"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07A77DEC-52AC-A6C3-CA25-0F399D7BAA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B343E5-0562-7D93-E3F2-44143C6BE199}"/>
              </a:ext>
            </a:extLst>
          </p:cNvPr>
          <p:cNvSpPr>
            <a:spLocks noGrp="1"/>
          </p:cNvSpPr>
          <p:nvPr>
            <p:ph type="sldNum" sz="quarter" idx="12"/>
          </p:nvPr>
        </p:nvSpPr>
        <p:spPr/>
        <p:txBody>
          <a:body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475880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2" name="Rectangle 5"/>
          <p:cNvSpPr/>
          <p:nvPr/>
        </p:nvSpPr>
        <p:spPr>
          <a:xfrm>
            <a:off x="0" y="0"/>
            <a:ext cx="12192000" cy="6858000"/>
          </a:xfrm>
          <a:prstGeom prst="rect">
            <a:avLst/>
          </a:prstGeom>
          <a:ln w="12700">
            <a:solidFill>
              <a:srgbClr val="000000"/>
            </a:solidFill>
            <a:miter/>
          </a:ln>
        </p:spPr>
        <p:txBody>
          <a:bodyPr tIns="45720" bIns="45720" anchor="ctr"/>
          <a:lstStyle/>
          <a:p>
            <a:pPr defTabSz="914400">
              <a:lnSpc>
                <a:spcPct val="100000"/>
              </a:lnSpc>
              <a:spcBef>
                <a:spcPts val="0"/>
              </a:spcBef>
              <a:defRPr sz="3600">
                <a:latin typeface="Arial"/>
                <a:ea typeface="Arial"/>
                <a:cs typeface="Arial"/>
                <a:sym typeface="Arial"/>
              </a:defRPr>
            </a:pPr>
            <a:endParaRPr sz="1800"/>
          </a:p>
        </p:txBody>
      </p:sp>
      <p:sp>
        <p:nvSpPr>
          <p:cNvPr id="183" name="スライド番号"/>
          <p:cNvSpPr txBox="1">
            <a:spLocks noGrp="1"/>
          </p:cNvSpPr>
          <p:nvPr>
            <p:ph type="sldNum" sz="quarter" idx="2"/>
          </p:nvPr>
        </p:nvSpPr>
        <p:spPr>
          <a:xfrm>
            <a:off x="11896442" y="6427788"/>
            <a:ext cx="295558" cy="288824"/>
          </a:xfrm>
          <a:prstGeom prst="rect">
            <a:avLst/>
          </a:prstGeom>
        </p:spPr>
        <p:txBody>
          <a:bodyPr lIns="91439" tIns="91439" rIns="91439" bIns="91439" anchor="t"/>
          <a:lstStyle>
            <a:lvl1pPr algn="r" defTabSz="914400">
              <a:defRPr sz="1400">
                <a:latin typeface="Arial"/>
                <a:ea typeface="Arial"/>
                <a:cs typeface="Arial"/>
                <a:sym typeface="Arial"/>
              </a:defRPr>
            </a:lvl1pPr>
          </a:lstStyle>
          <a:p>
            <a:fld id="{86CB4B4D-7CA3-9044-876B-883B54F8677D}" type="slidenum">
              <a:t>‹#›</a:t>
            </a:fld>
            <a:endParaRPr/>
          </a:p>
        </p:txBody>
      </p:sp>
      <p:sp>
        <p:nvSpPr>
          <p:cNvPr id="184" name="タイトルテキスト"/>
          <p:cNvSpPr txBox="1">
            <a:spLocks noGrp="1"/>
          </p:cNvSpPr>
          <p:nvPr>
            <p:ph type="title"/>
          </p:nvPr>
        </p:nvSpPr>
        <p:spPr>
          <a:xfrm>
            <a:off x="1148998" y="106892"/>
            <a:ext cx="10989389" cy="638176"/>
          </a:xfrm>
          <a:prstGeom prst="rect">
            <a:avLst/>
          </a:prstGeom>
        </p:spPr>
        <p:txBody>
          <a:bodyPr lIns="91439" tIns="91439" rIns="91439" bIns="91439" anchor="ctr"/>
          <a:lstStyle>
            <a:lvl1pPr defTabSz="914400">
              <a:lnSpc>
                <a:spcPct val="85000"/>
              </a:lnSpc>
              <a:defRPr sz="3000" b="0" spc="0">
                <a:solidFill>
                  <a:schemeClr val="tx1"/>
                </a:solidFill>
                <a:latin typeface="Arial"/>
                <a:ea typeface="Arial"/>
                <a:cs typeface="Arial"/>
                <a:sym typeface="Arial"/>
              </a:defRPr>
            </a:lvl1pPr>
          </a:lstStyle>
          <a:p>
            <a:r>
              <a:t>タイトルテキスト</a:t>
            </a:r>
          </a:p>
        </p:txBody>
      </p:sp>
      <p:sp>
        <p:nvSpPr>
          <p:cNvPr id="185" name="本文レベル1…"/>
          <p:cNvSpPr txBox="1">
            <a:spLocks noGrp="1"/>
          </p:cNvSpPr>
          <p:nvPr>
            <p:ph type="body" idx="1"/>
          </p:nvPr>
        </p:nvSpPr>
        <p:spPr>
          <a:xfrm>
            <a:off x="609600" y="914401"/>
            <a:ext cx="11135784" cy="5122864"/>
          </a:xfrm>
          <a:prstGeom prst="rect">
            <a:avLst/>
          </a:prstGeom>
        </p:spPr>
        <p:txBody>
          <a:bodyPr lIns="91439" tIns="91439" rIns="91439" bIns="91439"/>
          <a:lstStyle>
            <a:lvl1pPr marL="228600" indent="-228600" defTabSz="914400">
              <a:lnSpc>
                <a:spcPct val="100000"/>
              </a:lnSpc>
              <a:spcBef>
                <a:spcPts val="1200"/>
              </a:spcBef>
              <a:buClr>
                <a:srgbClr val="A40303"/>
              </a:buClr>
              <a:buSzPct val="60000"/>
              <a:buChar char="◆"/>
              <a:defRPr sz="2000" b="1">
                <a:latin typeface="Arial"/>
                <a:ea typeface="Arial"/>
                <a:cs typeface="Arial"/>
                <a:sym typeface="Arial"/>
              </a:defRPr>
            </a:lvl1pPr>
            <a:lvl2pPr marL="362391" indent="-202848" defTabSz="914400">
              <a:lnSpc>
                <a:spcPct val="100000"/>
              </a:lnSpc>
              <a:spcBef>
                <a:spcPts val="1200"/>
              </a:spcBef>
              <a:buClr>
                <a:srgbClr val="A40303"/>
              </a:buClr>
              <a:buSzPct val="100000"/>
              <a:buChar char="▪"/>
              <a:defRPr sz="2000" b="1">
                <a:latin typeface="Arial"/>
                <a:ea typeface="Arial"/>
                <a:cs typeface="Arial"/>
                <a:sym typeface="Arial"/>
              </a:defRPr>
            </a:lvl2pPr>
            <a:lvl3pPr marL="525066" indent="-228204" defTabSz="914400">
              <a:lnSpc>
                <a:spcPct val="100000"/>
              </a:lnSpc>
              <a:spcBef>
                <a:spcPts val="1200"/>
              </a:spcBef>
              <a:buClr>
                <a:srgbClr val="A40303"/>
              </a:buClr>
              <a:buSzPct val="125000"/>
              <a:defRPr sz="2000" b="1">
                <a:latin typeface="Arial"/>
                <a:ea typeface="Arial"/>
                <a:cs typeface="Arial"/>
                <a:sym typeface="Arial"/>
              </a:defRPr>
            </a:lvl3pPr>
            <a:lvl4pPr marL="637029" indent="-202848" defTabSz="914400">
              <a:lnSpc>
                <a:spcPct val="100000"/>
              </a:lnSpc>
              <a:spcBef>
                <a:spcPts val="1200"/>
              </a:spcBef>
              <a:buClr>
                <a:srgbClr val="A40303"/>
              </a:buClr>
              <a:buSzPct val="80000"/>
              <a:buChar char="o"/>
              <a:defRPr sz="2000" b="1">
                <a:latin typeface="Arial"/>
                <a:ea typeface="Arial"/>
                <a:cs typeface="Arial"/>
                <a:sym typeface="Arial"/>
              </a:defRPr>
            </a:lvl4pPr>
            <a:lvl5pPr marL="799704" indent="-228204" defTabSz="914400">
              <a:lnSpc>
                <a:spcPct val="100000"/>
              </a:lnSpc>
              <a:spcBef>
                <a:spcPts val="1200"/>
              </a:spcBef>
              <a:buClr>
                <a:srgbClr val="A40303"/>
              </a:buClr>
              <a:buSzPct val="75000"/>
              <a:buChar char="➢"/>
              <a:defRPr sz="2000" b="1">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0179593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507B7D-22C7-F6C0-78E3-5B88F7B6BBB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076F89B-09AA-796B-C997-E2FE606A95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01F5E53-BB5E-2091-5501-4269B09D2CB1}"/>
              </a:ext>
            </a:extLst>
          </p:cNvPr>
          <p:cNvSpPr>
            <a:spLocks noGrp="1"/>
          </p:cNvSpPr>
          <p:nvPr>
            <p:ph type="dt" sz="half" idx="10"/>
          </p:nvPr>
        </p:nvSpPr>
        <p:spPr/>
        <p:txBody>
          <a:bodyPr/>
          <a:lstStyle/>
          <a:p>
            <a:fld id="{19DD244C-AE75-2749-BA41-D024DC9F9BD0}" type="datetime1">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81CCC721-DD43-9589-49A6-7340308ADB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333744-CF7B-157E-8DB0-4E5E08534C85}"/>
              </a:ext>
            </a:extLst>
          </p:cNvPr>
          <p:cNvSpPr>
            <a:spLocks noGrp="1"/>
          </p:cNvSpPr>
          <p:nvPr>
            <p:ph type="sldNum" sz="quarter" idx="12"/>
          </p:nvPr>
        </p:nvSpPr>
        <p:spPr/>
        <p:txBody>
          <a:bodyPr/>
          <a:lstStyle/>
          <a:p>
            <a:fld id="{AB6CEEE6-2B53-D84D-988B-5F7371A8A47F}" type="slidenum">
              <a:rPr kumimoji="1" lang="ja-JP" altLang="en-US" smtClean="0"/>
              <a:t>‹#›</a:t>
            </a:fld>
            <a:endParaRPr kumimoji="1" lang="ja-JP" altLang="en-US"/>
          </a:p>
        </p:txBody>
      </p:sp>
    </p:spTree>
    <p:extLst>
      <p:ext uri="{BB962C8B-B14F-4D97-AF65-F5344CB8AC3E}">
        <p14:creationId xmlns:p14="http://schemas.microsoft.com/office/powerpoint/2010/main" val="1770673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AB20E0-7A74-F409-4600-86B42A02F3D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E74AC84-AEF6-85C0-E56E-299C963A04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1458170-9CF1-1C30-7805-3B73A9631DD8}"/>
              </a:ext>
            </a:extLst>
          </p:cNvPr>
          <p:cNvSpPr>
            <a:spLocks noGrp="1"/>
          </p:cNvSpPr>
          <p:nvPr>
            <p:ph type="dt" sz="half" idx="10"/>
          </p:nvPr>
        </p:nvSpPr>
        <p:spPr/>
        <p:txBody>
          <a:bodyPr/>
          <a:lstStyle/>
          <a:p>
            <a:fld id="{9B118A47-8FFB-A842-A68E-C25C25DCE7C2}" type="datetime1">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192980A4-78ED-1B63-D7D5-93E6F3A10B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A3B61BC-D571-D05F-E55D-15C3A59FA67D}"/>
              </a:ext>
            </a:extLst>
          </p:cNvPr>
          <p:cNvSpPr>
            <a:spLocks noGrp="1"/>
          </p:cNvSpPr>
          <p:nvPr>
            <p:ph type="sldNum" sz="quarter" idx="12"/>
          </p:nvPr>
        </p:nvSpPr>
        <p:spPr/>
        <p:txBody>
          <a:bodyPr/>
          <a:lstStyle/>
          <a:p>
            <a:fld id="{AB6CEEE6-2B53-D84D-988B-5F7371A8A47F}" type="slidenum">
              <a:rPr kumimoji="1" lang="ja-JP" altLang="en-US" smtClean="0"/>
              <a:t>‹#›</a:t>
            </a:fld>
            <a:endParaRPr kumimoji="1" lang="ja-JP" altLang="en-US"/>
          </a:p>
        </p:txBody>
      </p:sp>
    </p:spTree>
    <p:extLst>
      <p:ext uri="{BB962C8B-B14F-4D97-AF65-F5344CB8AC3E}">
        <p14:creationId xmlns:p14="http://schemas.microsoft.com/office/powerpoint/2010/main" val="2044201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51017B-C56C-2C1A-C723-364EA6FB2C0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E43E599-F1D5-69C3-7198-882F20C600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78EE73D-339D-B11F-E584-E501EC8FCFA1}"/>
              </a:ext>
            </a:extLst>
          </p:cNvPr>
          <p:cNvSpPr>
            <a:spLocks noGrp="1"/>
          </p:cNvSpPr>
          <p:nvPr>
            <p:ph type="dt" sz="half" idx="10"/>
          </p:nvPr>
        </p:nvSpPr>
        <p:spPr/>
        <p:txBody>
          <a:bodyPr/>
          <a:lstStyle/>
          <a:p>
            <a:fld id="{EDA10AA0-993E-8A44-8C21-323A54D77E71}" type="datetime1">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19E9C073-321E-8EB8-25DF-B13DC7A103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163356-A1BF-1FB4-A290-534A58FD37EA}"/>
              </a:ext>
            </a:extLst>
          </p:cNvPr>
          <p:cNvSpPr>
            <a:spLocks noGrp="1"/>
          </p:cNvSpPr>
          <p:nvPr>
            <p:ph type="sldNum" sz="quarter" idx="12"/>
          </p:nvPr>
        </p:nvSpPr>
        <p:spPr/>
        <p:txBody>
          <a:bodyPr/>
          <a:lstStyle/>
          <a:p>
            <a:fld id="{AB6CEEE6-2B53-D84D-988B-5F7371A8A47F}" type="slidenum">
              <a:rPr kumimoji="1" lang="ja-JP" altLang="en-US" smtClean="0"/>
              <a:t>‹#›</a:t>
            </a:fld>
            <a:endParaRPr kumimoji="1" lang="ja-JP" altLang="en-US"/>
          </a:p>
        </p:txBody>
      </p:sp>
    </p:spTree>
    <p:extLst>
      <p:ext uri="{BB962C8B-B14F-4D97-AF65-F5344CB8AC3E}">
        <p14:creationId xmlns:p14="http://schemas.microsoft.com/office/powerpoint/2010/main" val="3046700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7F94A4-9D9E-280F-B436-BD22388139C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12E3A50-6FC3-E66A-E3F8-16CB074F8E2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86612A7-6933-F46F-8AAD-897A785DEFD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BE31446-7A9D-8F8C-AF08-430180F4D076}"/>
              </a:ext>
            </a:extLst>
          </p:cNvPr>
          <p:cNvSpPr>
            <a:spLocks noGrp="1"/>
          </p:cNvSpPr>
          <p:nvPr>
            <p:ph type="dt" sz="half" idx="10"/>
          </p:nvPr>
        </p:nvSpPr>
        <p:spPr/>
        <p:txBody>
          <a:bodyPr/>
          <a:lstStyle/>
          <a:p>
            <a:fld id="{13406DE2-E671-F941-BE6C-F1613A4CDB32}" type="datetime1">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A8BF6E51-9A24-3BDE-9D52-71742E7CB67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DF39C09-6242-FC50-9890-70418358E11B}"/>
              </a:ext>
            </a:extLst>
          </p:cNvPr>
          <p:cNvSpPr>
            <a:spLocks noGrp="1"/>
          </p:cNvSpPr>
          <p:nvPr>
            <p:ph type="sldNum" sz="quarter" idx="12"/>
          </p:nvPr>
        </p:nvSpPr>
        <p:spPr/>
        <p:txBody>
          <a:bodyPr/>
          <a:lstStyle/>
          <a:p>
            <a:fld id="{AB6CEEE6-2B53-D84D-988B-5F7371A8A47F}" type="slidenum">
              <a:rPr kumimoji="1" lang="ja-JP" altLang="en-US" smtClean="0"/>
              <a:t>‹#›</a:t>
            </a:fld>
            <a:endParaRPr kumimoji="1" lang="ja-JP" altLang="en-US"/>
          </a:p>
        </p:txBody>
      </p:sp>
    </p:spTree>
    <p:extLst>
      <p:ext uri="{BB962C8B-B14F-4D97-AF65-F5344CB8AC3E}">
        <p14:creationId xmlns:p14="http://schemas.microsoft.com/office/powerpoint/2010/main" val="4038326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9A9AC3-4B01-F400-BD22-C10D417B22F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D6CF0C9-4008-D613-322E-F6AED7AB0F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EAA7BD7-0EFB-F225-E511-CB9E50884F6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4E5583D-0E3C-1166-F2DE-06F68EEDD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9EA04FE-937D-D308-1330-C4C120184FD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CB385B4-4689-9480-F5AE-40FE8D3E2FD3}"/>
              </a:ext>
            </a:extLst>
          </p:cNvPr>
          <p:cNvSpPr>
            <a:spLocks noGrp="1"/>
          </p:cNvSpPr>
          <p:nvPr>
            <p:ph type="dt" sz="half" idx="10"/>
          </p:nvPr>
        </p:nvSpPr>
        <p:spPr/>
        <p:txBody>
          <a:bodyPr/>
          <a:lstStyle/>
          <a:p>
            <a:fld id="{A8C19679-0A90-544B-90C1-71087763A6DF}" type="datetime1">
              <a:rPr kumimoji="1" lang="ja-JP" altLang="en-US" smtClean="0"/>
              <a:t>2025/7/26</a:t>
            </a:fld>
            <a:endParaRPr kumimoji="1" lang="ja-JP" altLang="en-US"/>
          </a:p>
        </p:txBody>
      </p:sp>
      <p:sp>
        <p:nvSpPr>
          <p:cNvPr id="8" name="フッター プレースホルダー 7">
            <a:extLst>
              <a:ext uri="{FF2B5EF4-FFF2-40B4-BE49-F238E27FC236}">
                <a16:creationId xmlns:a16="http://schemas.microsoft.com/office/drawing/2014/main" id="{AC8605A0-5E4C-5619-D0D0-E819B720CC3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B503DBF-6DAD-1F54-839B-122A81F0B670}"/>
              </a:ext>
            </a:extLst>
          </p:cNvPr>
          <p:cNvSpPr>
            <a:spLocks noGrp="1"/>
          </p:cNvSpPr>
          <p:nvPr>
            <p:ph type="sldNum" sz="quarter" idx="12"/>
          </p:nvPr>
        </p:nvSpPr>
        <p:spPr/>
        <p:txBody>
          <a:bodyPr/>
          <a:lstStyle/>
          <a:p>
            <a:fld id="{AB6CEEE6-2B53-D84D-988B-5F7371A8A47F}" type="slidenum">
              <a:rPr kumimoji="1" lang="ja-JP" altLang="en-US" smtClean="0"/>
              <a:t>‹#›</a:t>
            </a:fld>
            <a:endParaRPr kumimoji="1" lang="ja-JP" altLang="en-US"/>
          </a:p>
        </p:txBody>
      </p:sp>
    </p:spTree>
    <p:extLst>
      <p:ext uri="{BB962C8B-B14F-4D97-AF65-F5344CB8AC3E}">
        <p14:creationId xmlns:p14="http://schemas.microsoft.com/office/powerpoint/2010/main" val="2053824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C28812-03A4-8C24-422A-148A5C6A25B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DFB6326-7D7B-6B7A-69B4-0448C161013C}"/>
              </a:ext>
            </a:extLst>
          </p:cNvPr>
          <p:cNvSpPr>
            <a:spLocks noGrp="1"/>
          </p:cNvSpPr>
          <p:nvPr>
            <p:ph type="dt" sz="half" idx="10"/>
          </p:nvPr>
        </p:nvSpPr>
        <p:spPr/>
        <p:txBody>
          <a:bodyPr/>
          <a:lstStyle/>
          <a:p>
            <a:fld id="{1EABB7D5-F525-B140-AD20-85AB0576EE20}" type="datetime1">
              <a:rPr kumimoji="1" lang="ja-JP" altLang="en-US" smtClean="0"/>
              <a:t>2025/7/26</a:t>
            </a:fld>
            <a:endParaRPr kumimoji="1" lang="ja-JP" altLang="en-US"/>
          </a:p>
        </p:txBody>
      </p:sp>
      <p:sp>
        <p:nvSpPr>
          <p:cNvPr id="4" name="フッター プレースホルダー 3">
            <a:extLst>
              <a:ext uri="{FF2B5EF4-FFF2-40B4-BE49-F238E27FC236}">
                <a16:creationId xmlns:a16="http://schemas.microsoft.com/office/drawing/2014/main" id="{98146607-D86B-7C78-9B63-3A30C979391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C47986C-184F-3D95-2069-1C2E56A6830C}"/>
              </a:ext>
            </a:extLst>
          </p:cNvPr>
          <p:cNvSpPr>
            <a:spLocks noGrp="1"/>
          </p:cNvSpPr>
          <p:nvPr>
            <p:ph type="sldNum" sz="quarter" idx="12"/>
          </p:nvPr>
        </p:nvSpPr>
        <p:spPr/>
        <p:txBody>
          <a:bodyPr/>
          <a:lstStyle/>
          <a:p>
            <a:fld id="{AB6CEEE6-2B53-D84D-988B-5F7371A8A47F}" type="slidenum">
              <a:rPr kumimoji="1" lang="ja-JP" altLang="en-US" smtClean="0"/>
              <a:t>‹#›</a:t>
            </a:fld>
            <a:endParaRPr kumimoji="1" lang="ja-JP" altLang="en-US"/>
          </a:p>
        </p:txBody>
      </p:sp>
    </p:spTree>
    <p:extLst>
      <p:ext uri="{BB962C8B-B14F-4D97-AF65-F5344CB8AC3E}">
        <p14:creationId xmlns:p14="http://schemas.microsoft.com/office/powerpoint/2010/main" val="2516307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D66C466-A811-F7EF-054B-E242FB402FF9}"/>
              </a:ext>
            </a:extLst>
          </p:cNvPr>
          <p:cNvSpPr>
            <a:spLocks noGrp="1"/>
          </p:cNvSpPr>
          <p:nvPr>
            <p:ph type="dt" sz="half" idx="10"/>
          </p:nvPr>
        </p:nvSpPr>
        <p:spPr/>
        <p:txBody>
          <a:bodyPr/>
          <a:lstStyle/>
          <a:p>
            <a:fld id="{EC63F48D-ABCE-A541-8CCF-8B7030D6481B}" type="datetime1">
              <a:rPr kumimoji="1" lang="ja-JP" altLang="en-US" smtClean="0"/>
              <a:t>2025/7/26</a:t>
            </a:fld>
            <a:endParaRPr kumimoji="1" lang="ja-JP" altLang="en-US"/>
          </a:p>
        </p:txBody>
      </p:sp>
      <p:sp>
        <p:nvSpPr>
          <p:cNvPr id="3" name="フッター プレースホルダー 2">
            <a:extLst>
              <a:ext uri="{FF2B5EF4-FFF2-40B4-BE49-F238E27FC236}">
                <a16:creationId xmlns:a16="http://schemas.microsoft.com/office/drawing/2014/main" id="{82D8E5EC-56E5-F364-0586-BE318E82104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35368FE-18BF-2A71-0E20-92D30AF1670B}"/>
              </a:ext>
            </a:extLst>
          </p:cNvPr>
          <p:cNvSpPr>
            <a:spLocks noGrp="1"/>
          </p:cNvSpPr>
          <p:nvPr>
            <p:ph type="sldNum" sz="quarter" idx="12"/>
          </p:nvPr>
        </p:nvSpPr>
        <p:spPr/>
        <p:txBody>
          <a:bodyPr/>
          <a:lstStyle/>
          <a:p>
            <a:fld id="{AB6CEEE6-2B53-D84D-988B-5F7371A8A47F}" type="slidenum">
              <a:rPr kumimoji="1" lang="ja-JP" altLang="en-US" smtClean="0"/>
              <a:t>‹#›</a:t>
            </a:fld>
            <a:endParaRPr kumimoji="1" lang="ja-JP" altLang="en-US"/>
          </a:p>
        </p:txBody>
      </p:sp>
    </p:spTree>
    <p:extLst>
      <p:ext uri="{BB962C8B-B14F-4D97-AF65-F5344CB8AC3E}">
        <p14:creationId xmlns:p14="http://schemas.microsoft.com/office/powerpoint/2010/main" val="341985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9C5A64-0FE4-78B7-D759-4F177A72A0B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D71ACE-15A5-183B-74D2-075F1D1A2F6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508C55E-8B38-4342-0797-22DBE06F64E0}"/>
              </a:ext>
            </a:extLst>
          </p:cNvPr>
          <p:cNvSpPr>
            <a:spLocks noGrp="1"/>
          </p:cNvSpPr>
          <p:nvPr>
            <p:ph type="dt" sz="half" idx="10"/>
          </p:nvPr>
        </p:nvSpPr>
        <p:spPr/>
        <p:txBody>
          <a:bodyPr/>
          <a:lstStyle/>
          <a:p>
            <a:fld id="{AAA8342E-4FFC-7745-952C-C2F021E34EBD}"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6E82470E-A855-AFD2-E510-2BEE482F6D9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5CF871-9EC7-CD14-2A87-17C9058FDB04}"/>
              </a:ext>
            </a:extLst>
          </p:cNvPr>
          <p:cNvSpPr>
            <a:spLocks noGrp="1"/>
          </p:cNvSpPr>
          <p:nvPr>
            <p:ph type="sldNum" sz="quarter" idx="12"/>
          </p:nvPr>
        </p:nvSpPr>
        <p:spPr/>
        <p:txBody>
          <a:body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265561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E9C4F-DC25-A881-B9FD-0069D905069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4A5160-160C-CFC2-5636-CBE059C8B3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554F1B4-00E6-568D-C58A-74B3E0FCE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4DB5823-5585-A250-7919-0953781BA54B}"/>
              </a:ext>
            </a:extLst>
          </p:cNvPr>
          <p:cNvSpPr>
            <a:spLocks noGrp="1"/>
          </p:cNvSpPr>
          <p:nvPr>
            <p:ph type="dt" sz="half" idx="10"/>
          </p:nvPr>
        </p:nvSpPr>
        <p:spPr/>
        <p:txBody>
          <a:bodyPr/>
          <a:lstStyle/>
          <a:p>
            <a:fld id="{1F5AC48A-E00C-2049-A380-522A45B4CCED}" type="datetime1">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3CE85EDA-E3FE-2386-FA46-5E9B3447CE8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64C27FC-7FE9-0C93-9D9C-5061E4E5D325}"/>
              </a:ext>
            </a:extLst>
          </p:cNvPr>
          <p:cNvSpPr>
            <a:spLocks noGrp="1"/>
          </p:cNvSpPr>
          <p:nvPr>
            <p:ph type="sldNum" sz="quarter" idx="12"/>
          </p:nvPr>
        </p:nvSpPr>
        <p:spPr/>
        <p:txBody>
          <a:bodyPr/>
          <a:lstStyle/>
          <a:p>
            <a:fld id="{AB6CEEE6-2B53-D84D-988B-5F7371A8A47F}" type="slidenum">
              <a:rPr kumimoji="1" lang="ja-JP" altLang="en-US" smtClean="0"/>
              <a:t>‹#›</a:t>
            </a:fld>
            <a:endParaRPr kumimoji="1" lang="ja-JP" altLang="en-US"/>
          </a:p>
        </p:txBody>
      </p:sp>
    </p:spTree>
    <p:extLst>
      <p:ext uri="{BB962C8B-B14F-4D97-AF65-F5344CB8AC3E}">
        <p14:creationId xmlns:p14="http://schemas.microsoft.com/office/powerpoint/2010/main" val="3859712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E5E49D-2272-1CAE-2E51-BB253C2FD25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02C95A2-8770-69E1-7794-A6AC42B4A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D0177FD-CBE7-2A15-6F92-40187331DA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AF5FA33-14C2-C0D5-6A8B-7D5CDAF835C7}"/>
              </a:ext>
            </a:extLst>
          </p:cNvPr>
          <p:cNvSpPr>
            <a:spLocks noGrp="1"/>
          </p:cNvSpPr>
          <p:nvPr>
            <p:ph type="dt" sz="half" idx="10"/>
          </p:nvPr>
        </p:nvSpPr>
        <p:spPr/>
        <p:txBody>
          <a:bodyPr/>
          <a:lstStyle/>
          <a:p>
            <a:fld id="{20E6E0D0-8DFB-0A47-BF36-2F22CD318CD5}" type="datetime1">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4D8F6640-1DCE-8F67-C908-385F23972C9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FDB643A-CCD8-4A4B-5B8C-1FE93B353F8B}"/>
              </a:ext>
            </a:extLst>
          </p:cNvPr>
          <p:cNvSpPr>
            <a:spLocks noGrp="1"/>
          </p:cNvSpPr>
          <p:nvPr>
            <p:ph type="sldNum" sz="quarter" idx="12"/>
          </p:nvPr>
        </p:nvSpPr>
        <p:spPr/>
        <p:txBody>
          <a:bodyPr/>
          <a:lstStyle/>
          <a:p>
            <a:fld id="{AB6CEEE6-2B53-D84D-988B-5F7371A8A47F}" type="slidenum">
              <a:rPr kumimoji="1" lang="ja-JP" altLang="en-US" smtClean="0"/>
              <a:t>‹#›</a:t>
            </a:fld>
            <a:endParaRPr kumimoji="1" lang="ja-JP" altLang="en-US"/>
          </a:p>
        </p:txBody>
      </p:sp>
    </p:spTree>
    <p:extLst>
      <p:ext uri="{BB962C8B-B14F-4D97-AF65-F5344CB8AC3E}">
        <p14:creationId xmlns:p14="http://schemas.microsoft.com/office/powerpoint/2010/main" val="2905362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630A95-F12B-1E95-6095-E9ADDD8297C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7A0EEEE-588E-44FC-7622-D133E2C417D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17EBC6A-1CB6-0809-D7D5-36ECD8915AEA}"/>
              </a:ext>
            </a:extLst>
          </p:cNvPr>
          <p:cNvSpPr>
            <a:spLocks noGrp="1"/>
          </p:cNvSpPr>
          <p:nvPr>
            <p:ph type="dt" sz="half" idx="10"/>
          </p:nvPr>
        </p:nvSpPr>
        <p:spPr/>
        <p:txBody>
          <a:bodyPr/>
          <a:lstStyle/>
          <a:p>
            <a:fld id="{865EB561-C664-014F-8B3D-AF369D4FBCBE}" type="datetime1">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191966A7-2BC6-BD3F-C8F6-0049C01B60A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ED7C1F8-1696-719C-214A-3C6C339C46B1}"/>
              </a:ext>
            </a:extLst>
          </p:cNvPr>
          <p:cNvSpPr>
            <a:spLocks noGrp="1"/>
          </p:cNvSpPr>
          <p:nvPr>
            <p:ph type="sldNum" sz="quarter" idx="12"/>
          </p:nvPr>
        </p:nvSpPr>
        <p:spPr/>
        <p:txBody>
          <a:bodyPr/>
          <a:lstStyle/>
          <a:p>
            <a:fld id="{AB6CEEE6-2B53-D84D-988B-5F7371A8A47F}" type="slidenum">
              <a:rPr kumimoji="1" lang="ja-JP" altLang="en-US" smtClean="0"/>
              <a:t>‹#›</a:t>
            </a:fld>
            <a:endParaRPr kumimoji="1" lang="ja-JP" altLang="en-US"/>
          </a:p>
        </p:txBody>
      </p:sp>
    </p:spTree>
    <p:extLst>
      <p:ext uri="{BB962C8B-B14F-4D97-AF65-F5344CB8AC3E}">
        <p14:creationId xmlns:p14="http://schemas.microsoft.com/office/powerpoint/2010/main" val="186996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A9C5533-510E-6C8B-3783-5918FAC3828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ACBBF95-A6D0-1297-DE1E-9705ADE87A1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3FD4A6F-B8A4-955D-53F0-53A53900D2AA}"/>
              </a:ext>
            </a:extLst>
          </p:cNvPr>
          <p:cNvSpPr>
            <a:spLocks noGrp="1"/>
          </p:cNvSpPr>
          <p:nvPr>
            <p:ph type="dt" sz="half" idx="10"/>
          </p:nvPr>
        </p:nvSpPr>
        <p:spPr/>
        <p:txBody>
          <a:bodyPr/>
          <a:lstStyle/>
          <a:p>
            <a:fld id="{C6660DAF-EFB9-F849-8C9E-892FA04B1A23}" type="datetime1">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DC7CE05E-5FB9-C670-665F-2D8DC8D0859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FBF81B-A678-CB63-81C3-86C9B6108DB9}"/>
              </a:ext>
            </a:extLst>
          </p:cNvPr>
          <p:cNvSpPr>
            <a:spLocks noGrp="1"/>
          </p:cNvSpPr>
          <p:nvPr>
            <p:ph type="sldNum" sz="quarter" idx="12"/>
          </p:nvPr>
        </p:nvSpPr>
        <p:spPr/>
        <p:txBody>
          <a:bodyPr/>
          <a:lstStyle/>
          <a:p>
            <a:fld id="{AB6CEEE6-2B53-D84D-988B-5F7371A8A47F}" type="slidenum">
              <a:rPr kumimoji="1" lang="ja-JP" altLang="en-US" smtClean="0"/>
              <a:t>‹#›</a:t>
            </a:fld>
            <a:endParaRPr kumimoji="1" lang="ja-JP" altLang="en-US"/>
          </a:p>
        </p:txBody>
      </p:sp>
    </p:spTree>
    <p:extLst>
      <p:ext uri="{BB962C8B-B14F-4D97-AF65-F5344CB8AC3E}">
        <p14:creationId xmlns:p14="http://schemas.microsoft.com/office/powerpoint/2010/main" val="593427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42" name="スライドのタイトル"/>
          <p:cNvSpPr txBox="1">
            <a:spLocks noGrp="1"/>
          </p:cNvSpPr>
          <p:nvPr>
            <p:ph type="title" hasCustomPrompt="1"/>
          </p:nvPr>
        </p:nvSpPr>
        <p:spPr>
          <a:prstGeom prst="rect">
            <a:avLst/>
          </a:prstGeom>
        </p:spPr>
        <p:txBody>
          <a:bodyPr/>
          <a:lstStyle/>
          <a:p>
            <a:r>
              <a:t>スライドのタイトル</a:t>
            </a:r>
          </a:p>
        </p:txBody>
      </p:sp>
      <p:sp>
        <p:nvSpPr>
          <p:cNvPr id="43" name="スライドのサブタイトル"/>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a:latin typeface="+mn-lt"/>
                <a:ea typeface="+mn-ea"/>
                <a:cs typeface="+mn-cs"/>
                <a:sym typeface="ヒラギノ角ゴ ProN W6"/>
              </a:defRPr>
            </a:lvl1pPr>
          </a:lstStyle>
          <a:p>
            <a:r>
              <a:t>スライドのサブタイトル</a:t>
            </a:r>
          </a:p>
        </p:txBody>
      </p:sp>
      <p:sp>
        <p:nvSpPr>
          <p:cNvPr id="44" name="本文レベル1…"/>
          <p:cNvSpPr txBox="1">
            <a:spLocks noGrp="1"/>
          </p:cNvSpPr>
          <p:nvPr>
            <p:ph type="body" idx="1" hasCustomPrompt="1"/>
          </p:nvPr>
        </p:nvSpPr>
        <p:spPr>
          <a:prstGeom prst="rect">
            <a:avLst/>
          </a:prstGeom>
        </p:spPr>
        <p:txBody>
          <a:bodyPr/>
          <a:lstStyle/>
          <a:p>
            <a:r>
              <a:t>スライドの箇条書きテキスト</a:t>
            </a:r>
          </a:p>
          <a:p>
            <a:pPr lvl="1"/>
            <a:endParaRPr/>
          </a:p>
          <a:p>
            <a:pPr lvl="2"/>
            <a:endParaRPr/>
          </a:p>
          <a:p>
            <a:pPr lvl="3"/>
            <a:endParaRPr/>
          </a:p>
          <a:p>
            <a:pPr lvl="4"/>
            <a:endParaRP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402032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6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775696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CBC22C-549C-E071-31DC-F43B53923FF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EA55BEA-6827-8A72-73DA-AB4BFE7B7E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BC6CF3E-A4D4-3D18-AA44-F8649E84A7D1}"/>
              </a:ext>
            </a:extLst>
          </p:cNvPr>
          <p:cNvSpPr>
            <a:spLocks noGrp="1"/>
          </p:cNvSpPr>
          <p:nvPr>
            <p:ph type="dt" sz="half" idx="10"/>
          </p:nvPr>
        </p:nvSpPr>
        <p:spPr/>
        <p:txBody>
          <a:bodyPr/>
          <a:lstStyle/>
          <a:p>
            <a:fld id="{AAA8342E-4FFC-7745-952C-C2F021E34EBD}"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40179720-9C72-086E-47DB-66FA58D68DA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434196-46D6-11B1-8FDC-4E7ED975D99E}"/>
              </a:ext>
            </a:extLst>
          </p:cNvPr>
          <p:cNvSpPr>
            <a:spLocks noGrp="1"/>
          </p:cNvSpPr>
          <p:nvPr>
            <p:ph type="sldNum" sz="quarter" idx="12"/>
          </p:nvPr>
        </p:nvSpPr>
        <p:spPr/>
        <p:txBody>
          <a:body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3859621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90FF2E-E867-0A17-5875-48B58305C6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2AC51AB-1792-16F6-6604-78CC5168EA6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ACFB311-1207-2C2C-DE8E-B1872030463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A56C982-1089-CFBF-F502-3BE272DCA534}"/>
              </a:ext>
            </a:extLst>
          </p:cNvPr>
          <p:cNvSpPr>
            <a:spLocks noGrp="1"/>
          </p:cNvSpPr>
          <p:nvPr>
            <p:ph type="dt" sz="half" idx="10"/>
          </p:nvPr>
        </p:nvSpPr>
        <p:spPr/>
        <p:txBody>
          <a:bodyPr/>
          <a:lstStyle/>
          <a:p>
            <a:fld id="{AAA8342E-4FFC-7745-952C-C2F021E34EBD}" type="datetimeFigureOut">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7421B590-4745-F0F1-CA99-83AEFEAD249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F82F072-FC57-6B86-4DC9-5762CBD7813F}"/>
              </a:ext>
            </a:extLst>
          </p:cNvPr>
          <p:cNvSpPr>
            <a:spLocks noGrp="1"/>
          </p:cNvSpPr>
          <p:nvPr>
            <p:ph type="sldNum" sz="quarter" idx="12"/>
          </p:nvPr>
        </p:nvSpPr>
        <p:spPr/>
        <p:txBody>
          <a:body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383492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A1ECDC-3414-283F-CE67-6571E3CC794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66EE63B-DF90-F188-224F-C8A79274B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D1ED307-6AED-8FD8-C0F9-5B14CAD6727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C3D859E-F4C7-1110-4700-8827C76E9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5359765-3B7C-64EF-7D94-4C87CB693A4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C9F3446-E747-F680-B429-5F006C539F82}"/>
              </a:ext>
            </a:extLst>
          </p:cNvPr>
          <p:cNvSpPr>
            <a:spLocks noGrp="1"/>
          </p:cNvSpPr>
          <p:nvPr>
            <p:ph type="dt" sz="half" idx="10"/>
          </p:nvPr>
        </p:nvSpPr>
        <p:spPr/>
        <p:txBody>
          <a:bodyPr/>
          <a:lstStyle/>
          <a:p>
            <a:fld id="{AAA8342E-4FFC-7745-952C-C2F021E34EBD}" type="datetimeFigureOut">
              <a:rPr kumimoji="1" lang="ja-JP" altLang="en-US" smtClean="0"/>
              <a:t>2025/7/26</a:t>
            </a:fld>
            <a:endParaRPr kumimoji="1" lang="ja-JP" altLang="en-US"/>
          </a:p>
        </p:txBody>
      </p:sp>
      <p:sp>
        <p:nvSpPr>
          <p:cNvPr id="8" name="フッター プレースホルダー 7">
            <a:extLst>
              <a:ext uri="{FF2B5EF4-FFF2-40B4-BE49-F238E27FC236}">
                <a16:creationId xmlns:a16="http://schemas.microsoft.com/office/drawing/2014/main" id="{65D6A903-C2C4-62C2-BA96-8F160B433F3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0DDBFF8-544F-518B-DCFB-BD8A3EE09DC0}"/>
              </a:ext>
            </a:extLst>
          </p:cNvPr>
          <p:cNvSpPr>
            <a:spLocks noGrp="1"/>
          </p:cNvSpPr>
          <p:nvPr>
            <p:ph type="sldNum" sz="quarter" idx="12"/>
          </p:nvPr>
        </p:nvSpPr>
        <p:spPr/>
        <p:txBody>
          <a:body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1710210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32347A-8772-A8FA-3EF8-C5D0DC67721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23821CE-484A-2CD0-798A-59B633F11D53}"/>
              </a:ext>
            </a:extLst>
          </p:cNvPr>
          <p:cNvSpPr>
            <a:spLocks noGrp="1"/>
          </p:cNvSpPr>
          <p:nvPr>
            <p:ph type="dt" sz="half" idx="10"/>
          </p:nvPr>
        </p:nvSpPr>
        <p:spPr/>
        <p:txBody>
          <a:bodyPr/>
          <a:lstStyle/>
          <a:p>
            <a:fld id="{AAA8342E-4FFC-7745-952C-C2F021E34EBD}" type="datetimeFigureOut">
              <a:rPr kumimoji="1" lang="ja-JP" altLang="en-US" smtClean="0"/>
              <a:t>2025/7/26</a:t>
            </a:fld>
            <a:endParaRPr kumimoji="1" lang="ja-JP" altLang="en-US"/>
          </a:p>
        </p:txBody>
      </p:sp>
      <p:sp>
        <p:nvSpPr>
          <p:cNvPr id="4" name="フッター プレースホルダー 3">
            <a:extLst>
              <a:ext uri="{FF2B5EF4-FFF2-40B4-BE49-F238E27FC236}">
                <a16:creationId xmlns:a16="http://schemas.microsoft.com/office/drawing/2014/main" id="{BD7C2B51-E854-8110-7518-240F55AE01E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985EA87-CF5A-3A88-B2AC-E2A066706FEB}"/>
              </a:ext>
            </a:extLst>
          </p:cNvPr>
          <p:cNvSpPr>
            <a:spLocks noGrp="1"/>
          </p:cNvSpPr>
          <p:nvPr>
            <p:ph type="sldNum" sz="quarter" idx="12"/>
          </p:nvPr>
        </p:nvSpPr>
        <p:spPr/>
        <p:txBody>
          <a:body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864701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864CFB4-D6E4-AF6F-A0FC-D92B160695DE}"/>
              </a:ext>
            </a:extLst>
          </p:cNvPr>
          <p:cNvSpPr>
            <a:spLocks noGrp="1"/>
          </p:cNvSpPr>
          <p:nvPr>
            <p:ph type="dt" sz="half" idx="10"/>
          </p:nvPr>
        </p:nvSpPr>
        <p:spPr/>
        <p:txBody>
          <a:bodyPr/>
          <a:lstStyle/>
          <a:p>
            <a:fld id="{AAA8342E-4FFC-7745-952C-C2F021E34EBD}" type="datetimeFigureOut">
              <a:rPr kumimoji="1" lang="ja-JP" altLang="en-US" smtClean="0"/>
              <a:t>2025/7/26</a:t>
            </a:fld>
            <a:endParaRPr kumimoji="1" lang="ja-JP" altLang="en-US"/>
          </a:p>
        </p:txBody>
      </p:sp>
      <p:sp>
        <p:nvSpPr>
          <p:cNvPr id="3" name="フッター プレースホルダー 2">
            <a:extLst>
              <a:ext uri="{FF2B5EF4-FFF2-40B4-BE49-F238E27FC236}">
                <a16:creationId xmlns:a16="http://schemas.microsoft.com/office/drawing/2014/main" id="{31D30450-29DC-B2AC-1C6A-2FAA025E2F8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FC4BBA5-1A86-7F8C-7465-911C0B894CC5}"/>
              </a:ext>
            </a:extLst>
          </p:cNvPr>
          <p:cNvSpPr>
            <a:spLocks noGrp="1"/>
          </p:cNvSpPr>
          <p:nvPr>
            <p:ph type="sldNum" sz="quarter" idx="12"/>
          </p:nvPr>
        </p:nvSpPr>
        <p:spPr/>
        <p:txBody>
          <a:body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328919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E1876D-762D-AE9C-1FE9-D315237813F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EF7E9F7-1052-D1E2-21A2-6E2E58A37B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088EF07-BD49-8A57-50B9-EA2FEC590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673ADD5-09AB-50A8-286E-C5F8FAC480A2}"/>
              </a:ext>
            </a:extLst>
          </p:cNvPr>
          <p:cNvSpPr>
            <a:spLocks noGrp="1"/>
          </p:cNvSpPr>
          <p:nvPr>
            <p:ph type="dt" sz="half" idx="10"/>
          </p:nvPr>
        </p:nvSpPr>
        <p:spPr/>
        <p:txBody>
          <a:bodyPr/>
          <a:lstStyle/>
          <a:p>
            <a:fld id="{AAA8342E-4FFC-7745-952C-C2F021E34EBD}" type="datetimeFigureOut">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142F032F-4311-98CC-4B82-18CE6C6A437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2721259-13DF-9F82-9CA0-B203A48A1F2C}"/>
              </a:ext>
            </a:extLst>
          </p:cNvPr>
          <p:cNvSpPr>
            <a:spLocks noGrp="1"/>
          </p:cNvSpPr>
          <p:nvPr>
            <p:ph type="sldNum" sz="quarter" idx="12"/>
          </p:nvPr>
        </p:nvSpPr>
        <p:spPr/>
        <p:txBody>
          <a:body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183839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7F59E3-523D-E5E0-A3C1-54D85D628EE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4B96A09-9721-2499-CB6A-8542D82778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9AABEBD-8C17-0177-B22E-668E2F873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32D456-17E1-E3B6-B463-11CD94BD1319}"/>
              </a:ext>
            </a:extLst>
          </p:cNvPr>
          <p:cNvSpPr>
            <a:spLocks noGrp="1"/>
          </p:cNvSpPr>
          <p:nvPr>
            <p:ph type="dt" sz="half" idx="10"/>
          </p:nvPr>
        </p:nvSpPr>
        <p:spPr/>
        <p:txBody>
          <a:bodyPr/>
          <a:lstStyle/>
          <a:p>
            <a:fld id="{AAA8342E-4FFC-7745-952C-C2F021E34EBD}" type="datetimeFigureOut">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72CE9414-A732-2009-2425-87A6BE7CEA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0563DBE-C162-6621-839F-2D27F8CD8DE0}"/>
              </a:ext>
            </a:extLst>
          </p:cNvPr>
          <p:cNvSpPr>
            <a:spLocks noGrp="1"/>
          </p:cNvSpPr>
          <p:nvPr>
            <p:ph type="sldNum" sz="quarter" idx="12"/>
          </p:nvPr>
        </p:nvSpPr>
        <p:spPr/>
        <p:txBody>
          <a:body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3930314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B1F371D-75C0-FF50-1158-2BDE03DEC9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17770A5-B465-19DA-A610-5046768128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28552C-057B-1A18-2E2A-89DCB3C972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A8342E-4FFC-7745-952C-C2F021E34EBD}"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ED209BB2-A3F0-B0E5-1E2F-FA48013EB4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B7F293E-E92C-96A3-3211-449108DB47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9D5AB1-A4F4-A249-BD20-923EBE52EC74}" type="slidenum">
              <a:rPr kumimoji="1" lang="ja-JP" altLang="en-US" smtClean="0"/>
              <a:t>‹#›</a:t>
            </a:fld>
            <a:endParaRPr kumimoji="1" lang="ja-JP" altLang="en-US"/>
          </a:p>
        </p:txBody>
      </p:sp>
    </p:spTree>
    <p:extLst>
      <p:ext uri="{BB962C8B-B14F-4D97-AF65-F5344CB8AC3E}">
        <p14:creationId xmlns:p14="http://schemas.microsoft.com/office/powerpoint/2010/main" val="676012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512B6B3-A675-800F-CD3C-87849358B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F05AFB-55B9-AA6E-05B8-6806EB25B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FFE0E9-9A74-6C4C-FAC7-A49D8EEB34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D485464C-9FFB-7A4D-9DCD-44C97CCCC042}" type="datetime1">
              <a:rPr lang="ja-JP" altLang="en-US" smtClean="0"/>
              <a:t>2025/7/26</a:t>
            </a:fld>
            <a:endParaRPr lang="ja-JP" altLang="en-US"/>
          </a:p>
        </p:txBody>
      </p:sp>
      <p:sp>
        <p:nvSpPr>
          <p:cNvPr id="5" name="フッター プレースホルダー 4">
            <a:extLst>
              <a:ext uri="{FF2B5EF4-FFF2-40B4-BE49-F238E27FC236}">
                <a16:creationId xmlns:a16="http://schemas.microsoft.com/office/drawing/2014/main" id="{B1C903B9-661F-18ED-3790-FEF691A54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ja-JP" altLang="en-US"/>
          </a:p>
        </p:txBody>
      </p:sp>
      <p:sp>
        <p:nvSpPr>
          <p:cNvPr id="6" name="スライド番号プレースホルダー 5">
            <a:extLst>
              <a:ext uri="{FF2B5EF4-FFF2-40B4-BE49-F238E27FC236}">
                <a16:creationId xmlns:a16="http://schemas.microsoft.com/office/drawing/2014/main" id="{3C0623AA-E964-4865-FA19-520B403517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AB6CEEE6-2B53-D84D-988B-5F7371A8A47F}" type="slidenum">
              <a:rPr lang="ja-JP" altLang="en-US" smtClean="0"/>
              <a:pPr/>
              <a:t>‹#›</a:t>
            </a:fld>
            <a:endParaRPr lang="ja-JP" altLang="en-US"/>
          </a:p>
        </p:txBody>
      </p:sp>
    </p:spTree>
    <p:extLst>
      <p:ext uri="{BB962C8B-B14F-4D97-AF65-F5344CB8AC3E}">
        <p14:creationId xmlns:p14="http://schemas.microsoft.com/office/powerpoint/2010/main" val="25923426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 id="2147483676"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45EAD1-CD6F-121C-AA30-3DE98A2DBFF8}"/>
              </a:ext>
            </a:extLst>
          </p:cNvPr>
          <p:cNvSpPr>
            <a:spLocks noGrp="1"/>
          </p:cNvSpPr>
          <p:nvPr>
            <p:ph type="ctrTitle"/>
          </p:nvPr>
        </p:nvSpPr>
        <p:spPr>
          <a:xfrm>
            <a:off x="434340" y="892227"/>
            <a:ext cx="11338560" cy="2057354"/>
          </a:xfrm>
        </p:spPr>
        <p:txBody>
          <a:bodyPr>
            <a:noAutofit/>
          </a:bodyPr>
          <a:lstStyle/>
          <a:p>
            <a:r>
              <a:rPr kumimoji="1" lang="en-US" altLang="ja-JP" sz="3500" dirty="0">
                <a:latin typeface="Arial" panose="020B0604020202020204" pitchFamily="34" charset="0"/>
                <a:cs typeface="Arial" panose="020B0604020202020204" pitchFamily="34" charset="0"/>
              </a:rPr>
              <a:t>Assessing the relative impacts of satellite ozone and its precursor observations to improve global tropospheric ozone analysis using multiple reanalysis systems</a:t>
            </a:r>
            <a:endParaRPr kumimoji="1" lang="ja-JP" altLang="en-US" sz="3500">
              <a:latin typeface="Arial" panose="020B0604020202020204" pitchFamily="34" charset="0"/>
              <a:cs typeface="Arial" panose="020B0604020202020204" pitchFamily="34" charset="0"/>
            </a:endParaRPr>
          </a:p>
        </p:txBody>
      </p:sp>
      <p:sp>
        <p:nvSpPr>
          <p:cNvPr id="3" name="字幕 2">
            <a:extLst>
              <a:ext uri="{FF2B5EF4-FFF2-40B4-BE49-F238E27FC236}">
                <a16:creationId xmlns:a16="http://schemas.microsoft.com/office/drawing/2014/main" id="{AB4DB320-E5E1-81A0-F7DF-4D2CB1EBCD73}"/>
              </a:ext>
            </a:extLst>
          </p:cNvPr>
          <p:cNvSpPr>
            <a:spLocks noGrp="1"/>
          </p:cNvSpPr>
          <p:nvPr>
            <p:ph type="subTitle" idx="1"/>
          </p:nvPr>
        </p:nvSpPr>
        <p:spPr>
          <a:xfrm>
            <a:off x="651510" y="3602038"/>
            <a:ext cx="10904220" cy="3061652"/>
          </a:xfrm>
        </p:spPr>
        <p:txBody>
          <a:bodyPr>
            <a:normAutofit/>
          </a:bodyPr>
          <a:lstStyle/>
          <a:p>
            <a:r>
              <a:rPr kumimoji="1" lang="en-US" altLang="ja-JP" dirty="0">
                <a:latin typeface="Arial" panose="020B0604020202020204" pitchFamily="34" charset="0"/>
                <a:cs typeface="Arial" panose="020B0604020202020204" pitchFamily="34" charset="0"/>
              </a:rPr>
              <a:t>Takashi Sekiya (JAMSTEC)</a:t>
            </a:r>
          </a:p>
          <a:p>
            <a:endParaRPr kumimoji="1" lang="en-US" altLang="ja-JP" sz="2000" dirty="0">
              <a:latin typeface="Arial" panose="020B0604020202020204" pitchFamily="34" charset="0"/>
              <a:cs typeface="Arial" panose="020B0604020202020204" pitchFamily="34" charset="0"/>
            </a:endParaRPr>
          </a:p>
          <a:p>
            <a:r>
              <a:rPr lang="en-US" altLang="ja-JP" sz="2000" dirty="0">
                <a:latin typeface="Arial" panose="020B0604020202020204" pitchFamily="34" charset="0"/>
                <a:cs typeface="Arial" panose="020B0604020202020204" pitchFamily="34" charset="0"/>
              </a:rPr>
              <a:t>Emanuele Emili (BSC), Kazuyuki Miyazaki (NASA JPL), Antje Inness (ECMWF), </a:t>
            </a:r>
          </a:p>
          <a:p>
            <a:r>
              <a:rPr lang="en-US" altLang="ja-JP" sz="2000" dirty="0">
                <a:latin typeface="Arial" panose="020B0604020202020204" pitchFamily="34" charset="0"/>
                <a:cs typeface="Arial" panose="020B0604020202020204" pitchFamily="34" charset="0"/>
              </a:rPr>
              <a:t>Zhen Qu (NCSU), Brad. Pierce (UW-Madison), Dylan Jones (Univ. of Toronto), Helen Worden, </a:t>
            </a:r>
          </a:p>
          <a:p>
            <a:r>
              <a:rPr lang="en-US" altLang="ja-JP" sz="2000" dirty="0">
                <a:latin typeface="Arial" panose="020B0604020202020204" pitchFamily="34" charset="0"/>
                <a:cs typeface="Arial" panose="020B0604020202020204" pitchFamily="34" charset="0"/>
              </a:rPr>
              <a:t>Will Cheng (NCAR), Vincent </a:t>
            </a:r>
            <a:r>
              <a:rPr lang="en-US" altLang="ja-JP" sz="2000" dirty="0" err="1">
                <a:latin typeface="Arial" panose="020B0604020202020204" pitchFamily="34" charset="0"/>
                <a:cs typeface="Arial" panose="020B0604020202020204" pitchFamily="34" charset="0"/>
              </a:rPr>
              <a:t>Huijnen</a:t>
            </a:r>
            <a:r>
              <a:rPr lang="en-US" altLang="ja-JP" sz="2000" dirty="0">
                <a:latin typeface="Arial" panose="020B0604020202020204" pitchFamily="34" charset="0"/>
                <a:cs typeface="Arial" panose="020B0604020202020204" pitchFamily="34" charset="0"/>
              </a:rPr>
              <a:t> (KNMI), and </a:t>
            </a:r>
            <a:r>
              <a:rPr lang="en-US" altLang="ja-JP" sz="2000" dirty="0" err="1">
                <a:latin typeface="Arial" panose="020B0604020202020204" pitchFamily="34" charset="0"/>
                <a:cs typeface="Arial" panose="020B0604020202020204" pitchFamily="34" charset="0"/>
              </a:rPr>
              <a:t>Gerbland</a:t>
            </a:r>
            <a:r>
              <a:rPr lang="en-US" altLang="ja-JP" sz="2000" dirty="0">
                <a:latin typeface="Arial" panose="020B0604020202020204" pitchFamily="34" charset="0"/>
                <a:cs typeface="Arial" panose="020B0604020202020204" pitchFamily="34" charset="0"/>
              </a:rPr>
              <a:t> Koren (Utrecht Univ.)</a:t>
            </a:r>
          </a:p>
          <a:p>
            <a:endParaRPr lang="en-US" altLang="ja-JP" sz="2000" dirty="0">
              <a:latin typeface="Arial" panose="020B0604020202020204" pitchFamily="34" charset="0"/>
              <a:cs typeface="Arial" panose="020B0604020202020204" pitchFamily="34" charset="0"/>
            </a:endParaRPr>
          </a:p>
          <a:p>
            <a:r>
              <a:rPr lang="en-US" altLang="ja-JP" sz="2000" dirty="0">
                <a:latin typeface="Arial" panose="020B0604020202020204" pitchFamily="34" charset="0"/>
                <a:cs typeface="Arial" panose="020B0604020202020204" pitchFamily="34" charset="0"/>
              </a:rPr>
              <a:t>2025/6/10 CEOS AC-VC-21@Takamatsu</a:t>
            </a:r>
            <a:endParaRPr kumimoji="1" lang="ja-JP" altLang="en-US" sz="2000">
              <a:latin typeface="Arial" panose="020B0604020202020204" pitchFamily="34" charset="0"/>
              <a:cs typeface="Arial" panose="020B0604020202020204" pitchFamily="34" charset="0"/>
            </a:endParaRPr>
          </a:p>
        </p:txBody>
      </p:sp>
      <p:pic>
        <p:nvPicPr>
          <p:cNvPr id="1026" name="Picture 2" descr="JAMSTECロゴマーク">
            <a:extLst>
              <a:ext uri="{FF2B5EF4-FFF2-40B4-BE49-F238E27FC236}">
                <a16:creationId xmlns:a16="http://schemas.microsoft.com/office/drawing/2014/main" id="{2F3DAFF8-3FFE-6947-7E30-9EC314A21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1128" y="85558"/>
            <a:ext cx="1049204" cy="104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286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AE7AD-D431-7445-D19A-39BED0BCC0E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9D57F23-DBA7-3CA5-40AF-F1E3DC45164F}"/>
              </a:ext>
            </a:extLst>
          </p:cNvPr>
          <p:cNvSpPr>
            <a:spLocks noGrp="1"/>
          </p:cNvSpPr>
          <p:nvPr>
            <p:ph type="title"/>
          </p:nvPr>
        </p:nvSpPr>
        <p:spPr>
          <a:xfrm>
            <a:off x="362857" y="29917"/>
            <a:ext cx="11567886" cy="1547681"/>
          </a:xfrm>
        </p:spPr>
        <p:txBody>
          <a:bodyPr>
            <a:noAutofit/>
          </a:bodyPr>
          <a:lstStyle/>
          <a:p>
            <a:r>
              <a:rPr lang="en-US" altLang="ja-JP" sz="3600" b="1" dirty="0"/>
              <a:t>Both ozone and precursors assimilation play important roles in the lower and middle troposphere</a:t>
            </a:r>
            <a:endParaRPr kumimoji="1" lang="ja-JP" altLang="en-US" sz="3600" b="1"/>
          </a:p>
        </p:txBody>
      </p:sp>
      <p:sp>
        <p:nvSpPr>
          <p:cNvPr id="3" name="スライド番号プレースホルダー 2">
            <a:extLst>
              <a:ext uri="{FF2B5EF4-FFF2-40B4-BE49-F238E27FC236}">
                <a16:creationId xmlns:a16="http://schemas.microsoft.com/office/drawing/2014/main" id="{D7C4DF7C-841F-700B-8C8A-14959903F5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CEEE6-2B53-D84D-988B-5F7371A8A47F}" type="slidenum">
              <a:rPr kumimoji="1" lang="ja-JP" altLang="en-US" sz="1200" b="0" i="0" u="none" strike="noStrike" kern="1200" cap="none" spc="0" normalizeH="0" baseline="0" noProof="0" smtClean="0">
                <a:ln>
                  <a:noFill/>
                </a:ln>
                <a:solidFill>
                  <a:prstClr val="black">
                    <a:tint val="82000"/>
                  </a:prstClr>
                </a:solidFill>
                <a:effectLst/>
                <a:uLnTx/>
                <a:uFillTx/>
                <a:ea typeface="游ゴシック" panose="020B04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tint val="82000"/>
                </a:prstClr>
              </a:solidFill>
              <a:effectLst/>
              <a:uLnTx/>
              <a:uFillTx/>
              <a:ea typeface="游ゴシック" panose="020B0400000000000000" pitchFamily="34" charset="-128"/>
            </a:endParaRPr>
          </a:p>
        </p:txBody>
      </p:sp>
      <p:sp>
        <p:nvSpPr>
          <p:cNvPr id="4" name="上矢印 3">
            <a:extLst>
              <a:ext uri="{FF2B5EF4-FFF2-40B4-BE49-F238E27FC236}">
                <a16:creationId xmlns:a16="http://schemas.microsoft.com/office/drawing/2014/main" id="{FA04A4B7-2AA7-1C22-5BB6-D4618B7B3617}"/>
              </a:ext>
            </a:extLst>
          </p:cNvPr>
          <p:cNvSpPr/>
          <p:nvPr/>
        </p:nvSpPr>
        <p:spPr>
          <a:xfrm>
            <a:off x="221037" y="2058485"/>
            <a:ext cx="633046" cy="649605"/>
          </a:xfrm>
          <a:prstGeom prst="upArrow">
            <a:avLst/>
          </a:prstGeom>
          <a:solidFill>
            <a:schemeClr val="accent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ja-JP" altLang="en-US" sz="3200" b="0" i="0" u="none" strike="noStrike" kern="1200" cap="none" spc="0" normalizeH="0" baseline="0" noProof="0">
              <a:ln>
                <a:noFill/>
              </a:ln>
              <a:solidFill>
                <a:srgbClr val="FFFFFF"/>
              </a:solidFill>
              <a:effectLst/>
              <a:uLnTx/>
              <a:uFillTx/>
              <a:latin typeface="Arial" panose="020B0604020202020204" pitchFamily="34" charset="0"/>
              <a:ea typeface="游ゴシック" panose="020B0400000000000000" pitchFamily="34" charset="-128"/>
              <a:cs typeface="Arial" panose="020B0604020202020204" pitchFamily="34" charset="0"/>
              <a:sym typeface="Helvetica Neue Medium"/>
            </a:endParaRPr>
          </a:p>
        </p:txBody>
      </p:sp>
      <p:sp>
        <p:nvSpPr>
          <p:cNvPr id="5" name="上矢印 4">
            <a:extLst>
              <a:ext uri="{FF2B5EF4-FFF2-40B4-BE49-F238E27FC236}">
                <a16:creationId xmlns:a16="http://schemas.microsoft.com/office/drawing/2014/main" id="{5FE9C962-DD14-DA4A-2F48-D418D5CE43BB}"/>
              </a:ext>
            </a:extLst>
          </p:cNvPr>
          <p:cNvSpPr/>
          <p:nvPr/>
        </p:nvSpPr>
        <p:spPr>
          <a:xfrm rot="10800000">
            <a:off x="205154" y="5227143"/>
            <a:ext cx="633046" cy="649605"/>
          </a:xfrm>
          <a:prstGeom prst="upArrow">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ja-JP" altLang="en-US" sz="3200" b="0" i="0" u="none" strike="noStrike" kern="1200" cap="none" spc="0" normalizeH="0" baseline="0" noProof="0">
              <a:ln>
                <a:noFill/>
              </a:ln>
              <a:solidFill>
                <a:srgbClr val="FFFFFF"/>
              </a:solidFill>
              <a:effectLst/>
              <a:uLnTx/>
              <a:uFillTx/>
              <a:latin typeface="Arial" panose="020B0604020202020204" pitchFamily="34" charset="0"/>
              <a:ea typeface="游ゴシック" panose="020B0400000000000000" pitchFamily="34" charset="-128"/>
              <a:cs typeface="Arial" panose="020B0604020202020204" pitchFamily="34" charset="0"/>
              <a:sym typeface="Helvetica Neue Medium"/>
            </a:endParaRPr>
          </a:p>
        </p:txBody>
      </p:sp>
      <p:sp>
        <p:nvSpPr>
          <p:cNvPr id="6" name="テキスト ボックス 5">
            <a:extLst>
              <a:ext uri="{FF2B5EF4-FFF2-40B4-BE49-F238E27FC236}">
                <a16:creationId xmlns:a16="http://schemas.microsoft.com/office/drawing/2014/main" id="{FCED1DC1-4EA0-FA99-F4ED-929253BBE7EE}"/>
              </a:ext>
            </a:extLst>
          </p:cNvPr>
          <p:cNvSpPr txBox="1"/>
          <p:nvPr/>
        </p:nvSpPr>
        <p:spPr>
          <a:xfrm>
            <a:off x="151103" y="1447512"/>
            <a:ext cx="171923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altLang="ja-JP" sz="3000" b="1" i="0" u="none" strike="noStrike" kern="1200" cap="none" spc="0" normalizeH="0" baseline="0" noProof="0" dirty="0">
                <a:ln>
                  <a:noFill/>
                </a:ln>
                <a:solidFill>
                  <a:srgbClr val="E97132"/>
                </a:solidFill>
                <a:effectLst/>
                <a:uLnTx/>
                <a:uFillTx/>
                <a:latin typeface="Arial" panose="020B0604020202020204" pitchFamily="34" charset="0"/>
                <a:ea typeface="Helvetica Neue"/>
                <a:cs typeface="Arial" panose="020B0604020202020204" pitchFamily="34" charset="0"/>
                <a:sym typeface="Helvetica Neue"/>
              </a:rPr>
              <a:t>Degrade</a:t>
            </a:r>
            <a:endParaRPr kumimoji="0" lang="ja-JP" altLang="en-US" sz="3000" b="1" i="0" u="none" strike="noStrike" kern="1200" cap="none" spc="0" normalizeH="0" baseline="0" noProof="0">
              <a:ln>
                <a:noFill/>
              </a:ln>
              <a:solidFill>
                <a:srgbClr val="E97132"/>
              </a:solidFill>
              <a:effectLst/>
              <a:uLnTx/>
              <a:uFillTx/>
              <a:latin typeface="Arial" panose="020B0604020202020204" pitchFamily="34" charset="0"/>
              <a:ea typeface="Helvetica Neue"/>
              <a:cs typeface="Arial" panose="020B0604020202020204" pitchFamily="34" charset="0"/>
              <a:sym typeface="Helvetica Neue"/>
            </a:endParaRPr>
          </a:p>
        </p:txBody>
      </p:sp>
      <p:sp>
        <p:nvSpPr>
          <p:cNvPr id="8" name="テキスト ボックス 7">
            <a:extLst>
              <a:ext uri="{FF2B5EF4-FFF2-40B4-BE49-F238E27FC236}">
                <a16:creationId xmlns:a16="http://schemas.microsoft.com/office/drawing/2014/main" id="{DF7B3EC1-A417-DA99-8294-AEA1E2AF1565}"/>
              </a:ext>
            </a:extLst>
          </p:cNvPr>
          <p:cNvSpPr txBox="1"/>
          <p:nvPr/>
        </p:nvSpPr>
        <p:spPr>
          <a:xfrm>
            <a:off x="80360" y="5882898"/>
            <a:ext cx="171923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altLang="ja-JP" sz="3000" b="1" i="0" u="none" strike="noStrike" kern="1200" cap="none" spc="0" normalizeH="0" baseline="0" noProof="0" dirty="0">
                <a:ln>
                  <a:noFill/>
                </a:ln>
                <a:solidFill>
                  <a:srgbClr val="0070C0"/>
                </a:solidFill>
                <a:effectLst/>
                <a:uLnTx/>
                <a:uFillTx/>
                <a:latin typeface="Arial" panose="020B0604020202020204" pitchFamily="34" charset="0"/>
                <a:ea typeface="Helvetica Neue"/>
                <a:cs typeface="Arial" panose="020B0604020202020204" pitchFamily="34" charset="0"/>
                <a:sym typeface="Helvetica Neue"/>
              </a:rPr>
              <a:t>Improve</a:t>
            </a:r>
            <a:endParaRPr kumimoji="0" lang="ja-JP" altLang="en-US" sz="3000" b="1" i="0" u="none" strike="noStrike" kern="1200" cap="none" spc="0" normalizeH="0" baseline="0" noProof="0">
              <a:ln>
                <a:noFill/>
              </a:ln>
              <a:solidFill>
                <a:srgbClr val="0070C0"/>
              </a:solidFill>
              <a:effectLst/>
              <a:uLnTx/>
              <a:uFillTx/>
              <a:latin typeface="Arial" panose="020B0604020202020204" pitchFamily="34" charset="0"/>
              <a:ea typeface="Helvetica Neue"/>
              <a:cs typeface="Arial" panose="020B0604020202020204" pitchFamily="34" charset="0"/>
              <a:sym typeface="Helvetica Neue"/>
            </a:endParaRPr>
          </a:p>
        </p:txBody>
      </p:sp>
      <p:sp>
        <p:nvSpPr>
          <p:cNvPr id="9" name="テキスト ボックス 8">
            <a:extLst>
              <a:ext uri="{FF2B5EF4-FFF2-40B4-BE49-F238E27FC236}">
                <a16:creationId xmlns:a16="http://schemas.microsoft.com/office/drawing/2014/main" id="{AA81F0F3-58AE-C552-875C-4DD002884AB6}"/>
              </a:ext>
            </a:extLst>
          </p:cNvPr>
          <p:cNvSpPr txBox="1"/>
          <p:nvPr/>
        </p:nvSpPr>
        <p:spPr>
          <a:xfrm>
            <a:off x="8203537" y="1771891"/>
            <a:ext cx="2095017" cy="646331"/>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Lower troposphere</a:t>
            </a:r>
          </a:p>
          <a:p>
            <a:pPr algn="ctr"/>
            <a:r>
              <a:rPr kumimoji="1" lang="en-US" altLang="ja-JP" dirty="0">
                <a:latin typeface="Arial" panose="020B0604020202020204" pitchFamily="34" charset="0"/>
                <a:cs typeface="Arial" panose="020B0604020202020204" pitchFamily="34" charset="0"/>
              </a:rPr>
              <a:t>(800-900 </a:t>
            </a:r>
            <a:r>
              <a:rPr kumimoji="1" lang="en-US" altLang="ja-JP" dirty="0" err="1">
                <a:latin typeface="Arial" panose="020B0604020202020204" pitchFamily="34" charset="0"/>
                <a:cs typeface="Arial" panose="020B0604020202020204" pitchFamily="34" charset="0"/>
              </a:rPr>
              <a:t>hPa</a:t>
            </a:r>
            <a:r>
              <a:rPr kumimoji="1" lang="en-US" altLang="ja-JP" dirty="0">
                <a:latin typeface="Arial" panose="020B0604020202020204" pitchFamily="34" charset="0"/>
                <a:cs typeface="Arial" panose="020B0604020202020204" pitchFamily="34" charset="0"/>
              </a:rPr>
              <a:t>)</a:t>
            </a:r>
            <a:endParaRPr kumimoji="1" lang="ja-JP" altLang="en-US">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4D09ADAF-333D-E650-90A5-840F2DD94C77}"/>
              </a:ext>
            </a:extLst>
          </p:cNvPr>
          <p:cNvSpPr txBox="1"/>
          <p:nvPr/>
        </p:nvSpPr>
        <p:spPr>
          <a:xfrm>
            <a:off x="5351727" y="1771892"/>
            <a:ext cx="2164713" cy="646331"/>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Middle troposphere</a:t>
            </a:r>
          </a:p>
          <a:p>
            <a:pPr algn="ctr"/>
            <a:r>
              <a:rPr lang="en-US" altLang="ja-JP" dirty="0">
                <a:latin typeface="Arial" panose="020B0604020202020204" pitchFamily="34" charset="0"/>
                <a:cs typeface="Arial" panose="020B0604020202020204" pitchFamily="34" charset="0"/>
              </a:rPr>
              <a:t>(400-600 </a:t>
            </a:r>
            <a:r>
              <a:rPr lang="en-US" altLang="ja-JP" dirty="0" err="1">
                <a:latin typeface="Arial" panose="020B0604020202020204" pitchFamily="34" charset="0"/>
                <a:cs typeface="Arial" panose="020B0604020202020204" pitchFamily="34" charset="0"/>
              </a:rPr>
              <a:t>hPa</a:t>
            </a:r>
            <a:r>
              <a:rPr lang="en-US" altLang="ja-JP" dirty="0">
                <a:latin typeface="Arial" panose="020B0604020202020204" pitchFamily="34" charset="0"/>
                <a:cs typeface="Arial" panose="020B0604020202020204" pitchFamily="34" charset="0"/>
              </a:rPr>
              <a:t>)</a:t>
            </a:r>
            <a:endParaRPr kumimoji="1" lang="ja-JP" altLang="en-US">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44603BEB-20CB-10B1-E86C-AF31A29851CC}"/>
              </a:ext>
            </a:extLst>
          </p:cNvPr>
          <p:cNvSpPr txBox="1"/>
          <p:nvPr/>
        </p:nvSpPr>
        <p:spPr>
          <a:xfrm>
            <a:off x="2382365" y="1494893"/>
            <a:ext cx="2282265" cy="923330"/>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Lower stratosphere/ Upper troposphere</a:t>
            </a:r>
          </a:p>
          <a:p>
            <a:pPr algn="ctr"/>
            <a:r>
              <a:rPr lang="en-US" altLang="ja-JP" dirty="0">
                <a:latin typeface="Arial" panose="020B0604020202020204" pitchFamily="34" charset="0"/>
                <a:cs typeface="Arial" panose="020B0604020202020204" pitchFamily="34" charset="0"/>
              </a:rPr>
              <a:t>(70-250 </a:t>
            </a:r>
            <a:r>
              <a:rPr lang="en-US" altLang="ja-JP" dirty="0" err="1">
                <a:latin typeface="Arial" panose="020B0604020202020204" pitchFamily="34" charset="0"/>
                <a:cs typeface="Arial" panose="020B0604020202020204" pitchFamily="34" charset="0"/>
              </a:rPr>
              <a:t>hPa</a:t>
            </a:r>
            <a:r>
              <a:rPr lang="en-US" altLang="ja-JP" dirty="0">
                <a:latin typeface="Arial" panose="020B0604020202020204" pitchFamily="34" charset="0"/>
                <a:cs typeface="Arial" panose="020B0604020202020204" pitchFamily="34" charset="0"/>
              </a:rPr>
              <a:t>)</a:t>
            </a:r>
            <a:endParaRPr kumimoji="1" lang="ja-JP" altLang="en-US">
              <a:latin typeface="Arial" panose="020B0604020202020204" pitchFamily="34" charset="0"/>
              <a:cs typeface="Arial" panose="020B0604020202020204" pitchFamily="34" charset="0"/>
            </a:endParaRPr>
          </a:p>
        </p:txBody>
      </p:sp>
      <p:pic>
        <p:nvPicPr>
          <p:cNvPr id="7" name="図 6">
            <a:extLst>
              <a:ext uri="{FF2B5EF4-FFF2-40B4-BE49-F238E27FC236}">
                <a16:creationId xmlns:a16="http://schemas.microsoft.com/office/drawing/2014/main" id="{CC504683-7279-392E-DF62-35C46196B2E4}"/>
              </a:ext>
            </a:extLst>
          </p:cNvPr>
          <p:cNvPicPr>
            <a:picLocks noChangeAspect="1"/>
          </p:cNvPicPr>
          <p:nvPr/>
        </p:nvPicPr>
        <p:blipFill>
          <a:blip r:embed="rId3"/>
          <a:stretch>
            <a:fillRect/>
          </a:stretch>
        </p:blipFill>
        <p:spPr>
          <a:xfrm>
            <a:off x="2220909" y="2418223"/>
            <a:ext cx="2133600" cy="4305300"/>
          </a:xfrm>
          <a:prstGeom prst="rect">
            <a:avLst/>
          </a:prstGeom>
        </p:spPr>
      </p:pic>
      <p:pic>
        <p:nvPicPr>
          <p:cNvPr id="10" name="図 9">
            <a:extLst>
              <a:ext uri="{FF2B5EF4-FFF2-40B4-BE49-F238E27FC236}">
                <a16:creationId xmlns:a16="http://schemas.microsoft.com/office/drawing/2014/main" id="{3E7BD5B8-55B6-E82A-CEEC-5BF292D2BDC1}"/>
              </a:ext>
            </a:extLst>
          </p:cNvPr>
          <p:cNvPicPr>
            <a:picLocks noChangeAspect="1"/>
          </p:cNvPicPr>
          <p:nvPr/>
        </p:nvPicPr>
        <p:blipFill>
          <a:blip r:embed="rId4"/>
          <a:stretch>
            <a:fillRect/>
          </a:stretch>
        </p:blipFill>
        <p:spPr>
          <a:xfrm>
            <a:off x="5110174" y="2469788"/>
            <a:ext cx="2133600" cy="4279900"/>
          </a:xfrm>
          <a:prstGeom prst="rect">
            <a:avLst/>
          </a:prstGeom>
        </p:spPr>
      </p:pic>
      <p:pic>
        <p:nvPicPr>
          <p:cNvPr id="12" name="図 11">
            <a:extLst>
              <a:ext uri="{FF2B5EF4-FFF2-40B4-BE49-F238E27FC236}">
                <a16:creationId xmlns:a16="http://schemas.microsoft.com/office/drawing/2014/main" id="{AE0C694E-C345-428A-7260-B04085BC777C}"/>
              </a:ext>
            </a:extLst>
          </p:cNvPr>
          <p:cNvPicPr>
            <a:picLocks noChangeAspect="1"/>
          </p:cNvPicPr>
          <p:nvPr/>
        </p:nvPicPr>
        <p:blipFill>
          <a:blip r:embed="rId5"/>
          <a:stretch>
            <a:fillRect/>
          </a:stretch>
        </p:blipFill>
        <p:spPr>
          <a:xfrm>
            <a:off x="7823200" y="2469786"/>
            <a:ext cx="2159000" cy="4292600"/>
          </a:xfrm>
          <a:prstGeom prst="rect">
            <a:avLst/>
          </a:prstGeom>
        </p:spPr>
      </p:pic>
      <p:sp>
        <p:nvSpPr>
          <p:cNvPr id="13" name="テキスト ボックス 12">
            <a:extLst>
              <a:ext uri="{FF2B5EF4-FFF2-40B4-BE49-F238E27FC236}">
                <a16:creationId xmlns:a16="http://schemas.microsoft.com/office/drawing/2014/main" id="{ABC6058D-DEBC-163E-6920-7C29E9F420E5}"/>
              </a:ext>
            </a:extLst>
          </p:cNvPr>
          <p:cNvSpPr txBox="1"/>
          <p:nvPr/>
        </p:nvSpPr>
        <p:spPr>
          <a:xfrm>
            <a:off x="5360850" y="3172458"/>
            <a:ext cx="1470300" cy="646331"/>
          </a:xfrm>
          <a:prstGeom prst="rect">
            <a:avLst/>
          </a:prstGeom>
          <a:noFill/>
        </p:spPr>
        <p:txBody>
          <a:bodyPr wrap="square" rtlCol="0">
            <a:spAutoFit/>
          </a:bodyPr>
          <a:lstStyle/>
          <a:p>
            <a:pPr algn="r"/>
            <a:r>
              <a:rPr kumimoji="1" lang="en-US" altLang="ja-JP" dirty="0">
                <a:solidFill>
                  <a:srgbClr val="FF0000"/>
                </a:solidFill>
                <a:latin typeface="Arial" panose="020B0604020202020204" pitchFamily="34" charset="0"/>
                <a:cs typeface="Arial" panose="020B0604020202020204" pitchFamily="34" charset="0"/>
              </a:rPr>
              <a:t>Ozone assimilation</a:t>
            </a:r>
            <a:endParaRPr kumimoji="1" lang="ja-JP" altLang="en-US">
              <a:solidFill>
                <a:srgbClr val="FF0000"/>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FC6549E9-BE57-70E0-4C50-57644CBB21BB}"/>
              </a:ext>
            </a:extLst>
          </p:cNvPr>
          <p:cNvSpPr txBox="1"/>
          <p:nvPr/>
        </p:nvSpPr>
        <p:spPr>
          <a:xfrm>
            <a:off x="6763947" y="3167681"/>
            <a:ext cx="2215141" cy="646331"/>
          </a:xfrm>
          <a:prstGeom prst="rect">
            <a:avLst/>
          </a:prstGeom>
          <a:noFill/>
        </p:spPr>
        <p:txBody>
          <a:bodyPr wrap="square" rtlCol="0">
            <a:spAutoFit/>
          </a:bodyPr>
          <a:lstStyle/>
          <a:p>
            <a:r>
              <a:rPr lang="en-US" altLang="ja-JP" dirty="0">
                <a:solidFill>
                  <a:srgbClr val="0432FF"/>
                </a:solidFill>
                <a:latin typeface="Arial" panose="020B0604020202020204" pitchFamily="34" charset="0"/>
                <a:cs typeface="Arial" panose="020B0604020202020204" pitchFamily="34" charset="0"/>
              </a:rPr>
              <a:t>Precursor assimilation</a:t>
            </a:r>
            <a:endParaRPr kumimoji="1" lang="ja-JP" altLang="en-US">
              <a:solidFill>
                <a:srgbClr val="0432FF"/>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32865343-5ED6-95BD-83B5-F99D46EA358D}"/>
              </a:ext>
            </a:extLst>
          </p:cNvPr>
          <p:cNvSpPr txBox="1"/>
          <p:nvPr/>
        </p:nvSpPr>
        <p:spPr>
          <a:xfrm>
            <a:off x="4210776" y="5236567"/>
            <a:ext cx="2215141" cy="646331"/>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Simultaneous assimilation</a:t>
            </a:r>
            <a:endParaRPr kumimoji="1" lang="ja-JP" altLang="en-US">
              <a:latin typeface="Arial" panose="020B0604020202020204" pitchFamily="34" charset="0"/>
              <a:cs typeface="Arial" panose="020B0604020202020204" pitchFamily="34" charset="0"/>
            </a:endParaRPr>
          </a:p>
        </p:txBody>
      </p:sp>
      <p:cxnSp>
        <p:nvCxnSpPr>
          <p:cNvPr id="17" name="直線矢印コネクタ 16">
            <a:extLst>
              <a:ext uri="{FF2B5EF4-FFF2-40B4-BE49-F238E27FC236}">
                <a16:creationId xmlns:a16="http://schemas.microsoft.com/office/drawing/2014/main" id="{798E186E-D344-F8CC-1962-01174DCDF221}"/>
              </a:ext>
            </a:extLst>
          </p:cNvPr>
          <p:cNvCxnSpPr>
            <a:cxnSpLocks/>
          </p:cNvCxnSpPr>
          <p:nvPr/>
        </p:nvCxnSpPr>
        <p:spPr>
          <a:xfrm flipV="1">
            <a:off x="5604420" y="5405718"/>
            <a:ext cx="341261" cy="1922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8" name="コンテンツ プレースホルダー 5" descr="ダイアグラム&#10;&#10;AI 生成コンテンツは誤りを含む可能性があります。">
            <a:extLst>
              <a:ext uri="{FF2B5EF4-FFF2-40B4-BE49-F238E27FC236}">
                <a16:creationId xmlns:a16="http://schemas.microsoft.com/office/drawing/2014/main" id="{8F7675F3-EF6B-B065-25A4-510BAAF6BC56}"/>
              </a:ext>
            </a:extLst>
          </p:cNvPr>
          <p:cNvPicPr>
            <a:picLocks noGrp="1" noChangeAspect="1"/>
          </p:cNvPicPr>
          <p:nvPr>
            <p:ph idx="1"/>
          </p:nvPr>
        </p:nvPicPr>
        <p:blipFill>
          <a:blip r:embed="rId6"/>
          <a:srcRect l="-1" t="28919" r="84845" b="65889"/>
          <a:stretch>
            <a:fillRect/>
          </a:stretch>
        </p:blipFill>
        <p:spPr>
          <a:xfrm>
            <a:off x="211892" y="3780186"/>
            <a:ext cx="1719236" cy="841725"/>
          </a:xfrm>
        </p:spPr>
      </p:pic>
    </p:spTree>
    <p:extLst>
      <p:ext uri="{BB962C8B-B14F-4D97-AF65-F5344CB8AC3E}">
        <p14:creationId xmlns:p14="http://schemas.microsoft.com/office/powerpoint/2010/main" val="612006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640B3C-E938-A323-EB77-41DFDBF3E100}"/>
              </a:ext>
            </a:extLst>
          </p:cNvPr>
          <p:cNvSpPr>
            <a:spLocks noGrp="1"/>
          </p:cNvSpPr>
          <p:nvPr>
            <p:ph type="title"/>
          </p:nvPr>
        </p:nvSpPr>
        <p:spPr>
          <a:xfrm>
            <a:off x="838200" y="136525"/>
            <a:ext cx="10515600" cy="1325563"/>
          </a:xfrm>
        </p:spPr>
        <p:txBody>
          <a:bodyPr>
            <a:normAutofit/>
          </a:bodyPr>
          <a:lstStyle/>
          <a:p>
            <a:r>
              <a:rPr lang="en-US" altLang="ja-JP" sz="4000" b="1" dirty="0"/>
              <a:t>Summary and conclusion</a:t>
            </a:r>
            <a:endParaRPr kumimoji="1" lang="ja-JP" altLang="en-US" sz="4000" b="1"/>
          </a:p>
        </p:txBody>
      </p:sp>
      <p:sp>
        <p:nvSpPr>
          <p:cNvPr id="3" name="コンテンツ プレースホルダー 2">
            <a:extLst>
              <a:ext uri="{FF2B5EF4-FFF2-40B4-BE49-F238E27FC236}">
                <a16:creationId xmlns:a16="http://schemas.microsoft.com/office/drawing/2014/main" id="{75F003DB-6852-8544-0B8E-0A849A202C93}"/>
              </a:ext>
            </a:extLst>
          </p:cNvPr>
          <p:cNvSpPr>
            <a:spLocks noGrp="1"/>
          </p:cNvSpPr>
          <p:nvPr>
            <p:ph idx="1"/>
          </p:nvPr>
        </p:nvSpPr>
        <p:spPr>
          <a:xfrm>
            <a:off x="838199" y="1611085"/>
            <a:ext cx="11035553" cy="4977973"/>
          </a:xfrm>
        </p:spPr>
        <p:txBody>
          <a:bodyPr>
            <a:noAutofit/>
          </a:bodyPr>
          <a:lstStyle/>
          <a:p>
            <a:pPr>
              <a:lnSpc>
                <a:spcPct val="100000"/>
              </a:lnSpc>
              <a:spcBef>
                <a:spcPts val="2400"/>
              </a:spcBef>
            </a:pPr>
            <a:r>
              <a:rPr kumimoji="1" lang="en" altLang="ja-JP" sz="2600" dirty="0"/>
              <a:t>The combined use of ozone and its precursor observations is effective way to improve the overall tropospheric ozone analysis</a:t>
            </a:r>
            <a:r>
              <a:rPr lang="en" altLang="ja-JP" sz="2600" dirty="0"/>
              <a:t>, while the impacts of individual satellite observations varied widely between different reanalysis systems. </a:t>
            </a:r>
            <a:endParaRPr kumimoji="1" lang="en" altLang="ja-JP" sz="2600" dirty="0"/>
          </a:p>
          <a:p>
            <a:pPr>
              <a:lnSpc>
                <a:spcPct val="100000"/>
              </a:lnSpc>
              <a:spcBef>
                <a:spcPts val="2400"/>
              </a:spcBef>
            </a:pPr>
            <a:r>
              <a:rPr lang="en" altLang="ja-JP" sz="2600" dirty="0"/>
              <a:t>These results indicate the importance of employing multiple systems to ensure robustness in assessing impacts of individual observations and to provide unbiased insights for designing future observing systems.</a:t>
            </a:r>
          </a:p>
          <a:p>
            <a:pPr>
              <a:lnSpc>
                <a:spcPct val="100000"/>
              </a:lnSpc>
              <a:spcBef>
                <a:spcPts val="2400"/>
              </a:spcBef>
            </a:pPr>
            <a:r>
              <a:rPr lang="en" altLang="ja-JP" sz="2600" dirty="0"/>
              <a:t>To draw more robust conclusions, further studies involving intercomparisons with a more consistent and improved protocol are needed.</a:t>
            </a:r>
            <a:endParaRPr kumimoji="1" lang="en" altLang="ja-JP" sz="2600" dirty="0"/>
          </a:p>
        </p:txBody>
      </p:sp>
      <p:sp>
        <p:nvSpPr>
          <p:cNvPr id="4" name="スライド番号プレースホルダー 3">
            <a:extLst>
              <a:ext uri="{FF2B5EF4-FFF2-40B4-BE49-F238E27FC236}">
                <a16:creationId xmlns:a16="http://schemas.microsoft.com/office/drawing/2014/main" id="{119853B1-1CDD-DC7F-00F7-3EBC23BB23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CEEE6-2B53-D84D-988B-5F7371A8A47F}" type="slidenum">
              <a:rPr kumimoji="1" lang="ja-JP" altLang="en-US" sz="1200" b="0" i="0" u="none" strike="noStrike" kern="1200" cap="none" spc="0" normalizeH="0" baseline="0" noProof="0" smtClean="0">
                <a:ln>
                  <a:noFill/>
                </a:ln>
                <a:solidFill>
                  <a:prstClr val="black">
                    <a:tint val="82000"/>
                  </a:prstClr>
                </a:solidFill>
                <a:effectLst/>
                <a:uLnTx/>
                <a:uFillTx/>
                <a:ea typeface="游ゴシック" panose="020B04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tint val="82000"/>
                </a:prstClr>
              </a:solidFill>
              <a:effectLst/>
              <a:uLnTx/>
              <a:uFillTx/>
              <a:ea typeface="游ゴシック" panose="020B0400000000000000" pitchFamily="34" charset="-128"/>
            </a:endParaRPr>
          </a:p>
        </p:txBody>
      </p:sp>
    </p:spTree>
    <p:extLst>
      <p:ext uri="{BB962C8B-B14F-4D97-AF65-F5344CB8AC3E}">
        <p14:creationId xmlns:p14="http://schemas.microsoft.com/office/powerpoint/2010/main" val="37659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C26E29DC-8EBA-7C6F-EC9E-86F96DA4FF05}"/>
              </a:ext>
            </a:extLst>
          </p:cNvPr>
          <p:cNvPicPr>
            <a:picLocks noChangeAspect="1"/>
          </p:cNvPicPr>
          <p:nvPr/>
        </p:nvPicPr>
        <p:blipFill>
          <a:blip r:embed="rId3"/>
          <a:stretch>
            <a:fillRect/>
          </a:stretch>
        </p:blipFill>
        <p:spPr>
          <a:xfrm>
            <a:off x="330187" y="954107"/>
            <a:ext cx="10578282" cy="5872460"/>
          </a:xfrm>
          <a:prstGeom prst="rect">
            <a:avLst/>
          </a:prstGeom>
        </p:spPr>
      </p:pic>
      <p:sp>
        <p:nvSpPr>
          <p:cNvPr id="4" name="スライド番号プレースホルダー 3">
            <a:extLst>
              <a:ext uri="{FF2B5EF4-FFF2-40B4-BE49-F238E27FC236}">
                <a16:creationId xmlns:a16="http://schemas.microsoft.com/office/drawing/2014/main" id="{DBC8BC6B-08F7-BDF4-924B-E1C91CE5B4B0}"/>
              </a:ext>
            </a:extLst>
          </p:cNvPr>
          <p:cNvSpPr>
            <a:spLocks noGrp="1"/>
          </p:cNvSpPr>
          <p:nvPr>
            <p:ph type="sldNum" sz="quarter" idx="12"/>
          </p:nvPr>
        </p:nvSpPr>
        <p:spPr/>
        <p:txBody>
          <a:bodyPr/>
          <a:lstStyle/>
          <a:p>
            <a:fld id="{AB6CEEE6-2B53-D84D-988B-5F7371A8A47F}" type="slidenum">
              <a:rPr kumimoji="1" lang="ja-JP" altLang="en-US" smtClean="0"/>
              <a:t>12</a:t>
            </a:fld>
            <a:endParaRPr kumimoji="1" lang="ja-JP" altLang="en-US"/>
          </a:p>
        </p:txBody>
      </p:sp>
      <p:sp>
        <p:nvSpPr>
          <p:cNvPr id="23" name="正方形/長方形 22">
            <a:extLst>
              <a:ext uri="{FF2B5EF4-FFF2-40B4-BE49-F238E27FC236}">
                <a16:creationId xmlns:a16="http://schemas.microsoft.com/office/drawing/2014/main" id="{12B00D49-04EA-EEF5-3475-70B0BD04DDC9}"/>
              </a:ext>
            </a:extLst>
          </p:cNvPr>
          <p:cNvSpPr/>
          <p:nvPr/>
        </p:nvSpPr>
        <p:spPr>
          <a:xfrm>
            <a:off x="6867678" y="6246751"/>
            <a:ext cx="651454" cy="33434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 name="正方形/長方形 23">
            <a:extLst>
              <a:ext uri="{FF2B5EF4-FFF2-40B4-BE49-F238E27FC236}">
                <a16:creationId xmlns:a16="http://schemas.microsoft.com/office/drawing/2014/main" id="{80EEF669-F012-BB31-4F06-99A16195EEE7}"/>
              </a:ext>
            </a:extLst>
          </p:cNvPr>
          <p:cNvSpPr/>
          <p:nvPr/>
        </p:nvSpPr>
        <p:spPr>
          <a:xfrm>
            <a:off x="6739519" y="3256242"/>
            <a:ext cx="654424" cy="34551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139BBF36-6ED6-C502-965C-D3A1636B289B}"/>
              </a:ext>
            </a:extLst>
          </p:cNvPr>
          <p:cNvSpPr txBox="1"/>
          <p:nvPr/>
        </p:nvSpPr>
        <p:spPr>
          <a:xfrm>
            <a:off x="7393943" y="5016238"/>
            <a:ext cx="4053419" cy="646331"/>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r>
              <a:rPr lang="en" altLang="ja-JP" dirty="0">
                <a:latin typeface="Arial" panose="020B0604020202020204" pitchFamily="34" charset="0"/>
                <a:cs typeface="Arial" panose="020B0604020202020204" pitchFamily="34" charset="0"/>
              </a:rPr>
              <a:t>Talk by Kazuyuki Miyazaki (ID: 3.25) reports recent progress on TCR-3. </a:t>
            </a:r>
            <a:endParaRPr lang="ja-JP" altLang="en-US">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9BF0A444-A837-4BDE-BB4D-FA29676E2E50}"/>
              </a:ext>
            </a:extLst>
          </p:cNvPr>
          <p:cNvSpPr txBox="1"/>
          <p:nvPr/>
        </p:nvSpPr>
        <p:spPr>
          <a:xfrm>
            <a:off x="313493" y="0"/>
            <a:ext cx="11683875" cy="1077218"/>
          </a:xfrm>
          <a:prstGeom prst="rect">
            <a:avLst/>
          </a:prstGeom>
          <a:noFill/>
        </p:spPr>
        <p:txBody>
          <a:bodyPr wrap="square" rtlCol="0">
            <a:spAutoFit/>
          </a:bodyPr>
          <a:lstStyle/>
          <a:p>
            <a:r>
              <a:rPr kumimoji="1" lang="en-US" altLang="ja-JP" sz="3200" b="1" dirty="0">
                <a:latin typeface="Arial" panose="020B0604020202020204" pitchFamily="34" charset="0"/>
                <a:cs typeface="Arial" panose="020B0604020202020204" pitchFamily="34" charset="0"/>
              </a:rPr>
              <a:t>New generation chemical reanalysis assesses relative impacts of various observations more comprehensively. </a:t>
            </a:r>
            <a:endParaRPr kumimoji="1" lang="ja-JP" altLang="en-US" sz="3200" b="1">
              <a:latin typeface="Arial" panose="020B0604020202020204" pitchFamily="34" charset="0"/>
              <a:cs typeface="Arial" panose="020B0604020202020204" pitchFamily="34" charset="0"/>
            </a:endParaRPr>
          </a:p>
        </p:txBody>
      </p:sp>
      <p:sp>
        <p:nvSpPr>
          <p:cNvPr id="3" name="正方形/長方形 2">
            <a:extLst>
              <a:ext uri="{FF2B5EF4-FFF2-40B4-BE49-F238E27FC236}">
                <a16:creationId xmlns:a16="http://schemas.microsoft.com/office/drawing/2014/main" id="{6EA52C0E-DFCA-6F16-9D6C-D88D95971ED6}"/>
              </a:ext>
            </a:extLst>
          </p:cNvPr>
          <p:cNvSpPr/>
          <p:nvPr/>
        </p:nvSpPr>
        <p:spPr>
          <a:xfrm>
            <a:off x="9947475" y="2956625"/>
            <a:ext cx="651454" cy="33434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9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imultaneous assimilation of Aerosols and Trace gas"/>
          <p:cNvSpPr txBox="1">
            <a:spLocks noGrp="1"/>
          </p:cNvSpPr>
          <p:nvPr>
            <p:ph type="title"/>
          </p:nvPr>
        </p:nvSpPr>
        <p:spPr>
          <a:xfrm>
            <a:off x="157344" y="329908"/>
            <a:ext cx="11877313" cy="769543"/>
          </a:xfrm>
          <a:prstGeom prst="rect">
            <a:avLst/>
          </a:prstGeom>
        </p:spPr>
        <p:txBody>
          <a:bodyPr>
            <a:noAutofit/>
          </a:bodyPr>
          <a:lstStyle>
            <a:lvl1pPr algn="ctr" defTabSz="2194505">
              <a:defRPr sz="7650" b="1" spc="-153">
                <a:latin typeface="Arial"/>
                <a:ea typeface="Arial"/>
                <a:cs typeface="Arial"/>
                <a:sym typeface="Arial"/>
              </a:defRPr>
            </a:lvl1pPr>
          </a:lstStyle>
          <a:p>
            <a:r>
              <a:rPr sz="4000" dirty="0">
                <a:latin typeface="Arial" panose="020B0604020202020204" pitchFamily="34" charset="0"/>
                <a:cs typeface="Arial" panose="020B0604020202020204" pitchFamily="34" charset="0"/>
              </a:rPr>
              <a:t>Simultaneous</a:t>
            </a:r>
            <a:r>
              <a:rPr sz="3600" dirty="0">
                <a:latin typeface="Arial" panose="020B0604020202020204" pitchFamily="34" charset="0"/>
                <a:cs typeface="Arial" panose="020B0604020202020204" pitchFamily="34" charset="0"/>
              </a:rPr>
              <a:t> assimilation of Aerosols and Trace gas</a:t>
            </a:r>
          </a:p>
        </p:txBody>
      </p:sp>
      <p:pic>
        <p:nvPicPr>
          <p:cNvPr id="409" name="schemac_eng.png" descr="schemac_eng.png"/>
          <p:cNvPicPr>
            <a:picLocks noChangeAspect="1"/>
          </p:cNvPicPr>
          <p:nvPr/>
        </p:nvPicPr>
        <p:blipFill>
          <a:blip r:embed="rId3"/>
          <a:stretch>
            <a:fillRect/>
          </a:stretch>
        </p:blipFill>
        <p:spPr>
          <a:xfrm>
            <a:off x="570756" y="2361206"/>
            <a:ext cx="5934754" cy="4274218"/>
          </a:xfrm>
          <a:prstGeom prst="rect">
            <a:avLst/>
          </a:prstGeom>
          <a:ln w="12700">
            <a:miter lim="400000"/>
          </a:ln>
        </p:spPr>
      </p:pic>
      <p:sp>
        <p:nvSpPr>
          <p:cNvPr id="410" name="What are the impacts of the assimilation of satellite aerosol and trace gas observations?"/>
          <p:cNvSpPr txBox="1"/>
          <p:nvPr/>
        </p:nvSpPr>
        <p:spPr>
          <a:xfrm>
            <a:off x="362053" y="1391110"/>
            <a:ext cx="6352159" cy="789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a:latin typeface="Arial"/>
                <a:ea typeface="Arial"/>
                <a:cs typeface="Arial"/>
                <a:sym typeface="Arial"/>
              </a:defRPr>
            </a:lvl1pPr>
          </a:lstStyle>
          <a:p>
            <a:r>
              <a:rPr sz="2400" dirty="0">
                <a:latin typeface="Arial" panose="020B0604020202020204" pitchFamily="34" charset="0"/>
                <a:cs typeface="Arial" panose="020B0604020202020204" pitchFamily="34" charset="0"/>
              </a:rPr>
              <a:t>What are the impacts of the assimilation of satellite aerosol and trace gas observations?</a:t>
            </a:r>
          </a:p>
        </p:txBody>
      </p:sp>
      <p:sp>
        <p:nvSpPr>
          <p:cNvPr id="411" name="Simultaneous assimilation show better agreements compared to separate assimilations."/>
          <p:cNvSpPr txBox="1"/>
          <p:nvPr/>
        </p:nvSpPr>
        <p:spPr>
          <a:xfrm>
            <a:off x="7234372" y="1317178"/>
            <a:ext cx="4692550" cy="1159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a:latin typeface="Arial"/>
                <a:ea typeface="Arial"/>
                <a:cs typeface="Arial"/>
                <a:sym typeface="Arial"/>
              </a:defRPr>
            </a:lvl1pPr>
          </a:lstStyle>
          <a:p>
            <a:r>
              <a:rPr sz="2400">
                <a:latin typeface="Arial" panose="020B0604020202020204" pitchFamily="34" charset="0"/>
                <a:cs typeface="Arial" panose="020B0604020202020204" pitchFamily="34" charset="0"/>
              </a:rPr>
              <a:t>Simultaneous assimilation show better agreements compared to separate assimilations.</a:t>
            </a:r>
          </a:p>
        </p:txBody>
      </p:sp>
      <p:sp>
        <p:nvSpPr>
          <p:cNvPr id="412" name="Sekiya et al. (in prep.)"/>
          <p:cNvSpPr txBox="1"/>
          <p:nvPr/>
        </p:nvSpPr>
        <p:spPr>
          <a:xfrm>
            <a:off x="9965051" y="6362662"/>
            <a:ext cx="2069606" cy="330860"/>
          </a:xfrm>
          <a:prstGeom prst="rect">
            <a:avLst/>
          </a:prstGeom>
          <a:solidFill>
            <a:srgbClr val="FFFDE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7150" tIns="57150" rIns="57150" bIns="57150">
            <a:spAutoFit/>
          </a:bodyPr>
          <a:lstStyle>
            <a:lvl1pPr marL="81280" marR="81280" algn="ctr" defTabSz="1821656">
              <a:lnSpc>
                <a:spcPct val="100000"/>
              </a:lnSpc>
              <a:spcBef>
                <a:spcPts val="0"/>
              </a:spcBef>
              <a:defRPr sz="3200">
                <a:uFill>
                  <a:solidFill>
                    <a:srgbClr val="000000"/>
                  </a:solidFill>
                </a:uFill>
                <a:latin typeface="Calibri"/>
                <a:ea typeface="Calibri"/>
                <a:cs typeface="Calibri"/>
                <a:sym typeface="Calibri"/>
              </a:defRPr>
            </a:lvl1pPr>
          </a:lstStyle>
          <a:p>
            <a:r>
              <a:rPr sz="1400" dirty="0">
                <a:latin typeface="Arial" panose="020B0604020202020204" pitchFamily="34" charset="0"/>
                <a:cs typeface="Arial" panose="020B0604020202020204" pitchFamily="34" charset="0"/>
              </a:rPr>
              <a:t>Sekiya et al. (in prep.)</a:t>
            </a:r>
          </a:p>
        </p:txBody>
      </p:sp>
      <p:graphicFrame>
        <p:nvGraphicFramePr>
          <p:cNvPr id="413" name="表1"/>
          <p:cNvGraphicFramePr/>
          <p:nvPr/>
        </p:nvGraphicFramePr>
        <p:xfrm>
          <a:off x="7431432" y="2922137"/>
          <a:ext cx="4007115" cy="3137017"/>
        </p:xfrm>
        <a:graphic>
          <a:graphicData uri="http://schemas.openxmlformats.org/drawingml/2006/table">
            <a:tbl>
              <a:tblPr firstRow="1" firstCol="1"/>
              <a:tblGrid>
                <a:gridCol w="1335705">
                  <a:extLst>
                    <a:ext uri="{9D8B030D-6E8A-4147-A177-3AD203B41FA5}">
                      <a16:colId xmlns:a16="http://schemas.microsoft.com/office/drawing/2014/main" val="20000"/>
                    </a:ext>
                  </a:extLst>
                </a:gridCol>
                <a:gridCol w="1335705">
                  <a:extLst>
                    <a:ext uri="{9D8B030D-6E8A-4147-A177-3AD203B41FA5}">
                      <a16:colId xmlns:a16="http://schemas.microsoft.com/office/drawing/2014/main" val="20001"/>
                    </a:ext>
                  </a:extLst>
                </a:gridCol>
                <a:gridCol w="1335705">
                  <a:extLst>
                    <a:ext uri="{9D8B030D-6E8A-4147-A177-3AD203B41FA5}">
                      <a16:colId xmlns:a16="http://schemas.microsoft.com/office/drawing/2014/main" val="20002"/>
                    </a:ext>
                  </a:extLst>
                </a:gridCol>
              </a:tblGrid>
              <a:tr h="869950">
                <a:tc>
                  <a:txBody>
                    <a:bodyPr/>
                    <a:lstStyle/>
                    <a:p>
                      <a:pPr defTabSz="914400">
                        <a:tabLst>
                          <a:tab pos="1663700" algn="l"/>
                        </a:tabLst>
                      </a:pPr>
                      <a:r>
                        <a:rPr sz="1600">
                          <a:latin typeface="Arial"/>
                          <a:ea typeface="Arial"/>
                          <a:cs typeface="Arial"/>
                          <a:sym typeface="Arial"/>
                        </a:rPr>
                        <a:t>Relative to surface obs. in the U.S. </a:t>
                      </a:r>
                    </a:p>
                  </a:txBody>
                  <a:tcPr marL="25400" marR="25400" marT="25400" marB="25400" anchor="ctr" horzOverflow="overflow"/>
                </a:tc>
                <a:tc>
                  <a:txBody>
                    <a:bodyPr/>
                    <a:lstStyle/>
                    <a:p>
                      <a:pPr defTabSz="914400">
                        <a:tabLst>
                          <a:tab pos="1663700" algn="l"/>
                        </a:tabLst>
                        <a:defRPr sz="3200">
                          <a:latin typeface="Arial"/>
                          <a:ea typeface="Arial"/>
                          <a:cs typeface="Arial"/>
                          <a:sym typeface="Arial"/>
                        </a:defRPr>
                      </a:pPr>
                      <a:r>
                        <a:rPr sz="1600"/>
                        <a:t>Mean bias of PM2.5</a:t>
                      </a:r>
                    </a:p>
                    <a:p>
                      <a:pPr defTabSz="914400">
                        <a:tabLst>
                          <a:tab pos="1663700" algn="l"/>
                        </a:tabLst>
                        <a:defRPr sz="3200">
                          <a:latin typeface="Arial"/>
                          <a:ea typeface="Arial"/>
                          <a:cs typeface="Arial"/>
                          <a:sym typeface="Arial"/>
                        </a:defRPr>
                      </a:pPr>
                      <a:r>
                        <a:rPr sz="1600"/>
                        <a:t>[μg m</a:t>
                      </a:r>
                      <a:r>
                        <a:rPr sz="1100" baseline="38095"/>
                        <a:t>-3</a:t>
                      </a:r>
                      <a:r>
                        <a:rPr sz="1600"/>
                        <a:t>]</a:t>
                      </a:r>
                    </a:p>
                  </a:txBody>
                  <a:tcPr marL="25400" marR="25400" marT="25400" marB="25400" anchor="ctr" horzOverflow="overflow"/>
                </a:tc>
                <a:tc>
                  <a:txBody>
                    <a:bodyPr/>
                    <a:lstStyle/>
                    <a:p>
                      <a:pPr defTabSz="914400">
                        <a:tabLst>
                          <a:tab pos="1663700" algn="l"/>
                        </a:tabLst>
                        <a:defRPr sz="3200">
                          <a:latin typeface="Arial"/>
                          <a:ea typeface="Arial"/>
                          <a:cs typeface="Arial"/>
                          <a:sym typeface="Arial"/>
                        </a:defRPr>
                      </a:pPr>
                      <a:r>
                        <a:rPr sz="1600"/>
                        <a:t>Mean bias of Sulfate</a:t>
                      </a:r>
                    </a:p>
                    <a:p>
                      <a:pPr defTabSz="914400">
                        <a:tabLst>
                          <a:tab pos="1663700" algn="l"/>
                        </a:tabLst>
                        <a:defRPr sz="3200">
                          <a:latin typeface="Arial"/>
                          <a:ea typeface="Arial"/>
                          <a:cs typeface="Arial"/>
                          <a:sym typeface="Arial"/>
                        </a:defRPr>
                      </a:pPr>
                      <a:r>
                        <a:rPr sz="1600"/>
                        <a:t>[μg m</a:t>
                      </a:r>
                      <a:r>
                        <a:rPr sz="1100" baseline="38095"/>
                        <a:t>-3</a:t>
                      </a:r>
                      <a:r>
                        <a:rPr sz="1600"/>
                        <a:t>]</a:t>
                      </a:r>
                    </a:p>
                  </a:txBody>
                  <a:tcPr marL="25400" marR="25400" marT="25400" marB="25400" anchor="ctr" horzOverflow="overflow"/>
                </a:tc>
                <a:extLst>
                  <a:ext uri="{0D108BD9-81ED-4DB2-BD59-A6C34878D82A}">
                    <a16:rowId xmlns:a16="http://schemas.microsoft.com/office/drawing/2014/main" val="10000"/>
                  </a:ext>
                </a:extLst>
              </a:tr>
              <a:tr h="755689">
                <a:tc>
                  <a:txBody>
                    <a:bodyPr/>
                    <a:lstStyle/>
                    <a:p>
                      <a:pPr defTabSz="914400">
                        <a:tabLst>
                          <a:tab pos="1663700" algn="l"/>
                        </a:tabLst>
                      </a:pPr>
                      <a:r>
                        <a:rPr sz="1600">
                          <a:latin typeface="Arial"/>
                          <a:ea typeface="Arial"/>
                          <a:cs typeface="Arial"/>
                          <a:sym typeface="Arial"/>
                        </a:rPr>
                        <a:t>Trace gas + AOD</a:t>
                      </a:r>
                    </a:p>
                  </a:txBody>
                  <a:tcPr marL="25400" marR="25400" marT="25400" marB="25400" anchor="ctr" horzOverflow="overflow"/>
                </a:tc>
                <a:tc>
                  <a:txBody>
                    <a:bodyPr/>
                    <a:lstStyle/>
                    <a:p>
                      <a:pPr defTabSz="914400"/>
                      <a:r>
                        <a:rPr sz="2000" b="1">
                          <a:latin typeface="Arial"/>
                          <a:ea typeface="Arial"/>
                          <a:cs typeface="Arial"/>
                          <a:sym typeface="Arial"/>
                        </a:rPr>
                        <a:t>-0.46</a:t>
                      </a:r>
                    </a:p>
                  </a:txBody>
                  <a:tcPr marL="25400" marR="25400" marT="25400" marB="25400" anchor="ctr" horzOverflow="overflow"/>
                </a:tc>
                <a:tc>
                  <a:txBody>
                    <a:bodyPr/>
                    <a:lstStyle/>
                    <a:p>
                      <a:pPr defTabSz="914400"/>
                      <a:r>
                        <a:rPr sz="2000" b="1">
                          <a:latin typeface="Arial"/>
                          <a:ea typeface="Arial"/>
                          <a:cs typeface="Arial"/>
                          <a:sym typeface="Arial"/>
                        </a:rPr>
                        <a:t>-0.03</a:t>
                      </a:r>
                    </a:p>
                  </a:txBody>
                  <a:tcPr marL="25400" marR="25400" marT="25400" marB="25400" anchor="ctr" horzOverflow="overflow"/>
                </a:tc>
                <a:extLst>
                  <a:ext uri="{0D108BD9-81ED-4DB2-BD59-A6C34878D82A}">
                    <a16:rowId xmlns:a16="http://schemas.microsoft.com/office/drawing/2014/main" val="10001"/>
                  </a:ext>
                </a:extLst>
              </a:tr>
              <a:tr h="755689">
                <a:tc>
                  <a:txBody>
                    <a:bodyPr/>
                    <a:lstStyle/>
                    <a:p>
                      <a:pPr defTabSz="914400">
                        <a:tabLst>
                          <a:tab pos="1663700" algn="l"/>
                        </a:tabLst>
                      </a:pPr>
                      <a:r>
                        <a:rPr sz="1600">
                          <a:solidFill>
                            <a:srgbClr val="FF2600"/>
                          </a:solidFill>
                          <a:latin typeface="Arial"/>
                          <a:ea typeface="Arial"/>
                          <a:cs typeface="Arial"/>
                          <a:sym typeface="Arial"/>
                        </a:rPr>
                        <a:t>Trace gas only</a:t>
                      </a:r>
                    </a:p>
                  </a:txBody>
                  <a:tcPr marL="25400" marR="25400" marT="25400" marB="25400" anchor="ctr" horzOverflow="overflow"/>
                </a:tc>
                <a:tc>
                  <a:txBody>
                    <a:bodyPr/>
                    <a:lstStyle/>
                    <a:p>
                      <a:pPr defTabSz="914400"/>
                      <a:r>
                        <a:rPr sz="2000">
                          <a:solidFill>
                            <a:srgbClr val="FF2600"/>
                          </a:solidFill>
                          <a:latin typeface="Arial"/>
                          <a:ea typeface="Arial"/>
                          <a:cs typeface="Arial"/>
                          <a:sym typeface="Arial"/>
                        </a:rPr>
                        <a:t>-0.84</a:t>
                      </a:r>
                    </a:p>
                  </a:txBody>
                  <a:tcPr marL="25400" marR="25400" marT="25400" marB="25400" anchor="ctr" horzOverflow="overflow"/>
                </a:tc>
                <a:tc>
                  <a:txBody>
                    <a:bodyPr/>
                    <a:lstStyle/>
                    <a:p>
                      <a:pPr defTabSz="914400"/>
                      <a:r>
                        <a:rPr sz="2000">
                          <a:solidFill>
                            <a:srgbClr val="FF2600"/>
                          </a:solidFill>
                          <a:latin typeface="Arial"/>
                          <a:ea typeface="Arial"/>
                          <a:cs typeface="Arial"/>
                          <a:sym typeface="Arial"/>
                        </a:rPr>
                        <a:t>-0.13</a:t>
                      </a:r>
                    </a:p>
                  </a:txBody>
                  <a:tcPr marL="25400" marR="25400" marT="25400" marB="25400" anchor="ctr" horzOverflow="overflow"/>
                </a:tc>
                <a:extLst>
                  <a:ext uri="{0D108BD9-81ED-4DB2-BD59-A6C34878D82A}">
                    <a16:rowId xmlns:a16="http://schemas.microsoft.com/office/drawing/2014/main" val="10002"/>
                  </a:ext>
                </a:extLst>
              </a:tr>
              <a:tr h="755689">
                <a:tc>
                  <a:txBody>
                    <a:bodyPr/>
                    <a:lstStyle/>
                    <a:p>
                      <a:pPr defTabSz="914400">
                        <a:tabLst>
                          <a:tab pos="1663700" algn="l"/>
                        </a:tabLst>
                      </a:pPr>
                      <a:r>
                        <a:rPr sz="1600" dirty="0">
                          <a:solidFill>
                            <a:srgbClr val="0433FF"/>
                          </a:solidFill>
                          <a:latin typeface="Arial"/>
                          <a:ea typeface="Arial"/>
                          <a:cs typeface="Arial"/>
                          <a:sym typeface="Arial"/>
                        </a:rPr>
                        <a:t>AOD only</a:t>
                      </a:r>
                    </a:p>
                  </a:txBody>
                  <a:tcPr marL="25400" marR="25400" marT="25400" marB="25400" anchor="ctr" horzOverflow="overflow"/>
                </a:tc>
                <a:tc>
                  <a:txBody>
                    <a:bodyPr/>
                    <a:lstStyle/>
                    <a:p>
                      <a:pPr defTabSz="914400"/>
                      <a:r>
                        <a:rPr sz="2000">
                          <a:solidFill>
                            <a:srgbClr val="0433FF"/>
                          </a:solidFill>
                          <a:latin typeface="Arial"/>
                          <a:ea typeface="Arial"/>
                          <a:cs typeface="Arial"/>
                          <a:sym typeface="Arial"/>
                        </a:rPr>
                        <a:t>-0.50</a:t>
                      </a:r>
                    </a:p>
                  </a:txBody>
                  <a:tcPr marL="25400" marR="25400" marT="25400" marB="25400" anchor="ctr" horzOverflow="overflow"/>
                </a:tc>
                <a:tc>
                  <a:txBody>
                    <a:bodyPr/>
                    <a:lstStyle/>
                    <a:p>
                      <a:pPr defTabSz="914400"/>
                      <a:r>
                        <a:rPr sz="2000" dirty="0">
                          <a:solidFill>
                            <a:srgbClr val="0433FF"/>
                          </a:solidFill>
                          <a:latin typeface="Arial"/>
                          <a:ea typeface="Arial"/>
                          <a:cs typeface="Arial"/>
                          <a:sym typeface="Arial"/>
                        </a:rPr>
                        <a:t>0.30</a:t>
                      </a:r>
                    </a:p>
                  </a:txBody>
                  <a:tcPr marL="25400" marR="25400" marT="25400" marB="25400" anchor="ctr" horzOverflow="overflow"/>
                </a:tc>
                <a:extLst>
                  <a:ext uri="{0D108BD9-81ED-4DB2-BD59-A6C34878D82A}">
                    <a16:rowId xmlns:a16="http://schemas.microsoft.com/office/drawing/2014/main" val="10003"/>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animBg="1" advAuto="0"/>
      <p:bldP spid="413"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sna+pmcon_mayaug_crop.pdf" descr="sna+pmcon_mayaug_crop.pdf"/>
          <p:cNvPicPr>
            <a:picLocks noChangeAspect="1"/>
          </p:cNvPicPr>
          <p:nvPr/>
        </p:nvPicPr>
        <p:blipFill>
          <a:blip r:embed="rId3"/>
          <a:srcRect b="77938"/>
          <a:stretch>
            <a:fillRect/>
          </a:stretch>
        </p:blipFill>
        <p:spPr>
          <a:xfrm>
            <a:off x="1085463" y="590530"/>
            <a:ext cx="11054936" cy="2068985"/>
          </a:xfrm>
          <a:prstGeom prst="rect">
            <a:avLst/>
          </a:prstGeom>
          <a:ln w="12700">
            <a:miter lim="400000"/>
          </a:ln>
        </p:spPr>
      </p:pic>
      <p:pic>
        <p:nvPicPr>
          <p:cNvPr id="416" name="sna+pmcon_mayaug_crop.pdf" descr="sna+pmcon_mayaug_crop.pdf"/>
          <p:cNvPicPr>
            <a:picLocks noChangeAspect="1"/>
          </p:cNvPicPr>
          <p:nvPr/>
        </p:nvPicPr>
        <p:blipFill>
          <a:blip r:embed="rId3"/>
          <a:srcRect t="78070" b="2125"/>
          <a:stretch>
            <a:fillRect/>
          </a:stretch>
        </p:blipFill>
        <p:spPr>
          <a:xfrm>
            <a:off x="1057717" y="2746434"/>
            <a:ext cx="11034271" cy="1853796"/>
          </a:xfrm>
          <a:prstGeom prst="rect">
            <a:avLst/>
          </a:prstGeom>
          <a:ln w="12700">
            <a:miter lim="400000"/>
          </a:ln>
        </p:spPr>
      </p:pic>
      <p:sp>
        <p:nvSpPr>
          <p:cNvPr id="418" name="Δ Sulfate"/>
          <p:cNvSpPr txBox="1"/>
          <p:nvPr/>
        </p:nvSpPr>
        <p:spPr>
          <a:xfrm>
            <a:off x="33757" y="1179250"/>
            <a:ext cx="1342348" cy="430887"/>
          </a:xfrm>
          <a:prstGeom prst="rect">
            <a:avLst/>
          </a:prstGeom>
          <a:solidFill>
            <a:srgbClr val="002452"/>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spAutoFit/>
          </a:bodyPr>
          <a:lstStyle>
            <a:lvl1pPr algn="ctr" defTabSz="913440">
              <a:lnSpc>
                <a:spcPct val="100000"/>
              </a:lnSpc>
              <a:spcBef>
                <a:spcPts val="300"/>
              </a:spcBef>
              <a:defRPr>
                <a:solidFill>
                  <a:srgbClr val="FFFFFF"/>
                </a:solidFill>
                <a:latin typeface="Calibri"/>
                <a:ea typeface="Calibri"/>
                <a:cs typeface="Calibri"/>
                <a:sym typeface="Calibri"/>
              </a:defRPr>
            </a:lvl1pPr>
          </a:lstStyle>
          <a:p>
            <a:r>
              <a:rPr dirty="0" err="1">
                <a:latin typeface="Arial" panose="020B0604020202020204" pitchFamily="34" charset="0"/>
                <a:cs typeface="Arial" panose="020B0604020202020204" pitchFamily="34" charset="0"/>
              </a:rPr>
              <a:t>Δ</a:t>
            </a:r>
            <a:r>
              <a:rPr dirty="0">
                <a:latin typeface="Arial" panose="020B0604020202020204" pitchFamily="34" charset="0"/>
                <a:cs typeface="Arial" panose="020B0604020202020204" pitchFamily="34" charset="0"/>
              </a:rPr>
              <a:t> Sulfate </a:t>
            </a:r>
          </a:p>
        </p:txBody>
      </p:sp>
      <p:sp>
        <p:nvSpPr>
          <p:cNvPr id="419" name="Trace gas + AOD DA"/>
          <p:cNvSpPr txBox="1"/>
          <p:nvPr/>
        </p:nvSpPr>
        <p:spPr>
          <a:xfrm>
            <a:off x="1591110" y="353750"/>
            <a:ext cx="2746306" cy="430887"/>
          </a:xfrm>
          <a:prstGeom prst="rect">
            <a:avLst/>
          </a:prstGeom>
          <a:solidFill>
            <a:srgbClr val="000000"/>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spAutoFit/>
          </a:bodyPr>
          <a:lstStyle>
            <a:lvl1pPr algn="ctr" defTabSz="913440">
              <a:lnSpc>
                <a:spcPct val="100000"/>
              </a:lnSpc>
              <a:spcBef>
                <a:spcPts val="300"/>
              </a:spcBef>
              <a:defRPr>
                <a:solidFill>
                  <a:srgbClr val="FFFFFF"/>
                </a:solidFill>
                <a:latin typeface="Calibri"/>
                <a:ea typeface="Calibri"/>
                <a:cs typeface="Calibri"/>
                <a:sym typeface="Calibri"/>
              </a:defRPr>
            </a:lvl1pPr>
          </a:lstStyle>
          <a:p>
            <a:r>
              <a:rPr>
                <a:latin typeface="Arial" panose="020B0604020202020204" pitchFamily="34" charset="0"/>
                <a:cs typeface="Arial" panose="020B0604020202020204" pitchFamily="34" charset="0"/>
              </a:rPr>
              <a:t>Trace gas + AOD DA</a:t>
            </a:r>
          </a:p>
        </p:txBody>
      </p:sp>
      <p:sp>
        <p:nvSpPr>
          <p:cNvPr id="420" name="Trace gas DA"/>
          <p:cNvSpPr txBox="1"/>
          <p:nvPr/>
        </p:nvSpPr>
        <p:spPr>
          <a:xfrm>
            <a:off x="5464610" y="353750"/>
            <a:ext cx="2485571" cy="430887"/>
          </a:xfrm>
          <a:prstGeom prst="rect">
            <a:avLst/>
          </a:prstGeom>
          <a:solidFill>
            <a:srgbClr val="FF873F"/>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spAutoFit/>
          </a:bodyPr>
          <a:lstStyle>
            <a:lvl1pPr algn="ctr" defTabSz="913440">
              <a:lnSpc>
                <a:spcPct val="100000"/>
              </a:lnSpc>
              <a:spcBef>
                <a:spcPts val="300"/>
              </a:spcBef>
              <a:defRPr>
                <a:solidFill>
                  <a:srgbClr val="FFFFFF"/>
                </a:solidFill>
                <a:latin typeface="Calibri"/>
                <a:ea typeface="Calibri"/>
                <a:cs typeface="Calibri"/>
                <a:sym typeface="Calibri"/>
              </a:defRPr>
            </a:lvl1pPr>
          </a:lstStyle>
          <a:p>
            <a:r>
              <a:rPr>
                <a:solidFill>
                  <a:schemeClr val="tx1"/>
                </a:solidFill>
                <a:latin typeface="Arial" panose="020B0604020202020204" pitchFamily="34" charset="0"/>
                <a:cs typeface="Arial" panose="020B0604020202020204" pitchFamily="34" charset="0"/>
              </a:rPr>
              <a:t>Trace gas DA</a:t>
            </a:r>
          </a:p>
        </p:txBody>
      </p:sp>
      <p:sp>
        <p:nvSpPr>
          <p:cNvPr id="421" name="AOD DA"/>
          <p:cNvSpPr txBox="1"/>
          <p:nvPr/>
        </p:nvSpPr>
        <p:spPr>
          <a:xfrm>
            <a:off x="9211111" y="353750"/>
            <a:ext cx="2485571" cy="430887"/>
          </a:xfrm>
          <a:prstGeom prst="rect">
            <a:avLst/>
          </a:prstGeom>
          <a:solidFill>
            <a:srgbClr val="0433FF"/>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spAutoFit/>
          </a:bodyPr>
          <a:lstStyle>
            <a:lvl1pPr algn="ctr" defTabSz="913440">
              <a:lnSpc>
                <a:spcPct val="100000"/>
              </a:lnSpc>
              <a:spcBef>
                <a:spcPts val="300"/>
              </a:spcBef>
              <a:defRPr>
                <a:solidFill>
                  <a:srgbClr val="FFFFFF"/>
                </a:solidFill>
                <a:latin typeface="Calibri"/>
                <a:ea typeface="Calibri"/>
                <a:cs typeface="Calibri"/>
                <a:sym typeface="Calibri"/>
              </a:defRPr>
            </a:lvl1pPr>
          </a:lstStyle>
          <a:p>
            <a:r>
              <a:rPr>
                <a:latin typeface="Arial" panose="020B0604020202020204" pitchFamily="34" charset="0"/>
                <a:cs typeface="Arial" panose="020B0604020202020204" pitchFamily="34" charset="0"/>
              </a:rPr>
              <a:t>AOD DA</a:t>
            </a:r>
          </a:p>
        </p:txBody>
      </p:sp>
      <p:sp>
        <p:nvSpPr>
          <p:cNvPr id="422" name="Δ PM2.5"/>
          <p:cNvSpPr txBox="1"/>
          <p:nvPr/>
        </p:nvSpPr>
        <p:spPr>
          <a:xfrm>
            <a:off x="33757" y="3084250"/>
            <a:ext cx="1342348" cy="430887"/>
          </a:xfrm>
          <a:prstGeom prst="rect">
            <a:avLst/>
          </a:prstGeom>
          <a:solidFill>
            <a:srgbClr val="002452"/>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spAutoFit/>
          </a:bodyPr>
          <a:lstStyle>
            <a:lvl1pPr algn="ctr" defTabSz="913440">
              <a:lnSpc>
                <a:spcPct val="100000"/>
              </a:lnSpc>
              <a:spcBef>
                <a:spcPts val="300"/>
              </a:spcBef>
              <a:defRPr>
                <a:solidFill>
                  <a:srgbClr val="FFFFFF"/>
                </a:solidFill>
                <a:latin typeface="Calibri"/>
                <a:ea typeface="Calibri"/>
                <a:cs typeface="Calibri"/>
                <a:sym typeface="Calibri"/>
              </a:defRPr>
            </a:lvl1pPr>
          </a:lstStyle>
          <a:p>
            <a:r>
              <a:rPr dirty="0" err="1">
                <a:latin typeface="Arial" panose="020B0604020202020204" pitchFamily="34" charset="0"/>
                <a:cs typeface="Arial" panose="020B0604020202020204" pitchFamily="34" charset="0"/>
              </a:rPr>
              <a:t>Δ</a:t>
            </a:r>
            <a:r>
              <a:rPr dirty="0">
                <a:latin typeface="Arial" panose="020B0604020202020204" pitchFamily="34" charset="0"/>
                <a:cs typeface="Arial" panose="020B0604020202020204" pitchFamily="34" charset="0"/>
              </a:rPr>
              <a:t> PM2.5 </a:t>
            </a:r>
          </a:p>
        </p:txBody>
      </p:sp>
      <p:sp>
        <p:nvSpPr>
          <p:cNvPr id="423" name="Combined DA provide better agreements with independent aerosol species and PM2.5 observations…"/>
          <p:cNvSpPr txBox="1"/>
          <p:nvPr/>
        </p:nvSpPr>
        <p:spPr>
          <a:xfrm>
            <a:off x="6227" y="5580642"/>
            <a:ext cx="12192001" cy="1256754"/>
          </a:xfrm>
          <a:prstGeom prst="rect">
            <a:avLst/>
          </a:prstGeom>
          <a:solidFill>
            <a:srgbClr val="164F8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spAutoFit/>
          </a:bodyPr>
          <a:lstStyle/>
          <a:p>
            <a:pPr marL="165212" indent="-165212" algn="ctr">
              <a:spcBef>
                <a:spcPts val="250"/>
              </a:spcBef>
              <a:buClr>
                <a:srgbClr val="FFFFFF"/>
              </a:buClr>
              <a:buSzPct val="100000"/>
              <a:buFont typeface="Arial"/>
              <a:buChar char="-"/>
              <a:defRPr sz="4200">
                <a:solidFill>
                  <a:srgbClr val="FFFFFF"/>
                </a:solidFill>
                <a:latin typeface="Calibri"/>
                <a:ea typeface="Calibri"/>
                <a:cs typeface="Calibri"/>
                <a:sym typeface="Calibri"/>
              </a:defRPr>
            </a:pPr>
            <a:r>
              <a:rPr sz="2000" dirty="0">
                <a:latin typeface="Arial" panose="020B0604020202020204" pitchFamily="34" charset="0"/>
                <a:cs typeface="Arial" panose="020B0604020202020204" pitchFamily="34" charset="0"/>
              </a:rPr>
              <a:t>Combined DA provide better agreements with independent aerosol species and PM2.5 observations</a:t>
            </a:r>
          </a:p>
          <a:p>
            <a:pPr marL="165212" indent="-165212" algn="ctr">
              <a:spcBef>
                <a:spcPts val="250"/>
              </a:spcBef>
              <a:buClr>
                <a:srgbClr val="FFFFFF"/>
              </a:buClr>
              <a:buSzPct val="100000"/>
              <a:buFont typeface="Arial"/>
              <a:buChar char="-"/>
              <a:defRPr sz="4200">
                <a:solidFill>
                  <a:srgbClr val="FFFFFF"/>
                </a:solidFill>
                <a:latin typeface="Calibri"/>
                <a:ea typeface="Calibri"/>
                <a:cs typeface="Calibri"/>
                <a:sym typeface="Calibri"/>
              </a:defRPr>
            </a:pPr>
            <a:r>
              <a:rPr sz="2000" dirty="0">
                <a:latin typeface="Arial" panose="020B0604020202020204" pitchFamily="34" charset="0"/>
                <a:cs typeface="Arial" panose="020B0604020202020204" pitchFamily="34" charset="0"/>
              </a:rPr>
              <a:t>Optimized speciation/aerosol emission information support more detailed policy decision</a:t>
            </a:r>
          </a:p>
          <a:p>
            <a:pPr marL="165212" indent="-165212" algn="ctr">
              <a:spcBef>
                <a:spcPts val="250"/>
              </a:spcBef>
              <a:buClr>
                <a:srgbClr val="FFFFFF"/>
              </a:buClr>
              <a:buSzPct val="100000"/>
              <a:buFont typeface="Arial"/>
              <a:buChar char="-"/>
              <a:defRPr sz="4200">
                <a:solidFill>
                  <a:srgbClr val="FFFFFF"/>
                </a:solidFill>
                <a:latin typeface="Calibri"/>
                <a:ea typeface="Calibri"/>
                <a:cs typeface="Calibri"/>
                <a:sym typeface="Calibri"/>
              </a:defRPr>
            </a:pPr>
            <a:r>
              <a:rPr sz="2000" dirty="0">
                <a:latin typeface="Arial" panose="020B0604020202020204" pitchFamily="34" charset="0"/>
                <a:cs typeface="Arial" panose="020B0604020202020204" pitchFamily="34" charset="0"/>
              </a:rPr>
              <a:t>Enhanced constraints by the modern satellites (TROPOMI+VIIRS) than the previous gen. (OMI+MODIS)</a:t>
            </a:r>
          </a:p>
        </p:txBody>
      </p:sp>
      <p:sp>
        <p:nvSpPr>
          <p:cNvPr id="2" name="Sekiya et al. (in prep.)">
            <a:extLst>
              <a:ext uri="{FF2B5EF4-FFF2-40B4-BE49-F238E27FC236}">
                <a16:creationId xmlns:a16="http://schemas.microsoft.com/office/drawing/2014/main" id="{EC95ED28-798E-15A9-7C6D-7FF1099D983A}"/>
              </a:ext>
            </a:extLst>
          </p:cNvPr>
          <p:cNvSpPr txBox="1"/>
          <p:nvPr/>
        </p:nvSpPr>
        <p:spPr>
          <a:xfrm>
            <a:off x="9893655" y="5013431"/>
            <a:ext cx="2069606" cy="330860"/>
          </a:xfrm>
          <a:prstGeom prst="rect">
            <a:avLst/>
          </a:prstGeom>
          <a:solidFill>
            <a:srgbClr val="FFFDE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7150" tIns="57150" rIns="57150" bIns="57150">
            <a:spAutoFit/>
          </a:bodyPr>
          <a:lstStyle>
            <a:lvl1pPr marL="81280" marR="81280" algn="ctr" defTabSz="1821656">
              <a:lnSpc>
                <a:spcPct val="100000"/>
              </a:lnSpc>
              <a:spcBef>
                <a:spcPts val="0"/>
              </a:spcBef>
              <a:defRPr sz="3200">
                <a:uFill>
                  <a:solidFill>
                    <a:srgbClr val="000000"/>
                  </a:solidFill>
                </a:uFill>
                <a:latin typeface="Calibri"/>
                <a:ea typeface="Calibri"/>
                <a:cs typeface="Calibri"/>
                <a:sym typeface="Calibri"/>
              </a:defRPr>
            </a:lvl1pPr>
          </a:lstStyle>
          <a:p>
            <a:r>
              <a:rPr sz="1400">
                <a:latin typeface="Arial" panose="020B0604020202020204" pitchFamily="34" charset="0"/>
                <a:cs typeface="Arial" panose="020B0604020202020204" pitchFamily="34" charset="0"/>
              </a:rPr>
              <a:t>Sekiya et al. (in prep.)</a:t>
            </a:r>
          </a:p>
        </p:txBody>
      </p:sp>
      <p:sp>
        <p:nvSpPr>
          <p:cNvPr id="3" name="テキスト ボックス 2">
            <a:extLst>
              <a:ext uri="{FF2B5EF4-FFF2-40B4-BE49-F238E27FC236}">
                <a16:creationId xmlns:a16="http://schemas.microsoft.com/office/drawing/2014/main" id="{24ACFD46-2706-94D8-C23D-696965D04006}"/>
              </a:ext>
            </a:extLst>
          </p:cNvPr>
          <p:cNvSpPr txBox="1"/>
          <p:nvPr/>
        </p:nvSpPr>
        <p:spPr>
          <a:xfrm>
            <a:off x="2361236" y="4600230"/>
            <a:ext cx="1388962"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a:t>
            </a:r>
            <a:r>
              <a:rPr kumimoji="1" lang="en-US" altLang="ja-JP" sz="1600" dirty="0" err="1">
                <a:latin typeface="Arial" panose="020B0604020202020204" pitchFamily="34" charset="0"/>
                <a:cs typeface="Arial" panose="020B0604020202020204" pitchFamily="34" charset="0"/>
              </a:rPr>
              <a:t>μg</a:t>
            </a:r>
            <a:r>
              <a:rPr kumimoji="1" lang="en-US" altLang="ja-JP" sz="1600" dirty="0">
                <a:latin typeface="Arial" panose="020B0604020202020204" pitchFamily="34" charset="0"/>
                <a:cs typeface="Arial" panose="020B0604020202020204" pitchFamily="34" charset="0"/>
              </a:rPr>
              <a:t> m</a:t>
            </a:r>
            <a:r>
              <a:rPr kumimoji="1" lang="en-US" altLang="ja-JP" sz="1600" baseline="30000" dirty="0">
                <a:latin typeface="Arial" panose="020B0604020202020204" pitchFamily="34" charset="0"/>
                <a:cs typeface="Arial" panose="020B0604020202020204" pitchFamily="34" charset="0"/>
              </a:rPr>
              <a:t>-3</a:t>
            </a:r>
            <a:r>
              <a:rPr kumimoji="1" lang="en-US" altLang="ja-JP" sz="1600" dirty="0">
                <a:latin typeface="Arial" panose="020B0604020202020204" pitchFamily="34" charset="0"/>
                <a:cs typeface="Arial" panose="020B0604020202020204" pitchFamily="34" charset="0"/>
              </a:rPr>
              <a:t>]</a:t>
            </a:r>
            <a:endParaRPr kumimoji="1" lang="ja-JP" altLang="en-US" sz="160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3E73FCB1-4A41-8550-749F-20849B6DA690}"/>
              </a:ext>
            </a:extLst>
          </p:cNvPr>
          <p:cNvSpPr txBox="1"/>
          <p:nvPr/>
        </p:nvSpPr>
        <p:spPr>
          <a:xfrm>
            <a:off x="6096000" y="4600230"/>
            <a:ext cx="1388962"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a:t>
            </a:r>
            <a:r>
              <a:rPr kumimoji="1" lang="en-US" altLang="ja-JP" sz="1600" dirty="0" err="1">
                <a:latin typeface="Arial" panose="020B0604020202020204" pitchFamily="34" charset="0"/>
                <a:cs typeface="Arial" panose="020B0604020202020204" pitchFamily="34" charset="0"/>
              </a:rPr>
              <a:t>μg</a:t>
            </a:r>
            <a:r>
              <a:rPr kumimoji="1" lang="en-US" altLang="ja-JP" sz="1600" dirty="0">
                <a:latin typeface="Arial" panose="020B0604020202020204" pitchFamily="34" charset="0"/>
                <a:cs typeface="Arial" panose="020B0604020202020204" pitchFamily="34" charset="0"/>
              </a:rPr>
              <a:t> m</a:t>
            </a:r>
            <a:r>
              <a:rPr kumimoji="1" lang="en-US" altLang="ja-JP" sz="1600" baseline="30000" dirty="0">
                <a:latin typeface="Arial" panose="020B0604020202020204" pitchFamily="34" charset="0"/>
                <a:cs typeface="Arial" panose="020B0604020202020204" pitchFamily="34" charset="0"/>
              </a:rPr>
              <a:t>-3</a:t>
            </a:r>
            <a:r>
              <a:rPr kumimoji="1" lang="en-US" altLang="ja-JP" sz="1600" dirty="0">
                <a:latin typeface="Arial" panose="020B0604020202020204" pitchFamily="34" charset="0"/>
                <a:cs typeface="Arial" panose="020B0604020202020204" pitchFamily="34" charset="0"/>
              </a:rPr>
              <a:t>]</a:t>
            </a:r>
            <a:endParaRPr kumimoji="1" lang="ja-JP" altLang="en-US" sz="160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6C369652-13F8-4D08-930C-782BC84F8DC0}"/>
              </a:ext>
            </a:extLst>
          </p:cNvPr>
          <p:cNvSpPr txBox="1"/>
          <p:nvPr/>
        </p:nvSpPr>
        <p:spPr>
          <a:xfrm>
            <a:off x="9893655" y="4585865"/>
            <a:ext cx="1388962" cy="338554"/>
          </a:xfrm>
          <a:prstGeom prst="rect">
            <a:avLst/>
          </a:prstGeom>
          <a:noFill/>
        </p:spPr>
        <p:txBody>
          <a:bodyPr wrap="square" rtlCol="0">
            <a:spAutoFit/>
          </a:bodyPr>
          <a:lstStyle/>
          <a:p>
            <a:pPr algn="ctr"/>
            <a:r>
              <a:rPr kumimoji="1" lang="en-US" altLang="ja-JP" sz="1600" dirty="0">
                <a:latin typeface="Arial" panose="020B0604020202020204" pitchFamily="34" charset="0"/>
                <a:cs typeface="Arial" panose="020B0604020202020204" pitchFamily="34" charset="0"/>
              </a:rPr>
              <a:t>[</a:t>
            </a:r>
            <a:r>
              <a:rPr kumimoji="1" lang="en-US" altLang="ja-JP" sz="1600" dirty="0" err="1">
                <a:latin typeface="Arial" panose="020B0604020202020204" pitchFamily="34" charset="0"/>
                <a:cs typeface="Arial" panose="020B0604020202020204" pitchFamily="34" charset="0"/>
              </a:rPr>
              <a:t>μg</a:t>
            </a:r>
            <a:r>
              <a:rPr kumimoji="1" lang="en-US" altLang="ja-JP" sz="1600" dirty="0">
                <a:latin typeface="Arial" panose="020B0604020202020204" pitchFamily="34" charset="0"/>
                <a:cs typeface="Arial" panose="020B0604020202020204" pitchFamily="34" charset="0"/>
              </a:rPr>
              <a:t> m</a:t>
            </a:r>
            <a:r>
              <a:rPr kumimoji="1" lang="en-US" altLang="ja-JP" sz="1600" baseline="30000" dirty="0">
                <a:latin typeface="Arial" panose="020B0604020202020204" pitchFamily="34" charset="0"/>
                <a:cs typeface="Arial" panose="020B0604020202020204" pitchFamily="34" charset="0"/>
              </a:rPr>
              <a:t>-3</a:t>
            </a:r>
            <a:r>
              <a:rPr kumimoji="1" lang="en-US" altLang="ja-JP" sz="1600" dirty="0">
                <a:latin typeface="Arial" panose="020B0604020202020204" pitchFamily="34" charset="0"/>
                <a:cs typeface="Arial" panose="020B0604020202020204" pitchFamily="34" charset="0"/>
              </a:rPr>
              <a:t>]</a:t>
            </a:r>
            <a:endParaRPr kumimoji="1" lang="ja-JP" altLang="en-US" sz="160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Rectangle 6"/>
          <p:cNvSpPr txBox="1">
            <a:spLocks noGrp="1"/>
          </p:cNvSpPr>
          <p:nvPr>
            <p:ph type="sldNum" sz="quarter" idx="2"/>
          </p:nvPr>
        </p:nvSpPr>
        <p:spPr>
          <a:xfrm>
            <a:off x="11903886" y="6427788"/>
            <a:ext cx="196674" cy="2888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dirty="0"/>
          </a:p>
        </p:txBody>
      </p:sp>
      <p:sp>
        <p:nvSpPr>
          <p:cNvPr id="228" name="Title 1"/>
          <p:cNvSpPr txBox="1">
            <a:spLocks noGrp="1"/>
          </p:cNvSpPr>
          <p:nvPr>
            <p:ph type="title"/>
          </p:nvPr>
        </p:nvSpPr>
        <p:spPr>
          <a:xfrm>
            <a:off x="971084" y="207911"/>
            <a:ext cx="9669587" cy="638176"/>
          </a:xfrm>
          <a:prstGeom prst="rect">
            <a:avLst/>
          </a:prstGeom>
        </p:spPr>
        <p:txBody>
          <a:bodyPr>
            <a:noAutofit/>
          </a:bodyPr>
          <a:lstStyle>
            <a:lvl1pPr algn="ctr">
              <a:defRPr sz="5600"/>
            </a:lvl1pPr>
          </a:lstStyle>
          <a:p>
            <a:pPr algn="l"/>
            <a:r>
              <a:rPr lang="en-US" altLang="ja-JP" sz="4000" b="1" dirty="0"/>
              <a:t>Background and Motivation</a:t>
            </a:r>
            <a:endParaRPr sz="4000" b="1" dirty="0"/>
          </a:p>
        </p:txBody>
      </p:sp>
      <p:sp>
        <p:nvSpPr>
          <p:cNvPr id="229" name="TextBox 2"/>
          <p:cNvSpPr txBox="1"/>
          <p:nvPr/>
        </p:nvSpPr>
        <p:spPr>
          <a:xfrm>
            <a:off x="556142" y="1024614"/>
            <a:ext cx="11079715" cy="1482714"/>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wrap="square" tIns="45720" bIns="45720">
            <a:spAutoFit/>
          </a:bodyPr>
          <a:lstStyle/>
          <a:p>
            <a:pPr>
              <a:lnSpc>
                <a:spcPct val="130000"/>
              </a:lnSpc>
              <a:spcBef>
                <a:spcPts val="2050"/>
              </a:spcBef>
              <a:buSzPct val="100000"/>
              <a:defRPr sz="4300">
                <a:latin typeface="Arial"/>
                <a:ea typeface="Arial"/>
                <a:cs typeface="Arial"/>
                <a:sym typeface="Arial"/>
              </a:defRPr>
            </a:pPr>
            <a:r>
              <a:rPr lang="en-US" altLang="ja-JP" sz="2400" dirty="0">
                <a:solidFill>
                  <a:srgbClr val="0432FF"/>
                </a:solidFill>
              </a:rPr>
              <a:t>Chemical reanalysis</a:t>
            </a:r>
            <a:r>
              <a:rPr lang="en-US" altLang="ja-JP" sz="2400" dirty="0"/>
              <a:t> is systematic approach to produce consistent long-term records by combining multiple satellite observations with data assimilation (DA) technique.</a:t>
            </a:r>
          </a:p>
        </p:txBody>
      </p:sp>
      <p:pic>
        <p:nvPicPr>
          <p:cNvPr id="6" name="図 5">
            <a:extLst>
              <a:ext uri="{FF2B5EF4-FFF2-40B4-BE49-F238E27FC236}">
                <a16:creationId xmlns:a16="http://schemas.microsoft.com/office/drawing/2014/main" id="{878F7708-CDB2-A6B3-DDA4-C91D9D3C9220}"/>
              </a:ext>
            </a:extLst>
          </p:cNvPr>
          <p:cNvPicPr>
            <a:picLocks noChangeAspect="1"/>
          </p:cNvPicPr>
          <p:nvPr/>
        </p:nvPicPr>
        <p:blipFill>
          <a:blip r:embed="rId3"/>
          <a:stretch>
            <a:fillRect/>
          </a:stretch>
        </p:blipFill>
        <p:spPr>
          <a:xfrm>
            <a:off x="0" y="2734465"/>
            <a:ext cx="6740974" cy="3382481"/>
          </a:xfrm>
          <a:prstGeom prst="rect">
            <a:avLst/>
          </a:prstGeom>
        </p:spPr>
      </p:pic>
      <p:sp>
        <p:nvSpPr>
          <p:cNvPr id="7" name="TextBox 2">
            <a:extLst>
              <a:ext uri="{FF2B5EF4-FFF2-40B4-BE49-F238E27FC236}">
                <a16:creationId xmlns:a16="http://schemas.microsoft.com/office/drawing/2014/main" id="{D5088228-DCC5-1636-93DD-924AFF899992}"/>
              </a:ext>
            </a:extLst>
          </p:cNvPr>
          <p:cNvSpPr txBox="1"/>
          <p:nvPr/>
        </p:nvSpPr>
        <p:spPr>
          <a:xfrm>
            <a:off x="6600200" y="2507328"/>
            <a:ext cx="5591800" cy="3836756"/>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wrap="square" tIns="45720" bIns="45720">
            <a:spAutoFit/>
          </a:bodyPr>
          <a:lstStyle/>
          <a:p>
            <a:pPr marL="342900" indent="-342900">
              <a:lnSpc>
                <a:spcPct val="130000"/>
              </a:lnSpc>
              <a:spcBef>
                <a:spcPts val="2050"/>
              </a:spcBef>
              <a:buSzPct val="100000"/>
              <a:buFont typeface="Wingdings" pitchFamily="2" charset="2"/>
              <a:buChar char="ü"/>
              <a:defRPr sz="4300">
                <a:latin typeface="Arial"/>
                <a:ea typeface="Arial"/>
                <a:cs typeface="Arial"/>
                <a:sym typeface="Arial"/>
              </a:defRPr>
            </a:pPr>
            <a:r>
              <a:rPr lang="en-US" altLang="ja-JP" sz="2200" dirty="0"/>
              <a:t>Information on </a:t>
            </a:r>
            <a:r>
              <a:rPr lang="en-US" altLang="ja-JP" sz="2200" dirty="0">
                <a:solidFill>
                  <a:srgbClr val="0432FF"/>
                </a:solidFill>
              </a:rPr>
              <a:t>relative impacts of individual observations </a:t>
            </a:r>
            <a:r>
              <a:rPr lang="en-US" altLang="ja-JP" sz="2200" dirty="0"/>
              <a:t>on improving tropospheric ozone analysis help design future observing system.</a:t>
            </a:r>
          </a:p>
          <a:p>
            <a:pPr marL="342900" indent="-342900">
              <a:lnSpc>
                <a:spcPct val="130000"/>
              </a:lnSpc>
              <a:spcBef>
                <a:spcPts val="2050"/>
              </a:spcBef>
              <a:buSzPct val="100000"/>
              <a:buFont typeface="Wingdings" pitchFamily="2" charset="2"/>
              <a:buChar char="ü"/>
              <a:defRPr sz="4300">
                <a:latin typeface="Arial"/>
                <a:ea typeface="Arial"/>
                <a:cs typeface="Arial"/>
                <a:sym typeface="Arial"/>
              </a:defRPr>
            </a:pPr>
            <a:r>
              <a:rPr lang="en" altLang="ja-JP" sz="2200" dirty="0">
                <a:latin typeface="Arial" panose="020B0604020202020204" pitchFamily="34" charset="0"/>
                <a:cs typeface="Arial" panose="020B0604020202020204" pitchFamily="34" charset="0"/>
              </a:rPr>
              <a:t>Implications obtained from single DA system can be strongly affected by the model performance and the DA system configurations.</a:t>
            </a:r>
          </a:p>
        </p:txBody>
      </p:sp>
      <p:sp>
        <p:nvSpPr>
          <p:cNvPr id="2" name="テキスト ボックス 1">
            <a:extLst>
              <a:ext uri="{FF2B5EF4-FFF2-40B4-BE49-F238E27FC236}">
                <a16:creationId xmlns:a16="http://schemas.microsoft.com/office/drawing/2014/main" id="{5D61670B-7147-B068-707D-B497729EAFC6}"/>
              </a:ext>
            </a:extLst>
          </p:cNvPr>
          <p:cNvSpPr txBox="1"/>
          <p:nvPr/>
        </p:nvSpPr>
        <p:spPr>
          <a:xfrm>
            <a:off x="837870" y="5370892"/>
            <a:ext cx="1079798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 altLang="ja-JP" sz="2400" dirty="0">
                <a:solidFill>
                  <a:schemeClr val="accent2">
                    <a:lumMod val="75000"/>
                  </a:schemeClr>
                </a:solidFill>
                <a:latin typeface="Arial" panose="020B0604020202020204" pitchFamily="34" charset="0"/>
                <a:cs typeface="Arial" panose="020B0604020202020204" pitchFamily="34" charset="0"/>
              </a:rPr>
              <a:t>This </a:t>
            </a:r>
            <a:r>
              <a:rPr lang="en" altLang="ja-JP" sz="2400">
                <a:solidFill>
                  <a:schemeClr val="accent2">
                    <a:lumMod val="75000"/>
                  </a:schemeClr>
                </a:solidFill>
                <a:latin typeface="Arial" panose="020B0604020202020204" pitchFamily="34" charset="0"/>
                <a:cs typeface="Arial" panose="020B0604020202020204" pitchFamily="34" charset="0"/>
              </a:rPr>
              <a:t>study evaluates </a:t>
            </a:r>
            <a:r>
              <a:rPr lang="en" altLang="ja-JP" sz="2400" dirty="0">
                <a:solidFill>
                  <a:schemeClr val="accent2">
                    <a:lumMod val="75000"/>
                  </a:schemeClr>
                </a:solidFill>
                <a:latin typeface="Arial" panose="020B0604020202020204" pitchFamily="34" charset="0"/>
                <a:cs typeface="Arial" panose="020B0604020202020204" pitchFamily="34" charset="0"/>
              </a:rPr>
              <a:t>the relative impacts of satellite ozone and its precursor observations on tropospheric ozone analysis using multiple chemical reanalysis systems.</a:t>
            </a:r>
            <a:endParaRPr lang="ja-JP" altLang="en-US" sz="240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640B3C-E938-A323-EB77-41DFDBF3E100}"/>
              </a:ext>
            </a:extLst>
          </p:cNvPr>
          <p:cNvSpPr>
            <a:spLocks noGrp="1"/>
          </p:cNvSpPr>
          <p:nvPr>
            <p:ph type="title"/>
          </p:nvPr>
        </p:nvSpPr>
        <p:spPr>
          <a:xfrm>
            <a:off x="838200" y="23929"/>
            <a:ext cx="10515600" cy="890471"/>
          </a:xfrm>
        </p:spPr>
        <p:txBody>
          <a:bodyPr>
            <a:normAutofit/>
          </a:bodyPr>
          <a:lstStyle/>
          <a:p>
            <a:r>
              <a:rPr lang="en-US" altLang="ja-JP" sz="4000" b="1" dirty="0"/>
              <a:t>Chemical reanalysis systems</a:t>
            </a:r>
            <a:endParaRPr kumimoji="1" lang="ja-JP" altLang="en-US" sz="4000" b="1"/>
          </a:p>
        </p:txBody>
      </p:sp>
      <p:sp>
        <p:nvSpPr>
          <p:cNvPr id="3" name="スライド番号プレースホルダー 2">
            <a:extLst>
              <a:ext uri="{FF2B5EF4-FFF2-40B4-BE49-F238E27FC236}">
                <a16:creationId xmlns:a16="http://schemas.microsoft.com/office/drawing/2014/main" id="{FF568D8E-B043-D467-7DCF-F01DEFC1D8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CEEE6-2B53-D84D-988B-5F7371A8A47F}" type="slidenum">
              <a:rPr kumimoji="1" lang="ja-JP" altLang="en-US"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游ゴシック"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tint val="82000"/>
                </a:prstClr>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graphicFrame>
        <p:nvGraphicFramePr>
          <p:cNvPr id="4" name="表 3">
            <a:extLst>
              <a:ext uri="{FF2B5EF4-FFF2-40B4-BE49-F238E27FC236}">
                <a16:creationId xmlns:a16="http://schemas.microsoft.com/office/drawing/2014/main" id="{790FC587-293A-520C-D217-C7176FFEC0BA}"/>
              </a:ext>
            </a:extLst>
          </p:cNvPr>
          <p:cNvGraphicFramePr>
            <a:graphicFrameLocks noGrp="1"/>
          </p:cNvGraphicFramePr>
          <p:nvPr>
            <p:extLst>
              <p:ext uri="{D42A27DB-BD31-4B8C-83A1-F6EECF244321}">
                <p14:modId xmlns:p14="http://schemas.microsoft.com/office/powerpoint/2010/main" val="1412121186"/>
              </p:ext>
            </p:extLst>
          </p:nvPr>
        </p:nvGraphicFramePr>
        <p:xfrm>
          <a:off x="158495" y="846455"/>
          <a:ext cx="11875010" cy="5577840"/>
        </p:xfrm>
        <a:graphic>
          <a:graphicData uri="http://schemas.openxmlformats.org/drawingml/2006/table">
            <a:tbl>
              <a:tblPr firstRow="1" bandRow="1">
                <a:tableStyleId>{9D7B26C5-4107-4FEC-AEDC-1716B250A1EF}</a:tableStyleId>
              </a:tblPr>
              <a:tblGrid>
                <a:gridCol w="2444025">
                  <a:extLst>
                    <a:ext uri="{9D8B030D-6E8A-4147-A177-3AD203B41FA5}">
                      <a16:colId xmlns:a16="http://schemas.microsoft.com/office/drawing/2014/main" val="3031932619"/>
                    </a:ext>
                  </a:extLst>
                </a:gridCol>
                <a:gridCol w="1103847">
                  <a:extLst>
                    <a:ext uri="{9D8B030D-6E8A-4147-A177-3AD203B41FA5}">
                      <a16:colId xmlns:a16="http://schemas.microsoft.com/office/drawing/2014/main" val="3187011144"/>
                    </a:ext>
                  </a:extLst>
                </a:gridCol>
                <a:gridCol w="894222">
                  <a:extLst>
                    <a:ext uri="{9D8B030D-6E8A-4147-A177-3AD203B41FA5}">
                      <a16:colId xmlns:a16="http://schemas.microsoft.com/office/drawing/2014/main" val="2251063954"/>
                    </a:ext>
                  </a:extLst>
                </a:gridCol>
                <a:gridCol w="1847272">
                  <a:extLst>
                    <a:ext uri="{9D8B030D-6E8A-4147-A177-3AD203B41FA5}">
                      <a16:colId xmlns:a16="http://schemas.microsoft.com/office/drawing/2014/main" val="3696391364"/>
                    </a:ext>
                  </a:extLst>
                </a:gridCol>
                <a:gridCol w="1555665">
                  <a:extLst>
                    <a:ext uri="{9D8B030D-6E8A-4147-A177-3AD203B41FA5}">
                      <a16:colId xmlns:a16="http://schemas.microsoft.com/office/drawing/2014/main" val="2669619675"/>
                    </a:ext>
                  </a:extLst>
                </a:gridCol>
                <a:gridCol w="1736751">
                  <a:extLst>
                    <a:ext uri="{9D8B030D-6E8A-4147-A177-3AD203B41FA5}">
                      <a16:colId xmlns:a16="http://schemas.microsoft.com/office/drawing/2014/main" val="2226591623"/>
                    </a:ext>
                  </a:extLst>
                </a:gridCol>
                <a:gridCol w="2293228">
                  <a:extLst>
                    <a:ext uri="{9D8B030D-6E8A-4147-A177-3AD203B41FA5}">
                      <a16:colId xmlns:a16="http://schemas.microsoft.com/office/drawing/2014/main" val="2703238409"/>
                    </a:ext>
                  </a:extLst>
                </a:gridCol>
              </a:tblGrid>
              <a:tr h="370840">
                <a:tc rowSpan="3">
                  <a:txBody>
                    <a:bodyPr/>
                    <a:lstStyle/>
                    <a:p>
                      <a:r>
                        <a:rPr kumimoji="1" lang="en-US" altLang="ja-JP" sz="2000" dirty="0">
                          <a:solidFill>
                            <a:srgbClr val="0432FF"/>
                          </a:solidFill>
                          <a:latin typeface="Arial" panose="020B0604020202020204" pitchFamily="34" charset="0"/>
                          <a:cs typeface="Arial" panose="020B0604020202020204" pitchFamily="34" charset="0"/>
                        </a:rPr>
                        <a:t>Reanalysis</a:t>
                      </a:r>
                      <a:endParaRPr kumimoji="1" lang="ja-JP" altLang="en-US" sz="2000">
                        <a:solidFill>
                          <a:srgbClr val="0432FF"/>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rowSpan="3">
                  <a:txBody>
                    <a:bodyPr/>
                    <a:lstStyle/>
                    <a:p>
                      <a:pPr algn="ctr"/>
                      <a:r>
                        <a:rPr kumimoji="1" lang="en-US" altLang="ja-JP" sz="2000" dirty="0">
                          <a:solidFill>
                            <a:srgbClr val="0432FF"/>
                          </a:solidFill>
                          <a:latin typeface="Arial" panose="020B0604020202020204" pitchFamily="34" charset="0"/>
                          <a:cs typeface="Arial" panose="020B0604020202020204" pitchFamily="34" charset="0"/>
                        </a:rPr>
                        <a:t>DA method</a:t>
                      </a:r>
                      <a:endParaRPr kumimoji="1" lang="ja-JP" altLang="en-US" sz="2000">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3">
                  <a:txBody>
                    <a:bodyPr/>
                    <a:lstStyle/>
                    <a:p>
                      <a:pPr algn="ctr"/>
                      <a:r>
                        <a:rPr kumimoji="1" lang="en-US" altLang="ja-JP" sz="2000" dirty="0" err="1">
                          <a:solidFill>
                            <a:srgbClr val="0432FF"/>
                          </a:solidFill>
                          <a:latin typeface="Arial" panose="020B0604020202020204" pitchFamily="34" charset="0"/>
                          <a:cs typeface="Arial" panose="020B0604020202020204" pitchFamily="34" charset="0"/>
                        </a:rPr>
                        <a:t>Emis</a:t>
                      </a:r>
                      <a:r>
                        <a:rPr kumimoji="1" lang="en-US" altLang="ja-JP" sz="2000" dirty="0">
                          <a:solidFill>
                            <a:srgbClr val="0432FF"/>
                          </a:solidFill>
                          <a:latin typeface="Arial" panose="020B0604020202020204" pitchFamily="34" charset="0"/>
                          <a:cs typeface="Arial" panose="020B0604020202020204" pitchFamily="34" charset="0"/>
                        </a:rPr>
                        <a:t>. inversion</a:t>
                      </a:r>
                      <a:endParaRPr kumimoji="1" lang="ja-JP" altLang="en-US" sz="2000">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p>
                      <a:pPr algn="ctr"/>
                      <a:r>
                        <a:rPr kumimoji="1" lang="en-US" altLang="ja-JP" sz="2000" dirty="0">
                          <a:solidFill>
                            <a:srgbClr val="0432FF"/>
                          </a:solidFill>
                          <a:latin typeface="Arial" panose="020B0604020202020204" pitchFamily="34" charset="0"/>
                          <a:cs typeface="Arial" panose="020B0604020202020204" pitchFamily="34" charset="0"/>
                        </a:rPr>
                        <a:t>Assimilated satellite observations </a:t>
                      </a:r>
                      <a:endParaRPr kumimoji="1" lang="ja-JP" altLang="en-US" sz="2000">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mpd="sng">
                      <a:noFill/>
                    </a:lnB>
                  </a:tcPr>
                </a:tc>
                <a:tc hMerge="1">
                  <a:txBody>
                    <a:bodyPr/>
                    <a:lstStyle/>
                    <a:p>
                      <a:endParaRPr kumimoji="1" lang="ja-JP" altLang="en-US" sz="2000">
                        <a:latin typeface="Arial" panose="020B0604020202020204" pitchFamily="34" charset="0"/>
                        <a:cs typeface="Arial" panose="020B0604020202020204" pitchFamily="34" charset="0"/>
                      </a:endParaRPr>
                    </a:p>
                  </a:txBody>
                  <a:tcPr/>
                </a:tc>
                <a:tc hMerge="1">
                  <a:txBody>
                    <a:bodyPr/>
                    <a:lstStyle/>
                    <a:p>
                      <a:endParaRPr kumimoji="1" lang="ja-JP" altLang="en-US" sz="2000">
                        <a:latin typeface="Arial" panose="020B0604020202020204" pitchFamily="34" charset="0"/>
                        <a:cs typeface="Arial" panose="020B0604020202020204" pitchFamily="34" charset="0"/>
                      </a:endParaRPr>
                    </a:p>
                  </a:txBody>
                  <a:tcPr/>
                </a:tc>
                <a:tc hMerge="1">
                  <a:txBody>
                    <a:bodyPr/>
                    <a:lstStyle/>
                    <a:p>
                      <a:endParaRPr kumimoji="1" lang="ja-JP" alt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68029290"/>
                  </a:ext>
                </a:extLst>
              </a:tr>
              <a:tr h="370840">
                <a:tc vMerge="1">
                  <a:txBody>
                    <a:bodyPr/>
                    <a:lstStyle/>
                    <a:p>
                      <a:endParaRPr kumimoji="1" lang="ja-JP" altLang="en-US"/>
                    </a:p>
                  </a:txBody>
                  <a:tcPr/>
                </a:tc>
                <a:tc vMerge="1">
                  <a:txBody>
                    <a:bodyPr/>
                    <a:lstStyle/>
                    <a:p>
                      <a:pPr algn="ctr"/>
                      <a:endParaRPr kumimoji="1" lang="ja-JP" altLang="en-US" sz="2000">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tcPr>
                </a:tc>
                <a:tc vMerge="1">
                  <a:txBody>
                    <a:bodyPr/>
                    <a:lstStyle/>
                    <a:p>
                      <a:endParaRPr kumimoji="1" lang="ja-JP" altLang="en-US"/>
                    </a:p>
                  </a:txBody>
                  <a:tcPr/>
                </a:tc>
                <a:tc gridSpan="2">
                  <a:txBody>
                    <a:bodyPr/>
                    <a:lstStyle/>
                    <a:p>
                      <a:pPr algn="ctr"/>
                      <a:r>
                        <a:rPr kumimoji="1" lang="en-US" altLang="ja-JP" sz="2000" dirty="0">
                          <a:solidFill>
                            <a:srgbClr val="0432FF"/>
                          </a:solidFill>
                          <a:latin typeface="Arial" panose="020B0604020202020204" pitchFamily="34" charset="0"/>
                          <a:cs typeface="Arial" panose="020B0604020202020204" pitchFamily="34" charset="0"/>
                        </a:rPr>
                        <a:t>Stratospheric ozone (</a:t>
                      </a:r>
                      <a:r>
                        <a:rPr kumimoji="1" lang="en-US" altLang="ja-JP" sz="2000" b="1" dirty="0">
                          <a:solidFill>
                            <a:srgbClr val="0432FF"/>
                          </a:solidFill>
                          <a:latin typeface="Arial" panose="020B0604020202020204" pitchFamily="34" charset="0"/>
                          <a:cs typeface="Arial" panose="020B0604020202020204" pitchFamily="34" charset="0"/>
                        </a:rPr>
                        <a:t>S</a:t>
                      </a:r>
                      <a:r>
                        <a:rPr kumimoji="1" lang="en-US" altLang="ja-JP" sz="2000" dirty="0">
                          <a:solidFill>
                            <a:srgbClr val="0432FF"/>
                          </a:solidFill>
                          <a:latin typeface="Arial" panose="020B0604020202020204" pitchFamily="34" charset="0"/>
                          <a:cs typeface="Arial" panose="020B0604020202020204" pitchFamily="34" charset="0"/>
                        </a:rPr>
                        <a:t>)</a:t>
                      </a:r>
                      <a:endParaRPr kumimoji="1" lang="ja-JP" altLang="en-US" sz="2000">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tcPr>
                </a:tc>
                <a:tc hMerge="1">
                  <a:txBody>
                    <a:bodyPr/>
                    <a:lstStyle/>
                    <a:p>
                      <a:endParaRPr kumimoji="1" lang="ja-JP" altLang="en-US" sz="2000">
                        <a:latin typeface="Arial" panose="020B0604020202020204" pitchFamily="34" charset="0"/>
                        <a:cs typeface="Arial" panose="020B0604020202020204" pitchFamily="34" charset="0"/>
                      </a:endParaRPr>
                    </a:p>
                  </a:txBody>
                  <a:tcPr/>
                </a:tc>
                <a:tc rowSpan="2">
                  <a:txBody>
                    <a:bodyPr/>
                    <a:lstStyle/>
                    <a:p>
                      <a:r>
                        <a:rPr kumimoji="1" lang="en-US" altLang="ja-JP" sz="2000" dirty="0">
                          <a:solidFill>
                            <a:srgbClr val="0432FF"/>
                          </a:solidFill>
                          <a:latin typeface="Arial" panose="020B0604020202020204" pitchFamily="34" charset="0"/>
                          <a:cs typeface="Arial" panose="020B0604020202020204" pitchFamily="34" charset="0"/>
                        </a:rPr>
                        <a:t>Tropospheric ozone (</a:t>
                      </a:r>
                      <a:r>
                        <a:rPr kumimoji="1" lang="en-US" altLang="ja-JP" sz="2000" b="1" dirty="0">
                          <a:solidFill>
                            <a:srgbClr val="0432FF"/>
                          </a:solidFill>
                          <a:latin typeface="Arial" panose="020B0604020202020204" pitchFamily="34" charset="0"/>
                          <a:cs typeface="Arial" panose="020B0604020202020204" pitchFamily="34" charset="0"/>
                        </a:rPr>
                        <a:t>T</a:t>
                      </a:r>
                      <a:r>
                        <a:rPr kumimoji="1" lang="en-US" altLang="ja-JP" sz="2000" dirty="0">
                          <a:solidFill>
                            <a:srgbClr val="0432FF"/>
                          </a:solidFill>
                          <a:latin typeface="Arial" panose="020B0604020202020204" pitchFamily="34" charset="0"/>
                          <a:cs typeface="Arial" panose="020B0604020202020204" pitchFamily="34" charset="0"/>
                        </a:rPr>
                        <a:t>)</a:t>
                      </a:r>
                      <a:endParaRPr kumimoji="1" lang="ja-JP" altLang="en-US" sz="2000">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rowSpan="2">
                  <a:txBody>
                    <a:bodyPr/>
                    <a:lstStyle/>
                    <a:p>
                      <a:r>
                        <a:rPr kumimoji="1" lang="en-US" altLang="ja-JP" sz="2000" dirty="0">
                          <a:solidFill>
                            <a:srgbClr val="0432FF"/>
                          </a:solidFill>
                          <a:latin typeface="Arial" panose="020B0604020202020204" pitchFamily="34" charset="0"/>
                          <a:cs typeface="Arial" panose="020B0604020202020204" pitchFamily="34" charset="0"/>
                        </a:rPr>
                        <a:t>Precursor gases (</a:t>
                      </a:r>
                      <a:r>
                        <a:rPr kumimoji="1" lang="en-US" altLang="ja-JP" sz="2000" b="1" dirty="0">
                          <a:solidFill>
                            <a:srgbClr val="0432FF"/>
                          </a:solidFill>
                          <a:latin typeface="Arial" panose="020B0604020202020204" pitchFamily="34" charset="0"/>
                          <a:cs typeface="Arial" panose="020B0604020202020204" pitchFamily="34" charset="0"/>
                        </a:rPr>
                        <a:t>P</a:t>
                      </a:r>
                      <a:r>
                        <a:rPr kumimoji="1" lang="en-US" altLang="ja-JP" sz="2000" dirty="0">
                          <a:solidFill>
                            <a:srgbClr val="0432FF"/>
                          </a:solidFill>
                          <a:latin typeface="Arial" panose="020B0604020202020204" pitchFamily="34" charset="0"/>
                          <a:cs typeface="Arial" panose="020B0604020202020204" pitchFamily="34" charset="0"/>
                        </a:rPr>
                        <a:t>)</a:t>
                      </a:r>
                      <a:endParaRPr kumimoji="1" lang="ja-JP" altLang="en-US" sz="2000">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3815920"/>
                  </a:ext>
                </a:extLst>
              </a:tr>
              <a:tr h="370840">
                <a:tc vMerge="1">
                  <a:txBody>
                    <a:bodyPr/>
                    <a:lstStyle/>
                    <a:p>
                      <a:endParaRPr kumimoji="1" lang="ja-JP" altLang="en-US" sz="2000">
                        <a:latin typeface="Arial" panose="020B0604020202020204" pitchFamily="34" charset="0"/>
                        <a:cs typeface="Arial" panose="020B0604020202020204" pitchFamily="34" charset="0"/>
                      </a:endParaRPr>
                    </a:p>
                  </a:txBody>
                  <a:tcPr/>
                </a:tc>
                <a:tc vMerge="1">
                  <a:txBody>
                    <a:bodyPr/>
                    <a:lstStyle/>
                    <a:p>
                      <a:endParaRPr kumimoji="1" lang="ja-JP" altLang="en-US" sz="2000">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r>
                        <a:rPr kumimoji="1" lang="en-US" altLang="ja-JP" sz="2000" dirty="0">
                          <a:solidFill>
                            <a:srgbClr val="0432FF"/>
                          </a:solidFill>
                          <a:latin typeface="Arial" panose="020B0604020202020204" pitchFamily="34" charset="0"/>
                          <a:cs typeface="Arial" panose="020B0604020202020204" pitchFamily="34" charset="0"/>
                        </a:rPr>
                        <a:t>Total column</a:t>
                      </a:r>
                      <a:endParaRPr kumimoji="1" lang="ja-JP" altLang="en-US" sz="2000">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kumimoji="1" lang="en-US" altLang="ja-JP" sz="2000" dirty="0">
                          <a:solidFill>
                            <a:srgbClr val="0432FF"/>
                          </a:solidFill>
                          <a:latin typeface="Arial" panose="020B0604020202020204" pitchFamily="34" charset="0"/>
                          <a:cs typeface="Arial" panose="020B0604020202020204" pitchFamily="34" charset="0"/>
                        </a:rPr>
                        <a:t>Profile</a:t>
                      </a:r>
                      <a:endParaRPr kumimoji="1" lang="ja-JP" altLang="en-US" sz="2000">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kumimoji="1" lang="ja-JP" altLang="en-US" sz="2000">
                        <a:latin typeface="Arial" panose="020B0604020202020204" pitchFamily="34" charset="0"/>
                        <a:cs typeface="Arial" panose="020B0604020202020204" pitchFamily="34" charset="0"/>
                      </a:endParaRPr>
                    </a:p>
                  </a:txBody>
                  <a:tcPr/>
                </a:tc>
                <a:tc vMerge="1">
                  <a:txBody>
                    <a:bodyPr/>
                    <a:lstStyle/>
                    <a:p>
                      <a:endParaRPr kumimoji="1" lang="ja-JP" alt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68569253"/>
                  </a:ext>
                </a:extLst>
              </a:tr>
              <a:tr h="370840">
                <a:tc>
                  <a:txBody>
                    <a:bodyPr/>
                    <a:lstStyle/>
                    <a:p>
                      <a:r>
                        <a:rPr kumimoji="1" lang="en-US" altLang="ja-JP" sz="2000" b="1" dirty="0">
                          <a:solidFill>
                            <a:srgbClr val="7030A0"/>
                          </a:solidFill>
                          <a:latin typeface="Arial" panose="020B0604020202020204" pitchFamily="34" charset="0"/>
                          <a:cs typeface="Arial" panose="020B0604020202020204" pitchFamily="34" charset="0"/>
                        </a:rPr>
                        <a:t>CAMS</a:t>
                      </a:r>
                    </a:p>
                    <a:p>
                      <a:r>
                        <a:rPr kumimoji="1" lang="en-US" altLang="ja-JP" sz="1800" dirty="0">
                          <a:latin typeface="Arial" panose="020B0604020202020204" pitchFamily="34" charset="0"/>
                          <a:cs typeface="Arial" panose="020B0604020202020204" pitchFamily="34" charset="0"/>
                        </a:rPr>
                        <a:t>(Inness et al., 2019)</a:t>
                      </a:r>
                      <a:endParaRPr kumimoji="1" lang="ja-JP" altLang="en-US" sz="180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4D-Var</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en-US" altLang="ja-JP" sz="1800" dirty="0">
                          <a:latin typeface="Arial" panose="020B0604020202020204" pitchFamily="34" charset="0"/>
                          <a:cs typeface="Arial" panose="020B0604020202020204" pitchFamily="34" charset="0"/>
                        </a:rPr>
                        <a:t>OMI, GOME-2, SCIAMACHY, TROPOMI, OMPS</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en-US" altLang="ja-JP" sz="1800" dirty="0">
                          <a:latin typeface="Arial" panose="020B0604020202020204" pitchFamily="34" charset="0"/>
                          <a:cs typeface="Arial" panose="020B0604020202020204" pitchFamily="34" charset="0"/>
                        </a:rPr>
                        <a:t>SBUV, MLS, MIPAS</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kumimoji="1" lang="ja-JP" altLang="en-US" sz="20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en-US" altLang="ja-JP" sz="1800" dirty="0">
                          <a:latin typeface="Arial" panose="020B0604020202020204" pitchFamily="34" charset="0"/>
                          <a:cs typeface="Arial" panose="020B0604020202020204" pitchFamily="34" charset="0"/>
                        </a:rPr>
                        <a:t>MOPITT (CO), </a:t>
                      </a:r>
                    </a:p>
                    <a:p>
                      <a:r>
                        <a:rPr kumimoji="1" lang="en-US" altLang="ja-JP" sz="1800" dirty="0">
                          <a:latin typeface="Arial" panose="020B0604020202020204" pitchFamily="34" charset="0"/>
                          <a:cs typeface="Arial" panose="020B0604020202020204" pitchFamily="34" charset="0"/>
                        </a:rPr>
                        <a:t>OMI (NO</a:t>
                      </a:r>
                      <a:r>
                        <a:rPr kumimoji="1" lang="en-US" altLang="ja-JP" sz="1800" baseline="-25000" dirty="0">
                          <a:latin typeface="Arial" panose="020B0604020202020204" pitchFamily="34" charset="0"/>
                          <a:cs typeface="Arial" panose="020B0604020202020204" pitchFamily="34" charset="0"/>
                        </a:rPr>
                        <a:t>2</a:t>
                      </a:r>
                      <a:r>
                        <a:rPr kumimoji="1" lang="en-US" altLang="ja-JP" sz="1800" dirty="0">
                          <a:latin typeface="Arial" panose="020B0604020202020204" pitchFamily="34" charset="0"/>
                          <a:cs typeface="Arial" panose="020B0604020202020204" pitchFamily="34" charset="0"/>
                        </a:rPr>
                        <a:t>)</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640869"/>
                  </a:ext>
                </a:extLst>
              </a:tr>
              <a:tr h="370840">
                <a:tc>
                  <a:txBody>
                    <a:bodyPr/>
                    <a:lstStyle/>
                    <a:p>
                      <a:r>
                        <a:rPr kumimoji="1" lang="en-US" altLang="ja-JP" sz="2000" b="1" dirty="0">
                          <a:solidFill>
                            <a:srgbClr val="7030A0"/>
                          </a:solidFill>
                          <a:latin typeface="Arial" panose="020B0604020202020204" pitchFamily="34" charset="0"/>
                          <a:cs typeface="Arial" panose="020B0604020202020204" pitchFamily="34" charset="0"/>
                        </a:rPr>
                        <a:t>TCR-2</a:t>
                      </a:r>
                    </a:p>
                    <a:p>
                      <a:r>
                        <a:rPr kumimoji="1" lang="en-US" altLang="ja-JP" sz="1800" dirty="0">
                          <a:latin typeface="Arial" panose="020B0604020202020204" pitchFamily="34" charset="0"/>
                          <a:cs typeface="Arial" panose="020B0604020202020204" pitchFamily="34" charset="0"/>
                        </a:rPr>
                        <a:t>(Miyazaki et al., 2020)</a:t>
                      </a:r>
                      <a:endParaRPr kumimoji="1" lang="ja-JP" altLang="en-US" sz="180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r>
                        <a:rPr kumimoji="1" lang="en-US" altLang="ja-JP" sz="1800" dirty="0" err="1">
                          <a:latin typeface="Arial" panose="020B0604020202020204" pitchFamily="34" charset="0"/>
                          <a:cs typeface="Arial" panose="020B0604020202020204" pitchFamily="34" charset="0"/>
                        </a:rPr>
                        <a:t>EnKF</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en-US" altLang="ja-JP" sz="1800" dirty="0">
                          <a:latin typeface="Arial" panose="020B0604020202020204" pitchFamily="34" charset="0"/>
                          <a:ea typeface="MS Gothic" panose="020B0609070205080204" pitchFamily="49" charset="-128"/>
                          <a:cs typeface="Arial" panose="020B0604020202020204" pitchFamily="34" charset="0"/>
                        </a:rPr>
                        <a:t>X</a:t>
                      </a:r>
                      <a:endParaRPr kumimoji="1" lang="ja-JP" altLang="en-US" sz="1800">
                        <a:latin typeface="Arial" panose="020B0604020202020204" pitchFamily="34" charset="0"/>
                        <a:ea typeface="MS Gothic" panose="020B0609070205080204" pitchFamily="49"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MLS</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TES</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MOPITT (CO), </a:t>
                      </a:r>
                    </a:p>
                    <a:p>
                      <a:r>
                        <a:rPr kumimoji="1" lang="en-US" altLang="ja-JP" sz="1800" dirty="0">
                          <a:latin typeface="Arial" panose="020B0604020202020204" pitchFamily="34" charset="0"/>
                          <a:cs typeface="Arial" panose="020B0604020202020204" pitchFamily="34" charset="0"/>
                        </a:rPr>
                        <a:t>OMI, SCIAMACHY, GOME-2 (NO</a:t>
                      </a:r>
                      <a:r>
                        <a:rPr kumimoji="1" lang="en-US" altLang="ja-JP" sz="1800" baseline="-25000" dirty="0">
                          <a:latin typeface="Arial" panose="020B0604020202020204" pitchFamily="34" charset="0"/>
                          <a:cs typeface="Arial" panose="020B0604020202020204" pitchFamily="34" charset="0"/>
                        </a:rPr>
                        <a:t>2</a:t>
                      </a:r>
                      <a:r>
                        <a:rPr kumimoji="1" lang="en-US" altLang="ja-JP" sz="1800" dirty="0">
                          <a:latin typeface="Arial" panose="020B0604020202020204" pitchFamily="34" charset="0"/>
                          <a:cs typeface="Arial" panose="020B0604020202020204" pitchFamily="34" charset="0"/>
                        </a:rPr>
                        <a:t>)</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27399199"/>
                  </a:ext>
                </a:extLst>
              </a:tr>
              <a:tr h="370840">
                <a:tc>
                  <a:txBody>
                    <a:bodyPr/>
                    <a:lstStyle/>
                    <a:p>
                      <a:r>
                        <a:rPr kumimoji="1" lang="en-US" altLang="ja-JP" sz="2000" b="1" dirty="0">
                          <a:solidFill>
                            <a:srgbClr val="7030A0"/>
                          </a:solidFill>
                          <a:latin typeface="Arial" panose="020B0604020202020204" pitchFamily="34" charset="0"/>
                          <a:cs typeface="Arial" panose="020B0604020202020204" pitchFamily="34" charset="0"/>
                        </a:rPr>
                        <a:t>GEOS-CHEM</a:t>
                      </a:r>
                    </a:p>
                    <a:p>
                      <a:r>
                        <a:rPr kumimoji="1" lang="en-US" altLang="ja-JP" sz="1800" dirty="0">
                          <a:latin typeface="Arial" panose="020B0604020202020204" pitchFamily="34" charset="0"/>
                          <a:cs typeface="Arial" panose="020B0604020202020204" pitchFamily="34" charset="0"/>
                        </a:rPr>
                        <a:t>(Qu et al., 2020)</a:t>
                      </a:r>
                      <a:endParaRPr kumimoji="1" lang="ja-JP" altLang="en-US" sz="180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4D-Var</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en-US" altLang="ja-JP" sz="1800" dirty="0">
                          <a:latin typeface="Arial" panose="020B0604020202020204" pitchFamily="34" charset="0"/>
                          <a:ea typeface="MS Gothic" panose="020B0609070205080204" pitchFamily="49" charset="-128"/>
                          <a:cs typeface="Arial" panose="020B0604020202020204" pitchFamily="34" charset="0"/>
                        </a:rPr>
                        <a:t>X</a:t>
                      </a:r>
                      <a:endParaRPr kumimoji="1" lang="ja-JP" altLang="en-US" sz="1800">
                        <a:latin typeface="Arial" panose="020B0604020202020204" pitchFamily="34" charset="0"/>
                        <a:ea typeface="MS Gothic" panose="020B0609070205080204" pitchFamily="49"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OMI (NO</a:t>
                      </a:r>
                      <a:r>
                        <a:rPr kumimoji="1" lang="en-US" altLang="ja-JP" sz="1800" baseline="-25000" dirty="0">
                          <a:latin typeface="Arial" panose="020B0604020202020204" pitchFamily="34" charset="0"/>
                          <a:cs typeface="Arial" panose="020B0604020202020204" pitchFamily="34" charset="0"/>
                        </a:rPr>
                        <a:t>2</a:t>
                      </a:r>
                      <a:r>
                        <a:rPr kumimoji="1" lang="en-US" altLang="ja-JP" sz="1800" dirty="0">
                          <a:latin typeface="Arial" panose="020B0604020202020204" pitchFamily="34" charset="0"/>
                          <a:cs typeface="Arial" panose="020B0604020202020204" pitchFamily="34" charset="0"/>
                        </a:rPr>
                        <a:t>)</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71449117"/>
                  </a:ext>
                </a:extLst>
              </a:tr>
              <a:tr h="370840">
                <a:tc>
                  <a:txBody>
                    <a:bodyPr/>
                    <a:lstStyle/>
                    <a:p>
                      <a:r>
                        <a:rPr kumimoji="1" lang="en-US" altLang="ja-JP" sz="2000" b="1" dirty="0">
                          <a:solidFill>
                            <a:srgbClr val="7030A0"/>
                          </a:solidFill>
                          <a:latin typeface="Arial" panose="020B0604020202020204" pitchFamily="34" charset="0"/>
                          <a:cs typeface="Arial" panose="020B0604020202020204" pitchFamily="34" charset="0"/>
                        </a:rPr>
                        <a:t>RAQMS</a:t>
                      </a:r>
                    </a:p>
                    <a:p>
                      <a:r>
                        <a:rPr kumimoji="1" lang="en-US" altLang="ja-JP" sz="1800" dirty="0">
                          <a:latin typeface="Arial" panose="020B0604020202020204" pitchFamily="34" charset="0"/>
                          <a:cs typeface="Arial" panose="020B0604020202020204" pitchFamily="34" charset="0"/>
                        </a:rPr>
                        <a:t>(Pierce et al., 2009)</a:t>
                      </a:r>
                      <a:endParaRPr kumimoji="1" lang="ja-JP" altLang="en-US" sz="180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3D-Var</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en-US" altLang="ja-JP" sz="1800" dirty="0">
                          <a:latin typeface="Arial" panose="020B0604020202020204" pitchFamily="34" charset="0"/>
                          <a:ea typeface="MS Gothic" panose="020B0609070205080204" pitchFamily="49" charset="-128"/>
                          <a:cs typeface="Arial" panose="020B0604020202020204" pitchFamily="34" charset="0"/>
                        </a:rPr>
                        <a:t>X</a:t>
                      </a:r>
                      <a:endParaRPr kumimoji="1" lang="ja-JP" altLang="en-US" sz="1800">
                        <a:latin typeface="Arial" panose="020B0604020202020204" pitchFamily="34" charset="0"/>
                        <a:ea typeface="MS Gothic" panose="020B0609070205080204" pitchFamily="49"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OMI</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MLS</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AIRS (CO),</a:t>
                      </a:r>
                    </a:p>
                    <a:p>
                      <a:r>
                        <a:rPr kumimoji="1" lang="en-US" altLang="ja-JP" sz="1800" dirty="0">
                          <a:latin typeface="Arial" panose="020B0604020202020204" pitchFamily="34" charset="0"/>
                          <a:cs typeface="Arial" panose="020B0604020202020204" pitchFamily="34" charset="0"/>
                        </a:rPr>
                        <a:t>OMI (NO</a:t>
                      </a:r>
                      <a:r>
                        <a:rPr kumimoji="1" lang="en-US" altLang="ja-JP" sz="1800" baseline="-25000" dirty="0">
                          <a:latin typeface="Arial" panose="020B0604020202020204" pitchFamily="34" charset="0"/>
                          <a:cs typeface="Arial" panose="020B0604020202020204" pitchFamily="34" charset="0"/>
                        </a:rPr>
                        <a:t>2</a:t>
                      </a:r>
                      <a:r>
                        <a:rPr kumimoji="1" lang="en-US" altLang="ja-JP" sz="1800" dirty="0">
                          <a:latin typeface="Arial" panose="020B0604020202020204" pitchFamily="34" charset="0"/>
                          <a:cs typeface="Arial" panose="020B0604020202020204" pitchFamily="34" charset="0"/>
                        </a:rPr>
                        <a:t>)</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46991358"/>
                  </a:ext>
                </a:extLst>
              </a:tr>
              <a:tr h="370840">
                <a:tc>
                  <a:txBody>
                    <a:bodyPr/>
                    <a:lstStyle/>
                    <a:p>
                      <a:r>
                        <a:rPr kumimoji="1" lang="en-US" altLang="ja-JP" sz="2000" b="1" dirty="0">
                          <a:solidFill>
                            <a:srgbClr val="7030A0"/>
                          </a:solidFill>
                          <a:latin typeface="Arial" panose="020B0604020202020204" pitchFamily="34" charset="0"/>
                          <a:cs typeface="Arial" panose="020B0604020202020204" pitchFamily="34" charset="0"/>
                        </a:rPr>
                        <a:t>IASI-r</a:t>
                      </a:r>
                    </a:p>
                    <a:p>
                      <a:r>
                        <a:rPr kumimoji="1" lang="en-US" altLang="ja-JP" sz="1800" dirty="0">
                          <a:latin typeface="Arial" panose="020B0604020202020204" pitchFamily="34" charset="0"/>
                          <a:cs typeface="Arial" panose="020B0604020202020204" pitchFamily="34" charset="0"/>
                        </a:rPr>
                        <a:t>(Emili and El </a:t>
                      </a:r>
                      <a:r>
                        <a:rPr kumimoji="1" lang="en-US" altLang="ja-JP" sz="1800" dirty="0" err="1">
                          <a:latin typeface="Arial" panose="020B0604020202020204" pitchFamily="34" charset="0"/>
                          <a:cs typeface="Arial" panose="020B0604020202020204" pitchFamily="34" charset="0"/>
                        </a:rPr>
                        <a:t>Aabaribaoune</a:t>
                      </a:r>
                      <a:r>
                        <a:rPr kumimoji="1" lang="en-US" altLang="ja-JP" sz="1800" dirty="0">
                          <a:latin typeface="Arial" panose="020B0604020202020204" pitchFamily="34" charset="0"/>
                          <a:cs typeface="Arial" panose="020B0604020202020204" pitchFamily="34" charset="0"/>
                        </a:rPr>
                        <a:t>, 2021)</a:t>
                      </a:r>
                      <a:endParaRPr kumimoji="1" lang="ja-JP" altLang="en-US" sz="180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3D-Var</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MLS</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800" dirty="0">
                          <a:latin typeface="Arial" panose="020B0604020202020204" pitchFamily="34" charset="0"/>
                          <a:cs typeface="Arial" panose="020B0604020202020204" pitchFamily="34" charset="0"/>
                        </a:rPr>
                        <a:t>IASI (L1)</a:t>
                      </a:r>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24726670"/>
                  </a:ext>
                </a:extLst>
              </a:tr>
            </a:tbl>
          </a:graphicData>
        </a:graphic>
      </p:graphicFrame>
      <p:sp>
        <p:nvSpPr>
          <p:cNvPr id="5" name="Sekiya et al. (in prep.)">
            <a:extLst>
              <a:ext uri="{FF2B5EF4-FFF2-40B4-BE49-F238E27FC236}">
                <a16:creationId xmlns:a16="http://schemas.microsoft.com/office/drawing/2014/main" id="{B6AD5095-D961-E4EA-8FEC-CDBF11C207B8}"/>
              </a:ext>
            </a:extLst>
          </p:cNvPr>
          <p:cNvSpPr txBox="1"/>
          <p:nvPr/>
        </p:nvSpPr>
        <p:spPr>
          <a:xfrm>
            <a:off x="335430" y="6471071"/>
            <a:ext cx="2319807" cy="330860"/>
          </a:xfrm>
          <a:prstGeom prst="rect">
            <a:avLst/>
          </a:prstGeom>
          <a:solidFill>
            <a:srgbClr val="FFFDE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7150" tIns="57150" rIns="57150" bIns="57150">
            <a:spAutoFit/>
          </a:bodyPr>
          <a:lstStyle>
            <a:lvl1pPr marL="81280" marR="81280" algn="ctr" defTabSz="1821656">
              <a:lnSpc>
                <a:spcPct val="100000"/>
              </a:lnSpc>
              <a:spcBef>
                <a:spcPts val="0"/>
              </a:spcBef>
              <a:defRPr sz="3200">
                <a:uFill>
                  <a:solidFill>
                    <a:srgbClr val="000000"/>
                  </a:solidFill>
                </a:uFill>
                <a:latin typeface="Calibri"/>
                <a:ea typeface="Calibri"/>
                <a:cs typeface="Calibri"/>
                <a:sym typeface="Calibri"/>
              </a:defRPr>
            </a:lvl1pPr>
          </a:lstStyle>
          <a:p>
            <a:r>
              <a:rPr sz="1400" dirty="0">
                <a:latin typeface="Arial" panose="020B0604020202020204" pitchFamily="34" charset="0"/>
                <a:cs typeface="Arial" panose="020B0604020202020204" pitchFamily="34" charset="0"/>
              </a:rPr>
              <a:t>Sekiya et al. (</a:t>
            </a:r>
            <a:r>
              <a:rPr lang="en-US" sz="1400" dirty="0">
                <a:latin typeface="Arial" panose="020B0604020202020204" pitchFamily="34" charset="0"/>
                <a:cs typeface="Arial" panose="020B0604020202020204" pitchFamily="34" charset="0"/>
              </a:rPr>
              <a:t>2025</a:t>
            </a:r>
            <a:r>
              <a:rP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ACP</a:t>
            </a:r>
            <a:endParaRP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904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7">
            <a:extLst>
              <a:ext uri="{FF2B5EF4-FFF2-40B4-BE49-F238E27FC236}">
                <a16:creationId xmlns:a16="http://schemas.microsoft.com/office/drawing/2014/main" id="{B4A2E855-D9A9-7B8F-514C-CDBC148BCF01}"/>
              </a:ext>
            </a:extLst>
          </p:cNvPr>
          <p:cNvPicPr>
            <a:picLocks noGrp="1" noChangeAspect="1"/>
          </p:cNvPicPr>
          <p:nvPr>
            <p:ph idx="1"/>
          </p:nvPr>
        </p:nvPicPr>
        <p:blipFill>
          <a:blip r:embed="rId3"/>
          <a:stretch>
            <a:fillRect/>
          </a:stretch>
        </p:blipFill>
        <p:spPr>
          <a:xfrm>
            <a:off x="1304970" y="908211"/>
            <a:ext cx="9345983" cy="5949789"/>
          </a:xfrm>
          <a:prstGeom prst="rect">
            <a:avLst/>
          </a:prstGeom>
        </p:spPr>
      </p:pic>
      <p:sp>
        <p:nvSpPr>
          <p:cNvPr id="2" name="タイトル 1">
            <a:extLst>
              <a:ext uri="{FF2B5EF4-FFF2-40B4-BE49-F238E27FC236}">
                <a16:creationId xmlns:a16="http://schemas.microsoft.com/office/drawing/2014/main" id="{0E7A1D25-68FF-C68C-3DBE-22F7B470D8A4}"/>
              </a:ext>
            </a:extLst>
          </p:cNvPr>
          <p:cNvSpPr>
            <a:spLocks noGrp="1"/>
          </p:cNvSpPr>
          <p:nvPr>
            <p:ph type="title"/>
          </p:nvPr>
        </p:nvSpPr>
        <p:spPr>
          <a:xfrm>
            <a:off x="155811" y="136526"/>
            <a:ext cx="11644303" cy="835932"/>
          </a:xfrm>
        </p:spPr>
        <p:txBody>
          <a:bodyPr>
            <a:normAutofit/>
          </a:bodyPr>
          <a:lstStyle/>
          <a:p>
            <a:pPr algn="ctr"/>
            <a:r>
              <a:rPr kumimoji="1" lang="en-US" altLang="ja-JP" sz="4000" b="1" dirty="0"/>
              <a:t>Intercomparison of ozone reanalysis</a:t>
            </a:r>
            <a:endParaRPr kumimoji="1" lang="ja-JP" altLang="en-US" sz="4000" b="1"/>
          </a:p>
        </p:txBody>
      </p:sp>
      <p:sp>
        <p:nvSpPr>
          <p:cNvPr id="4" name="スライド番号プレースホルダー 3">
            <a:extLst>
              <a:ext uri="{FF2B5EF4-FFF2-40B4-BE49-F238E27FC236}">
                <a16:creationId xmlns:a16="http://schemas.microsoft.com/office/drawing/2014/main" id="{DBEE59FD-2D50-B386-BB22-38A126B525C2}"/>
              </a:ext>
            </a:extLst>
          </p:cNvPr>
          <p:cNvSpPr>
            <a:spLocks noGrp="1"/>
          </p:cNvSpPr>
          <p:nvPr>
            <p:ph type="sldNum" sz="quarter" idx="12"/>
          </p:nvPr>
        </p:nvSpPr>
        <p:spPr/>
        <p:txBody>
          <a:bodyPr/>
          <a:lstStyle/>
          <a:p>
            <a:fld id="{AB6CEEE6-2B53-D84D-988B-5F7371A8A47F}" type="slidenum">
              <a:rPr kumimoji="1" lang="ja-JP" altLang="en-US" smtClean="0"/>
              <a:t>4</a:t>
            </a:fld>
            <a:endParaRPr kumimoji="1" lang="ja-JP" altLang="en-US"/>
          </a:p>
        </p:txBody>
      </p:sp>
      <p:sp>
        <p:nvSpPr>
          <p:cNvPr id="3" name="正方形/長方形 2">
            <a:extLst>
              <a:ext uri="{FF2B5EF4-FFF2-40B4-BE49-F238E27FC236}">
                <a16:creationId xmlns:a16="http://schemas.microsoft.com/office/drawing/2014/main" id="{77B58D72-DF7D-80F5-6806-6D21AFE7FA86}"/>
              </a:ext>
            </a:extLst>
          </p:cNvPr>
          <p:cNvSpPr/>
          <p:nvPr/>
        </p:nvSpPr>
        <p:spPr>
          <a:xfrm>
            <a:off x="8032831" y="5139159"/>
            <a:ext cx="2766349" cy="166096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26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EAF6CE-B727-2C50-93E1-C6C8DB388E3C}"/>
              </a:ext>
            </a:extLst>
          </p:cNvPr>
          <p:cNvSpPr>
            <a:spLocks noGrp="1"/>
          </p:cNvSpPr>
          <p:nvPr>
            <p:ph type="title"/>
          </p:nvPr>
        </p:nvSpPr>
        <p:spPr>
          <a:xfrm>
            <a:off x="838200" y="193380"/>
            <a:ext cx="10515600" cy="1404145"/>
          </a:xfrm>
        </p:spPr>
        <p:txBody>
          <a:bodyPr>
            <a:normAutofit/>
          </a:bodyPr>
          <a:lstStyle/>
          <a:p>
            <a:r>
              <a:rPr lang="en-US" altLang="ja-JP" sz="4000" b="1" dirty="0"/>
              <a:t>Data assimilation improved consistency between different reanalysis systems</a:t>
            </a:r>
            <a:endParaRPr kumimoji="1" lang="ja-JP" altLang="en-US" sz="4000" b="1"/>
          </a:p>
        </p:txBody>
      </p:sp>
      <p:sp>
        <p:nvSpPr>
          <p:cNvPr id="4" name="スライド番号プレースホルダー 3">
            <a:extLst>
              <a:ext uri="{FF2B5EF4-FFF2-40B4-BE49-F238E27FC236}">
                <a16:creationId xmlns:a16="http://schemas.microsoft.com/office/drawing/2014/main" id="{E36784C2-44F0-C61B-7F3C-D294E077C701}"/>
              </a:ext>
            </a:extLst>
          </p:cNvPr>
          <p:cNvSpPr>
            <a:spLocks noGrp="1"/>
          </p:cNvSpPr>
          <p:nvPr>
            <p:ph type="sldNum" sz="quarter" idx="12"/>
          </p:nvPr>
        </p:nvSpPr>
        <p:spPr/>
        <p:txBody>
          <a:bodyPr/>
          <a:lstStyle/>
          <a:p>
            <a:fld id="{AB6CEEE6-2B53-D84D-988B-5F7371A8A47F}" type="slidenum">
              <a:rPr kumimoji="1" lang="ja-JP" altLang="en-US" smtClean="0"/>
              <a:t>5</a:t>
            </a:fld>
            <a:endParaRPr kumimoji="1" lang="ja-JP" altLang="en-US"/>
          </a:p>
        </p:txBody>
      </p:sp>
      <p:pic>
        <p:nvPicPr>
          <p:cNvPr id="14" name="図 13">
            <a:extLst>
              <a:ext uri="{FF2B5EF4-FFF2-40B4-BE49-F238E27FC236}">
                <a16:creationId xmlns:a16="http://schemas.microsoft.com/office/drawing/2014/main" id="{33C0E035-F736-FA8F-C5A5-584D5BC0ED9F}"/>
              </a:ext>
            </a:extLst>
          </p:cNvPr>
          <p:cNvPicPr>
            <a:picLocks noChangeAspect="1"/>
          </p:cNvPicPr>
          <p:nvPr/>
        </p:nvPicPr>
        <p:blipFill>
          <a:blip r:embed="rId3"/>
          <a:srcRect l="48787" r="1"/>
          <a:stretch/>
        </p:blipFill>
        <p:spPr>
          <a:xfrm>
            <a:off x="6571210" y="2322657"/>
            <a:ext cx="3754628" cy="4398819"/>
          </a:xfrm>
          <a:prstGeom prst="rect">
            <a:avLst/>
          </a:prstGeom>
        </p:spPr>
      </p:pic>
      <p:pic>
        <p:nvPicPr>
          <p:cNvPr id="3" name="図 2">
            <a:extLst>
              <a:ext uri="{FF2B5EF4-FFF2-40B4-BE49-F238E27FC236}">
                <a16:creationId xmlns:a16="http://schemas.microsoft.com/office/drawing/2014/main" id="{57D8ACE0-382F-071F-A23F-53F1BA28EAC4}"/>
              </a:ext>
            </a:extLst>
          </p:cNvPr>
          <p:cNvPicPr>
            <a:picLocks noChangeAspect="1"/>
          </p:cNvPicPr>
          <p:nvPr/>
        </p:nvPicPr>
        <p:blipFill>
          <a:blip r:embed="rId3"/>
          <a:srcRect l="326" r="51082"/>
          <a:stretch/>
        </p:blipFill>
        <p:spPr>
          <a:xfrm>
            <a:off x="1009423" y="2322657"/>
            <a:ext cx="3562577" cy="4398818"/>
          </a:xfrm>
          <a:prstGeom prst="rect">
            <a:avLst/>
          </a:prstGeom>
        </p:spPr>
      </p:pic>
      <p:sp>
        <p:nvSpPr>
          <p:cNvPr id="5" name="テキスト ボックス 4">
            <a:extLst>
              <a:ext uri="{FF2B5EF4-FFF2-40B4-BE49-F238E27FC236}">
                <a16:creationId xmlns:a16="http://schemas.microsoft.com/office/drawing/2014/main" id="{F31EB568-5561-66F9-21D2-E9C083A3C904}"/>
              </a:ext>
            </a:extLst>
          </p:cNvPr>
          <p:cNvSpPr txBox="1"/>
          <p:nvPr/>
        </p:nvSpPr>
        <p:spPr>
          <a:xfrm>
            <a:off x="342162" y="1839236"/>
            <a:ext cx="5782866" cy="830997"/>
          </a:xfrm>
          <a:prstGeom prst="rect">
            <a:avLst/>
          </a:prstGeom>
          <a:solidFill>
            <a:schemeClr val="bg1"/>
          </a:solidFill>
        </p:spPr>
        <p:txBody>
          <a:bodyPr wrap="square" rtlCol="0">
            <a:spAutoFit/>
          </a:bodyPr>
          <a:lstStyle/>
          <a:p>
            <a:r>
              <a:rPr kumimoji="1" lang="en-US" altLang="ja-JP" sz="2400" dirty="0">
                <a:latin typeface="Arial" panose="020B0604020202020204" pitchFamily="34" charset="0"/>
                <a:cs typeface="Arial" panose="020B0604020202020204" pitchFamily="34" charset="0"/>
              </a:rPr>
              <a:t>Mean-system mean of ozone reanalysis is increased by 5-15% due to DA.</a:t>
            </a:r>
            <a:endParaRPr kumimoji="1" lang="ja-JP" altLang="en-US" sz="240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C3DD1E42-1A4A-B7E7-704A-4225CAF342D6}"/>
              </a:ext>
            </a:extLst>
          </p:cNvPr>
          <p:cNvSpPr txBox="1"/>
          <p:nvPr/>
        </p:nvSpPr>
        <p:spPr>
          <a:xfrm>
            <a:off x="6096000" y="1839236"/>
            <a:ext cx="5782866" cy="830997"/>
          </a:xfrm>
          <a:prstGeom prst="rect">
            <a:avLst/>
          </a:prstGeom>
          <a:solidFill>
            <a:schemeClr val="bg1"/>
          </a:solidFill>
        </p:spPr>
        <p:txBody>
          <a:bodyPr wrap="square" rtlCol="0">
            <a:spAutoFit/>
          </a:bodyPr>
          <a:lstStyle/>
          <a:p>
            <a:r>
              <a:rPr kumimoji="1" lang="en-US" altLang="ja-JP" sz="2400" dirty="0">
                <a:latin typeface="Arial" panose="020B0604020202020204" pitchFamily="34" charset="0"/>
                <a:cs typeface="Arial" panose="020B0604020202020204" pitchFamily="34" charset="0"/>
              </a:rPr>
              <a:t>Mean-system spread of ozone reanalysis is reduced by more than 15% due to DA.</a:t>
            </a:r>
            <a:endParaRPr kumimoji="1" lang="ja-JP"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86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09BCBD-7E31-E55D-1E49-084A4B4A6426}"/>
              </a:ext>
            </a:extLst>
          </p:cNvPr>
          <p:cNvSpPr>
            <a:spLocks noGrp="1"/>
          </p:cNvSpPr>
          <p:nvPr>
            <p:ph type="title"/>
          </p:nvPr>
        </p:nvSpPr>
        <p:spPr>
          <a:xfrm>
            <a:off x="211892" y="66265"/>
            <a:ext cx="11863567" cy="1251548"/>
          </a:xfrm>
        </p:spPr>
        <p:txBody>
          <a:bodyPr>
            <a:noAutofit/>
          </a:bodyPr>
          <a:lstStyle/>
          <a:p>
            <a:pPr>
              <a:lnSpc>
                <a:spcPct val="120000"/>
              </a:lnSpc>
              <a:spcBef>
                <a:spcPts val="0"/>
              </a:spcBef>
            </a:pPr>
            <a:r>
              <a:rPr lang="en-US" altLang="ja-JP" sz="3600" b="1" dirty="0"/>
              <a:t>DA reduced model biases against </a:t>
            </a:r>
            <a:r>
              <a:rPr lang="en-US" altLang="ja-JP" sz="3600" b="1" dirty="0" err="1"/>
              <a:t>ozonesonde</a:t>
            </a:r>
            <a:r>
              <a:rPr lang="en-US" altLang="ja-JP" sz="3600" b="1" dirty="0"/>
              <a:t> observations in the whole troposphere</a:t>
            </a:r>
            <a:endParaRPr kumimoji="1" lang="ja-JP" altLang="en-US" sz="3600" b="1"/>
          </a:p>
        </p:txBody>
      </p:sp>
      <p:pic>
        <p:nvPicPr>
          <p:cNvPr id="6" name="コンテンツ プレースホルダー 5" descr="ダイアグラム&#10;&#10;AI 生成コンテンツは誤りを含む可能性があります。">
            <a:extLst>
              <a:ext uri="{FF2B5EF4-FFF2-40B4-BE49-F238E27FC236}">
                <a16:creationId xmlns:a16="http://schemas.microsoft.com/office/drawing/2014/main" id="{C60A90D3-BDD3-A075-63AC-24FA95839DFA}"/>
              </a:ext>
            </a:extLst>
          </p:cNvPr>
          <p:cNvPicPr>
            <a:picLocks noGrp="1" noChangeAspect="1"/>
          </p:cNvPicPr>
          <p:nvPr>
            <p:ph idx="1"/>
          </p:nvPr>
        </p:nvPicPr>
        <p:blipFill>
          <a:blip r:embed="rId3"/>
          <a:srcRect t="21705" r="18347" b="59135"/>
          <a:stretch>
            <a:fillRect/>
          </a:stretch>
        </p:blipFill>
        <p:spPr>
          <a:xfrm>
            <a:off x="211892" y="2622175"/>
            <a:ext cx="9262460" cy="3106272"/>
          </a:xfrm>
        </p:spPr>
      </p:pic>
      <p:sp>
        <p:nvSpPr>
          <p:cNvPr id="4" name="スライド番号プレースホルダー 3">
            <a:extLst>
              <a:ext uri="{FF2B5EF4-FFF2-40B4-BE49-F238E27FC236}">
                <a16:creationId xmlns:a16="http://schemas.microsoft.com/office/drawing/2014/main" id="{6B1E0A87-A335-9277-FD1C-95E37D6C21DC}"/>
              </a:ext>
            </a:extLst>
          </p:cNvPr>
          <p:cNvSpPr>
            <a:spLocks noGrp="1"/>
          </p:cNvSpPr>
          <p:nvPr>
            <p:ph type="sldNum" sz="quarter" idx="12"/>
          </p:nvPr>
        </p:nvSpPr>
        <p:spPr/>
        <p:txBody>
          <a:bodyPr/>
          <a:lstStyle/>
          <a:p>
            <a:fld id="{AB6CEEE6-2B53-D84D-988B-5F7371A8A47F}" type="slidenum">
              <a:rPr kumimoji="1" lang="ja-JP" altLang="en-US" smtClean="0"/>
              <a:t>6</a:t>
            </a:fld>
            <a:endParaRPr kumimoji="1" lang="ja-JP" altLang="en-US"/>
          </a:p>
        </p:txBody>
      </p:sp>
      <p:pic>
        <p:nvPicPr>
          <p:cNvPr id="7" name="コンテンツ プレースホルダー 5" descr="ダイアグラム&#10;&#10;AI 生成コンテンツは誤りを含む可能性があります。">
            <a:extLst>
              <a:ext uri="{FF2B5EF4-FFF2-40B4-BE49-F238E27FC236}">
                <a16:creationId xmlns:a16="http://schemas.microsoft.com/office/drawing/2014/main" id="{1F523447-AC42-A617-8C1F-A434DE960E89}"/>
              </a:ext>
            </a:extLst>
          </p:cNvPr>
          <p:cNvPicPr>
            <a:picLocks noChangeAspect="1"/>
          </p:cNvPicPr>
          <p:nvPr/>
        </p:nvPicPr>
        <p:blipFill>
          <a:blip r:embed="rId3"/>
          <a:srcRect l="82187" t="5872" r="-1" b="76204"/>
          <a:stretch>
            <a:fillRect/>
          </a:stretch>
        </p:blipFill>
        <p:spPr>
          <a:xfrm>
            <a:off x="9614647" y="2622175"/>
            <a:ext cx="2111189" cy="3035929"/>
          </a:xfrm>
          <a:prstGeom prst="rect">
            <a:avLst/>
          </a:prstGeom>
        </p:spPr>
      </p:pic>
      <p:sp>
        <p:nvSpPr>
          <p:cNvPr id="8" name="テキスト ボックス 7">
            <a:extLst>
              <a:ext uri="{FF2B5EF4-FFF2-40B4-BE49-F238E27FC236}">
                <a16:creationId xmlns:a16="http://schemas.microsoft.com/office/drawing/2014/main" id="{7A570313-DA91-8DD1-64EB-89637E65F9A9}"/>
              </a:ext>
            </a:extLst>
          </p:cNvPr>
          <p:cNvSpPr txBox="1"/>
          <p:nvPr/>
        </p:nvSpPr>
        <p:spPr>
          <a:xfrm>
            <a:off x="3550023" y="2391342"/>
            <a:ext cx="1667436" cy="461665"/>
          </a:xfrm>
          <a:prstGeom prst="rect">
            <a:avLst/>
          </a:prstGeom>
          <a:noFill/>
        </p:spPr>
        <p:txBody>
          <a:bodyPr wrap="square" rtlCol="0">
            <a:spAutoFit/>
          </a:bodyPr>
          <a:lstStyle/>
          <a:p>
            <a:r>
              <a:rPr lang="en-US" altLang="ja-JP" sz="2400" dirty="0">
                <a:latin typeface="Arial" panose="020B0604020202020204" pitchFamily="34" charset="0"/>
                <a:cs typeface="Arial" panose="020B0604020202020204" pitchFamily="34" charset="0"/>
              </a:rPr>
              <a:t>Mean Bias</a:t>
            </a:r>
            <a:endParaRPr kumimoji="1" lang="ja-JP" altLang="en-US" sz="240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F0673951-1C62-4E64-BD9F-88272D7F00E8}"/>
              </a:ext>
            </a:extLst>
          </p:cNvPr>
          <p:cNvSpPr txBox="1"/>
          <p:nvPr/>
        </p:nvSpPr>
        <p:spPr>
          <a:xfrm>
            <a:off x="7319682" y="2391341"/>
            <a:ext cx="1084730" cy="461665"/>
          </a:xfrm>
          <a:prstGeom prst="rect">
            <a:avLst/>
          </a:prstGeom>
          <a:noFill/>
        </p:spPr>
        <p:txBody>
          <a:bodyPr wrap="square" rtlCol="0">
            <a:spAutoFit/>
          </a:bodyPr>
          <a:lstStyle/>
          <a:p>
            <a:r>
              <a:rPr lang="en-US" altLang="ja-JP" sz="2400" dirty="0">
                <a:latin typeface="Arial" panose="020B0604020202020204" pitchFamily="34" charset="0"/>
                <a:cs typeface="Arial" panose="020B0604020202020204" pitchFamily="34" charset="0"/>
              </a:rPr>
              <a:t>RMSE</a:t>
            </a:r>
            <a:endParaRPr kumimoji="1" lang="ja-JP" altLang="en-US" sz="240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88DF7796-86C6-4020-A93E-34FD3F02960F}"/>
              </a:ext>
            </a:extLst>
          </p:cNvPr>
          <p:cNvSpPr txBox="1"/>
          <p:nvPr/>
        </p:nvSpPr>
        <p:spPr>
          <a:xfrm>
            <a:off x="336177" y="1616051"/>
            <a:ext cx="4047564"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latin typeface="Arial" panose="020B0604020202020204" pitchFamily="34" charset="0"/>
                <a:cs typeface="Arial" panose="020B0604020202020204" pitchFamily="34" charset="0"/>
              </a:rPr>
              <a:t>Large biases in individual models were reduced in the UTLS.</a:t>
            </a:r>
            <a:endParaRPr kumimoji="1" lang="ja-JP" altLang="en-US" sz="2000">
              <a:latin typeface="Arial" panose="020B0604020202020204" pitchFamily="34" charset="0"/>
              <a:cs typeface="Arial" panose="020B0604020202020204" pitchFamily="34" charset="0"/>
            </a:endParaRPr>
          </a:p>
        </p:txBody>
      </p:sp>
      <p:cxnSp>
        <p:nvCxnSpPr>
          <p:cNvPr id="9" name="直線矢印コネクタ 8">
            <a:extLst>
              <a:ext uri="{FF2B5EF4-FFF2-40B4-BE49-F238E27FC236}">
                <a16:creationId xmlns:a16="http://schemas.microsoft.com/office/drawing/2014/main" id="{FB2BCDFF-A940-2092-A382-34E78B28B1EC}"/>
              </a:ext>
            </a:extLst>
          </p:cNvPr>
          <p:cNvCxnSpPr>
            <a:cxnSpLocks/>
          </p:cNvCxnSpPr>
          <p:nvPr/>
        </p:nvCxnSpPr>
        <p:spPr>
          <a:xfrm>
            <a:off x="3186953" y="2332925"/>
            <a:ext cx="363070" cy="6388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テキスト ボックス 11">
            <a:extLst>
              <a:ext uri="{FF2B5EF4-FFF2-40B4-BE49-F238E27FC236}">
                <a16:creationId xmlns:a16="http://schemas.microsoft.com/office/drawing/2014/main" id="{ADED7478-4796-1BCF-1AED-C58FA39EA30F}"/>
              </a:ext>
            </a:extLst>
          </p:cNvPr>
          <p:cNvSpPr txBox="1"/>
          <p:nvPr/>
        </p:nvSpPr>
        <p:spPr>
          <a:xfrm>
            <a:off x="336176" y="5845083"/>
            <a:ext cx="6320118"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2000" dirty="0">
                <a:latin typeface="Arial" panose="020B0604020202020204" pitchFamily="34" charset="0"/>
                <a:cs typeface="Arial" panose="020B0604020202020204" pitchFamily="34" charset="0"/>
              </a:rPr>
              <a:t>Common negative model biases were improved in the middle and lower troposphere by satellite DA.</a:t>
            </a:r>
            <a:endParaRPr kumimoji="1" lang="ja-JP" altLang="en-US" sz="2000">
              <a:latin typeface="Arial" panose="020B0604020202020204" pitchFamily="34" charset="0"/>
              <a:cs typeface="Arial" panose="020B0604020202020204" pitchFamily="34" charset="0"/>
            </a:endParaRPr>
          </a:p>
        </p:txBody>
      </p:sp>
      <p:cxnSp>
        <p:nvCxnSpPr>
          <p:cNvPr id="13" name="直線矢印コネクタ 12">
            <a:extLst>
              <a:ext uri="{FF2B5EF4-FFF2-40B4-BE49-F238E27FC236}">
                <a16:creationId xmlns:a16="http://schemas.microsoft.com/office/drawing/2014/main" id="{ED122A47-233F-1A13-80DF-2E91E36B5290}"/>
              </a:ext>
            </a:extLst>
          </p:cNvPr>
          <p:cNvCxnSpPr>
            <a:cxnSpLocks/>
            <a:stCxn id="12" idx="0"/>
          </p:cNvCxnSpPr>
          <p:nvPr/>
        </p:nvCxnSpPr>
        <p:spPr>
          <a:xfrm flipV="1">
            <a:off x="3496235" y="4988859"/>
            <a:ext cx="457200" cy="8562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9625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640B3C-E938-A323-EB77-41DFDBF3E100}"/>
              </a:ext>
            </a:extLst>
          </p:cNvPr>
          <p:cNvSpPr>
            <a:spLocks noGrp="1"/>
          </p:cNvSpPr>
          <p:nvPr>
            <p:ph type="title"/>
          </p:nvPr>
        </p:nvSpPr>
        <p:spPr>
          <a:xfrm>
            <a:off x="269380" y="414923"/>
            <a:ext cx="11653239" cy="1325563"/>
          </a:xfrm>
        </p:spPr>
        <p:txBody>
          <a:bodyPr>
            <a:normAutofit/>
          </a:bodyPr>
          <a:lstStyle/>
          <a:p>
            <a:pPr algn="ctr"/>
            <a:r>
              <a:rPr lang="en-US" altLang="ja-JP" sz="4000" b="1" dirty="0"/>
              <a:t>Relative impacts of satellite ozone and its precursor observations</a:t>
            </a:r>
            <a:endParaRPr kumimoji="1" lang="ja-JP" altLang="en-US" sz="4000" b="1"/>
          </a:p>
        </p:txBody>
      </p:sp>
      <p:sp>
        <p:nvSpPr>
          <p:cNvPr id="3" name="スライド番号プレースホルダー 2">
            <a:extLst>
              <a:ext uri="{FF2B5EF4-FFF2-40B4-BE49-F238E27FC236}">
                <a16:creationId xmlns:a16="http://schemas.microsoft.com/office/drawing/2014/main" id="{11BFE57D-D3D9-BCF9-E00E-3940FD2B07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CEEE6-2B53-D84D-988B-5F7371A8A47F}" type="slidenum">
              <a:rPr kumimoji="1" lang="ja-JP" altLang="en-US" sz="1200" b="0" i="0" u="none" strike="noStrike" kern="1200" cap="none" spc="0" normalizeH="0" baseline="0" noProof="0" smtClean="0">
                <a:ln>
                  <a:noFill/>
                </a:ln>
                <a:solidFill>
                  <a:prstClr val="black">
                    <a:tint val="82000"/>
                  </a:prstClr>
                </a:solidFill>
                <a:effectLst/>
                <a:uLnTx/>
                <a:uFillTx/>
                <a:ea typeface="游ゴシック" panose="020B04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tint val="82000"/>
                </a:prstClr>
              </a:solidFill>
              <a:effectLst/>
              <a:uLnTx/>
              <a:uFillTx/>
              <a:ea typeface="游ゴシック" panose="020B0400000000000000" pitchFamily="34" charset="-128"/>
            </a:endParaRPr>
          </a:p>
        </p:txBody>
      </p:sp>
      <p:sp>
        <p:nvSpPr>
          <p:cNvPr id="5" name="テキスト ボックス 4">
            <a:extLst>
              <a:ext uri="{FF2B5EF4-FFF2-40B4-BE49-F238E27FC236}">
                <a16:creationId xmlns:a16="http://schemas.microsoft.com/office/drawing/2014/main" id="{538F8ABF-99D1-3785-9AD6-F0709B069DE1}"/>
              </a:ext>
            </a:extLst>
          </p:cNvPr>
          <p:cNvSpPr txBox="1"/>
          <p:nvPr/>
        </p:nvSpPr>
        <p:spPr>
          <a:xfrm>
            <a:off x="686937" y="1927875"/>
            <a:ext cx="11227559"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altLang="ja-JP" sz="2400" dirty="0">
                <a:solidFill>
                  <a:prstClr val="black"/>
                </a:solidFill>
                <a:latin typeface="Arial" panose="020B0604020202020204" pitchFamily="34" charset="0"/>
                <a:ea typeface="游ゴシック" panose="020B0400000000000000" pitchFamily="34" charset="-128"/>
                <a:cs typeface="Arial" panose="020B0604020202020204" pitchFamily="34" charset="0"/>
              </a:rPr>
              <a:t>Relative impacts are assessed by comparing sensitivity DA calculations with and without specific observation, so called Observing System Experiments (OSEs):</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graphicFrame>
        <p:nvGraphicFramePr>
          <p:cNvPr id="8" name="表 7">
            <a:extLst>
              <a:ext uri="{FF2B5EF4-FFF2-40B4-BE49-F238E27FC236}">
                <a16:creationId xmlns:a16="http://schemas.microsoft.com/office/drawing/2014/main" id="{25861E84-BBC1-2F78-1053-8E089B6E1DBC}"/>
              </a:ext>
            </a:extLst>
          </p:cNvPr>
          <p:cNvGraphicFramePr>
            <a:graphicFrameLocks noGrp="1"/>
          </p:cNvGraphicFramePr>
          <p:nvPr>
            <p:extLst>
              <p:ext uri="{D42A27DB-BD31-4B8C-83A1-F6EECF244321}">
                <p14:modId xmlns:p14="http://schemas.microsoft.com/office/powerpoint/2010/main" val="2913241646"/>
              </p:ext>
            </p:extLst>
          </p:nvPr>
        </p:nvGraphicFramePr>
        <p:xfrm>
          <a:off x="686937" y="3018371"/>
          <a:ext cx="11012005" cy="3078480"/>
        </p:xfrm>
        <a:graphic>
          <a:graphicData uri="http://schemas.openxmlformats.org/drawingml/2006/table">
            <a:tbl>
              <a:tblPr firstRow="1" bandRow="1">
                <a:tableStyleId>{9D7B26C5-4107-4FEC-AEDC-1716B250A1EF}</a:tableStyleId>
              </a:tblPr>
              <a:tblGrid>
                <a:gridCol w="2111309">
                  <a:extLst>
                    <a:ext uri="{9D8B030D-6E8A-4147-A177-3AD203B41FA5}">
                      <a16:colId xmlns:a16="http://schemas.microsoft.com/office/drawing/2014/main" val="1519556429"/>
                    </a:ext>
                  </a:extLst>
                </a:gridCol>
                <a:gridCol w="1271528">
                  <a:extLst>
                    <a:ext uri="{9D8B030D-6E8A-4147-A177-3AD203B41FA5}">
                      <a16:colId xmlns:a16="http://schemas.microsoft.com/office/drawing/2014/main" val="3203006286"/>
                    </a:ext>
                  </a:extLst>
                </a:gridCol>
                <a:gridCol w="1271528">
                  <a:extLst>
                    <a:ext uri="{9D8B030D-6E8A-4147-A177-3AD203B41FA5}">
                      <a16:colId xmlns:a16="http://schemas.microsoft.com/office/drawing/2014/main" val="1285458885"/>
                    </a:ext>
                  </a:extLst>
                </a:gridCol>
                <a:gridCol w="1271528">
                  <a:extLst>
                    <a:ext uri="{9D8B030D-6E8A-4147-A177-3AD203B41FA5}">
                      <a16:colId xmlns:a16="http://schemas.microsoft.com/office/drawing/2014/main" val="1399907224"/>
                    </a:ext>
                  </a:extLst>
                </a:gridCol>
                <a:gridCol w="1271528">
                  <a:extLst>
                    <a:ext uri="{9D8B030D-6E8A-4147-A177-3AD203B41FA5}">
                      <a16:colId xmlns:a16="http://schemas.microsoft.com/office/drawing/2014/main" val="2186389587"/>
                    </a:ext>
                  </a:extLst>
                </a:gridCol>
                <a:gridCol w="1271528">
                  <a:extLst>
                    <a:ext uri="{9D8B030D-6E8A-4147-A177-3AD203B41FA5}">
                      <a16:colId xmlns:a16="http://schemas.microsoft.com/office/drawing/2014/main" val="4195180037"/>
                    </a:ext>
                  </a:extLst>
                </a:gridCol>
                <a:gridCol w="1271528">
                  <a:extLst>
                    <a:ext uri="{9D8B030D-6E8A-4147-A177-3AD203B41FA5}">
                      <a16:colId xmlns:a16="http://schemas.microsoft.com/office/drawing/2014/main" val="1964611571"/>
                    </a:ext>
                  </a:extLst>
                </a:gridCol>
                <a:gridCol w="1271528">
                  <a:extLst>
                    <a:ext uri="{9D8B030D-6E8A-4147-A177-3AD203B41FA5}">
                      <a16:colId xmlns:a16="http://schemas.microsoft.com/office/drawing/2014/main" val="4043984730"/>
                    </a:ext>
                  </a:extLst>
                </a:gridCol>
              </a:tblGrid>
              <a:tr h="370840">
                <a:tc rowSpan="2">
                  <a:txBody>
                    <a:bodyPr/>
                    <a:lstStyle/>
                    <a:p>
                      <a:r>
                        <a:rPr kumimoji="1" lang="en-US" altLang="ja-JP" sz="2000" b="1" dirty="0">
                          <a:solidFill>
                            <a:srgbClr val="0432FF"/>
                          </a:solidFill>
                          <a:latin typeface="Arial" panose="020B0604020202020204" pitchFamily="34" charset="0"/>
                          <a:cs typeface="Arial" panose="020B0604020202020204" pitchFamily="34" charset="0"/>
                        </a:rPr>
                        <a:t>Reanalysis</a:t>
                      </a:r>
                      <a:endParaRPr kumimoji="1" lang="ja-JP" altLang="en-US" sz="2000" b="1">
                        <a:solidFill>
                          <a:srgbClr val="0432FF"/>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gridSpan="2">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Simultaneous (</a:t>
                      </a:r>
                      <a:r>
                        <a:rPr kumimoji="1" lang="en-US" altLang="ja-JP" sz="2000" b="1" dirty="0" err="1">
                          <a:solidFill>
                            <a:schemeClr val="tx1"/>
                          </a:solidFill>
                          <a:latin typeface="Arial" panose="020B0604020202020204" pitchFamily="34" charset="0"/>
                          <a:cs typeface="Arial" panose="020B0604020202020204" pitchFamily="34" charset="0"/>
                        </a:rPr>
                        <a:t>Ozone+Precursor</a:t>
                      </a:r>
                      <a:r>
                        <a:rPr kumimoji="1" lang="en-US" altLang="ja-JP" sz="2000" b="1" dirty="0">
                          <a:solidFill>
                            <a:schemeClr val="tx1"/>
                          </a:solidFill>
                          <a:latin typeface="Arial" panose="020B0604020202020204" pitchFamily="34" charset="0"/>
                          <a:cs typeface="Arial" panose="020B0604020202020204" pitchFamily="34" charset="0"/>
                        </a:rPr>
                        <a:t>)</a:t>
                      </a: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noFill/>
                    </a:lnB>
                  </a:tcPr>
                </a:tc>
                <a:tc hMerge="1">
                  <a:txBody>
                    <a:bodyPr/>
                    <a:lstStyle/>
                    <a:p>
                      <a:endParaRPr kumimoji="1" lang="ja-JP" altLang="en-US" b="1">
                        <a:solidFill>
                          <a:srgbClr val="0432FF"/>
                        </a:solidFill>
                        <a:latin typeface="Arial" panose="020B0604020202020204" pitchFamily="34" charset="0"/>
                        <a:cs typeface="Arial" panose="020B0604020202020204" pitchFamily="34" charset="0"/>
                      </a:endParaRPr>
                    </a:p>
                  </a:txBody>
                  <a:tcPr/>
                </a:tc>
                <a:tc gridSpan="3">
                  <a:txBody>
                    <a:bodyPr/>
                    <a:lstStyle/>
                    <a:p>
                      <a:pPr algn="ctr"/>
                      <a:r>
                        <a:rPr kumimoji="1" lang="en-US" altLang="ja-JP" sz="2000" b="1" dirty="0">
                          <a:solidFill>
                            <a:srgbClr val="FF0000"/>
                          </a:solidFill>
                          <a:latin typeface="Arial" panose="020B0604020202020204" pitchFamily="34" charset="0"/>
                          <a:cs typeface="Arial" panose="020B0604020202020204" pitchFamily="34" charset="0"/>
                        </a:rPr>
                        <a:t>Ozone</a:t>
                      </a:r>
                      <a:endParaRPr kumimoji="1" lang="ja-JP" altLang="en-US" sz="2000" b="1">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noFill/>
                    </a:lnB>
                  </a:tcPr>
                </a:tc>
                <a:tc hMerge="1">
                  <a:txBody>
                    <a:bodyPr/>
                    <a:lstStyle/>
                    <a:p>
                      <a:endParaRPr kumimoji="1" lang="ja-JP" altLang="en-US" b="1">
                        <a:solidFill>
                          <a:srgbClr val="0432FF"/>
                        </a:solidFill>
                        <a:latin typeface="Arial" panose="020B0604020202020204" pitchFamily="34" charset="0"/>
                        <a:cs typeface="Arial" panose="020B0604020202020204" pitchFamily="34" charset="0"/>
                      </a:endParaRPr>
                    </a:p>
                  </a:txBody>
                  <a:tcPr/>
                </a:tc>
                <a:tc hMerge="1">
                  <a:txBody>
                    <a:bodyPr/>
                    <a:lstStyle/>
                    <a:p>
                      <a:endParaRPr kumimoji="1" lang="ja-JP" altLang="en-US" b="1">
                        <a:solidFill>
                          <a:srgbClr val="0432FF"/>
                        </a:solidFill>
                        <a:latin typeface="Arial" panose="020B0604020202020204" pitchFamily="34" charset="0"/>
                        <a:cs typeface="Arial" panose="020B0604020202020204" pitchFamily="34" charset="0"/>
                      </a:endParaRPr>
                    </a:p>
                  </a:txBody>
                  <a:tcPr/>
                </a:tc>
                <a:tc gridSpan="2">
                  <a:txBody>
                    <a:bodyPr/>
                    <a:lstStyle/>
                    <a:p>
                      <a:pPr algn="ctr"/>
                      <a:r>
                        <a:rPr kumimoji="1" lang="en-US" altLang="ja-JP" sz="2000" b="1" dirty="0">
                          <a:solidFill>
                            <a:srgbClr val="0432FF"/>
                          </a:solidFill>
                          <a:latin typeface="Arial" panose="020B0604020202020204" pitchFamily="34" charset="0"/>
                          <a:cs typeface="Arial" panose="020B0604020202020204" pitchFamily="34" charset="0"/>
                        </a:rPr>
                        <a:t>Precursor</a:t>
                      </a:r>
                      <a:endParaRPr kumimoji="1" lang="ja-JP" altLang="en-US" sz="2000" b="1">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mpd="sng">
                      <a:noFill/>
                    </a:lnB>
                  </a:tcPr>
                </a:tc>
                <a:tc hMerge="1">
                  <a:txBody>
                    <a:bodyPr/>
                    <a:lstStyle/>
                    <a:p>
                      <a:endParaRPr kumimoji="1" lang="ja-JP" altLang="en-US" b="1">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63191828"/>
                  </a:ext>
                </a:extLst>
              </a:tr>
              <a:tr h="370840">
                <a:tc vMerge="1">
                  <a:txBody>
                    <a:bodyPr/>
                    <a:lstStyle/>
                    <a:p>
                      <a:endParaRPr kumimoji="1" lang="ja-JP" altLang="en-US" b="1">
                        <a:solidFill>
                          <a:srgbClr val="0432FF"/>
                        </a:solidFill>
                        <a:latin typeface="Arial" panose="020B0604020202020204" pitchFamily="34" charset="0"/>
                        <a:cs typeface="Arial" panose="020B0604020202020204" pitchFamily="34" charset="0"/>
                      </a:endParaRPr>
                    </a:p>
                  </a:txBody>
                  <a:tcPr/>
                </a:tc>
                <a:tc>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S+T+P</a:t>
                      </a: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mpd="sng">
                      <a:noFill/>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S+P</a:t>
                      </a:r>
                      <a:endParaRPr kumimoji="1" lang="ja-JP" altLang="en-US" sz="2000" b="1">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solidFill>
                            <a:srgbClr val="FF0000"/>
                          </a:solidFill>
                          <a:latin typeface="Arial" panose="020B0604020202020204" pitchFamily="34" charset="0"/>
                          <a:cs typeface="Arial" panose="020B0604020202020204" pitchFamily="34" charset="0"/>
                        </a:rPr>
                        <a:t>S+T</a:t>
                      </a:r>
                      <a:endParaRPr kumimoji="1" lang="ja-JP" altLang="en-US" sz="2000" b="1">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mpd="sng">
                      <a:noFill/>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solidFill>
                            <a:srgbClr val="FF0000"/>
                          </a:solidFill>
                          <a:latin typeface="Arial" panose="020B0604020202020204" pitchFamily="34" charset="0"/>
                          <a:cs typeface="Arial" panose="020B0604020202020204" pitchFamily="34" charset="0"/>
                        </a:rPr>
                        <a:t>S</a:t>
                      </a:r>
                      <a:endParaRPr kumimoji="1" lang="ja-JP" altLang="en-US" sz="2000" b="1">
                        <a:solidFill>
                          <a:srgbClr val="FF0000"/>
                        </a:solidFill>
                        <a:latin typeface="Arial" panose="020B0604020202020204" pitchFamily="34" charset="0"/>
                        <a:cs typeface="Arial" panose="020B0604020202020204" pitchFamily="34" charset="0"/>
                      </a:endParaRPr>
                    </a:p>
                  </a:txBody>
                  <a:tcPr anchor="ctr">
                    <a:lnT w="12700" cmpd="sng">
                      <a:noFill/>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solidFill>
                            <a:srgbClr val="FF0000"/>
                          </a:solidFill>
                          <a:latin typeface="Arial" panose="020B0604020202020204" pitchFamily="34" charset="0"/>
                          <a:cs typeface="Arial" panose="020B0604020202020204" pitchFamily="34" charset="0"/>
                        </a:rPr>
                        <a:t>T</a:t>
                      </a:r>
                      <a:endParaRPr kumimoji="1" lang="ja-JP" altLang="en-US" sz="2000" b="1">
                        <a:solidFill>
                          <a:srgbClr val="FF0000"/>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solidFill>
                            <a:srgbClr val="0432FF"/>
                          </a:solidFill>
                          <a:latin typeface="Arial" panose="020B0604020202020204" pitchFamily="34" charset="0"/>
                          <a:cs typeface="Arial" panose="020B0604020202020204" pitchFamily="34" charset="0"/>
                        </a:rPr>
                        <a:t>P(NO2)</a:t>
                      </a:r>
                      <a:endParaRPr kumimoji="1" lang="ja-JP" altLang="en-US" sz="2000" b="1">
                        <a:solidFill>
                          <a:srgbClr val="0432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mpd="sng">
                      <a:noFill/>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solidFill>
                            <a:srgbClr val="0432FF"/>
                          </a:solidFill>
                          <a:latin typeface="Arial" panose="020B0604020202020204" pitchFamily="34" charset="0"/>
                          <a:cs typeface="Arial" panose="020B0604020202020204" pitchFamily="34" charset="0"/>
                        </a:rPr>
                        <a:t>P(CO)</a:t>
                      </a:r>
                      <a:endParaRPr kumimoji="1" lang="ja-JP" altLang="en-US" sz="2000" b="1">
                        <a:solidFill>
                          <a:srgbClr val="0432FF"/>
                        </a:solidFill>
                        <a:latin typeface="Arial" panose="020B0604020202020204" pitchFamily="34" charset="0"/>
                        <a:cs typeface="Arial" panose="020B0604020202020204" pitchFamily="34" charset="0"/>
                      </a:endParaRPr>
                    </a:p>
                  </a:txBody>
                  <a:tcPr anchor="ct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0478391"/>
                  </a:ext>
                </a:extLst>
              </a:tr>
              <a:tr h="370840">
                <a:tc>
                  <a:txBody>
                    <a:bodyPr/>
                    <a:lstStyle/>
                    <a:p>
                      <a:r>
                        <a:rPr kumimoji="1" lang="en-US" altLang="ja-JP" sz="2000" b="1" dirty="0">
                          <a:solidFill>
                            <a:srgbClr val="7030A0"/>
                          </a:solidFill>
                          <a:latin typeface="Arial" panose="020B0604020202020204" pitchFamily="34" charset="0"/>
                          <a:cs typeface="Arial" panose="020B0604020202020204" pitchFamily="34" charset="0"/>
                        </a:rPr>
                        <a:t>CAMS</a:t>
                      </a:r>
                      <a:endParaRPr kumimoji="1" lang="ja-JP" altLang="en-US" sz="2000" b="1">
                        <a:solidFill>
                          <a:srgbClr val="7030A0"/>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X</a:t>
                      </a:r>
                      <a:r>
                        <a:rPr kumimoji="1" lang="en-US" altLang="ja-JP" sz="2000" b="1" baseline="30000" dirty="0">
                          <a:solidFill>
                            <a:schemeClr val="tx1"/>
                          </a:solidFill>
                          <a:latin typeface="Arial" panose="020B0604020202020204" pitchFamily="34" charset="0"/>
                          <a:cs typeface="Arial" panose="020B0604020202020204" pitchFamily="34" charset="0"/>
                        </a:rPr>
                        <a:t>F</a:t>
                      </a:r>
                      <a:endParaRPr kumimoji="1" lang="ja-JP" altLang="en-US" sz="2000" b="1" baseline="3000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38265682"/>
                  </a:ext>
                </a:extLst>
              </a:tr>
              <a:tr h="370840">
                <a:tc>
                  <a:txBody>
                    <a:bodyPr/>
                    <a:lstStyle/>
                    <a:p>
                      <a:r>
                        <a:rPr kumimoji="1" lang="en-US" altLang="ja-JP" sz="2000" b="1" dirty="0">
                          <a:solidFill>
                            <a:srgbClr val="7030A0"/>
                          </a:solidFill>
                          <a:latin typeface="Arial" panose="020B0604020202020204" pitchFamily="34" charset="0"/>
                          <a:cs typeface="Arial" panose="020B0604020202020204" pitchFamily="34" charset="0"/>
                        </a:rPr>
                        <a:t>TCR-2</a:t>
                      </a:r>
                      <a:endParaRPr kumimoji="1" lang="ja-JP" altLang="en-US" sz="2000" b="1">
                        <a:solidFill>
                          <a:srgbClr val="7030A0"/>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X</a:t>
                      </a:r>
                      <a:r>
                        <a:rPr kumimoji="1" lang="en-US" altLang="ja-JP" sz="2000" b="1" baseline="30000" dirty="0">
                          <a:solidFill>
                            <a:schemeClr val="tx1"/>
                          </a:solidFill>
                          <a:latin typeface="Arial" panose="020B0604020202020204" pitchFamily="34" charset="0"/>
                          <a:cs typeface="Arial" panose="020B0604020202020204" pitchFamily="34" charset="0"/>
                        </a:rPr>
                        <a:t>F</a:t>
                      </a:r>
                      <a:endParaRPr kumimoji="1" lang="ja-JP" altLang="en-US" sz="2000" b="1" baseline="30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X</a:t>
                      </a:r>
                      <a:endParaRPr kumimoji="1" lang="ja-JP" altLang="en-US" sz="20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X</a:t>
                      </a:r>
                      <a:endParaRPr kumimoji="1" lang="ja-JP" altLang="en-US" sz="2000" b="1">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X</a:t>
                      </a: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X</a:t>
                      </a:r>
                      <a:endParaRPr kumimoji="1" lang="ja-JP" altLang="en-US" sz="20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30575788"/>
                  </a:ext>
                </a:extLst>
              </a:tr>
              <a:tr h="370840">
                <a:tc>
                  <a:txBody>
                    <a:bodyPr/>
                    <a:lstStyle/>
                    <a:p>
                      <a:r>
                        <a:rPr kumimoji="1" lang="en-US" altLang="ja-JP" sz="2000" b="1" dirty="0">
                          <a:solidFill>
                            <a:srgbClr val="7030A0"/>
                          </a:solidFill>
                          <a:latin typeface="Arial" panose="020B0604020202020204" pitchFamily="34" charset="0"/>
                          <a:cs typeface="Arial" panose="020B0604020202020204" pitchFamily="34" charset="0"/>
                        </a:rPr>
                        <a:t>GEOS-CHEM</a:t>
                      </a:r>
                      <a:endParaRPr kumimoji="1" lang="ja-JP" altLang="en-US" sz="2000" b="1">
                        <a:solidFill>
                          <a:srgbClr val="7030A0"/>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X</a:t>
                      </a:r>
                      <a:r>
                        <a:rPr kumimoji="1" lang="en-US" altLang="ja-JP" sz="2000" b="1" baseline="30000" dirty="0">
                          <a:solidFill>
                            <a:schemeClr val="tx1"/>
                          </a:solidFill>
                          <a:latin typeface="Arial" panose="020B0604020202020204" pitchFamily="34" charset="0"/>
                          <a:cs typeface="Arial" panose="020B0604020202020204" pitchFamily="34" charset="0"/>
                        </a:rPr>
                        <a:t>F</a:t>
                      </a:r>
                      <a:endParaRPr kumimoji="1" lang="ja-JP" altLang="en-US" sz="2000" b="1" baseline="30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9940859"/>
                  </a:ext>
                </a:extLst>
              </a:tr>
              <a:tr h="370840">
                <a:tc>
                  <a:txBody>
                    <a:bodyPr/>
                    <a:lstStyle/>
                    <a:p>
                      <a:r>
                        <a:rPr kumimoji="1" lang="en-US" altLang="ja-JP" sz="2000" b="1" dirty="0">
                          <a:solidFill>
                            <a:srgbClr val="7030A0"/>
                          </a:solidFill>
                          <a:latin typeface="Arial" panose="020B0604020202020204" pitchFamily="34" charset="0"/>
                          <a:cs typeface="Arial" panose="020B0604020202020204" pitchFamily="34" charset="0"/>
                        </a:rPr>
                        <a:t>RAQMS</a:t>
                      </a:r>
                      <a:endParaRPr kumimoji="1" lang="ja-JP" altLang="en-US" sz="2000" b="1">
                        <a:solidFill>
                          <a:srgbClr val="7030A0"/>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endParaRPr kumimoji="1" lang="ja-JP" altLang="en-US" sz="2000" b="1" baseline="30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a:solidFill>
                            <a:schemeClr val="tx1"/>
                          </a:solidFill>
                          <a:latin typeface="Arial" panose="020B0604020202020204" pitchFamily="34" charset="0"/>
                          <a:cs typeface="Arial" panose="020B0604020202020204" pitchFamily="34" charset="0"/>
                        </a:rPr>
                        <a:t>X</a:t>
                      </a:r>
                      <a:r>
                        <a:rPr kumimoji="1" lang="en-US" altLang="ja-JP" sz="2000" b="1" baseline="30000" dirty="0">
                          <a:solidFill>
                            <a:schemeClr val="tx1"/>
                          </a:solidFill>
                          <a:latin typeface="Arial" panose="020B0604020202020204" pitchFamily="34" charset="0"/>
                          <a:cs typeface="Arial" panose="020B0604020202020204" pitchFamily="34" charset="0"/>
                        </a:rPr>
                        <a:t>F</a:t>
                      </a:r>
                      <a:endParaRPr kumimoji="1" lang="ja-JP" altLang="en-US" sz="2000" b="1" baseline="3000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05587050"/>
                  </a:ext>
                </a:extLst>
              </a:tr>
              <a:tr h="370840">
                <a:tc>
                  <a:txBody>
                    <a:bodyPr/>
                    <a:lstStyle/>
                    <a:p>
                      <a:r>
                        <a:rPr kumimoji="1" lang="en-US" altLang="ja-JP" sz="2000" b="1" dirty="0">
                          <a:solidFill>
                            <a:srgbClr val="7030A0"/>
                          </a:solidFill>
                          <a:latin typeface="Arial" panose="020B0604020202020204" pitchFamily="34" charset="0"/>
                          <a:cs typeface="Arial" panose="020B0604020202020204" pitchFamily="34" charset="0"/>
                        </a:rPr>
                        <a:t>IASI-r</a:t>
                      </a:r>
                      <a:endParaRPr kumimoji="1" lang="ja-JP" altLang="en-US" sz="2000" b="1">
                        <a:solidFill>
                          <a:srgbClr val="7030A0"/>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X</a:t>
                      </a:r>
                      <a:r>
                        <a:rPr kumimoji="1" lang="en-US" altLang="ja-JP" sz="2000" b="1" baseline="30000" dirty="0">
                          <a:solidFill>
                            <a:schemeClr val="tx1"/>
                          </a:solidFill>
                          <a:latin typeface="Arial" panose="020B0604020202020204" pitchFamily="34" charset="0"/>
                          <a:cs typeface="Arial" panose="020B0604020202020204" pitchFamily="34" charset="0"/>
                        </a:rPr>
                        <a:t>F</a:t>
                      </a:r>
                      <a:endParaRPr kumimoji="1" lang="ja-JP" altLang="en-US" sz="2000" b="1" baseline="30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2000" b="1" dirty="0">
                          <a:solidFill>
                            <a:schemeClr val="tx1"/>
                          </a:solidFill>
                          <a:latin typeface="Arial" panose="020B0604020202020204" pitchFamily="34" charset="0"/>
                          <a:cs typeface="Arial" panose="020B0604020202020204" pitchFamily="34" charset="0"/>
                        </a:rPr>
                        <a:t>X</a:t>
                      </a:r>
                      <a:endParaRPr kumimoji="1" lang="ja-JP" altLang="en-US" sz="2000" b="1">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20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66814095"/>
                  </a:ext>
                </a:extLst>
              </a:tr>
            </a:tbl>
          </a:graphicData>
        </a:graphic>
      </p:graphicFrame>
      <p:sp>
        <p:nvSpPr>
          <p:cNvPr id="6" name="テキスト ボックス 5">
            <a:extLst>
              <a:ext uri="{FF2B5EF4-FFF2-40B4-BE49-F238E27FC236}">
                <a16:creationId xmlns:a16="http://schemas.microsoft.com/office/drawing/2014/main" id="{4B5E4915-B656-70EE-DBB2-97E52F2AA4D9}"/>
              </a:ext>
            </a:extLst>
          </p:cNvPr>
          <p:cNvSpPr txBox="1"/>
          <p:nvPr/>
        </p:nvSpPr>
        <p:spPr>
          <a:xfrm>
            <a:off x="686937" y="6171684"/>
            <a:ext cx="7992319" cy="369332"/>
          </a:xfrm>
          <a:prstGeom prst="rect">
            <a:avLst/>
          </a:prstGeom>
          <a:noFill/>
        </p:spPr>
        <p:txBody>
          <a:bodyPr wrap="square">
            <a:spAutoFit/>
          </a:bodyPr>
          <a:lstStyle/>
          <a:p>
            <a:r>
              <a:rPr kumimoji="1" lang="en-US" altLang="ja-JP" sz="1800" b="1" dirty="0">
                <a:solidFill>
                  <a:schemeClr val="tx1"/>
                </a:solidFill>
                <a:latin typeface="Arial" panose="020B0604020202020204" pitchFamily="34" charset="0"/>
                <a:cs typeface="Arial" panose="020B0604020202020204" pitchFamily="34" charset="0"/>
              </a:rPr>
              <a:t>X</a:t>
            </a:r>
            <a:r>
              <a:rPr kumimoji="1" lang="en-US" altLang="ja-JP" sz="1800" b="1" baseline="30000" dirty="0">
                <a:solidFill>
                  <a:schemeClr val="tx1"/>
                </a:solidFill>
                <a:latin typeface="Arial" panose="020B0604020202020204" pitchFamily="34" charset="0"/>
                <a:cs typeface="Arial" panose="020B0604020202020204" pitchFamily="34" charset="0"/>
              </a:rPr>
              <a:t>F</a:t>
            </a:r>
            <a:r>
              <a:rPr kumimoji="1" lang="en-US" altLang="ja-JP" sz="1800" b="1" dirty="0">
                <a:solidFill>
                  <a:schemeClr val="tx1"/>
                </a:solidFill>
                <a:latin typeface="Arial" panose="020B0604020202020204" pitchFamily="34" charset="0"/>
                <a:cs typeface="Arial" panose="020B0604020202020204" pitchFamily="34" charset="0"/>
              </a:rPr>
              <a:t>: </a:t>
            </a:r>
            <a:r>
              <a:rPr kumimoji="1" lang="en-US" altLang="ja-JP" sz="1800" dirty="0">
                <a:solidFill>
                  <a:schemeClr val="tx1"/>
                </a:solidFill>
                <a:latin typeface="Arial" panose="020B0604020202020204" pitchFamily="34" charset="0"/>
                <a:cs typeface="Arial" panose="020B0604020202020204" pitchFamily="34" charset="0"/>
              </a:rPr>
              <a:t>Full set of assimilated observations for individual reanalysis systems.</a:t>
            </a:r>
            <a:endParaRPr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5860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5">
            <a:extLst>
              <a:ext uri="{FF2B5EF4-FFF2-40B4-BE49-F238E27FC236}">
                <a16:creationId xmlns:a16="http://schemas.microsoft.com/office/drawing/2014/main" id="{B218A392-9B1D-BB9B-8775-2E7390A18974}"/>
              </a:ext>
            </a:extLst>
          </p:cNvPr>
          <p:cNvPicPr>
            <a:picLocks noChangeAspect="1"/>
          </p:cNvPicPr>
          <p:nvPr/>
        </p:nvPicPr>
        <p:blipFill>
          <a:blip r:embed="rId3"/>
          <a:srcRect t="53024" b="1253"/>
          <a:stretch/>
        </p:blipFill>
        <p:spPr>
          <a:xfrm>
            <a:off x="1911190" y="4338073"/>
            <a:ext cx="8669723" cy="2519927"/>
          </a:xfrm>
          <a:prstGeom prst="rect">
            <a:avLst/>
          </a:prstGeom>
        </p:spPr>
      </p:pic>
      <p:pic>
        <p:nvPicPr>
          <p:cNvPr id="6" name="コンテンツ プレースホルダー 5">
            <a:extLst>
              <a:ext uri="{FF2B5EF4-FFF2-40B4-BE49-F238E27FC236}">
                <a16:creationId xmlns:a16="http://schemas.microsoft.com/office/drawing/2014/main" id="{3239929C-FB45-E78B-24D5-869D39651844}"/>
              </a:ext>
            </a:extLst>
          </p:cNvPr>
          <p:cNvPicPr>
            <a:picLocks noGrp="1" noChangeAspect="1"/>
          </p:cNvPicPr>
          <p:nvPr>
            <p:ph idx="1"/>
          </p:nvPr>
        </p:nvPicPr>
        <p:blipFill>
          <a:blip r:embed="rId3"/>
          <a:srcRect b="51750"/>
          <a:stretch/>
        </p:blipFill>
        <p:spPr>
          <a:xfrm>
            <a:off x="1911190" y="1413200"/>
            <a:ext cx="8669723" cy="2659254"/>
          </a:xfrm>
          <a:prstGeom prst="rect">
            <a:avLst/>
          </a:prstGeom>
        </p:spPr>
      </p:pic>
      <p:sp>
        <p:nvSpPr>
          <p:cNvPr id="2" name="タイトル 1">
            <a:extLst>
              <a:ext uri="{FF2B5EF4-FFF2-40B4-BE49-F238E27FC236}">
                <a16:creationId xmlns:a16="http://schemas.microsoft.com/office/drawing/2014/main" id="{8D640B3C-E938-A323-EB77-41DFDBF3E100}"/>
              </a:ext>
            </a:extLst>
          </p:cNvPr>
          <p:cNvSpPr>
            <a:spLocks noGrp="1"/>
          </p:cNvSpPr>
          <p:nvPr>
            <p:ph type="title"/>
          </p:nvPr>
        </p:nvSpPr>
        <p:spPr>
          <a:xfrm>
            <a:off x="682171" y="0"/>
            <a:ext cx="11161485" cy="1325563"/>
          </a:xfrm>
        </p:spPr>
        <p:txBody>
          <a:bodyPr>
            <a:normAutofit/>
          </a:bodyPr>
          <a:lstStyle/>
          <a:p>
            <a:r>
              <a:rPr lang="en-US" altLang="ja-JP" sz="3600" b="1" dirty="0"/>
              <a:t>Relative impacts are qualitatively similar, but varied between different systems</a:t>
            </a:r>
            <a:endParaRPr kumimoji="1" lang="ja-JP" altLang="en-US" sz="3600" b="1"/>
          </a:p>
        </p:txBody>
      </p:sp>
      <p:sp>
        <p:nvSpPr>
          <p:cNvPr id="3" name="スライド番号プレースホルダー 2">
            <a:extLst>
              <a:ext uri="{FF2B5EF4-FFF2-40B4-BE49-F238E27FC236}">
                <a16:creationId xmlns:a16="http://schemas.microsoft.com/office/drawing/2014/main" id="{7091CB59-FF29-8766-156A-6605DED75D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CEEE6-2B53-D84D-988B-5F7371A8A47F}" type="slidenum">
              <a:rPr kumimoji="1" lang="ja-JP" altLang="en-US" sz="1200" b="0" i="0" u="none" strike="noStrike" kern="1200" cap="none" spc="0" normalizeH="0" baseline="0" noProof="0" smtClean="0">
                <a:ln>
                  <a:noFill/>
                </a:ln>
                <a:solidFill>
                  <a:prstClr val="black">
                    <a:tint val="82000"/>
                  </a:prstClr>
                </a:solidFill>
                <a:effectLst/>
                <a:uLnTx/>
                <a:uFillTx/>
                <a:ea typeface="游ゴシック" panose="020B04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tint val="82000"/>
                </a:prstClr>
              </a:solidFill>
              <a:effectLst/>
              <a:uLnTx/>
              <a:uFillTx/>
              <a:ea typeface="游ゴシック" panose="020B0400000000000000" pitchFamily="34" charset="-128"/>
            </a:endParaRPr>
          </a:p>
        </p:txBody>
      </p:sp>
      <p:sp>
        <p:nvSpPr>
          <p:cNvPr id="7" name="テキスト ボックス 6">
            <a:extLst>
              <a:ext uri="{FF2B5EF4-FFF2-40B4-BE49-F238E27FC236}">
                <a16:creationId xmlns:a16="http://schemas.microsoft.com/office/drawing/2014/main" id="{E6213623-0005-6D83-E051-0D18E3253E37}"/>
              </a:ext>
            </a:extLst>
          </p:cNvPr>
          <p:cNvSpPr txBox="1"/>
          <p:nvPr/>
        </p:nvSpPr>
        <p:spPr>
          <a:xfrm>
            <a:off x="1357088" y="4115173"/>
            <a:ext cx="9876970" cy="461665"/>
          </a:xfrm>
          <a:prstGeom prst="rect">
            <a:avLst/>
          </a:prstGeom>
          <a:solidFill>
            <a:schemeClr val="bg1"/>
          </a:solidFill>
        </p:spPr>
        <p:txBody>
          <a:bodyPr wrap="square">
            <a:spAutoFit/>
          </a:bodyPr>
          <a:lstStyle/>
          <a:p>
            <a:r>
              <a:rPr lang="en-US" altLang="ja-JP" sz="2400" b="1" dirty="0">
                <a:solidFill>
                  <a:srgbClr val="0432FF"/>
                </a:solidFill>
                <a:latin typeface="Arial" panose="020B0604020202020204" pitchFamily="34" charset="0"/>
                <a:cs typeface="Arial" panose="020B0604020202020204" pitchFamily="34" charset="0"/>
              </a:rPr>
              <a:t>Precursor assimilation </a:t>
            </a:r>
            <a:r>
              <a:rPr lang="en-US" altLang="ja-JP" sz="2400" dirty="0">
                <a:latin typeface="Arial" panose="020B0604020202020204" pitchFamily="34" charset="0"/>
                <a:cs typeface="Arial" panose="020B0604020202020204" pitchFamily="34" charset="0"/>
              </a:rPr>
              <a:t>commonly increased ozone in the troposphere.</a:t>
            </a:r>
            <a:endParaRPr lang="ja-JP" altLang="en-US" sz="240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B22D89CE-A705-ECF7-6889-2888BFA17567}"/>
              </a:ext>
            </a:extLst>
          </p:cNvPr>
          <p:cNvSpPr txBox="1"/>
          <p:nvPr/>
        </p:nvSpPr>
        <p:spPr>
          <a:xfrm>
            <a:off x="341087" y="1225424"/>
            <a:ext cx="11698512" cy="461665"/>
          </a:xfrm>
          <a:prstGeom prst="rect">
            <a:avLst/>
          </a:prstGeom>
          <a:solidFill>
            <a:schemeClr val="bg1"/>
          </a:solidFill>
        </p:spPr>
        <p:txBody>
          <a:bodyPr wrap="square">
            <a:spAutoFit/>
          </a:bodyPr>
          <a:lstStyle/>
          <a:p>
            <a:r>
              <a:rPr lang="en-US" altLang="ja-JP" sz="2400" b="1" dirty="0">
                <a:solidFill>
                  <a:srgbClr val="FF0000"/>
                </a:solidFill>
                <a:latin typeface="Arial" panose="020B0604020202020204" pitchFamily="34" charset="0"/>
                <a:cs typeface="Arial" panose="020B0604020202020204" pitchFamily="34" charset="0"/>
              </a:rPr>
              <a:t>Ozone assimilation </a:t>
            </a:r>
            <a:r>
              <a:rPr lang="en-US" altLang="ja-JP" sz="2400" dirty="0">
                <a:latin typeface="Arial" panose="020B0604020202020204" pitchFamily="34" charset="0"/>
                <a:cs typeface="Arial" panose="020B0604020202020204" pitchFamily="34" charset="0"/>
              </a:rPr>
              <a:t>show a similar latitudinal and vertical patterns in the DA impacts</a:t>
            </a:r>
            <a:endParaRPr lang="ja-JP" altLang="en-US" sz="240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12E5F67A-9CC9-5418-6B47-7A948AB40D9A}"/>
              </a:ext>
            </a:extLst>
          </p:cNvPr>
          <p:cNvSpPr txBox="1"/>
          <p:nvPr/>
        </p:nvSpPr>
        <p:spPr>
          <a:xfrm>
            <a:off x="2419192" y="1606697"/>
            <a:ext cx="1359432" cy="246221"/>
          </a:xfrm>
          <a:prstGeom prst="rect">
            <a:avLst/>
          </a:prstGeom>
          <a:solidFill>
            <a:schemeClr val="bg1"/>
          </a:solidFill>
        </p:spPr>
        <p:txBody>
          <a:bodyPr wrap="square" lIns="0" tIns="0" rIns="0" bIns="0" rtlCol="0">
            <a:spAutoFit/>
          </a:bodyPr>
          <a:lstStyle/>
          <a:p>
            <a:pPr algn="ctr"/>
            <a:r>
              <a:rPr kumimoji="1" lang="en-US" altLang="ja-JP" sz="1600" dirty="0">
                <a:latin typeface="Arial" panose="020B0604020202020204" pitchFamily="34" charset="0"/>
                <a:cs typeface="Arial" panose="020B0604020202020204" pitchFamily="34" charset="0"/>
              </a:rPr>
              <a:t>TCR-2(MLS)</a:t>
            </a:r>
            <a:endParaRPr kumimoji="1" lang="ja-JP" altLang="en-US" sz="160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24B1BA45-5C80-E366-8598-5B5876775D66}"/>
              </a:ext>
            </a:extLst>
          </p:cNvPr>
          <p:cNvSpPr txBox="1"/>
          <p:nvPr/>
        </p:nvSpPr>
        <p:spPr>
          <a:xfrm>
            <a:off x="4602098" y="1616045"/>
            <a:ext cx="1359432" cy="246221"/>
          </a:xfrm>
          <a:prstGeom prst="rect">
            <a:avLst/>
          </a:prstGeom>
          <a:solidFill>
            <a:schemeClr val="bg1"/>
          </a:solidFill>
        </p:spPr>
        <p:txBody>
          <a:bodyPr wrap="square" lIns="0" tIns="0" rIns="0" bIns="0" rtlCol="0">
            <a:spAutoFit/>
          </a:bodyPr>
          <a:lstStyle/>
          <a:p>
            <a:pPr algn="ctr"/>
            <a:r>
              <a:rPr kumimoji="1" lang="en-US" altLang="ja-JP" sz="1600" dirty="0">
                <a:latin typeface="Arial" panose="020B0604020202020204" pitchFamily="34" charset="0"/>
                <a:cs typeface="Arial" panose="020B0604020202020204" pitchFamily="34" charset="0"/>
              </a:rPr>
              <a:t>TCR-2(TES)</a:t>
            </a:r>
            <a:endParaRPr kumimoji="1" lang="ja-JP" altLang="en-US" sz="160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ED4DA3D5-6324-3419-0040-48A9E1CD1915}"/>
              </a:ext>
            </a:extLst>
          </p:cNvPr>
          <p:cNvSpPr txBox="1"/>
          <p:nvPr/>
        </p:nvSpPr>
        <p:spPr>
          <a:xfrm>
            <a:off x="6785004" y="1616045"/>
            <a:ext cx="1359432" cy="246221"/>
          </a:xfrm>
          <a:prstGeom prst="rect">
            <a:avLst/>
          </a:prstGeom>
          <a:solidFill>
            <a:schemeClr val="bg1"/>
          </a:solidFill>
        </p:spPr>
        <p:txBody>
          <a:bodyPr wrap="square" lIns="0" tIns="0" rIns="0" bIns="0" rtlCol="0">
            <a:spAutoFit/>
          </a:bodyPr>
          <a:lstStyle/>
          <a:p>
            <a:pPr algn="ctr"/>
            <a:r>
              <a:rPr kumimoji="1" lang="en-US" altLang="ja-JP" sz="1600" dirty="0">
                <a:latin typeface="Arial" panose="020B0604020202020204" pitchFamily="34" charset="0"/>
                <a:cs typeface="Arial" panose="020B0604020202020204" pitchFamily="34" charset="0"/>
              </a:rPr>
              <a:t>IASI-r</a:t>
            </a:r>
            <a:endParaRPr kumimoji="1" lang="ja-JP" altLang="en-US" sz="160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AACA7376-0A72-F4AE-18CA-2B4085314453}"/>
              </a:ext>
            </a:extLst>
          </p:cNvPr>
          <p:cNvSpPr txBox="1"/>
          <p:nvPr/>
        </p:nvSpPr>
        <p:spPr>
          <a:xfrm>
            <a:off x="9008251" y="1616045"/>
            <a:ext cx="1359432" cy="246221"/>
          </a:xfrm>
          <a:prstGeom prst="rect">
            <a:avLst/>
          </a:prstGeom>
          <a:solidFill>
            <a:schemeClr val="bg1"/>
          </a:solidFill>
        </p:spPr>
        <p:txBody>
          <a:bodyPr wrap="square" lIns="0" tIns="0" rIns="0" bIns="0" rtlCol="0">
            <a:spAutoFit/>
          </a:bodyPr>
          <a:lstStyle/>
          <a:p>
            <a:pPr algn="ctr"/>
            <a:r>
              <a:rPr kumimoji="1" lang="en-US" altLang="ja-JP" sz="1600" dirty="0">
                <a:latin typeface="Arial" panose="020B0604020202020204" pitchFamily="34" charset="0"/>
                <a:cs typeface="Arial" panose="020B0604020202020204" pitchFamily="34" charset="0"/>
              </a:rPr>
              <a:t>IASI-r(IASI)</a:t>
            </a:r>
            <a:endParaRPr kumimoji="1" lang="ja-JP" altLang="en-US" sz="160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846B4440-C67A-241E-2DAE-BDDB026131A5}"/>
              </a:ext>
            </a:extLst>
          </p:cNvPr>
          <p:cNvSpPr txBox="1"/>
          <p:nvPr/>
        </p:nvSpPr>
        <p:spPr>
          <a:xfrm>
            <a:off x="2452171" y="4559538"/>
            <a:ext cx="1359432" cy="246221"/>
          </a:xfrm>
          <a:prstGeom prst="rect">
            <a:avLst/>
          </a:prstGeom>
          <a:solidFill>
            <a:schemeClr val="bg1"/>
          </a:solidFill>
        </p:spPr>
        <p:txBody>
          <a:bodyPr wrap="square" lIns="0" tIns="0" rIns="0" bIns="0" rtlCol="0">
            <a:spAutoFit/>
          </a:bodyPr>
          <a:lstStyle/>
          <a:p>
            <a:pPr algn="ctr"/>
            <a:r>
              <a:rPr lang="en-US" altLang="ja-JP" sz="1600" dirty="0">
                <a:latin typeface="Arial" panose="020B0604020202020204" pitchFamily="34" charset="0"/>
                <a:cs typeface="Arial" panose="020B0604020202020204" pitchFamily="34" charset="0"/>
              </a:rPr>
              <a:t>TCR-2(OMI)</a:t>
            </a:r>
            <a:endParaRPr kumimoji="1" lang="ja-JP" altLang="en-US" sz="160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4F82FA49-4EFF-C0F1-099B-7BCE16417EEF}"/>
              </a:ext>
            </a:extLst>
          </p:cNvPr>
          <p:cNvSpPr txBox="1"/>
          <p:nvPr/>
        </p:nvSpPr>
        <p:spPr>
          <a:xfrm>
            <a:off x="4545430" y="4564382"/>
            <a:ext cx="1537123" cy="246221"/>
          </a:xfrm>
          <a:prstGeom prst="rect">
            <a:avLst/>
          </a:prstGeom>
          <a:solidFill>
            <a:schemeClr val="bg1"/>
          </a:solidFill>
        </p:spPr>
        <p:txBody>
          <a:bodyPr wrap="square" lIns="0" tIns="0" rIns="0" bIns="0" rtlCol="0">
            <a:spAutoFit/>
          </a:bodyPr>
          <a:lstStyle/>
          <a:p>
            <a:pPr algn="ctr"/>
            <a:r>
              <a:rPr lang="en-US" altLang="ja-JP" sz="1600" dirty="0">
                <a:latin typeface="Arial" panose="020B0604020202020204" pitchFamily="34" charset="0"/>
                <a:cs typeface="Arial" panose="020B0604020202020204" pitchFamily="34" charset="0"/>
              </a:rPr>
              <a:t>TCR-2(MOPITT)</a:t>
            </a:r>
            <a:endParaRPr kumimoji="1" lang="ja-JP" altLang="en-US" sz="160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D47B1E86-EF52-4B27-606E-6C81B0ABE8B7}"/>
              </a:ext>
            </a:extLst>
          </p:cNvPr>
          <p:cNvSpPr txBox="1"/>
          <p:nvPr/>
        </p:nvSpPr>
        <p:spPr>
          <a:xfrm>
            <a:off x="6517780" y="4568188"/>
            <a:ext cx="1938825" cy="246221"/>
          </a:xfrm>
          <a:prstGeom prst="rect">
            <a:avLst/>
          </a:prstGeom>
          <a:solidFill>
            <a:schemeClr val="bg1"/>
          </a:solidFill>
        </p:spPr>
        <p:txBody>
          <a:bodyPr wrap="square" lIns="0" tIns="0" rIns="0" bIns="0" rtlCol="0">
            <a:spAutoFit/>
          </a:bodyPr>
          <a:lstStyle/>
          <a:p>
            <a:pPr algn="ctr"/>
            <a:r>
              <a:rPr lang="en-US" altLang="ja-JP" sz="1600" dirty="0">
                <a:latin typeface="Arial" panose="020B0604020202020204" pitchFamily="34" charset="0"/>
                <a:cs typeface="Arial" panose="020B0604020202020204" pitchFamily="34" charset="0"/>
              </a:rPr>
              <a:t>GEOS-Chem-adjoint</a:t>
            </a:r>
            <a:endParaRPr kumimoji="1" lang="ja-JP" altLang="en-US" sz="1600">
              <a:latin typeface="Arial" panose="020B0604020202020204" pitchFamily="34" charset="0"/>
              <a:cs typeface="Arial" panose="020B0604020202020204" pitchFamily="34" charset="0"/>
            </a:endParaRPr>
          </a:p>
        </p:txBody>
      </p:sp>
      <p:sp>
        <p:nvSpPr>
          <p:cNvPr id="15" name="正方形/長方形 14">
            <a:extLst>
              <a:ext uri="{FF2B5EF4-FFF2-40B4-BE49-F238E27FC236}">
                <a16:creationId xmlns:a16="http://schemas.microsoft.com/office/drawing/2014/main" id="{2706CE3C-AB36-D60E-C40B-4A4EEC2D5D43}"/>
              </a:ext>
            </a:extLst>
          </p:cNvPr>
          <p:cNvSpPr/>
          <p:nvPr/>
        </p:nvSpPr>
        <p:spPr>
          <a:xfrm>
            <a:off x="2126254" y="1852918"/>
            <a:ext cx="8339769" cy="736046"/>
          </a:xfrm>
          <a:prstGeom prst="rect">
            <a:avLst/>
          </a:prstGeom>
          <a:noFill/>
          <a:ln w="3810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B0E03EE2-A789-E9A9-56E6-32A787EF9685}"/>
              </a:ext>
            </a:extLst>
          </p:cNvPr>
          <p:cNvSpPr txBox="1"/>
          <p:nvPr/>
        </p:nvSpPr>
        <p:spPr>
          <a:xfrm>
            <a:off x="3670399" y="2604174"/>
            <a:ext cx="551977" cy="276999"/>
          </a:xfrm>
          <a:prstGeom prst="rect">
            <a:avLst/>
          </a:prstGeom>
          <a:solidFill>
            <a:schemeClr val="bg1">
              <a:alpha val="50000"/>
            </a:schemeClr>
          </a:solidFill>
        </p:spPr>
        <p:txBody>
          <a:bodyPr wrap="square" lIns="0" tIns="0" rIns="0" bIns="0" rtlCol="0">
            <a:spAutoFit/>
          </a:bodyPr>
          <a:lstStyle/>
          <a:p>
            <a:r>
              <a:rPr lang="en-US" altLang="ja-JP" dirty="0">
                <a:solidFill>
                  <a:srgbClr val="0432FF"/>
                </a:solidFill>
                <a:latin typeface="Arial" panose="020B0604020202020204" pitchFamily="34" charset="0"/>
                <a:cs typeface="Arial" panose="020B0604020202020204" pitchFamily="34" charset="0"/>
              </a:rPr>
              <a:t>-21%</a:t>
            </a:r>
            <a:endParaRPr kumimoji="1" lang="ja-JP" altLang="en-US">
              <a:solidFill>
                <a:srgbClr val="0432FF"/>
              </a:solidFill>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A9AC2534-1388-9A77-0A87-B2E5DD2DBC7A}"/>
              </a:ext>
            </a:extLst>
          </p:cNvPr>
          <p:cNvSpPr txBox="1"/>
          <p:nvPr/>
        </p:nvSpPr>
        <p:spPr>
          <a:xfrm>
            <a:off x="5820011" y="2610684"/>
            <a:ext cx="551977" cy="276999"/>
          </a:xfrm>
          <a:prstGeom prst="rect">
            <a:avLst/>
          </a:prstGeom>
          <a:solidFill>
            <a:schemeClr val="bg1">
              <a:alpha val="50000"/>
            </a:schemeClr>
          </a:solidFill>
        </p:spPr>
        <p:txBody>
          <a:bodyPr wrap="square" lIns="0" tIns="0" rIns="0" bIns="0" rtlCol="0">
            <a:spAutoFit/>
          </a:bodyPr>
          <a:lstStyle/>
          <a:p>
            <a:r>
              <a:rPr lang="en-US" altLang="ja-JP" dirty="0">
                <a:solidFill>
                  <a:srgbClr val="0432FF"/>
                </a:solidFill>
                <a:latin typeface="Arial" panose="020B0604020202020204" pitchFamily="34" charset="0"/>
                <a:cs typeface="Arial" panose="020B0604020202020204" pitchFamily="34" charset="0"/>
              </a:rPr>
              <a:t>-8%</a:t>
            </a:r>
            <a:endParaRPr kumimoji="1" lang="ja-JP" altLang="en-US">
              <a:solidFill>
                <a:srgbClr val="0432FF"/>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3B6E06E-333F-A0A7-3CD8-E9BA3074BE57}"/>
              </a:ext>
            </a:extLst>
          </p:cNvPr>
          <p:cNvSpPr txBox="1"/>
          <p:nvPr/>
        </p:nvSpPr>
        <p:spPr>
          <a:xfrm>
            <a:off x="7996517" y="2589325"/>
            <a:ext cx="551977" cy="276999"/>
          </a:xfrm>
          <a:prstGeom prst="rect">
            <a:avLst/>
          </a:prstGeom>
          <a:solidFill>
            <a:schemeClr val="bg1">
              <a:alpha val="50000"/>
            </a:schemeClr>
          </a:solidFill>
        </p:spPr>
        <p:txBody>
          <a:bodyPr wrap="square" lIns="0" tIns="0" rIns="0" bIns="0" rtlCol="0">
            <a:spAutoFit/>
          </a:bodyPr>
          <a:lstStyle/>
          <a:p>
            <a:r>
              <a:rPr lang="en-US" altLang="ja-JP" dirty="0">
                <a:solidFill>
                  <a:srgbClr val="0432FF"/>
                </a:solidFill>
                <a:latin typeface="Arial" panose="020B0604020202020204" pitchFamily="34" charset="0"/>
                <a:cs typeface="Arial" panose="020B0604020202020204" pitchFamily="34" charset="0"/>
              </a:rPr>
              <a:t>-4%</a:t>
            </a:r>
            <a:endParaRPr kumimoji="1" lang="ja-JP" altLang="en-US">
              <a:solidFill>
                <a:srgbClr val="0432FF"/>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1A5B9B4A-4FD5-F009-C9E8-3186148E421E}"/>
              </a:ext>
            </a:extLst>
          </p:cNvPr>
          <p:cNvSpPr txBox="1"/>
          <p:nvPr/>
        </p:nvSpPr>
        <p:spPr>
          <a:xfrm>
            <a:off x="10173023" y="2576564"/>
            <a:ext cx="551977" cy="276999"/>
          </a:xfrm>
          <a:prstGeom prst="rect">
            <a:avLst/>
          </a:prstGeom>
          <a:solidFill>
            <a:schemeClr val="bg1">
              <a:alpha val="50000"/>
            </a:schemeClr>
          </a:solidFill>
        </p:spPr>
        <p:txBody>
          <a:bodyPr wrap="square" lIns="0" tIns="0" rIns="0" bIns="0" rtlCol="0">
            <a:spAutoFit/>
          </a:bodyPr>
          <a:lstStyle/>
          <a:p>
            <a:r>
              <a:rPr lang="en-US" altLang="ja-JP" dirty="0">
                <a:solidFill>
                  <a:srgbClr val="0432FF"/>
                </a:solidFill>
                <a:latin typeface="Arial" panose="020B0604020202020204" pitchFamily="34" charset="0"/>
                <a:cs typeface="Arial" panose="020B0604020202020204" pitchFamily="34" charset="0"/>
              </a:rPr>
              <a:t>-2%</a:t>
            </a:r>
            <a:endParaRPr kumimoji="1" lang="ja-JP" altLang="en-US">
              <a:solidFill>
                <a:srgbClr val="0432FF"/>
              </a:solidFill>
              <a:latin typeface="Arial" panose="020B0604020202020204" pitchFamily="34" charset="0"/>
              <a:cs typeface="Arial" panose="020B0604020202020204" pitchFamily="34" charset="0"/>
            </a:endParaRPr>
          </a:p>
        </p:txBody>
      </p:sp>
      <p:sp>
        <p:nvSpPr>
          <p:cNvPr id="20" name="正方形/長方形 19">
            <a:extLst>
              <a:ext uri="{FF2B5EF4-FFF2-40B4-BE49-F238E27FC236}">
                <a16:creationId xmlns:a16="http://schemas.microsoft.com/office/drawing/2014/main" id="{E3D7AB9F-05FF-88FE-BCD9-B5B5702D4654}"/>
              </a:ext>
            </a:extLst>
          </p:cNvPr>
          <p:cNvSpPr/>
          <p:nvPr/>
        </p:nvSpPr>
        <p:spPr>
          <a:xfrm>
            <a:off x="2109242" y="2676601"/>
            <a:ext cx="8339769" cy="4325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5097D2D8-1E56-1525-C714-F71D2B3DD67E}"/>
              </a:ext>
            </a:extLst>
          </p:cNvPr>
          <p:cNvSpPr txBox="1"/>
          <p:nvPr/>
        </p:nvSpPr>
        <p:spPr>
          <a:xfrm>
            <a:off x="3670398" y="3118645"/>
            <a:ext cx="551977" cy="276999"/>
          </a:xfrm>
          <a:prstGeom prst="rect">
            <a:avLst/>
          </a:prstGeom>
          <a:solidFill>
            <a:schemeClr val="bg1">
              <a:alpha val="50000"/>
            </a:schemeClr>
          </a:solidFill>
        </p:spPr>
        <p:txBody>
          <a:bodyPr wrap="square" lIns="0" tIns="0" rIns="0" bIns="0" rtlCol="0">
            <a:spAutoFit/>
          </a:bodyPr>
          <a:lstStyle/>
          <a:p>
            <a:r>
              <a:rPr lang="en-US" altLang="ja-JP" dirty="0">
                <a:solidFill>
                  <a:srgbClr val="FF0000"/>
                </a:solidFill>
                <a:latin typeface="Arial" panose="020B0604020202020204" pitchFamily="34" charset="0"/>
                <a:cs typeface="Arial" panose="020B0604020202020204" pitchFamily="34" charset="0"/>
              </a:rPr>
              <a:t>+6%</a:t>
            </a:r>
            <a:endParaRPr kumimoji="1" lang="ja-JP" altLang="en-US">
              <a:solidFill>
                <a:srgbClr val="FF0000"/>
              </a:solidFill>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8A43D9A1-5F52-BD09-2310-CCBFD4DF58C9}"/>
              </a:ext>
            </a:extLst>
          </p:cNvPr>
          <p:cNvSpPr txBox="1"/>
          <p:nvPr/>
        </p:nvSpPr>
        <p:spPr>
          <a:xfrm>
            <a:off x="5820010" y="3125155"/>
            <a:ext cx="697770" cy="276999"/>
          </a:xfrm>
          <a:prstGeom prst="rect">
            <a:avLst/>
          </a:prstGeom>
          <a:solidFill>
            <a:schemeClr val="bg1">
              <a:alpha val="50000"/>
            </a:schemeClr>
          </a:solidFill>
        </p:spPr>
        <p:txBody>
          <a:bodyPr wrap="square" lIns="0" tIns="0" rIns="0" bIns="0" rtlCol="0">
            <a:spAutoFit/>
          </a:bodyPr>
          <a:lstStyle/>
          <a:p>
            <a:r>
              <a:rPr lang="en-US" altLang="ja-JP" dirty="0">
                <a:solidFill>
                  <a:srgbClr val="FF0000"/>
                </a:solidFill>
                <a:latin typeface="Arial" panose="020B0604020202020204" pitchFamily="34" charset="0"/>
                <a:cs typeface="Arial" panose="020B0604020202020204" pitchFamily="34" charset="0"/>
              </a:rPr>
              <a:t>+20%</a:t>
            </a:r>
            <a:endParaRPr kumimoji="1" lang="ja-JP" altLang="en-US">
              <a:solidFill>
                <a:srgbClr val="FF0000"/>
              </a:solidFill>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3F574F45-F2B3-9AEA-3053-0109524430D5}"/>
              </a:ext>
            </a:extLst>
          </p:cNvPr>
          <p:cNvSpPr txBox="1"/>
          <p:nvPr/>
        </p:nvSpPr>
        <p:spPr>
          <a:xfrm>
            <a:off x="7996516" y="3103796"/>
            <a:ext cx="697770" cy="276999"/>
          </a:xfrm>
          <a:prstGeom prst="rect">
            <a:avLst/>
          </a:prstGeom>
          <a:solidFill>
            <a:schemeClr val="bg1">
              <a:alpha val="50000"/>
            </a:schemeClr>
          </a:solidFill>
        </p:spPr>
        <p:txBody>
          <a:bodyPr wrap="square" lIns="0" tIns="0" rIns="0" bIns="0" rtlCol="0">
            <a:spAutoFit/>
          </a:bodyPr>
          <a:lstStyle/>
          <a:p>
            <a:r>
              <a:rPr lang="en-US" altLang="ja-JP" dirty="0">
                <a:solidFill>
                  <a:srgbClr val="FF0000"/>
                </a:solidFill>
                <a:latin typeface="Arial" panose="020B0604020202020204" pitchFamily="34" charset="0"/>
                <a:cs typeface="Arial" panose="020B0604020202020204" pitchFamily="34" charset="0"/>
              </a:rPr>
              <a:t>+22%</a:t>
            </a:r>
            <a:endParaRPr kumimoji="1" lang="ja-JP" altLang="en-US">
              <a:solidFill>
                <a:srgbClr val="FF0000"/>
              </a:solidFill>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12829359-6CB5-9EB7-F8FF-504C67016CB4}"/>
              </a:ext>
            </a:extLst>
          </p:cNvPr>
          <p:cNvSpPr txBox="1"/>
          <p:nvPr/>
        </p:nvSpPr>
        <p:spPr>
          <a:xfrm>
            <a:off x="10173022" y="3091035"/>
            <a:ext cx="605943" cy="276999"/>
          </a:xfrm>
          <a:prstGeom prst="rect">
            <a:avLst/>
          </a:prstGeom>
          <a:solidFill>
            <a:schemeClr val="bg1">
              <a:alpha val="50000"/>
            </a:schemeClr>
          </a:solidFill>
        </p:spPr>
        <p:txBody>
          <a:bodyPr wrap="square" lIns="0" tIns="0" rIns="0" bIns="0" rtlCol="0">
            <a:spAutoFit/>
          </a:bodyPr>
          <a:lstStyle/>
          <a:p>
            <a:r>
              <a:rPr lang="en-US" altLang="ja-JP" dirty="0">
                <a:solidFill>
                  <a:srgbClr val="FF0000"/>
                </a:solidFill>
                <a:latin typeface="Arial" panose="020B0604020202020204" pitchFamily="34" charset="0"/>
                <a:cs typeface="Arial" panose="020B0604020202020204" pitchFamily="34" charset="0"/>
              </a:rPr>
              <a:t>+20%</a:t>
            </a:r>
            <a:endParaRPr kumimoji="1" lang="ja-JP" altLang="en-US">
              <a:solidFill>
                <a:srgbClr val="FF0000"/>
              </a:solidFill>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BC02453C-0DD4-8D5C-1317-E5504989443B}"/>
              </a:ext>
            </a:extLst>
          </p:cNvPr>
          <p:cNvSpPr txBox="1"/>
          <p:nvPr/>
        </p:nvSpPr>
        <p:spPr>
          <a:xfrm>
            <a:off x="3431525" y="5960457"/>
            <a:ext cx="551977" cy="276999"/>
          </a:xfrm>
          <a:prstGeom prst="rect">
            <a:avLst/>
          </a:prstGeom>
          <a:solidFill>
            <a:schemeClr val="bg1">
              <a:alpha val="50000"/>
            </a:schemeClr>
          </a:solidFill>
        </p:spPr>
        <p:txBody>
          <a:bodyPr wrap="square" lIns="0" tIns="0" rIns="0" bIns="0" rtlCol="0">
            <a:spAutoFit/>
          </a:bodyPr>
          <a:lstStyle/>
          <a:p>
            <a:r>
              <a:rPr lang="en-US" altLang="ja-JP" dirty="0">
                <a:solidFill>
                  <a:srgbClr val="FF0000"/>
                </a:solidFill>
                <a:latin typeface="Arial" panose="020B0604020202020204" pitchFamily="34" charset="0"/>
                <a:cs typeface="Arial" panose="020B0604020202020204" pitchFamily="34" charset="0"/>
              </a:rPr>
              <a:t>+7%</a:t>
            </a:r>
            <a:endParaRPr kumimoji="1" lang="ja-JP" altLang="en-US">
              <a:solidFill>
                <a:srgbClr val="FF0000"/>
              </a:solidFill>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D1C524A9-9A43-9025-E18A-434E1568F263}"/>
              </a:ext>
            </a:extLst>
          </p:cNvPr>
          <p:cNvSpPr txBox="1"/>
          <p:nvPr/>
        </p:nvSpPr>
        <p:spPr>
          <a:xfrm>
            <a:off x="5581137" y="5966967"/>
            <a:ext cx="697770" cy="276999"/>
          </a:xfrm>
          <a:prstGeom prst="rect">
            <a:avLst/>
          </a:prstGeom>
          <a:solidFill>
            <a:schemeClr val="bg1">
              <a:alpha val="50000"/>
            </a:schemeClr>
          </a:solidFill>
        </p:spPr>
        <p:txBody>
          <a:bodyPr wrap="square" lIns="0" tIns="0" rIns="0" bIns="0" rtlCol="0">
            <a:spAutoFit/>
          </a:bodyPr>
          <a:lstStyle/>
          <a:p>
            <a:r>
              <a:rPr lang="en-US" altLang="ja-JP" dirty="0">
                <a:solidFill>
                  <a:srgbClr val="FF0000"/>
                </a:solidFill>
                <a:latin typeface="Arial" panose="020B0604020202020204" pitchFamily="34" charset="0"/>
                <a:cs typeface="Arial" panose="020B0604020202020204" pitchFamily="34" charset="0"/>
              </a:rPr>
              <a:t>+1.5%</a:t>
            </a:r>
            <a:endParaRPr kumimoji="1" lang="ja-JP" altLang="en-US">
              <a:solidFill>
                <a:srgbClr val="FF0000"/>
              </a:solidFill>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4E46862A-2551-D110-D340-2B81BA47C9A7}"/>
              </a:ext>
            </a:extLst>
          </p:cNvPr>
          <p:cNvSpPr txBox="1"/>
          <p:nvPr/>
        </p:nvSpPr>
        <p:spPr>
          <a:xfrm>
            <a:off x="7757643" y="5945608"/>
            <a:ext cx="697770" cy="276999"/>
          </a:xfrm>
          <a:prstGeom prst="rect">
            <a:avLst/>
          </a:prstGeom>
          <a:solidFill>
            <a:schemeClr val="bg1">
              <a:alpha val="50000"/>
            </a:schemeClr>
          </a:solidFill>
        </p:spPr>
        <p:txBody>
          <a:bodyPr wrap="square" lIns="0" tIns="0" rIns="0" bIns="0" rtlCol="0">
            <a:spAutoFit/>
          </a:bodyPr>
          <a:lstStyle/>
          <a:p>
            <a:r>
              <a:rPr lang="en-US" altLang="ja-JP" dirty="0">
                <a:solidFill>
                  <a:srgbClr val="FF0000"/>
                </a:solidFill>
                <a:latin typeface="Arial" panose="020B0604020202020204" pitchFamily="34" charset="0"/>
                <a:cs typeface="Arial" panose="020B0604020202020204" pitchFamily="34" charset="0"/>
              </a:rPr>
              <a:t>+0.1%</a:t>
            </a:r>
            <a:endParaRPr kumimoji="1" lang="ja-JP" altLang="en-US">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350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640B3C-E938-A323-EB77-41DFDBF3E100}"/>
              </a:ext>
            </a:extLst>
          </p:cNvPr>
          <p:cNvSpPr>
            <a:spLocks noGrp="1"/>
          </p:cNvSpPr>
          <p:nvPr>
            <p:ph type="title"/>
          </p:nvPr>
        </p:nvSpPr>
        <p:spPr>
          <a:xfrm>
            <a:off x="609601" y="29917"/>
            <a:ext cx="11117942" cy="1512334"/>
          </a:xfrm>
        </p:spPr>
        <p:txBody>
          <a:bodyPr>
            <a:noAutofit/>
          </a:bodyPr>
          <a:lstStyle/>
          <a:p>
            <a:r>
              <a:rPr lang="en-US" altLang="ja-JP" sz="3600" b="1" dirty="0"/>
              <a:t>Direct ozone assimilation is dominant in the UTLS.</a:t>
            </a:r>
            <a:endParaRPr kumimoji="1" lang="ja-JP" altLang="en-US" sz="3600" b="1"/>
          </a:p>
        </p:txBody>
      </p:sp>
      <p:sp>
        <p:nvSpPr>
          <p:cNvPr id="3" name="スライド番号プレースホルダー 2">
            <a:extLst>
              <a:ext uri="{FF2B5EF4-FFF2-40B4-BE49-F238E27FC236}">
                <a16:creationId xmlns:a16="http://schemas.microsoft.com/office/drawing/2014/main" id="{2E92B2A8-CEC7-2B6F-4004-55D7038E70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CEEE6-2B53-D84D-988B-5F7371A8A47F}" type="slidenum">
              <a:rPr kumimoji="1" lang="ja-JP" altLang="en-US" sz="1200" b="0" i="0" u="none" strike="noStrike" kern="1200" cap="none" spc="0" normalizeH="0" baseline="0" noProof="0" smtClean="0">
                <a:ln>
                  <a:noFill/>
                </a:ln>
                <a:solidFill>
                  <a:prstClr val="black">
                    <a:tint val="82000"/>
                  </a:prstClr>
                </a:solidFill>
                <a:effectLst/>
                <a:uLnTx/>
                <a:uFillTx/>
                <a:ea typeface="游ゴシック" panose="020B04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tint val="82000"/>
                </a:prstClr>
              </a:solidFill>
              <a:effectLst/>
              <a:uLnTx/>
              <a:uFillTx/>
              <a:ea typeface="游ゴシック" panose="020B0400000000000000" pitchFamily="34" charset="-128"/>
            </a:endParaRPr>
          </a:p>
        </p:txBody>
      </p:sp>
      <p:sp>
        <p:nvSpPr>
          <p:cNvPr id="4" name="上矢印 3">
            <a:extLst>
              <a:ext uri="{FF2B5EF4-FFF2-40B4-BE49-F238E27FC236}">
                <a16:creationId xmlns:a16="http://schemas.microsoft.com/office/drawing/2014/main" id="{AE65C360-8B77-E308-6941-B27B206DC86E}"/>
              </a:ext>
            </a:extLst>
          </p:cNvPr>
          <p:cNvSpPr/>
          <p:nvPr/>
        </p:nvSpPr>
        <p:spPr>
          <a:xfrm>
            <a:off x="221037" y="2058485"/>
            <a:ext cx="633046" cy="649605"/>
          </a:xfrm>
          <a:prstGeom prst="upArrow">
            <a:avLst/>
          </a:prstGeom>
          <a:solidFill>
            <a:schemeClr val="accent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ja-JP" altLang="en-US" sz="3200" b="0" i="0" u="none" strike="noStrike" kern="1200" cap="none" spc="0" normalizeH="0" baseline="0" noProof="0">
              <a:ln>
                <a:noFill/>
              </a:ln>
              <a:solidFill>
                <a:srgbClr val="FFFFFF"/>
              </a:solidFill>
              <a:effectLst/>
              <a:uLnTx/>
              <a:uFillTx/>
              <a:latin typeface="Arial" panose="020B0604020202020204" pitchFamily="34" charset="0"/>
              <a:ea typeface="游ゴシック" panose="020B0400000000000000" pitchFamily="34" charset="-128"/>
              <a:cs typeface="Arial" panose="020B0604020202020204" pitchFamily="34" charset="0"/>
              <a:sym typeface="Helvetica Neue Medium"/>
            </a:endParaRPr>
          </a:p>
        </p:txBody>
      </p:sp>
      <p:sp>
        <p:nvSpPr>
          <p:cNvPr id="5" name="上矢印 4">
            <a:extLst>
              <a:ext uri="{FF2B5EF4-FFF2-40B4-BE49-F238E27FC236}">
                <a16:creationId xmlns:a16="http://schemas.microsoft.com/office/drawing/2014/main" id="{916F16C6-14EC-5A64-EF4F-DA1872A72A92}"/>
              </a:ext>
            </a:extLst>
          </p:cNvPr>
          <p:cNvSpPr/>
          <p:nvPr/>
        </p:nvSpPr>
        <p:spPr>
          <a:xfrm rot="10800000">
            <a:off x="205154" y="5227143"/>
            <a:ext cx="633046" cy="649605"/>
          </a:xfrm>
          <a:prstGeom prst="upArrow">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ja-JP" altLang="en-US" sz="3200" b="0" i="0" u="none" strike="noStrike" kern="1200" cap="none" spc="0" normalizeH="0" baseline="0" noProof="0">
              <a:ln>
                <a:noFill/>
              </a:ln>
              <a:solidFill>
                <a:srgbClr val="FFFFFF"/>
              </a:solidFill>
              <a:effectLst/>
              <a:uLnTx/>
              <a:uFillTx/>
              <a:latin typeface="Arial" panose="020B0604020202020204" pitchFamily="34" charset="0"/>
              <a:ea typeface="游ゴシック" panose="020B0400000000000000" pitchFamily="34" charset="-128"/>
              <a:cs typeface="Arial" panose="020B0604020202020204" pitchFamily="34" charset="0"/>
              <a:sym typeface="Helvetica Neue Medium"/>
            </a:endParaRPr>
          </a:p>
        </p:txBody>
      </p:sp>
      <p:sp>
        <p:nvSpPr>
          <p:cNvPr id="6" name="テキスト ボックス 5">
            <a:extLst>
              <a:ext uri="{FF2B5EF4-FFF2-40B4-BE49-F238E27FC236}">
                <a16:creationId xmlns:a16="http://schemas.microsoft.com/office/drawing/2014/main" id="{3DB24692-3782-E24F-BBE3-0017EF55B328}"/>
              </a:ext>
            </a:extLst>
          </p:cNvPr>
          <p:cNvSpPr txBox="1"/>
          <p:nvPr/>
        </p:nvSpPr>
        <p:spPr>
          <a:xfrm>
            <a:off x="151103" y="1447512"/>
            <a:ext cx="171923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altLang="ja-JP" sz="3000" b="1" i="0" u="none" strike="noStrike" kern="1200" cap="none" spc="0" normalizeH="0" baseline="0" noProof="0" dirty="0">
                <a:ln>
                  <a:noFill/>
                </a:ln>
                <a:solidFill>
                  <a:srgbClr val="E97132"/>
                </a:solidFill>
                <a:effectLst/>
                <a:uLnTx/>
                <a:uFillTx/>
                <a:latin typeface="Arial" panose="020B0604020202020204" pitchFamily="34" charset="0"/>
                <a:ea typeface="Helvetica Neue"/>
                <a:cs typeface="Arial" panose="020B0604020202020204" pitchFamily="34" charset="0"/>
                <a:sym typeface="Helvetica Neue"/>
              </a:rPr>
              <a:t>Degrade</a:t>
            </a:r>
            <a:endParaRPr kumimoji="0" lang="ja-JP" altLang="en-US" sz="3000" b="1" i="0" u="none" strike="noStrike" kern="1200" cap="none" spc="0" normalizeH="0" baseline="0" noProof="0">
              <a:ln>
                <a:noFill/>
              </a:ln>
              <a:solidFill>
                <a:srgbClr val="E97132"/>
              </a:solidFill>
              <a:effectLst/>
              <a:uLnTx/>
              <a:uFillTx/>
              <a:latin typeface="Arial" panose="020B0604020202020204" pitchFamily="34" charset="0"/>
              <a:ea typeface="Helvetica Neue"/>
              <a:cs typeface="Arial" panose="020B0604020202020204" pitchFamily="34" charset="0"/>
              <a:sym typeface="Helvetica Neue"/>
            </a:endParaRPr>
          </a:p>
        </p:txBody>
      </p:sp>
      <p:sp>
        <p:nvSpPr>
          <p:cNvPr id="8" name="テキスト ボックス 7">
            <a:extLst>
              <a:ext uri="{FF2B5EF4-FFF2-40B4-BE49-F238E27FC236}">
                <a16:creationId xmlns:a16="http://schemas.microsoft.com/office/drawing/2014/main" id="{C47444B2-30BE-ECBF-D19D-9C25B8AAB44F}"/>
              </a:ext>
            </a:extLst>
          </p:cNvPr>
          <p:cNvSpPr txBox="1"/>
          <p:nvPr/>
        </p:nvSpPr>
        <p:spPr>
          <a:xfrm>
            <a:off x="80360" y="5882898"/>
            <a:ext cx="171923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altLang="ja-JP" sz="3000" b="1" i="0" u="none" strike="noStrike" kern="1200" cap="none" spc="0" normalizeH="0" baseline="0" noProof="0" dirty="0">
                <a:ln>
                  <a:noFill/>
                </a:ln>
                <a:solidFill>
                  <a:srgbClr val="0070C0"/>
                </a:solidFill>
                <a:effectLst/>
                <a:uLnTx/>
                <a:uFillTx/>
                <a:latin typeface="Arial" panose="020B0604020202020204" pitchFamily="34" charset="0"/>
                <a:ea typeface="Helvetica Neue"/>
                <a:cs typeface="Arial" panose="020B0604020202020204" pitchFamily="34" charset="0"/>
                <a:sym typeface="Helvetica Neue"/>
              </a:rPr>
              <a:t>Improve</a:t>
            </a:r>
            <a:endParaRPr kumimoji="0" lang="ja-JP" altLang="en-US" sz="3000" b="1" i="0" u="none" strike="noStrike" kern="1200" cap="none" spc="0" normalizeH="0" baseline="0" noProof="0">
              <a:ln>
                <a:noFill/>
              </a:ln>
              <a:solidFill>
                <a:srgbClr val="0070C0"/>
              </a:solidFill>
              <a:effectLst/>
              <a:uLnTx/>
              <a:uFillTx/>
              <a:latin typeface="Arial" panose="020B0604020202020204" pitchFamily="34" charset="0"/>
              <a:ea typeface="Helvetica Neue"/>
              <a:cs typeface="Arial" panose="020B0604020202020204" pitchFamily="34" charset="0"/>
              <a:sym typeface="Helvetica Neue"/>
            </a:endParaRPr>
          </a:p>
        </p:txBody>
      </p:sp>
      <p:sp>
        <p:nvSpPr>
          <p:cNvPr id="15" name="テキスト ボックス 14">
            <a:extLst>
              <a:ext uri="{FF2B5EF4-FFF2-40B4-BE49-F238E27FC236}">
                <a16:creationId xmlns:a16="http://schemas.microsoft.com/office/drawing/2014/main" id="{91396397-6BE3-4CE3-B4B4-9B01A4689881}"/>
              </a:ext>
            </a:extLst>
          </p:cNvPr>
          <p:cNvSpPr txBox="1"/>
          <p:nvPr/>
        </p:nvSpPr>
        <p:spPr>
          <a:xfrm>
            <a:off x="2382365" y="1494893"/>
            <a:ext cx="2282265" cy="923330"/>
          </a:xfrm>
          <a:prstGeom prst="rect">
            <a:avLst/>
          </a:prstGeom>
          <a:noFill/>
        </p:spPr>
        <p:txBody>
          <a:bodyPr wrap="square" rtlCol="0">
            <a:spAutoFit/>
          </a:bodyPr>
          <a:lstStyle/>
          <a:p>
            <a:pPr algn="ctr"/>
            <a:r>
              <a:rPr kumimoji="1" lang="en-US" altLang="ja-JP" dirty="0">
                <a:latin typeface="Arial" panose="020B0604020202020204" pitchFamily="34" charset="0"/>
                <a:cs typeface="Arial" panose="020B0604020202020204" pitchFamily="34" charset="0"/>
              </a:rPr>
              <a:t>Lower stratosphere/ Upper troposphere</a:t>
            </a:r>
          </a:p>
          <a:p>
            <a:pPr algn="ctr"/>
            <a:r>
              <a:rPr lang="en-US" altLang="ja-JP" dirty="0">
                <a:latin typeface="Arial" panose="020B0604020202020204" pitchFamily="34" charset="0"/>
                <a:cs typeface="Arial" panose="020B0604020202020204" pitchFamily="34" charset="0"/>
              </a:rPr>
              <a:t>(70-250 </a:t>
            </a:r>
            <a:r>
              <a:rPr lang="en-US" altLang="ja-JP" dirty="0" err="1">
                <a:latin typeface="Arial" panose="020B0604020202020204" pitchFamily="34" charset="0"/>
                <a:cs typeface="Arial" panose="020B0604020202020204" pitchFamily="34" charset="0"/>
              </a:rPr>
              <a:t>hPa</a:t>
            </a:r>
            <a:r>
              <a:rPr lang="en-US" altLang="ja-JP" dirty="0">
                <a:latin typeface="Arial" panose="020B0604020202020204" pitchFamily="34" charset="0"/>
                <a:cs typeface="Arial" panose="020B0604020202020204" pitchFamily="34" charset="0"/>
              </a:rPr>
              <a:t>)</a:t>
            </a:r>
            <a:endParaRPr kumimoji="1" lang="ja-JP" altLang="en-US">
              <a:latin typeface="Arial" panose="020B0604020202020204" pitchFamily="34" charset="0"/>
              <a:cs typeface="Arial" panose="020B0604020202020204" pitchFamily="34" charset="0"/>
            </a:endParaRPr>
          </a:p>
        </p:txBody>
      </p:sp>
      <p:pic>
        <p:nvPicPr>
          <p:cNvPr id="7" name="図 6">
            <a:extLst>
              <a:ext uri="{FF2B5EF4-FFF2-40B4-BE49-F238E27FC236}">
                <a16:creationId xmlns:a16="http://schemas.microsoft.com/office/drawing/2014/main" id="{75F09F03-BFAB-B619-405E-300AAAD4AEDA}"/>
              </a:ext>
            </a:extLst>
          </p:cNvPr>
          <p:cNvPicPr>
            <a:picLocks noChangeAspect="1"/>
          </p:cNvPicPr>
          <p:nvPr/>
        </p:nvPicPr>
        <p:blipFill>
          <a:blip r:embed="rId3"/>
          <a:stretch>
            <a:fillRect/>
          </a:stretch>
        </p:blipFill>
        <p:spPr>
          <a:xfrm>
            <a:off x="2220909" y="2418223"/>
            <a:ext cx="2133600" cy="4305300"/>
          </a:xfrm>
          <a:prstGeom prst="rect">
            <a:avLst/>
          </a:prstGeom>
        </p:spPr>
      </p:pic>
      <p:sp>
        <p:nvSpPr>
          <p:cNvPr id="9" name="テキスト ボックス 8">
            <a:extLst>
              <a:ext uri="{FF2B5EF4-FFF2-40B4-BE49-F238E27FC236}">
                <a16:creationId xmlns:a16="http://schemas.microsoft.com/office/drawing/2014/main" id="{8B11614B-14BF-9C43-D50C-BD0066D97740}"/>
              </a:ext>
            </a:extLst>
          </p:cNvPr>
          <p:cNvSpPr txBox="1"/>
          <p:nvPr/>
        </p:nvSpPr>
        <p:spPr>
          <a:xfrm>
            <a:off x="4664630" y="5131083"/>
            <a:ext cx="2215141" cy="369332"/>
          </a:xfrm>
          <a:prstGeom prst="rect">
            <a:avLst/>
          </a:prstGeom>
          <a:noFill/>
        </p:spPr>
        <p:txBody>
          <a:bodyPr wrap="square" rtlCol="0">
            <a:spAutoFit/>
          </a:bodyPr>
          <a:lstStyle/>
          <a:p>
            <a:r>
              <a:rPr kumimoji="1" lang="en-US" altLang="ja-JP" dirty="0">
                <a:solidFill>
                  <a:srgbClr val="FF0000"/>
                </a:solidFill>
                <a:latin typeface="Arial" panose="020B0604020202020204" pitchFamily="34" charset="0"/>
                <a:cs typeface="Arial" panose="020B0604020202020204" pitchFamily="34" charset="0"/>
              </a:rPr>
              <a:t>Ozone assimilation</a:t>
            </a:r>
            <a:endParaRPr kumimoji="1" lang="ja-JP" altLang="en-US">
              <a:solidFill>
                <a:srgbClr val="FF0000"/>
              </a:solidFill>
              <a:latin typeface="Arial" panose="020B0604020202020204" pitchFamily="34" charset="0"/>
              <a:cs typeface="Arial" panose="020B0604020202020204" pitchFamily="34" charset="0"/>
            </a:endParaRPr>
          </a:p>
        </p:txBody>
      </p:sp>
      <p:cxnSp>
        <p:nvCxnSpPr>
          <p:cNvPr id="11" name="直線矢印コネクタ 10">
            <a:extLst>
              <a:ext uri="{FF2B5EF4-FFF2-40B4-BE49-F238E27FC236}">
                <a16:creationId xmlns:a16="http://schemas.microsoft.com/office/drawing/2014/main" id="{A087CA63-06C5-839B-E28E-D404C35D072A}"/>
              </a:ext>
            </a:extLst>
          </p:cNvPr>
          <p:cNvCxnSpPr>
            <a:stCxn id="9" idx="1"/>
          </p:cNvCxnSpPr>
          <p:nvPr/>
        </p:nvCxnSpPr>
        <p:spPr>
          <a:xfrm flipH="1" flipV="1">
            <a:off x="3947886" y="5131083"/>
            <a:ext cx="716744" cy="1846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393DFF64-0400-0E88-2C95-9832AB9B46F9}"/>
              </a:ext>
            </a:extLst>
          </p:cNvPr>
          <p:cNvSpPr txBox="1"/>
          <p:nvPr/>
        </p:nvSpPr>
        <p:spPr>
          <a:xfrm>
            <a:off x="848960" y="5039941"/>
            <a:ext cx="2215141" cy="646331"/>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Simultaneous assimilation</a:t>
            </a:r>
            <a:endParaRPr kumimoji="1" lang="ja-JP" altLang="en-US">
              <a:latin typeface="Arial" panose="020B0604020202020204" pitchFamily="34" charset="0"/>
              <a:cs typeface="Arial" panose="020B0604020202020204" pitchFamily="34" charset="0"/>
            </a:endParaRPr>
          </a:p>
        </p:txBody>
      </p:sp>
      <p:cxnSp>
        <p:nvCxnSpPr>
          <p:cNvPr id="12" name="直線矢印コネクタ 11">
            <a:extLst>
              <a:ext uri="{FF2B5EF4-FFF2-40B4-BE49-F238E27FC236}">
                <a16:creationId xmlns:a16="http://schemas.microsoft.com/office/drawing/2014/main" id="{0278B964-5791-1160-9CF2-1E72D1D252C4}"/>
              </a:ext>
            </a:extLst>
          </p:cNvPr>
          <p:cNvCxnSpPr>
            <a:cxnSpLocks/>
          </p:cNvCxnSpPr>
          <p:nvPr/>
        </p:nvCxnSpPr>
        <p:spPr>
          <a:xfrm flipV="1">
            <a:off x="2382365" y="5039941"/>
            <a:ext cx="478425" cy="2758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3" name="コンテンツ プレースホルダー 5" descr="ダイアグラム&#10;&#10;AI 生成コンテンツは誤りを含む可能性があります。">
            <a:extLst>
              <a:ext uri="{FF2B5EF4-FFF2-40B4-BE49-F238E27FC236}">
                <a16:creationId xmlns:a16="http://schemas.microsoft.com/office/drawing/2014/main" id="{A649EBA7-32F4-9084-C904-D66DD3C28676}"/>
              </a:ext>
            </a:extLst>
          </p:cNvPr>
          <p:cNvPicPr>
            <a:picLocks noGrp="1" noChangeAspect="1"/>
          </p:cNvPicPr>
          <p:nvPr>
            <p:ph idx="1"/>
          </p:nvPr>
        </p:nvPicPr>
        <p:blipFill>
          <a:blip r:embed="rId4"/>
          <a:srcRect l="-1" t="28919" r="84845" b="65889"/>
          <a:stretch>
            <a:fillRect/>
          </a:stretch>
        </p:blipFill>
        <p:spPr>
          <a:xfrm>
            <a:off x="211892" y="3780186"/>
            <a:ext cx="1719236" cy="841725"/>
          </a:xfrm>
        </p:spPr>
      </p:pic>
    </p:spTree>
    <p:extLst>
      <p:ext uri="{BB962C8B-B14F-4D97-AF65-F5344CB8AC3E}">
        <p14:creationId xmlns:p14="http://schemas.microsoft.com/office/powerpoint/2010/main" val="335951181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1319</TotalTime>
  <Words>1916</Words>
  <Application>Microsoft Macintosh PowerPoint</Application>
  <PresentationFormat>ワイド画面</PresentationFormat>
  <Paragraphs>208</Paragraphs>
  <Slides>14</Slides>
  <Notes>14</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14</vt:i4>
      </vt:variant>
    </vt:vector>
  </HeadingPairs>
  <TitlesOfParts>
    <vt:vector size="21" baseType="lpstr">
      <vt:lpstr>游ゴシック</vt:lpstr>
      <vt:lpstr>Arial</vt:lpstr>
      <vt:lpstr>Wingdings</vt:lpstr>
      <vt:lpstr>游ゴシック Light</vt:lpstr>
      <vt:lpstr>Lucida Grande</vt:lpstr>
      <vt:lpstr>Office テーマ</vt:lpstr>
      <vt:lpstr>1_Office テーマ</vt:lpstr>
      <vt:lpstr>Assessing the relative impacts of satellite ozone and its precursor observations to improve global tropospheric ozone analysis using multiple reanalysis systems</vt:lpstr>
      <vt:lpstr>Background and Motivation</vt:lpstr>
      <vt:lpstr>Chemical reanalysis systems</vt:lpstr>
      <vt:lpstr>Intercomparison of ozone reanalysis</vt:lpstr>
      <vt:lpstr>Data assimilation improved consistency between different reanalysis systems</vt:lpstr>
      <vt:lpstr>DA reduced model biases against ozonesonde observations in the whole troposphere</vt:lpstr>
      <vt:lpstr>Relative impacts of satellite ozone and its precursor observations</vt:lpstr>
      <vt:lpstr>Relative impacts are qualitatively similar, but varied between different systems</vt:lpstr>
      <vt:lpstr>Direct ozone assimilation is dominant in the UTLS.</vt:lpstr>
      <vt:lpstr>Both ozone and precursors assimilation play important roles in the lower and middle troposphere</vt:lpstr>
      <vt:lpstr>Summary and conclusion</vt:lpstr>
      <vt:lpstr>PowerPoint プレゼンテーション</vt:lpstr>
      <vt:lpstr>Simultaneous assimilation of Aerosols and Trace gas</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高志 関谷</dc:creator>
  <cp:lastModifiedBy>Hiroshi TANIMOTO</cp:lastModifiedBy>
  <cp:revision>111</cp:revision>
  <dcterms:created xsi:type="dcterms:W3CDTF">2024-09-30T08:43:23Z</dcterms:created>
  <dcterms:modified xsi:type="dcterms:W3CDTF">2025-07-26T08:22:46Z</dcterms:modified>
</cp:coreProperties>
</file>