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9" r:id="rId1"/>
  </p:sldMasterIdLst>
  <p:notesMasterIdLst>
    <p:notesMasterId r:id="rId19"/>
  </p:notesMasterIdLst>
  <p:handoutMasterIdLst>
    <p:handoutMasterId r:id="rId20"/>
  </p:handoutMasterIdLst>
  <p:sldIdLst>
    <p:sldId id="612" r:id="rId2"/>
    <p:sldId id="598" r:id="rId3"/>
    <p:sldId id="628" r:id="rId4"/>
    <p:sldId id="602" r:id="rId5"/>
    <p:sldId id="629" r:id="rId6"/>
    <p:sldId id="632" r:id="rId7"/>
    <p:sldId id="643" r:id="rId8"/>
    <p:sldId id="664" r:id="rId9"/>
    <p:sldId id="633" r:id="rId10"/>
    <p:sldId id="640" r:id="rId11"/>
    <p:sldId id="637" r:id="rId12"/>
    <p:sldId id="648" r:id="rId13"/>
    <p:sldId id="641" r:id="rId14"/>
    <p:sldId id="634" r:id="rId15"/>
    <p:sldId id="646" r:id="rId16"/>
    <p:sldId id="663" r:id="rId17"/>
    <p:sldId id="520" r:id="rId18"/>
  </p:sldIdLst>
  <p:sldSz cx="12192000" cy="6858000"/>
  <p:notesSz cx="6794500" cy="99314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81B"/>
    <a:srgbClr val="FF7F0E"/>
    <a:srgbClr val="0000FC"/>
    <a:srgbClr val="02FC55"/>
    <a:srgbClr val="3A4A75"/>
    <a:srgbClr val="FF0000"/>
    <a:srgbClr val="D62A2A"/>
    <a:srgbClr val="2CA02C"/>
    <a:srgbClr val="FFFFFF"/>
    <a:srgbClr val="D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671" autoAdjust="0"/>
    <p:restoredTop sz="92700" autoAdjust="0"/>
  </p:normalViewPr>
  <p:slideViewPr>
    <p:cSldViewPr snapToGrid="0">
      <p:cViewPr varScale="1">
        <p:scale>
          <a:sx n="127" d="100"/>
          <a:sy n="127" d="100"/>
        </p:scale>
        <p:origin x="59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49" y="5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D33C29C-17EA-49DD-BC41-53081AE7B8FA}" type="datetimeFigureOut">
              <a:rPr lang="nl-BE"/>
              <a:pPr>
                <a:defRPr/>
              </a:pPr>
              <a:t>26/07/2025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7884E5-A4AD-42DA-A3D8-0AC57741AB44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CFA7C2-2D12-4EA2-98FD-3E899DB75D8F}" type="datetimeFigureOut">
              <a:rPr lang="nl-BE"/>
              <a:pPr>
                <a:defRPr/>
              </a:pPr>
              <a:t>26/07/2025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EB47FF-5BCA-4F68-86C5-4F3489A05ED0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5936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204000" cy="71253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5" y="79634"/>
            <a:ext cx="12025133" cy="56277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5" y="807861"/>
            <a:ext cx="12025133" cy="5990872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800">
                <a:solidFill>
                  <a:schemeClr val="tx1"/>
                </a:solidFill>
                <a:latin typeface="+mj-lt"/>
              </a:defRPr>
            </a:lvl4pPr>
            <a:lvl5pP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pic>
        <p:nvPicPr>
          <p:cNvPr id="13" name="Picture 3" descr="Ligne_orange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536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19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204000" cy="71253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5" y="79634"/>
            <a:ext cx="12025133" cy="56277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pic>
        <p:nvPicPr>
          <p:cNvPr id="13" name="Picture 3" descr="Ligne_orange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536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15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5" y="79634"/>
            <a:ext cx="12025133" cy="56277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67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968" y="2705396"/>
            <a:ext cx="9472528" cy="1408994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400"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65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5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113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10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5" r:id="rId3"/>
    <p:sldLayoutId id="2147484056" r:id="rId4"/>
    <p:sldLayoutId id="2147484052" r:id="rId5"/>
    <p:sldLayoutId id="2147484057" r:id="rId6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206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2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5.jpeg"/><Relationship Id="rId15" Type="http://schemas.openxmlformats.org/officeDocument/2006/relationships/image" Target="../media/image46.gif"/><Relationship Id="rId10" Type="http://schemas.openxmlformats.org/officeDocument/2006/relationships/image" Target="../media/image41.jpeg"/><Relationship Id="rId4" Type="http://schemas.openxmlformats.org/officeDocument/2006/relationships/image" Target="../media/image34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06733"/>
            <a:ext cx="12204700" cy="1938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6" descr="NASA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7"/>
          <a:stretch/>
        </p:blipFill>
        <p:spPr bwMode="auto">
          <a:xfrm>
            <a:off x="0" y="0"/>
            <a:ext cx="1220470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025053"/>
            <a:ext cx="12204700" cy="18329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0" y="3513455"/>
            <a:ext cx="12204700" cy="2968625"/>
            <a:chOff x="0" y="2589600"/>
            <a:chExt cx="12204700" cy="2968625"/>
          </a:xfrm>
        </p:grpSpPr>
        <p:pic>
          <p:nvPicPr>
            <p:cNvPr id="13321" name="Picture 13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66273"/>
              <a:ext cx="1220470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89" y="2589600"/>
              <a:ext cx="3049588" cy="296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Text Placeholder 10"/>
            <p:cNvSpPr txBox="1">
              <a:spLocks/>
            </p:cNvSpPr>
            <p:nvPr/>
          </p:nvSpPr>
          <p:spPr bwMode="auto">
            <a:xfrm>
              <a:off x="493193" y="3467756"/>
              <a:ext cx="2736304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US" altLang="en-US" sz="2400" dirty="0">
                  <a:solidFill>
                    <a:srgbClr val="FFFFFF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CEOS AC-VC-21</a:t>
              </a:r>
              <a:br>
                <a:rPr lang="en-US" altLang="en-US" sz="2400" dirty="0">
                  <a:solidFill>
                    <a:srgbClr val="FFFFFF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altLang="en-US" sz="2400" dirty="0">
                  <a:solidFill>
                    <a:srgbClr val="FFFFFF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Takamatsu, Japan</a:t>
              </a:r>
              <a:br>
                <a:rPr lang="en-US" altLang="en-US" sz="2400" dirty="0">
                  <a:solidFill>
                    <a:srgbClr val="FFFFFF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altLang="en-US" sz="2400" dirty="0">
                  <a:solidFill>
                    <a:srgbClr val="FFFFFF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June 10, 2025</a:t>
              </a:r>
              <a:endParaRPr lang="en-US" altLang="en-US" dirty="0">
                <a:solidFill>
                  <a:srgbClr val="F1C3A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6383" y="334513"/>
            <a:ext cx="11654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Highlights of tropospheric ozone</a:t>
            </a:r>
          </a:p>
          <a:p>
            <a:r>
              <a:rPr lang="en-US" altLang="en-US" sz="6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data harmonization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5276" y="5339695"/>
            <a:ext cx="876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spc="30" dirty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A. Keppens, D. Hubert, J. Granville, J.-C. Lambert </a:t>
            </a:r>
            <a:br>
              <a:rPr lang="en-US" altLang="en-US" sz="2400" b="1" spc="30" dirty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sz="2400" spc="30" dirty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+ many data providers</a:t>
            </a:r>
          </a:p>
        </p:txBody>
      </p:sp>
      <p:pic>
        <p:nvPicPr>
          <p:cNvPr id="19" name="Picture 2" descr="https://tapiowca.aeronomie.be/ProjectDir/Logos/CEOS-Logo-Version-2_Green-Black-Text-Below_202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306" y="6096435"/>
            <a:ext cx="126181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605" y="6096435"/>
            <a:ext cx="1296000" cy="720000"/>
          </a:xfrm>
          <a:prstGeom prst="rect">
            <a:avLst/>
          </a:prstGeom>
        </p:spPr>
      </p:pic>
      <p:pic>
        <p:nvPicPr>
          <p:cNvPr id="13319" name="Picture 11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7" r="13561" b="1599"/>
          <a:stretch/>
        </p:blipFill>
        <p:spPr bwMode="auto">
          <a:xfrm>
            <a:off x="9025763" y="6024435"/>
            <a:ext cx="60492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93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C2B04-B7EA-3CA8-0F1C-48418C149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945F86-0FE9-4E70-0218-8A973622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Nadir L2 to (harmonized) L3</a:t>
            </a:r>
            <a:endParaRPr lang="en-GB" dirty="0"/>
          </a:p>
        </p:txBody>
      </p:sp>
      <p:pic>
        <p:nvPicPr>
          <p:cNvPr id="26" name="CAMS AK" hidden="1">
            <a:extLst>
              <a:ext uri="{FF2B5EF4-FFF2-40B4-BE49-F238E27FC236}">
                <a16:creationId xmlns:a16="http://schemas.microsoft.com/office/drawing/2014/main" id="{391BF954-BED1-037E-9F9A-5D3BFABE3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434"/>
            <a:ext cx="12192000" cy="3757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039AE45-5FB2-E4A8-1FB2-622E623AB8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65" y="807861"/>
                <a:ext cx="12025133" cy="594000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𝐴𝑃𝑅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latin typeface="+mn-lt"/>
                  </a:rPr>
                  <a:t> 	(non-OE!)</a:t>
                </a:r>
                <a:br>
                  <a:rPr lang="en-GB" sz="2800" dirty="0">
                    <a:latin typeface="+mn-lt"/>
                  </a:rPr>
                </a:br>
                <a:br>
                  <a:rPr lang="en-GB" sz="2800" dirty="0">
                    <a:latin typeface="+mn-lt"/>
                  </a:rPr>
                </a:br>
                <a:r>
                  <a:rPr lang="en-GB" sz="2800" dirty="0">
                    <a:latin typeface="+mn-lt"/>
                  </a:rPr>
                  <a:t>constrained by model (CAMSRA), to identical prior source</a:t>
                </a:r>
                <a:br>
                  <a:rPr lang="en-GB" sz="2800" dirty="0">
                    <a:latin typeface="+mn-lt"/>
                  </a:rPr>
                </a:b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𝑀𝐿𝑅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latin typeface="+mn-lt"/>
                  </a:rPr>
                  <a:t> </a:t>
                </a:r>
              </a:p>
              <a:p>
                <a:pPr>
                  <a:spcBef>
                    <a:spcPts val="2400"/>
                  </a:spcBef>
                </a:pPr>
                <a:endParaRPr lang="en-GB" sz="2800" dirty="0">
                  <a:latin typeface="+mn-lt"/>
                </a:endParaRP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𝑈𝑆𝑅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𝑀𝐿𝑅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𝐴𝑢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latin typeface="+mn-lt"/>
                  </a:rPr>
                  <a:t> </a:t>
                </a:r>
                <a:br>
                  <a:rPr lang="en-GB" sz="2800" dirty="0">
                    <a:latin typeface="+mn-lt"/>
                  </a:rPr>
                </a:br>
                <a:br>
                  <a:rPr lang="en-GB" sz="2800" dirty="0">
                    <a:latin typeface="+mn-lt"/>
                  </a:rPr>
                </a:br>
                <a:r>
                  <a:rPr lang="en-GB" sz="2800" dirty="0">
                    <a:latin typeface="+mn-lt"/>
                  </a:rPr>
                  <a:t>not constrained by model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039AE45-5FB2-E4A8-1FB2-622E623AB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5" y="807861"/>
                <a:ext cx="12025133" cy="594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DB6F288-7F26-216A-96A9-FBF9C53198B9}"/>
              </a:ext>
            </a:extLst>
          </p:cNvPr>
          <p:cNvSpPr/>
          <p:nvPr/>
        </p:nvSpPr>
        <p:spPr>
          <a:xfrm>
            <a:off x="0" y="3609892"/>
            <a:ext cx="12192000" cy="3248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DF49A-62E4-B1D2-EA45-63681A3B68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9" t="6166" r="37002" b="53521"/>
          <a:stretch/>
        </p:blipFill>
        <p:spPr>
          <a:xfrm>
            <a:off x="4527084" y="3432800"/>
            <a:ext cx="3137833" cy="3060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9529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D4C60-9980-8E74-B145-BDE648FDA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2DBEDB-6915-3170-7CEF-3AEE652C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Nadir L2 to (harmonized) L3</a:t>
            </a:r>
            <a:endParaRPr lang="en-GB" dirty="0"/>
          </a:p>
        </p:txBody>
      </p:sp>
      <p:pic>
        <p:nvPicPr>
          <p:cNvPr id="26" name="CAMS AK" hidden="1">
            <a:extLst>
              <a:ext uri="{FF2B5EF4-FFF2-40B4-BE49-F238E27FC236}">
                <a16:creationId xmlns:a16="http://schemas.microsoft.com/office/drawing/2014/main" id="{70623616-56F2-5BB9-F19E-368A65780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434"/>
            <a:ext cx="12192000" cy="3757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361F222-6C3A-82DC-3A9D-7BE64D68DA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65" y="807861"/>
                <a:ext cx="12025133" cy="594000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𝐴𝑃𝑅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latin typeface="+mn-lt"/>
                  </a:rPr>
                  <a:t> 	(non-OE!)</a:t>
                </a:r>
                <a:br>
                  <a:rPr lang="en-GB" sz="2800" dirty="0">
                    <a:latin typeface="+mn-lt"/>
                  </a:rPr>
                </a:br>
                <a:br>
                  <a:rPr lang="en-GB" sz="2800" dirty="0">
                    <a:latin typeface="+mn-lt"/>
                  </a:rPr>
                </a:br>
                <a:r>
                  <a:rPr lang="en-GB" sz="2800" dirty="0">
                    <a:latin typeface="+mn-lt"/>
                  </a:rPr>
                  <a:t>constrained by model (CAMSRA), to identical prior source</a:t>
                </a:r>
                <a:br>
                  <a:rPr lang="en-GB" sz="2800" dirty="0">
                    <a:latin typeface="+mn-lt"/>
                  </a:rPr>
                </a:br>
                <a:endParaRPr lang="en-US" sz="2800" b="0" i="1" dirty="0">
                  <a:latin typeface="+mn-lt"/>
                </a:endParaRP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𝑀𝐿𝑅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latin typeface="+mn-lt"/>
                  </a:rPr>
                  <a:t> </a:t>
                </a: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𝐼𝐶𝑅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𝑀𝐿𝑅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latin typeface="+mn-lt"/>
                  </a:rPr>
                  <a:t> </a:t>
                </a: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𝑈𝑆𝑅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𝑀𝐿𝑅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𝐴𝑢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latin typeface="+mn-lt"/>
                  </a:rPr>
                  <a:t> </a:t>
                </a:r>
                <a:br>
                  <a:rPr lang="en-GB" sz="2800" dirty="0">
                    <a:latin typeface="+mn-lt"/>
                  </a:rPr>
                </a:br>
                <a:br>
                  <a:rPr lang="en-GB" sz="2800" dirty="0">
                    <a:latin typeface="+mn-lt"/>
                  </a:rPr>
                </a:br>
                <a:r>
                  <a:rPr lang="en-GB" sz="2800" dirty="0">
                    <a:latin typeface="+mn-lt"/>
                  </a:rPr>
                  <a:t>not constrained by model, but zero effective prior contribution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361F222-6C3A-82DC-3A9D-7BE64D68D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5" y="807861"/>
                <a:ext cx="12025133" cy="594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3F7A9661-DF97-5B26-889D-0A13A379E49B}"/>
              </a:ext>
            </a:extLst>
          </p:cNvPr>
          <p:cNvSpPr/>
          <p:nvPr/>
        </p:nvSpPr>
        <p:spPr>
          <a:xfrm rot="16200000">
            <a:off x="2672140" y="1148137"/>
            <a:ext cx="216000" cy="23400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33F32-A9D5-E559-DC3A-4EA4930DA7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14" t="10678" r="15160" b="36244"/>
          <a:stretch/>
        </p:blipFill>
        <p:spPr>
          <a:xfrm>
            <a:off x="7081047" y="3170389"/>
            <a:ext cx="5040000" cy="2360661"/>
          </a:xfrm>
          <a:prstGeom prst="rect">
            <a:avLst/>
          </a:prstGeom>
          <a:ln w="28575">
            <a:solidFill>
              <a:srgbClr val="225078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E803BE-117B-6F1A-4CDA-46204B35E26F}"/>
              </a:ext>
            </a:extLst>
          </p:cNvPr>
          <p:cNvCxnSpPr>
            <a:cxnSpLocks/>
          </p:cNvCxnSpPr>
          <p:nvPr/>
        </p:nvCxnSpPr>
        <p:spPr>
          <a:xfrm>
            <a:off x="437322" y="4023359"/>
            <a:ext cx="6567067" cy="0"/>
          </a:xfrm>
          <a:prstGeom prst="straightConnector1">
            <a:avLst/>
          </a:prstGeom>
          <a:ln w="38100">
            <a:solidFill>
              <a:srgbClr val="3A4A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541402-17A5-AF84-B723-2A9A7EBE477A}"/>
              </a:ext>
            </a:extLst>
          </p:cNvPr>
          <p:cNvCxnSpPr>
            <a:cxnSpLocks/>
          </p:cNvCxnSpPr>
          <p:nvPr/>
        </p:nvCxnSpPr>
        <p:spPr>
          <a:xfrm>
            <a:off x="437322" y="4756204"/>
            <a:ext cx="6567067" cy="0"/>
          </a:xfrm>
          <a:prstGeom prst="straightConnector1">
            <a:avLst/>
          </a:prstGeom>
          <a:ln w="38100">
            <a:solidFill>
              <a:srgbClr val="3A4A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27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F67CC-B396-0CD0-23FF-C7AFA1024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ED8009-6C5D-6346-AF1F-F7FA42A11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Nadir L2 to (harmonized) L3</a:t>
            </a:r>
            <a:endParaRPr lang="en-GB" dirty="0"/>
          </a:p>
        </p:txBody>
      </p:sp>
      <p:pic>
        <p:nvPicPr>
          <p:cNvPr id="26" name="CAMS AK" hidden="1">
            <a:extLst>
              <a:ext uri="{FF2B5EF4-FFF2-40B4-BE49-F238E27FC236}">
                <a16:creationId xmlns:a16="http://schemas.microsoft.com/office/drawing/2014/main" id="{4E650E38-D5C9-73EA-BE75-9C6169493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434"/>
            <a:ext cx="12192000" cy="3757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B89C4D20-90D1-8148-3EDA-4DAFC9C41E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65" y="807861"/>
                <a:ext cx="12025133" cy="594000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𝐴𝑃𝑅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latin typeface="+mn-lt"/>
                  </a:rPr>
                  <a:t> 	(non-OE!)</a:t>
                </a:r>
                <a:br>
                  <a:rPr lang="en-GB" sz="2800" dirty="0">
                    <a:latin typeface="+mn-lt"/>
                  </a:rPr>
                </a:br>
                <a:br>
                  <a:rPr lang="en-GB" sz="2800" dirty="0">
                    <a:latin typeface="+mn-lt"/>
                  </a:rPr>
                </a:br>
                <a:r>
                  <a:rPr lang="en-GB" sz="2800" dirty="0">
                    <a:latin typeface="+mn-lt"/>
                  </a:rPr>
                  <a:t>constrained by model (CAMSRA), to identical prior source</a:t>
                </a:r>
                <a:br>
                  <a:rPr lang="en-GB" sz="2800" dirty="0">
                    <a:latin typeface="+mn-lt"/>
                  </a:rPr>
                </a:br>
                <a:endParaRPr lang="en-US" sz="2800" b="0" i="1" dirty="0">
                  <a:latin typeface="+mn-lt"/>
                </a:endParaRP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𝑀𝐿𝑅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latin typeface="+mn-lt"/>
                  </a:rPr>
                  <a:t> </a:t>
                </a: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𝐼𝐶𝑅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𝑀𝐿𝑅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latin typeface="+mn-lt"/>
                  </a:rPr>
                  <a:t> </a:t>
                </a: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𝑈𝑆𝑅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𝑀𝐿𝑅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𝐴𝑢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latin typeface="+mn-lt"/>
                  </a:rPr>
                  <a:t> </a:t>
                </a:r>
                <a:br>
                  <a:rPr lang="en-GB" sz="2800" dirty="0">
                    <a:latin typeface="+mn-lt"/>
                  </a:rPr>
                </a:br>
                <a:br>
                  <a:rPr lang="en-GB" sz="2800" dirty="0">
                    <a:latin typeface="+mn-lt"/>
                  </a:rPr>
                </a:br>
                <a:r>
                  <a:rPr lang="en-GB" sz="2800" dirty="0">
                    <a:latin typeface="+mn-lt"/>
                  </a:rPr>
                  <a:t>not constrained by model, but zero effective prior contribution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B89C4D20-90D1-8148-3EDA-4DAFC9C41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5" y="807861"/>
                <a:ext cx="12025133" cy="594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133EEAEA-2304-B98A-D8EA-898F65DEAB85}"/>
              </a:ext>
            </a:extLst>
          </p:cNvPr>
          <p:cNvSpPr/>
          <p:nvPr/>
        </p:nvSpPr>
        <p:spPr>
          <a:xfrm rot="16200000">
            <a:off x="2672140" y="1148137"/>
            <a:ext cx="216000" cy="23400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57349-49EB-89FD-9914-4D332F6B6E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14" t="10678" r="15160" b="36244"/>
          <a:stretch/>
        </p:blipFill>
        <p:spPr>
          <a:xfrm>
            <a:off x="7081047" y="3170389"/>
            <a:ext cx="5040000" cy="2360661"/>
          </a:xfrm>
          <a:prstGeom prst="rect">
            <a:avLst/>
          </a:prstGeom>
          <a:ln w="28575">
            <a:solidFill>
              <a:srgbClr val="225078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DD0287-1979-BB26-8F34-ABFA996C1900}"/>
              </a:ext>
            </a:extLst>
          </p:cNvPr>
          <p:cNvCxnSpPr>
            <a:cxnSpLocks/>
          </p:cNvCxnSpPr>
          <p:nvPr/>
        </p:nvCxnSpPr>
        <p:spPr>
          <a:xfrm>
            <a:off x="437322" y="4023359"/>
            <a:ext cx="6567067" cy="0"/>
          </a:xfrm>
          <a:prstGeom prst="straightConnector1">
            <a:avLst/>
          </a:prstGeom>
          <a:ln w="38100">
            <a:solidFill>
              <a:srgbClr val="3A4A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242410-834D-DB13-7E87-93FAAE6FEEED}"/>
              </a:ext>
            </a:extLst>
          </p:cNvPr>
          <p:cNvCxnSpPr>
            <a:cxnSpLocks/>
          </p:cNvCxnSpPr>
          <p:nvPr/>
        </p:nvCxnSpPr>
        <p:spPr>
          <a:xfrm>
            <a:off x="437322" y="4756204"/>
            <a:ext cx="6567067" cy="0"/>
          </a:xfrm>
          <a:prstGeom prst="straightConnector1">
            <a:avLst/>
          </a:prstGeom>
          <a:ln w="38100">
            <a:solidFill>
              <a:srgbClr val="3A4A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3BECE6F-7EC5-1C66-37E4-F73F47EA8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1488"/>
            <a:ext cx="6833607" cy="57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51791-A7D5-A5F7-6619-7EB4ED944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E6A7C1-BF59-DC1F-8E6C-639E2B6D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Harmonization needs</a:t>
            </a:r>
            <a:endParaRPr lang="en-GB" dirty="0"/>
          </a:p>
        </p:txBody>
      </p:sp>
      <p:pic>
        <p:nvPicPr>
          <p:cNvPr id="26" name="CAMS AK" hidden="1">
            <a:extLst>
              <a:ext uri="{FF2B5EF4-FFF2-40B4-BE49-F238E27FC236}">
                <a16:creationId xmlns:a16="http://schemas.microsoft.com/office/drawing/2014/main" id="{078679B8-BE05-0051-1D8A-DD2EFEF1B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434"/>
            <a:ext cx="12192000" cy="375728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C2BDC9-AE21-7156-2444-09862EE4E533}"/>
              </a:ext>
            </a:extLst>
          </p:cNvPr>
          <p:cNvSpPr txBox="1">
            <a:spLocks/>
          </p:cNvSpPr>
          <p:nvPr/>
        </p:nvSpPr>
        <p:spPr>
          <a:xfrm>
            <a:off x="84665" y="807861"/>
            <a:ext cx="12025133" cy="5940000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Vertical representations &amp; units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Tropospheric top levels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Surface pressures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Spatial sampling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Temporal sampling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A-priori information sources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A-priori information (effective) contributions (vertical smoothing)</a:t>
            </a:r>
            <a:endParaRPr lang="en-GB" sz="2800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F8882A-110E-F071-F6D8-183330A2823D}"/>
              </a:ext>
            </a:extLst>
          </p:cNvPr>
          <p:cNvGrpSpPr/>
          <p:nvPr/>
        </p:nvGrpSpPr>
        <p:grpSpPr>
          <a:xfrm>
            <a:off x="5454597" y="807861"/>
            <a:ext cx="5332824" cy="4789857"/>
            <a:chOff x="492075" y="977441"/>
            <a:chExt cx="5753048" cy="53622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1214163-A885-E2D1-8896-04EA187887B0}"/>
                </a:ext>
              </a:extLst>
            </p:cNvPr>
            <p:cNvGrpSpPr/>
            <p:nvPr/>
          </p:nvGrpSpPr>
          <p:grpSpPr>
            <a:xfrm>
              <a:off x="492075" y="977441"/>
              <a:ext cx="5753048" cy="5362267"/>
              <a:chOff x="492075" y="977441"/>
              <a:chExt cx="5753048" cy="536226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E067287-F5CC-DA5E-4E63-C61650BC27BF}"/>
                  </a:ext>
                </a:extLst>
              </p:cNvPr>
              <p:cNvGrpSpPr/>
              <p:nvPr/>
            </p:nvGrpSpPr>
            <p:grpSpPr>
              <a:xfrm>
                <a:off x="492075" y="1268195"/>
                <a:ext cx="5753048" cy="5071513"/>
                <a:chOff x="369056" y="951146"/>
                <a:chExt cx="4314786" cy="3803635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BEEAB000-11DA-BC48-0508-2681A96796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14" t="6420" r="8610" b="7284"/>
                <a:stretch/>
              </p:blipFill>
              <p:spPr>
                <a:xfrm>
                  <a:off x="369056" y="951146"/>
                  <a:ext cx="4314786" cy="3586249"/>
                </a:xfrm>
                <a:prstGeom prst="rect">
                  <a:avLst/>
                </a:prstGeom>
              </p:spPr>
            </p:pic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4593818-D725-D4DF-D855-385690922C73}"/>
                    </a:ext>
                  </a:extLst>
                </p:cNvPr>
                <p:cNvSpPr txBox="1"/>
                <p:nvPr/>
              </p:nvSpPr>
              <p:spPr>
                <a:xfrm>
                  <a:off x="2309184" y="4500865"/>
                  <a:ext cx="651621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>
                      <a:solidFill>
                        <a:prstClr val="white">
                          <a:lumMod val="50000"/>
                        </a:prstClr>
                      </a:solidFill>
                      <a:latin typeface="Calibri"/>
                      <a:cs typeface="Calibri Light" panose="020F0302020204030204" pitchFamily="34" charset="0"/>
                    </a:rPr>
                    <a:t>Latitude</a:t>
                  </a:r>
                  <a:endParaRPr lang="en-GB" sz="1600" dirty="0">
                    <a:solidFill>
                      <a:prstClr val="white">
                        <a:lumMod val="50000"/>
                      </a:prstClr>
                    </a:solidFill>
                    <a:latin typeface="Calibri"/>
                    <a:cs typeface="Calibri Light" panose="020F0302020204030204" pitchFamily="34" charset="0"/>
                  </a:endParaRP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603D02-3A90-B38F-8709-F7A23948176C}"/>
                  </a:ext>
                </a:extLst>
              </p:cNvPr>
              <p:cNvSpPr txBox="1"/>
              <p:nvPr/>
            </p:nvSpPr>
            <p:spPr>
              <a:xfrm>
                <a:off x="1325796" y="977441"/>
                <a:ext cx="4382418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67" dirty="0">
                    <a:solidFill>
                      <a:prstClr val="white">
                        <a:lumMod val="50000"/>
                      </a:prstClr>
                    </a:solidFill>
                    <a:latin typeface="Calibri"/>
                    <a:cs typeface="Calibri Light" panose="020F0302020204030204" pitchFamily="34" charset="0"/>
                  </a:rPr>
                  <a:t>top of tropospheric column (pressure, hPa)</a:t>
                </a:r>
                <a:endParaRPr lang="en-GB" sz="1867" dirty="0">
                  <a:solidFill>
                    <a:prstClr val="white">
                      <a:lumMod val="50000"/>
                    </a:prstClr>
                  </a:solidFill>
                  <a:latin typeface="Calibri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5359C39-32F9-2974-1D6E-EEED0CFB8986}"/>
                </a:ext>
              </a:extLst>
            </p:cNvPr>
            <p:cNvGrpSpPr/>
            <p:nvPr/>
          </p:nvGrpSpPr>
          <p:grpSpPr>
            <a:xfrm>
              <a:off x="823070" y="1711997"/>
              <a:ext cx="5353473" cy="1985433"/>
              <a:chOff x="741680" y="1503680"/>
              <a:chExt cx="4015105" cy="1489075"/>
            </a:xfrm>
          </p:grpSpPr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89411A37-2F06-7AD9-DD6F-79ED8663D777}"/>
                  </a:ext>
                </a:extLst>
              </p:cNvPr>
              <p:cNvSpPr/>
              <p:nvPr/>
            </p:nvSpPr>
            <p:spPr>
              <a:xfrm>
                <a:off x="4185285" y="2849880"/>
                <a:ext cx="571500" cy="142875"/>
              </a:xfrm>
              <a:custGeom>
                <a:avLst/>
                <a:gdLst>
                  <a:gd name="connsiteX0" fmla="*/ 571500 w 571500"/>
                  <a:gd name="connsiteY0" fmla="*/ 142875 h 142875"/>
                  <a:gd name="connsiteX1" fmla="*/ 419100 w 571500"/>
                  <a:gd name="connsiteY1" fmla="*/ 120015 h 142875"/>
                  <a:gd name="connsiteX2" fmla="*/ 266700 w 571500"/>
                  <a:gd name="connsiteY2" fmla="*/ 87630 h 142875"/>
                  <a:gd name="connsiteX3" fmla="*/ 99060 w 571500"/>
                  <a:gd name="connsiteY3" fmla="*/ 36195 h 142875"/>
                  <a:gd name="connsiteX4" fmla="*/ 0 w 571500"/>
                  <a:gd name="connsiteY4" fmla="*/ 0 h 142875"/>
                  <a:gd name="connsiteX5" fmla="*/ 571500 w 571500"/>
                  <a:gd name="connsiteY5" fmla="*/ 3810 h 142875"/>
                  <a:gd name="connsiteX6" fmla="*/ 571500 w 571500"/>
                  <a:gd name="connsiteY6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0" h="142875">
                    <a:moveTo>
                      <a:pt x="571500" y="142875"/>
                    </a:moveTo>
                    <a:lnTo>
                      <a:pt x="419100" y="120015"/>
                    </a:lnTo>
                    <a:lnTo>
                      <a:pt x="266700" y="87630"/>
                    </a:lnTo>
                    <a:lnTo>
                      <a:pt x="99060" y="36195"/>
                    </a:lnTo>
                    <a:lnTo>
                      <a:pt x="0" y="0"/>
                    </a:lnTo>
                    <a:lnTo>
                      <a:pt x="571500" y="3810"/>
                    </a:lnTo>
                    <a:lnTo>
                      <a:pt x="571500" y="142875"/>
                    </a:lnTo>
                    <a:close/>
                  </a:path>
                </a:pathLst>
              </a:custGeom>
              <a:solidFill>
                <a:srgbClr val="BFBFB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600352F6-C352-5D0D-6CCF-0D3B929FF4CA}"/>
                  </a:ext>
                </a:extLst>
              </p:cNvPr>
              <p:cNvSpPr/>
              <p:nvPr/>
            </p:nvSpPr>
            <p:spPr>
              <a:xfrm>
                <a:off x="741680" y="1503680"/>
                <a:ext cx="3423920" cy="1341120"/>
              </a:xfrm>
              <a:custGeom>
                <a:avLst/>
                <a:gdLst>
                  <a:gd name="connsiteX0" fmla="*/ 0 w 3423920"/>
                  <a:gd name="connsiteY0" fmla="*/ 1270000 h 1341120"/>
                  <a:gd name="connsiteX1" fmla="*/ 142240 w 3423920"/>
                  <a:gd name="connsiteY1" fmla="*/ 1234440 h 1341120"/>
                  <a:gd name="connsiteX2" fmla="*/ 254000 w 3423920"/>
                  <a:gd name="connsiteY2" fmla="*/ 1219200 h 1341120"/>
                  <a:gd name="connsiteX3" fmla="*/ 381000 w 3423920"/>
                  <a:gd name="connsiteY3" fmla="*/ 1244600 h 1341120"/>
                  <a:gd name="connsiteX4" fmla="*/ 538480 w 3423920"/>
                  <a:gd name="connsiteY4" fmla="*/ 1285240 h 1341120"/>
                  <a:gd name="connsiteX5" fmla="*/ 645160 w 3423920"/>
                  <a:gd name="connsiteY5" fmla="*/ 1295400 h 1341120"/>
                  <a:gd name="connsiteX6" fmla="*/ 772160 w 3423920"/>
                  <a:gd name="connsiteY6" fmla="*/ 1264920 h 1341120"/>
                  <a:gd name="connsiteX7" fmla="*/ 949960 w 3423920"/>
                  <a:gd name="connsiteY7" fmla="*/ 1132840 h 1341120"/>
                  <a:gd name="connsiteX8" fmla="*/ 1046480 w 3423920"/>
                  <a:gd name="connsiteY8" fmla="*/ 975360 h 1341120"/>
                  <a:gd name="connsiteX9" fmla="*/ 1178560 w 3423920"/>
                  <a:gd name="connsiteY9" fmla="*/ 802640 h 1341120"/>
                  <a:gd name="connsiteX10" fmla="*/ 1259840 w 3423920"/>
                  <a:gd name="connsiteY10" fmla="*/ 528320 h 1341120"/>
                  <a:gd name="connsiteX11" fmla="*/ 1330960 w 3423920"/>
                  <a:gd name="connsiteY11" fmla="*/ 340360 h 1341120"/>
                  <a:gd name="connsiteX12" fmla="*/ 1376680 w 3423920"/>
                  <a:gd name="connsiteY12" fmla="*/ 198120 h 1341120"/>
                  <a:gd name="connsiteX13" fmla="*/ 1417320 w 3423920"/>
                  <a:gd name="connsiteY13" fmla="*/ 111760 h 1341120"/>
                  <a:gd name="connsiteX14" fmla="*/ 1447800 w 3423920"/>
                  <a:gd name="connsiteY14" fmla="*/ 60960 h 1341120"/>
                  <a:gd name="connsiteX15" fmla="*/ 1569720 w 3423920"/>
                  <a:gd name="connsiteY15" fmla="*/ 25400 h 1341120"/>
                  <a:gd name="connsiteX16" fmla="*/ 1701800 w 3423920"/>
                  <a:gd name="connsiteY16" fmla="*/ 0 h 1341120"/>
                  <a:gd name="connsiteX17" fmla="*/ 1976120 w 3423920"/>
                  <a:gd name="connsiteY17" fmla="*/ 15240 h 1341120"/>
                  <a:gd name="connsiteX18" fmla="*/ 2346960 w 3423920"/>
                  <a:gd name="connsiteY18" fmla="*/ 25400 h 1341120"/>
                  <a:gd name="connsiteX19" fmla="*/ 2468880 w 3423920"/>
                  <a:gd name="connsiteY19" fmla="*/ 40640 h 1341120"/>
                  <a:gd name="connsiteX20" fmla="*/ 2550160 w 3423920"/>
                  <a:gd name="connsiteY20" fmla="*/ 76200 h 1341120"/>
                  <a:gd name="connsiteX21" fmla="*/ 2590800 w 3423920"/>
                  <a:gd name="connsiteY21" fmla="*/ 142240 h 1341120"/>
                  <a:gd name="connsiteX22" fmla="*/ 2631440 w 3423920"/>
                  <a:gd name="connsiteY22" fmla="*/ 223520 h 1341120"/>
                  <a:gd name="connsiteX23" fmla="*/ 2753360 w 3423920"/>
                  <a:gd name="connsiteY23" fmla="*/ 518160 h 1341120"/>
                  <a:gd name="connsiteX24" fmla="*/ 2829560 w 3423920"/>
                  <a:gd name="connsiteY24" fmla="*/ 746760 h 1341120"/>
                  <a:gd name="connsiteX25" fmla="*/ 2941320 w 3423920"/>
                  <a:gd name="connsiteY25" fmla="*/ 914400 h 1341120"/>
                  <a:gd name="connsiteX26" fmla="*/ 3017520 w 3423920"/>
                  <a:gd name="connsiteY26" fmla="*/ 1041400 h 1341120"/>
                  <a:gd name="connsiteX27" fmla="*/ 3129280 w 3423920"/>
                  <a:gd name="connsiteY27" fmla="*/ 1168400 h 1341120"/>
                  <a:gd name="connsiteX28" fmla="*/ 3271520 w 3423920"/>
                  <a:gd name="connsiteY28" fmla="*/ 1285240 h 1341120"/>
                  <a:gd name="connsiteX29" fmla="*/ 3423920 w 3423920"/>
                  <a:gd name="connsiteY29" fmla="*/ 1341120 h 1341120"/>
                  <a:gd name="connsiteX30" fmla="*/ 10160 w 3423920"/>
                  <a:gd name="connsiteY30" fmla="*/ 1341120 h 1341120"/>
                  <a:gd name="connsiteX31" fmla="*/ 0 w 3423920"/>
                  <a:gd name="connsiteY31" fmla="*/ 1270000 h 134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423920" h="1341120">
                    <a:moveTo>
                      <a:pt x="0" y="1270000"/>
                    </a:moveTo>
                    <a:lnTo>
                      <a:pt x="142240" y="1234440"/>
                    </a:lnTo>
                    <a:lnTo>
                      <a:pt x="254000" y="1219200"/>
                    </a:lnTo>
                    <a:lnTo>
                      <a:pt x="381000" y="1244600"/>
                    </a:lnTo>
                    <a:lnTo>
                      <a:pt x="538480" y="1285240"/>
                    </a:lnTo>
                    <a:lnTo>
                      <a:pt x="645160" y="1295400"/>
                    </a:lnTo>
                    <a:lnTo>
                      <a:pt x="772160" y="1264920"/>
                    </a:lnTo>
                    <a:lnTo>
                      <a:pt x="949960" y="1132840"/>
                    </a:lnTo>
                    <a:lnTo>
                      <a:pt x="1046480" y="975360"/>
                    </a:lnTo>
                    <a:lnTo>
                      <a:pt x="1178560" y="802640"/>
                    </a:lnTo>
                    <a:lnTo>
                      <a:pt x="1259840" y="528320"/>
                    </a:lnTo>
                    <a:lnTo>
                      <a:pt x="1330960" y="340360"/>
                    </a:lnTo>
                    <a:lnTo>
                      <a:pt x="1376680" y="198120"/>
                    </a:lnTo>
                    <a:lnTo>
                      <a:pt x="1417320" y="111760"/>
                    </a:lnTo>
                    <a:lnTo>
                      <a:pt x="1447800" y="60960"/>
                    </a:lnTo>
                    <a:lnTo>
                      <a:pt x="1569720" y="25400"/>
                    </a:lnTo>
                    <a:lnTo>
                      <a:pt x="1701800" y="0"/>
                    </a:lnTo>
                    <a:lnTo>
                      <a:pt x="1976120" y="15240"/>
                    </a:lnTo>
                    <a:lnTo>
                      <a:pt x="2346960" y="25400"/>
                    </a:lnTo>
                    <a:lnTo>
                      <a:pt x="2468880" y="40640"/>
                    </a:lnTo>
                    <a:lnTo>
                      <a:pt x="2550160" y="76200"/>
                    </a:lnTo>
                    <a:lnTo>
                      <a:pt x="2590800" y="142240"/>
                    </a:lnTo>
                    <a:lnTo>
                      <a:pt x="2631440" y="223520"/>
                    </a:lnTo>
                    <a:lnTo>
                      <a:pt x="2753360" y="518160"/>
                    </a:lnTo>
                    <a:lnTo>
                      <a:pt x="2829560" y="746760"/>
                    </a:lnTo>
                    <a:lnTo>
                      <a:pt x="2941320" y="914400"/>
                    </a:lnTo>
                    <a:lnTo>
                      <a:pt x="3017520" y="1041400"/>
                    </a:lnTo>
                    <a:lnTo>
                      <a:pt x="3129280" y="1168400"/>
                    </a:lnTo>
                    <a:lnTo>
                      <a:pt x="3271520" y="1285240"/>
                    </a:lnTo>
                    <a:lnTo>
                      <a:pt x="3423920" y="1341120"/>
                    </a:lnTo>
                    <a:lnTo>
                      <a:pt x="10160" y="1341120"/>
                    </a:ln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BFBFB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D80B86-86FC-7B57-5D2D-673BE32F6C03}"/>
                </a:ext>
              </a:extLst>
            </p:cNvPr>
            <p:cNvGrpSpPr/>
            <p:nvPr/>
          </p:nvGrpSpPr>
          <p:grpSpPr>
            <a:xfrm>
              <a:off x="1288605" y="1777836"/>
              <a:ext cx="2445919" cy="1996493"/>
              <a:chOff x="966453" y="1333376"/>
              <a:chExt cx="1834442" cy="149736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B8B9FB-13D5-1F27-530C-00B8BC8F591B}"/>
                  </a:ext>
                </a:extLst>
              </p:cNvPr>
              <p:cNvSpPr txBox="1"/>
              <p:nvPr/>
            </p:nvSpPr>
            <p:spPr>
              <a:xfrm>
                <a:off x="966453" y="1333376"/>
                <a:ext cx="939393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DC632E"/>
                    </a:solidFill>
                    <a:latin typeface="Calibri"/>
                    <a:cs typeface="Calibri Light" panose="020F0302020204030204" pitchFamily="34" charset="0"/>
                  </a:rPr>
                  <a:t>TOAR “A”</a:t>
                </a:r>
                <a:br>
                  <a:rPr lang="en-US" sz="1600" b="1" dirty="0">
                    <a:solidFill>
                      <a:srgbClr val="DC632E"/>
                    </a:solidFill>
                    <a:latin typeface="Calibri"/>
                    <a:cs typeface="Calibri Light" panose="020F0302020204030204" pitchFamily="34" charset="0"/>
                  </a:rPr>
                </a:br>
                <a:r>
                  <a:rPr lang="en-US" sz="1600" b="1" dirty="0">
                    <a:solidFill>
                      <a:srgbClr val="DC632E"/>
                    </a:solidFill>
                    <a:latin typeface="Calibri"/>
                    <a:cs typeface="Calibri Light" panose="020F0302020204030204" pitchFamily="34" charset="0"/>
                  </a:rPr>
                  <a:t>l</a:t>
                </a:r>
                <a:r>
                  <a:rPr lang="en-US" sz="1600" dirty="0">
                    <a:solidFill>
                      <a:srgbClr val="DC632E"/>
                    </a:solidFill>
                    <a:latin typeface="Calibri"/>
                    <a:cs typeface="Calibri Light" panose="020F0302020204030204" pitchFamily="34" charset="0"/>
                  </a:rPr>
                  <a:t>apse rate TP</a:t>
                </a:r>
                <a:endParaRPr lang="en-GB" sz="1600" dirty="0">
                  <a:solidFill>
                    <a:srgbClr val="DC632E"/>
                  </a:solidFill>
                  <a:latin typeface="Calibri"/>
                  <a:cs typeface="Calibri Light" panose="020F030202020403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C6C4B1-FB14-7384-1031-4A7EF6ABECE2}"/>
                  </a:ext>
                </a:extLst>
              </p:cNvPr>
              <p:cNvSpPr txBox="1"/>
              <p:nvPr/>
            </p:nvSpPr>
            <p:spPr>
              <a:xfrm>
                <a:off x="2224053" y="2599912"/>
                <a:ext cx="576842" cy="230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F79646">
                        <a:lumMod val="10000"/>
                      </a:srgbClr>
                    </a:solidFill>
                    <a:latin typeface="Calibri"/>
                    <a:cs typeface="Calibri Light" panose="020F0302020204030204" pitchFamily="34" charset="0"/>
                  </a:rPr>
                  <a:t>270 hPa</a:t>
                </a:r>
                <a:endParaRPr lang="en-GB" sz="1400" dirty="0">
                  <a:solidFill>
                    <a:srgbClr val="F79646">
                      <a:lumMod val="10000"/>
                    </a:srgbClr>
                  </a:solidFill>
                  <a:latin typeface="Calibri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54730BB-E5A5-8826-7617-F36CE6357D01}"/>
                </a:ext>
              </a:extLst>
            </p:cNvPr>
            <p:cNvGrpSpPr/>
            <p:nvPr/>
          </p:nvGrpSpPr>
          <p:grpSpPr>
            <a:xfrm>
              <a:off x="1055336" y="1389927"/>
              <a:ext cx="3837622" cy="3210618"/>
              <a:chOff x="791502" y="1042445"/>
              <a:chExt cx="2878217" cy="240796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15EB34-FA92-DA93-418E-8103AAF115BB}"/>
                  </a:ext>
                </a:extLst>
              </p:cNvPr>
              <p:cNvSpPr txBox="1"/>
              <p:nvPr/>
            </p:nvSpPr>
            <p:spPr>
              <a:xfrm>
                <a:off x="791502" y="3219575"/>
                <a:ext cx="1234857" cy="230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378FCB"/>
                    </a:solidFill>
                    <a:latin typeface="Calibri"/>
                    <a:cs typeface="Calibri Light" panose="020F0302020204030204" pitchFamily="34" charset="0"/>
                  </a:rPr>
                  <a:t>lapse rate TP – 3 km</a:t>
                </a:r>
                <a:endParaRPr lang="en-GB" sz="1400" dirty="0">
                  <a:solidFill>
                    <a:srgbClr val="378FCB"/>
                  </a:solidFill>
                  <a:latin typeface="Calibri"/>
                  <a:cs typeface="Calibri Light" panose="020F030202020403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B4CB1B-5ED3-F52F-D26B-8621C969E882}"/>
                  </a:ext>
                </a:extLst>
              </p:cNvPr>
              <p:cNvSpPr txBox="1"/>
              <p:nvPr/>
            </p:nvSpPr>
            <p:spPr>
              <a:xfrm>
                <a:off x="2807367" y="1042445"/>
                <a:ext cx="862352" cy="230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EDB329"/>
                    </a:solidFill>
                    <a:latin typeface="Calibri"/>
                    <a:cs typeface="Calibri Light" panose="020F0302020204030204" pitchFamily="34" charset="0"/>
                  </a:rPr>
                  <a:t>dynamical TP</a:t>
                </a:r>
                <a:endParaRPr lang="en-GB" sz="1400" dirty="0">
                  <a:solidFill>
                    <a:srgbClr val="EDB329"/>
                  </a:solidFill>
                  <a:latin typeface="Calibri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99CAFB-5743-EE5A-3C75-52BF3DAA9266}"/>
                </a:ext>
              </a:extLst>
            </p:cNvPr>
            <p:cNvGrpSpPr/>
            <p:nvPr/>
          </p:nvGrpSpPr>
          <p:grpSpPr>
            <a:xfrm>
              <a:off x="816187" y="2455333"/>
              <a:ext cx="5371253" cy="1848965"/>
              <a:chOff x="612140" y="1841500"/>
              <a:chExt cx="4028440" cy="138672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8F4DEE-4600-55DF-9C56-FAD729334D4E}"/>
                  </a:ext>
                </a:extLst>
              </p:cNvPr>
              <p:cNvSpPr txBox="1"/>
              <p:nvPr/>
            </p:nvSpPr>
            <p:spPr>
              <a:xfrm>
                <a:off x="2756559" y="2789643"/>
                <a:ext cx="825899" cy="438581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FF9FFF"/>
                    </a:solidFill>
                    <a:latin typeface="Calibri"/>
                    <a:cs typeface="Calibri Light" panose="020F0302020204030204" pitchFamily="34" charset="0"/>
                  </a:rPr>
                  <a:t>TOAR “B”</a:t>
                </a:r>
                <a:br>
                  <a:rPr lang="en-US" sz="1600" b="1" dirty="0">
                    <a:solidFill>
                      <a:srgbClr val="FF9FFF"/>
                    </a:solidFill>
                    <a:latin typeface="Calibri"/>
                    <a:cs typeface="Calibri Light" panose="020F0302020204030204" pitchFamily="34" charset="0"/>
                  </a:rPr>
                </a:br>
                <a:r>
                  <a:rPr lang="en-US" sz="1600" dirty="0">
                    <a:solidFill>
                      <a:srgbClr val="FF9FFF"/>
                    </a:solidFill>
                    <a:latin typeface="Calibri"/>
                    <a:cs typeface="Calibri Light" panose="020F0302020204030204" pitchFamily="34" charset="0"/>
                  </a:rPr>
                  <a:t>fixed levels</a:t>
                </a:r>
                <a:endParaRPr lang="en-GB" sz="1600" dirty="0">
                  <a:solidFill>
                    <a:srgbClr val="FF9FFF"/>
                  </a:solidFill>
                  <a:latin typeface="Calibri"/>
                  <a:cs typeface="Calibri Light" panose="020F0302020204030204" pitchFamily="34" charset="0"/>
                </a:endParaRPr>
              </a:p>
            </p:txBody>
          </p:sp>
          <p:sp>
            <p:nvSpPr>
              <p:cNvPr id="14" name="Freeform 76">
                <a:extLst>
                  <a:ext uri="{FF2B5EF4-FFF2-40B4-BE49-F238E27FC236}">
                    <a16:creationId xmlns:a16="http://schemas.microsoft.com/office/drawing/2014/main" id="{03E2FBF1-A1C5-C3D8-279F-FFCF8C2F339B}"/>
                  </a:ext>
                </a:extLst>
              </p:cNvPr>
              <p:cNvSpPr/>
              <p:nvPr/>
            </p:nvSpPr>
            <p:spPr>
              <a:xfrm>
                <a:off x="612140" y="1841500"/>
                <a:ext cx="4028440" cy="1320800"/>
              </a:xfrm>
              <a:custGeom>
                <a:avLst/>
                <a:gdLst>
                  <a:gd name="connsiteX0" fmla="*/ 0 w 4028440"/>
                  <a:gd name="connsiteY0" fmla="*/ 1318260 h 1320800"/>
                  <a:gd name="connsiteX1" fmla="*/ 670560 w 4028440"/>
                  <a:gd name="connsiteY1" fmla="*/ 1315720 h 1320800"/>
                  <a:gd name="connsiteX2" fmla="*/ 670560 w 4028440"/>
                  <a:gd name="connsiteY2" fmla="*/ 932180 h 1320800"/>
                  <a:gd name="connsiteX3" fmla="*/ 1346200 w 4028440"/>
                  <a:gd name="connsiteY3" fmla="*/ 932180 h 1320800"/>
                  <a:gd name="connsiteX4" fmla="*/ 1346200 w 4028440"/>
                  <a:gd name="connsiteY4" fmla="*/ 388620 h 1320800"/>
                  <a:gd name="connsiteX5" fmla="*/ 1691640 w 4028440"/>
                  <a:gd name="connsiteY5" fmla="*/ 388620 h 1320800"/>
                  <a:gd name="connsiteX6" fmla="*/ 1691640 w 4028440"/>
                  <a:gd name="connsiteY6" fmla="*/ 0 h 1320800"/>
                  <a:gd name="connsiteX7" fmla="*/ 2354580 w 4028440"/>
                  <a:gd name="connsiteY7" fmla="*/ 0 h 1320800"/>
                  <a:gd name="connsiteX8" fmla="*/ 2354580 w 4028440"/>
                  <a:gd name="connsiteY8" fmla="*/ 388620 h 1320800"/>
                  <a:gd name="connsiteX9" fmla="*/ 2712720 w 4028440"/>
                  <a:gd name="connsiteY9" fmla="*/ 388620 h 1320800"/>
                  <a:gd name="connsiteX10" fmla="*/ 2712720 w 4028440"/>
                  <a:gd name="connsiteY10" fmla="*/ 934720 h 1320800"/>
                  <a:gd name="connsiteX11" fmla="*/ 3357880 w 4028440"/>
                  <a:gd name="connsiteY11" fmla="*/ 934720 h 1320800"/>
                  <a:gd name="connsiteX12" fmla="*/ 3357880 w 4028440"/>
                  <a:gd name="connsiteY12" fmla="*/ 1320800 h 1320800"/>
                  <a:gd name="connsiteX13" fmla="*/ 4028440 w 4028440"/>
                  <a:gd name="connsiteY13" fmla="*/ 1320800 h 132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28440" h="1320800">
                    <a:moveTo>
                      <a:pt x="0" y="1318260"/>
                    </a:moveTo>
                    <a:lnTo>
                      <a:pt x="670560" y="1315720"/>
                    </a:lnTo>
                    <a:lnTo>
                      <a:pt x="670560" y="932180"/>
                    </a:lnTo>
                    <a:lnTo>
                      <a:pt x="1346200" y="932180"/>
                    </a:lnTo>
                    <a:lnTo>
                      <a:pt x="1346200" y="388620"/>
                    </a:lnTo>
                    <a:lnTo>
                      <a:pt x="1691640" y="388620"/>
                    </a:lnTo>
                    <a:lnTo>
                      <a:pt x="1691640" y="0"/>
                    </a:lnTo>
                    <a:lnTo>
                      <a:pt x="2354580" y="0"/>
                    </a:lnTo>
                    <a:lnTo>
                      <a:pt x="2354580" y="388620"/>
                    </a:lnTo>
                    <a:lnTo>
                      <a:pt x="2712720" y="388620"/>
                    </a:lnTo>
                    <a:lnTo>
                      <a:pt x="2712720" y="934720"/>
                    </a:lnTo>
                    <a:lnTo>
                      <a:pt x="3357880" y="934720"/>
                    </a:lnTo>
                    <a:lnTo>
                      <a:pt x="3357880" y="1320800"/>
                    </a:lnTo>
                    <a:lnTo>
                      <a:pt x="4028440" y="1320800"/>
                    </a:lnTo>
                  </a:path>
                </a:pathLst>
              </a:custGeom>
              <a:noFill/>
              <a:ln w="57150">
                <a:solidFill>
                  <a:srgbClr val="FF9FFF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8FA42891-5F5C-7230-99D4-8724776AB7C0}"/>
                </a:ext>
              </a:extLst>
            </p:cNvPr>
            <p:cNvSpPr/>
            <p:nvPr/>
          </p:nvSpPr>
          <p:spPr>
            <a:xfrm>
              <a:off x="833452" y="1722177"/>
              <a:ext cx="5336721" cy="1959428"/>
            </a:xfrm>
            <a:custGeom>
              <a:avLst/>
              <a:gdLst>
                <a:gd name="connsiteX0" fmla="*/ 0 w 5336721"/>
                <a:gd name="connsiteY0" fmla="*/ 1673678 h 1959428"/>
                <a:gd name="connsiteX1" fmla="*/ 130628 w 5336721"/>
                <a:gd name="connsiteY1" fmla="*/ 1638300 h 1959428"/>
                <a:gd name="connsiteX2" fmla="*/ 223157 w 5336721"/>
                <a:gd name="connsiteY2" fmla="*/ 1613807 h 1959428"/>
                <a:gd name="connsiteX3" fmla="*/ 304800 w 5336721"/>
                <a:gd name="connsiteY3" fmla="*/ 1613807 h 1959428"/>
                <a:gd name="connsiteX4" fmla="*/ 405493 w 5336721"/>
                <a:gd name="connsiteY4" fmla="*/ 1624692 h 1959428"/>
                <a:gd name="connsiteX5" fmla="*/ 498021 w 5336721"/>
                <a:gd name="connsiteY5" fmla="*/ 1632857 h 1959428"/>
                <a:gd name="connsiteX6" fmla="*/ 590550 w 5336721"/>
                <a:gd name="connsiteY6" fmla="*/ 1654628 h 1959428"/>
                <a:gd name="connsiteX7" fmla="*/ 664028 w 5336721"/>
                <a:gd name="connsiteY7" fmla="*/ 1679121 h 1959428"/>
                <a:gd name="connsiteX8" fmla="*/ 753836 w 5336721"/>
                <a:gd name="connsiteY8" fmla="*/ 1700892 h 1959428"/>
                <a:gd name="connsiteX9" fmla="*/ 843643 w 5336721"/>
                <a:gd name="connsiteY9" fmla="*/ 1714500 h 1959428"/>
                <a:gd name="connsiteX10" fmla="*/ 944336 w 5336721"/>
                <a:gd name="connsiteY10" fmla="*/ 1700892 h 1959428"/>
                <a:gd name="connsiteX11" fmla="*/ 1017814 w 5336721"/>
                <a:gd name="connsiteY11" fmla="*/ 1681842 h 1959428"/>
                <a:gd name="connsiteX12" fmla="*/ 1107621 w 5336721"/>
                <a:gd name="connsiteY12" fmla="*/ 1627414 h 1959428"/>
                <a:gd name="connsiteX13" fmla="*/ 1243693 w 5336721"/>
                <a:gd name="connsiteY13" fmla="*/ 1507671 h 1959428"/>
                <a:gd name="connsiteX14" fmla="*/ 1360714 w 5336721"/>
                <a:gd name="connsiteY14" fmla="*/ 1355271 h 1959428"/>
                <a:gd name="connsiteX15" fmla="*/ 1477736 w 5336721"/>
                <a:gd name="connsiteY15" fmla="*/ 1178378 h 1959428"/>
                <a:gd name="connsiteX16" fmla="*/ 1578428 w 5336721"/>
                <a:gd name="connsiteY16" fmla="*/ 1001485 h 1959428"/>
                <a:gd name="connsiteX17" fmla="*/ 1630136 w 5336721"/>
                <a:gd name="connsiteY17" fmla="*/ 868135 h 1959428"/>
                <a:gd name="connsiteX18" fmla="*/ 1747157 w 5336721"/>
                <a:gd name="connsiteY18" fmla="*/ 503464 h 1959428"/>
                <a:gd name="connsiteX19" fmla="*/ 1793421 w 5336721"/>
                <a:gd name="connsiteY19" fmla="*/ 334735 h 1959428"/>
                <a:gd name="connsiteX20" fmla="*/ 1894114 w 5336721"/>
                <a:gd name="connsiteY20" fmla="*/ 138792 h 1959428"/>
                <a:gd name="connsiteX21" fmla="*/ 1994807 w 5336721"/>
                <a:gd name="connsiteY21" fmla="*/ 46264 h 1959428"/>
                <a:gd name="connsiteX22" fmla="*/ 2125436 w 5336721"/>
                <a:gd name="connsiteY22" fmla="*/ 5442 h 1959428"/>
                <a:gd name="connsiteX23" fmla="*/ 2294164 w 5336721"/>
                <a:gd name="connsiteY23" fmla="*/ 0 h 1959428"/>
                <a:gd name="connsiteX24" fmla="*/ 2650671 w 5336721"/>
                <a:gd name="connsiteY24" fmla="*/ 0 h 1959428"/>
                <a:gd name="connsiteX25" fmla="*/ 3075214 w 5336721"/>
                <a:gd name="connsiteY25" fmla="*/ 13607 h 1959428"/>
                <a:gd name="connsiteX26" fmla="*/ 3238500 w 5336721"/>
                <a:gd name="connsiteY26" fmla="*/ 32657 h 1959428"/>
                <a:gd name="connsiteX27" fmla="*/ 3374571 w 5336721"/>
                <a:gd name="connsiteY27" fmla="*/ 97971 h 1959428"/>
                <a:gd name="connsiteX28" fmla="*/ 3477986 w 5336721"/>
                <a:gd name="connsiteY28" fmla="*/ 253092 h 1959428"/>
                <a:gd name="connsiteX29" fmla="*/ 3543300 w 5336721"/>
                <a:gd name="connsiteY29" fmla="*/ 383721 h 1959428"/>
                <a:gd name="connsiteX30" fmla="*/ 3600450 w 5336721"/>
                <a:gd name="connsiteY30" fmla="*/ 522514 h 1959428"/>
                <a:gd name="connsiteX31" fmla="*/ 3663043 w 5336721"/>
                <a:gd name="connsiteY31" fmla="*/ 704850 h 1959428"/>
                <a:gd name="connsiteX32" fmla="*/ 3722914 w 5336721"/>
                <a:gd name="connsiteY32" fmla="*/ 843642 h 1959428"/>
                <a:gd name="connsiteX33" fmla="*/ 3782786 w 5336721"/>
                <a:gd name="connsiteY33" fmla="*/ 979714 h 1959428"/>
                <a:gd name="connsiteX34" fmla="*/ 3842657 w 5336721"/>
                <a:gd name="connsiteY34" fmla="*/ 1102178 h 1959428"/>
                <a:gd name="connsiteX35" fmla="*/ 3905250 w 5336721"/>
                <a:gd name="connsiteY35" fmla="*/ 1216478 h 1959428"/>
                <a:gd name="connsiteX36" fmla="*/ 4005943 w 5336721"/>
                <a:gd name="connsiteY36" fmla="*/ 1363435 h 1959428"/>
                <a:gd name="connsiteX37" fmla="*/ 4087586 w 5336721"/>
                <a:gd name="connsiteY37" fmla="*/ 1458685 h 1959428"/>
                <a:gd name="connsiteX38" fmla="*/ 4180114 w 5336721"/>
                <a:gd name="connsiteY38" fmla="*/ 1562100 h 1959428"/>
                <a:gd name="connsiteX39" fmla="*/ 4299857 w 5336721"/>
                <a:gd name="connsiteY39" fmla="*/ 1638300 h 1959428"/>
                <a:gd name="connsiteX40" fmla="*/ 4386943 w 5336721"/>
                <a:gd name="connsiteY40" fmla="*/ 1700892 h 1959428"/>
                <a:gd name="connsiteX41" fmla="*/ 4539343 w 5336721"/>
                <a:gd name="connsiteY41" fmla="*/ 1749878 h 1959428"/>
                <a:gd name="connsiteX42" fmla="*/ 4699907 w 5336721"/>
                <a:gd name="connsiteY42" fmla="*/ 1809750 h 1959428"/>
                <a:gd name="connsiteX43" fmla="*/ 4833257 w 5336721"/>
                <a:gd name="connsiteY43" fmla="*/ 1856014 h 1959428"/>
                <a:gd name="connsiteX44" fmla="*/ 4982936 w 5336721"/>
                <a:gd name="connsiteY44" fmla="*/ 1899557 h 1959428"/>
                <a:gd name="connsiteX45" fmla="*/ 5135336 w 5336721"/>
                <a:gd name="connsiteY45" fmla="*/ 1929492 h 1959428"/>
                <a:gd name="connsiteX46" fmla="*/ 5257800 w 5336721"/>
                <a:gd name="connsiteY46" fmla="*/ 1948542 h 1959428"/>
                <a:gd name="connsiteX47" fmla="*/ 5336721 w 5336721"/>
                <a:gd name="connsiteY47" fmla="*/ 1959428 h 195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336721" h="1959428">
                  <a:moveTo>
                    <a:pt x="0" y="1673678"/>
                  </a:moveTo>
                  <a:lnTo>
                    <a:pt x="130628" y="1638300"/>
                  </a:lnTo>
                  <a:lnTo>
                    <a:pt x="223157" y="1613807"/>
                  </a:lnTo>
                  <a:lnTo>
                    <a:pt x="304800" y="1613807"/>
                  </a:lnTo>
                  <a:lnTo>
                    <a:pt x="405493" y="1624692"/>
                  </a:lnTo>
                  <a:lnTo>
                    <a:pt x="498021" y="1632857"/>
                  </a:lnTo>
                  <a:lnTo>
                    <a:pt x="590550" y="1654628"/>
                  </a:lnTo>
                  <a:lnTo>
                    <a:pt x="664028" y="1679121"/>
                  </a:lnTo>
                  <a:lnTo>
                    <a:pt x="753836" y="1700892"/>
                  </a:lnTo>
                  <a:lnTo>
                    <a:pt x="843643" y="1714500"/>
                  </a:lnTo>
                  <a:lnTo>
                    <a:pt x="944336" y="1700892"/>
                  </a:lnTo>
                  <a:lnTo>
                    <a:pt x="1017814" y="1681842"/>
                  </a:lnTo>
                  <a:lnTo>
                    <a:pt x="1107621" y="1627414"/>
                  </a:lnTo>
                  <a:lnTo>
                    <a:pt x="1243693" y="1507671"/>
                  </a:lnTo>
                  <a:lnTo>
                    <a:pt x="1360714" y="1355271"/>
                  </a:lnTo>
                  <a:lnTo>
                    <a:pt x="1477736" y="1178378"/>
                  </a:lnTo>
                  <a:lnTo>
                    <a:pt x="1578428" y="1001485"/>
                  </a:lnTo>
                  <a:lnTo>
                    <a:pt x="1630136" y="868135"/>
                  </a:lnTo>
                  <a:lnTo>
                    <a:pt x="1747157" y="503464"/>
                  </a:lnTo>
                  <a:lnTo>
                    <a:pt x="1793421" y="334735"/>
                  </a:lnTo>
                  <a:lnTo>
                    <a:pt x="1894114" y="138792"/>
                  </a:lnTo>
                  <a:lnTo>
                    <a:pt x="1994807" y="46264"/>
                  </a:lnTo>
                  <a:lnTo>
                    <a:pt x="2125436" y="5442"/>
                  </a:lnTo>
                  <a:lnTo>
                    <a:pt x="2294164" y="0"/>
                  </a:lnTo>
                  <a:lnTo>
                    <a:pt x="2650671" y="0"/>
                  </a:lnTo>
                  <a:lnTo>
                    <a:pt x="3075214" y="13607"/>
                  </a:lnTo>
                  <a:lnTo>
                    <a:pt x="3238500" y="32657"/>
                  </a:lnTo>
                  <a:lnTo>
                    <a:pt x="3374571" y="97971"/>
                  </a:lnTo>
                  <a:lnTo>
                    <a:pt x="3477986" y="253092"/>
                  </a:lnTo>
                  <a:lnTo>
                    <a:pt x="3543300" y="383721"/>
                  </a:lnTo>
                  <a:lnTo>
                    <a:pt x="3600450" y="522514"/>
                  </a:lnTo>
                  <a:lnTo>
                    <a:pt x="3663043" y="704850"/>
                  </a:lnTo>
                  <a:lnTo>
                    <a:pt x="3722914" y="843642"/>
                  </a:lnTo>
                  <a:lnTo>
                    <a:pt x="3782786" y="979714"/>
                  </a:lnTo>
                  <a:lnTo>
                    <a:pt x="3842657" y="1102178"/>
                  </a:lnTo>
                  <a:lnTo>
                    <a:pt x="3905250" y="1216478"/>
                  </a:lnTo>
                  <a:lnTo>
                    <a:pt x="4005943" y="1363435"/>
                  </a:lnTo>
                  <a:lnTo>
                    <a:pt x="4087586" y="1458685"/>
                  </a:lnTo>
                  <a:lnTo>
                    <a:pt x="4180114" y="1562100"/>
                  </a:lnTo>
                  <a:lnTo>
                    <a:pt x="4299857" y="1638300"/>
                  </a:lnTo>
                  <a:lnTo>
                    <a:pt x="4386943" y="1700892"/>
                  </a:lnTo>
                  <a:lnTo>
                    <a:pt x="4539343" y="1749878"/>
                  </a:lnTo>
                  <a:lnTo>
                    <a:pt x="4699907" y="1809750"/>
                  </a:lnTo>
                  <a:lnTo>
                    <a:pt x="4833257" y="1856014"/>
                  </a:lnTo>
                  <a:lnTo>
                    <a:pt x="4982936" y="1899557"/>
                  </a:lnTo>
                  <a:lnTo>
                    <a:pt x="5135336" y="1929492"/>
                  </a:lnTo>
                  <a:lnTo>
                    <a:pt x="5257800" y="1948542"/>
                  </a:lnTo>
                  <a:lnTo>
                    <a:pt x="5336721" y="1959428"/>
                  </a:lnTo>
                </a:path>
              </a:pathLst>
            </a:custGeom>
            <a:noFill/>
            <a:ln w="38100">
              <a:solidFill>
                <a:srgbClr val="D94F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7300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647F7-2CD6-9967-7F2A-44E9CF9A8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8743FE-286E-1387-795B-A8C93DB42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L3 vertical harmonization</a:t>
            </a:r>
            <a:endParaRPr lang="en-GB" dirty="0"/>
          </a:p>
        </p:txBody>
      </p:sp>
      <p:pic>
        <p:nvPicPr>
          <p:cNvPr id="26" name="CAMS AK" hidden="1">
            <a:extLst>
              <a:ext uri="{FF2B5EF4-FFF2-40B4-BE49-F238E27FC236}">
                <a16:creationId xmlns:a16="http://schemas.microsoft.com/office/drawing/2014/main" id="{34AD7246-F7A4-3460-F2C3-434927A30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434"/>
            <a:ext cx="12192000" cy="3757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13E8F7A-B9B8-007D-9C23-3A194D5AC6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65" y="807861"/>
                <a:ext cx="12025133" cy="594000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latin typeface="+mn-lt"/>
                  </a:rPr>
                  <a:t>	[DU]</a:t>
                </a:r>
                <a:br>
                  <a:rPr lang="en-GB" sz="2800" dirty="0">
                    <a:latin typeface="+mn-lt"/>
                  </a:rPr>
                </a:br>
                <a:br>
                  <a:rPr lang="en-GB" sz="2800" dirty="0">
                    <a:latin typeface="+mn-lt"/>
                  </a:rPr>
                </a:br>
                <a:r>
                  <a:rPr lang="en-GB" sz="2800" dirty="0">
                    <a:latin typeface="+mn-lt"/>
                  </a:rPr>
                  <a:t>constrained by model (CAMSRA)</a:t>
                </a:r>
              </a:p>
              <a:p>
                <a:pPr>
                  <a:spcBef>
                    <a:spcPts val="2400"/>
                  </a:spcBef>
                </a:pPr>
                <a:endParaRPr lang="en-US" sz="2800" b="0" dirty="0">
                  <a:latin typeface="+mn-lt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US" sz="2800" b="0" dirty="0">
                    <a:latin typeface="+mn-lt"/>
                  </a:rPr>
                  <a:t>XO3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dirty="0">
                    <a:latin typeface="+mn-lt"/>
                  </a:rPr>
                  <a:t> 	[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b="0" dirty="0">
                    <a:latin typeface="+mn-lt"/>
                  </a:rPr>
                  <a:t>ppmv]</a:t>
                </a:r>
                <a:br>
                  <a:rPr lang="en-US" sz="2800" b="0" dirty="0">
                    <a:latin typeface="+mn-lt"/>
                  </a:rPr>
                </a:br>
                <a:br>
                  <a:rPr lang="en-US" sz="2800" b="0" dirty="0">
                    <a:latin typeface="+mn-lt"/>
                  </a:rPr>
                </a:br>
                <a:r>
                  <a:rPr lang="en-US" sz="2800" b="0" dirty="0">
                    <a:latin typeface="+mn-lt"/>
                  </a:rPr>
                  <a:t>not constrained by model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D13E8F7A-B9B8-007D-9C23-3A194D5AC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5" y="807861"/>
                <a:ext cx="12025133" cy="5940000"/>
              </a:xfrm>
              <a:prstGeom prst="rect">
                <a:avLst/>
              </a:prstGeom>
              <a:blipFill>
                <a:blip r:embed="rId3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19809A1-6829-40B6-33D5-174F503D57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" t="6166" r="64282" b="53221"/>
          <a:stretch/>
        </p:blipFill>
        <p:spPr>
          <a:xfrm>
            <a:off x="7409523" y="1279827"/>
            <a:ext cx="4782477" cy="4680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9BB6A3-0A72-6697-394F-B36FE726547D}"/>
              </a:ext>
            </a:extLst>
          </p:cNvPr>
          <p:cNvCxnSpPr/>
          <p:nvPr/>
        </p:nvCxnSpPr>
        <p:spPr>
          <a:xfrm>
            <a:off x="8261405" y="4317558"/>
            <a:ext cx="36894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0E3203-0A57-02EC-50AB-382AA4F707B7}"/>
              </a:ext>
            </a:extLst>
          </p:cNvPr>
          <p:cNvCxnSpPr/>
          <p:nvPr/>
        </p:nvCxnSpPr>
        <p:spPr>
          <a:xfrm>
            <a:off x="8261405" y="3961075"/>
            <a:ext cx="36894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CABB53-CC22-71EF-EB0B-36DC38944AC5}"/>
              </a:ext>
            </a:extLst>
          </p:cNvPr>
          <p:cNvCxnSpPr/>
          <p:nvPr/>
        </p:nvCxnSpPr>
        <p:spPr>
          <a:xfrm flipV="1">
            <a:off x="8698727" y="3961075"/>
            <a:ext cx="0" cy="3564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85DABA-A8B0-54EC-9C32-3A8A7E8C5949}"/>
              </a:ext>
            </a:extLst>
          </p:cNvPr>
          <p:cNvCxnSpPr/>
          <p:nvPr/>
        </p:nvCxnSpPr>
        <p:spPr>
          <a:xfrm>
            <a:off x="9732397" y="4317558"/>
            <a:ext cx="0" cy="914400"/>
          </a:xfrm>
          <a:prstGeom prst="line">
            <a:avLst/>
          </a:prstGeom>
          <a:ln w="28575">
            <a:solidFill>
              <a:srgbClr val="0000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D9632E-5403-73C7-B798-C5C122170428}"/>
              </a:ext>
            </a:extLst>
          </p:cNvPr>
          <p:cNvCxnSpPr>
            <a:cxnSpLocks/>
          </p:cNvCxnSpPr>
          <p:nvPr/>
        </p:nvCxnSpPr>
        <p:spPr>
          <a:xfrm>
            <a:off x="10163093" y="3961075"/>
            <a:ext cx="0" cy="1270883"/>
          </a:xfrm>
          <a:prstGeom prst="line">
            <a:avLst/>
          </a:prstGeom>
          <a:ln w="28575">
            <a:solidFill>
              <a:srgbClr val="0000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5B9404-A429-A52A-86D6-C85531E3FDED}"/>
              </a:ext>
            </a:extLst>
          </p:cNvPr>
          <p:cNvCxnSpPr/>
          <p:nvPr/>
        </p:nvCxnSpPr>
        <p:spPr>
          <a:xfrm>
            <a:off x="9732397" y="4945711"/>
            <a:ext cx="430696" cy="0"/>
          </a:xfrm>
          <a:prstGeom prst="straightConnector1">
            <a:avLst/>
          </a:prstGeom>
          <a:ln w="28575">
            <a:solidFill>
              <a:srgbClr val="0000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9151B2-A947-9653-837D-FDBE54EF10B7}"/>
              </a:ext>
            </a:extLst>
          </p:cNvPr>
          <p:cNvCxnSpPr/>
          <p:nvPr/>
        </p:nvCxnSpPr>
        <p:spPr>
          <a:xfrm>
            <a:off x="9423620" y="4318890"/>
            <a:ext cx="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0241E7-FE5B-9F1C-D231-9DA90113C1DB}"/>
              </a:ext>
            </a:extLst>
          </p:cNvPr>
          <p:cNvCxnSpPr>
            <a:cxnSpLocks/>
          </p:cNvCxnSpPr>
          <p:nvPr/>
        </p:nvCxnSpPr>
        <p:spPr>
          <a:xfrm>
            <a:off x="9854316" y="3962407"/>
            <a:ext cx="0" cy="12708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6582758-EDF1-CE84-20A8-D763199874EF}"/>
              </a:ext>
            </a:extLst>
          </p:cNvPr>
          <p:cNvCxnSpPr/>
          <p:nvPr/>
        </p:nvCxnSpPr>
        <p:spPr>
          <a:xfrm>
            <a:off x="9423620" y="5082217"/>
            <a:ext cx="43069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08DD4C-D3AF-110E-092F-E6031CCDAC0F}"/>
              </a:ext>
            </a:extLst>
          </p:cNvPr>
          <p:cNvCxnSpPr>
            <a:cxnSpLocks/>
          </p:cNvCxnSpPr>
          <p:nvPr/>
        </p:nvCxnSpPr>
        <p:spPr>
          <a:xfrm>
            <a:off x="9424835" y="3961075"/>
            <a:ext cx="0" cy="12708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8CE8AA7-B258-682E-0AE8-561D52757E7F}"/>
              </a:ext>
            </a:extLst>
          </p:cNvPr>
          <p:cNvSpPr txBox="1"/>
          <p:nvPr/>
        </p:nvSpPr>
        <p:spPr>
          <a:xfrm flipH="1">
            <a:off x="9793204" y="3894538"/>
            <a:ext cx="55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</a:t>
            </a:r>
            <a:endParaRPr lang="en-BE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709632-5152-FB54-2FB2-C83C1EF88673}"/>
              </a:ext>
            </a:extLst>
          </p:cNvPr>
          <p:cNvSpPr txBox="1"/>
          <p:nvPr/>
        </p:nvSpPr>
        <p:spPr>
          <a:xfrm flipH="1">
            <a:off x="9358374" y="3894538"/>
            <a:ext cx="55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</a:t>
            </a:r>
            <a:endParaRPr lang="en-B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7C524-8909-6B03-198F-2D6620980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16B6C4-9546-6597-9F53-DC354CDB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L3 harmonization effects</a:t>
            </a:r>
            <a:endParaRPr lang="en-GB" dirty="0"/>
          </a:p>
        </p:txBody>
      </p:sp>
      <p:pic>
        <p:nvPicPr>
          <p:cNvPr id="26" name="CAMS AK" hidden="1">
            <a:extLst>
              <a:ext uri="{FF2B5EF4-FFF2-40B4-BE49-F238E27FC236}">
                <a16:creationId xmlns:a16="http://schemas.microsoft.com/office/drawing/2014/main" id="{B2FE6271-7720-D75D-344F-6F60865A1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434"/>
            <a:ext cx="12192000" cy="3757283"/>
          </a:xfrm>
          <a:prstGeom prst="rect">
            <a:avLst/>
          </a:prstGeom>
        </p:spPr>
      </p:pic>
      <p:pic>
        <p:nvPicPr>
          <p:cNvPr id="43" name="Picture 4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09D54F30-86AF-5555-38E3-F411F8C36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354"/>
            <a:ext cx="12192000" cy="3285688"/>
          </a:xfrm>
          <a:prstGeom prst="rect">
            <a:avLst/>
          </a:prstGeom>
        </p:spPr>
      </p:pic>
      <p:pic>
        <p:nvPicPr>
          <p:cNvPr id="45" name="Picture 44" descr="A graph with blue and red lines&#10;&#10;AI-generated content may be incorrect.">
            <a:extLst>
              <a:ext uri="{FF2B5EF4-FFF2-40B4-BE49-F238E27FC236}">
                <a16:creationId xmlns:a16="http://schemas.microsoft.com/office/drawing/2014/main" id="{CE4B88D8-63CE-34A5-4416-2343CD50E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4870"/>
            <a:ext cx="12192000" cy="1589260"/>
          </a:xfrm>
          <a:prstGeom prst="rect">
            <a:avLst/>
          </a:prstGeom>
        </p:spPr>
      </p:pic>
      <p:pic>
        <p:nvPicPr>
          <p:cNvPr id="2" name="Picture 1" descr="A graph with red and blue lines&#10;&#10;AI-generated content may be incorrect.">
            <a:extLst>
              <a:ext uri="{FF2B5EF4-FFF2-40B4-BE49-F238E27FC236}">
                <a16:creationId xmlns:a16="http://schemas.microsoft.com/office/drawing/2014/main" id="{F7CFCC0F-7366-483E-B7E6-4CA54CC20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030"/>
            <a:ext cx="5580000" cy="34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5" y="807861"/>
            <a:ext cx="12025133" cy="5171987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dirty="0">
                <a:solidFill>
                  <a:srgbClr val="0070C0"/>
                </a:solidFill>
              </a:rPr>
              <a:t>Harmonization for CEOS &amp; TOAR</a:t>
            </a:r>
          </a:p>
          <a:p>
            <a:pPr lvl="1"/>
            <a:r>
              <a:rPr lang="en-GB" dirty="0"/>
              <a:t>Column-based products: fill-in harmonization is more successful than XO3 harmonisation </a:t>
            </a:r>
          </a:p>
          <a:p>
            <a:pPr lvl="1"/>
            <a:r>
              <a:rPr lang="en-GB" dirty="0"/>
              <a:t>Profile-based products: constrained harmonization more successful, but very challenging in case of insufficient vertical sampling or quality of averaging kernels</a:t>
            </a:r>
          </a:p>
          <a:p>
            <a:pPr lvl="1"/>
            <a:r>
              <a:rPr lang="en-US" dirty="0"/>
              <a:t>Satellite data harmonization efforts partially account for observed discrepancies: reduction of ~10-40 % of inter-product dispersion</a:t>
            </a:r>
          </a:p>
          <a:p>
            <a:pPr lvl="1"/>
            <a:r>
              <a:rPr lang="en-US" dirty="0"/>
              <a:t>Uncertainty is dominated by dispersion between (</a:t>
            </a:r>
            <a:r>
              <a:rPr lang="en-US" dirty="0" err="1"/>
              <a:t>harmonised</a:t>
            </a:r>
            <a:r>
              <a:rPr lang="en-US" dirty="0"/>
              <a:t>) satellite data records</a:t>
            </a:r>
            <a:endParaRPr lang="en-GB" dirty="0"/>
          </a:p>
          <a:p>
            <a:pPr>
              <a:spcBef>
                <a:spcPts val="2400"/>
              </a:spcBef>
            </a:pPr>
            <a:r>
              <a:rPr lang="en-GB" dirty="0">
                <a:solidFill>
                  <a:srgbClr val="0070C0"/>
                </a:solidFill>
              </a:rPr>
              <a:t>Ongoing </a:t>
            </a:r>
          </a:p>
          <a:p>
            <a:pPr lvl="1"/>
            <a:r>
              <a:rPr lang="en-GB" dirty="0"/>
              <a:t>Uncertainties from multiple collocations</a:t>
            </a:r>
          </a:p>
          <a:p>
            <a:pPr lvl="1"/>
            <a:r>
              <a:rPr lang="en-GB" dirty="0"/>
              <a:t>Comparison to ground-based data (HEGIFTOM)</a:t>
            </a:r>
          </a:p>
          <a:p>
            <a:pPr lvl="1"/>
            <a:r>
              <a:rPr lang="en-US" dirty="0"/>
              <a:t>Tropospheric ozone assessment (+ IASI-KOPRA, IASI-SOFRID, and TROPESS datasets)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9194800" y="5979848"/>
            <a:ext cx="2773995" cy="818885"/>
            <a:chOff x="8450676" y="5760182"/>
            <a:chExt cx="3518119" cy="1038551"/>
          </a:xfrm>
        </p:grpSpPr>
        <p:pic>
          <p:nvPicPr>
            <p:cNvPr id="6" name="Picture 2" descr="https://tapiowca.aeronomie.be/ProjectDir/Logos/CEOS-Logo-Version-2_Green-Black-Text-Below_202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8712" y="5760182"/>
              <a:ext cx="1820083" cy="1038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tapiowca.aeronomie.be/ProjectDir/Logos/TOAR_Logo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676" y="5883137"/>
              <a:ext cx="1600064" cy="888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7" r="13561" b="1599"/>
          <a:stretch/>
        </p:blipFill>
        <p:spPr bwMode="auto">
          <a:xfrm>
            <a:off x="84665" y="5876711"/>
            <a:ext cx="682893" cy="89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848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151" y="44451"/>
            <a:ext cx="11376000" cy="721783"/>
          </a:xfrm>
        </p:spPr>
        <p:txBody>
          <a:bodyPr/>
          <a:lstStyle/>
          <a:p>
            <a:r>
              <a:rPr lang="en-US" dirty="0"/>
              <a:t>Acknowledgements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64" y="1469175"/>
            <a:ext cx="2202369" cy="102437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629813" y="1584290"/>
            <a:ext cx="2453876" cy="1330807"/>
            <a:chOff x="510177" y="960785"/>
            <a:chExt cx="1308960" cy="709891"/>
          </a:xfrm>
        </p:grpSpPr>
        <p:pic>
          <p:nvPicPr>
            <p:cNvPr id="10" name="Picture 6" descr="https://toar-data.org/wp-content/uploads/2020/12/TOAR_Logo_0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1" r="20146"/>
            <a:stretch/>
          </p:blipFill>
          <p:spPr bwMode="auto">
            <a:xfrm>
              <a:off x="1074761" y="973805"/>
              <a:ext cx="744376" cy="696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ww.igac2016.org/wp-content/uploads/2015/12/IGAC_72dpi_TX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77" y="960785"/>
              <a:ext cx="524186" cy="528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2343866" y="5124934"/>
            <a:ext cx="7401967" cy="638327"/>
            <a:chOff x="928257" y="2394118"/>
            <a:chExt cx="7389011" cy="637210"/>
          </a:xfrm>
        </p:grpSpPr>
        <p:grpSp>
          <p:nvGrpSpPr>
            <p:cNvPr id="19" name="Group 18"/>
            <p:cNvGrpSpPr/>
            <p:nvPr/>
          </p:nvGrpSpPr>
          <p:grpSpPr>
            <a:xfrm>
              <a:off x="4131853" y="2394118"/>
              <a:ext cx="4185415" cy="612035"/>
              <a:chOff x="3991570" y="924823"/>
              <a:chExt cx="4185415" cy="612035"/>
            </a:xfrm>
          </p:grpSpPr>
          <p:pic>
            <p:nvPicPr>
              <p:cNvPr id="8" name="Picture 2" descr="https://assets.website-files.com/5bc468819f9d5c93166f72b2/5bc9c681c6c2f5bc3a1ebe08_CAMS%E2%80%93Logo-p-500.jpe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4493" y="956547"/>
                <a:ext cx="1452492" cy="5432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49" t="31887" r="10634" b="31586"/>
              <a:stretch/>
            </p:blipFill>
            <p:spPr>
              <a:xfrm>
                <a:off x="3991570" y="924823"/>
                <a:ext cx="2636457" cy="612035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3" r="14007"/>
            <a:stretch/>
          </p:blipFill>
          <p:spPr>
            <a:xfrm>
              <a:off x="928257" y="2432099"/>
              <a:ext cx="785812" cy="598791"/>
            </a:xfrm>
            <a:prstGeom prst="rect">
              <a:avLst/>
            </a:prstGeom>
          </p:spPr>
        </p:pic>
        <p:pic>
          <p:nvPicPr>
            <p:cNvPr id="6" name="Picture 2" descr="https://esamultimedia.esa.int/docs/corporate/ESA_logo_2020_Deep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16" t="32653" r="17583" b="32742"/>
            <a:stretch/>
          </p:blipFill>
          <p:spPr bwMode="auto">
            <a:xfrm>
              <a:off x="2051019" y="2441303"/>
              <a:ext cx="1719166" cy="59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14"/>
          <a:stretch/>
        </p:blipFill>
        <p:spPr>
          <a:xfrm>
            <a:off x="2687457" y="5861797"/>
            <a:ext cx="787145" cy="8391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1" r="74584" b="26229"/>
          <a:stretch/>
        </p:blipFill>
        <p:spPr>
          <a:xfrm>
            <a:off x="7210027" y="5861797"/>
            <a:ext cx="597060" cy="5912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70"/>
          <a:stretch/>
        </p:blipFill>
        <p:spPr>
          <a:xfrm>
            <a:off x="5674219" y="5797163"/>
            <a:ext cx="701903" cy="7204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34"/>
          <a:stretch/>
        </p:blipFill>
        <p:spPr>
          <a:xfrm>
            <a:off x="4307835" y="5932527"/>
            <a:ext cx="532479" cy="4791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92" y="5909536"/>
            <a:ext cx="495736" cy="4957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380" y="899163"/>
            <a:ext cx="10994548" cy="4196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Funding</a:t>
            </a:r>
            <a:r>
              <a:rPr lang="en-US" sz="2667" b="1" dirty="0"/>
              <a:t>                                                                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Collaborative Frameworks</a:t>
            </a:r>
            <a:endParaRPr lang="en-US" sz="2667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667" b="1" dirty="0"/>
          </a:p>
          <a:p>
            <a:endParaRPr lang="en-US" sz="2667" b="1" dirty="0"/>
          </a:p>
          <a:p>
            <a:endParaRPr lang="en-US" sz="2667" b="1" dirty="0"/>
          </a:p>
          <a:p>
            <a:endParaRPr lang="en-US" sz="2667" b="1" dirty="0"/>
          </a:p>
          <a:p>
            <a:endParaRPr lang="en-US" sz="2667" b="1" dirty="0"/>
          </a:p>
          <a:p>
            <a:endParaRPr lang="en-US" sz="2667" b="1" dirty="0"/>
          </a:p>
          <a:p>
            <a:endParaRPr lang="en-US" sz="4267" b="1" dirty="0"/>
          </a:p>
          <a:p>
            <a:r>
              <a:rPr lang="en-US" sz="2667" b="1" dirty="0"/>
              <a:t>			    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Data and Expertise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12554" r="746" b="9928"/>
          <a:stretch/>
        </p:blipFill>
        <p:spPr>
          <a:xfrm>
            <a:off x="321566" y="2844459"/>
            <a:ext cx="5001935" cy="8932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60674" y="2494279"/>
            <a:ext cx="1667701" cy="53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AC-VC and WGCV</a:t>
            </a:r>
          </a:p>
          <a:p>
            <a:pPr algn="ctr"/>
            <a:r>
              <a:rPr lang="en-US" sz="1267" dirty="0">
                <a:solidFill>
                  <a:schemeClr val="bg1">
                    <a:lumMod val="75000"/>
                  </a:schemeClr>
                </a:solidFill>
              </a:rPr>
              <a:t>Joint Activity VC-20-01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7" y="1433752"/>
            <a:ext cx="1142104" cy="10187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87" y="1292647"/>
            <a:ext cx="1893144" cy="118852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087065" y="1420376"/>
            <a:ext cx="3841000" cy="125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Ozone_cci+</a:t>
            </a:r>
          </a:p>
          <a:p>
            <a:r>
              <a:rPr lang="en-US" dirty="0"/>
              <a:t>         ProDEx TROVA</a:t>
            </a:r>
          </a:p>
          <a:p>
            <a:endParaRPr lang="en-US" sz="2133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BRAIN-be 2.0  TAPIOWCA</a:t>
            </a:r>
          </a:p>
        </p:txBody>
      </p:sp>
    </p:spTree>
    <p:extLst>
      <p:ext uri="{BB962C8B-B14F-4D97-AF65-F5344CB8AC3E}">
        <p14:creationId xmlns:p14="http://schemas.microsoft.com/office/powerpoint/2010/main" val="113579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961940" y="1019854"/>
            <a:ext cx="5249674" cy="5269019"/>
            <a:chOff x="2331460" y="879475"/>
            <a:chExt cx="5249674" cy="5269019"/>
          </a:xfrm>
        </p:grpSpPr>
        <p:sp>
          <p:nvSpPr>
            <p:cNvPr id="18" name="Rectangle 17"/>
            <p:cNvSpPr/>
            <p:nvPr/>
          </p:nvSpPr>
          <p:spPr>
            <a:xfrm>
              <a:off x="2331460" y="5738194"/>
              <a:ext cx="14237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dirty="0"/>
                <a:t>2010-2014 mean</a:t>
              </a:r>
              <a:endParaRPr lang="en-GB" sz="14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03"/>
            <a:stretch/>
          </p:blipFill>
          <p:spPr>
            <a:xfrm>
              <a:off x="3985157" y="879475"/>
              <a:ext cx="3595977" cy="5269019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189195" y="1024220"/>
            <a:ext cx="5088413" cy="5269019"/>
            <a:chOff x="6900528" y="879475"/>
            <a:chExt cx="5088413" cy="526901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00"/>
            <a:stretch/>
          </p:blipFill>
          <p:spPr>
            <a:xfrm>
              <a:off x="8312256" y="879475"/>
              <a:ext cx="3676685" cy="526901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900528" y="5733829"/>
              <a:ext cx="11923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dirty="0"/>
                <a:t>decadal trend</a:t>
              </a:r>
              <a:endParaRPr lang="en-GB" sz="14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Tropospheric Ozone Assessment Report I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42" y="1327632"/>
            <a:ext cx="1828796" cy="25818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6497022" y="1309206"/>
            <a:ext cx="55737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1D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“Despite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potentially large differences </a:t>
            </a:r>
            <a:r>
              <a:rPr lang="en-US" dirty="0">
                <a:solidFill>
                  <a:srgbClr val="211D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different satellite observations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a local level</a:t>
            </a:r>
            <a:r>
              <a:rPr lang="en-US" dirty="0">
                <a:solidFill>
                  <a:srgbClr val="211D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the global mean tropospheric ozone burden estimates are remarkably consistent.”</a:t>
            </a:r>
          </a:p>
          <a:p>
            <a:endParaRPr lang="en-US" sz="1000" dirty="0">
              <a:solidFill>
                <a:srgbClr val="211D1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rgbClr val="211D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“… we are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unable to provide</a:t>
            </a:r>
            <a:r>
              <a:rPr lang="en-US" dirty="0">
                <a:solidFill>
                  <a:srgbClr val="211D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definitive statement regarding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change in tropospheric ozone burden </a:t>
            </a:r>
            <a:r>
              <a:rPr lang="en-US" dirty="0">
                <a:solidFill>
                  <a:srgbClr val="211D1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 the past decade and future work is required to reconcile the different satellite products.“</a:t>
            </a:r>
          </a:p>
          <a:p>
            <a:endParaRPr lang="en-US" sz="1000" dirty="0">
              <a:solidFill>
                <a:srgbClr val="211D1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rgbClr val="D62A2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“[caused by] … time-varying instrument biases, differences in vertical sensitivity and sampling, differences in tropopause definitions…”</a:t>
            </a:r>
            <a:endParaRPr lang="en-GB" dirty="0">
              <a:solidFill>
                <a:srgbClr val="D62A2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9142" y="1019854"/>
            <a:ext cx="16232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Gaudel et al. (2018)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98864" y="4653941"/>
            <a:ext cx="4026115" cy="2080201"/>
            <a:chOff x="6598864" y="4653941"/>
            <a:chExt cx="4026115" cy="2080201"/>
          </a:xfrm>
        </p:grpSpPr>
        <p:grpSp>
          <p:nvGrpSpPr>
            <p:cNvPr id="36" name="Group 35"/>
            <p:cNvGrpSpPr/>
            <p:nvPr/>
          </p:nvGrpSpPr>
          <p:grpSpPr>
            <a:xfrm>
              <a:off x="6598864" y="5434352"/>
              <a:ext cx="4026114" cy="1299790"/>
              <a:chOff x="6921287" y="5434352"/>
              <a:chExt cx="4026114" cy="129979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921287" y="5434352"/>
                <a:ext cx="4026114" cy="129979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1" name="Picture 2" descr="https://tapiowca.aeronomie.be/ProjectDir/Logos/CEOS-Logo-Version-2_Green-Black-Text-Below_2021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4895" y="5513188"/>
                <a:ext cx="1820083" cy="1038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4" descr="https://tapiowca.aeronomie.be/ProjectDir/Logos/TOAR_Logo.png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6859" y="5636143"/>
                <a:ext cx="1600064" cy="888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Pentagon 28"/>
            <p:cNvSpPr/>
            <p:nvPr/>
          </p:nvSpPr>
          <p:spPr>
            <a:xfrm rot="5400000">
              <a:off x="8093893" y="4637229"/>
              <a:ext cx="501316" cy="534740"/>
            </a:xfrm>
            <a:prstGeom prst="homePlate">
              <a:avLst/>
            </a:prstGeom>
            <a:gradFill>
              <a:gsLst>
                <a:gs pos="0">
                  <a:schemeClr val="bg1"/>
                </a:gs>
                <a:gs pos="100000">
                  <a:srgbClr val="0070C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98864" y="5205304"/>
              <a:ext cx="40261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50000"/>
                    </a:schemeClr>
                  </a:solidFill>
                </a:rPr>
                <a:t>Response: CEOS VC-20-01 Activity in support of TOAR II Satellite WG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28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686" t="10988" r="23657" b="6708"/>
          <a:stretch/>
        </p:blipFill>
        <p:spPr>
          <a:xfrm>
            <a:off x="2340840" y="189000"/>
            <a:ext cx="7510320" cy="648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94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imate.esa.int/media/images/Ozone-CCI-unsplash_1600.min-1280x200.format-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tropo"/>
          <p:cNvGrpSpPr/>
          <p:nvPr/>
        </p:nvGrpSpPr>
        <p:grpSpPr>
          <a:xfrm>
            <a:off x="1012713" y="2896762"/>
            <a:ext cx="1615699" cy="1108585"/>
            <a:chOff x="3413676" y="2960921"/>
            <a:chExt cx="1211774" cy="831439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4343966" y="3430614"/>
              <a:ext cx="122135" cy="361746"/>
            </a:xfrm>
            <a:prstGeom prst="line">
              <a:avLst/>
            </a:prstGeom>
            <a:ln w="57150">
              <a:solidFill>
                <a:srgbClr val="99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 rot="1121865">
              <a:off x="3413676" y="2960921"/>
              <a:ext cx="12117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99FF99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Free troposphere</a:t>
              </a:r>
              <a:endParaRPr lang="en-GB" sz="1600" b="1" dirty="0">
                <a:solidFill>
                  <a:srgbClr val="99FF9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" name="CCD"/>
          <p:cNvGrpSpPr/>
          <p:nvPr/>
        </p:nvGrpSpPr>
        <p:grpSpPr>
          <a:xfrm>
            <a:off x="2930038" y="811013"/>
            <a:ext cx="1663017" cy="3553051"/>
            <a:chOff x="3348140" y="927554"/>
            <a:chExt cx="1663017" cy="3553051"/>
          </a:xfrm>
        </p:grpSpPr>
        <p:grpSp>
          <p:nvGrpSpPr>
            <p:cNvPr id="2" name="Group 1"/>
            <p:cNvGrpSpPr/>
            <p:nvPr/>
          </p:nvGrpSpPr>
          <p:grpSpPr>
            <a:xfrm>
              <a:off x="3348140" y="927554"/>
              <a:ext cx="1467015" cy="3553051"/>
              <a:chOff x="4101293" y="1169996"/>
              <a:chExt cx="1467015" cy="3553051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4621748" y="1518508"/>
                <a:ext cx="946560" cy="3204539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 rot="900000">
                <a:off x="4101293" y="1169996"/>
                <a:ext cx="13773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dirty="0">
                    <a:solidFill>
                      <a:srgbClr val="00B05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Total columns</a:t>
                </a:r>
                <a:br>
                  <a:rPr lang="en-US" sz="1600" b="1" dirty="0">
                    <a:solidFill>
                      <a:srgbClr val="00B05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</a:br>
                <a:r>
                  <a:rPr lang="en-US" sz="1200" b="1" dirty="0">
                    <a:solidFill>
                      <a:srgbClr val="00B05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(clear-sky &amp; cloudy)</a:t>
                </a:r>
                <a:endParaRPr lang="en-GB" sz="1600" b="1" dirty="0">
                  <a:solidFill>
                    <a:srgbClr val="00B05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 flipV="1">
              <a:off x="4157252" y="1350507"/>
              <a:ext cx="853905" cy="293487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LNM"/>
          <p:cNvGrpSpPr/>
          <p:nvPr/>
        </p:nvGrpSpPr>
        <p:grpSpPr>
          <a:xfrm rot="21422271">
            <a:off x="5518681" y="1627496"/>
            <a:ext cx="3867485" cy="3470416"/>
            <a:chOff x="5392657" y="1608903"/>
            <a:chExt cx="3867485" cy="3470416"/>
          </a:xfrm>
        </p:grpSpPr>
        <p:grpSp>
          <p:nvGrpSpPr>
            <p:cNvPr id="72" name="Group 71"/>
            <p:cNvGrpSpPr/>
            <p:nvPr/>
          </p:nvGrpSpPr>
          <p:grpSpPr>
            <a:xfrm>
              <a:off x="6572158" y="2230344"/>
              <a:ext cx="2687984" cy="2673011"/>
              <a:chOff x="6301981" y="2203566"/>
              <a:chExt cx="2015989" cy="2004758"/>
            </a:xfrm>
          </p:grpSpPr>
          <p:grpSp>
            <p:nvGrpSpPr>
              <p:cNvPr id="28" name="Group 27"/>
              <p:cNvGrpSpPr/>
              <p:nvPr/>
            </p:nvGrpSpPr>
            <p:grpSpPr>
              <a:xfrm rot="1167177">
                <a:off x="6301981" y="2203566"/>
                <a:ext cx="1002256" cy="2004758"/>
                <a:chOff x="5407283" y="1452497"/>
                <a:chExt cx="1002256" cy="3572961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5407283" y="1452497"/>
                  <a:ext cx="1002256" cy="0"/>
                </a:xfrm>
                <a:prstGeom prst="line">
                  <a:avLst/>
                </a:prstGeom>
                <a:ln w="5715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5407283" y="1928891"/>
                  <a:ext cx="1002256" cy="0"/>
                </a:xfrm>
                <a:prstGeom prst="line">
                  <a:avLst/>
                </a:prstGeom>
                <a:ln w="5715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407283" y="2405285"/>
                  <a:ext cx="1002256" cy="0"/>
                </a:xfrm>
                <a:prstGeom prst="line">
                  <a:avLst/>
                </a:prstGeom>
                <a:ln w="5715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407283" y="2881679"/>
                  <a:ext cx="1002256" cy="0"/>
                </a:xfrm>
                <a:prstGeom prst="line">
                  <a:avLst/>
                </a:prstGeom>
                <a:ln w="5715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5407283" y="1690694"/>
                  <a:ext cx="1002256" cy="0"/>
                </a:xfrm>
                <a:prstGeom prst="line">
                  <a:avLst/>
                </a:prstGeom>
                <a:ln w="5715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5407283" y="2167088"/>
                  <a:ext cx="1002256" cy="0"/>
                </a:xfrm>
                <a:prstGeom prst="line">
                  <a:avLst/>
                </a:prstGeom>
                <a:ln w="5715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5407283" y="2643482"/>
                  <a:ext cx="1002256" cy="0"/>
                </a:xfrm>
                <a:prstGeom prst="line">
                  <a:avLst/>
                </a:prstGeom>
                <a:ln w="5715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407283" y="3119876"/>
                  <a:ext cx="1002256" cy="0"/>
                </a:xfrm>
                <a:prstGeom prst="line">
                  <a:avLst/>
                </a:prstGeom>
                <a:ln w="5715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5407283" y="3358073"/>
                  <a:ext cx="1002256" cy="0"/>
                </a:xfrm>
                <a:prstGeom prst="line">
                  <a:avLst/>
                </a:prstGeom>
                <a:ln w="5715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5407283" y="3834467"/>
                  <a:ext cx="1002256" cy="0"/>
                </a:xfrm>
                <a:prstGeom prst="line">
                  <a:avLst/>
                </a:prstGeom>
                <a:ln w="5715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5407283" y="4310861"/>
                  <a:ext cx="1002256" cy="0"/>
                </a:xfrm>
                <a:prstGeom prst="line">
                  <a:avLst/>
                </a:prstGeom>
                <a:ln w="5715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5407283" y="4787255"/>
                  <a:ext cx="1002256" cy="0"/>
                </a:xfrm>
                <a:prstGeom prst="line">
                  <a:avLst/>
                </a:prstGeom>
                <a:ln w="5715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407283" y="3596270"/>
                  <a:ext cx="1002256" cy="0"/>
                </a:xfrm>
                <a:prstGeom prst="line">
                  <a:avLst/>
                </a:prstGeom>
                <a:ln w="5715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407283" y="4072664"/>
                  <a:ext cx="1002256" cy="0"/>
                </a:xfrm>
                <a:prstGeom prst="line">
                  <a:avLst/>
                </a:prstGeom>
                <a:ln w="5715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5407283" y="4549058"/>
                  <a:ext cx="1002256" cy="0"/>
                </a:xfrm>
                <a:prstGeom prst="line">
                  <a:avLst/>
                </a:prstGeom>
                <a:ln w="5715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407283" y="5025458"/>
                  <a:ext cx="1002256" cy="0"/>
                </a:xfrm>
                <a:prstGeom prst="line">
                  <a:avLst/>
                </a:prstGeom>
                <a:ln w="57150">
                  <a:solidFill>
                    <a:srgbClr val="FF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TextBox 63"/>
              <p:cNvSpPr txBox="1"/>
              <p:nvPr/>
            </p:nvSpPr>
            <p:spPr>
              <a:xfrm rot="1140000">
                <a:off x="7575267" y="2477052"/>
                <a:ext cx="742703" cy="623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CC0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Limb / </a:t>
                </a:r>
                <a:br>
                  <a:rPr lang="en-US" sz="1600" b="1" dirty="0">
                    <a:solidFill>
                      <a:srgbClr val="FFCC0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</a:br>
                <a:r>
                  <a:rPr lang="en-US" sz="1600" b="1" dirty="0">
                    <a:solidFill>
                      <a:srgbClr val="FFCC0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reanalysis</a:t>
                </a:r>
                <a:br>
                  <a:rPr lang="en-US" sz="1600" b="1" dirty="0">
                    <a:solidFill>
                      <a:srgbClr val="FFCC0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</a:br>
                <a:r>
                  <a:rPr lang="en-US" sz="1600" b="1" dirty="0">
                    <a:solidFill>
                      <a:srgbClr val="FFCC0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profile</a:t>
                </a:r>
                <a:endParaRPr lang="en-GB" sz="1600" b="1" dirty="0">
                  <a:solidFill>
                    <a:srgbClr val="FFCC0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 rot="150655">
              <a:off x="5392657" y="1608903"/>
              <a:ext cx="1294788" cy="3470416"/>
              <a:chOff x="4273520" y="1252631"/>
              <a:chExt cx="1294788" cy="3470416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V="1">
                <a:off x="4621748" y="1518508"/>
                <a:ext cx="946560" cy="3204539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 rot="900000">
                <a:off x="4273520" y="1252631"/>
                <a:ext cx="12383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B05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Total column</a:t>
                </a:r>
                <a:endParaRPr lang="en-GB" sz="1600" b="1" dirty="0">
                  <a:solidFill>
                    <a:srgbClr val="00B05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solidFill>
                  <a:srgbClr val="D1E0FF"/>
                </a:solidFill>
              </a:rPr>
              <a:t>Measuring tropospheric ozone from space</a:t>
            </a:r>
            <a:endParaRPr lang="en-GB" sz="3300" dirty="0">
              <a:solidFill>
                <a:srgbClr val="D1E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535952" y="2999276"/>
            <a:ext cx="2021052" cy="3329029"/>
            <a:chOff x="9535952" y="2999276"/>
            <a:chExt cx="2021052" cy="3329029"/>
          </a:xfrm>
        </p:grpSpPr>
        <p:sp>
          <p:nvSpPr>
            <p:cNvPr id="62" name="TextBox 61"/>
            <p:cNvSpPr txBox="1"/>
            <p:nvPr/>
          </p:nvSpPr>
          <p:spPr>
            <a:xfrm rot="1080000">
              <a:off x="10342442" y="3322992"/>
              <a:ext cx="121456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Nadir profile</a:t>
              </a:r>
              <a:endParaRPr lang="en-GB" sz="16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 rot="1075822">
              <a:off x="9535952" y="2999276"/>
              <a:ext cx="304126" cy="3329029"/>
              <a:chOff x="9513419" y="2924288"/>
              <a:chExt cx="197796" cy="3329029"/>
            </a:xfrm>
          </p:grpSpPr>
          <p:sp>
            <p:nvSpPr>
              <p:cNvPr id="56" name="Rectangle 55"/>
              <p:cNvSpPr/>
              <p:nvPr/>
            </p:nvSpPr>
            <p:spPr>
              <a:xfrm rot="58030">
                <a:off x="9513419" y="5702246"/>
                <a:ext cx="144293" cy="5510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58030">
                <a:off x="9528856" y="5056203"/>
                <a:ext cx="144293" cy="57454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58030">
                <a:off x="9536081" y="4420073"/>
                <a:ext cx="144293" cy="57454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58030">
                <a:off x="9551168" y="3759847"/>
                <a:ext cx="144293" cy="57454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58030">
                <a:off x="9566922" y="2924288"/>
                <a:ext cx="144293" cy="73754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82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harmonized Level-3 monthly gridded data</a:t>
            </a:r>
            <a:endParaRPr lang="en-GB" dirty="0"/>
          </a:p>
        </p:txBody>
      </p:sp>
      <p:pic>
        <p:nvPicPr>
          <p:cNvPr id="26" name="CAMS AK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434"/>
            <a:ext cx="12192000" cy="3757283"/>
          </a:xfrm>
          <a:prstGeom prst="rect">
            <a:avLst/>
          </a:prstGeom>
        </p:spPr>
      </p:pic>
      <p:pic>
        <p:nvPicPr>
          <p:cNvPr id="3" name="Picture 2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AC7E578F-B8F1-14CA-D592-9F4C0011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23" y="810000"/>
            <a:ext cx="10438555" cy="604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E3625D-DE68-51AA-4AE0-63E26826D2C9}"/>
              </a:ext>
            </a:extLst>
          </p:cNvPr>
          <p:cNvSpPr/>
          <p:nvPr/>
        </p:nvSpPr>
        <p:spPr>
          <a:xfrm>
            <a:off x="7021002" y="1224502"/>
            <a:ext cx="2067339" cy="21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1D2263-A970-05F4-836A-08E5CEBDA2BE}"/>
              </a:ext>
            </a:extLst>
          </p:cNvPr>
          <p:cNvSpPr/>
          <p:nvPr/>
        </p:nvSpPr>
        <p:spPr>
          <a:xfrm>
            <a:off x="7021002" y="3444903"/>
            <a:ext cx="2067339" cy="2343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4BD010-84E5-626A-ABD1-A759BB8B7045}"/>
              </a:ext>
            </a:extLst>
          </p:cNvPr>
          <p:cNvSpPr/>
          <p:nvPr/>
        </p:nvSpPr>
        <p:spPr>
          <a:xfrm>
            <a:off x="978011" y="1296061"/>
            <a:ext cx="5976000" cy="237600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3502CB-18B7-D92D-ED75-8B278F0CEBDC}"/>
              </a:ext>
            </a:extLst>
          </p:cNvPr>
          <p:cNvSpPr/>
          <p:nvPr/>
        </p:nvSpPr>
        <p:spPr>
          <a:xfrm>
            <a:off x="978011" y="3784706"/>
            <a:ext cx="5976000" cy="1584000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AB07BC-B92B-1FD3-89BD-82F12ABFBD30}"/>
              </a:ext>
            </a:extLst>
          </p:cNvPr>
          <p:cNvSpPr/>
          <p:nvPr/>
        </p:nvSpPr>
        <p:spPr>
          <a:xfrm>
            <a:off x="978011" y="5481351"/>
            <a:ext cx="5976000" cy="252000"/>
          </a:xfrm>
          <a:prstGeom prst="rect">
            <a:avLst/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C7CB8B-3E81-8E6B-9E5F-642DD81223B2}"/>
              </a:ext>
            </a:extLst>
          </p:cNvPr>
          <p:cNvSpPr/>
          <p:nvPr/>
        </p:nvSpPr>
        <p:spPr>
          <a:xfrm>
            <a:off x="9231748" y="1224502"/>
            <a:ext cx="2067339" cy="4564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959B89-B74E-234A-B865-49E80CB026F4}"/>
              </a:ext>
            </a:extLst>
          </p:cNvPr>
          <p:cNvSpPr/>
          <p:nvPr/>
        </p:nvSpPr>
        <p:spPr>
          <a:xfrm>
            <a:off x="978011" y="1296061"/>
            <a:ext cx="5976000" cy="129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856DBF-6652-1A74-AB7A-1D3858018F37}"/>
              </a:ext>
            </a:extLst>
          </p:cNvPr>
          <p:cNvSpPr/>
          <p:nvPr/>
        </p:nvSpPr>
        <p:spPr>
          <a:xfrm>
            <a:off x="978011" y="2644155"/>
            <a:ext cx="5976000" cy="194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44938F-AE53-C93C-69E8-60CCE521975F}"/>
              </a:ext>
            </a:extLst>
          </p:cNvPr>
          <p:cNvSpPr/>
          <p:nvPr/>
        </p:nvSpPr>
        <p:spPr>
          <a:xfrm>
            <a:off x="978011" y="2907874"/>
            <a:ext cx="5976000" cy="194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E68A1F-BE62-995D-9100-982910FDB10C}"/>
              </a:ext>
            </a:extLst>
          </p:cNvPr>
          <p:cNvSpPr/>
          <p:nvPr/>
        </p:nvSpPr>
        <p:spPr>
          <a:xfrm>
            <a:off x="978011" y="3170442"/>
            <a:ext cx="5976000" cy="194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299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E2E86-FD73-6230-7CB2-8BE964F3C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D2DB9E-F61B-6271-2EA8-968A1C74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Harmonization needs</a:t>
            </a:r>
            <a:endParaRPr lang="en-GB" dirty="0"/>
          </a:p>
        </p:txBody>
      </p:sp>
      <p:pic>
        <p:nvPicPr>
          <p:cNvPr id="26" name="CAMS AK" hidden="1">
            <a:extLst>
              <a:ext uri="{FF2B5EF4-FFF2-40B4-BE49-F238E27FC236}">
                <a16:creationId xmlns:a16="http://schemas.microsoft.com/office/drawing/2014/main" id="{74D89572-5511-897A-AC78-E9EFAFF84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434"/>
            <a:ext cx="12192000" cy="375728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73310B-66E9-EC04-FEA4-F28B9A1585BD}"/>
              </a:ext>
            </a:extLst>
          </p:cNvPr>
          <p:cNvSpPr txBox="1">
            <a:spLocks/>
          </p:cNvSpPr>
          <p:nvPr/>
        </p:nvSpPr>
        <p:spPr>
          <a:xfrm>
            <a:off x="84665" y="807861"/>
            <a:ext cx="12025133" cy="5940000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Vertical representations &amp; units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Tropospheric top levels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Surface pressures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Spatial sampling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Temporal sampling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A-priori information sources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A-priori information (effective) contributions (vertical smoothing)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802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60039-E765-3911-C469-8639B917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E46FBC-F407-B68D-819C-25775799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Harmonization needs</a:t>
            </a:r>
            <a:endParaRPr lang="en-GB" dirty="0"/>
          </a:p>
        </p:txBody>
      </p:sp>
      <p:pic>
        <p:nvPicPr>
          <p:cNvPr id="26" name="CAMS AK" hidden="1">
            <a:extLst>
              <a:ext uri="{FF2B5EF4-FFF2-40B4-BE49-F238E27FC236}">
                <a16:creationId xmlns:a16="http://schemas.microsoft.com/office/drawing/2014/main" id="{9A7F0ADD-9439-3AEE-8EC4-B682F3474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434"/>
            <a:ext cx="12192000" cy="375728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22E73F-F57F-27A9-E667-403942EF83C3}"/>
              </a:ext>
            </a:extLst>
          </p:cNvPr>
          <p:cNvSpPr txBox="1">
            <a:spLocks/>
          </p:cNvSpPr>
          <p:nvPr/>
        </p:nvSpPr>
        <p:spPr>
          <a:xfrm>
            <a:off x="84665" y="807861"/>
            <a:ext cx="12025133" cy="5940000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Vertical representations &amp; units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Tropospheric top levels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Surface pressures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Spatial sampling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Temporal sampling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A-priori information sources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A-priori information (effective) contributions (vertical smoothing)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ADDC5-AEED-5BFD-3528-32CEF62C20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"/>
          <a:stretch/>
        </p:blipFill>
        <p:spPr>
          <a:xfrm>
            <a:off x="5353241" y="1077835"/>
            <a:ext cx="6480000" cy="324471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8051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B3107-4A13-7E00-6D4A-C640806A1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6B6011-58FA-152B-7E31-E658642F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Harmonization needs</a:t>
            </a:r>
            <a:endParaRPr lang="en-GB" dirty="0"/>
          </a:p>
        </p:txBody>
      </p:sp>
      <p:pic>
        <p:nvPicPr>
          <p:cNvPr id="26" name="CAMS AK" hidden="1">
            <a:extLst>
              <a:ext uri="{FF2B5EF4-FFF2-40B4-BE49-F238E27FC236}">
                <a16:creationId xmlns:a16="http://schemas.microsoft.com/office/drawing/2014/main" id="{F2051890-7468-EE85-B620-86ABE2E4F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434"/>
            <a:ext cx="12192000" cy="375728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E5FFB0-A7A2-A9C1-D8A8-EDBCF9087894}"/>
              </a:ext>
            </a:extLst>
          </p:cNvPr>
          <p:cNvSpPr txBox="1">
            <a:spLocks/>
          </p:cNvSpPr>
          <p:nvPr/>
        </p:nvSpPr>
        <p:spPr>
          <a:xfrm>
            <a:off x="84665" y="807861"/>
            <a:ext cx="12025133" cy="5940000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Vertical representations &amp; units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Tropospheric top levels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Surface pressures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Spatial sampling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Temporal sampling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A-priori information sources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A-priori information (effective) contributions (vertical smoothing)</a:t>
            </a:r>
            <a:endParaRPr lang="en-GB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5" descr="A collage of images of blue and yellow&#10;&#10;AI-generated content may be incorrect.">
            <a:extLst>
              <a:ext uri="{FF2B5EF4-FFF2-40B4-BE49-F238E27FC236}">
                <a16:creationId xmlns:a16="http://schemas.microsoft.com/office/drawing/2014/main" id="{7907DFD8-91E6-2E49-4F66-261269866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9"/>
          <a:stretch/>
        </p:blipFill>
        <p:spPr>
          <a:xfrm>
            <a:off x="2421401" y="807861"/>
            <a:ext cx="9770599" cy="605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80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3886D-BBD4-8E1A-4912-986AA1354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DC4463-F156-8A6D-44FB-8CE3040B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Nadir L2 retrieval equation</a:t>
            </a:r>
            <a:endParaRPr lang="en-GB" dirty="0"/>
          </a:p>
        </p:txBody>
      </p:sp>
      <p:pic>
        <p:nvPicPr>
          <p:cNvPr id="26" name="CAMS AK" hidden="1">
            <a:extLst>
              <a:ext uri="{FF2B5EF4-FFF2-40B4-BE49-F238E27FC236}">
                <a16:creationId xmlns:a16="http://schemas.microsoft.com/office/drawing/2014/main" id="{199A8F37-3993-A99A-9D87-7F036EC7E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434"/>
            <a:ext cx="12192000" cy="3757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099206EF-FDFE-F986-770C-0134B66133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65" y="807861"/>
                <a:ext cx="12025133" cy="5940000"/>
              </a:xfrm>
              <a:prstGeom prst="rect">
                <a:avLst/>
              </a:prstGeom>
            </p:spPr>
            <p:txBody>
              <a:bodyPr anchor="t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800" b="0" dirty="0">
                    <a:solidFill>
                      <a:schemeClr val="tx1"/>
                    </a:solidFill>
                    <a:latin typeface="+mn-lt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  <a:latin typeface="+mn-lt"/>
                  </a:rPr>
                  <a:t> contains “averaging kernel” as non-normalized vertical smoothing window function for each element of the retrieved profile </a:t>
                </a: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+mn-lt"/>
                  </a:rPr>
                  <a:t> (co)variances captured in matrix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spcBef>
                    <a:spcPts val="2400"/>
                  </a:spcBef>
                </a:pPr>
                <a:endParaRPr lang="en-US" sz="2800" dirty="0">
                  <a:latin typeface="+mn-lt"/>
                </a:endParaRPr>
              </a:p>
              <a:p>
                <a:pPr>
                  <a:spcBef>
                    <a:spcPts val="2400"/>
                  </a:spcBef>
                </a:pPr>
                <a:endParaRPr lang="en-US" sz="2800" b="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099206EF-FDFE-F986-770C-0134B6613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5" y="807861"/>
                <a:ext cx="12025133" cy="5940000"/>
              </a:xfrm>
              <a:prstGeom prst="rect">
                <a:avLst/>
              </a:prstGeom>
              <a:blipFill>
                <a:blip r:embed="rId3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2E989A0-65BE-DFE7-A680-7DD9030C33D2}"/>
              </a:ext>
            </a:extLst>
          </p:cNvPr>
          <p:cNvGrpSpPr/>
          <p:nvPr/>
        </p:nvGrpSpPr>
        <p:grpSpPr>
          <a:xfrm>
            <a:off x="2676000" y="3618000"/>
            <a:ext cx="6840000" cy="3240000"/>
            <a:chOff x="1768982" y="2828736"/>
            <a:chExt cx="8198179" cy="4147039"/>
          </a:xfrm>
        </p:grpSpPr>
        <p:pic>
          <p:nvPicPr>
            <p:cNvPr id="6" name="Content Placeholder 5">
              <a:extLst>
                <a:ext uri="{FF2B5EF4-FFF2-40B4-BE49-F238E27FC236}">
                  <a16:creationId xmlns:a16="http://schemas.microsoft.com/office/drawing/2014/main" id="{972778EB-5008-3BB2-52B9-158C9F8C1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990" t="36349" r="17711"/>
            <a:stretch/>
          </p:blipFill>
          <p:spPr>
            <a:xfrm>
              <a:off x="1768982" y="2828736"/>
              <a:ext cx="8198179" cy="4147039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2B7C01-7158-2F06-6DC4-F064E9894CE8}"/>
                </a:ext>
              </a:extLst>
            </p:cNvPr>
            <p:cNvSpPr/>
            <p:nvPr/>
          </p:nvSpPr>
          <p:spPr>
            <a:xfrm>
              <a:off x="8063249" y="35026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01EB7D-9458-EE9E-804B-0270746BAD16}"/>
                </a:ext>
              </a:extLst>
            </p:cNvPr>
            <p:cNvSpPr/>
            <p:nvPr/>
          </p:nvSpPr>
          <p:spPr>
            <a:xfrm>
              <a:off x="8167521" y="37753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C736111-AFF4-1970-D3BE-A869B90DD370}"/>
                </a:ext>
              </a:extLst>
            </p:cNvPr>
            <p:cNvSpPr/>
            <p:nvPr/>
          </p:nvSpPr>
          <p:spPr>
            <a:xfrm>
              <a:off x="8095329" y="4064142"/>
              <a:ext cx="144000" cy="144000"/>
            </a:xfrm>
            <a:prstGeom prst="ellipse">
              <a:avLst/>
            </a:pr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2CDE7A-5A03-761B-5742-106A2CB9AEBF}"/>
                </a:ext>
              </a:extLst>
            </p:cNvPr>
            <p:cNvSpPr/>
            <p:nvPr/>
          </p:nvSpPr>
          <p:spPr>
            <a:xfrm>
              <a:off x="8119393" y="4509312"/>
              <a:ext cx="144000" cy="144000"/>
            </a:xfrm>
            <a:prstGeom prst="ellipse">
              <a:avLst/>
            </a:pr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DF350BD-3D66-3AFE-20DD-1A1CEAFFDCCA}"/>
                </a:ext>
              </a:extLst>
            </p:cNvPr>
            <p:cNvSpPr/>
            <p:nvPr/>
          </p:nvSpPr>
          <p:spPr>
            <a:xfrm>
              <a:off x="8516443" y="51108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A571E49-4896-A4E9-F219-343D2675143A}"/>
                </a:ext>
              </a:extLst>
            </p:cNvPr>
            <p:cNvSpPr/>
            <p:nvPr/>
          </p:nvSpPr>
          <p:spPr>
            <a:xfrm>
              <a:off x="8179551" y="5544015"/>
              <a:ext cx="144000" cy="144000"/>
            </a:xfrm>
            <a:prstGeom prst="ellipse">
              <a:avLst/>
            </a:pr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B03121-2E21-A3A8-E555-6E02258BBC15}"/>
                </a:ext>
              </a:extLst>
            </p:cNvPr>
            <p:cNvSpPr/>
            <p:nvPr/>
          </p:nvSpPr>
          <p:spPr>
            <a:xfrm>
              <a:off x="7686262" y="6049351"/>
              <a:ext cx="144000" cy="144000"/>
            </a:xfrm>
            <a:prstGeom prst="ellipse">
              <a:avLst/>
            </a:prstGeom>
            <a:solidFill>
              <a:srgbClr val="FF000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4820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">
  <a:themeElements>
    <a:clrScheme name="BIRA-IASB">
      <a:dk1>
        <a:srgbClr val="231F20"/>
      </a:dk1>
      <a:lt1>
        <a:sysClr val="window" lastClr="FFFFFF"/>
      </a:lt1>
      <a:dk2>
        <a:srgbClr val="1F497D"/>
      </a:dk2>
      <a:lt2>
        <a:srgbClr val="E6E7E8"/>
      </a:lt2>
      <a:accent1>
        <a:srgbClr val="DD7626"/>
      </a:accent1>
      <a:accent2>
        <a:srgbClr val="EBA370"/>
      </a:accent2>
      <a:accent3>
        <a:srgbClr val="254F77"/>
      </a:accent3>
      <a:accent4>
        <a:srgbClr val="688CB1"/>
      </a:accent4>
      <a:accent5>
        <a:srgbClr val="9BB3CA"/>
      </a:accent5>
      <a:accent6>
        <a:srgbClr val="E6E7E8"/>
      </a:accent6>
      <a:hlink>
        <a:srgbClr val="DD762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RA-IASB-Template2018.potx" id="{2EA49C5E-53F6-483D-84A2-FB2A1EDFFE17}" vid="{1CE2C182-3EC9-4A46-962A-BECABF0A32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18414</TotalTime>
  <Words>747</Words>
  <Application>Microsoft Macintosh PowerPoint</Application>
  <PresentationFormat>ワイド画面</PresentationFormat>
  <Paragraphs>116</Paragraphs>
  <Slides>17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Gill Sans MT</vt:lpstr>
      <vt:lpstr>Open Sans</vt:lpstr>
      <vt:lpstr>Simple</vt:lpstr>
      <vt:lpstr>PowerPoint プレゼンテーション</vt:lpstr>
      <vt:lpstr>Motivation: Tropospheric Ozone Assessment Report I</vt:lpstr>
      <vt:lpstr>PowerPoint プレゼンテーション</vt:lpstr>
      <vt:lpstr>Measuring tropospheric ozone from space</vt:lpstr>
      <vt:lpstr>Towards harmonized Level-3 monthly gridded data</vt:lpstr>
      <vt:lpstr>Harmonization needs</vt:lpstr>
      <vt:lpstr>Harmonization needs</vt:lpstr>
      <vt:lpstr>Harmonization needs</vt:lpstr>
      <vt:lpstr>Nadir L2 retrieval equation</vt:lpstr>
      <vt:lpstr>Nadir L2 to (harmonized) L3</vt:lpstr>
      <vt:lpstr>Nadir L2 to (harmonized) L3</vt:lpstr>
      <vt:lpstr>Nadir L2 to (harmonized) L3</vt:lpstr>
      <vt:lpstr>Harmonization needs</vt:lpstr>
      <vt:lpstr>L3 vertical harmonization</vt:lpstr>
      <vt:lpstr>L3 harmonization effects</vt:lpstr>
      <vt:lpstr>Highlights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Hiroshi TANIMOTO</cp:lastModifiedBy>
  <cp:revision>440</cp:revision>
  <cp:lastPrinted>2018-02-05T11:38:42Z</cp:lastPrinted>
  <dcterms:created xsi:type="dcterms:W3CDTF">2019-10-07T08:08:23Z</dcterms:created>
  <dcterms:modified xsi:type="dcterms:W3CDTF">2025-07-26T08:23:31Z</dcterms:modified>
</cp:coreProperties>
</file>