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2"/>
  </p:notesMasterIdLst>
  <p:sldIdLst>
    <p:sldId id="11552" r:id="rId2"/>
    <p:sldId id="11539" r:id="rId3"/>
    <p:sldId id="11527" r:id="rId4"/>
    <p:sldId id="11529" r:id="rId5"/>
    <p:sldId id="11528" r:id="rId6"/>
    <p:sldId id="11530" r:id="rId7"/>
    <p:sldId id="11533" r:id="rId8"/>
    <p:sldId id="258" r:id="rId9"/>
    <p:sldId id="11547" r:id="rId10"/>
    <p:sldId id="11550"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300"/>
    <a:srgbClr val="0432FF"/>
    <a:srgbClr val="000000"/>
    <a:srgbClr val="0118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119"/>
    <p:restoredTop sz="79589"/>
  </p:normalViewPr>
  <p:slideViewPr>
    <p:cSldViewPr snapToGrid="0">
      <p:cViewPr varScale="1">
        <p:scale>
          <a:sx n="100" d="100"/>
          <a:sy n="100" d="100"/>
        </p:scale>
        <p:origin x="1384" y="160"/>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3BC4A8-86F8-B840-AC53-9F7BC3625639}" type="datetimeFigureOut">
              <a:rPr lang="en-US" smtClean="0"/>
              <a:t>7/26/25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295063-FAF5-1149-867C-BB222A619497}" type="slidenum">
              <a:rPr lang="en-US" smtClean="0"/>
              <a:t>‹#›</a:t>
            </a:fld>
            <a:endParaRPr lang="en-US"/>
          </a:p>
        </p:txBody>
      </p:sp>
    </p:spTree>
    <p:extLst>
      <p:ext uri="{BB962C8B-B14F-4D97-AF65-F5344CB8AC3E}">
        <p14:creationId xmlns:p14="http://schemas.microsoft.com/office/powerpoint/2010/main" val="3814370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91BC6-FD31-8F18-74A1-6A5D8F3FD7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17E532-05C4-A0A3-6DFB-E07EA79AB6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D8E87C-A498-0660-22DE-67641CD08F1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C97E92-904E-E5D6-D182-3C4CA4D73293}"/>
              </a:ext>
            </a:extLst>
          </p:cNvPr>
          <p:cNvSpPr>
            <a:spLocks noGrp="1"/>
          </p:cNvSpPr>
          <p:nvPr>
            <p:ph type="sldNum" sz="quarter" idx="5"/>
          </p:nvPr>
        </p:nvSpPr>
        <p:spPr/>
        <p:txBody>
          <a:bodyPr/>
          <a:lstStyle/>
          <a:p>
            <a:fld id="{84295063-FAF5-1149-867C-BB222A619497}" type="slidenum">
              <a:rPr lang="en-US" smtClean="0"/>
              <a:t>1</a:t>
            </a:fld>
            <a:endParaRPr lang="en-US"/>
          </a:p>
        </p:txBody>
      </p:sp>
    </p:spTree>
    <p:extLst>
      <p:ext uri="{BB962C8B-B14F-4D97-AF65-F5344CB8AC3E}">
        <p14:creationId xmlns:p14="http://schemas.microsoft.com/office/powerpoint/2010/main" val="355214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6B7E1-D713-25F2-A759-671599C9A9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6AAF59-FA51-9705-CDF1-FB1B7FE667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90B61B-7023-7C6D-C79F-A34BF2E7B4C1}"/>
              </a:ext>
            </a:extLst>
          </p:cNvPr>
          <p:cNvSpPr>
            <a:spLocks noGrp="1"/>
          </p:cNvSpPr>
          <p:nvPr>
            <p:ph type="body" idx="1"/>
          </p:nvPr>
        </p:nvSpPr>
        <p:spPr/>
        <p:txBody>
          <a:bodyPr/>
          <a:lstStyle/>
          <a:p>
            <a:r>
              <a:rPr lang="en-US" dirty="0"/>
              <a:t>To derive tropospheric ozone, we need to have an accurate estimate of stratospheric ozone column. Currently, the lowest altitude is 12.5 km whish is above the tropopause height outside of the tropics (40-90S/N).</a:t>
            </a:r>
          </a:p>
          <a:p>
            <a:endParaRPr lang="en-US" b="1" dirty="0"/>
          </a:p>
          <a:p>
            <a:r>
              <a:rPr lang="en-US" b="1" dirty="0"/>
              <a:t>Upper panel </a:t>
            </a:r>
            <a:r>
              <a:rPr lang="en-US" dirty="0"/>
              <a:t>shows the map of tropospheric ozone derived by subtracting SOC obtained from OMPS LP from total ozone maps obtained from OMPS NM. </a:t>
            </a:r>
            <a:r>
              <a:rPr lang="en-US" b="1" dirty="0"/>
              <a:t>The left lower panel </a:t>
            </a:r>
            <a:r>
              <a:rPr lang="en-US" dirty="0"/>
              <a:t>shows the tropopause heights as a function of latitude in October 2015 with the error bars showing variability in tropopause height. </a:t>
            </a:r>
            <a:r>
              <a:rPr lang="en-US" b="1" dirty="0"/>
              <a:t>The middle panel on the bottom </a:t>
            </a:r>
            <a:r>
              <a:rPr lang="en-US" dirty="0"/>
              <a:t>shows ozone column amount between 8 and 12 km derived from MLS (red), LP (black) and two </a:t>
            </a:r>
            <a:r>
              <a:rPr lang="en-US" dirty="0" err="1"/>
              <a:t>climatologies</a:t>
            </a:r>
            <a:r>
              <a:rPr lang="en-US" dirty="0"/>
              <a:t> (green and blue). The error bars show variability in the 8-12 km ozone column in October. </a:t>
            </a:r>
            <a:r>
              <a:rPr lang="en-US" b="1" dirty="0"/>
              <a:t>Right panels </a:t>
            </a:r>
            <a:r>
              <a:rPr lang="en-US" dirty="0"/>
              <a:t>show time series of SOC derived from MLS (black) and LP (red) for several latitude zones. We can see good agreement between LP and MLS.</a:t>
            </a:r>
          </a:p>
          <a:p>
            <a:endParaRPr lang="en-US" dirty="0"/>
          </a:p>
          <a:p>
            <a:r>
              <a:rPr lang="en-US" dirty="0"/>
              <a:t>These results show that outside of the tropics the ozone column in this layer is 15-30 DU with about 20 DU variability. It means that we can not use ozone climatology to substitute the SOC. We need to have retrievals. That is our motivation for extending LP ozone retrievals in the lower stratosphere.</a:t>
            </a:r>
          </a:p>
        </p:txBody>
      </p:sp>
      <p:sp>
        <p:nvSpPr>
          <p:cNvPr id="4" name="Slide Number Placeholder 3">
            <a:extLst>
              <a:ext uri="{FF2B5EF4-FFF2-40B4-BE49-F238E27FC236}">
                <a16:creationId xmlns:a16="http://schemas.microsoft.com/office/drawing/2014/main" id="{93C76793-82C6-5772-F6CF-2D823A9FFF50}"/>
              </a:ext>
            </a:extLst>
          </p:cNvPr>
          <p:cNvSpPr>
            <a:spLocks noGrp="1"/>
          </p:cNvSpPr>
          <p:nvPr>
            <p:ph type="sldNum" sz="quarter" idx="5"/>
          </p:nvPr>
        </p:nvSpPr>
        <p:spPr/>
        <p:txBody>
          <a:bodyPr/>
          <a:lstStyle/>
          <a:p>
            <a:fld id="{84295063-FAF5-1149-867C-BB222A619497}" type="slidenum">
              <a:rPr lang="en-US" smtClean="0"/>
              <a:t>10</a:t>
            </a:fld>
            <a:endParaRPr lang="en-US"/>
          </a:p>
        </p:txBody>
      </p:sp>
    </p:spTree>
    <p:extLst>
      <p:ext uri="{BB962C8B-B14F-4D97-AF65-F5344CB8AC3E}">
        <p14:creationId xmlns:p14="http://schemas.microsoft.com/office/powerpoint/2010/main" val="1180419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7A038-AE4E-FCBF-B742-AEB336FF9A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C5A71A-1E7D-0935-7069-8F577163F4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C54EEB-E604-FC68-1113-8C3BBF162BE2}"/>
              </a:ext>
            </a:extLst>
          </p:cNvPr>
          <p:cNvSpPr>
            <a:spLocks noGrp="1"/>
          </p:cNvSpPr>
          <p:nvPr>
            <p:ph type="body" idx="1"/>
          </p:nvPr>
        </p:nvSpPr>
        <p:spPr/>
        <p:txBody>
          <a:bodyPr/>
          <a:lstStyle/>
          <a:p>
            <a:pPr marL="228600" indent="-228600" algn="l">
              <a:buNone/>
            </a:pPr>
            <a:r>
              <a:rPr lang="en-US" dirty="0"/>
              <a:t>The timeline of satellite ozone sensors. This figure includes UV mapper sensors that produce daily maps of total ozone columns, UV nadir profilers that measure vertical profiles and total columns, and limb and occultation instruments that measure high-resolution ozone profiles.  OMPS instrumental suite with 3 sensors is aimed to continue all types of ozone measurements into the next decades. </a:t>
            </a:r>
          </a:p>
          <a:p>
            <a:pPr marL="228600" indent="-228600" algn="l">
              <a:buNone/>
            </a:pPr>
            <a:r>
              <a:rPr lang="en-US" dirty="0"/>
              <a:t>But more critically OMPS LP is the only limb mission that will continue ozone </a:t>
            </a:r>
          </a:p>
          <a:p>
            <a:pPr marL="228600" indent="-228600">
              <a:buNone/>
            </a:pPr>
            <a:endParaRPr lang="en-US" baseline="0" dirty="0"/>
          </a:p>
          <a:p>
            <a:pPr marL="228600" marR="0" indent="-22860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Contact: e-mail: </a:t>
            </a:r>
            <a:r>
              <a:rPr lang="en-US" sz="1200" kern="1200" dirty="0" err="1">
                <a:solidFill>
                  <a:schemeClr val="tx1"/>
                </a:solidFill>
                <a:latin typeface="+mn-lt"/>
                <a:ea typeface="+mn-ea"/>
                <a:cs typeface="+mn-cs"/>
              </a:rPr>
              <a:t>natalya.a.kramarova@nasa.gov</a:t>
            </a:r>
            <a:endParaRPr lang="en-US" sz="1200" kern="1200" dirty="0">
              <a:solidFill>
                <a:schemeClr val="tx1"/>
              </a:solidFill>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04699B5D-C8BC-9B22-DDA2-89DD4328F87D}"/>
              </a:ext>
            </a:extLst>
          </p:cNvPr>
          <p:cNvSpPr>
            <a:spLocks noGrp="1"/>
          </p:cNvSpPr>
          <p:nvPr>
            <p:ph type="sldNum" sz="quarter" idx="5"/>
          </p:nvPr>
        </p:nvSpPr>
        <p:spPr/>
        <p:txBody>
          <a:bodyPr/>
          <a:lstStyle/>
          <a:p>
            <a:fld id="{84295063-FAF5-1149-867C-BB222A619497}" type="slidenum">
              <a:rPr lang="en-US" smtClean="0"/>
              <a:t>2</a:t>
            </a:fld>
            <a:endParaRPr lang="en-US"/>
          </a:p>
        </p:txBody>
      </p:sp>
    </p:spTree>
    <p:extLst>
      <p:ext uri="{BB962C8B-B14F-4D97-AF65-F5344CB8AC3E}">
        <p14:creationId xmlns:p14="http://schemas.microsoft.com/office/powerpoint/2010/main" val="2214365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200" kern="1200" baseline="0" dirty="0">
                <a:solidFill>
                  <a:schemeClr val="tx1"/>
                </a:solidFill>
                <a:latin typeface="+mn-lt"/>
                <a:ea typeface="+mn-ea"/>
                <a:cs typeface="+mn-cs"/>
              </a:rPr>
              <a:t>The OMPS LP sensor measures solar radiances scattered from the atmospheric limb in the UV and visible spectral ranges. </a:t>
            </a:r>
          </a:p>
          <a:p>
            <a:pPr>
              <a:buFont typeface="Arial" pitchFamily="34" charset="0"/>
              <a:buChar char="•"/>
            </a:pPr>
            <a:r>
              <a:rPr lang="en-US" sz="1200" kern="1200" baseline="0" dirty="0">
                <a:solidFill>
                  <a:schemeClr val="tx1"/>
                </a:solidFill>
                <a:latin typeface="+mn-lt"/>
                <a:ea typeface="+mn-ea"/>
                <a:cs typeface="+mn-cs"/>
              </a:rPr>
              <a:t>The UV wavelength measurements provide information about ozone concentration in the upper and middle stratosphere whereas visible wavelength measurements provide information on the lower stratosphere.</a:t>
            </a:r>
          </a:p>
          <a:p>
            <a:pPr>
              <a:buFont typeface="Arial" pitchFamily="34" charset="0"/>
              <a:buChar char="•"/>
            </a:pPr>
            <a:r>
              <a:rPr lang="en-US" sz="1200" kern="1200" baseline="0" dirty="0">
                <a:solidFill>
                  <a:schemeClr val="tx1"/>
                </a:solidFill>
                <a:latin typeface="+mn-lt"/>
                <a:ea typeface="+mn-ea"/>
                <a:cs typeface="+mn-cs"/>
              </a:rPr>
              <a:t>OMPS LP has three slits separated horizontally by 4.25 (about 250 km) to expand the sensor cross-track coverage. </a:t>
            </a:r>
          </a:p>
          <a:p>
            <a:pPr>
              <a:buFont typeface="Arial" pitchFamily="34" charset="0"/>
              <a:buChar char="•"/>
            </a:pPr>
            <a:r>
              <a:rPr lang="en-US" sz="1200" kern="1200" baseline="0" dirty="0">
                <a:solidFill>
                  <a:schemeClr val="tx1"/>
                </a:solidFill>
                <a:latin typeface="+mn-lt"/>
                <a:ea typeface="+mn-ea"/>
                <a:cs typeface="+mn-cs"/>
              </a:rPr>
              <a:t>It makes about 160–180 measurements per orbit with 14 orbits per day, resulting in full global coverage every 3–4 days. </a:t>
            </a:r>
          </a:p>
          <a:p>
            <a:pPr>
              <a:buFont typeface="Arial" pitchFamily="34" charset="0"/>
              <a:buChar char="•"/>
            </a:pPr>
            <a:r>
              <a:rPr lang="en-US" sz="1200" kern="1200" baseline="0" dirty="0">
                <a:solidFill>
                  <a:schemeClr val="tx1"/>
                </a:solidFill>
                <a:latin typeface="+mn-lt"/>
                <a:ea typeface="+mn-ea"/>
                <a:cs typeface="+mn-cs"/>
              </a:rPr>
              <a:t>Each slit provides a 1.85 vertical FOV (corresponding to 112 km vertical extent at the tangent point), allowing for atmospheric coverage of 0–60 km plus an offset allowance. </a:t>
            </a:r>
          </a:p>
          <a:p>
            <a:pPr>
              <a:buFont typeface="Arial" pitchFamily="34" charset="0"/>
              <a:buChar char="•"/>
            </a:pPr>
            <a:r>
              <a:rPr lang="en-US" sz="1200" kern="1200" baseline="0" dirty="0">
                <a:solidFill>
                  <a:schemeClr val="tx1"/>
                </a:solidFill>
                <a:latin typeface="+mn-lt"/>
                <a:ea typeface="+mn-ea"/>
                <a:cs typeface="+mn-cs"/>
              </a:rPr>
              <a:t>Three ozone profiles (one for each slit) are produced every 19 s, which corresponds to a 1 latitude sampling. </a:t>
            </a:r>
          </a:p>
          <a:p>
            <a:pPr>
              <a:buFont typeface="Arial" pitchFamily="34" charset="0"/>
              <a:buChar char="•"/>
            </a:pPr>
            <a:r>
              <a:rPr lang="en-US" sz="1200" kern="1200" baseline="0" dirty="0">
                <a:solidFill>
                  <a:schemeClr val="tx1"/>
                </a:solidFill>
                <a:latin typeface="+mn-lt"/>
                <a:ea typeface="+mn-ea"/>
                <a:cs typeface="+mn-cs"/>
              </a:rPr>
              <a:t>The OMPS LP ozone retrieval algorithm uses pairs of wavelength in UV range and triplets in Vis to retrieve ozone profiles.</a:t>
            </a:r>
          </a:p>
          <a:p>
            <a:pPr>
              <a:buFont typeface="Arial" pitchFamily="34" charset="0"/>
              <a:buChar char="•"/>
            </a:pPr>
            <a:r>
              <a:rPr lang="en-US" dirty="0"/>
              <a:t>SNPP is on 824 km orbit with an ascending, 1:30 PM equator crossing time.</a:t>
            </a:r>
          </a:p>
        </p:txBody>
      </p:sp>
      <p:sp>
        <p:nvSpPr>
          <p:cNvPr id="4" name="Slide Number Placeholder 3"/>
          <p:cNvSpPr>
            <a:spLocks noGrp="1"/>
          </p:cNvSpPr>
          <p:nvPr>
            <p:ph type="sldNum" sz="quarter" idx="10"/>
          </p:nvPr>
        </p:nvSpPr>
        <p:spPr/>
        <p:txBody>
          <a:bodyPr/>
          <a:lstStyle/>
          <a:p>
            <a:fld id="{0720036D-45A1-445F-9B68-B6F2924C9CB8}"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62F14-DE72-2BA5-AEB0-B5CAEC6BB7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384588-EBF7-840F-D4EF-C230FA0F7B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B7B229-196E-FAFB-E776-C47D8629066C}"/>
              </a:ext>
            </a:extLst>
          </p:cNvPr>
          <p:cNvSpPr>
            <a:spLocks noGrp="1"/>
          </p:cNvSpPr>
          <p:nvPr>
            <p:ph type="body" idx="1"/>
          </p:nvPr>
        </p:nvSpPr>
        <p:spPr/>
        <p:txBody>
          <a:bodyPr>
            <a:normAutofit/>
          </a:bodyPr>
          <a:lstStyle/>
          <a:p>
            <a:pPr>
              <a:buFont typeface="Arial" pitchFamily="34" charset="0"/>
              <a:buChar char="•"/>
            </a:pPr>
            <a:r>
              <a:rPr lang="en-US" dirty="0"/>
              <a:t>Table with various products derived from OMPS LP </a:t>
            </a:r>
          </a:p>
        </p:txBody>
      </p:sp>
      <p:sp>
        <p:nvSpPr>
          <p:cNvPr id="4" name="Slide Number Placeholder 3">
            <a:extLst>
              <a:ext uri="{FF2B5EF4-FFF2-40B4-BE49-F238E27FC236}">
                <a16:creationId xmlns:a16="http://schemas.microsoft.com/office/drawing/2014/main" id="{7E8DC5E0-2A24-6A85-76B5-06CCB8BAE730}"/>
              </a:ext>
            </a:extLst>
          </p:cNvPr>
          <p:cNvSpPr>
            <a:spLocks noGrp="1"/>
          </p:cNvSpPr>
          <p:nvPr>
            <p:ph type="sldNum" sz="quarter" idx="10"/>
          </p:nvPr>
        </p:nvSpPr>
        <p:spPr/>
        <p:txBody>
          <a:bodyPr/>
          <a:lstStyle/>
          <a:p>
            <a:fld id="{0720036D-45A1-445F-9B68-B6F2924C9CB8}" type="slidenum">
              <a:rPr lang="en-US" smtClean="0"/>
              <a:pPr/>
              <a:t>4</a:t>
            </a:fld>
            <a:endParaRPr lang="en-US"/>
          </a:p>
        </p:txBody>
      </p:sp>
    </p:spTree>
    <p:extLst>
      <p:ext uri="{BB962C8B-B14F-4D97-AF65-F5344CB8AC3E}">
        <p14:creationId xmlns:p14="http://schemas.microsoft.com/office/powerpoint/2010/main" val="1164943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EFA5E-15B1-4651-8F16-5EBBB90FA7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48A613-D52E-0CFB-DB17-39EE6668D1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358EFE-E535-B01B-A713-B47FED1997FF}"/>
              </a:ext>
            </a:extLst>
          </p:cNvPr>
          <p:cNvSpPr>
            <a:spLocks noGrp="1"/>
          </p:cNvSpPr>
          <p:nvPr>
            <p:ph type="body" idx="1"/>
          </p:nvPr>
        </p:nvSpPr>
        <p:spPr/>
        <p:txBody>
          <a:bodyPr/>
          <a:lstStyle/>
          <a:p>
            <a:r>
              <a:rPr lang="en-US" sz="1800" dirty="0">
                <a:solidFill>
                  <a:srgbClr val="000000"/>
                </a:solidFill>
                <a:effectLst/>
                <a:latin typeface="Times New Roman" panose="02020603050405020304" pitchFamily="18" charset="0"/>
                <a:ea typeface="Times New Roman" panose="02020603050405020304" pitchFamily="18" charset="0"/>
              </a:rPr>
              <a:t>This figure shows relative drifts estimates for LP v2.6 ozone product with respect to all correlative measurements MLS, ACE-FTS, SAGE III and sondes. Shaded area represent 1-sigma uncertainties for a liner fit. Uncertainties are larger for LP-SAGE due to a shorter overlap. Based on these results we believe that LP v2.6 has no clear systematic patterns in drifts with respect to independent measurements.</a:t>
            </a:r>
          </a:p>
          <a:p>
            <a:endParaRPr lang="en-US" sz="1800" dirty="0">
              <a:solidFill>
                <a:srgbClr val="000000"/>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latin typeface="+mn-lt"/>
                <a:ea typeface="+mn-ea"/>
                <a:cs typeface="+mn-cs"/>
              </a:rPr>
              <a:t>Contact: e-mail: </a:t>
            </a:r>
            <a:r>
              <a:rPr lang="en-US" sz="1800" kern="1200" dirty="0" err="1">
                <a:solidFill>
                  <a:schemeClr val="tx1"/>
                </a:solidFill>
                <a:latin typeface="+mn-lt"/>
                <a:ea typeface="+mn-ea"/>
                <a:cs typeface="+mn-cs"/>
              </a:rPr>
              <a:t>natalya.a.kramarova@nasa.gov</a:t>
            </a:r>
            <a:endParaRPr lang="en-US" sz="1800" kern="1200" dirty="0">
              <a:solidFill>
                <a:schemeClr val="tx1"/>
              </a:solidFill>
              <a:latin typeface="+mn-lt"/>
              <a:ea typeface="+mn-ea"/>
              <a:cs typeface="+mn-cs"/>
            </a:endParaRPr>
          </a:p>
          <a:p>
            <a:endParaRPr lang="en-US" sz="1800" dirty="0">
              <a:solidFill>
                <a:srgbClr val="000000"/>
              </a:solidFill>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4E8F5158-0E4C-99C9-300F-810025758D99}"/>
              </a:ext>
            </a:extLst>
          </p:cNvPr>
          <p:cNvSpPr>
            <a:spLocks noGrp="1"/>
          </p:cNvSpPr>
          <p:nvPr>
            <p:ph type="sldNum" sz="quarter" idx="5"/>
          </p:nvPr>
        </p:nvSpPr>
        <p:spPr/>
        <p:txBody>
          <a:bodyPr/>
          <a:lstStyle/>
          <a:p>
            <a:fld id="{84295063-FAF5-1149-867C-BB222A619497}" type="slidenum">
              <a:rPr lang="en-US" smtClean="0"/>
              <a:t>5</a:t>
            </a:fld>
            <a:endParaRPr lang="en-US"/>
          </a:p>
        </p:txBody>
      </p:sp>
    </p:spTree>
    <p:extLst>
      <p:ext uri="{BB962C8B-B14F-4D97-AF65-F5344CB8AC3E}">
        <p14:creationId xmlns:p14="http://schemas.microsoft.com/office/powerpoint/2010/main" val="3863962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C3208-1D1A-95AA-C9AA-8BD3408E94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0881D4-585F-8746-4DFB-B0545F970E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F694BD-9AB1-21FD-20D6-14F1AFA607C7}"/>
              </a:ext>
            </a:extLst>
          </p:cNvPr>
          <p:cNvSpPr>
            <a:spLocks noGrp="1"/>
          </p:cNvSpPr>
          <p:nvPr>
            <p:ph type="body" idx="1"/>
          </p:nvPr>
        </p:nvSpPr>
        <p:spPr/>
        <p:txBody>
          <a:bodyPr/>
          <a:lstStyle/>
          <a:p>
            <a:r>
              <a:rPr lang="en-US" dirty="0"/>
              <a:t>This slide lists our objectives for the next year.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Contact: e-mail: </a:t>
            </a:r>
            <a:r>
              <a:rPr lang="en-US" sz="1200" kern="1200" dirty="0" err="1">
                <a:solidFill>
                  <a:schemeClr val="tx1"/>
                </a:solidFill>
                <a:latin typeface="+mn-lt"/>
                <a:ea typeface="+mn-ea"/>
                <a:cs typeface="+mn-cs"/>
              </a:rPr>
              <a:t>natalya.a.kramarova@nasa.gov</a:t>
            </a:r>
            <a:endParaRPr lang="en-US" sz="1200" kern="1200" dirty="0">
              <a:solidFill>
                <a:schemeClr val="tx1"/>
              </a:solidFill>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9274B4F2-528B-E38C-53EE-32A17C2DDA40}"/>
              </a:ext>
            </a:extLst>
          </p:cNvPr>
          <p:cNvSpPr>
            <a:spLocks noGrp="1"/>
          </p:cNvSpPr>
          <p:nvPr>
            <p:ph type="sldNum" sz="quarter" idx="5"/>
          </p:nvPr>
        </p:nvSpPr>
        <p:spPr/>
        <p:txBody>
          <a:bodyPr/>
          <a:lstStyle/>
          <a:p>
            <a:fld id="{84295063-FAF5-1149-867C-BB222A619497}" type="slidenum">
              <a:rPr lang="en-US" smtClean="0"/>
              <a:t>6</a:t>
            </a:fld>
            <a:endParaRPr lang="en-US"/>
          </a:p>
        </p:txBody>
      </p:sp>
    </p:spTree>
    <p:extLst>
      <p:ext uri="{BB962C8B-B14F-4D97-AF65-F5344CB8AC3E}">
        <p14:creationId xmlns:p14="http://schemas.microsoft.com/office/powerpoint/2010/main" val="1365516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6B370-3671-FC1C-6CB5-9D90ACA5DC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64F27D-F5CE-2970-FC49-3A70D1FA2B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DBCF01-4514-48B4-ECA1-6D5E4B9D8F02}"/>
              </a:ext>
            </a:extLst>
          </p:cNvPr>
          <p:cNvSpPr>
            <a:spLocks noGrp="1"/>
          </p:cNvSpPr>
          <p:nvPr>
            <p:ph type="body" idx="1"/>
          </p:nvPr>
        </p:nvSpPr>
        <p:spPr/>
        <p:txBody>
          <a:bodyPr/>
          <a:lstStyle/>
          <a:p>
            <a:r>
              <a:rPr lang="en-US" dirty="0"/>
              <a:t>To derive tropospheric ozone, we need to have an accurate estimate of stratospheric ozone column. Currently, the lowest altitude is 12.5 km whish is above the tropopause height outside of the tropics (40-90S/N).</a:t>
            </a:r>
          </a:p>
          <a:p>
            <a:endParaRPr lang="en-US" b="1" dirty="0"/>
          </a:p>
          <a:p>
            <a:r>
              <a:rPr lang="en-US" b="1" dirty="0"/>
              <a:t>Upper panel </a:t>
            </a:r>
            <a:r>
              <a:rPr lang="en-US" dirty="0"/>
              <a:t>shows the map of tropospheric ozone derived by subtracting SOC obtained from OMPS LP from total ozone maps obtained from OMPS NM. </a:t>
            </a:r>
            <a:r>
              <a:rPr lang="en-US" b="1" dirty="0"/>
              <a:t>The left lower panel </a:t>
            </a:r>
            <a:r>
              <a:rPr lang="en-US" dirty="0"/>
              <a:t>shows the tropopause heights as a function of latitude in October 2015 with the error bars showing variability in tropopause height. </a:t>
            </a:r>
            <a:r>
              <a:rPr lang="en-US" b="1" dirty="0"/>
              <a:t>The middle panel on the bottom </a:t>
            </a:r>
            <a:r>
              <a:rPr lang="en-US" dirty="0"/>
              <a:t>shows ozone column amount between 8 and 12 km derived from MLS (red), LP (black) and two </a:t>
            </a:r>
            <a:r>
              <a:rPr lang="en-US" dirty="0" err="1"/>
              <a:t>climatologies</a:t>
            </a:r>
            <a:r>
              <a:rPr lang="en-US" dirty="0"/>
              <a:t> (green and blue). The error bars show variability in the 8-12 km ozone column in October. </a:t>
            </a:r>
            <a:r>
              <a:rPr lang="en-US" b="1" dirty="0"/>
              <a:t>Right panels </a:t>
            </a:r>
            <a:r>
              <a:rPr lang="en-US" dirty="0"/>
              <a:t>show time series of SOC derived from MLS (black) and LP (red) for several latitude zones. We can see good agreement between LP and MLS.</a:t>
            </a:r>
          </a:p>
          <a:p>
            <a:endParaRPr lang="en-US" dirty="0"/>
          </a:p>
          <a:p>
            <a:r>
              <a:rPr lang="en-US" dirty="0"/>
              <a:t>These results show that outside of the tropics the ozone column in this layer is 15-30 DU with about 20 DU variability. It means that we can not use ozone climatology to substitute the SOC. We need to have retrievals. That is our motivation for extending LP ozone retrievals in the lower stratosphere.</a:t>
            </a:r>
          </a:p>
        </p:txBody>
      </p:sp>
      <p:sp>
        <p:nvSpPr>
          <p:cNvPr id="4" name="Slide Number Placeholder 3">
            <a:extLst>
              <a:ext uri="{FF2B5EF4-FFF2-40B4-BE49-F238E27FC236}">
                <a16:creationId xmlns:a16="http://schemas.microsoft.com/office/drawing/2014/main" id="{D7B93D84-7E01-F7EA-2AC5-0E0807CA8EEB}"/>
              </a:ext>
            </a:extLst>
          </p:cNvPr>
          <p:cNvSpPr>
            <a:spLocks noGrp="1"/>
          </p:cNvSpPr>
          <p:nvPr>
            <p:ph type="sldNum" sz="quarter" idx="5"/>
          </p:nvPr>
        </p:nvSpPr>
        <p:spPr/>
        <p:txBody>
          <a:bodyPr/>
          <a:lstStyle/>
          <a:p>
            <a:fld id="{84295063-FAF5-1149-867C-BB222A619497}" type="slidenum">
              <a:rPr lang="en-US" smtClean="0"/>
              <a:t>7</a:t>
            </a:fld>
            <a:endParaRPr lang="en-US"/>
          </a:p>
        </p:txBody>
      </p:sp>
    </p:spTree>
    <p:extLst>
      <p:ext uri="{BB962C8B-B14F-4D97-AF65-F5344CB8AC3E}">
        <p14:creationId xmlns:p14="http://schemas.microsoft.com/office/powerpoint/2010/main" val="1771720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slides summarizes comparisons between SNPP LP and NOAA-21 LP by showing comparisons for both LPs with ACE-FTS and SAGE III. Panels on the left show differences in % for SNPP (top two panels) and N-21 (bottom two panels). The figure on the right show mean biases in 3 wide latitude bins.</a:t>
            </a:r>
          </a:p>
          <a:p>
            <a:r>
              <a:rPr lang="en-US" dirty="0"/>
              <a:t>We found good agreement between the two LP instruments, however, NOAA-21 shows better agreement below 20 km with all correlative measurements (MLS, ACE, SAGE). Particularly, the stripe of positive anomalies seen in SNPP between 16-19 km is not detected in NOAA-21. There is also a smoother transition between UV and VIS measurements around 28-32 km.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Contact: e-mail: </a:t>
            </a:r>
            <a:r>
              <a:rPr lang="en-US" sz="1200" kern="1200" dirty="0" err="1">
                <a:solidFill>
                  <a:schemeClr val="tx1"/>
                </a:solidFill>
                <a:latin typeface="+mn-lt"/>
                <a:ea typeface="+mn-ea"/>
                <a:cs typeface="+mn-cs"/>
              </a:rPr>
              <a:t>natalya.a.kramarova@nasa.gov</a:t>
            </a:r>
            <a:endParaRPr lang="en-US" sz="1200" kern="1200" dirty="0">
              <a:solidFill>
                <a:schemeClr val="tx1"/>
              </a:solidFill>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84295063-FAF5-1149-867C-BB222A619497}" type="slidenum">
              <a:rPr lang="en-US" smtClean="0"/>
              <a:t>8</a:t>
            </a:fld>
            <a:endParaRPr lang="en-US"/>
          </a:p>
        </p:txBody>
      </p:sp>
    </p:spTree>
    <p:extLst>
      <p:ext uri="{BB962C8B-B14F-4D97-AF65-F5344CB8AC3E}">
        <p14:creationId xmlns:p14="http://schemas.microsoft.com/office/powerpoint/2010/main" val="2248856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8F4DD-6518-D6C9-2650-B6A69BD9F5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F23EDE-D92E-3622-2A43-DA619C5B70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17317D-4DE0-6FD3-F5A0-FD31F9441785}"/>
              </a:ext>
            </a:extLst>
          </p:cNvPr>
          <p:cNvSpPr>
            <a:spLocks noGrp="1"/>
          </p:cNvSpPr>
          <p:nvPr>
            <p:ph type="body" idx="1"/>
          </p:nvPr>
        </p:nvSpPr>
        <p:spPr/>
        <p:txBody>
          <a:bodyPr/>
          <a:lstStyle/>
          <a:p>
            <a:r>
              <a:rPr lang="en-US" dirty="0"/>
              <a:t>This slides summarizes comparisons between SNPP LP and NOAA-21 LP by showing comparisons for both LPs with ACE-FTS and SAGE III. Panels on the left show differences in % for SNPP (top two panels) and N-21 (bottom two panels). The figure on the right show mean biases in 3 wide latitude bins.</a:t>
            </a:r>
          </a:p>
          <a:p>
            <a:r>
              <a:rPr lang="en-US" dirty="0"/>
              <a:t>We found good agreement between the two LP instruments, however, NOAA-21 shows better agreement below 20 km with all correlative measurements (MLS, ACE, SAGE). Particularly, the stripe of positive anomalies seen in SNPP between 16-19 km is not detected in NOAA-21. There is also a smoother transition between UV and VIS measurements around 28-32 km.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Contact: e-mail: </a:t>
            </a:r>
            <a:r>
              <a:rPr lang="en-US" sz="1200" kern="1200" dirty="0" err="1">
                <a:solidFill>
                  <a:schemeClr val="tx1"/>
                </a:solidFill>
                <a:latin typeface="+mn-lt"/>
                <a:ea typeface="+mn-ea"/>
                <a:cs typeface="+mn-cs"/>
              </a:rPr>
              <a:t>natalya.a.kramarova@nasa.gov</a:t>
            </a:r>
            <a:endParaRPr lang="en-US" sz="1200" kern="1200" dirty="0">
              <a:solidFill>
                <a:schemeClr val="tx1"/>
              </a:solidFill>
              <a:latin typeface="+mn-lt"/>
              <a:ea typeface="+mn-ea"/>
              <a:cs typeface="+mn-cs"/>
            </a:endParaRPr>
          </a:p>
          <a:p>
            <a:endParaRPr lang="en-US" dirty="0"/>
          </a:p>
          <a:p>
            <a:endParaRPr lang="en-US" dirty="0"/>
          </a:p>
        </p:txBody>
      </p:sp>
      <p:sp>
        <p:nvSpPr>
          <p:cNvPr id="4" name="Slide Number Placeholder 3">
            <a:extLst>
              <a:ext uri="{FF2B5EF4-FFF2-40B4-BE49-F238E27FC236}">
                <a16:creationId xmlns:a16="http://schemas.microsoft.com/office/drawing/2014/main" id="{945BDD57-E5EF-D729-761D-FD4E6C41ACC2}"/>
              </a:ext>
            </a:extLst>
          </p:cNvPr>
          <p:cNvSpPr>
            <a:spLocks noGrp="1"/>
          </p:cNvSpPr>
          <p:nvPr>
            <p:ph type="sldNum" sz="quarter" idx="5"/>
          </p:nvPr>
        </p:nvSpPr>
        <p:spPr/>
        <p:txBody>
          <a:bodyPr/>
          <a:lstStyle/>
          <a:p>
            <a:fld id="{84295063-FAF5-1149-867C-BB222A619497}" type="slidenum">
              <a:rPr lang="en-US" smtClean="0"/>
              <a:t>9</a:t>
            </a:fld>
            <a:endParaRPr lang="en-US"/>
          </a:p>
        </p:txBody>
      </p:sp>
    </p:spTree>
    <p:extLst>
      <p:ext uri="{BB962C8B-B14F-4D97-AF65-F5344CB8AC3E}">
        <p14:creationId xmlns:p14="http://schemas.microsoft.com/office/powerpoint/2010/main" val="442359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D32B5-F37B-F4D2-BB36-908C06154F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31E233-DC3E-8915-89BC-5755F78942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5DF7E4-0D57-E30E-C0AA-EF796F14F348}"/>
              </a:ext>
            </a:extLst>
          </p:cNvPr>
          <p:cNvSpPr>
            <a:spLocks noGrp="1"/>
          </p:cNvSpPr>
          <p:nvPr>
            <p:ph type="dt" sz="half" idx="10"/>
          </p:nvPr>
        </p:nvSpPr>
        <p:spPr/>
        <p:txBody>
          <a:bodyPr/>
          <a:lstStyle/>
          <a:p>
            <a:fld id="{690A2FA9-B523-C543-9226-575FB002F029}" type="datetimeFigureOut">
              <a:rPr lang="en-US" smtClean="0"/>
              <a:t>7/26/25</a:t>
            </a:fld>
            <a:endParaRPr lang="en-US"/>
          </a:p>
        </p:txBody>
      </p:sp>
      <p:sp>
        <p:nvSpPr>
          <p:cNvPr id="5" name="Footer Placeholder 4">
            <a:extLst>
              <a:ext uri="{FF2B5EF4-FFF2-40B4-BE49-F238E27FC236}">
                <a16:creationId xmlns:a16="http://schemas.microsoft.com/office/drawing/2014/main" id="{68C885B4-8BEE-FC69-F259-BB3495F247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C10C71-4A74-05B0-ADAE-A3850E6EFB21}"/>
              </a:ext>
            </a:extLst>
          </p:cNvPr>
          <p:cNvSpPr>
            <a:spLocks noGrp="1"/>
          </p:cNvSpPr>
          <p:nvPr>
            <p:ph type="sldNum" sz="quarter" idx="12"/>
          </p:nvPr>
        </p:nvSpPr>
        <p:spPr/>
        <p:txBody>
          <a:bodyPr/>
          <a:lstStyle/>
          <a:p>
            <a:fld id="{3CB6C424-357D-1F44-B579-F7AA8BDB1F82}" type="slidenum">
              <a:rPr lang="en-US" smtClean="0"/>
              <a:t>‹#›</a:t>
            </a:fld>
            <a:endParaRPr lang="en-US"/>
          </a:p>
        </p:txBody>
      </p:sp>
    </p:spTree>
    <p:extLst>
      <p:ext uri="{BB962C8B-B14F-4D97-AF65-F5344CB8AC3E}">
        <p14:creationId xmlns:p14="http://schemas.microsoft.com/office/powerpoint/2010/main" val="643753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999F8-03E0-57F1-EEA7-19F1BDFEB5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466A8B4-3CDF-2D0E-557C-956515B011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2FD3E-9972-026D-2E9B-63DB38F1E959}"/>
              </a:ext>
            </a:extLst>
          </p:cNvPr>
          <p:cNvSpPr>
            <a:spLocks noGrp="1"/>
          </p:cNvSpPr>
          <p:nvPr>
            <p:ph type="dt" sz="half" idx="10"/>
          </p:nvPr>
        </p:nvSpPr>
        <p:spPr/>
        <p:txBody>
          <a:bodyPr/>
          <a:lstStyle/>
          <a:p>
            <a:fld id="{690A2FA9-B523-C543-9226-575FB002F029}" type="datetimeFigureOut">
              <a:rPr lang="en-US" smtClean="0"/>
              <a:t>7/26/25</a:t>
            </a:fld>
            <a:endParaRPr lang="en-US"/>
          </a:p>
        </p:txBody>
      </p:sp>
      <p:sp>
        <p:nvSpPr>
          <p:cNvPr id="5" name="Footer Placeholder 4">
            <a:extLst>
              <a:ext uri="{FF2B5EF4-FFF2-40B4-BE49-F238E27FC236}">
                <a16:creationId xmlns:a16="http://schemas.microsoft.com/office/drawing/2014/main" id="{14CC4E7D-6EA9-6183-2CC1-E4AB4739D9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38CD55-2AB2-D011-6A74-262FBCC2CA01}"/>
              </a:ext>
            </a:extLst>
          </p:cNvPr>
          <p:cNvSpPr>
            <a:spLocks noGrp="1"/>
          </p:cNvSpPr>
          <p:nvPr>
            <p:ph type="sldNum" sz="quarter" idx="12"/>
          </p:nvPr>
        </p:nvSpPr>
        <p:spPr/>
        <p:txBody>
          <a:bodyPr/>
          <a:lstStyle/>
          <a:p>
            <a:fld id="{3CB6C424-357D-1F44-B579-F7AA8BDB1F82}" type="slidenum">
              <a:rPr lang="en-US" smtClean="0"/>
              <a:t>‹#›</a:t>
            </a:fld>
            <a:endParaRPr lang="en-US"/>
          </a:p>
        </p:txBody>
      </p:sp>
    </p:spTree>
    <p:extLst>
      <p:ext uri="{BB962C8B-B14F-4D97-AF65-F5344CB8AC3E}">
        <p14:creationId xmlns:p14="http://schemas.microsoft.com/office/powerpoint/2010/main" val="1611257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CF40FF-51FF-5576-D245-F6CC8EBDBE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AE552A-1725-6D13-0397-EB65CBFA52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FCC7AD-FFF8-696E-ABB3-C5A3AA8850FA}"/>
              </a:ext>
            </a:extLst>
          </p:cNvPr>
          <p:cNvSpPr>
            <a:spLocks noGrp="1"/>
          </p:cNvSpPr>
          <p:nvPr>
            <p:ph type="dt" sz="half" idx="10"/>
          </p:nvPr>
        </p:nvSpPr>
        <p:spPr/>
        <p:txBody>
          <a:bodyPr/>
          <a:lstStyle/>
          <a:p>
            <a:fld id="{690A2FA9-B523-C543-9226-575FB002F029}" type="datetimeFigureOut">
              <a:rPr lang="en-US" smtClean="0"/>
              <a:t>7/26/25</a:t>
            </a:fld>
            <a:endParaRPr lang="en-US"/>
          </a:p>
        </p:txBody>
      </p:sp>
      <p:sp>
        <p:nvSpPr>
          <p:cNvPr id="5" name="Footer Placeholder 4">
            <a:extLst>
              <a:ext uri="{FF2B5EF4-FFF2-40B4-BE49-F238E27FC236}">
                <a16:creationId xmlns:a16="http://schemas.microsoft.com/office/drawing/2014/main" id="{9C8B36C5-F1E2-2974-E222-DF3288DB46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E8B1BF-3063-27C7-D0FD-D93843B92CC0}"/>
              </a:ext>
            </a:extLst>
          </p:cNvPr>
          <p:cNvSpPr>
            <a:spLocks noGrp="1"/>
          </p:cNvSpPr>
          <p:nvPr>
            <p:ph type="sldNum" sz="quarter" idx="12"/>
          </p:nvPr>
        </p:nvSpPr>
        <p:spPr/>
        <p:txBody>
          <a:bodyPr/>
          <a:lstStyle/>
          <a:p>
            <a:fld id="{3CB6C424-357D-1F44-B579-F7AA8BDB1F82}" type="slidenum">
              <a:rPr lang="en-US" smtClean="0"/>
              <a:t>‹#›</a:t>
            </a:fld>
            <a:endParaRPr lang="en-US"/>
          </a:p>
        </p:txBody>
      </p:sp>
    </p:spTree>
    <p:extLst>
      <p:ext uri="{BB962C8B-B14F-4D97-AF65-F5344CB8AC3E}">
        <p14:creationId xmlns:p14="http://schemas.microsoft.com/office/powerpoint/2010/main" val="344744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FA8EE-408D-C200-E271-AAB3AF629E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E18D37-016B-DB18-A4B7-C88D15F28B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4F48FE-4EA3-BFE9-A9D0-95C133F0D67D}"/>
              </a:ext>
            </a:extLst>
          </p:cNvPr>
          <p:cNvSpPr>
            <a:spLocks noGrp="1"/>
          </p:cNvSpPr>
          <p:nvPr>
            <p:ph type="dt" sz="half" idx="10"/>
          </p:nvPr>
        </p:nvSpPr>
        <p:spPr/>
        <p:txBody>
          <a:bodyPr/>
          <a:lstStyle/>
          <a:p>
            <a:fld id="{690A2FA9-B523-C543-9226-575FB002F029}" type="datetimeFigureOut">
              <a:rPr lang="en-US" smtClean="0"/>
              <a:t>7/26/25</a:t>
            </a:fld>
            <a:endParaRPr lang="en-US"/>
          </a:p>
        </p:txBody>
      </p:sp>
      <p:sp>
        <p:nvSpPr>
          <p:cNvPr id="5" name="Footer Placeholder 4">
            <a:extLst>
              <a:ext uri="{FF2B5EF4-FFF2-40B4-BE49-F238E27FC236}">
                <a16:creationId xmlns:a16="http://schemas.microsoft.com/office/drawing/2014/main" id="{B1D97A28-D725-BAD5-BEA1-C9687C5C30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D707ED-1A18-3960-CDC0-AC66EFB5ECD6}"/>
              </a:ext>
            </a:extLst>
          </p:cNvPr>
          <p:cNvSpPr>
            <a:spLocks noGrp="1"/>
          </p:cNvSpPr>
          <p:nvPr>
            <p:ph type="sldNum" sz="quarter" idx="12"/>
          </p:nvPr>
        </p:nvSpPr>
        <p:spPr/>
        <p:txBody>
          <a:bodyPr/>
          <a:lstStyle/>
          <a:p>
            <a:fld id="{3CB6C424-357D-1F44-B579-F7AA8BDB1F82}" type="slidenum">
              <a:rPr lang="en-US" smtClean="0"/>
              <a:t>‹#›</a:t>
            </a:fld>
            <a:endParaRPr lang="en-US"/>
          </a:p>
        </p:txBody>
      </p:sp>
    </p:spTree>
    <p:extLst>
      <p:ext uri="{BB962C8B-B14F-4D97-AF65-F5344CB8AC3E}">
        <p14:creationId xmlns:p14="http://schemas.microsoft.com/office/powerpoint/2010/main" val="460938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28AB5-B909-778B-434F-AAABAEB111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8BF96F-7232-AAD8-0B99-ABA3C38BD1F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025905-8819-BDBF-ED6A-E3AEA24DC620}"/>
              </a:ext>
            </a:extLst>
          </p:cNvPr>
          <p:cNvSpPr>
            <a:spLocks noGrp="1"/>
          </p:cNvSpPr>
          <p:nvPr>
            <p:ph type="dt" sz="half" idx="10"/>
          </p:nvPr>
        </p:nvSpPr>
        <p:spPr/>
        <p:txBody>
          <a:bodyPr/>
          <a:lstStyle/>
          <a:p>
            <a:fld id="{690A2FA9-B523-C543-9226-575FB002F029}" type="datetimeFigureOut">
              <a:rPr lang="en-US" smtClean="0"/>
              <a:t>7/26/25</a:t>
            </a:fld>
            <a:endParaRPr lang="en-US"/>
          </a:p>
        </p:txBody>
      </p:sp>
      <p:sp>
        <p:nvSpPr>
          <p:cNvPr id="5" name="Footer Placeholder 4">
            <a:extLst>
              <a:ext uri="{FF2B5EF4-FFF2-40B4-BE49-F238E27FC236}">
                <a16:creationId xmlns:a16="http://schemas.microsoft.com/office/drawing/2014/main" id="{F3DD5B3E-75FC-68E6-0344-69B272791A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EFD384-4F09-83FC-5502-5A5057F1185E}"/>
              </a:ext>
            </a:extLst>
          </p:cNvPr>
          <p:cNvSpPr>
            <a:spLocks noGrp="1"/>
          </p:cNvSpPr>
          <p:nvPr>
            <p:ph type="sldNum" sz="quarter" idx="12"/>
          </p:nvPr>
        </p:nvSpPr>
        <p:spPr/>
        <p:txBody>
          <a:bodyPr/>
          <a:lstStyle/>
          <a:p>
            <a:fld id="{3CB6C424-357D-1F44-B579-F7AA8BDB1F82}" type="slidenum">
              <a:rPr lang="en-US" smtClean="0"/>
              <a:t>‹#›</a:t>
            </a:fld>
            <a:endParaRPr lang="en-US"/>
          </a:p>
        </p:txBody>
      </p:sp>
    </p:spTree>
    <p:extLst>
      <p:ext uri="{BB962C8B-B14F-4D97-AF65-F5344CB8AC3E}">
        <p14:creationId xmlns:p14="http://schemas.microsoft.com/office/powerpoint/2010/main" val="3834197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B9F5A-7AF2-0D15-E49A-003486777E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EE5B43-2D43-3056-CBB0-F2E5731AE6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FB1027-EA73-36D6-99A3-4AD5C1B5F2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7BCD51-114B-E053-CFF0-ECA250959B81}"/>
              </a:ext>
            </a:extLst>
          </p:cNvPr>
          <p:cNvSpPr>
            <a:spLocks noGrp="1"/>
          </p:cNvSpPr>
          <p:nvPr>
            <p:ph type="dt" sz="half" idx="10"/>
          </p:nvPr>
        </p:nvSpPr>
        <p:spPr/>
        <p:txBody>
          <a:bodyPr/>
          <a:lstStyle/>
          <a:p>
            <a:fld id="{690A2FA9-B523-C543-9226-575FB002F029}" type="datetimeFigureOut">
              <a:rPr lang="en-US" smtClean="0"/>
              <a:t>7/26/25</a:t>
            </a:fld>
            <a:endParaRPr lang="en-US"/>
          </a:p>
        </p:txBody>
      </p:sp>
      <p:sp>
        <p:nvSpPr>
          <p:cNvPr id="6" name="Footer Placeholder 5">
            <a:extLst>
              <a:ext uri="{FF2B5EF4-FFF2-40B4-BE49-F238E27FC236}">
                <a16:creationId xmlns:a16="http://schemas.microsoft.com/office/drawing/2014/main" id="{EBA41237-3C45-A9DE-D8CD-D758C1F393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546B43-93B8-41B6-1293-6DA74784D6F7}"/>
              </a:ext>
            </a:extLst>
          </p:cNvPr>
          <p:cNvSpPr>
            <a:spLocks noGrp="1"/>
          </p:cNvSpPr>
          <p:nvPr>
            <p:ph type="sldNum" sz="quarter" idx="12"/>
          </p:nvPr>
        </p:nvSpPr>
        <p:spPr/>
        <p:txBody>
          <a:bodyPr/>
          <a:lstStyle/>
          <a:p>
            <a:fld id="{3CB6C424-357D-1F44-B579-F7AA8BDB1F82}" type="slidenum">
              <a:rPr lang="en-US" smtClean="0"/>
              <a:t>‹#›</a:t>
            </a:fld>
            <a:endParaRPr lang="en-US"/>
          </a:p>
        </p:txBody>
      </p:sp>
    </p:spTree>
    <p:extLst>
      <p:ext uri="{BB962C8B-B14F-4D97-AF65-F5344CB8AC3E}">
        <p14:creationId xmlns:p14="http://schemas.microsoft.com/office/powerpoint/2010/main" val="3428486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02221-13C3-0050-EE9F-BA0C949328E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EB66A4-0181-0430-73C7-09F89232F5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D46586-58DB-44DC-6CAC-B856C2C3C7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2B1E78-0689-0093-5BCF-BD2837181A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0A0657-896D-80DA-9CAD-FE0665B98E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963A65-598D-2046-3A17-EC60F221F07E}"/>
              </a:ext>
            </a:extLst>
          </p:cNvPr>
          <p:cNvSpPr>
            <a:spLocks noGrp="1"/>
          </p:cNvSpPr>
          <p:nvPr>
            <p:ph type="dt" sz="half" idx="10"/>
          </p:nvPr>
        </p:nvSpPr>
        <p:spPr/>
        <p:txBody>
          <a:bodyPr/>
          <a:lstStyle/>
          <a:p>
            <a:fld id="{690A2FA9-B523-C543-9226-575FB002F029}" type="datetimeFigureOut">
              <a:rPr lang="en-US" smtClean="0"/>
              <a:t>7/26/25</a:t>
            </a:fld>
            <a:endParaRPr lang="en-US"/>
          </a:p>
        </p:txBody>
      </p:sp>
      <p:sp>
        <p:nvSpPr>
          <p:cNvPr id="8" name="Footer Placeholder 7">
            <a:extLst>
              <a:ext uri="{FF2B5EF4-FFF2-40B4-BE49-F238E27FC236}">
                <a16:creationId xmlns:a16="http://schemas.microsoft.com/office/drawing/2014/main" id="{367A37BC-977D-2D9E-278D-B19DF762B1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191D83B-4343-555E-6A73-8E97151BA7F0}"/>
              </a:ext>
            </a:extLst>
          </p:cNvPr>
          <p:cNvSpPr>
            <a:spLocks noGrp="1"/>
          </p:cNvSpPr>
          <p:nvPr>
            <p:ph type="sldNum" sz="quarter" idx="12"/>
          </p:nvPr>
        </p:nvSpPr>
        <p:spPr/>
        <p:txBody>
          <a:bodyPr/>
          <a:lstStyle/>
          <a:p>
            <a:fld id="{3CB6C424-357D-1F44-B579-F7AA8BDB1F82}" type="slidenum">
              <a:rPr lang="en-US" smtClean="0"/>
              <a:t>‹#›</a:t>
            </a:fld>
            <a:endParaRPr lang="en-US"/>
          </a:p>
        </p:txBody>
      </p:sp>
    </p:spTree>
    <p:extLst>
      <p:ext uri="{BB962C8B-B14F-4D97-AF65-F5344CB8AC3E}">
        <p14:creationId xmlns:p14="http://schemas.microsoft.com/office/powerpoint/2010/main" val="1685171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00E7F-517D-AB17-A273-F6CEBF6BEC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3ECA0F-8A2C-D0A5-169E-1D86C66181AB}"/>
              </a:ext>
            </a:extLst>
          </p:cNvPr>
          <p:cNvSpPr>
            <a:spLocks noGrp="1"/>
          </p:cNvSpPr>
          <p:nvPr>
            <p:ph type="dt" sz="half" idx="10"/>
          </p:nvPr>
        </p:nvSpPr>
        <p:spPr/>
        <p:txBody>
          <a:bodyPr/>
          <a:lstStyle/>
          <a:p>
            <a:fld id="{690A2FA9-B523-C543-9226-575FB002F029}" type="datetimeFigureOut">
              <a:rPr lang="en-US" smtClean="0"/>
              <a:t>7/26/25</a:t>
            </a:fld>
            <a:endParaRPr lang="en-US"/>
          </a:p>
        </p:txBody>
      </p:sp>
      <p:sp>
        <p:nvSpPr>
          <p:cNvPr id="4" name="Footer Placeholder 3">
            <a:extLst>
              <a:ext uri="{FF2B5EF4-FFF2-40B4-BE49-F238E27FC236}">
                <a16:creationId xmlns:a16="http://schemas.microsoft.com/office/drawing/2014/main" id="{BF4C92C6-1673-9A93-3E95-F10A8FFE8E4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185DC5-04C1-6008-2D56-0215A8FE2BB1}"/>
              </a:ext>
            </a:extLst>
          </p:cNvPr>
          <p:cNvSpPr>
            <a:spLocks noGrp="1"/>
          </p:cNvSpPr>
          <p:nvPr>
            <p:ph type="sldNum" sz="quarter" idx="12"/>
          </p:nvPr>
        </p:nvSpPr>
        <p:spPr/>
        <p:txBody>
          <a:bodyPr/>
          <a:lstStyle/>
          <a:p>
            <a:fld id="{3CB6C424-357D-1F44-B579-F7AA8BDB1F82}" type="slidenum">
              <a:rPr lang="en-US" smtClean="0"/>
              <a:t>‹#›</a:t>
            </a:fld>
            <a:endParaRPr lang="en-US"/>
          </a:p>
        </p:txBody>
      </p:sp>
    </p:spTree>
    <p:extLst>
      <p:ext uri="{BB962C8B-B14F-4D97-AF65-F5344CB8AC3E}">
        <p14:creationId xmlns:p14="http://schemas.microsoft.com/office/powerpoint/2010/main" val="1190405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FE2E53-8774-A48D-A74E-C8D872008E99}"/>
              </a:ext>
            </a:extLst>
          </p:cNvPr>
          <p:cNvSpPr>
            <a:spLocks noGrp="1"/>
          </p:cNvSpPr>
          <p:nvPr>
            <p:ph type="dt" sz="half" idx="10"/>
          </p:nvPr>
        </p:nvSpPr>
        <p:spPr/>
        <p:txBody>
          <a:bodyPr/>
          <a:lstStyle/>
          <a:p>
            <a:fld id="{690A2FA9-B523-C543-9226-575FB002F029}" type="datetimeFigureOut">
              <a:rPr lang="en-US" smtClean="0"/>
              <a:t>7/26/25</a:t>
            </a:fld>
            <a:endParaRPr lang="en-US"/>
          </a:p>
        </p:txBody>
      </p:sp>
      <p:sp>
        <p:nvSpPr>
          <p:cNvPr id="3" name="Footer Placeholder 2">
            <a:extLst>
              <a:ext uri="{FF2B5EF4-FFF2-40B4-BE49-F238E27FC236}">
                <a16:creationId xmlns:a16="http://schemas.microsoft.com/office/drawing/2014/main" id="{FD71A08F-F20C-5392-D694-C8DB50C4C06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89F345-9ED9-48FC-0342-6BA999DDF34C}"/>
              </a:ext>
            </a:extLst>
          </p:cNvPr>
          <p:cNvSpPr>
            <a:spLocks noGrp="1"/>
          </p:cNvSpPr>
          <p:nvPr>
            <p:ph type="sldNum" sz="quarter" idx="12"/>
          </p:nvPr>
        </p:nvSpPr>
        <p:spPr/>
        <p:txBody>
          <a:bodyPr/>
          <a:lstStyle/>
          <a:p>
            <a:fld id="{3CB6C424-357D-1F44-B579-F7AA8BDB1F82}" type="slidenum">
              <a:rPr lang="en-US" smtClean="0"/>
              <a:t>‹#›</a:t>
            </a:fld>
            <a:endParaRPr lang="en-US"/>
          </a:p>
        </p:txBody>
      </p:sp>
    </p:spTree>
    <p:extLst>
      <p:ext uri="{BB962C8B-B14F-4D97-AF65-F5344CB8AC3E}">
        <p14:creationId xmlns:p14="http://schemas.microsoft.com/office/powerpoint/2010/main" val="2901191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4D5C7-2EC6-8584-BFB3-1A498F8BF9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7EC6A4-1D02-7B48-27B0-0762A4208A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FC734F-2750-F079-5BCF-BFD079CEA7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597BD8-C357-ACB4-1333-8C9ED5B0AA27}"/>
              </a:ext>
            </a:extLst>
          </p:cNvPr>
          <p:cNvSpPr>
            <a:spLocks noGrp="1"/>
          </p:cNvSpPr>
          <p:nvPr>
            <p:ph type="dt" sz="half" idx="10"/>
          </p:nvPr>
        </p:nvSpPr>
        <p:spPr/>
        <p:txBody>
          <a:bodyPr/>
          <a:lstStyle/>
          <a:p>
            <a:fld id="{690A2FA9-B523-C543-9226-575FB002F029}" type="datetimeFigureOut">
              <a:rPr lang="en-US" smtClean="0"/>
              <a:t>7/26/25</a:t>
            </a:fld>
            <a:endParaRPr lang="en-US"/>
          </a:p>
        </p:txBody>
      </p:sp>
      <p:sp>
        <p:nvSpPr>
          <p:cNvPr id="6" name="Footer Placeholder 5">
            <a:extLst>
              <a:ext uri="{FF2B5EF4-FFF2-40B4-BE49-F238E27FC236}">
                <a16:creationId xmlns:a16="http://schemas.microsoft.com/office/drawing/2014/main" id="{78E65DEF-027B-BECF-613B-500B130B40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A19378-499E-78E9-F1B8-5A0489132D18}"/>
              </a:ext>
            </a:extLst>
          </p:cNvPr>
          <p:cNvSpPr>
            <a:spLocks noGrp="1"/>
          </p:cNvSpPr>
          <p:nvPr>
            <p:ph type="sldNum" sz="quarter" idx="12"/>
          </p:nvPr>
        </p:nvSpPr>
        <p:spPr/>
        <p:txBody>
          <a:bodyPr/>
          <a:lstStyle/>
          <a:p>
            <a:fld id="{3CB6C424-357D-1F44-B579-F7AA8BDB1F82}" type="slidenum">
              <a:rPr lang="en-US" smtClean="0"/>
              <a:t>‹#›</a:t>
            </a:fld>
            <a:endParaRPr lang="en-US"/>
          </a:p>
        </p:txBody>
      </p:sp>
    </p:spTree>
    <p:extLst>
      <p:ext uri="{BB962C8B-B14F-4D97-AF65-F5344CB8AC3E}">
        <p14:creationId xmlns:p14="http://schemas.microsoft.com/office/powerpoint/2010/main" val="770227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66DE-684B-AD10-F1FE-3F8B523801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5BF842-3D04-78F0-BD8F-902B4BC549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FBEC1B-A0F4-B974-A53A-CBF5A94543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331750-9087-6613-4BF8-8FFA88B2CC22}"/>
              </a:ext>
            </a:extLst>
          </p:cNvPr>
          <p:cNvSpPr>
            <a:spLocks noGrp="1"/>
          </p:cNvSpPr>
          <p:nvPr>
            <p:ph type="dt" sz="half" idx="10"/>
          </p:nvPr>
        </p:nvSpPr>
        <p:spPr/>
        <p:txBody>
          <a:bodyPr/>
          <a:lstStyle/>
          <a:p>
            <a:fld id="{690A2FA9-B523-C543-9226-575FB002F029}" type="datetimeFigureOut">
              <a:rPr lang="en-US" smtClean="0"/>
              <a:t>7/26/25</a:t>
            </a:fld>
            <a:endParaRPr lang="en-US"/>
          </a:p>
        </p:txBody>
      </p:sp>
      <p:sp>
        <p:nvSpPr>
          <p:cNvPr id="6" name="Footer Placeholder 5">
            <a:extLst>
              <a:ext uri="{FF2B5EF4-FFF2-40B4-BE49-F238E27FC236}">
                <a16:creationId xmlns:a16="http://schemas.microsoft.com/office/drawing/2014/main" id="{A20E36F9-ABFC-CDB8-F309-EF09F768DB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402C22-D6A6-3577-499A-5368DF393CA2}"/>
              </a:ext>
            </a:extLst>
          </p:cNvPr>
          <p:cNvSpPr>
            <a:spLocks noGrp="1"/>
          </p:cNvSpPr>
          <p:nvPr>
            <p:ph type="sldNum" sz="quarter" idx="12"/>
          </p:nvPr>
        </p:nvSpPr>
        <p:spPr/>
        <p:txBody>
          <a:bodyPr/>
          <a:lstStyle/>
          <a:p>
            <a:fld id="{3CB6C424-357D-1F44-B579-F7AA8BDB1F82}" type="slidenum">
              <a:rPr lang="en-US" smtClean="0"/>
              <a:t>‹#›</a:t>
            </a:fld>
            <a:endParaRPr lang="en-US"/>
          </a:p>
        </p:txBody>
      </p:sp>
    </p:spTree>
    <p:extLst>
      <p:ext uri="{BB962C8B-B14F-4D97-AF65-F5344CB8AC3E}">
        <p14:creationId xmlns:p14="http://schemas.microsoft.com/office/powerpoint/2010/main" val="1637784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8D2017-9728-0C95-292B-0BB4EF7348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EC1B82-B44E-CEB0-F311-7DEE443E46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D75A77-A5CC-F823-9DE2-7D376F006A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90A2FA9-B523-C543-9226-575FB002F029}" type="datetimeFigureOut">
              <a:rPr lang="en-US" smtClean="0"/>
              <a:t>7/26/25</a:t>
            </a:fld>
            <a:endParaRPr lang="en-US"/>
          </a:p>
        </p:txBody>
      </p:sp>
      <p:sp>
        <p:nvSpPr>
          <p:cNvPr id="5" name="Footer Placeholder 4">
            <a:extLst>
              <a:ext uri="{FF2B5EF4-FFF2-40B4-BE49-F238E27FC236}">
                <a16:creationId xmlns:a16="http://schemas.microsoft.com/office/drawing/2014/main" id="{C16F791A-5606-971A-8F5D-0218F8874A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E8D7642-C968-AA88-9B06-4064522022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CB6C424-357D-1F44-B579-F7AA8BDB1F82}" type="slidenum">
              <a:rPr lang="en-US" smtClean="0"/>
              <a:t>‹#›</a:t>
            </a:fld>
            <a:endParaRPr lang="en-US"/>
          </a:p>
        </p:txBody>
      </p:sp>
    </p:spTree>
    <p:extLst>
      <p:ext uri="{BB962C8B-B14F-4D97-AF65-F5344CB8AC3E}">
        <p14:creationId xmlns:p14="http://schemas.microsoft.com/office/powerpoint/2010/main" val="28473372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image" Target="../media/image5.jp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9.jpg"/><Relationship Id="rId5" Type="http://schemas.openxmlformats.org/officeDocument/2006/relationships/image" Target="../media/image3.jpg"/><Relationship Id="rId10" Type="http://schemas.openxmlformats.org/officeDocument/2006/relationships/image" Target="../media/image8.jpg"/><Relationship Id="rId4" Type="http://schemas.openxmlformats.org/officeDocument/2006/relationships/image" Target="../media/image2.jpg"/><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3.tiff"/></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image" Target="../media/image13.tiff"/><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3.tiff"/><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3.tiff"/></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6.png"/><Relationship Id="rId4" Type="http://schemas.openxmlformats.org/officeDocument/2006/relationships/image" Target="../media/image13.tiff"/></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3.tiff"/><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9.jpeg"/><Relationship Id="rId7"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1.png"/><Relationship Id="rId9" Type="http://schemas.openxmlformats.org/officeDocument/2006/relationships/image" Target="../media/image13.tiff"/></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3.tiff"/><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C3BF0D94-5676-672E-8494-FDE715CE18BF}"/>
            </a:ext>
          </a:extLst>
        </p:cNvPr>
        <p:cNvGrpSpPr/>
        <p:nvPr/>
      </p:nvGrpSpPr>
      <p:grpSpPr>
        <a:xfrm>
          <a:off x="0" y="0"/>
          <a:ext cx="0" cy="0"/>
          <a:chOff x="0" y="0"/>
          <a:chExt cx="0" cy="0"/>
        </a:xfrm>
      </p:grpSpPr>
      <p:pic>
        <p:nvPicPr>
          <p:cNvPr id="1026" name="Picture 2" descr="Antarctic ozone map for 10">
            <a:extLst>
              <a:ext uri="{FF2B5EF4-FFF2-40B4-BE49-F238E27FC236}">
                <a16:creationId xmlns:a16="http://schemas.microsoft.com/office/drawing/2014/main" id="{E1BD1B65-346E-B120-2448-FE7EE8B1FA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7606" r="2" b="3282"/>
          <a:stretch/>
        </p:blipFill>
        <p:spPr bwMode="auto">
          <a:xfrm>
            <a:off x="3523488" y="7317"/>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CA1F407-74FB-977A-785F-278AFD74204E}"/>
              </a:ext>
            </a:extLst>
          </p:cNvPr>
          <p:cNvSpPr/>
          <p:nvPr/>
        </p:nvSpPr>
        <p:spPr>
          <a:xfrm>
            <a:off x="3523488" y="18077"/>
            <a:ext cx="2948146" cy="6850683"/>
          </a:xfrm>
          <a:prstGeom prst="rect">
            <a:avLst/>
          </a:prstGeom>
          <a:gradFill flip="none" rotWithShape="1">
            <a:gsLst>
              <a:gs pos="0">
                <a:schemeClr val="tx1"/>
              </a:gs>
              <a:gs pos="48000">
                <a:schemeClr val="tx1">
                  <a:lumMod val="85000"/>
                  <a:lumOff val="15000"/>
                </a:schemeClr>
              </a:gs>
              <a:gs pos="66000">
                <a:schemeClr val="tx1">
                  <a:lumMod val="75000"/>
                  <a:lumOff val="25000"/>
                </a:schemeClr>
              </a:gs>
              <a:gs pos="96000">
                <a:schemeClr val="bg1">
                  <a:lumMod val="85000"/>
                  <a:alpha val="10970"/>
                </a:schemeClr>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5261997F-48CA-1612-BEBC-AB2E3F2F90AB}"/>
              </a:ext>
            </a:extLst>
          </p:cNvPr>
          <p:cNvSpPr>
            <a:spLocks noGrp="1"/>
          </p:cNvSpPr>
          <p:nvPr>
            <p:ph type="subTitle" idx="1"/>
          </p:nvPr>
        </p:nvSpPr>
        <p:spPr>
          <a:xfrm>
            <a:off x="0" y="6426583"/>
            <a:ext cx="12192000" cy="413340"/>
          </a:xfrm>
          <a:gradFill>
            <a:gsLst>
              <a:gs pos="0">
                <a:schemeClr val="tx1">
                  <a:alpha val="0"/>
                </a:schemeClr>
              </a:gs>
              <a:gs pos="48000">
                <a:schemeClr val="tx1">
                  <a:lumMod val="85000"/>
                  <a:lumOff val="15000"/>
                </a:schemeClr>
              </a:gs>
              <a:gs pos="66000">
                <a:schemeClr val="tx1">
                  <a:lumMod val="75000"/>
                  <a:lumOff val="25000"/>
                </a:schemeClr>
              </a:gs>
              <a:gs pos="96000">
                <a:schemeClr val="bg1">
                  <a:lumMod val="85000"/>
                  <a:alpha val="10970"/>
                </a:schemeClr>
              </a:gs>
            </a:gsLst>
            <a:lin ang="18900000" scaled="1"/>
          </a:gradFill>
        </p:spPr>
        <p:txBody>
          <a:bodyPr>
            <a:noAutofit/>
          </a:bodyPr>
          <a:lstStyle/>
          <a:p>
            <a:pPr marL="0" marR="0">
              <a:lnSpc>
                <a:spcPct val="107000"/>
              </a:lnSpc>
              <a:spcAft>
                <a:spcPts val="800"/>
              </a:spcAft>
            </a:pPr>
            <a:r>
              <a:rPr lang="en-US" sz="1500" dirty="0">
                <a:solidFill>
                  <a:schemeClr val="bg1"/>
                </a:solidFill>
                <a:ea typeface="Calibri" panose="020F0502020204030204" pitchFamily="34" charset="0"/>
                <a:cs typeface="Times New Roman" panose="02020603050405020304" pitchFamily="18" charset="0"/>
              </a:rPr>
              <a:t>1-NASA GSFC, Maryland, USA; 2-SAIC, Maryland, USA; 3- SSAI, Maryland, USA; 4- UMBC, Maryland, USA; 5- MSU, Maryland, USA; *-Emeritus</a:t>
            </a:r>
            <a:endParaRPr lang="en-US" sz="1500" dirty="0">
              <a:solidFill>
                <a:schemeClr val="bg1"/>
              </a:solidFill>
              <a:effectLst/>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FD1446E9-E496-249E-4B2E-59516FEAE170}"/>
              </a:ext>
            </a:extLst>
          </p:cNvPr>
          <p:cNvPicPr>
            <a:picLocks noChangeAspect="1"/>
          </p:cNvPicPr>
          <p:nvPr/>
        </p:nvPicPr>
        <p:blipFill>
          <a:blip r:embed="rId4"/>
          <a:stretch>
            <a:fillRect/>
          </a:stretch>
        </p:blipFill>
        <p:spPr>
          <a:xfrm>
            <a:off x="0" y="-18038"/>
            <a:ext cx="4754880" cy="2674620"/>
          </a:xfrm>
          <a:prstGeom prst="rect">
            <a:avLst/>
          </a:prstGeom>
        </p:spPr>
      </p:pic>
      <p:sp>
        <p:nvSpPr>
          <p:cNvPr id="2" name="Title 1">
            <a:extLst>
              <a:ext uri="{FF2B5EF4-FFF2-40B4-BE49-F238E27FC236}">
                <a16:creationId xmlns:a16="http://schemas.microsoft.com/office/drawing/2014/main" id="{92FBFACA-8504-1842-AB58-85CA091E3F6A}"/>
              </a:ext>
            </a:extLst>
          </p:cNvPr>
          <p:cNvSpPr>
            <a:spLocks noGrp="1"/>
          </p:cNvSpPr>
          <p:nvPr>
            <p:ph type="ctrTitle"/>
          </p:nvPr>
        </p:nvSpPr>
        <p:spPr>
          <a:xfrm>
            <a:off x="361222" y="1588797"/>
            <a:ext cx="11830778" cy="2500274"/>
          </a:xfrm>
        </p:spPr>
        <p:txBody>
          <a:bodyPr anchor="b">
            <a:noAutofit/>
          </a:bodyPr>
          <a:lstStyle/>
          <a:p>
            <a:r>
              <a:rPr lang="en-US" sz="6600" b="1" dirty="0">
                <a:solidFill>
                  <a:schemeClr val="bg1"/>
                </a:solidFill>
                <a:effectLst/>
                <a:latin typeface="+mn-lt"/>
                <a:ea typeface="Calibri" panose="020F0502020204030204" pitchFamily="34" charset="0"/>
                <a:cs typeface="Times New Roman" panose="02020603050405020304" pitchFamily="18" charset="0"/>
              </a:rPr>
              <a:t>Ozone Profile Observations with OMPS Limb Profilers</a:t>
            </a:r>
            <a:endParaRPr lang="en-US" sz="6600" b="1" dirty="0">
              <a:solidFill>
                <a:schemeClr val="bg1"/>
              </a:solidFill>
              <a:latin typeface="+mn-lt"/>
            </a:endParaRPr>
          </a:p>
        </p:txBody>
      </p:sp>
      <p:pic>
        <p:nvPicPr>
          <p:cNvPr id="6" name="Picture 5">
            <a:extLst>
              <a:ext uri="{FF2B5EF4-FFF2-40B4-BE49-F238E27FC236}">
                <a16:creationId xmlns:a16="http://schemas.microsoft.com/office/drawing/2014/main" id="{6C5DF421-7BFE-F1D9-948B-D3EE32096954}"/>
              </a:ext>
            </a:extLst>
          </p:cNvPr>
          <p:cNvPicPr>
            <a:picLocks noChangeAspect="1"/>
          </p:cNvPicPr>
          <p:nvPr/>
        </p:nvPicPr>
        <p:blipFill>
          <a:blip r:embed="rId5"/>
          <a:stretch>
            <a:fillRect/>
          </a:stretch>
        </p:blipFill>
        <p:spPr>
          <a:xfrm>
            <a:off x="6462638" y="4413192"/>
            <a:ext cx="1079724" cy="1645920"/>
          </a:xfrm>
          <a:prstGeom prst="rect">
            <a:avLst/>
          </a:prstGeom>
        </p:spPr>
      </p:pic>
      <p:pic>
        <p:nvPicPr>
          <p:cNvPr id="7" name="Picture 6" descr="A close-up of a person&#10;&#10;Description automatically generated">
            <a:extLst>
              <a:ext uri="{FF2B5EF4-FFF2-40B4-BE49-F238E27FC236}">
                <a16:creationId xmlns:a16="http://schemas.microsoft.com/office/drawing/2014/main" id="{5701A6BE-ED36-7E18-0BF1-8D32A19FAECC}"/>
              </a:ext>
            </a:extLst>
          </p:cNvPr>
          <p:cNvPicPr>
            <a:picLocks noChangeAspect="1"/>
          </p:cNvPicPr>
          <p:nvPr/>
        </p:nvPicPr>
        <p:blipFill>
          <a:blip r:embed="rId6"/>
          <a:stretch>
            <a:fillRect/>
          </a:stretch>
        </p:blipFill>
        <p:spPr>
          <a:xfrm>
            <a:off x="1967176" y="4350027"/>
            <a:ext cx="1221953" cy="1554480"/>
          </a:xfrm>
          <a:prstGeom prst="rect">
            <a:avLst/>
          </a:prstGeom>
        </p:spPr>
      </p:pic>
      <p:pic>
        <p:nvPicPr>
          <p:cNvPr id="9" name="Picture 8" descr="A person with a beard&#10;&#10;Description automatically generated with medium confidence">
            <a:extLst>
              <a:ext uri="{FF2B5EF4-FFF2-40B4-BE49-F238E27FC236}">
                <a16:creationId xmlns:a16="http://schemas.microsoft.com/office/drawing/2014/main" id="{66CE9BB7-DC59-2F5E-07E5-D3ED20E157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09541" y="4666016"/>
            <a:ext cx="1371600" cy="1371600"/>
          </a:xfrm>
          <a:prstGeom prst="rect">
            <a:avLst/>
          </a:prstGeom>
        </p:spPr>
      </p:pic>
      <p:pic>
        <p:nvPicPr>
          <p:cNvPr id="10" name="Picture 9" descr="A person with a beard&#10;&#10;Description automatically generated with medium confidence">
            <a:extLst>
              <a:ext uri="{FF2B5EF4-FFF2-40B4-BE49-F238E27FC236}">
                <a16:creationId xmlns:a16="http://schemas.microsoft.com/office/drawing/2014/main" id="{33445965-ECE5-6CD8-0AC3-7C16C7BD23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26858" y="4453926"/>
            <a:ext cx="1381305" cy="1554480"/>
          </a:xfrm>
          <a:prstGeom prst="rect">
            <a:avLst/>
          </a:prstGeom>
        </p:spPr>
      </p:pic>
      <p:pic>
        <p:nvPicPr>
          <p:cNvPr id="13" name="Picture 12" descr="A person smiling for the camera&#10;&#10;AI-generated content may be incorrect.">
            <a:extLst>
              <a:ext uri="{FF2B5EF4-FFF2-40B4-BE49-F238E27FC236}">
                <a16:creationId xmlns:a16="http://schemas.microsoft.com/office/drawing/2014/main" id="{AD592DC5-1099-9A94-FE35-33E66B7826BA}"/>
              </a:ext>
            </a:extLst>
          </p:cNvPr>
          <p:cNvPicPr>
            <a:picLocks noChangeAspect="1"/>
          </p:cNvPicPr>
          <p:nvPr/>
        </p:nvPicPr>
        <p:blipFill>
          <a:blip r:embed="rId9"/>
          <a:srcRect l="13146" r="5915"/>
          <a:stretch>
            <a:fillRect/>
          </a:stretch>
        </p:blipFill>
        <p:spPr>
          <a:xfrm rot="5400000">
            <a:off x="121877" y="4421591"/>
            <a:ext cx="1677569" cy="1554480"/>
          </a:xfrm>
          <a:prstGeom prst="rect">
            <a:avLst/>
          </a:prstGeom>
        </p:spPr>
      </p:pic>
      <p:pic>
        <p:nvPicPr>
          <p:cNvPr id="21" name="Picture 20" descr="A person smiling at camera&#10;&#10;Description automatically generated">
            <a:extLst>
              <a:ext uri="{FF2B5EF4-FFF2-40B4-BE49-F238E27FC236}">
                <a16:creationId xmlns:a16="http://schemas.microsoft.com/office/drawing/2014/main" id="{550FECD1-DD47-1C4C-64AD-1536F660989E}"/>
              </a:ext>
            </a:extLst>
          </p:cNvPr>
          <p:cNvPicPr>
            <a:picLocks noChangeAspect="1"/>
          </p:cNvPicPr>
          <p:nvPr/>
        </p:nvPicPr>
        <p:blipFill>
          <a:blip r:embed="rId10"/>
          <a:srcRect l="14760" t="8425" r="12417" b="27060"/>
          <a:stretch>
            <a:fillRect/>
          </a:stretch>
        </p:blipFill>
        <p:spPr>
          <a:xfrm>
            <a:off x="3311358" y="4558629"/>
            <a:ext cx="1453708" cy="1371600"/>
          </a:xfrm>
          <a:prstGeom prst="rect">
            <a:avLst/>
          </a:prstGeom>
        </p:spPr>
      </p:pic>
      <p:pic>
        <p:nvPicPr>
          <p:cNvPr id="23" name="Picture 22" descr="A person with grey hair&#10;&#10;AI-generated content may be incorrect.">
            <a:extLst>
              <a:ext uri="{FF2B5EF4-FFF2-40B4-BE49-F238E27FC236}">
                <a16:creationId xmlns:a16="http://schemas.microsoft.com/office/drawing/2014/main" id="{E2F9274F-F2D8-12CE-966C-C9CA90D04776}"/>
              </a:ext>
            </a:extLst>
          </p:cNvPr>
          <p:cNvPicPr>
            <a:picLocks noChangeAspect="1"/>
          </p:cNvPicPr>
          <p:nvPr/>
        </p:nvPicPr>
        <p:blipFill>
          <a:blip r:embed="rId11"/>
          <a:srcRect r="16197"/>
          <a:stretch>
            <a:fillRect/>
          </a:stretch>
        </p:blipFill>
        <p:spPr>
          <a:xfrm>
            <a:off x="10663991" y="4422589"/>
            <a:ext cx="1195418" cy="1645920"/>
          </a:xfrm>
          <a:prstGeom prst="rect">
            <a:avLst/>
          </a:prstGeom>
        </p:spPr>
      </p:pic>
      <p:pic>
        <p:nvPicPr>
          <p:cNvPr id="25" name="Picture 24" descr="A person wearing glasses&#10;&#10;AI-generated content may be incorrect.">
            <a:extLst>
              <a:ext uri="{FF2B5EF4-FFF2-40B4-BE49-F238E27FC236}">
                <a16:creationId xmlns:a16="http://schemas.microsoft.com/office/drawing/2014/main" id="{26B99154-1112-4C4F-24FF-10B402A88CBA}"/>
              </a:ext>
            </a:extLst>
          </p:cNvPr>
          <p:cNvPicPr>
            <a:picLocks noChangeAspect="1"/>
          </p:cNvPicPr>
          <p:nvPr/>
        </p:nvPicPr>
        <p:blipFill>
          <a:blip r:embed="rId12"/>
          <a:stretch>
            <a:fillRect/>
          </a:stretch>
        </p:blipFill>
        <p:spPr>
          <a:xfrm>
            <a:off x="9177955" y="4466581"/>
            <a:ext cx="1333500" cy="1612900"/>
          </a:xfrm>
          <a:prstGeom prst="rect">
            <a:avLst/>
          </a:prstGeom>
        </p:spPr>
      </p:pic>
      <p:sp>
        <p:nvSpPr>
          <p:cNvPr id="26" name="Subtitle 2">
            <a:extLst>
              <a:ext uri="{FF2B5EF4-FFF2-40B4-BE49-F238E27FC236}">
                <a16:creationId xmlns:a16="http://schemas.microsoft.com/office/drawing/2014/main" id="{CB573677-A891-4A7F-7F08-C6083EFB82B5}"/>
              </a:ext>
            </a:extLst>
          </p:cNvPr>
          <p:cNvSpPr txBox="1">
            <a:spLocks/>
          </p:cNvSpPr>
          <p:nvPr/>
        </p:nvSpPr>
        <p:spPr>
          <a:xfrm>
            <a:off x="-21866" y="6068828"/>
            <a:ext cx="12261490" cy="326921"/>
          </a:xfrm>
          <a:prstGeom prst="rect">
            <a:avLst/>
          </a:prstGeom>
          <a:gradFill>
            <a:gsLst>
              <a:gs pos="0">
                <a:schemeClr val="tx1">
                  <a:alpha val="0"/>
                </a:schemeClr>
              </a:gs>
              <a:gs pos="48000">
                <a:schemeClr val="tx1">
                  <a:lumMod val="85000"/>
                  <a:lumOff val="15000"/>
                </a:schemeClr>
              </a:gs>
              <a:gs pos="66000">
                <a:schemeClr val="tx1">
                  <a:lumMod val="75000"/>
                  <a:lumOff val="25000"/>
                </a:schemeClr>
              </a:gs>
              <a:gs pos="96000">
                <a:schemeClr val="bg1">
                  <a:lumMod val="85000"/>
                  <a:alpha val="10970"/>
                </a:schemeClr>
              </a:gs>
            </a:gsLst>
            <a:lin ang="18900000" scaled="1"/>
          </a:gra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7000"/>
              </a:lnSpc>
              <a:spcBef>
                <a:spcPts val="0"/>
              </a:spcBef>
            </a:pPr>
            <a:r>
              <a:rPr lang="en-US" sz="1600" u="sng" dirty="0">
                <a:solidFill>
                  <a:schemeClr val="bg1"/>
                </a:solidFill>
                <a:ea typeface="Calibri" panose="020F0502020204030204" pitchFamily="34" charset="0"/>
                <a:cs typeface="Times New Roman" panose="02020603050405020304" pitchFamily="18" charset="0"/>
              </a:rPr>
              <a:t>Natalya Kramarova</a:t>
            </a:r>
            <a:r>
              <a:rPr lang="en-US" sz="1600" u="sng" baseline="30000" dirty="0">
                <a:solidFill>
                  <a:schemeClr val="bg1"/>
                </a:solidFill>
                <a:ea typeface="Calibri" panose="020F0502020204030204" pitchFamily="34" charset="0"/>
                <a:cs typeface="Times New Roman" panose="02020603050405020304" pitchFamily="18" charset="0"/>
              </a:rPr>
              <a:t>1</a:t>
            </a:r>
            <a:r>
              <a:rPr lang="en-US" sz="1600" dirty="0">
                <a:solidFill>
                  <a:schemeClr val="bg1"/>
                </a:solidFill>
                <a:ea typeface="Calibri" panose="020F0502020204030204" pitchFamily="34" charset="0"/>
                <a:cs typeface="Times New Roman" panose="02020603050405020304" pitchFamily="18" charset="0"/>
              </a:rPr>
              <a:t>, Philippe Xu</a:t>
            </a:r>
            <a:r>
              <a:rPr lang="en-US" sz="1600" baseline="30000" dirty="0">
                <a:solidFill>
                  <a:schemeClr val="bg1"/>
                </a:solidFill>
                <a:ea typeface="Calibri" panose="020F0502020204030204" pitchFamily="34" charset="0"/>
                <a:cs typeface="Times New Roman" panose="02020603050405020304" pitchFamily="18" charset="0"/>
              </a:rPr>
              <a:t>2,1</a:t>
            </a:r>
            <a:r>
              <a:rPr lang="en-US" sz="1600" dirty="0">
                <a:solidFill>
                  <a:schemeClr val="bg1"/>
                </a:solidFill>
                <a:ea typeface="Calibri" panose="020F0502020204030204" pitchFamily="34" charset="0"/>
                <a:cs typeface="Times New Roman" panose="02020603050405020304" pitchFamily="18" charset="0"/>
              </a:rPr>
              <a:t>, </a:t>
            </a:r>
            <a:r>
              <a:rPr lang="en-US" sz="1600" dirty="0" err="1">
                <a:solidFill>
                  <a:schemeClr val="bg1"/>
                </a:solidFill>
                <a:ea typeface="Calibri" panose="020F0502020204030204" pitchFamily="34" charset="0"/>
                <a:cs typeface="Times New Roman" panose="02020603050405020304" pitchFamily="18" charset="0"/>
              </a:rPr>
              <a:t>Jungbin</a:t>
            </a:r>
            <a:r>
              <a:rPr lang="en-US" sz="1600" dirty="0">
                <a:solidFill>
                  <a:schemeClr val="bg1"/>
                </a:solidFill>
                <a:ea typeface="Calibri" panose="020F0502020204030204" pitchFamily="34" charset="0"/>
                <a:cs typeface="Times New Roman" panose="02020603050405020304" pitchFamily="18" charset="0"/>
              </a:rPr>
              <a:t> Mok</a:t>
            </a:r>
            <a:r>
              <a:rPr lang="en-US" sz="1600" baseline="30000" dirty="0">
                <a:solidFill>
                  <a:schemeClr val="bg1"/>
                </a:solidFill>
                <a:ea typeface="Calibri" panose="020F0502020204030204" pitchFamily="34" charset="0"/>
                <a:cs typeface="Times New Roman" panose="02020603050405020304" pitchFamily="18" charset="0"/>
              </a:rPr>
              <a:t>3,1</a:t>
            </a:r>
            <a:r>
              <a:rPr lang="en-US" sz="1600" dirty="0">
                <a:solidFill>
                  <a:schemeClr val="bg1"/>
                </a:solidFill>
                <a:ea typeface="Calibri" panose="020F0502020204030204" pitchFamily="34" charset="0"/>
                <a:cs typeface="Times New Roman" panose="02020603050405020304" pitchFamily="18" charset="0"/>
              </a:rPr>
              <a:t>,  Nigel Richards</a:t>
            </a:r>
            <a:r>
              <a:rPr lang="en-US" sz="1600" baseline="30000" dirty="0">
                <a:solidFill>
                  <a:schemeClr val="bg1"/>
                </a:solidFill>
                <a:ea typeface="Calibri" panose="020F0502020204030204" pitchFamily="34" charset="0"/>
                <a:cs typeface="Times New Roman" panose="02020603050405020304" pitchFamily="18" charset="0"/>
              </a:rPr>
              <a:t>4,1</a:t>
            </a:r>
            <a:r>
              <a:rPr lang="en-US" sz="1600" dirty="0">
                <a:solidFill>
                  <a:schemeClr val="bg1"/>
                </a:solidFill>
                <a:ea typeface="Calibri" panose="020F0502020204030204" pitchFamily="34" charset="0"/>
                <a:cs typeface="Times New Roman" panose="02020603050405020304" pitchFamily="18" charset="0"/>
              </a:rPr>
              <a:t>, Zhong Chen</a:t>
            </a:r>
            <a:r>
              <a:rPr lang="en-US" sz="1600" baseline="30000" dirty="0">
                <a:solidFill>
                  <a:schemeClr val="bg1"/>
                </a:solidFill>
                <a:ea typeface="Calibri" panose="020F0502020204030204" pitchFamily="34" charset="0"/>
                <a:cs typeface="Times New Roman" panose="02020603050405020304" pitchFamily="18" charset="0"/>
              </a:rPr>
              <a:t>3,1</a:t>
            </a:r>
            <a:r>
              <a:rPr lang="en-US" sz="1600" dirty="0">
                <a:solidFill>
                  <a:schemeClr val="bg1"/>
                </a:solidFill>
                <a:ea typeface="Calibri" panose="020F0502020204030204" pitchFamily="34" charset="0"/>
                <a:cs typeface="Times New Roman" panose="02020603050405020304" pitchFamily="18" charset="0"/>
              </a:rPr>
              <a:t>, Jerald Ziemke</a:t>
            </a:r>
            <a:r>
              <a:rPr lang="en-US" sz="1600" baseline="30000" dirty="0">
                <a:solidFill>
                  <a:schemeClr val="bg1"/>
                </a:solidFill>
                <a:ea typeface="Calibri" panose="020F0502020204030204" pitchFamily="34" charset="0"/>
                <a:cs typeface="Times New Roman" panose="02020603050405020304" pitchFamily="18" charset="0"/>
              </a:rPr>
              <a:t>5,1</a:t>
            </a:r>
            <a:r>
              <a:rPr lang="en-US" sz="1600" dirty="0">
                <a:solidFill>
                  <a:schemeClr val="bg1"/>
                </a:solidFill>
                <a:ea typeface="Calibri" panose="020F0502020204030204" pitchFamily="34" charset="0"/>
                <a:cs typeface="Times New Roman" panose="02020603050405020304" pitchFamily="18" charset="0"/>
              </a:rPr>
              <a:t>,  P.K. Bhartia</a:t>
            </a:r>
            <a:r>
              <a:rPr lang="en-US" sz="1600" baseline="30000" dirty="0">
                <a:solidFill>
                  <a:schemeClr val="bg1"/>
                </a:solidFill>
                <a:ea typeface="Calibri" panose="020F0502020204030204" pitchFamily="34" charset="0"/>
                <a:cs typeface="Times New Roman" panose="02020603050405020304" pitchFamily="18" charset="0"/>
              </a:rPr>
              <a:t>*</a:t>
            </a:r>
            <a:r>
              <a:rPr lang="en-US" sz="1600" dirty="0">
                <a:solidFill>
                  <a:schemeClr val="bg1"/>
                </a:solidFill>
                <a:ea typeface="Calibri" panose="020F0502020204030204" pitchFamily="34" charset="0"/>
                <a:cs typeface="Times New Roman" panose="02020603050405020304" pitchFamily="18" charset="0"/>
              </a:rPr>
              <a:t>, and Glen Jaross</a:t>
            </a:r>
            <a:r>
              <a:rPr lang="en-US" sz="1600" baseline="30000" dirty="0">
                <a:solidFill>
                  <a:schemeClr val="bg1"/>
                </a:solidFill>
                <a:ea typeface="Calibri" panose="020F0502020204030204" pitchFamily="34" charset="0"/>
                <a:cs typeface="Times New Roman" panose="02020603050405020304" pitchFamily="18" charset="0"/>
              </a:rPr>
              <a:t>1</a:t>
            </a:r>
            <a:endParaRPr lang="en-US" sz="1600" dirty="0">
              <a:solidFill>
                <a:schemeClr val="bg1"/>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0622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E1675-F8A5-E0F5-5483-CD332EFE5C11}"/>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B732E9E5-590A-A2C7-FD4A-B5B5D5406C5D}"/>
              </a:ext>
            </a:extLst>
          </p:cNvPr>
          <p:cNvPicPr>
            <a:picLocks noChangeAspect="1"/>
          </p:cNvPicPr>
          <p:nvPr/>
        </p:nvPicPr>
        <p:blipFill>
          <a:blip r:embed="rId3"/>
          <a:stretch>
            <a:fillRect/>
          </a:stretch>
        </p:blipFill>
        <p:spPr>
          <a:xfrm>
            <a:off x="0" y="6394587"/>
            <a:ext cx="1986055" cy="463413"/>
          </a:xfrm>
          <a:prstGeom prst="rect">
            <a:avLst/>
          </a:prstGeom>
          <a:solidFill>
            <a:schemeClr val="bg1"/>
          </a:solidFill>
        </p:spPr>
      </p:pic>
      <p:sp>
        <p:nvSpPr>
          <p:cNvPr id="2" name="Slide Number Placeholder 1">
            <a:extLst>
              <a:ext uri="{FF2B5EF4-FFF2-40B4-BE49-F238E27FC236}">
                <a16:creationId xmlns:a16="http://schemas.microsoft.com/office/drawing/2014/main" id="{A942634C-04CA-E38F-992A-80816678D38F}"/>
              </a:ext>
            </a:extLst>
          </p:cNvPr>
          <p:cNvSpPr>
            <a:spLocks noGrp="1"/>
          </p:cNvSpPr>
          <p:nvPr>
            <p:ph type="sldNum" sz="quarter" idx="12"/>
          </p:nvPr>
        </p:nvSpPr>
        <p:spPr>
          <a:xfrm>
            <a:off x="11416220" y="6359529"/>
            <a:ext cx="907186" cy="498470"/>
          </a:xfrm>
        </p:spPr>
        <p:txBody>
          <a:bodyPr/>
          <a:lstStyle/>
          <a:p>
            <a:fld id="{059B9583-2191-1046-AFB7-4815BA0A29A6}" type="slidenum">
              <a:rPr lang="en-US" smtClean="0"/>
              <a:t>10</a:t>
            </a:fld>
            <a:endParaRPr lang="en-US" dirty="0"/>
          </a:p>
        </p:txBody>
      </p:sp>
      <p:pic>
        <p:nvPicPr>
          <p:cNvPr id="5" name="Picture 4">
            <a:extLst>
              <a:ext uri="{FF2B5EF4-FFF2-40B4-BE49-F238E27FC236}">
                <a16:creationId xmlns:a16="http://schemas.microsoft.com/office/drawing/2014/main" id="{E1B3820F-DAB4-D416-9CD0-B0E756E8CA72}"/>
              </a:ext>
            </a:extLst>
          </p:cNvPr>
          <p:cNvPicPr>
            <a:picLocks noChangeAspect="1"/>
          </p:cNvPicPr>
          <p:nvPr/>
        </p:nvPicPr>
        <p:blipFill>
          <a:blip r:embed="rId4"/>
          <a:stretch>
            <a:fillRect/>
          </a:stretch>
        </p:blipFill>
        <p:spPr>
          <a:xfrm>
            <a:off x="10966000" y="29015"/>
            <a:ext cx="1213960" cy="1185726"/>
          </a:xfrm>
          <a:prstGeom prst="rect">
            <a:avLst/>
          </a:prstGeom>
        </p:spPr>
      </p:pic>
      <p:pic>
        <p:nvPicPr>
          <p:cNvPr id="8" name="Picture 2">
            <a:extLst>
              <a:ext uri="{FF2B5EF4-FFF2-40B4-BE49-F238E27FC236}">
                <a16:creationId xmlns:a16="http://schemas.microsoft.com/office/drawing/2014/main" id="{4872436C-FD13-17DB-690F-62CCA1E5B08B}"/>
              </a:ext>
            </a:extLst>
          </p:cNvPr>
          <p:cNvPicPr>
            <a:picLocks noChangeAspect="1" noChangeArrowheads="1"/>
          </p:cNvPicPr>
          <p:nvPr/>
        </p:nvPicPr>
        <p:blipFill>
          <a:blip r:embed="rId5" cstate="print">
            <a:clrChange>
              <a:clrFrom>
                <a:srgbClr val="FFFFFF"/>
              </a:clrFrom>
              <a:clrTo>
                <a:srgbClr val="FFFFFF">
                  <a:alpha val="0"/>
                </a:srgbClr>
              </a:clrTo>
            </a:clrChange>
          </a:blip>
          <a:srcRect l="3388"/>
          <a:stretch>
            <a:fillRect/>
          </a:stretch>
        </p:blipFill>
        <p:spPr bwMode="auto">
          <a:xfrm>
            <a:off x="0" y="12678"/>
            <a:ext cx="1302200" cy="1078303"/>
          </a:xfrm>
          <a:prstGeom prst="rect">
            <a:avLst/>
          </a:prstGeom>
          <a:noFill/>
          <a:ln w="9525">
            <a:noFill/>
            <a:miter lim="800000"/>
            <a:headEnd/>
            <a:tailEnd/>
          </a:ln>
        </p:spPr>
      </p:pic>
      <p:sp>
        <p:nvSpPr>
          <p:cNvPr id="4" name="Title 1">
            <a:extLst>
              <a:ext uri="{FF2B5EF4-FFF2-40B4-BE49-F238E27FC236}">
                <a16:creationId xmlns:a16="http://schemas.microsoft.com/office/drawing/2014/main" id="{9F32B698-60DF-3900-D1E1-B77CB0544910}"/>
              </a:ext>
            </a:extLst>
          </p:cNvPr>
          <p:cNvSpPr>
            <a:spLocks noGrp="1"/>
          </p:cNvSpPr>
          <p:nvPr>
            <p:ph type="title"/>
          </p:nvPr>
        </p:nvSpPr>
        <p:spPr>
          <a:xfrm>
            <a:off x="793714" y="363103"/>
            <a:ext cx="10949965" cy="4317153"/>
          </a:xfrm>
        </p:spPr>
        <p:txBody>
          <a:bodyPr>
            <a:normAutofit/>
          </a:bodyPr>
          <a:lstStyle/>
          <a:p>
            <a:pPr>
              <a:lnSpc>
                <a:spcPct val="150000"/>
              </a:lnSpc>
              <a:spcBef>
                <a:spcPts val="600"/>
              </a:spcBef>
              <a:spcAft>
                <a:spcPts val="1200"/>
              </a:spcAft>
            </a:pPr>
            <a:r>
              <a:rPr lang="en-US" sz="2200" b="1" dirty="0">
                <a:latin typeface="Arial" panose="020B0604020202020204" pitchFamily="34" charset="0"/>
                <a:cs typeface="Arial" panose="020B0604020202020204" pitchFamily="34" charset="0"/>
              </a:rPr>
              <a:t> -Both NOAA-21 and SNPP OMPS LP are fully operational. We provide NRT products for both instruments (available on-demand). </a:t>
            </a:r>
            <a:br>
              <a:rPr lang="en-US" sz="2200" b="1" dirty="0">
                <a:latin typeface="Arial" panose="020B0604020202020204" pitchFamily="34" charset="0"/>
                <a:cs typeface="Arial" panose="020B0604020202020204" pitchFamily="34" charset="0"/>
              </a:rPr>
            </a:br>
            <a:r>
              <a:rPr lang="en-US" sz="2200" b="1" dirty="0">
                <a:latin typeface="Arial" panose="020B0604020202020204" pitchFamily="34" charset="0"/>
                <a:cs typeface="Arial" panose="020B0604020202020204" pitchFamily="34" charset="0"/>
              </a:rPr>
              <a:t>-SNPP LP Ozone record will be re-processed (late 2025- early 2026)</a:t>
            </a:r>
            <a:br>
              <a:rPr lang="en-US" sz="2000" b="1"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Use consistent ancillary GEOS-IT meteorological data;</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	-Extend ozone profiles down to tropopause outside of tropics;</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	-Update aerosol correction algorithm (employ longer wavelength 745 nm and 		Optimal Estimation-type algorithm with sensitivity kernels).</a:t>
            </a:r>
            <a:endParaRPr lang="en-US" sz="1800" dirty="0"/>
          </a:p>
        </p:txBody>
      </p:sp>
      <p:sp>
        <p:nvSpPr>
          <p:cNvPr id="6" name="Title 1">
            <a:extLst>
              <a:ext uri="{FF2B5EF4-FFF2-40B4-BE49-F238E27FC236}">
                <a16:creationId xmlns:a16="http://schemas.microsoft.com/office/drawing/2014/main" id="{24F93D43-F98C-BD6A-9BBA-03FFF11A5964}"/>
              </a:ext>
            </a:extLst>
          </p:cNvPr>
          <p:cNvSpPr txBox="1">
            <a:spLocks/>
          </p:cNvSpPr>
          <p:nvPr/>
        </p:nvSpPr>
        <p:spPr>
          <a:xfrm>
            <a:off x="887081" y="12678"/>
            <a:ext cx="10417837" cy="11514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b="1" dirty="0">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6CD300EC-D0B1-40BF-6215-8A378DCEF6EE}"/>
              </a:ext>
            </a:extLst>
          </p:cNvPr>
          <p:cNvSpPr txBox="1">
            <a:spLocks/>
          </p:cNvSpPr>
          <p:nvPr/>
        </p:nvSpPr>
        <p:spPr>
          <a:xfrm>
            <a:off x="1302200" y="-135296"/>
            <a:ext cx="3410318" cy="11857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Summary:</a:t>
            </a:r>
          </a:p>
        </p:txBody>
      </p:sp>
      <p:sp>
        <p:nvSpPr>
          <p:cNvPr id="7" name="TextBox 6">
            <a:extLst>
              <a:ext uri="{FF2B5EF4-FFF2-40B4-BE49-F238E27FC236}">
                <a16:creationId xmlns:a16="http://schemas.microsoft.com/office/drawing/2014/main" id="{1681BFB2-9BE2-C540-FFEB-1A5E6C83BC9A}"/>
              </a:ext>
            </a:extLst>
          </p:cNvPr>
          <p:cNvSpPr txBox="1"/>
          <p:nvPr/>
        </p:nvSpPr>
        <p:spPr>
          <a:xfrm>
            <a:off x="4191000" y="6488668"/>
            <a:ext cx="3810000" cy="369332"/>
          </a:xfrm>
          <a:prstGeom prst="rect">
            <a:avLst/>
          </a:prstGeom>
          <a:noFill/>
        </p:spPr>
        <p:txBody>
          <a:bodyPr wrap="square" rtlCol="0">
            <a:spAutoFit/>
          </a:bodyPr>
          <a:lstStyle/>
          <a:p>
            <a:r>
              <a:rPr lang="en-US" b="1" i="1" dirty="0" err="1">
                <a:solidFill>
                  <a:schemeClr val="tx1">
                    <a:lumMod val="65000"/>
                    <a:lumOff val="35000"/>
                  </a:schemeClr>
                </a:solidFill>
                <a:latin typeface="Arial" panose="020B0604020202020204" pitchFamily="34" charset="0"/>
                <a:cs typeface="Arial" panose="020B0604020202020204" pitchFamily="34" charset="0"/>
              </a:rPr>
              <a:t>Natalya.A.Kramarova@nasa.gov</a:t>
            </a:r>
            <a:endParaRPr lang="en-US" b="1" i="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D222317B-E255-A4C4-BC91-0C55012B224F}"/>
              </a:ext>
            </a:extLst>
          </p:cNvPr>
          <p:cNvSpPr txBox="1">
            <a:spLocks/>
          </p:cNvSpPr>
          <p:nvPr/>
        </p:nvSpPr>
        <p:spPr>
          <a:xfrm>
            <a:off x="473418" y="4009073"/>
            <a:ext cx="3410318" cy="11857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Data:</a:t>
            </a:r>
          </a:p>
        </p:txBody>
      </p:sp>
      <p:sp>
        <p:nvSpPr>
          <p:cNvPr id="10" name="TextBox 9">
            <a:extLst>
              <a:ext uri="{FF2B5EF4-FFF2-40B4-BE49-F238E27FC236}">
                <a16:creationId xmlns:a16="http://schemas.microsoft.com/office/drawing/2014/main" id="{9722D557-B30F-B52D-191D-64D0FA50DAF1}"/>
              </a:ext>
            </a:extLst>
          </p:cNvPr>
          <p:cNvSpPr txBox="1"/>
          <p:nvPr/>
        </p:nvSpPr>
        <p:spPr>
          <a:xfrm>
            <a:off x="793714" y="4910368"/>
            <a:ext cx="11209396" cy="1477328"/>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SNPP OMPS LP </a:t>
            </a:r>
            <a:r>
              <a:rPr lang="en-US" dirty="0" err="1">
                <a:latin typeface="Arial" panose="020B0604020202020204" pitchFamily="34" charset="0"/>
                <a:cs typeface="Arial" panose="020B0604020202020204" pitchFamily="34" charset="0"/>
              </a:rPr>
              <a:t>doi</a:t>
            </a:r>
            <a:r>
              <a:rPr lang="en-US" dirty="0">
                <a:latin typeface="Arial" panose="020B0604020202020204" pitchFamily="34" charset="0"/>
                <a:cs typeface="Arial" panose="020B0604020202020204" pitchFamily="34" charset="0"/>
              </a:rPr>
              <a:t> 10.5067/8MO7DEDYTBH7</a:t>
            </a:r>
          </a:p>
          <a:p>
            <a:r>
              <a:rPr lang="en-US" i="1" dirty="0">
                <a:latin typeface="Arial" panose="020B0604020202020204" pitchFamily="34" charset="0"/>
                <a:cs typeface="Arial" panose="020B0604020202020204" pitchFamily="34" charset="0"/>
              </a:rPr>
              <a:t>https://</a:t>
            </a:r>
            <a:r>
              <a:rPr lang="en-US" i="1" dirty="0" err="1">
                <a:latin typeface="Arial" panose="020B0604020202020204" pitchFamily="34" charset="0"/>
                <a:cs typeface="Arial" panose="020B0604020202020204" pitchFamily="34" charset="0"/>
              </a:rPr>
              <a:t>disc.gsfc.nasa.gov</a:t>
            </a:r>
            <a:r>
              <a:rPr lang="en-US" i="1" dirty="0">
                <a:latin typeface="Arial" panose="020B0604020202020204" pitchFamily="34" charset="0"/>
                <a:cs typeface="Arial" panose="020B0604020202020204" pitchFamily="34" charset="0"/>
              </a:rPr>
              <a:t>/datasets/OMPS_NPP_LP_L2_O3_DAILY_2.6/</a:t>
            </a:r>
            <a:r>
              <a:rPr lang="en-US" i="1" dirty="0" err="1">
                <a:latin typeface="Arial" panose="020B0604020202020204" pitchFamily="34" charset="0"/>
                <a:cs typeface="Arial" panose="020B0604020202020204" pitchFamily="34" charset="0"/>
              </a:rPr>
              <a:t>summary?keywords</a:t>
            </a:r>
            <a:r>
              <a:rPr lang="en-US" i="1" dirty="0">
                <a:latin typeface="Arial" panose="020B0604020202020204" pitchFamily="34" charset="0"/>
                <a:cs typeface="Arial" panose="020B0604020202020204" pitchFamily="34" charset="0"/>
              </a:rPr>
              <a:t>=OMPS%20LP</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NOAA-21 OMPS LP </a:t>
            </a:r>
            <a:r>
              <a:rPr lang="en-US" dirty="0" err="1">
                <a:latin typeface="Arial" panose="020B0604020202020204" pitchFamily="34" charset="0"/>
                <a:cs typeface="Arial" panose="020B0604020202020204" pitchFamily="34" charset="0"/>
              </a:rPr>
              <a:t>doi</a:t>
            </a:r>
            <a:r>
              <a:rPr lang="en-US" dirty="0">
                <a:latin typeface="Arial" panose="020B0604020202020204" pitchFamily="34" charset="0"/>
                <a:cs typeface="Arial" panose="020B0604020202020204" pitchFamily="34" charset="0"/>
              </a:rPr>
              <a:t> 10.5067/FG4G5E4EKYAU</a:t>
            </a:r>
          </a:p>
          <a:p>
            <a:r>
              <a:rPr lang="en-US" i="1" dirty="0">
                <a:latin typeface="Arial" panose="020B0604020202020204" pitchFamily="34" charset="0"/>
                <a:cs typeface="Arial" panose="020B0604020202020204" pitchFamily="34" charset="0"/>
              </a:rPr>
              <a:t>https://</a:t>
            </a:r>
            <a:r>
              <a:rPr lang="en-US" i="1" dirty="0" err="1">
                <a:latin typeface="Arial" panose="020B0604020202020204" pitchFamily="34" charset="0"/>
                <a:cs typeface="Arial" panose="020B0604020202020204" pitchFamily="34" charset="0"/>
              </a:rPr>
              <a:t>disc.gsfc.nasa.gov</a:t>
            </a:r>
            <a:r>
              <a:rPr lang="en-US" i="1" dirty="0">
                <a:latin typeface="Arial" panose="020B0604020202020204" pitchFamily="34" charset="0"/>
                <a:cs typeface="Arial" panose="020B0604020202020204" pitchFamily="34" charset="0"/>
              </a:rPr>
              <a:t>/datasets/OMPS_N21_LP_L2_O3_DAILY_1.0/</a:t>
            </a:r>
            <a:r>
              <a:rPr lang="en-US" i="1" dirty="0" err="1">
                <a:latin typeface="Arial" panose="020B0604020202020204" pitchFamily="34" charset="0"/>
                <a:cs typeface="Arial" panose="020B0604020202020204" pitchFamily="34" charset="0"/>
              </a:rPr>
              <a:t>summary?keywords</a:t>
            </a:r>
            <a:r>
              <a:rPr lang="en-US" i="1" dirty="0">
                <a:latin typeface="Arial" panose="020B0604020202020204" pitchFamily="34" charset="0"/>
                <a:cs typeface="Arial" panose="020B0604020202020204" pitchFamily="34" charset="0"/>
              </a:rPr>
              <a:t>=OMPS%20LP</a:t>
            </a:r>
          </a:p>
        </p:txBody>
      </p:sp>
    </p:spTree>
    <p:extLst>
      <p:ext uri="{BB962C8B-B14F-4D97-AF65-F5344CB8AC3E}">
        <p14:creationId xmlns:p14="http://schemas.microsoft.com/office/powerpoint/2010/main" val="1265177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49168-352E-F220-9B36-23FE35B19B81}"/>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B027181A-31E2-C787-E863-E747D223791C}"/>
              </a:ext>
            </a:extLst>
          </p:cNvPr>
          <p:cNvPicPr>
            <a:picLocks noChangeAspect="1"/>
          </p:cNvPicPr>
          <p:nvPr/>
        </p:nvPicPr>
        <p:blipFill>
          <a:blip r:embed="rId3"/>
          <a:stretch>
            <a:fillRect/>
          </a:stretch>
        </p:blipFill>
        <p:spPr>
          <a:xfrm>
            <a:off x="14990" y="6352805"/>
            <a:ext cx="2192185" cy="511510"/>
          </a:xfrm>
          <a:prstGeom prst="rect">
            <a:avLst/>
          </a:prstGeom>
          <a:solidFill>
            <a:schemeClr val="bg1"/>
          </a:solidFill>
        </p:spPr>
      </p:pic>
      <p:sp>
        <p:nvSpPr>
          <p:cNvPr id="5" name="Slide Number Placeholder 4">
            <a:extLst>
              <a:ext uri="{FF2B5EF4-FFF2-40B4-BE49-F238E27FC236}">
                <a16:creationId xmlns:a16="http://schemas.microsoft.com/office/drawing/2014/main" id="{F45A2290-BF25-D28B-45AD-B1CF17C0F890}"/>
              </a:ext>
            </a:extLst>
          </p:cNvPr>
          <p:cNvSpPr>
            <a:spLocks noGrp="1"/>
          </p:cNvSpPr>
          <p:nvPr>
            <p:ph type="sldNum" sz="quarter" idx="12"/>
          </p:nvPr>
        </p:nvSpPr>
        <p:spPr>
          <a:xfrm>
            <a:off x="11416675" y="6352805"/>
            <a:ext cx="907186" cy="498470"/>
          </a:xfrm>
        </p:spPr>
        <p:txBody>
          <a:bodyPr/>
          <a:lstStyle/>
          <a:p>
            <a:fld id="{059B9583-2191-1046-AFB7-4815BA0A29A6}" type="slidenum">
              <a:rPr lang="en-US" smtClean="0"/>
              <a:t>2</a:t>
            </a:fld>
            <a:endParaRPr lang="en-US" dirty="0"/>
          </a:p>
        </p:txBody>
      </p:sp>
      <p:sp>
        <p:nvSpPr>
          <p:cNvPr id="3" name="Title 1">
            <a:extLst>
              <a:ext uri="{FF2B5EF4-FFF2-40B4-BE49-F238E27FC236}">
                <a16:creationId xmlns:a16="http://schemas.microsoft.com/office/drawing/2014/main" id="{639C05F9-0D2A-BBDD-E984-ED9DEF23ADCD}"/>
              </a:ext>
            </a:extLst>
          </p:cNvPr>
          <p:cNvSpPr txBox="1">
            <a:spLocks/>
          </p:cNvSpPr>
          <p:nvPr/>
        </p:nvSpPr>
        <p:spPr>
          <a:xfrm>
            <a:off x="1864723" y="0"/>
            <a:ext cx="8135092" cy="685800"/>
          </a:xfrm>
          <a:prstGeom prst="rect">
            <a:avLst/>
          </a:prstGeom>
        </p:spPr>
        <p:txBody>
          <a:bodyPr vert="horz" lIns="91440" tIns="45720" rIns="91440" bIns="45720" rtlCol="0" anchor="ctr">
            <a:noAutofit/>
          </a:bodyPr>
          <a:lstStyle/>
          <a:p>
            <a:pPr algn="ctr">
              <a:spcBef>
                <a:spcPct val="0"/>
              </a:spcBef>
              <a:defRPr/>
            </a:pPr>
            <a:r>
              <a:rPr lang="en-US" sz="3600" b="1" dirty="0">
                <a:latin typeface="Arial" panose="020B0604020202020204" pitchFamily="34" charset="0"/>
                <a:ea typeface="+mj-ea"/>
                <a:cs typeface="Arial" panose="020B0604020202020204" pitchFamily="34" charset="0"/>
              </a:rPr>
              <a:t>OMPS Ozone measurements</a:t>
            </a:r>
            <a:endParaRPr lang="en-US" sz="3600" dirty="0">
              <a:latin typeface="Arial" panose="020B0604020202020204" pitchFamily="34" charset="0"/>
              <a:ea typeface="+mj-ea"/>
              <a:cs typeface="Arial" panose="020B0604020202020204" pitchFamily="34" charset="0"/>
            </a:endParaRPr>
          </a:p>
        </p:txBody>
      </p:sp>
      <p:pic>
        <p:nvPicPr>
          <p:cNvPr id="6" name="Picture 2">
            <a:extLst>
              <a:ext uri="{FF2B5EF4-FFF2-40B4-BE49-F238E27FC236}">
                <a16:creationId xmlns:a16="http://schemas.microsoft.com/office/drawing/2014/main" id="{10D27C31-227B-1BC2-00C7-93774EF33E42}"/>
              </a:ext>
            </a:extLst>
          </p:cNvPr>
          <p:cNvPicPr>
            <a:picLocks noChangeAspect="1" noChangeArrowheads="1"/>
          </p:cNvPicPr>
          <p:nvPr/>
        </p:nvPicPr>
        <p:blipFill>
          <a:blip r:embed="rId4" cstate="print">
            <a:clrChange>
              <a:clrFrom>
                <a:srgbClr val="FFFFFF"/>
              </a:clrFrom>
              <a:clrTo>
                <a:srgbClr val="FFFFFF">
                  <a:alpha val="0"/>
                </a:srgbClr>
              </a:clrTo>
            </a:clrChange>
          </a:blip>
          <a:srcRect l="3388"/>
          <a:stretch>
            <a:fillRect/>
          </a:stretch>
        </p:blipFill>
        <p:spPr bwMode="auto">
          <a:xfrm>
            <a:off x="0" y="24246"/>
            <a:ext cx="1058253" cy="876300"/>
          </a:xfrm>
          <a:prstGeom prst="rect">
            <a:avLst/>
          </a:prstGeom>
          <a:noFill/>
          <a:ln w="9525">
            <a:noFill/>
            <a:miter lim="800000"/>
            <a:headEnd/>
            <a:tailEnd/>
          </a:ln>
        </p:spPr>
      </p:pic>
      <p:pic>
        <p:nvPicPr>
          <p:cNvPr id="7" name="Picture 6">
            <a:extLst>
              <a:ext uri="{FF2B5EF4-FFF2-40B4-BE49-F238E27FC236}">
                <a16:creationId xmlns:a16="http://schemas.microsoft.com/office/drawing/2014/main" id="{5928761F-BB81-A2D9-343F-0F156DA96381}"/>
              </a:ext>
            </a:extLst>
          </p:cNvPr>
          <p:cNvPicPr>
            <a:picLocks noChangeAspect="1"/>
          </p:cNvPicPr>
          <p:nvPr/>
        </p:nvPicPr>
        <p:blipFill>
          <a:blip r:embed="rId5"/>
          <a:stretch>
            <a:fillRect/>
          </a:stretch>
        </p:blipFill>
        <p:spPr>
          <a:xfrm>
            <a:off x="10966000" y="29015"/>
            <a:ext cx="1213960" cy="1185726"/>
          </a:xfrm>
          <a:prstGeom prst="rect">
            <a:avLst/>
          </a:prstGeom>
        </p:spPr>
      </p:pic>
      <p:pic>
        <p:nvPicPr>
          <p:cNvPr id="9" name="Picture 8">
            <a:extLst>
              <a:ext uri="{FF2B5EF4-FFF2-40B4-BE49-F238E27FC236}">
                <a16:creationId xmlns:a16="http://schemas.microsoft.com/office/drawing/2014/main" id="{2D90E125-4EBF-BB8F-6097-7906926A8932}"/>
              </a:ext>
            </a:extLst>
          </p:cNvPr>
          <p:cNvPicPr>
            <a:picLocks noChangeAspect="1"/>
          </p:cNvPicPr>
          <p:nvPr/>
        </p:nvPicPr>
        <p:blipFill>
          <a:blip r:embed="rId6"/>
          <a:srcRect l="14563" t="21486" r="6398" b="13460"/>
          <a:stretch>
            <a:fillRect/>
          </a:stretch>
        </p:blipFill>
        <p:spPr>
          <a:xfrm>
            <a:off x="951804" y="704373"/>
            <a:ext cx="10364592" cy="6035040"/>
          </a:xfrm>
          <a:prstGeom prst="rect">
            <a:avLst/>
          </a:prstGeom>
        </p:spPr>
      </p:pic>
      <p:sp>
        <p:nvSpPr>
          <p:cNvPr id="4" name="Title 1">
            <a:extLst>
              <a:ext uri="{FF2B5EF4-FFF2-40B4-BE49-F238E27FC236}">
                <a16:creationId xmlns:a16="http://schemas.microsoft.com/office/drawing/2014/main" id="{7B7A1F16-BA24-9141-9319-6F5168582C37}"/>
              </a:ext>
            </a:extLst>
          </p:cNvPr>
          <p:cNvSpPr txBox="1">
            <a:spLocks/>
          </p:cNvSpPr>
          <p:nvPr/>
        </p:nvSpPr>
        <p:spPr>
          <a:xfrm>
            <a:off x="365331" y="792864"/>
            <a:ext cx="5051796" cy="1996516"/>
          </a:xfrm>
          <a:prstGeom prst="rect">
            <a:avLst/>
          </a:prstGeom>
          <a:solidFill>
            <a:schemeClr val="bg1"/>
          </a:solidFill>
          <a:ln w="28575">
            <a:solidFill>
              <a:srgbClr val="FF000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1800" b="1" i="1" dirty="0">
                <a:solidFill>
                  <a:srgbClr val="FF0000"/>
                </a:solidFill>
                <a:latin typeface="Arial" panose="020B0604020202020204" pitchFamily="34" charset="0"/>
                <a:cs typeface="Arial" panose="020B0604020202020204" pitchFamily="34" charset="0"/>
              </a:rPr>
              <a:t>OMPS Limb Profilers </a:t>
            </a:r>
            <a:r>
              <a:rPr lang="en-US" sz="1800" i="1" dirty="0">
                <a:solidFill>
                  <a:srgbClr val="FF0000"/>
                </a:solidFill>
                <a:latin typeface="Arial" panose="020B0604020202020204" pitchFamily="34" charset="0"/>
                <a:cs typeface="Arial" panose="020B0604020202020204" pitchFamily="34" charset="0"/>
              </a:rPr>
              <a:t>will extend limb/occultation O</a:t>
            </a:r>
            <a:r>
              <a:rPr lang="en-US" sz="1800" i="1" baseline="-25000" dirty="0">
                <a:solidFill>
                  <a:srgbClr val="FF0000"/>
                </a:solidFill>
                <a:latin typeface="Arial" panose="020B0604020202020204" pitchFamily="34" charset="0"/>
                <a:cs typeface="Arial" panose="020B0604020202020204" pitchFamily="34" charset="0"/>
              </a:rPr>
              <a:t>3</a:t>
            </a:r>
            <a:r>
              <a:rPr lang="en-US" sz="1800" i="1" dirty="0">
                <a:solidFill>
                  <a:srgbClr val="FF0000"/>
                </a:solidFill>
                <a:latin typeface="Arial" panose="020B0604020202020204" pitchFamily="34" charset="0"/>
                <a:cs typeface="Arial" panose="020B0604020202020204" pitchFamily="34" charset="0"/>
              </a:rPr>
              <a:t> profile measurements into the coming decades, serving as</a:t>
            </a:r>
          </a:p>
          <a:p>
            <a:pPr algn="ctr">
              <a:lnSpc>
                <a:spcPct val="120000"/>
              </a:lnSpc>
            </a:pPr>
            <a:r>
              <a:rPr lang="en-US" sz="1800" i="1" dirty="0">
                <a:solidFill>
                  <a:srgbClr val="FF0000"/>
                </a:solidFill>
                <a:latin typeface="Arial" panose="020B0604020202020204" pitchFamily="34" charset="0"/>
                <a:cs typeface="Arial" panose="020B0604020202020204" pitchFamily="34" charset="0"/>
              </a:rPr>
              <a:t> </a:t>
            </a:r>
            <a:r>
              <a:rPr lang="en-US" sz="1800" b="1" i="1" u="sng" dirty="0">
                <a:solidFill>
                  <a:srgbClr val="FF0000"/>
                </a:solidFill>
                <a:latin typeface="Arial" panose="020B0604020202020204" pitchFamily="34" charset="0"/>
                <a:cs typeface="Arial" panose="020B0604020202020204" pitchFamily="34" charset="0"/>
              </a:rPr>
              <a:t>a critical bridge </a:t>
            </a:r>
            <a:r>
              <a:rPr lang="en-US" sz="1800" i="1" dirty="0">
                <a:solidFill>
                  <a:srgbClr val="FF0000"/>
                </a:solidFill>
                <a:latin typeface="Arial" panose="020B0604020202020204" pitchFamily="34" charset="0"/>
                <a:cs typeface="Arial" panose="020B0604020202020204" pitchFamily="34" charset="0"/>
              </a:rPr>
              <a:t>between historical records and future missions such as ALTIUS, CAIRT, and STRIVE.</a:t>
            </a:r>
            <a:endParaRPr lang="en-US" sz="1800" b="1"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8338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39712" y="844131"/>
            <a:ext cx="4327160" cy="685800"/>
          </a:xfrm>
          <a:prstGeom prst="rect">
            <a:avLst/>
          </a:prstGeom>
        </p:spPr>
        <p:txBody>
          <a:bodyPr vert="horz" lIns="91440" tIns="45720" rIns="91440" bIns="45720" rtlCol="0" anchor="ctr">
            <a:noAutofit/>
          </a:bodyPr>
          <a:lstStyle/>
          <a:p>
            <a:pPr algn="ctr">
              <a:spcBef>
                <a:spcPct val="0"/>
              </a:spcBef>
              <a:defRPr/>
            </a:pPr>
            <a:r>
              <a:rPr lang="en-US" sz="2400" b="1" dirty="0">
                <a:latin typeface="Arial" panose="020B0604020202020204" pitchFamily="34" charset="0"/>
                <a:ea typeface="+mj-ea"/>
                <a:cs typeface="Arial" panose="020B0604020202020204" pitchFamily="34" charset="0"/>
              </a:rPr>
              <a:t>OMPS Limb Profiler (LP)</a:t>
            </a:r>
            <a:endParaRPr lang="en-US" sz="2400" dirty="0">
              <a:latin typeface="Arial" panose="020B0604020202020204" pitchFamily="34" charset="0"/>
              <a:ea typeface="+mj-ea"/>
              <a:cs typeface="Arial" panose="020B0604020202020204" pitchFamily="34" charset="0"/>
            </a:endParaRPr>
          </a:p>
        </p:txBody>
      </p:sp>
      <p:pic>
        <p:nvPicPr>
          <p:cNvPr id="9" name="Picture 3" descr="A9041_004c_omps_fov_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203"/>
          <a:stretch/>
        </p:blipFill>
        <p:spPr bwMode="auto">
          <a:xfrm>
            <a:off x="5294128" y="678722"/>
            <a:ext cx="5659228" cy="4663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439712" y="1495715"/>
            <a:ext cx="4522590" cy="4708981"/>
          </a:xfrm>
          <a:prstGeom prst="rect">
            <a:avLst/>
          </a:prstGeom>
          <a:noFill/>
        </p:spPr>
        <p:txBody>
          <a:bodyPr wrap="square" rtlCol="0">
            <a:spAutoFit/>
          </a:bodyPr>
          <a:lstStyle/>
          <a:p>
            <a:pPr>
              <a:spcAft>
                <a:spcPts val="600"/>
              </a:spcAft>
              <a:buFont typeface="Wingdings" pitchFamily="2" charset="2"/>
              <a:buChar char="Ø"/>
            </a:pPr>
            <a:r>
              <a:rPr lang="en-US" dirty="0">
                <a:latin typeface="Arial" panose="020B0604020202020204" pitchFamily="34" charset="0"/>
                <a:cs typeface="Arial" panose="020B0604020202020204" pitchFamily="34" charset="0"/>
              </a:rPr>
              <a:t>LP makes limb scattering measurements viewing backwards along orbit;</a:t>
            </a:r>
          </a:p>
          <a:p>
            <a:pPr>
              <a:spcAft>
                <a:spcPts val="600"/>
              </a:spcAft>
              <a:buFont typeface="Wingdings" pitchFamily="2" charset="2"/>
              <a:buChar char="Ø"/>
            </a:pPr>
            <a:r>
              <a:rPr lang="en-US" dirty="0">
                <a:latin typeface="Arial" panose="020B0604020202020204" pitchFamily="34" charset="0"/>
                <a:cs typeface="Arial" panose="020B0604020202020204" pitchFamily="34" charset="0"/>
              </a:rPr>
              <a:t>Wavelength range = 290-1000 nm, with variable resolution (1.5-40 nm);</a:t>
            </a:r>
          </a:p>
          <a:p>
            <a:pPr>
              <a:spcAft>
                <a:spcPts val="600"/>
              </a:spcAft>
              <a:buFont typeface="Wingdings" pitchFamily="2" charset="2"/>
              <a:buChar char="Ø"/>
            </a:pPr>
            <a:r>
              <a:rPr lang="en-US" dirty="0">
                <a:latin typeface="Arial" panose="020B0604020202020204" pitchFamily="34" charset="0"/>
                <a:cs typeface="Arial" panose="020B0604020202020204" pitchFamily="34" charset="0"/>
              </a:rPr>
              <a:t>Altitude range = 0-80 km, 1 km sampling;</a:t>
            </a:r>
          </a:p>
          <a:p>
            <a:pPr>
              <a:spcAft>
                <a:spcPts val="600"/>
              </a:spcAft>
              <a:buFont typeface="Wingdings" pitchFamily="2" charset="2"/>
              <a:buChar char="Ø"/>
            </a:pPr>
            <a:r>
              <a:rPr lang="en-US" dirty="0">
                <a:latin typeface="Arial" panose="020B0604020202020204" pitchFamily="34" charset="0"/>
                <a:cs typeface="Arial" panose="020B0604020202020204" pitchFamily="34" charset="0"/>
              </a:rPr>
              <a:t>LP collects radiance spectrum simultaneously at all altitudes;</a:t>
            </a:r>
          </a:p>
          <a:p>
            <a:pPr>
              <a:spcAft>
                <a:spcPts val="600"/>
              </a:spcAft>
              <a:buFont typeface="Wingdings" pitchFamily="2" charset="2"/>
              <a:buChar char="Ø"/>
            </a:pPr>
            <a:r>
              <a:rPr lang="en-US" dirty="0">
                <a:latin typeface="Arial" panose="020B0604020202020204" pitchFamily="34" charset="0"/>
                <a:cs typeface="Arial" panose="020B0604020202020204" pitchFamily="34" charset="0"/>
              </a:rPr>
              <a:t>LP has three slits separated horizontally by 4.25 (about 250 km) to expand the sensor cross-track coverage;</a:t>
            </a:r>
          </a:p>
          <a:p>
            <a:pPr>
              <a:spcAft>
                <a:spcPts val="600"/>
              </a:spcAft>
              <a:buFont typeface="Wingdings" pitchFamily="2" charset="2"/>
              <a:buChar char="Ø"/>
            </a:pPr>
            <a:r>
              <a:rPr lang="en-US" dirty="0">
                <a:latin typeface="Arial" panose="020B0604020202020204" pitchFamily="34" charset="0"/>
                <a:cs typeface="Arial" panose="020B0604020202020204" pitchFamily="34" charset="0"/>
              </a:rPr>
              <a:t>NOAA-21 OMPS LP has the same basic design as SNPP with improved performance in NIR.</a:t>
            </a:r>
          </a:p>
          <a:p>
            <a:pPr>
              <a:spcAft>
                <a:spcPts val="600"/>
              </a:spcAft>
              <a:buFont typeface="Wingdings" pitchFamily="2" charset="2"/>
              <a:buChar char="Ø"/>
            </a:pPr>
            <a:endParaRPr lang="en-US" dirty="0">
              <a:latin typeface="Arial" panose="020B0604020202020204" pitchFamily="34" charset="0"/>
              <a:cs typeface="Arial" panose="020B0604020202020204" pitchFamily="34" charset="0"/>
            </a:endParaRPr>
          </a:p>
        </p:txBody>
      </p:sp>
      <p:pic>
        <p:nvPicPr>
          <p:cNvPr id="2" name="Picture 2">
            <a:extLst>
              <a:ext uri="{FF2B5EF4-FFF2-40B4-BE49-F238E27FC236}">
                <a16:creationId xmlns:a16="http://schemas.microsoft.com/office/drawing/2014/main" id="{8A34E9CA-F02B-B7D6-77BE-3C5A80D3867B}"/>
              </a:ext>
            </a:extLst>
          </p:cNvPr>
          <p:cNvPicPr>
            <a:picLocks noChangeAspect="1" noChangeArrowheads="1"/>
          </p:cNvPicPr>
          <p:nvPr/>
        </p:nvPicPr>
        <p:blipFill>
          <a:blip r:embed="rId4" cstate="print">
            <a:clrChange>
              <a:clrFrom>
                <a:srgbClr val="FFFFFF"/>
              </a:clrFrom>
              <a:clrTo>
                <a:srgbClr val="FFFFFF">
                  <a:alpha val="0"/>
                </a:srgbClr>
              </a:clrTo>
            </a:clrChange>
          </a:blip>
          <a:srcRect l="3388"/>
          <a:stretch>
            <a:fillRect/>
          </a:stretch>
        </p:blipFill>
        <p:spPr bwMode="auto">
          <a:xfrm>
            <a:off x="0" y="12678"/>
            <a:ext cx="1302200" cy="1078303"/>
          </a:xfrm>
          <a:prstGeom prst="rect">
            <a:avLst/>
          </a:prstGeom>
          <a:noFill/>
          <a:ln w="9525">
            <a:noFill/>
            <a:miter lim="800000"/>
            <a:headEnd/>
            <a:tailEnd/>
          </a:ln>
        </p:spPr>
      </p:pic>
      <p:pic>
        <p:nvPicPr>
          <p:cNvPr id="3" name="Picture 2">
            <a:extLst>
              <a:ext uri="{FF2B5EF4-FFF2-40B4-BE49-F238E27FC236}">
                <a16:creationId xmlns:a16="http://schemas.microsoft.com/office/drawing/2014/main" id="{60086D81-DF3E-1FFC-DA89-0A080C3F7A0E}"/>
              </a:ext>
            </a:extLst>
          </p:cNvPr>
          <p:cNvPicPr>
            <a:picLocks noChangeAspect="1"/>
          </p:cNvPicPr>
          <p:nvPr/>
        </p:nvPicPr>
        <p:blipFill>
          <a:blip r:embed="rId5"/>
          <a:stretch>
            <a:fillRect/>
          </a:stretch>
        </p:blipFill>
        <p:spPr>
          <a:xfrm>
            <a:off x="10966000" y="29015"/>
            <a:ext cx="1213960" cy="1185726"/>
          </a:xfrm>
          <a:prstGeom prst="rect">
            <a:avLst/>
          </a:prstGeom>
        </p:spPr>
      </p:pic>
      <p:pic>
        <p:nvPicPr>
          <p:cNvPr id="4" name="Picture 3">
            <a:extLst>
              <a:ext uri="{FF2B5EF4-FFF2-40B4-BE49-F238E27FC236}">
                <a16:creationId xmlns:a16="http://schemas.microsoft.com/office/drawing/2014/main" id="{24DF6822-E14F-5BE8-58B2-3C370A165FBE}"/>
              </a:ext>
            </a:extLst>
          </p:cNvPr>
          <p:cNvPicPr>
            <a:picLocks noChangeAspect="1"/>
          </p:cNvPicPr>
          <p:nvPr/>
        </p:nvPicPr>
        <p:blipFill>
          <a:blip r:embed="rId6"/>
          <a:stretch>
            <a:fillRect/>
          </a:stretch>
        </p:blipFill>
        <p:spPr>
          <a:xfrm>
            <a:off x="322486" y="6356350"/>
            <a:ext cx="1959428" cy="483628"/>
          </a:xfrm>
          <a:prstGeom prst="rect">
            <a:avLst/>
          </a:prstGeom>
          <a:solidFill>
            <a:schemeClr val="bg1"/>
          </a:solidFill>
        </p:spPr>
      </p:pic>
      <p:sp>
        <p:nvSpPr>
          <p:cNvPr id="10" name="TextBox 9">
            <a:extLst>
              <a:ext uri="{FF2B5EF4-FFF2-40B4-BE49-F238E27FC236}">
                <a16:creationId xmlns:a16="http://schemas.microsoft.com/office/drawing/2014/main" id="{1DA7E22D-5784-9A8F-C939-F7000B892ED5}"/>
              </a:ext>
            </a:extLst>
          </p:cNvPr>
          <p:cNvSpPr txBox="1"/>
          <p:nvPr/>
        </p:nvSpPr>
        <p:spPr>
          <a:xfrm>
            <a:off x="4191000" y="6488668"/>
            <a:ext cx="3810000" cy="369332"/>
          </a:xfrm>
          <a:prstGeom prst="rect">
            <a:avLst/>
          </a:prstGeom>
          <a:noFill/>
        </p:spPr>
        <p:txBody>
          <a:bodyPr wrap="square" rtlCol="0">
            <a:spAutoFit/>
          </a:bodyPr>
          <a:lstStyle/>
          <a:p>
            <a:r>
              <a:rPr lang="en-US" b="1" i="1" dirty="0" err="1">
                <a:solidFill>
                  <a:schemeClr val="tx1">
                    <a:lumMod val="65000"/>
                    <a:lumOff val="35000"/>
                  </a:schemeClr>
                </a:solidFill>
                <a:latin typeface="Arial" panose="020B0604020202020204" pitchFamily="34" charset="0"/>
                <a:cs typeface="Arial" panose="020B0604020202020204" pitchFamily="34" charset="0"/>
              </a:rPr>
              <a:t>Natalya.A.Kramarova@nasa.gov</a:t>
            </a:r>
            <a:endParaRPr lang="en-US" b="1" i="1" dirty="0">
              <a:solidFill>
                <a:schemeClr val="tx1">
                  <a:lumMod val="65000"/>
                  <a:lumOff val="35000"/>
                </a:schemeClr>
              </a:solidFill>
              <a:latin typeface="Arial" panose="020B0604020202020204" pitchFamily="34" charset="0"/>
              <a:cs typeface="Arial" panose="020B0604020202020204" pitchFamily="34" charset="0"/>
            </a:endParaRPr>
          </a:p>
        </p:txBody>
      </p:sp>
      <p:graphicFrame>
        <p:nvGraphicFramePr>
          <p:cNvPr id="6" name="Table 5">
            <a:extLst>
              <a:ext uri="{FF2B5EF4-FFF2-40B4-BE49-F238E27FC236}">
                <a16:creationId xmlns:a16="http://schemas.microsoft.com/office/drawing/2014/main" id="{D8B1BC88-EBBB-81A1-17C8-B813B01F7051}"/>
              </a:ext>
            </a:extLst>
          </p:cNvPr>
          <p:cNvGraphicFramePr>
            <a:graphicFrameLocks noGrp="1"/>
          </p:cNvGraphicFramePr>
          <p:nvPr>
            <p:extLst>
              <p:ext uri="{D42A27DB-BD31-4B8C-83A1-F6EECF244321}">
                <p14:modId xmlns:p14="http://schemas.microsoft.com/office/powerpoint/2010/main" val="727987910"/>
              </p:ext>
            </p:extLst>
          </p:nvPr>
        </p:nvGraphicFramePr>
        <p:xfrm>
          <a:off x="4986889" y="5436427"/>
          <a:ext cx="6765399" cy="1107440"/>
        </p:xfrm>
        <a:graphic>
          <a:graphicData uri="http://schemas.openxmlformats.org/drawingml/2006/table">
            <a:tbl>
              <a:tblPr firstRow="1" bandRow="1">
                <a:tableStyleId>{C4B1156A-380E-4F78-BDF5-A606A8083BF9}</a:tableStyleId>
              </a:tblPr>
              <a:tblGrid>
                <a:gridCol w="2101971">
                  <a:extLst>
                    <a:ext uri="{9D8B030D-6E8A-4147-A177-3AD203B41FA5}">
                      <a16:colId xmlns:a16="http://schemas.microsoft.com/office/drawing/2014/main" val="1596540147"/>
                    </a:ext>
                  </a:extLst>
                </a:gridCol>
                <a:gridCol w="2794807">
                  <a:extLst>
                    <a:ext uri="{9D8B030D-6E8A-4147-A177-3AD203B41FA5}">
                      <a16:colId xmlns:a16="http://schemas.microsoft.com/office/drawing/2014/main" val="2981708023"/>
                    </a:ext>
                  </a:extLst>
                </a:gridCol>
                <a:gridCol w="1868621">
                  <a:extLst>
                    <a:ext uri="{9D8B030D-6E8A-4147-A177-3AD203B41FA5}">
                      <a16:colId xmlns:a16="http://schemas.microsoft.com/office/drawing/2014/main" val="2391497213"/>
                    </a:ext>
                  </a:extLst>
                </a:gridCol>
              </a:tblGrid>
              <a:tr h="342177">
                <a:tc>
                  <a:txBody>
                    <a:bodyPr/>
                    <a:lstStyle/>
                    <a:p>
                      <a:r>
                        <a:rPr lang="en-US" b="0" dirty="0">
                          <a:latin typeface="Arial" panose="020B0604020202020204" pitchFamily="34" charset="0"/>
                          <a:cs typeface="Arial" panose="020B0604020202020204" pitchFamily="34" charset="0"/>
                        </a:rPr>
                        <a:t>Suomi NPP OMPS</a:t>
                      </a:r>
                    </a:p>
                  </a:txBody>
                  <a:tcPr/>
                </a:tc>
                <a:tc>
                  <a:txBody>
                    <a:bodyPr/>
                    <a:lstStyle/>
                    <a:p>
                      <a:r>
                        <a:rPr lang="en-US" b="0" dirty="0">
                          <a:latin typeface="Arial" panose="020B0604020202020204" pitchFamily="34" charset="0"/>
                          <a:cs typeface="Arial" panose="020B0604020202020204" pitchFamily="34" charset="0"/>
                        </a:rPr>
                        <a:t>April 2012-present</a:t>
                      </a:r>
                    </a:p>
                  </a:txBody>
                  <a:tcPr/>
                </a:tc>
                <a:tc>
                  <a:txBody>
                    <a:bodyPr/>
                    <a:lstStyle/>
                    <a:p>
                      <a:r>
                        <a:rPr lang="en-US" b="0" dirty="0">
                          <a:latin typeface="Arial" panose="020B0604020202020204" pitchFamily="34" charset="0"/>
                          <a:cs typeface="Arial" panose="020B0604020202020204" pitchFamily="34" charset="0"/>
                        </a:rPr>
                        <a:t>All 3 sensors</a:t>
                      </a:r>
                    </a:p>
                  </a:txBody>
                  <a:tcPr/>
                </a:tc>
                <a:extLst>
                  <a:ext uri="{0D108BD9-81ED-4DB2-BD59-A6C34878D82A}">
                    <a16:rowId xmlns:a16="http://schemas.microsoft.com/office/drawing/2014/main" val="1565699941"/>
                  </a:ext>
                </a:extLst>
              </a:tr>
              <a:tr h="370840">
                <a:tc>
                  <a:txBody>
                    <a:bodyPr/>
                    <a:lstStyle/>
                    <a:p>
                      <a:r>
                        <a:rPr lang="en-US" b="0" dirty="0">
                          <a:latin typeface="Arial" panose="020B0604020202020204" pitchFamily="34" charset="0"/>
                          <a:cs typeface="Arial" panose="020B0604020202020204" pitchFamily="34" charset="0"/>
                        </a:rPr>
                        <a:t>NOAA-20 OMPS</a:t>
                      </a:r>
                    </a:p>
                  </a:txBody>
                  <a:tcPr/>
                </a:tc>
                <a:tc>
                  <a:txBody>
                    <a:bodyPr/>
                    <a:lstStyle/>
                    <a:p>
                      <a:r>
                        <a:rPr lang="en-US" b="0" dirty="0">
                          <a:latin typeface="Arial" panose="020B0604020202020204" pitchFamily="34" charset="0"/>
                          <a:cs typeface="Arial" panose="020B0604020202020204" pitchFamily="34" charset="0"/>
                        </a:rPr>
                        <a:t>February 2018 - present</a:t>
                      </a:r>
                    </a:p>
                  </a:txBody>
                  <a:tcPr/>
                </a:tc>
                <a:tc>
                  <a:txBody>
                    <a:bodyPr/>
                    <a:lstStyle/>
                    <a:p>
                      <a:r>
                        <a:rPr lang="en-US" b="0" dirty="0">
                          <a:latin typeface="Arial" panose="020B0604020202020204" pitchFamily="34" charset="0"/>
                          <a:cs typeface="Arial" panose="020B0604020202020204" pitchFamily="34" charset="0"/>
                        </a:rPr>
                        <a:t>2 nadir sensors</a:t>
                      </a:r>
                    </a:p>
                  </a:txBody>
                  <a:tcPr/>
                </a:tc>
                <a:extLst>
                  <a:ext uri="{0D108BD9-81ED-4DB2-BD59-A6C34878D82A}">
                    <a16:rowId xmlns:a16="http://schemas.microsoft.com/office/drawing/2014/main" val="3174472924"/>
                  </a:ext>
                </a:extLst>
              </a:tr>
              <a:tr h="370840">
                <a:tc>
                  <a:txBody>
                    <a:bodyPr/>
                    <a:lstStyle/>
                    <a:p>
                      <a:r>
                        <a:rPr lang="en-US" b="0" dirty="0">
                          <a:latin typeface="Arial" panose="020B0604020202020204" pitchFamily="34" charset="0"/>
                          <a:cs typeface="Arial" panose="020B0604020202020204" pitchFamily="34" charset="0"/>
                        </a:rPr>
                        <a:t>NOAA-21 OMPS</a:t>
                      </a:r>
                    </a:p>
                  </a:txBody>
                  <a:tcPr/>
                </a:tc>
                <a:tc>
                  <a:txBody>
                    <a:bodyPr/>
                    <a:lstStyle/>
                    <a:p>
                      <a:r>
                        <a:rPr lang="en-US" b="0" dirty="0">
                          <a:latin typeface="Arial" panose="020B0604020202020204" pitchFamily="34" charset="0"/>
                          <a:cs typeface="Arial" panose="020B0604020202020204" pitchFamily="34" charset="0"/>
                        </a:rPr>
                        <a:t>February 2023 - present</a:t>
                      </a:r>
                    </a:p>
                  </a:txBody>
                  <a:tcPr/>
                </a:tc>
                <a:tc>
                  <a:txBody>
                    <a:bodyPr/>
                    <a:lstStyle/>
                    <a:p>
                      <a:r>
                        <a:rPr lang="en-US" b="0" dirty="0">
                          <a:latin typeface="Arial" panose="020B0604020202020204" pitchFamily="34" charset="0"/>
                          <a:cs typeface="Arial" panose="020B0604020202020204" pitchFamily="34" charset="0"/>
                        </a:rPr>
                        <a:t>All 3 sensors</a:t>
                      </a:r>
                    </a:p>
                  </a:txBody>
                  <a:tcPr/>
                </a:tc>
                <a:extLst>
                  <a:ext uri="{0D108BD9-81ED-4DB2-BD59-A6C34878D82A}">
                    <a16:rowId xmlns:a16="http://schemas.microsoft.com/office/drawing/2014/main" val="1029344408"/>
                  </a:ext>
                </a:extLst>
              </a:tr>
            </a:tbl>
          </a:graphicData>
        </a:graphic>
      </p:graphicFrame>
      <p:sp>
        <p:nvSpPr>
          <p:cNvPr id="5" name="Title 1">
            <a:extLst>
              <a:ext uri="{FF2B5EF4-FFF2-40B4-BE49-F238E27FC236}">
                <a16:creationId xmlns:a16="http://schemas.microsoft.com/office/drawing/2014/main" id="{26E6C60C-E517-F82B-D3FD-CB3C85EE5FEE}"/>
              </a:ext>
            </a:extLst>
          </p:cNvPr>
          <p:cNvSpPr txBox="1">
            <a:spLocks/>
          </p:cNvSpPr>
          <p:nvPr/>
        </p:nvSpPr>
        <p:spPr>
          <a:xfrm>
            <a:off x="914400" y="29015"/>
            <a:ext cx="9518754" cy="624289"/>
          </a:xfrm>
          <a:prstGeom prst="rect">
            <a:avLst/>
          </a:prstGeom>
        </p:spPr>
        <p:txBody>
          <a:bodyPr vert="horz" lIns="91440" tIns="45720" rIns="91440" bIns="45720" rtlCol="0" anchor="ctr">
            <a:noAutofit/>
          </a:bodyPr>
          <a:lstStyle/>
          <a:p>
            <a:pPr algn="ctr">
              <a:spcBef>
                <a:spcPct val="0"/>
              </a:spcBef>
              <a:defRPr/>
            </a:pPr>
            <a:r>
              <a:rPr lang="en-US" sz="3600" b="1" dirty="0">
                <a:latin typeface="Arial" panose="020B0604020202020204" pitchFamily="34" charset="0"/>
                <a:ea typeface="+mj-ea"/>
                <a:cs typeface="Arial" panose="020B0604020202020204" pitchFamily="34" charset="0"/>
              </a:rPr>
              <a:t>Ozone Mapper and Profiler Suite (OMPS)</a:t>
            </a:r>
            <a:endParaRPr lang="en-US" sz="3600" dirty="0">
              <a:latin typeface="Arial" panose="020B0604020202020204" pitchFamily="34" charset="0"/>
              <a:ea typeface="+mj-ea"/>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BD323-6BBD-C1FC-CD9E-C2520E5743DF}"/>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85D4AF1F-F1E7-7C29-2C52-BD9026E1DD88}"/>
              </a:ext>
            </a:extLst>
          </p:cNvPr>
          <p:cNvSpPr txBox="1">
            <a:spLocks/>
          </p:cNvSpPr>
          <p:nvPr/>
        </p:nvSpPr>
        <p:spPr>
          <a:xfrm>
            <a:off x="2134646" y="47082"/>
            <a:ext cx="7086600" cy="685800"/>
          </a:xfrm>
          <a:prstGeom prst="rect">
            <a:avLst/>
          </a:prstGeom>
        </p:spPr>
        <p:txBody>
          <a:bodyPr vert="horz" lIns="91440" tIns="45720" rIns="91440" bIns="45720" rtlCol="0" anchor="ctr">
            <a:noAutofit/>
          </a:bodyPr>
          <a:lstStyle/>
          <a:p>
            <a:pPr algn="ctr">
              <a:spcBef>
                <a:spcPct val="0"/>
              </a:spcBef>
              <a:defRPr/>
            </a:pPr>
            <a:r>
              <a:rPr lang="en-US" sz="3600" b="1">
                <a:latin typeface="Arial" panose="020B0604020202020204" pitchFamily="34" charset="0"/>
                <a:ea typeface="+mj-ea"/>
                <a:cs typeface="Arial" panose="020B0604020202020204" pitchFamily="34" charset="0"/>
              </a:rPr>
              <a:t>OMPS LP Data Products</a:t>
            </a:r>
            <a:endParaRPr lang="en-US" sz="3600" dirty="0">
              <a:latin typeface="Arial" panose="020B0604020202020204" pitchFamily="34" charset="0"/>
              <a:ea typeface="+mj-ea"/>
              <a:cs typeface="Arial" panose="020B0604020202020204" pitchFamily="34" charset="0"/>
            </a:endParaRPr>
          </a:p>
        </p:txBody>
      </p:sp>
      <p:pic>
        <p:nvPicPr>
          <p:cNvPr id="2" name="Picture 2">
            <a:extLst>
              <a:ext uri="{FF2B5EF4-FFF2-40B4-BE49-F238E27FC236}">
                <a16:creationId xmlns:a16="http://schemas.microsoft.com/office/drawing/2014/main" id="{CE915E03-630E-E460-150C-7FB5B10D0B80}"/>
              </a:ext>
            </a:extLst>
          </p:cNvPr>
          <p:cNvPicPr>
            <a:picLocks noChangeAspect="1" noChangeArrowheads="1"/>
          </p:cNvPicPr>
          <p:nvPr/>
        </p:nvPicPr>
        <p:blipFill>
          <a:blip r:embed="rId3" cstate="print">
            <a:clrChange>
              <a:clrFrom>
                <a:srgbClr val="FFFFFF"/>
              </a:clrFrom>
              <a:clrTo>
                <a:srgbClr val="FFFFFF">
                  <a:alpha val="0"/>
                </a:srgbClr>
              </a:clrTo>
            </a:clrChange>
          </a:blip>
          <a:srcRect l="3388"/>
          <a:stretch>
            <a:fillRect/>
          </a:stretch>
        </p:blipFill>
        <p:spPr bwMode="auto">
          <a:xfrm>
            <a:off x="0" y="12679"/>
            <a:ext cx="1141481" cy="945218"/>
          </a:xfrm>
          <a:prstGeom prst="rect">
            <a:avLst/>
          </a:prstGeom>
          <a:noFill/>
          <a:ln w="9525">
            <a:noFill/>
            <a:miter lim="800000"/>
            <a:headEnd/>
            <a:tailEnd/>
          </a:ln>
        </p:spPr>
      </p:pic>
      <p:pic>
        <p:nvPicPr>
          <p:cNvPr id="3" name="Picture 2">
            <a:extLst>
              <a:ext uri="{FF2B5EF4-FFF2-40B4-BE49-F238E27FC236}">
                <a16:creationId xmlns:a16="http://schemas.microsoft.com/office/drawing/2014/main" id="{C736284A-8EF6-B1B4-BD85-F606FCAF76A3}"/>
              </a:ext>
            </a:extLst>
          </p:cNvPr>
          <p:cNvPicPr>
            <a:picLocks noChangeAspect="1"/>
          </p:cNvPicPr>
          <p:nvPr/>
        </p:nvPicPr>
        <p:blipFill>
          <a:blip r:embed="rId4"/>
          <a:stretch>
            <a:fillRect/>
          </a:stretch>
        </p:blipFill>
        <p:spPr>
          <a:xfrm>
            <a:off x="11214100" y="29015"/>
            <a:ext cx="965860" cy="943397"/>
          </a:xfrm>
          <a:prstGeom prst="rect">
            <a:avLst/>
          </a:prstGeom>
        </p:spPr>
      </p:pic>
      <p:pic>
        <p:nvPicPr>
          <p:cNvPr id="4" name="Picture 3">
            <a:extLst>
              <a:ext uri="{FF2B5EF4-FFF2-40B4-BE49-F238E27FC236}">
                <a16:creationId xmlns:a16="http://schemas.microsoft.com/office/drawing/2014/main" id="{86D76AE0-C831-0ACA-635B-92228CE8CF90}"/>
              </a:ext>
            </a:extLst>
          </p:cNvPr>
          <p:cNvPicPr>
            <a:picLocks noChangeAspect="1"/>
          </p:cNvPicPr>
          <p:nvPr/>
        </p:nvPicPr>
        <p:blipFill>
          <a:blip r:embed="rId5"/>
          <a:stretch>
            <a:fillRect/>
          </a:stretch>
        </p:blipFill>
        <p:spPr>
          <a:xfrm>
            <a:off x="10607632" y="6501080"/>
            <a:ext cx="1405304" cy="327904"/>
          </a:xfrm>
          <a:prstGeom prst="rect">
            <a:avLst/>
          </a:prstGeom>
          <a:solidFill>
            <a:schemeClr val="bg1"/>
          </a:solidFill>
        </p:spPr>
      </p:pic>
      <p:sp>
        <p:nvSpPr>
          <p:cNvPr id="13" name="TextBox 12">
            <a:extLst>
              <a:ext uri="{FF2B5EF4-FFF2-40B4-BE49-F238E27FC236}">
                <a16:creationId xmlns:a16="http://schemas.microsoft.com/office/drawing/2014/main" id="{DD9F8F58-061A-2D72-6474-6E8CFF2D53DF}"/>
              </a:ext>
            </a:extLst>
          </p:cNvPr>
          <p:cNvSpPr txBox="1"/>
          <p:nvPr/>
        </p:nvSpPr>
        <p:spPr>
          <a:xfrm>
            <a:off x="4191000" y="6488668"/>
            <a:ext cx="3810000" cy="369332"/>
          </a:xfrm>
          <a:prstGeom prst="rect">
            <a:avLst/>
          </a:prstGeom>
          <a:noFill/>
        </p:spPr>
        <p:txBody>
          <a:bodyPr wrap="square" rtlCol="0">
            <a:spAutoFit/>
          </a:bodyPr>
          <a:lstStyle/>
          <a:p>
            <a:r>
              <a:rPr lang="en-US" b="1" i="1">
                <a:solidFill>
                  <a:schemeClr val="tx1">
                    <a:lumMod val="65000"/>
                    <a:lumOff val="35000"/>
                  </a:schemeClr>
                </a:solidFill>
                <a:latin typeface="Arial" panose="020B0604020202020204" pitchFamily="34" charset="0"/>
                <a:cs typeface="Arial" panose="020B0604020202020204" pitchFamily="34" charset="0"/>
              </a:rPr>
              <a:t>Natalya.A.Kramarova@nasa.gov</a:t>
            </a:r>
            <a:endParaRPr lang="en-US" b="1" i="1" dirty="0">
              <a:solidFill>
                <a:schemeClr val="tx1">
                  <a:lumMod val="65000"/>
                  <a:lumOff val="35000"/>
                </a:schemeClr>
              </a:solidFill>
              <a:latin typeface="Arial" panose="020B060402020202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DAC02759-8374-909A-A61E-451E5400CBC1}"/>
              </a:ext>
            </a:extLst>
          </p:cNvPr>
          <p:cNvGraphicFramePr>
            <a:graphicFrameLocks noGrp="1"/>
          </p:cNvGraphicFramePr>
          <p:nvPr>
            <p:extLst>
              <p:ext uri="{D42A27DB-BD31-4B8C-83A1-F6EECF244321}">
                <p14:modId xmlns:p14="http://schemas.microsoft.com/office/powerpoint/2010/main" val="2405108030"/>
              </p:ext>
            </p:extLst>
          </p:nvPr>
        </p:nvGraphicFramePr>
        <p:xfrm>
          <a:off x="432825" y="1003252"/>
          <a:ext cx="10877459" cy="5452472"/>
        </p:xfrm>
        <a:graphic>
          <a:graphicData uri="http://schemas.openxmlformats.org/drawingml/2006/table">
            <a:tbl>
              <a:tblPr firstRow="1" bandRow="1">
                <a:tableStyleId>{00A15C55-8517-42AA-B614-E9B94910E393}</a:tableStyleId>
              </a:tblPr>
              <a:tblGrid>
                <a:gridCol w="1828800">
                  <a:extLst>
                    <a:ext uri="{9D8B030D-6E8A-4147-A177-3AD203B41FA5}">
                      <a16:colId xmlns:a16="http://schemas.microsoft.com/office/drawing/2014/main" val="3288091845"/>
                    </a:ext>
                  </a:extLst>
                </a:gridCol>
                <a:gridCol w="5860755">
                  <a:extLst>
                    <a:ext uri="{9D8B030D-6E8A-4147-A177-3AD203B41FA5}">
                      <a16:colId xmlns:a16="http://schemas.microsoft.com/office/drawing/2014/main" val="4001244435"/>
                    </a:ext>
                  </a:extLst>
                </a:gridCol>
                <a:gridCol w="1525408">
                  <a:extLst>
                    <a:ext uri="{9D8B030D-6E8A-4147-A177-3AD203B41FA5}">
                      <a16:colId xmlns:a16="http://schemas.microsoft.com/office/drawing/2014/main" val="2124506798"/>
                    </a:ext>
                  </a:extLst>
                </a:gridCol>
                <a:gridCol w="897299">
                  <a:extLst>
                    <a:ext uri="{9D8B030D-6E8A-4147-A177-3AD203B41FA5}">
                      <a16:colId xmlns:a16="http://schemas.microsoft.com/office/drawing/2014/main" val="3098471823"/>
                    </a:ext>
                  </a:extLst>
                </a:gridCol>
                <a:gridCol w="765197">
                  <a:extLst>
                    <a:ext uri="{9D8B030D-6E8A-4147-A177-3AD203B41FA5}">
                      <a16:colId xmlns:a16="http://schemas.microsoft.com/office/drawing/2014/main" val="2138238924"/>
                    </a:ext>
                  </a:extLst>
                </a:gridCol>
              </a:tblGrid>
              <a:tr h="344174">
                <a:tc>
                  <a:txBody>
                    <a:bodyPr/>
                    <a:lstStyle/>
                    <a:p>
                      <a:r>
                        <a:rPr lang="en-US" sz="1600">
                          <a:latin typeface="Arial" panose="020B0604020202020204" pitchFamily="34" charset="0"/>
                          <a:cs typeface="Arial" panose="020B0604020202020204" pitchFamily="34" charset="0"/>
                        </a:rPr>
                        <a:t>Product</a:t>
                      </a:r>
                      <a:endParaRPr lang="en-US" sz="1600" dirty="0">
                        <a:latin typeface="Arial" panose="020B0604020202020204" pitchFamily="34" charset="0"/>
                        <a:cs typeface="Arial" panose="020B0604020202020204" pitchFamily="34" charset="0"/>
                      </a:endParaRPr>
                    </a:p>
                  </a:txBody>
                  <a:tcPr/>
                </a:tc>
                <a:tc>
                  <a:txBody>
                    <a:bodyPr/>
                    <a:lstStyle/>
                    <a:p>
                      <a:r>
                        <a:rPr lang="en-US" sz="1600" dirty="0">
                          <a:latin typeface="Arial" panose="020B0604020202020204" pitchFamily="34" charset="0"/>
                          <a:cs typeface="Arial" panose="020B0604020202020204" pitchFamily="34" charset="0"/>
                        </a:rPr>
                        <a:t>Description</a:t>
                      </a:r>
                    </a:p>
                  </a:txBody>
                  <a:tcPr/>
                </a:tc>
                <a:tc>
                  <a:txBody>
                    <a:bodyPr/>
                    <a:lstStyle/>
                    <a:p>
                      <a:r>
                        <a:rPr lang="en-US" sz="1600">
                          <a:latin typeface="Arial" panose="020B0604020202020204" pitchFamily="34" charset="0"/>
                          <a:cs typeface="Arial" panose="020B0604020202020204" pitchFamily="34" charset="0"/>
                        </a:rPr>
                        <a:t>Status</a:t>
                      </a:r>
                      <a:endParaRPr lang="en-US" sz="1600" dirty="0">
                        <a:latin typeface="Arial" panose="020B0604020202020204" pitchFamily="34" charset="0"/>
                        <a:cs typeface="Arial" panose="020B0604020202020204" pitchFamily="34" charset="0"/>
                      </a:endParaRPr>
                    </a:p>
                  </a:txBody>
                  <a:tcPr/>
                </a:tc>
                <a:tc>
                  <a:txBody>
                    <a:bodyPr/>
                    <a:lstStyle/>
                    <a:p>
                      <a:r>
                        <a:rPr lang="en-US" sz="1600">
                          <a:latin typeface="Arial" panose="020B0604020202020204" pitchFamily="34" charset="0"/>
                          <a:cs typeface="Arial" panose="020B0604020202020204" pitchFamily="34" charset="0"/>
                        </a:rPr>
                        <a:t>SNPP</a:t>
                      </a:r>
                      <a:endParaRPr lang="en-US" sz="1600" dirty="0">
                        <a:latin typeface="Arial" panose="020B0604020202020204" pitchFamily="34" charset="0"/>
                        <a:cs typeface="Arial" panose="020B0604020202020204" pitchFamily="34" charset="0"/>
                      </a:endParaRPr>
                    </a:p>
                  </a:txBody>
                  <a:tcPr/>
                </a:tc>
                <a:tc>
                  <a:txBody>
                    <a:bodyPr/>
                    <a:lstStyle/>
                    <a:p>
                      <a:r>
                        <a:rPr lang="en-US" sz="1600">
                          <a:latin typeface="Arial" panose="020B0604020202020204" pitchFamily="34" charset="0"/>
                          <a:cs typeface="Arial" panose="020B0604020202020204" pitchFamily="34" charset="0"/>
                        </a:rPr>
                        <a:t>N-21</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9461071"/>
                  </a:ext>
                </a:extLst>
              </a:tr>
              <a:tr h="464182">
                <a:tc>
                  <a:txBody>
                    <a:bodyPr/>
                    <a:lstStyle/>
                    <a:p>
                      <a:r>
                        <a:rPr lang="en-US" sz="1600" b="1" dirty="0">
                          <a:latin typeface="Arial" panose="020B0604020202020204" pitchFamily="34" charset="0"/>
                          <a:cs typeface="Arial" panose="020B0604020202020204" pitchFamily="34" charset="0"/>
                        </a:rPr>
                        <a:t>Level 1G</a:t>
                      </a:r>
                    </a:p>
                  </a:txBody>
                  <a:tcPr/>
                </a:tc>
                <a:tc>
                  <a:txBody>
                    <a:bodyPr/>
                    <a:lstStyle/>
                    <a:p>
                      <a:r>
                        <a:rPr lang="en-US" sz="1600" b="1" dirty="0">
                          <a:latin typeface="Arial" panose="020B0604020202020204" pitchFamily="34" charset="0"/>
                          <a:cs typeface="Arial" panose="020B0604020202020204" pitchFamily="34" charset="0"/>
                        </a:rPr>
                        <a:t>Gridded Limb Sun-Normalized radiances </a:t>
                      </a:r>
                    </a:p>
                  </a:txBody>
                  <a:tcPr/>
                </a:tc>
                <a:tc>
                  <a:txBody>
                    <a:bodyPr/>
                    <a:lstStyle/>
                    <a:p>
                      <a:r>
                        <a:rPr lang="en-US" sz="1600" b="1">
                          <a:latin typeface="Arial" panose="020B0604020202020204" pitchFamily="34" charset="0"/>
                          <a:cs typeface="Arial" panose="020B0604020202020204" pitchFamily="34" charset="0"/>
                        </a:rPr>
                        <a:t>operational</a:t>
                      </a:r>
                      <a:endParaRPr lang="en-US" sz="1600" b="1" dirty="0">
                        <a:latin typeface="Arial" panose="020B0604020202020204" pitchFamily="34" charset="0"/>
                        <a:cs typeface="Arial" panose="020B0604020202020204" pitchFamily="34" charset="0"/>
                      </a:endParaRPr>
                    </a:p>
                  </a:txBody>
                  <a:tcPr/>
                </a:tc>
                <a:tc>
                  <a:txBody>
                    <a:bodyPr/>
                    <a:lstStyle/>
                    <a:p>
                      <a:r>
                        <a:rPr lang="en-US" sz="1600">
                          <a:latin typeface="Arial" panose="020B0604020202020204" pitchFamily="34" charset="0"/>
                          <a:cs typeface="Arial" panose="020B0604020202020204" pitchFamily="34" charset="0"/>
                        </a:rPr>
                        <a:t>V2.6</a:t>
                      </a:r>
                      <a:endParaRPr lang="en-US" sz="1600" dirty="0">
                        <a:latin typeface="Arial" panose="020B0604020202020204" pitchFamily="34" charset="0"/>
                        <a:cs typeface="Arial" panose="020B0604020202020204" pitchFamily="34" charset="0"/>
                      </a:endParaRPr>
                    </a:p>
                  </a:txBody>
                  <a:tcPr/>
                </a:tc>
                <a:tc>
                  <a:txBody>
                    <a:bodyPr/>
                    <a:lstStyle/>
                    <a:p>
                      <a:r>
                        <a:rPr lang="en-US" sz="1600">
                          <a:latin typeface="Arial" panose="020B0604020202020204" pitchFamily="34" charset="0"/>
                          <a:cs typeface="Arial" panose="020B0604020202020204" pitchFamily="34" charset="0"/>
                        </a:rPr>
                        <a:t>V1.0</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838351144"/>
                  </a:ext>
                </a:extLst>
              </a:tr>
              <a:tr h="464182">
                <a:tc rowSpan="2">
                  <a:txBody>
                    <a:bodyPr/>
                    <a:lstStyle/>
                    <a:p>
                      <a:r>
                        <a:rPr lang="en-US" sz="1600" b="1" dirty="0">
                          <a:latin typeface="Arial" panose="020B0604020202020204" pitchFamily="34" charset="0"/>
                          <a:cs typeface="Arial" panose="020B0604020202020204" pitchFamily="34" charset="0"/>
                        </a:rPr>
                        <a:t>Ozone Profile</a:t>
                      </a:r>
                    </a:p>
                  </a:txBody>
                  <a:tcPr anchor="ctr">
                    <a:solidFill>
                      <a:schemeClr val="tx2">
                        <a:lumMod val="10000"/>
                        <a:lumOff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Arial" panose="020B0604020202020204" pitchFamily="34" charset="0"/>
                          <a:cs typeface="Arial" panose="020B0604020202020204" pitchFamily="34" charset="0"/>
                        </a:rPr>
                        <a:t>Retrieved ozone profile (12.5-57.5 km) from UV+VIS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latin typeface="Arial" panose="020B0604020202020204" pitchFamily="34" charset="0"/>
                          <a:cs typeface="Arial" panose="020B0604020202020204" pitchFamily="34" charset="0"/>
                        </a:rPr>
                        <a:t>operational</a:t>
                      </a:r>
                      <a:endParaRPr lang="en-US" sz="1600" b="1" dirty="0">
                        <a:latin typeface="Arial" panose="020B0604020202020204" pitchFamily="34" charset="0"/>
                        <a:cs typeface="Arial" panose="020B0604020202020204" pitchFamily="34" charset="0"/>
                      </a:endParaRPr>
                    </a:p>
                  </a:txBody>
                  <a:tcPr/>
                </a:tc>
                <a:tc>
                  <a:txBody>
                    <a:bodyPr/>
                    <a:lstStyle/>
                    <a:p>
                      <a:r>
                        <a:rPr lang="en-US" sz="1600">
                          <a:latin typeface="Arial" panose="020B0604020202020204" pitchFamily="34" charset="0"/>
                          <a:cs typeface="Arial" panose="020B0604020202020204" pitchFamily="34" charset="0"/>
                        </a:rPr>
                        <a:t>V2.6</a:t>
                      </a:r>
                      <a:endParaRPr lang="en-US" sz="1600" dirty="0">
                        <a:latin typeface="Arial" panose="020B0604020202020204" pitchFamily="34" charset="0"/>
                        <a:cs typeface="Arial" panose="020B0604020202020204" pitchFamily="34" charset="0"/>
                      </a:endParaRPr>
                    </a:p>
                  </a:txBody>
                  <a:tcPr/>
                </a:tc>
                <a:tc>
                  <a:txBody>
                    <a:bodyPr/>
                    <a:lstStyle/>
                    <a:p>
                      <a:r>
                        <a:rPr lang="en-US" sz="1600" dirty="0">
                          <a:latin typeface="Arial" panose="020B0604020202020204" pitchFamily="34" charset="0"/>
                          <a:cs typeface="Arial" panose="020B0604020202020204" pitchFamily="34" charset="0"/>
                        </a:rPr>
                        <a:t>V1.0</a:t>
                      </a:r>
                    </a:p>
                  </a:txBody>
                  <a:tcPr/>
                </a:tc>
                <a:extLst>
                  <a:ext uri="{0D108BD9-81ED-4DB2-BD59-A6C34878D82A}">
                    <a16:rowId xmlns:a16="http://schemas.microsoft.com/office/drawing/2014/main" val="3715093916"/>
                  </a:ext>
                </a:extLst>
              </a:tr>
              <a:tr h="464182">
                <a:tc vMerge="1">
                  <a:txBody>
                    <a:bodyPr/>
                    <a:lstStyle/>
                    <a:p>
                      <a:endParaRPr lang="en-US" sz="1600" b="1"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Arial" panose="020B0604020202020204" pitchFamily="34" charset="0"/>
                          <a:cs typeface="Arial" panose="020B0604020202020204" pitchFamily="34" charset="0"/>
                        </a:rPr>
                        <a:t>NRT retrieved ozone profile delivered in &lt;6 hours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Arial" panose="020B0604020202020204" pitchFamily="34" charset="0"/>
                          <a:cs typeface="Arial" panose="020B0604020202020204" pitchFamily="34" charset="0"/>
                        </a:rPr>
                        <a:t>NRT</a:t>
                      </a:r>
                      <a:r>
                        <a:rPr lang="en-US" sz="1600" b="1" baseline="30000" dirty="0">
                          <a:latin typeface="Arial" panose="020B0604020202020204" pitchFamily="34" charset="0"/>
                          <a:cs typeface="Arial" panose="020B0604020202020204" pitchFamily="34" charset="0"/>
                        </a:rPr>
                        <a:t>*</a:t>
                      </a:r>
                      <a:endParaRPr lang="en-US" sz="1600" b="1" dirty="0">
                        <a:latin typeface="Arial" panose="020B0604020202020204" pitchFamily="34" charset="0"/>
                        <a:cs typeface="Arial" panose="020B0604020202020204" pitchFamily="34" charset="0"/>
                      </a:endParaRPr>
                    </a:p>
                  </a:txBody>
                  <a:tcPr/>
                </a:tc>
                <a:tc>
                  <a:txBody>
                    <a:bodyPr/>
                    <a:lstStyle/>
                    <a:p>
                      <a:r>
                        <a:rPr lang="en-US" sz="1600">
                          <a:latin typeface="Arial" panose="020B0604020202020204" pitchFamily="34" charset="0"/>
                          <a:cs typeface="Arial" panose="020B0604020202020204" pitchFamily="34" charset="0"/>
                        </a:rPr>
                        <a:t>V2.6</a:t>
                      </a:r>
                      <a:endParaRPr lang="en-US" sz="1600" dirty="0">
                        <a:latin typeface="Arial" panose="020B0604020202020204" pitchFamily="34" charset="0"/>
                        <a:cs typeface="Arial" panose="020B0604020202020204" pitchFamily="34" charset="0"/>
                      </a:endParaRPr>
                    </a:p>
                  </a:txBody>
                  <a:tcPr/>
                </a:tc>
                <a:tc>
                  <a:txBody>
                    <a:bodyPr/>
                    <a:lstStyle/>
                    <a:p>
                      <a:r>
                        <a:rPr lang="en-US" sz="1600" dirty="0">
                          <a:latin typeface="Arial" panose="020B0604020202020204" pitchFamily="34" charset="0"/>
                          <a:cs typeface="Arial" panose="020B0604020202020204" pitchFamily="34" charset="0"/>
                        </a:rPr>
                        <a:t>V1.0</a:t>
                      </a:r>
                    </a:p>
                  </a:txBody>
                  <a:tcPr/>
                </a:tc>
                <a:extLst>
                  <a:ext uri="{0D108BD9-81ED-4DB2-BD59-A6C34878D82A}">
                    <a16:rowId xmlns:a16="http://schemas.microsoft.com/office/drawing/2014/main" val="1826766053"/>
                  </a:ext>
                </a:extLst>
              </a:tr>
              <a:tr h="464182">
                <a:tc rowSpan="2">
                  <a:txBody>
                    <a:bodyPr/>
                    <a:lstStyle/>
                    <a:p>
                      <a:r>
                        <a:rPr lang="en-US" sz="1600" b="1" dirty="0">
                          <a:latin typeface="Arial" panose="020B0604020202020204" pitchFamily="34" charset="0"/>
                          <a:cs typeface="Arial" panose="020B0604020202020204" pitchFamily="34" charset="0"/>
                        </a:rPr>
                        <a:t>Aerosol</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latin typeface="Arial" panose="020B0604020202020204" pitchFamily="34" charset="0"/>
                          <a:cs typeface="Arial" panose="020B0604020202020204" pitchFamily="34" charset="0"/>
                        </a:rPr>
                        <a:t>Aerosol Extinction Profiles (VIS/NIR) at 6 waves</a:t>
                      </a:r>
                      <a:endParaRPr lang="en-US" sz="1600" b="1"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latin typeface="Arial" panose="020B0604020202020204" pitchFamily="34" charset="0"/>
                          <a:cs typeface="Arial" panose="020B0604020202020204" pitchFamily="34" charset="0"/>
                        </a:rPr>
                        <a:t>operational</a:t>
                      </a:r>
                      <a:endParaRPr lang="en-US" sz="1600" b="1" dirty="0">
                        <a:latin typeface="Arial" panose="020B0604020202020204" pitchFamily="34" charset="0"/>
                        <a:cs typeface="Arial" panose="020B0604020202020204" pitchFamily="34" charset="0"/>
                      </a:endParaRPr>
                    </a:p>
                  </a:txBody>
                  <a:tcPr/>
                </a:tc>
                <a:tc>
                  <a:txBody>
                    <a:bodyPr/>
                    <a:lstStyle/>
                    <a:p>
                      <a:r>
                        <a:rPr lang="en-US" sz="1600">
                          <a:latin typeface="Arial" panose="020B0604020202020204" pitchFamily="34" charset="0"/>
                          <a:cs typeface="Arial" panose="020B0604020202020204" pitchFamily="34" charset="0"/>
                        </a:rPr>
                        <a:t>V2</a:t>
                      </a:r>
                      <a:endParaRPr lang="en-US" sz="1600" dirty="0">
                        <a:latin typeface="Arial" panose="020B0604020202020204" pitchFamily="34" charset="0"/>
                        <a:cs typeface="Arial" panose="020B0604020202020204" pitchFamily="34" charset="0"/>
                      </a:endParaRPr>
                    </a:p>
                  </a:txBody>
                  <a:tcPr/>
                </a:tc>
                <a:tc>
                  <a:txBody>
                    <a:bodyPr/>
                    <a:lstStyle/>
                    <a:p>
                      <a:r>
                        <a:rPr lang="en-US" sz="1600" dirty="0">
                          <a:latin typeface="Arial" panose="020B0604020202020204" pitchFamily="34" charset="0"/>
                          <a:cs typeface="Arial" panose="020B0604020202020204" pitchFamily="34" charset="0"/>
                        </a:rPr>
                        <a:t>V1.0</a:t>
                      </a:r>
                    </a:p>
                  </a:txBody>
                  <a:tcPr/>
                </a:tc>
                <a:extLst>
                  <a:ext uri="{0D108BD9-81ED-4DB2-BD59-A6C34878D82A}">
                    <a16:rowId xmlns:a16="http://schemas.microsoft.com/office/drawing/2014/main" val="2113021451"/>
                  </a:ext>
                </a:extLst>
              </a:tr>
              <a:tr h="464182">
                <a:tc vMerge="1">
                  <a:txBody>
                    <a:bodyPr/>
                    <a:lstStyle/>
                    <a:p>
                      <a:endParaRPr lang="en-US" sz="1600" b="1"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Arial" panose="020B0604020202020204" pitchFamily="34" charset="0"/>
                          <a:cs typeface="Arial" panose="020B0604020202020204" pitchFamily="34" charset="0"/>
                        </a:rPr>
                        <a:t>NRT Aerosol with ML algorithm delivered in &lt;6 hours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Arial" panose="020B0604020202020204" pitchFamily="34" charset="0"/>
                          <a:cs typeface="Arial" panose="020B0604020202020204" pitchFamily="34" charset="0"/>
                        </a:rPr>
                        <a:t>NRT</a:t>
                      </a:r>
                      <a:r>
                        <a:rPr lang="en-US" sz="1600" b="1" baseline="30000" dirty="0">
                          <a:latin typeface="Arial" panose="020B0604020202020204" pitchFamily="34" charset="0"/>
                          <a:cs typeface="Arial" panose="020B0604020202020204" pitchFamily="34" charset="0"/>
                        </a:rPr>
                        <a:t>*</a:t>
                      </a:r>
                      <a:endParaRPr lang="en-US" sz="1600" b="1" dirty="0">
                        <a:latin typeface="Arial" panose="020B0604020202020204" pitchFamily="34" charset="0"/>
                        <a:cs typeface="Arial" panose="020B0604020202020204" pitchFamily="34" charset="0"/>
                      </a:endParaRPr>
                    </a:p>
                  </a:txBody>
                  <a:tcPr/>
                </a:tc>
                <a:tc>
                  <a:txBody>
                    <a:bodyPr/>
                    <a:lstStyle/>
                    <a:p>
                      <a:r>
                        <a:rPr lang="en-US" sz="1600" dirty="0">
                          <a:latin typeface="Arial" panose="020B0604020202020204" pitchFamily="34" charset="0"/>
                          <a:cs typeface="Arial" panose="020B0604020202020204" pitchFamily="34" charset="0"/>
                        </a:rPr>
                        <a:t>V1</a:t>
                      </a:r>
                    </a:p>
                  </a:txBody>
                  <a:tcPr/>
                </a:tc>
                <a:tc>
                  <a:txBody>
                    <a:bodyPr/>
                    <a:lstStyle/>
                    <a:p>
                      <a:r>
                        <a:rPr lang="en-US" sz="1600" dirty="0">
                          <a:latin typeface="Arial" panose="020B0604020202020204" pitchFamily="34" charset="0"/>
                          <a:cs typeface="Arial" panose="020B0604020202020204" pitchFamily="34" charset="0"/>
                        </a:rPr>
                        <a:t>V1</a:t>
                      </a:r>
                    </a:p>
                  </a:txBody>
                  <a:tcPr/>
                </a:tc>
                <a:extLst>
                  <a:ext uri="{0D108BD9-81ED-4DB2-BD59-A6C34878D82A}">
                    <a16:rowId xmlns:a16="http://schemas.microsoft.com/office/drawing/2014/main" val="659638565"/>
                  </a:ext>
                </a:extLst>
              </a:tr>
              <a:tr h="360424">
                <a:tc rowSpan="3">
                  <a:txBody>
                    <a:bodyPr/>
                    <a:lstStyle/>
                    <a:p>
                      <a:r>
                        <a:rPr lang="en-US" sz="1600" b="1" dirty="0">
                          <a:latin typeface="Arial" panose="020B0604020202020204" pitchFamily="34" charset="0"/>
                          <a:cs typeface="Arial" panose="020B0604020202020204" pitchFamily="34" charset="0"/>
                        </a:rPr>
                        <a:t>Cloud height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Arial" panose="020B0604020202020204" pitchFamily="34" charset="0"/>
                          <a:cs typeface="Arial" panose="020B0604020202020204" pitchFamily="34" charset="0"/>
                        </a:rPr>
                        <a:t>Cloud top heights [km] from the ratio of 674 and 868 nm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latin typeface="Arial" panose="020B0604020202020204" pitchFamily="34" charset="0"/>
                          <a:cs typeface="Arial" panose="020B0604020202020204" pitchFamily="34" charset="0"/>
                        </a:rPr>
                        <a:t>operational</a:t>
                      </a:r>
                      <a:endParaRPr lang="en-US" sz="1600" b="1" dirty="0">
                        <a:latin typeface="Arial" panose="020B0604020202020204" pitchFamily="34" charset="0"/>
                        <a:cs typeface="Arial" panose="020B0604020202020204" pitchFamily="34" charset="0"/>
                      </a:endParaRPr>
                    </a:p>
                  </a:txBody>
                  <a:tcPr/>
                </a:tc>
                <a:tc>
                  <a:txBody>
                    <a:bodyPr/>
                    <a:lstStyle/>
                    <a:p>
                      <a:r>
                        <a:rPr lang="en-US" sz="1600" dirty="0">
                          <a:latin typeface="Arial" panose="020B0604020202020204" pitchFamily="34" charset="0"/>
                          <a:cs typeface="Arial" panose="020B0604020202020204" pitchFamily="34" charset="0"/>
                        </a:rPr>
                        <a:t>X</a:t>
                      </a:r>
                    </a:p>
                  </a:txBody>
                  <a:tcPr/>
                </a:tc>
                <a:tc>
                  <a:txBody>
                    <a:bodyPr/>
                    <a:lstStyle/>
                    <a:p>
                      <a:r>
                        <a:rPr lang="en-US" sz="1600" dirty="0">
                          <a:latin typeface="Arial" panose="020B0604020202020204" pitchFamily="34" charset="0"/>
                          <a:cs typeface="Arial" panose="020B0604020202020204" pitchFamily="34" charset="0"/>
                        </a:rPr>
                        <a:t>X</a:t>
                      </a:r>
                    </a:p>
                  </a:txBody>
                  <a:tcPr/>
                </a:tc>
                <a:extLst>
                  <a:ext uri="{0D108BD9-81ED-4DB2-BD59-A6C34878D82A}">
                    <a16:rowId xmlns:a16="http://schemas.microsoft.com/office/drawing/2014/main" val="3273863078"/>
                  </a:ext>
                </a:extLst>
              </a:tr>
              <a:tr h="289942">
                <a:tc vMerge="1">
                  <a:txBody>
                    <a:bodyPr/>
                    <a:lstStyle/>
                    <a:p>
                      <a:endParaRPr lang="en-US" sz="1600" b="1"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Arial" panose="020B0604020202020204" pitchFamily="34" charset="0"/>
                          <a:cs typeface="Arial" panose="020B0604020202020204" pitchFamily="34" charset="0"/>
                        </a:rPr>
                        <a:t>Polar Mesospheric Clouds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Arial" panose="020B0604020202020204" pitchFamily="34" charset="0"/>
                          <a:cs typeface="Arial" panose="020B0604020202020204" pitchFamily="34" charset="0"/>
                        </a:rPr>
                        <a:t>RESEARCH</a:t>
                      </a:r>
                    </a:p>
                  </a:txBody>
                  <a:tcPr/>
                </a:tc>
                <a:tc>
                  <a:txBody>
                    <a:bodyPr/>
                    <a:lstStyle/>
                    <a:p>
                      <a:r>
                        <a:rPr lang="en-US" sz="1600" dirty="0">
                          <a:latin typeface="Arial" panose="020B0604020202020204" pitchFamily="34" charset="0"/>
                          <a:cs typeface="Arial" panose="020B0604020202020204" pitchFamily="34" charset="0"/>
                        </a:rPr>
                        <a:t>X</a:t>
                      </a:r>
                    </a:p>
                  </a:txBody>
                  <a:tcPr/>
                </a:tc>
                <a:tc>
                  <a:txBody>
                    <a:bodyPr/>
                    <a:lstStyle/>
                    <a:p>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645834454"/>
                  </a:ext>
                </a:extLst>
              </a:tr>
              <a:tr h="322962">
                <a:tc vMerge="1">
                  <a:txBody>
                    <a:bodyPr/>
                    <a:lstStyle/>
                    <a:p>
                      <a:endParaRPr lang="en-US" sz="1600" b="1"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Arial" panose="020B0604020202020204" pitchFamily="34" charset="0"/>
                          <a:cs typeface="Arial" panose="020B0604020202020204" pitchFamily="34" charset="0"/>
                        </a:rPr>
                        <a:t>Polar Stratospheric Clouds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Arial" panose="020B0604020202020204" pitchFamily="34" charset="0"/>
                          <a:cs typeface="Arial" panose="020B0604020202020204" pitchFamily="34" charset="0"/>
                        </a:rPr>
                        <a:t>RESEARCH</a:t>
                      </a:r>
                    </a:p>
                  </a:txBody>
                  <a:tcPr/>
                </a:tc>
                <a:tc>
                  <a:txBody>
                    <a:bodyPr/>
                    <a:lstStyle/>
                    <a:p>
                      <a:r>
                        <a:rPr lang="en-US" sz="1600" dirty="0">
                          <a:latin typeface="Arial" panose="020B0604020202020204" pitchFamily="34" charset="0"/>
                          <a:cs typeface="Arial" panose="020B0604020202020204" pitchFamily="34" charset="0"/>
                        </a:rPr>
                        <a:t>X</a:t>
                      </a:r>
                    </a:p>
                  </a:txBody>
                  <a:tcPr/>
                </a:tc>
                <a:tc>
                  <a:txBody>
                    <a:bodyPr/>
                    <a:lstStyle/>
                    <a:p>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163177191"/>
                  </a:ext>
                </a:extLst>
              </a:tr>
              <a:tr h="464182">
                <a:tc>
                  <a:txBody>
                    <a:bodyPr/>
                    <a:lstStyle/>
                    <a:p>
                      <a:r>
                        <a:rPr lang="en-US" sz="1600" b="1">
                          <a:latin typeface="Arial" panose="020B0604020202020204" pitchFamily="34" charset="0"/>
                          <a:cs typeface="Arial" panose="020B0604020202020204" pitchFamily="34" charset="0"/>
                        </a:rPr>
                        <a:t>Temperature</a:t>
                      </a:r>
                      <a:endParaRPr lang="en-US" sz="1600" b="1" dirty="0">
                        <a:latin typeface="Arial" panose="020B0604020202020204" pitchFamily="34" charset="0"/>
                        <a:cs typeface="Arial" panose="020B0604020202020204" pitchFamily="34" charset="0"/>
                      </a:endParaRPr>
                    </a:p>
                  </a:txBody>
                  <a:tcPr/>
                </a:tc>
                <a:tc>
                  <a:txBody>
                    <a:bodyPr/>
                    <a:lstStyle/>
                    <a:p>
                      <a:r>
                        <a:rPr lang="en-US" sz="1600" b="1">
                          <a:latin typeface="Arial" panose="020B0604020202020204" pitchFamily="34" charset="0"/>
                          <a:cs typeface="Arial" panose="020B0604020202020204" pitchFamily="34" charset="0"/>
                        </a:rPr>
                        <a:t>Upper stratospheric-mesospheric temperature </a:t>
                      </a:r>
                      <a:endParaRPr lang="en-US" sz="1600" b="1" dirty="0">
                        <a:latin typeface="Arial" panose="020B0604020202020204" pitchFamily="34" charset="0"/>
                        <a:cs typeface="Arial" panose="020B0604020202020204" pitchFamily="34" charset="0"/>
                      </a:endParaRPr>
                    </a:p>
                  </a:txBody>
                  <a:tcPr/>
                </a:tc>
                <a:tc>
                  <a:txBody>
                    <a:bodyPr/>
                    <a:lstStyle/>
                    <a:p>
                      <a:r>
                        <a:rPr lang="en-US" sz="1600" b="1" dirty="0">
                          <a:latin typeface="Arial" panose="020B0604020202020204" pitchFamily="34" charset="0"/>
                          <a:cs typeface="Arial" panose="020B0604020202020204" pitchFamily="34" charset="0"/>
                        </a:rPr>
                        <a:t>operational</a:t>
                      </a:r>
                    </a:p>
                  </a:txBody>
                  <a:tcPr/>
                </a:tc>
                <a:tc>
                  <a:txBody>
                    <a:bodyPr/>
                    <a:lstStyle/>
                    <a:p>
                      <a:r>
                        <a:rPr lang="en-US" sz="1600">
                          <a:latin typeface="Arial" panose="020B0604020202020204" pitchFamily="34" charset="0"/>
                          <a:cs typeface="Arial" panose="020B0604020202020204" pitchFamily="34" charset="0"/>
                        </a:rPr>
                        <a:t>V1.0</a:t>
                      </a:r>
                      <a:endParaRPr lang="en-US" sz="1600" dirty="0">
                        <a:latin typeface="Arial" panose="020B0604020202020204" pitchFamily="34" charset="0"/>
                        <a:cs typeface="Arial" panose="020B0604020202020204" pitchFamily="34" charset="0"/>
                      </a:endParaRPr>
                    </a:p>
                  </a:txBody>
                  <a:tcPr/>
                </a:tc>
                <a:tc>
                  <a:txBody>
                    <a:bodyPr/>
                    <a:lstStyle/>
                    <a:p>
                      <a:r>
                        <a:rPr lang="en-US" sz="160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59161233"/>
                  </a:ext>
                </a:extLst>
              </a:tr>
              <a:tr h="363858">
                <a:tc>
                  <a:txBody>
                    <a:bodyPr/>
                    <a:lstStyle/>
                    <a:p>
                      <a:r>
                        <a:rPr lang="en-US" sz="1600" b="1" dirty="0">
                          <a:latin typeface="Arial" panose="020B0604020202020204" pitchFamily="34" charset="0"/>
                          <a:cs typeface="Arial" panose="020B0604020202020204" pitchFamily="34" charset="0"/>
                        </a:rPr>
                        <a:t>NO2</a:t>
                      </a:r>
                    </a:p>
                  </a:txBody>
                  <a:tcPr/>
                </a:tc>
                <a:tc>
                  <a:txBody>
                    <a:bodyPr/>
                    <a:lstStyle/>
                    <a:p>
                      <a:r>
                        <a:rPr lang="en-US" sz="1600" b="1">
                          <a:latin typeface="Arial" panose="020B0604020202020204" pitchFamily="34" charset="0"/>
                          <a:cs typeface="Arial" panose="020B0604020202020204" pitchFamily="34" charset="0"/>
                        </a:rPr>
                        <a:t>NO2 stratospheric profiles using ML approach</a:t>
                      </a:r>
                      <a:endParaRPr lang="en-US" sz="1600" b="1" dirty="0">
                        <a:latin typeface="Arial" panose="020B0604020202020204" pitchFamily="34" charset="0"/>
                        <a:cs typeface="Arial" panose="020B0604020202020204" pitchFamily="34" charset="0"/>
                      </a:endParaRPr>
                    </a:p>
                  </a:txBody>
                  <a:tcPr/>
                </a:tc>
                <a:tc>
                  <a:txBody>
                    <a:bodyPr/>
                    <a:lstStyle/>
                    <a:p>
                      <a:r>
                        <a:rPr lang="en-US" sz="1600" b="1">
                          <a:latin typeface="Arial" panose="020B0604020202020204" pitchFamily="34" charset="0"/>
                          <a:cs typeface="Arial" panose="020B0604020202020204" pitchFamily="34" charset="0"/>
                        </a:rPr>
                        <a:t>RESEARCH</a:t>
                      </a:r>
                      <a:endParaRPr lang="en-US" sz="1600" b="1" dirty="0">
                        <a:latin typeface="Arial" panose="020B0604020202020204" pitchFamily="34" charset="0"/>
                        <a:cs typeface="Arial" panose="020B0604020202020204" pitchFamily="34" charset="0"/>
                      </a:endParaRPr>
                    </a:p>
                  </a:txBody>
                  <a:tcPr/>
                </a:tc>
                <a:tc>
                  <a:txBody>
                    <a:bodyPr/>
                    <a:lstStyle/>
                    <a:p>
                      <a:r>
                        <a:rPr lang="en-US" sz="1600">
                          <a:latin typeface="Arial" panose="020B0604020202020204" pitchFamily="34" charset="0"/>
                          <a:cs typeface="Arial" panose="020B0604020202020204" pitchFamily="34" charset="0"/>
                        </a:rPr>
                        <a:t>X</a:t>
                      </a:r>
                      <a:endParaRPr lang="en-US" sz="1600" dirty="0">
                        <a:latin typeface="Arial" panose="020B0604020202020204" pitchFamily="34" charset="0"/>
                        <a:cs typeface="Arial" panose="020B0604020202020204" pitchFamily="34" charset="0"/>
                      </a:endParaRPr>
                    </a:p>
                  </a:txBody>
                  <a:tcPr/>
                </a:tc>
                <a:tc>
                  <a:txBody>
                    <a:bodyPr/>
                    <a:lstStyle/>
                    <a:p>
                      <a:r>
                        <a:rPr lang="en-US" sz="160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8455468"/>
                  </a:ext>
                </a:extLst>
              </a:tr>
              <a:tr h="464182">
                <a:tc>
                  <a:txBody>
                    <a:bodyPr/>
                    <a:lstStyle/>
                    <a:p>
                      <a:r>
                        <a:rPr lang="en-US" sz="1600" b="1">
                          <a:latin typeface="Arial" panose="020B0604020202020204" pitchFamily="34" charset="0"/>
                          <a:cs typeface="Arial" panose="020B0604020202020204" pitchFamily="34" charset="0"/>
                        </a:rPr>
                        <a:t>H2O</a:t>
                      </a:r>
                      <a:endParaRPr lang="en-US" sz="1600" b="1"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Arial" panose="020B0604020202020204" pitchFamily="34" charset="0"/>
                          <a:cs typeface="Arial" panose="020B0604020202020204" pitchFamily="34" charset="0"/>
                        </a:rPr>
                        <a:t>H2O stratospheric profiles using ML approach</a:t>
                      </a:r>
                    </a:p>
                  </a:txBody>
                  <a:tcPr/>
                </a:tc>
                <a:tc>
                  <a:txBody>
                    <a:bodyPr/>
                    <a:lstStyle/>
                    <a:p>
                      <a:r>
                        <a:rPr lang="en-US" sz="1600" b="1">
                          <a:latin typeface="Arial" panose="020B0604020202020204" pitchFamily="34" charset="0"/>
                          <a:cs typeface="Arial" panose="020B0604020202020204" pitchFamily="34" charset="0"/>
                        </a:rPr>
                        <a:t>RESEARCH</a:t>
                      </a:r>
                      <a:endParaRPr lang="en-US" sz="1600" b="1" dirty="0">
                        <a:latin typeface="Arial" panose="020B0604020202020204" pitchFamily="34" charset="0"/>
                        <a:cs typeface="Arial" panose="020B0604020202020204" pitchFamily="34" charset="0"/>
                      </a:endParaRPr>
                    </a:p>
                  </a:txBody>
                  <a:tcPr/>
                </a:tc>
                <a:tc>
                  <a:txBody>
                    <a:bodyPr/>
                    <a:lstStyle/>
                    <a:p>
                      <a:r>
                        <a:rPr lang="en-US" sz="1600">
                          <a:latin typeface="Arial" panose="020B0604020202020204" pitchFamily="34" charset="0"/>
                          <a:cs typeface="Arial" panose="020B0604020202020204" pitchFamily="34" charset="0"/>
                        </a:rPr>
                        <a:t>X</a:t>
                      </a:r>
                      <a:endParaRPr lang="en-US" sz="1600" dirty="0">
                        <a:latin typeface="Arial" panose="020B0604020202020204" pitchFamily="34" charset="0"/>
                        <a:cs typeface="Arial" panose="020B0604020202020204" pitchFamily="34" charset="0"/>
                      </a:endParaRPr>
                    </a:p>
                  </a:txBody>
                  <a:tcPr/>
                </a:tc>
                <a:tc>
                  <a:txBody>
                    <a:bodyPr/>
                    <a:lstStyle/>
                    <a:p>
                      <a:r>
                        <a:rPr lang="en-US" sz="1600" dirty="0">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1042131922"/>
                  </a:ext>
                </a:extLst>
              </a:tr>
              <a:tr h="464182">
                <a:tc>
                  <a:txBody>
                    <a:bodyPr/>
                    <a:lstStyle/>
                    <a:p>
                      <a:r>
                        <a:rPr lang="en-US" sz="1600" b="1" dirty="0">
                          <a:latin typeface="Arial" panose="020B0604020202020204" pitchFamily="34" charset="0"/>
                          <a:cs typeface="Arial" panose="020B0604020202020204" pitchFamily="34" charset="0"/>
                        </a:rPr>
                        <a:t>Tropospheric O</a:t>
                      </a:r>
                      <a:r>
                        <a:rPr lang="en-US" sz="1600" b="1" baseline="-25000" dirty="0">
                          <a:latin typeface="Arial" panose="020B0604020202020204" pitchFamily="34" charset="0"/>
                          <a:cs typeface="Arial" panose="020B0604020202020204" pitchFamily="34" charset="0"/>
                        </a:rPr>
                        <a:t>3</a:t>
                      </a:r>
                      <a:endParaRPr lang="en-US" sz="1600" b="1"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Arial" panose="020B0604020202020204" pitchFamily="34" charset="0"/>
                          <a:cs typeface="Arial" panose="020B0604020202020204" pitchFamily="34" charset="0"/>
                        </a:rPr>
                        <a:t>Global maps of tropospheric ozone using LP and NM</a:t>
                      </a:r>
                    </a:p>
                  </a:txBody>
                  <a:tcPr/>
                </a:tc>
                <a:tc>
                  <a:txBody>
                    <a:bodyPr/>
                    <a:lstStyle/>
                    <a:p>
                      <a:r>
                        <a:rPr lang="en-US" sz="1600" b="1" dirty="0">
                          <a:latin typeface="Arial" panose="020B0604020202020204" pitchFamily="34" charset="0"/>
                          <a:cs typeface="Arial" panose="020B0604020202020204" pitchFamily="34" charset="0"/>
                        </a:rPr>
                        <a:t>RESEARCH</a:t>
                      </a:r>
                    </a:p>
                  </a:txBody>
                  <a:tcPr/>
                </a:tc>
                <a:tc>
                  <a:txBody>
                    <a:bodyPr/>
                    <a:lstStyle/>
                    <a:p>
                      <a:r>
                        <a:rPr lang="en-US" sz="1600" dirty="0">
                          <a:latin typeface="Arial" panose="020B0604020202020204" pitchFamily="34" charset="0"/>
                          <a:cs typeface="Arial" panose="020B0604020202020204" pitchFamily="34" charset="0"/>
                        </a:rPr>
                        <a:t>X</a:t>
                      </a:r>
                    </a:p>
                  </a:txBody>
                  <a:tcPr/>
                </a:tc>
                <a:tc>
                  <a:txBody>
                    <a:bodyPr/>
                    <a:lstStyle/>
                    <a:p>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40401788"/>
                  </a:ext>
                </a:extLst>
              </a:tr>
            </a:tbl>
          </a:graphicData>
        </a:graphic>
      </p:graphicFrame>
      <p:sp>
        <p:nvSpPr>
          <p:cNvPr id="6" name="TextBox 5">
            <a:extLst>
              <a:ext uri="{FF2B5EF4-FFF2-40B4-BE49-F238E27FC236}">
                <a16:creationId xmlns:a16="http://schemas.microsoft.com/office/drawing/2014/main" id="{85A1FC61-8100-29E2-2342-6034911B4893}"/>
              </a:ext>
            </a:extLst>
          </p:cNvPr>
          <p:cNvSpPr txBox="1"/>
          <p:nvPr/>
        </p:nvSpPr>
        <p:spPr>
          <a:xfrm>
            <a:off x="8294457" y="6455724"/>
            <a:ext cx="2313175" cy="338554"/>
          </a:xfrm>
          <a:prstGeom prst="rect">
            <a:avLst/>
          </a:prstGeom>
          <a:noFill/>
        </p:spPr>
        <p:txBody>
          <a:bodyPr wrap="square" rtlCol="0">
            <a:spAutoFit/>
          </a:bodyPr>
          <a:lstStyle/>
          <a:p>
            <a:r>
              <a:rPr lang="en-US" sz="1600" dirty="0"/>
              <a:t>*provided on demand</a:t>
            </a:r>
          </a:p>
        </p:txBody>
      </p:sp>
    </p:spTree>
    <p:extLst>
      <p:ext uri="{BB962C8B-B14F-4D97-AF65-F5344CB8AC3E}">
        <p14:creationId xmlns:p14="http://schemas.microsoft.com/office/powerpoint/2010/main" val="1412727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1E3DE-7C0B-7349-FF66-7A3FBE7395CB}"/>
            </a:ext>
          </a:extLst>
        </p:cNvPr>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EBC0F552-A76B-B96E-059D-3EB9A186EFF1}"/>
              </a:ext>
            </a:extLst>
          </p:cNvPr>
          <p:cNvSpPr>
            <a:spLocks noGrp="1"/>
          </p:cNvSpPr>
          <p:nvPr>
            <p:ph type="sldNum" sz="quarter" idx="12"/>
          </p:nvPr>
        </p:nvSpPr>
        <p:spPr>
          <a:xfrm>
            <a:off x="11416674" y="6359529"/>
            <a:ext cx="907186" cy="498470"/>
          </a:xfrm>
        </p:spPr>
        <p:txBody>
          <a:bodyPr/>
          <a:lstStyle/>
          <a:p>
            <a:fld id="{059B9583-2191-1046-AFB7-4815BA0A29A6}" type="slidenum">
              <a:rPr lang="en-US" smtClean="0"/>
              <a:t>5</a:t>
            </a:fld>
            <a:endParaRPr lang="en-US" dirty="0"/>
          </a:p>
        </p:txBody>
      </p:sp>
      <p:pic>
        <p:nvPicPr>
          <p:cNvPr id="18" name="Picture 2">
            <a:extLst>
              <a:ext uri="{FF2B5EF4-FFF2-40B4-BE49-F238E27FC236}">
                <a16:creationId xmlns:a16="http://schemas.microsoft.com/office/drawing/2014/main" id="{EC103877-F2B1-E5D1-DC6F-C27FD4D022A3}"/>
              </a:ext>
            </a:extLst>
          </p:cNvPr>
          <p:cNvPicPr>
            <a:picLocks noChangeAspect="1" noChangeArrowheads="1"/>
          </p:cNvPicPr>
          <p:nvPr/>
        </p:nvPicPr>
        <p:blipFill>
          <a:blip r:embed="rId3" cstate="print">
            <a:clrChange>
              <a:clrFrom>
                <a:srgbClr val="FFFFFF"/>
              </a:clrFrom>
              <a:clrTo>
                <a:srgbClr val="FFFFFF">
                  <a:alpha val="0"/>
                </a:srgbClr>
              </a:clrTo>
            </a:clrChange>
          </a:blip>
          <a:srcRect l="3388"/>
          <a:stretch>
            <a:fillRect/>
          </a:stretch>
        </p:blipFill>
        <p:spPr bwMode="auto">
          <a:xfrm>
            <a:off x="0" y="12678"/>
            <a:ext cx="1302200" cy="1078303"/>
          </a:xfrm>
          <a:prstGeom prst="rect">
            <a:avLst/>
          </a:prstGeom>
          <a:noFill/>
          <a:ln w="9525">
            <a:noFill/>
            <a:miter lim="800000"/>
            <a:headEnd/>
            <a:tailEnd/>
          </a:ln>
        </p:spPr>
      </p:pic>
      <p:pic>
        <p:nvPicPr>
          <p:cNvPr id="19" name="Picture 18">
            <a:extLst>
              <a:ext uri="{FF2B5EF4-FFF2-40B4-BE49-F238E27FC236}">
                <a16:creationId xmlns:a16="http://schemas.microsoft.com/office/drawing/2014/main" id="{1F5AF834-59DC-02C4-2442-23D9E39B26E7}"/>
              </a:ext>
            </a:extLst>
          </p:cNvPr>
          <p:cNvPicPr>
            <a:picLocks noChangeAspect="1"/>
          </p:cNvPicPr>
          <p:nvPr/>
        </p:nvPicPr>
        <p:blipFill>
          <a:blip r:embed="rId4"/>
          <a:stretch>
            <a:fillRect/>
          </a:stretch>
        </p:blipFill>
        <p:spPr>
          <a:xfrm>
            <a:off x="11075940" y="29015"/>
            <a:ext cx="1104020" cy="1078343"/>
          </a:xfrm>
          <a:prstGeom prst="rect">
            <a:avLst/>
          </a:prstGeom>
        </p:spPr>
      </p:pic>
      <p:pic>
        <p:nvPicPr>
          <p:cNvPr id="3" name="Picture 2" descr="Chart&#10;&#10;AI-generated content may be incorrect.">
            <a:extLst>
              <a:ext uri="{FF2B5EF4-FFF2-40B4-BE49-F238E27FC236}">
                <a16:creationId xmlns:a16="http://schemas.microsoft.com/office/drawing/2014/main" id="{9848FD23-8CF1-4A3A-E96D-86EDB0242524}"/>
              </a:ext>
            </a:extLst>
          </p:cNvPr>
          <p:cNvPicPr>
            <a:picLocks noChangeAspect="1"/>
          </p:cNvPicPr>
          <p:nvPr/>
        </p:nvPicPr>
        <p:blipFill>
          <a:blip r:embed="rId5"/>
          <a:stretch>
            <a:fillRect/>
          </a:stretch>
        </p:blipFill>
        <p:spPr>
          <a:xfrm>
            <a:off x="2358828" y="560014"/>
            <a:ext cx="8717112" cy="6309360"/>
          </a:xfrm>
          <a:prstGeom prst="rect">
            <a:avLst/>
          </a:prstGeom>
        </p:spPr>
      </p:pic>
      <p:sp>
        <p:nvSpPr>
          <p:cNvPr id="16" name="Title 1">
            <a:extLst>
              <a:ext uri="{FF2B5EF4-FFF2-40B4-BE49-F238E27FC236}">
                <a16:creationId xmlns:a16="http://schemas.microsoft.com/office/drawing/2014/main" id="{2786C759-72C2-41F8-2637-AFA1715C0A04}"/>
              </a:ext>
            </a:extLst>
          </p:cNvPr>
          <p:cNvSpPr txBox="1">
            <a:spLocks/>
          </p:cNvSpPr>
          <p:nvPr/>
        </p:nvSpPr>
        <p:spPr>
          <a:xfrm>
            <a:off x="2552700" y="64114"/>
            <a:ext cx="7086600" cy="495900"/>
          </a:xfrm>
          <a:prstGeom prst="rect">
            <a:avLst/>
          </a:prstGeom>
        </p:spPr>
        <p:txBody>
          <a:bodyPr vert="horz" lIns="91440" tIns="45720" rIns="91440" bIns="45720" rtlCol="0" anchor="ctr">
            <a:noAutofit/>
          </a:bodyPr>
          <a:lstStyle/>
          <a:p>
            <a:pPr algn="ctr">
              <a:spcBef>
                <a:spcPct val="0"/>
              </a:spcBef>
              <a:defRPr/>
            </a:pPr>
            <a:r>
              <a:rPr lang="en-US" sz="3600" b="1" dirty="0">
                <a:latin typeface="Arial" panose="020B0604020202020204" pitchFamily="34" charset="0"/>
                <a:ea typeface="+mj-ea"/>
                <a:cs typeface="Arial" panose="020B0604020202020204" pitchFamily="34" charset="0"/>
              </a:rPr>
              <a:t>SNPP OMPS LP Version 2.6</a:t>
            </a:r>
            <a:endParaRPr lang="en-US" sz="3600" dirty="0">
              <a:latin typeface="Arial" panose="020B0604020202020204" pitchFamily="34" charset="0"/>
              <a:ea typeface="+mj-ea"/>
              <a:cs typeface="Arial" panose="020B0604020202020204" pitchFamily="34" charset="0"/>
            </a:endParaRPr>
          </a:p>
        </p:txBody>
      </p:sp>
      <p:pic>
        <p:nvPicPr>
          <p:cNvPr id="17" name="Picture 16">
            <a:extLst>
              <a:ext uri="{FF2B5EF4-FFF2-40B4-BE49-F238E27FC236}">
                <a16:creationId xmlns:a16="http://schemas.microsoft.com/office/drawing/2014/main" id="{93652E4D-040A-554A-0048-FEC5A6DC2178}"/>
              </a:ext>
            </a:extLst>
          </p:cNvPr>
          <p:cNvPicPr>
            <a:picLocks noChangeAspect="1"/>
          </p:cNvPicPr>
          <p:nvPr/>
        </p:nvPicPr>
        <p:blipFill>
          <a:blip r:embed="rId6"/>
          <a:stretch>
            <a:fillRect/>
          </a:stretch>
        </p:blipFill>
        <p:spPr>
          <a:xfrm>
            <a:off x="233" y="6379480"/>
            <a:ext cx="2112031" cy="492808"/>
          </a:xfrm>
          <a:prstGeom prst="rect">
            <a:avLst/>
          </a:prstGeom>
          <a:solidFill>
            <a:schemeClr val="bg1"/>
          </a:solidFill>
        </p:spPr>
      </p:pic>
      <p:sp>
        <p:nvSpPr>
          <p:cNvPr id="4" name="TextBox 3">
            <a:extLst>
              <a:ext uri="{FF2B5EF4-FFF2-40B4-BE49-F238E27FC236}">
                <a16:creationId xmlns:a16="http://schemas.microsoft.com/office/drawing/2014/main" id="{C6CB7C09-AA56-B307-6D3B-86875BED63AA}"/>
              </a:ext>
            </a:extLst>
          </p:cNvPr>
          <p:cNvSpPr txBox="1"/>
          <p:nvPr/>
        </p:nvSpPr>
        <p:spPr>
          <a:xfrm>
            <a:off x="4915238" y="5130315"/>
            <a:ext cx="4005632" cy="523220"/>
          </a:xfrm>
          <a:prstGeom prst="rect">
            <a:avLst/>
          </a:prstGeom>
          <a:solidFill>
            <a:schemeClr val="bg1"/>
          </a:solidFill>
          <a:ln>
            <a:solidFill>
              <a:srgbClr val="00B050"/>
            </a:solidFill>
          </a:ln>
        </p:spPr>
        <p:txBody>
          <a:bodyPr wrap="square" rtlCol="0">
            <a:spAutoFit/>
          </a:bodyPr>
          <a:lstStyle/>
          <a:p>
            <a:pPr algn="ctr"/>
            <a:r>
              <a:rPr lang="en-US" sz="2800" dirty="0">
                <a:solidFill>
                  <a:srgbClr val="00B050"/>
                </a:solidFill>
              </a:rPr>
              <a:t>No systematic patterns</a:t>
            </a:r>
          </a:p>
        </p:txBody>
      </p:sp>
      <p:grpSp>
        <p:nvGrpSpPr>
          <p:cNvPr id="10" name="Group 9">
            <a:extLst>
              <a:ext uri="{FF2B5EF4-FFF2-40B4-BE49-F238E27FC236}">
                <a16:creationId xmlns:a16="http://schemas.microsoft.com/office/drawing/2014/main" id="{4483A204-F95E-3895-FEAC-94EDF36F9515}"/>
              </a:ext>
            </a:extLst>
          </p:cNvPr>
          <p:cNvGrpSpPr/>
          <p:nvPr/>
        </p:nvGrpSpPr>
        <p:grpSpPr>
          <a:xfrm>
            <a:off x="3711809" y="1977287"/>
            <a:ext cx="8400011" cy="2939487"/>
            <a:chOff x="3711809" y="1977287"/>
            <a:chExt cx="8400011" cy="2939487"/>
          </a:xfrm>
        </p:grpSpPr>
        <p:sp>
          <p:nvSpPr>
            <p:cNvPr id="5" name="Rectangle 4">
              <a:extLst>
                <a:ext uri="{FF2B5EF4-FFF2-40B4-BE49-F238E27FC236}">
                  <a16:creationId xmlns:a16="http://schemas.microsoft.com/office/drawing/2014/main" id="{EB89D742-1E34-E02D-96AB-937E35443A21}"/>
                </a:ext>
              </a:extLst>
            </p:cNvPr>
            <p:cNvSpPr/>
            <p:nvPr/>
          </p:nvSpPr>
          <p:spPr>
            <a:xfrm>
              <a:off x="3711809" y="3989196"/>
              <a:ext cx="6772589" cy="927578"/>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 name="TextBox 6">
              <a:extLst>
                <a:ext uri="{FF2B5EF4-FFF2-40B4-BE49-F238E27FC236}">
                  <a16:creationId xmlns:a16="http://schemas.microsoft.com/office/drawing/2014/main" id="{95354452-3D51-0F8D-93B1-7D175DEE2618}"/>
                </a:ext>
              </a:extLst>
            </p:cNvPr>
            <p:cNvSpPr txBox="1"/>
            <p:nvPr/>
          </p:nvSpPr>
          <p:spPr>
            <a:xfrm>
              <a:off x="10041859" y="1977287"/>
              <a:ext cx="2069961" cy="1754326"/>
            </a:xfrm>
            <a:prstGeom prst="rect">
              <a:avLst/>
            </a:prstGeom>
            <a:solidFill>
              <a:schemeClr val="bg1"/>
            </a:solidFill>
            <a:ln w="19050">
              <a:solidFill>
                <a:schemeClr val="tx1"/>
              </a:solidFill>
            </a:ln>
          </p:spPr>
          <p:txBody>
            <a:bodyPr wrap="square" rtlCol="0">
              <a:spAutoFit/>
            </a:bodyPr>
            <a:lstStyle/>
            <a:p>
              <a:pPr algn="ctr"/>
              <a:r>
                <a:rPr lang="en-US" dirty="0"/>
                <a:t>Increased drifts and uncertainties in the lower stratosphere  after the 2022 Hunga eruption</a:t>
              </a:r>
            </a:p>
          </p:txBody>
        </p:sp>
        <p:cxnSp>
          <p:nvCxnSpPr>
            <p:cNvPr id="9" name="Straight Arrow Connector 8">
              <a:extLst>
                <a:ext uri="{FF2B5EF4-FFF2-40B4-BE49-F238E27FC236}">
                  <a16:creationId xmlns:a16="http://schemas.microsoft.com/office/drawing/2014/main" id="{E9BAA373-ED79-B937-11AC-0E7267C39C8A}"/>
                </a:ext>
              </a:extLst>
            </p:cNvPr>
            <p:cNvCxnSpPr/>
            <p:nvPr/>
          </p:nvCxnSpPr>
          <p:spPr>
            <a:xfrm flipH="1">
              <a:off x="7827666" y="2843684"/>
              <a:ext cx="2103353" cy="114551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6" name="TextBox 5">
            <a:extLst>
              <a:ext uri="{FF2B5EF4-FFF2-40B4-BE49-F238E27FC236}">
                <a16:creationId xmlns:a16="http://schemas.microsoft.com/office/drawing/2014/main" id="{4F79E645-2500-522E-9C6E-A4C4BF82EB46}"/>
              </a:ext>
            </a:extLst>
          </p:cNvPr>
          <p:cNvSpPr txBox="1"/>
          <p:nvPr/>
        </p:nvSpPr>
        <p:spPr>
          <a:xfrm>
            <a:off x="118497" y="2082762"/>
            <a:ext cx="2641672" cy="2246769"/>
          </a:xfrm>
          <a:prstGeom prst="rect">
            <a:avLst/>
          </a:prstGeom>
          <a:solidFill>
            <a:schemeClr val="bg1"/>
          </a:solidFill>
          <a:ln w="28575">
            <a:solidFill>
              <a:schemeClr val="tx1"/>
            </a:solidFill>
          </a:ln>
        </p:spPr>
        <p:txBody>
          <a:bodyPr wrap="square" lIns="91440" tIns="45720" rIns="91440" bIns="45720" rtlCol="0" anchor="t">
            <a:spAutoFit/>
          </a:bodyPr>
          <a:lstStyle/>
          <a:p>
            <a:pPr algn="ctr"/>
            <a:r>
              <a:rPr lang="en-US" sz="2000" i="1" dirty="0">
                <a:latin typeface="Arial" panose="020B0604020202020204" pitchFamily="34" charset="0"/>
                <a:cs typeface="Arial" panose="020B0604020202020204" pitchFamily="34" charset="0"/>
              </a:rPr>
              <a:t>“The version 2.6 SNPP LP ozone can be used with higher confidence for monitoring changes in stratospheric ozone.”</a:t>
            </a:r>
          </a:p>
        </p:txBody>
      </p:sp>
      <p:sp>
        <p:nvSpPr>
          <p:cNvPr id="12" name="TextBox 11">
            <a:extLst>
              <a:ext uri="{FF2B5EF4-FFF2-40B4-BE49-F238E27FC236}">
                <a16:creationId xmlns:a16="http://schemas.microsoft.com/office/drawing/2014/main" id="{7093486E-1682-75D7-F069-F9BB44580931}"/>
              </a:ext>
            </a:extLst>
          </p:cNvPr>
          <p:cNvSpPr txBox="1"/>
          <p:nvPr/>
        </p:nvSpPr>
        <p:spPr>
          <a:xfrm>
            <a:off x="118496" y="4371185"/>
            <a:ext cx="2641673" cy="1477328"/>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Kramarova et al., 2024, Earth and Space Science </a:t>
            </a:r>
            <a:r>
              <a:rPr lang="en-US" i="1" dirty="0">
                <a:solidFill>
                  <a:srgbClr val="0432FF"/>
                </a:solidFill>
                <a:latin typeface="Arial" panose="020B0604020202020204" pitchFamily="34" charset="0"/>
                <a:cs typeface="Arial" panose="020B0604020202020204" pitchFamily="34" charset="0"/>
              </a:rPr>
              <a:t>https://</a:t>
            </a:r>
            <a:r>
              <a:rPr lang="en-US" i="1" dirty="0" err="1">
                <a:solidFill>
                  <a:srgbClr val="0432FF"/>
                </a:solidFill>
                <a:latin typeface="Arial" panose="020B0604020202020204" pitchFamily="34" charset="0"/>
                <a:cs typeface="Arial" panose="020B0604020202020204" pitchFamily="34" charset="0"/>
              </a:rPr>
              <a:t>doi.org</a:t>
            </a:r>
            <a:r>
              <a:rPr lang="en-US" i="1" dirty="0">
                <a:solidFill>
                  <a:srgbClr val="0432FF"/>
                </a:solidFill>
                <a:latin typeface="Arial" panose="020B0604020202020204" pitchFamily="34" charset="0"/>
                <a:cs typeface="Arial" panose="020B0604020202020204" pitchFamily="34" charset="0"/>
              </a:rPr>
              <a:t>/10.1029/2024EA003707</a:t>
            </a:r>
          </a:p>
        </p:txBody>
      </p:sp>
    </p:spTree>
    <p:extLst>
      <p:ext uri="{BB962C8B-B14F-4D97-AF65-F5344CB8AC3E}">
        <p14:creationId xmlns:p14="http://schemas.microsoft.com/office/powerpoint/2010/main" val="2186010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FB8BF-5649-9B5D-AE59-70F67306DFF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3AF4520-47DA-9263-4EAE-8D1A1CDE6A73}"/>
              </a:ext>
            </a:extLst>
          </p:cNvPr>
          <p:cNvSpPr txBox="1">
            <a:spLocks/>
          </p:cNvSpPr>
          <p:nvPr/>
        </p:nvSpPr>
        <p:spPr>
          <a:xfrm>
            <a:off x="1471280" y="131454"/>
            <a:ext cx="8790319" cy="631051"/>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atin typeface="Arial" panose="020B0604020202020204" pitchFamily="34" charset="0"/>
                <a:cs typeface="Arial" panose="020B0604020202020204" pitchFamily="34" charset="0"/>
              </a:rPr>
              <a:t>Status of SNPP OMPS Limb Profiler</a:t>
            </a:r>
          </a:p>
        </p:txBody>
      </p:sp>
      <p:pic>
        <p:nvPicPr>
          <p:cNvPr id="6" name="Picture 5">
            <a:extLst>
              <a:ext uri="{FF2B5EF4-FFF2-40B4-BE49-F238E27FC236}">
                <a16:creationId xmlns:a16="http://schemas.microsoft.com/office/drawing/2014/main" id="{65E31014-12C9-9C31-941B-C4290F3F4ABE}"/>
              </a:ext>
            </a:extLst>
          </p:cNvPr>
          <p:cNvPicPr>
            <a:picLocks noChangeAspect="1"/>
          </p:cNvPicPr>
          <p:nvPr/>
        </p:nvPicPr>
        <p:blipFill>
          <a:blip r:embed="rId3"/>
          <a:stretch>
            <a:fillRect/>
          </a:stretch>
        </p:blipFill>
        <p:spPr>
          <a:xfrm>
            <a:off x="30017" y="6431782"/>
            <a:ext cx="1736437" cy="405168"/>
          </a:xfrm>
          <a:prstGeom prst="rect">
            <a:avLst/>
          </a:prstGeom>
          <a:solidFill>
            <a:schemeClr val="bg1"/>
          </a:solidFill>
        </p:spPr>
      </p:pic>
      <p:graphicFrame>
        <p:nvGraphicFramePr>
          <p:cNvPr id="7" name="Table 6">
            <a:extLst>
              <a:ext uri="{FF2B5EF4-FFF2-40B4-BE49-F238E27FC236}">
                <a16:creationId xmlns:a16="http://schemas.microsoft.com/office/drawing/2014/main" id="{1DEC3111-F297-8C1F-46D7-45FE79CF4F1F}"/>
              </a:ext>
            </a:extLst>
          </p:cNvPr>
          <p:cNvGraphicFramePr>
            <a:graphicFrameLocks noGrp="1"/>
          </p:cNvGraphicFramePr>
          <p:nvPr>
            <p:extLst>
              <p:ext uri="{D42A27DB-BD31-4B8C-83A1-F6EECF244321}">
                <p14:modId xmlns:p14="http://schemas.microsoft.com/office/powerpoint/2010/main" val="1999244764"/>
              </p:ext>
            </p:extLst>
          </p:nvPr>
        </p:nvGraphicFramePr>
        <p:xfrm>
          <a:off x="175880" y="1606105"/>
          <a:ext cx="4813302" cy="2523746"/>
        </p:xfrm>
        <a:graphic>
          <a:graphicData uri="http://schemas.openxmlformats.org/drawingml/2006/table">
            <a:tbl>
              <a:tblPr firstRow="1" firstCol="1" bandRow="1">
                <a:tableStyleId>{5C22544A-7EE6-4342-B048-85BDC9FD1C3A}</a:tableStyleId>
              </a:tblPr>
              <a:tblGrid>
                <a:gridCol w="1430415">
                  <a:extLst>
                    <a:ext uri="{9D8B030D-6E8A-4147-A177-3AD203B41FA5}">
                      <a16:colId xmlns:a16="http://schemas.microsoft.com/office/drawing/2014/main" val="2292998716"/>
                    </a:ext>
                  </a:extLst>
                </a:gridCol>
                <a:gridCol w="1126657">
                  <a:extLst>
                    <a:ext uri="{9D8B030D-6E8A-4147-A177-3AD203B41FA5}">
                      <a16:colId xmlns:a16="http://schemas.microsoft.com/office/drawing/2014/main" val="1038896883"/>
                    </a:ext>
                  </a:extLst>
                </a:gridCol>
                <a:gridCol w="1106342">
                  <a:extLst>
                    <a:ext uri="{9D8B030D-6E8A-4147-A177-3AD203B41FA5}">
                      <a16:colId xmlns:a16="http://schemas.microsoft.com/office/drawing/2014/main" val="2445051337"/>
                    </a:ext>
                  </a:extLst>
                </a:gridCol>
                <a:gridCol w="1149888">
                  <a:extLst>
                    <a:ext uri="{9D8B030D-6E8A-4147-A177-3AD203B41FA5}">
                      <a16:colId xmlns:a16="http://schemas.microsoft.com/office/drawing/2014/main" val="3491450422"/>
                    </a:ext>
                  </a:extLst>
                </a:gridCol>
              </a:tblGrid>
              <a:tr h="700867">
                <a:tc>
                  <a:txBody>
                    <a:bodyPr/>
                    <a:lstStyle/>
                    <a:p>
                      <a:pPr marL="0" marR="0">
                        <a:lnSpc>
                          <a:spcPct val="107000"/>
                        </a:lnSpc>
                        <a:spcAft>
                          <a:spcPts val="800"/>
                        </a:spcAft>
                      </a:pPr>
                      <a:r>
                        <a:rPr lang="en-US" sz="1600" kern="100" dirty="0">
                          <a:effectLst/>
                          <a:latin typeface="Arial" panose="020B0604020202020204" pitchFamily="34" charset="0"/>
                          <a:cs typeface="Arial" panose="020B0604020202020204" pitchFamily="34" charset="0"/>
                        </a:rPr>
                        <a:t>SNPP GPS anomaly time periods</a:t>
                      </a:r>
                      <a:endParaRPr lang="en-US" sz="16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nSpc>
                          <a:spcPct val="107000"/>
                        </a:lnSpc>
                        <a:spcAft>
                          <a:spcPts val="800"/>
                        </a:spcAft>
                      </a:pPr>
                      <a:r>
                        <a:rPr lang="en-US" sz="1600" kern="100">
                          <a:effectLst/>
                          <a:latin typeface="Arial" panose="020B0604020202020204" pitchFamily="34" charset="0"/>
                          <a:cs typeface="Arial" panose="020B0604020202020204" pitchFamily="34" charset="0"/>
                        </a:rPr>
                        <a:t>Nadir Mapper</a:t>
                      </a:r>
                      <a:endParaRPr lang="en-US" sz="16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nSpc>
                          <a:spcPct val="107000"/>
                        </a:lnSpc>
                        <a:spcAft>
                          <a:spcPts val="800"/>
                        </a:spcAft>
                      </a:pPr>
                      <a:r>
                        <a:rPr lang="en-US" sz="1600" kern="100" dirty="0">
                          <a:effectLst/>
                          <a:latin typeface="Arial" panose="020B0604020202020204" pitchFamily="34" charset="0"/>
                          <a:cs typeface="Arial" panose="020B0604020202020204" pitchFamily="34" charset="0"/>
                        </a:rPr>
                        <a:t>Nadir Profiler</a:t>
                      </a:r>
                      <a:endParaRPr lang="en-US" sz="16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nSpc>
                          <a:spcPct val="107000"/>
                        </a:lnSpc>
                        <a:spcAft>
                          <a:spcPts val="800"/>
                        </a:spcAft>
                      </a:pPr>
                      <a:r>
                        <a:rPr lang="en-US" sz="1600" kern="100" dirty="0">
                          <a:effectLst/>
                          <a:latin typeface="Arial" panose="020B0604020202020204" pitchFamily="34" charset="0"/>
                          <a:cs typeface="Arial" panose="020B0604020202020204" pitchFamily="34" charset="0"/>
                        </a:rPr>
                        <a:t>Limb Profiler</a:t>
                      </a:r>
                      <a:endParaRPr lang="en-US" sz="16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654152358"/>
                  </a:ext>
                </a:extLst>
              </a:tr>
              <a:tr h="403751">
                <a:tc>
                  <a:txBody>
                    <a:bodyPr/>
                    <a:lstStyle/>
                    <a:p>
                      <a:pPr marL="0" marR="0">
                        <a:lnSpc>
                          <a:spcPct val="107000"/>
                        </a:lnSpc>
                        <a:spcAft>
                          <a:spcPts val="800"/>
                        </a:spcAft>
                      </a:pPr>
                      <a:r>
                        <a:rPr lang="en-US" sz="1400" kern="100" dirty="0">
                          <a:effectLst/>
                          <a:latin typeface="Arial" panose="020B0604020202020204" pitchFamily="34" charset="0"/>
                          <a:cs typeface="Arial" panose="020B0604020202020204" pitchFamily="34" charset="0"/>
                        </a:rPr>
                        <a:t>May 25 – June 3, 2024</a:t>
                      </a:r>
                      <a:endParaRPr lang="en-US" sz="14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nSpc>
                          <a:spcPct val="107000"/>
                        </a:lnSpc>
                        <a:spcAft>
                          <a:spcPts val="800"/>
                        </a:spcAft>
                      </a:pPr>
                      <a:r>
                        <a:rPr lang="en-US" sz="1600" kern="100" dirty="0">
                          <a:effectLst/>
                          <a:latin typeface="Arial" panose="020B0604020202020204" pitchFamily="34" charset="0"/>
                          <a:cs typeface="Arial" panose="020B0604020202020204" pitchFamily="34" charset="0"/>
                        </a:rPr>
                        <a:t> </a:t>
                      </a:r>
                      <a:endParaRPr lang="en-US" sz="16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solidFill>
                      <a:srgbClr val="FFC000"/>
                    </a:solidFill>
                  </a:tcPr>
                </a:tc>
                <a:tc>
                  <a:txBody>
                    <a:bodyPr/>
                    <a:lstStyle/>
                    <a:p>
                      <a:pPr marL="0" marR="0">
                        <a:lnSpc>
                          <a:spcPct val="107000"/>
                        </a:lnSpc>
                        <a:spcAft>
                          <a:spcPts val="800"/>
                        </a:spcAft>
                      </a:pPr>
                      <a:r>
                        <a:rPr lang="en-US" sz="1600" kern="100" dirty="0">
                          <a:effectLst/>
                          <a:latin typeface="Arial" panose="020B0604020202020204" pitchFamily="34" charset="0"/>
                          <a:cs typeface="Arial" panose="020B0604020202020204" pitchFamily="34" charset="0"/>
                        </a:rPr>
                        <a:t> </a:t>
                      </a:r>
                      <a:endParaRPr lang="en-US" sz="16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solidFill>
                      <a:srgbClr val="00B050"/>
                    </a:solidFill>
                  </a:tcPr>
                </a:tc>
                <a:tc>
                  <a:txBody>
                    <a:bodyPr/>
                    <a:lstStyle/>
                    <a:p>
                      <a:pPr marL="0" marR="0">
                        <a:lnSpc>
                          <a:spcPct val="107000"/>
                        </a:lnSpc>
                        <a:spcAft>
                          <a:spcPts val="800"/>
                        </a:spcAft>
                      </a:pPr>
                      <a:r>
                        <a:rPr lang="en-US" sz="1600" kern="100" dirty="0">
                          <a:effectLst/>
                          <a:latin typeface="Arial" panose="020B0604020202020204" pitchFamily="34" charset="0"/>
                          <a:cs typeface="Arial" panose="020B0604020202020204" pitchFamily="34" charset="0"/>
                        </a:rPr>
                        <a:t> </a:t>
                      </a:r>
                      <a:endParaRPr lang="en-US" sz="16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solidFill>
                      <a:srgbClr val="FF0000"/>
                    </a:solidFill>
                  </a:tcPr>
                </a:tc>
                <a:extLst>
                  <a:ext uri="{0D108BD9-81ED-4DB2-BD59-A6C34878D82A}">
                    <a16:rowId xmlns:a16="http://schemas.microsoft.com/office/drawing/2014/main" val="3796161893"/>
                  </a:ext>
                </a:extLst>
              </a:tr>
              <a:tr h="403751">
                <a:tc>
                  <a:txBody>
                    <a:bodyPr/>
                    <a:lstStyle/>
                    <a:p>
                      <a:pPr marL="0" marR="0">
                        <a:lnSpc>
                          <a:spcPct val="107000"/>
                        </a:lnSpc>
                        <a:spcAft>
                          <a:spcPts val="800"/>
                        </a:spcAft>
                      </a:pPr>
                      <a:r>
                        <a:rPr lang="en-US" sz="1400" kern="100">
                          <a:effectLst/>
                          <a:latin typeface="Arial" panose="020B0604020202020204" pitchFamily="34" charset="0"/>
                          <a:cs typeface="Arial" panose="020B0604020202020204" pitchFamily="34" charset="0"/>
                        </a:rPr>
                        <a:t>July 9 - July 16, 2024</a:t>
                      </a:r>
                      <a:endParaRPr lang="en-US" sz="14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nSpc>
                          <a:spcPct val="107000"/>
                        </a:lnSpc>
                        <a:spcAft>
                          <a:spcPts val="800"/>
                        </a:spcAft>
                      </a:pPr>
                      <a:r>
                        <a:rPr lang="en-US" sz="1600" kern="100" dirty="0">
                          <a:effectLst/>
                          <a:latin typeface="Arial" panose="020B0604020202020204" pitchFamily="34" charset="0"/>
                          <a:cs typeface="Arial" panose="020B0604020202020204" pitchFamily="34" charset="0"/>
                        </a:rPr>
                        <a:t> </a:t>
                      </a:r>
                      <a:endParaRPr lang="en-US" sz="16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solidFill>
                      <a:srgbClr val="FFC000"/>
                    </a:solidFill>
                  </a:tcPr>
                </a:tc>
                <a:tc>
                  <a:txBody>
                    <a:bodyPr/>
                    <a:lstStyle/>
                    <a:p>
                      <a:pPr marL="0" marR="0">
                        <a:lnSpc>
                          <a:spcPct val="107000"/>
                        </a:lnSpc>
                        <a:spcAft>
                          <a:spcPts val="800"/>
                        </a:spcAft>
                      </a:pPr>
                      <a:r>
                        <a:rPr lang="en-US" sz="1600" kern="100" dirty="0">
                          <a:effectLst/>
                          <a:latin typeface="Arial" panose="020B0604020202020204" pitchFamily="34" charset="0"/>
                          <a:cs typeface="Arial" panose="020B0604020202020204" pitchFamily="34" charset="0"/>
                        </a:rPr>
                        <a:t> </a:t>
                      </a:r>
                      <a:endParaRPr lang="en-US" sz="16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solidFill>
                      <a:srgbClr val="FFC000"/>
                    </a:solidFill>
                  </a:tcPr>
                </a:tc>
                <a:tc>
                  <a:txBody>
                    <a:bodyPr/>
                    <a:lstStyle/>
                    <a:p>
                      <a:pPr marL="0" marR="0">
                        <a:lnSpc>
                          <a:spcPct val="107000"/>
                        </a:lnSpc>
                        <a:spcAft>
                          <a:spcPts val="800"/>
                        </a:spcAft>
                      </a:pPr>
                      <a:r>
                        <a:rPr lang="en-US" sz="1600" kern="100" dirty="0">
                          <a:effectLst/>
                          <a:latin typeface="Arial" panose="020B0604020202020204" pitchFamily="34" charset="0"/>
                          <a:cs typeface="Arial" panose="020B0604020202020204" pitchFamily="34" charset="0"/>
                        </a:rPr>
                        <a:t> </a:t>
                      </a:r>
                      <a:endParaRPr lang="en-US" sz="16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solidFill>
                      <a:srgbClr val="FF0000"/>
                    </a:solidFill>
                  </a:tcPr>
                </a:tc>
                <a:extLst>
                  <a:ext uri="{0D108BD9-81ED-4DB2-BD59-A6C34878D82A}">
                    <a16:rowId xmlns:a16="http://schemas.microsoft.com/office/drawing/2014/main" val="724949916"/>
                  </a:ext>
                </a:extLst>
              </a:tr>
              <a:tr h="403751">
                <a:tc>
                  <a:txBody>
                    <a:bodyPr/>
                    <a:lstStyle/>
                    <a:p>
                      <a:pPr marL="0" marR="0">
                        <a:lnSpc>
                          <a:spcPct val="107000"/>
                        </a:lnSpc>
                        <a:spcAft>
                          <a:spcPts val="800"/>
                        </a:spcAft>
                      </a:pPr>
                      <a:r>
                        <a:rPr lang="en-US" sz="1400" kern="100" dirty="0">
                          <a:effectLst/>
                          <a:latin typeface="Arial" panose="020B0604020202020204" pitchFamily="34" charset="0"/>
                          <a:cs typeface="Arial" panose="020B0604020202020204" pitchFamily="34" charset="0"/>
                        </a:rPr>
                        <a:t>Sep. 24 - Sep. 27, 2024</a:t>
                      </a:r>
                      <a:endParaRPr lang="en-US" sz="14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nSpc>
                          <a:spcPct val="107000"/>
                        </a:lnSpc>
                        <a:spcAft>
                          <a:spcPts val="800"/>
                        </a:spcAft>
                      </a:pPr>
                      <a:r>
                        <a:rPr lang="en-US" sz="1600" kern="100" dirty="0">
                          <a:effectLst/>
                          <a:latin typeface="Arial" panose="020B0604020202020204" pitchFamily="34" charset="0"/>
                          <a:cs typeface="Arial" panose="020B0604020202020204" pitchFamily="34" charset="0"/>
                        </a:rPr>
                        <a:t> </a:t>
                      </a:r>
                      <a:endParaRPr lang="en-US" sz="16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solidFill>
                      <a:srgbClr val="FFC000"/>
                    </a:solidFill>
                  </a:tcPr>
                </a:tc>
                <a:tc>
                  <a:txBody>
                    <a:bodyPr/>
                    <a:lstStyle/>
                    <a:p>
                      <a:pPr marL="0" marR="0">
                        <a:lnSpc>
                          <a:spcPct val="107000"/>
                        </a:lnSpc>
                        <a:spcAft>
                          <a:spcPts val="800"/>
                        </a:spcAft>
                      </a:pPr>
                      <a:r>
                        <a:rPr lang="en-US" sz="1600" kern="100" dirty="0">
                          <a:effectLst/>
                          <a:latin typeface="Arial" panose="020B0604020202020204" pitchFamily="34" charset="0"/>
                          <a:cs typeface="Arial" panose="020B0604020202020204" pitchFamily="34" charset="0"/>
                        </a:rPr>
                        <a:t> </a:t>
                      </a:r>
                      <a:endParaRPr lang="en-US" sz="16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solidFill>
                      <a:srgbClr val="00B050"/>
                    </a:solidFill>
                  </a:tcPr>
                </a:tc>
                <a:tc>
                  <a:txBody>
                    <a:bodyPr/>
                    <a:lstStyle/>
                    <a:p>
                      <a:pPr marL="0" marR="0">
                        <a:lnSpc>
                          <a:spcPct val="107000"/>
                        </a:lnSpc>
                        <a:spcAft>
                          <a:spcPts val="800"/>
                        </a:spcAft>
                      </a:pPr>
                      <a:r>
                        <a:rPr lang="en-US" sz="1600" kern="100" dirty="0">
                          <a:effectLst/>
                          <a:latin typeface="Arial" panose="020B0604020202020204" pitchFamily="34" charset="0"/>
                          <a:cs typeface="Arial" panose="020B0604020202020204" pitchFamily="34" charset="0"/>
                        </a:rPr>
                        <a:t> </a:t>
                      </a:r>
                      <a:endParaRPr lang="en-US" sz="16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solidFill>
                      <a:srgbClr val="FF0000"/>
                    </a:solidFill>
                  </a:tcPr>
                </a:tc>
                <a:extLst>
                  <a:ext uri="{0D108BD9-81ED-4DB2-BD59-A6C34878D82A}">
                    <a16:rowId xmlns:a16="http://schemas.microsoft.com/office/drawing/2014/main" val="850289959"/>
                  </a:ext>
                </a:extLst>
              </a:tr>
              <a:tr h="403751">
                <a:tc>
                  <a:txBody>
                    <a:bodyPr/>
                    <a:lstStyle/>
                    <a:p>
                      <a:pPr marL="0" marR="0">
                        <a:lnSpc>
                          <a:spcPct val="107000"/>
                        </a:lnSpc>
                        <a:spcAft>
                          <a:spcPts val="800"/>
                        </a:spcAft>
                      </a:pPr>
                      <a:r>
                        <a:rPr lang="en-US" sz="1400" kern="100" dirty="0">
                          <a:effectLst/>
                          <a:latin typeface="Arial" panose="020B0604020202020204" pitchFamily="34" charset="0"/>
                          <a:cs typeface="Arial" panose="020B0604020202020204" pitchFamily="34" charset="0"/>
                        </a:rPr>
                        <a:t>Nov. 2 – Nov. 6, 2024</a:t>
                      </a:r>
                      <a:endParaRPr lang="en-US" sz="14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nSpc>
                          <a:spcPct val="107000"/>
                        </a:lnSpc>
                        <a:spcAft>
                          <a:spcPts val="800"/>
                        </a:spcAft>
                      </a:pPr>
                      <a:r>
                        <a:rPr lang="en-US" sz="1600" kern="100" dirty="0">
                          <a:effectLst/>
                          <a:latin typeface="Arial" panose="020B0604020202020204" pitchFamily="34" charset="0"/>
                          <a:cs typeface="Arial" panose="020B0604020202020204" pitchFamily="34" charset="0"/>
                        </a:rPr>
                        <a:t> </a:t>
                      </a:r>
                      <a:endParaRPr lang="en-US" sz="16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solidFill>
                      <a:srgbClr val="FFC000"/>
                    </a:solidFill>
                  </a:tcPr>
                </a:tc>
                <a:tc>
                  <a:txBody>
                    <a:bodyPr/>
                    <a:lstStyle/>
                    <a:p>
                      <a:pPr marL="0" marR="0">
                        <a:lnSpc>
                          <a:spcPct val="107000"/>
                        </a:lnSpc>
                        <a:spcAft>
                          <a:spcPts val="800"/>
                        </a:spcAft>
                      </a:pPr>
                      <a:r>
                        <a:rPr lang="en-US" sz="1600" kern="100" dirty="0">
                          <a:effectLst/>
                          <a:latin typeface="Arial" panose="020B0604020202020204" pitchFamily="34" charset="0"/>
                          <a:cs typeface="Arial" panose="020B0604020202020204" pitchFamily="34" charset="0"/>
                        </a:rPr>
                        <a:t> </a:t>
                      </a:r>
                      <a:endParaRPr lang="en-US" sz="16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solidFill>
                      <a:srgbClr val="00B050"/>
                    </a:solidFill>
                  </a:tcPr>
                </a:tc>
                <a:tc>
                  <a:txBody>
                    <a:bodyPr/>
                    <a:lstStyle/>
                    <a:p>
                      <a:pPr marL="0" marR="0">
                        <a:lnSpc>
                          <a:spcPct val="107000"/>
                        </a:lnSpc>
                        <a:spcAft>
                          <a:spcPts val="800"/>
                        </a:spcAft>
                      </a:pPr>
                      <a:r>
                        <a:rPr lang="en-US" sz="1600" kern="100" dirty="0">
                          <a:effectLst/>
                          <a:latin typeface="Arial" panose="020B0604020202020204" pitchFamily="34" charset="0"/>
                          <a:cs typeface="Arial" panose="020B0604020202020204" pitchFamily="34" charset="0"/>
                        </a:rPr>
                        <a:t> </a:t>
                      </a:r>
                      <a:endParaRPr lang="en-US" sz="16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solidFill>
                      <a:srgbClr val="FF0000"/>
                    </a:solidFill>
                  </a:tcPr>
                </a:tc>
                <a:extLst>
                  <a:ext uri="{0D108BD9-81ED-4DB2-BD59-A6C34878D82A}">
                    <a16:rowId xmlns:a16="http://schemas.microsoft.com/office/drawing/2014/main" val="670619157"/>
                  </a:ext>
                </a:extLst>
              </a:tr>
            </a:tbl>
          </a:graphicData>
        </a:graphic>
      </p:graphicFrame>
      <p:sp>
        <p:nvSpPr>
          <p:cNvPr id="8" name="TextBox 7">
            <a:extLst>
              <a:ext uri="{FF2B5EF4-FFF2-40B4-BE49-F238E27FC236}">
                <a16:creationId xmlns:a16="http://schemas.microsoft.com/office/drawing/2014/main" id="{4282605F-1B93-E714-8321-2B537F26B1B9}"/>
              </a:ext>
            </a:extLst>
          </p:cNvPr>
          <p:cNvSpPr txBox="1"/>
          <p:nvPr/>
        </p:nvSpPr>
        <p:spPr>
          <a:xfrm>
            <a:off x="99680" y="971070"/>
            <a:ext cx="5638989" cy="707886"/>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SNPP satellite experienced anomalies in GPS record</a:t>
            </a:r>
          </a:p>
        </p:txBody>
      </p:sp>
      <p:sp>
        <p:nvSpPr>
          <p:cNvPr id="12" name="TextBox 11">
            <a:extLst>
              <a:ext uri="{FF2B5EF4-FFF2-40B4-BE49-F238E27FC236}">
                <a16:creationId xmlns:a16="http://schemas.microsoft.com/office/drawing/2014/main" id="{29B1DA8B-B9DE-EB8C-40BE-2A97CFFE342C}"/>
              </a:ext>
            </a:extLst>
          </p:cNvPr>
          <p:cNvSpPr txBox="1"/>
          <p:nvPr/>
        </p:nvSpPr>
        <p:spPr>
          <a:xfrm>
            <a:off x="50799" y="4088676"/>
            <a:ext cx="6646597" cy="338554"/>
          </a:xfrm>
          <a:prstGeom prst="rect">
            <a:avLst/>
          </a:prstGeom>
          <a:noFill/>
        </p:spPr>
        <p:txBody>
          <a:bodyPr wrap="square">
            <a:spAutoFit/>
          </a:bodyPr>
          <a:lstStyle/>
          <a:p>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*Table’s keys </a:t>
            </a:r>
            <a:r>
              <a:rPr lang="en-US" sz="1600" dirty="0">
                <a:solidFill>
                  <a:srgbClr val="00B050"/>
                </a:solidFill>
                <a:latin typeface="Arial" panose="020B0604020202020204" pitchFamily="34" charset="0"/>
                <a:ea typeface="Calibri" panose="020F0502020204030204" pitchFamily="34" charset="0"/>
                <a:cs typeface="Arial" panose="020B0604020202020204" pitchFamily="34" charset="0"/>
              </a:rPr>
              <a:t>good quality</a:t>
            </a:r>
            <a:r>
              <a:rPr lang="en-US" sz="1600" dirty="0">
                <a:solidFill>
                  <a:srgbClr val="00B050"/>
                </a:solidFill>
                <a:effectLst/>
                <a:latin typeface="Arial" panose="020B0604020202020204" pitchFamily="34" charset="0"/>
                <a:ea typeface="Calibri" panose="020F0502020204030204" pitchFamily="34" charset="0"/>
                <a:cs typeface="Arial" panose="020B0604020202020204" pitchFamily="34" charset="0"/>
              </a:rPr>
              <a:t>;</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a:solidFill>
                  <a:srgbClr val="FFC000"/>
                </a:solidFill>
                <a:effectLst/>
                <a:latin typeface="Arial" panose="020B0604020202020204" pitchFamily="34" charset="0"/>
                <a:ea typeface="Calibri" panose="020F0502020204030204" pitchFamily="34" charset="0"/>
                <a:cs typeface="Arial" panose="020B0604020202020204" pitchFamily="34" charset="0"/>
              </a:rPr>
              <a:t>use with caution;</a:t>
            </a: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a:solidFill>
                  <a:srgbClr val="FF0000"/>
                </a:solidFill>
                <a:effectLst/>
                <a:latin typeface="Arial" panose="020B0604020202020204" pitchFamily="34" charset="0"/>
                <a:ea typeface="Calibri" panose="020F0502020204030204" pitchFamily="34" charset="0"/>
                <a:cs typeface="Arial" panose="020B0604020202020204" pitchFamily="34" charset="0"/>
              </a:rPr>
              <a:t>do not use data</a:t>
            </a:r>
            <a:r>
              <a:rPr lang="en-US" sz="1600" dirty="0">
                <a:effectLst/>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DA1371BE-D6E2-8236-51B9-F2D89AA745B0}"/>
              </a:ext>
            </a:extLst>
          </p:cNvPr>
          <p:cNvSpPr txBox="1"/>
          <p:nvPr/>
        </p:nvSpPr>
        <p:spPr>
          <a:xfrm>
            <a:off x="4191000" y="6488668"/>
            <a:ext cx="3810000" cy="369332"/>
          </a:xfrm>
          <a:prstGeom prst="rect">
            <a:avLst/>
          </a:prstGeom>
          <a:noFill/>
        </p:spPr>
        <p:txBody>
          <a:bodyPr wrap="square" rtlCol="0">
            <a:spAutoFit/>
          </a:bodyPr>
          <a:lstStyle/>
          <a:p>
            <a:r>
              <a:rPr lang="en-US" b="1" i="1" dirty="0" err="1">
                <a:solidFill>
                  <a:schemeClr val="tx1">
                    <a:lumMod val="65000"/>
                    <a:lumOff val="35000"/>
                  </a:schemeClr>
                </a:solidFill>
                <a:latin typeface="Arial" panose="020B0604020202020204" pitchFamily="34" charset="0"/>
                <a:cs typeface="Arial" panose="020B0604020202020204" pitchFamily="34" charset="0"/>
              </a:rPr>
              <a:t>Natalya.A.Kramarova@nasa.gov</a:t>
            </a:r>
            <a:endParaRPr lang="en-US" b="1" i="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3" name="Picture 2">
            <a:extLst>
              <a:ext uri="{FF2B5EF4-FFF2-40B4-BE49-F238E27FC236}">
                <a16:creationId xmlns:a16="http://schemas.microsoft.com/office/drawing/2014/main" id="{35AF771F-BD55-FDED-4127-59E324606836}"/>
              </a:ext>
            </a:extLst>
          </p:cNvPr>
          <p:cNvPicPr>
            <a:picLocks noChangeAspect="1" noChangeArrowheads="1"/>
          </p:cNvPicPr>
          <p:nvPr/>
        </p:nvPicPr>
        <p:blipFill>
          <a:blip r:embed="rId4" cstate="print">
            <a:clrChange>
              <a:clrFrom>
                <a:srgbClr val="FFFFFF"/>
              </a:clrFrom>
              <a:clrTo>
                <a:srgbClr val="FFFFFF">
                  <a:alpha val="0"/>
                </a:srgbClr>
              </a:clrTo>
            </a:clrChange>
          </a:blip>
          <a:srcRect l="3388"/>
          <a:stretch>
            <a:fillRect/>
          </a:stretch>
        </p:blipFill>
        <p:spPr bwMode="auto">
          <a:xfrm>
            <a:off x="0" y="12678"/>
            <a:ext cx="1302200" cy="1078303"/>
          </a:xfrm>
          <a:prstGeom prst="rect">
            <a:avLst/>
          </a:prstGeom>
          <a:noFill/>
          <a:ln w="9525">
            <a:noFill/>
            <a:miter lim="800000"/>
            <a:headEnd/>
            <a:tailEnd/>
          </a:ln>
        </p:spPr>
      </p:pic>
      <p:pic>
        <p:nvPicPr>
          <p:cNvPr id="14" name="Picture 13">
            <a:extLst>
              <a:ext uri="{FF2B5EF4-FFF2-40B4-BE49-F238E27FC236}">
                <a16:creationId xmlns:a16="http://schemas.microsoft.com/office/drawing/2014/main" id="{E1FE8E22-5481-FB59-AF4C-87748CA6C7D7}"/>
              </a:ext>
            </a:extLst>
          </p:cNvPr>
          <p:cNvPicPr>
            <a:picLocks noChangeAspect="1"/>
          </p:cNvPicPr>
          <p:nvPr/>
        </p:nvPicPr>
        <p:blipFill>
          <a:blip r:embed="rId5"/>
          <a:stretch>
            <a:fillRect/>
          </a:stretch>
        </p:blipFill>
        <p:spPr>
          <a:xfrm>
            <a:off x="10966000" y="29015"/>
            <a:ext cx="1213960" cy="1185726"/>
          </a:xfrm>
          <a:prstGeom prst="rect">
            <a:avLst/>
          </a:prstGeom>
        </p:spPr>
      </p:pic>
      <p:sp>
        <p:nvSpPr>
          <p:cNvPr id="2" name="Title 1">
            <a:extLst>
              <a:ext uri="{FF2B5EF4-FFF2-40B4-BE49-F238E27FC236}">
                <a16:creationId xmlns:a16="http://schemas.microsoft.com/office/drawing/2014/main" id="{6C37059D-2CAE-0DBD-5F5F-21C01FAD87F1}"/>
              </a:ext>
            </a:extLst>
          </p:cNvPr>
          <p:cNvSpPr txBox="1">
            <a:spLocks/>
          </p:cNvSpPr>
          <p:nvPr/>
        </p:nvSpPr>
        <p:spPr>
          <a:xfrm>
            <a:off x="6529531" y="633271"/>
            <a:ext cx="4786168" cy="6310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latin typeface="Arial" panose="020B0604020202020204" pitchFamily="34" charset="0"/>
                <a:cs typeface="Arial" panose="020B0604020202020204" pitchFamily="34" charset="0"/>
              </a:rPr>
              <a:t>Changes in Ancillary Data</a:t>
            </a:r>
          </a:p>
        </p:txBody>
      </p:sp>
      <p:sp>
        <p:nvSpPr>
          <p:cNvPr id="3" name="TextBox 2">
            <a:extLst>
              <a:ext uri="{FF2B5EF4-FFF2-40B4-BE49-F238E27FC236}">
                <a16:creationId xmlns:a16="http://schemas.microsoft.com/office/drawing/2014/main" id="{A8B5DCD9-D488-B34A-9CF6-2EA6F99BAE2F}"/>
              </a:ext>
            </a:extLst>
          </p:cNvPr>
          <p:cNvSpPr txBox="1"/>
          <p:nvPr/>
        </p:nvSpPr>
        <p:spPr>
          <a:xfrm>
            <a:off x="6066076" y="1264322"/>
            <a:ext cx="5249623" cy="2800767"/>
          </a:xfrm>
          <a:prstGeom prst="rect">
            <a:avLst/>
          </a:prstGeom>
          <a:noFill/>
          <a:ln>
            <a:solidFill>
              <a:schemeClr val="tx1"/>
            </a:solidFill>
          </a:ln>
        </p:spPr>
        <p:txBody>
          <a:bodyPr wrap="square" rtlCol="0">
            <a:spAutoFit/>
          </a:bodyPr>
          <a:lstStyle/>
          <a:p>
            <a:pPr marL="285750" indent="-285750" algn="just">
              <a:buFont typeface="Wingdings" pitchFamily="2" charset="2"/>
              <a:buChar char="v"/>
            </a:pPr>
            <a:r>
              <a:rPr lang="en-US" sz="1600" i="1" dirty="0">
                <a:latin typeface="Arial" panose="020B0604020202020204" pitchFamily="34" charset="0"/>
                <a:cs typeface="Arial" panose="020B0604020202020204" pitchFamily="34" charset="0"/>
              </a:rPr>
              <a:t>GEOS-FPIT dataset will be discontinued later this year and replaced with </a:t>
            </a:r>
            <a:r>
              <a:rPr lang="en-US" sz="1600" dirty="0">
                <a:latin typeface="Arial" panose="020B0604020202020204" pitchFamily="34" charset="0"/>
                <a:cs typeface="Arial" panose="020B0604020202020204" pitchFamily="34" charset="0"/>
              </a:rPr>
              <a:t>GEOS-IT. </a:t>
            </a:r>
          </a:p>
          <a:p>
            <a:pPr marL="285750" indent="-285750" algn="just">
              <a:buFont typeface="Wingdings" pitchFamily="2" charset="2"/>
              <a:buChar char="v"/>
            </a:pPr>
            <a:r>
              <a:rPr lang="en-US" sz="1600" dirty="0">
                <a:latin typeface="Arial" panose="020B0604020202020204" pitchFamily="34" charset="0"/>
                <a:cs typeface="Arial" panose="020B0604020202020204" pitchFamily="34" charset="0"/>
              </a:rPr>
              <a:t>Since Mar. 2025, SNPP and NOAA-21 ANC are based on GEOS-IT. </a:t>
            </a:r>
          </a:p>
          <a:p>
            <a:pPr marL="285750" indent="-285750" algn="just">
              <a:buFont typeface="Wingdings" pitchFamily="2" charset="2"/>
              <a:buChar char="v"/>
            </a:pPr>
            <a:r>
              <a:rPr lang="en-US" sz="1600" dirty="0">
                <a:latin typeface="Arial" panose="020B0604020202020204" pitchFamily="34" charset="0"/>
                <a:cs typeface="Arial" panose="020B0604020202020204" pitchFamily="34" charset="0"/>
              </a:rPr>
              <a:t>Typically, 𝛥T ~ ±2-5K at Z&lt; 50 km </a:t>
            </a:r>
            <a:r>
              <a:rPr lang="en-US" sz="1600" dirty="0">
                <a:latin typeface="Arial" panose="020B0604020202020204" pitchFamily="34" charset="0"/>
                <a:cs typeface="Arial" panose="020B0604020202020204" pitchFamily="34" charset="0"/>
                <a:sym typeface="Wingdings" pitchFamily="2" charset="2"/>
              </a:rPr>
              <a:t> </a:t>
            </a:r>
          </a:p>
          <a:p>
            <a:pPr algn="just"/>
            <a:r>
              <a:rPr lang="en-US" sz="1600" dirty="0">
                <a:latin typeface="Arial" panose="020B0604020202020204" pitchFamily="34" charset="0"/>
                <a:cs typeface="Arial" panose="020B0604020202020204" pitchFamily="34" charset="0"/>
              </a:rPr>
              <a:t>	𝛥O</a:t>
            </a:r>
            <a:r>
              <a:rPr lang="en-US" sz="1600" baseline="-25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&lt; ± 0.2-0.5%, except for:</a:t>
            </a:r>
          </a:p>
          <a:p>
            <a:pPr algn="just"/>
            <a:r>
              <a:rPr lang="en-US" sz="1600" dirty="0">
                <a:latin typeface="Arial" panose="020B0604020202020204" pitchFamily="34" charset="0"/>
                <a:cs typeface="Arial" panose="020B0604020202020204" pitchFamily="34" charset="0"/>
              </a:rPr>
              <a:t>a) SH polar latitudes in Sep. ~ 50 km </a:t>
            </a:r>
          </a:p>
          <a:p>
            <a:pPr algn="just"/>
            <a:r>
              <a:rPr lang="en-US" sz="1600" dirty="0">
                <a:latin typeface="Arial" panose="020B0604020202020204" pitchFamily="34" charset="0"/>
                <a:cs typeface="Arial" panose="020B0604020202020204" pitchFamily="34" charset="0"/>
              </a:rPr>
              <a:t>where 𝛥T &gt;10-20K </a:t>
            </a:r>
            <a:r>
              <a:rPr lang="en-US" sz="1600" dirty="0">
                <a:latin typeface="Arial" panose="020B0604020202020204" pitchFamily="34" charset="0"/>
                <a:cs typeface="Arial" panose="020B0604020202020204" pitchFamily="34" charset="0"/>
                <a:sym typeface="Wingdings" pitchFamily="2" charset="2"/>
              </a:rPr>
              <a:t> </a:t>
            </a:r>
            <a:r>
              <a:rPr lang="en-US" sz="1600" dirty="0">
                <a:latin typeface="Arial" panose="020B0604020202020204" pitchFamily="34" charset="0"/>
                <a:cs typeface="Arial" panose="020B0604020202020204" pitchFamily="34" charset="0"/>
              </a:rPr>
              <a:t>𝛥O</a:t>
            </a:r>
            <a:r>
              <a:rPr lang="en-US" sz="1600" baseline="-25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&lt;1.0-1.5% due to T sensitivity of O</a:t>
            </a:r>
            <a:r>
              <a:rPr lang="en-US" sz="1600" baseline="-25000"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 absorption coefficients;</a:t>
            </a:r>
          </a:p>
          <a:p>
            <a:pPr algn="just"/>
            <a:r>
              <a:rPr lang="en-US" sz="1600" dirty="0">
                <a:latin typeface="Arial" panose="020B0604020202020204" pitchFamily="34" charset="0"/>
                <a:cs typeface="Arial" panose="020B0604020202020204" pitchFamily="34" charset="0"/>
              </a:rPr>
              <a:t>b) Tropical UTLS where small 𝛥T </a:t>
            </a:r>
            <a:r>
              <a:rPr lang="en-US" sz="1600" dirty="0">
                <a:latin typeface="Arial" panose="020B0604020202020204" pitchFamily="34" charset="0"/>
                <a:cs typeface="Arial" panose="020B0604020202020204" pitchFamily="34" charset="0"/>
                <a:sym typeface="Wingdings" pitchFamily="2" charset="2"/>
              </a:rPr>
              <a:t></a:t>
            </a:r>
            <a:r>
              <a:rPr lang="en-US" sz="1600" dirty="0">
                <a:latin typeface="Arial" panose="020B0604020202020204" pitchFamily="34" charset="0"/>
                <a:cs typeface="Arial" panose="020B0604020202020204" pitchFamily="34" charset="0"/>
              </a:rPr>
              <a:t> AER(675 nm) ~10-20% </a:t>
            </a:r>
            <a:r>
              <a:rPr lang="en-US" sz="1600" dirty="0">
                <a:latin typeface="Arial" panose="020B0604020202020204" pitchFamily="34" charset="0"/>
                <a:cs typeface="Arial" panose="020B0604020202020204" pitchFamily="34" charset="0"/>
                <a:sym typeface="Wingdings" pitchFamily="2" charset="2"/>
              </a:rPr>
              <a:t></a:t>
            </a:r>
            <a:r>
              <a:rPr lang="en-US" sz="1600" dirty="0">
                <a:latin typeface="Arial" panose="020B0604020202020204" pitchFamily="34" charset="0"/>
                <a:cs typeface="Arial" panose="020B0604020202020204" pitchFamily="34" charset="0"/>
              </a:rPr>
              <a:t> 𝛥O</a:t>
            </a:r>
            <a:r>
              <a:rPr lang="en-US" sz="1600" baseline="-25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~3-5</a:t>
            </a:r>
            <a:r>
              <a:rPr lang="en-US" sz="1600" dirty="0">
                <a:latin typeface="Arial" panose="020B0604020202020204" pitchFamily="34" charset="0"/>
                <a:cs typeface="Arial" panose="020B0604020202020204" pitchFamily="34" charset="0"/>
                <a:sym typeface="Wingdings" pitchFamily="2" charset="2"/>
              </a:rPr>
              <a:t>%</a:t>
            </a:r>
            <a:endParaRPr lang="en-US" sz="1600" dirty="0">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59ACC99A-991C-F193-EDCD-3D68BF71D52E}"/>
              </a:ext>
            </a:extLst>
          </p:cNvPr>
          <p:cNvGrpSpPr/>
          <p:nvPr/>
        </p:nvGrpSpPr>
        <p:grpSpPr>
          <a:xfrm>
            <a:off x="4524705" y="4186346"/>
            <a:ext cx="3948022" cy="2295520"/>
            <a:chOff x="1865518" y="1068107"/>
            <a:chExt cx="3948022" cy="2295520"/>
          </a:xfrm>
        </p:grpSpPr>
        <p:pic>
          <p:nvPicPr>
            <p:cNvPr id="9" name="Picture 8">
              <a:extLst>
                <a:ext uri="{FF2B5EF4-FFF2-40B4-BE49-F238E27FC236}">
                  <a16:creationId xmlns:a16="http://schemas.microsoft.com/office/drawing/2014/main" id="{E4248C82-4FEB-9F6A-808E-4F0500C915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127" y="1258667"/>
              <a:ext cx="3848413" cy="2104960"/>
            </a:xfrm>
            <a:prstGeom prst="rect">
              <a:avLst/>
            </a:prstGeom>
          </p:spPr>
        </p:pic>
        <p:sp>
          <p:nvSpPr>
            <p:cNvPr id="10" name="TextBox 9">
              <a:extLst>
                <a:ext uri="{FF2B5EF4-FFF2-40B4-BE49-F238E27FC236}">
                  <a16:creationId xmlns:a16="http://schemas.microsoft.com/office/drawing/2014/main" id="{5F5B637A-E472-7688-464E-68B89E320EE5}"/>
                </a:ext>
              </a:extLst>
            </p:cNvPr>
            <p:cNvSpPr txBox="1"/>
            <p:nvPr/>
          </p:nvSpPr>
          <p:spPr>
            <a:xfrm>
              <a:off x="3195157" y="1068107"/>
              <a:ext cx="1208794" cy="338554"/>
            </a:xfrm>
            <a:prstGeom prst="rect">
              <a:avLst/>
            </a:prstGeom>
            <a:solidFill>
              <a:schemeClr val="bg1"/>
            </a:solidFill>
          </p:spPr>
          <p:txBody>
            <a:bodyPr wrap="square" rtlCol="0">
              <a:spAutoFit/>
            </a:bodyPr>
            <a:lstStyle/>
            <a:p>
              <a:r>
                <a:rPr lang="en-US" sz="1600" dirty="0"/>
                <a:t>September</a:t>
              </a:r>
            </a:p>
          </p:txBody>
        </p:sp>
        <p:sp>
          <p:nvSpPr>
            <p:cNvPr id="15" name="Oval 14">
              <a:extLst>
                <a:ext uri="{FF2B5EF4-FFF2-40B4-BE49-F238E27FC236}">
                  <a16:creationId xmlns:a16="http://schemas.microsoft.com/office/drawing/2014/main" id="{AC6A7731-C364-19CC-43AB-CD576BE80FE9}"/>
                </a:ext>
              </a:extLst>
            </p:cNvPr>
            <p:cNvSpPr/>
            <p:nvPr/>
          </p:nvSpPr>
          <p:spPr>
            <a:xfrm>
              <a:off x="1865518" y="1626662"/>
              <a:ext cx="1863555" cy="743355"/>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A0F79CD5-F1FB-4CCF-5600-9884E238915D}"/>
              </a:ext>
            </a:extLst>
          </p:cNvPr>
          <p:cNvGrpSpPr/>
          <p:nvPr/>
        </p:nvGrpSpPr>
        <p:grpSpPr>
          <a:xfrm>
            <a:off x="8090194" y="4201560"/>
            <a:ext cx="4071789" cy="2259862"/>
            <a:chOff x="8090194" y="4201560"/>
            <a:chExt cx="4071789" cy="2259862"/>
          </a:xfrm>
        </p:grpSpPr>
        <p:grpSp>
          <p:nvGrpSpPr>
            <p:cNvPr id="16" name="Group 15">
              <a:extLst>
                <a:ext uri="{FF2B5EF4-FFF2-40B4-BE49-F238E27FC236}">
                  <a16:creationId xmlns:a16="http://schemas.microsoft.com/office/drawing/2014/main" id="{42C7968D-9C2E-9533-0AA9-9A242494DE51}"/>
                </a:ext>
              </a:extLst>
            </p:cNvPr>
            <p:cNvGrpSpPr/>
            <p:nvPr/>
          </p:nvGrpSpPr>
          <p:grpSpPr>
            <a:xfrm>
              <a:off x="8090194" y="4358302"/>
              <a:ext cx="4071789" cy="2103120"/>
              <a:chOff x="1865517" y="3390159"/>
              <a:chExt cx="4071789" cy="2103120"/>
            </a:xfrm>
          </p:grpSpPr>
          <p:pic>
            <p:nvPicPr>
              <p:cNvPr id="17" name="Picture 16">
                <a:extLst>
                  <a:ext uri="{FF2B5EF4-FFF2-40B4-BE49-F238E27FC236}">
                    <a16:creationId xmlns:a16="http://schemas.microsoft.com/office/drawing/2014/main" id="{70705658-FE8A-5FE7-29FC-1F83646673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29475" y="3390159"/>
                <a:ext cx="4007831" cy="2103120"/>
              </a:xfrm>
              <a:prstGeom prst="rect">
                <a:avLst/>
              </a:prstGeom>
            </p:spPr>
          </p:pic>
          <p:sp>
            <p:nvSpPr>
              <p:cNvPr id="18" name="Oval 17">
                <a:extLst>
                  <a:ext uri="{FF2B5EF4-FFF2-40B4-BE49-F238E27FC236}">
                    <a16:creationId xmlns:a16="http://schemas.microsoft.com/office/drawing/2014/main" id="{6D6AC831-7320-53D0-D5C8-65F1927B770F}"/>
                  </a:ext>
                </a:extLst>
              </p:cNvPr>
              <p:cNvSpPr/>
              <p:nvPr/>
            </p:nvSpPr>
            <p:spPr>
              <a:xfrm>
                <a:off x="1865517" y="3566675"/>
                <a:ext cx="1863555" cy="743355"/>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F91349A1-DA2C-0C03-88CB-4E094BDD37C4}"/>
                </a:ext>
              </a:extLst>
            </p:cNvPr>
            <p:cNvSpPr txBox="1"/>
            <p:nvPr/>
          </p:nvSpPr>
          <p:spPr>
            <a:xfrm>
              <a:off x="9470199" y="4201560"/>
              <a:ext cx="1208794" cy="338554"/>
            </a:xfrm>
            <a:prstGeom prst="rect">
              <a:avLst/>
            </a:prstGeom>
            <a:solidFill>
              <a:schemeClr val="bg1"/>
            </a:solidFill>
          </p:spPr>
          <p:txBody>
            <a:bodyPr wrap="square" rtlCol="0">
              <a:spAutoFit/>
            </a:bodyPr>
            <a:lstStyle/>
            <a:p>
              <a:r>
                <a:rPr lang="en-US" sz="1600" dirty="0"/>
                <a:t>September</a:t>
              </a:r>
            </a:p>
          </p:txBody>
        </p:sp>
      </p:grpSp>
      <p:sp>
        <p:nvSpPr>
          <p:cNvPr id="21" name="TextBox 20">
            <a:extLst>
              <a:ext uri="{FF2B5EF4-FFF2-40B4-BE49-F238E27FC236}">
                <a16:creationId xmlns:a16="http://schemas.microsoft.com/office/drawing/2014/main" id="{A6CC0843-53C3-FBE4-A818-5365517FEA3A}"/>
              </a:ext>
            </a:extLst>
          </p:cNvPr>
          <p:cNvSpPr txBox="1"/>
          <p:nvPr/>
        </p:nvSpPr>
        <p:spPr>
          <a:xfrm>
            <a:off x="99680" y="4655069"/>
            <a:ext cx="4318001" cy="1815882"/>
          </a:xfrm>
          <a:prstGeom prst="rect">
            <a:avLst/>
          </a:prstGeom>
          <a:noFill/>
        </p:spPr>
        <p:txBody>
          <a:bodyPr wrap="square" rtlCol="0">
            <a:spAutoFit/>
          </a:bodyPr>
          <a:lstStyle/>
          <a:p>
            <a:pPr marL="285750" indent="-285750">
              <a:buFont typeface="Wingdings" pitchFamily="2" charset="2"/>
              <a:buChar char="v"/>
            </a:pPr>
            <a:r>
              <a:rPr lang="en-US" sz="1600" dirty="0">
                <a:latin typeface="Arial" panose="020B0604020202020204" pitchFamily="34" charset="0"/>
                <a:cs typeface="Arial" panose="020B0604020202020204" pitchFamily="34" charset="0"/>
              </a:rPr>
              <a:t>The GPS anomalies resulted in geo-location and pointing errors;</a:t>
            </a:r>
          </a:p>
          <a:p>
            <a:pPr marL="285750" indent="-285750">
              <a:buFont typeface="Wingdings" pitchFamily="2" charset="2"/>
              <a:buChar char="v"/>
            </a:pPr>
            <a:r>
              <a:rPr lang="en-US" sz="1600" dirty="0">
                <a:latin typeface="Arial" panose="020B0604020202020204" pitchFamily="34" charset="0"/>
                <a:cs typeface="Arial" panose="020B0604020202020204" pitchFamily="34" charset="0"/>
              </a:rPr>
              <a:t>Orbits affected by these GPS anomalies have been retracted; </a:t>
            </a:r>
          </a:p>
          <a:p>
            <a:pPr marL="285750" indent="-285750">
              <a:buFont typeface="Wingdings" pitchFamily="2" charset="2"/>
              <a:buChar char="v"/>
            </a:pPr>
            <a:r>
              <a:rPr lang="en-US" sz="1600" dirty="0">
                <a:latin typeface="Arial" panose="020B0604020202020204" pitchFamily="34" charset="0"/>
                <a:cs typeface="Arial" panose="020B0604020202020204" pitchFamily="34" charset="0"/>
              </a:rPr>
              <a:t>Our team has changed the protocol for releasing SNPP OMPS LP data (release data weekly).</a:t>
            </a:r>
          </a:p>
        </p:txBody>
      </p:sp>
    </p:spTree>
    <p:extLst>
      <p:ext uri="{BB962C8B-B14F-4D97-AF65-F5344CB8AC3E}">
        <p14:creationId xmlns:p14="http://schemas.microsoft.com/office/powerpoint/2010/main" val="3788871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FE220-B65A-DB69-27BA-ADAB93AEBC63}"/>
            </a:ext>
          </a:extLst>
        </p:cNvPr>
        <p:cNvGrpSpPr/>
        <p:nvPr/>
      </p:nvGrpSpPr>
      <p:grpSpPr>
        <a:xfrm>
          <a:off x="0" y="0"/>
          <a:ext cx="0" cy="0"/>
          <a:chOff x="0" y="0"/>
          <a:chExt cx="0" cy="0"/>
        </a:xfrm>
      </p:grpSpPr>
      <p:pic>
        <p:nvPicPr>
          <p:cNvPr id="6" name="Picture 10">
            <a:extLst>
              <a:ext uri="{FF2B5EF4-FFF2-40B4-BE49-F238E27FC236}">
                <a16:creationId xmlns:a16="http://schemas.microsoft.com/office/drawing/2014/main" id="{05357577-C444-F29E-B563-866CE07F7E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4753" y="714621"/>
            <a:ext cx="6654450" cy="2377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56D5FC51-596D-8825-1295-2B514DB1B3A9}"/>
              </a:ext>
            </a:extLst>
          </p:cNvPr>
          <p:cNvPicPr>
            <a:picLocks noChangeAspect="1"/>
          </p:cNvPicPr>
          <p:nvPr/>
        </p:nvPicPr>
        <p:blipFill>
          <a:blip r:embed="rId4"/>
          <a:stretch>
            <a:fillRect/>
          </a:stretch>
        </p:blipFill>
        <p:spPr>
          <a:xfrm>
            <a:off x="0" y="6394587"/>
            <a:ext cx="1986055" cy="463413"/>
          </a:xfrm>
          <a:prstGeom prst="rect">
            <a:avLst/>
          </a:prstGeom>
          <a:solidFill>
            <a:schemeClr val="bg1"/>
          </a:solidFill>
        </p:spPr>
      </p:pic>
      <p:pic>
        <p:nvPicPr>
          <p:cNvPr id="7" name="Picture 6" descr="A picture containing text, screenshot, font, line&#10;&#10;Description automatically generated">
            <a:extLst>
              <a:ext uri="{FF2B5EF4-FFF2-40B4-BE49-F238E27FC236}">
                <a16:creationId xmlns:a16="http://schemas.microsoft.com/office/drawing/2014/main" id="{EA017091-FB44-33A2-3324-7C3B352AC4BB}"/>
              </a:ext>
            </a:extLst>
          </p:cNvPr>
          <p:cNvPicPr>
            <a:picLocks/>
          </p:cNvPicPr>
          <p:nvPr/>
        </p:nvPicPr>
        <p:blipFill rotWithShape="1">
          <a:blip r:embed="rId5"/>
          <a:srcRect r="8796"/>
          <a:stretch/>
        </p:blipFill>
        <p:spPr>
          <a:xfrm>
            <a:off x="7095557" y="542427"/>
            <a:ext cx="4247987" cy="5852160"/>
          </a:xfrm>
          <a:prstGeom prst="rect">
            <a:avLst/>
          </a:prstGeom>
        </p:spPr>
      </p:pic>
      <p:sp>
        <p:nvSpPr>
          <p:cNvPr id="11" name="TextBox 10">
            <a:extLst>
              <a:ext uri="{FF2B5EF4-FFF2-40B4-BE49-F238E27FC236}">
                <a16:creationId xmlns:a16="http://schemas.microsoft.com/office/drawing/2014/main" id="{575AC54B-4E4D-CF63-86D2-F01007CA73FE}"/>
              </a:ext>
            </a:extLst>
          </p:cNvPr>
          <p:cNvSpPr txBox="1">
            <a:spLocks noChangeArrowheads="1"/>
          </p:cNvSpPr>
          <p:nvPr/>
        </p:nvSpPr>
        <p:spPr bwMode="auto">
          <a:xfrm>
            <a:off x="224753" y="3019204"/>
            <a:ext cx="6654450" cy="707886"/>
          </a:xfrm>
          <a:prstGeom prst="rect">
            <a:avLst/>
          </a:prstGeom>
          <a:solidFill>
            <a:schemeClr val="bg1"/>
          </a:solid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dirty="0">
                <a:latin typeface="Arial" panose="020B0604020202020204" pitchFamily="34" charset="0"/>
                <a:cs typeface="Arial" panose="020B0604020202020204" pitchFamily="34" charset="0"/>
              </a:rPr>
              <a:t>The current </a:t>
            </a:r>
            <a:r>
              <a:rPr lang="en-US" altLang="en-US" sz="2000" dirty="0">
                <a:solidFill>
                  <a:srgbClr val="C00000"/>
                </a:solidFill>
                <a:latin typeface="Arial" panose="020B0604020202020204" pitchFamily="34" charset="0"/>
                <a:cs typeface="Arial" panose="020B0604020202020204" pitchFamily="34" charset="0"/>
              </a:rPr>
              <a:t>12.5 km low altitude cutoff </a:t>
            </a:r>
            <a:r>
              <a:rPr lang="en-US" altLang="en-US" sz="2000" dirty="0">
                <a:latin typeface="Arial" panose="020B0604020202020204" pitchFamily="34" charset="0"/>
                <a:cs typeface="Arial" panose="020B0604020202020204" pitchFamily="34" charset="0"/>
              </a:rPr>
              <a:t>for LP ozone profiles limits global coverage to about ±40</a:t>
            </a:r>
            <a:r>
              <a:rPr lang="en-US" altLang="en-US" sz="2000" baseline="30000" dirty="0">
                <a:latin typeface="Arial" panose="020B0604020202020204" pitchFamily="34" charset="0"/>
                <a:cs typeface="Arial" panose="020B0604020202020204" pitchFamily="34" charset="0"/>
              </a:rPr>
              <a:t>o</a:t>
            </a:r>
            <a:r>
              <a:rPr lang="en-US" altLang="en-US" sz="2000" dirty="0">
                <a:latin typeface="Arial" panose="020B0604020202020204" pitchFamily="34" charset="0"/>
                <a:cs typeface="Arial" panose="020B0604020202020204" pitchFamily="34" charset="0"/>
              </a:rPr>
              <a:t> latitudes</a:t>
            </a:r>
          </a:p>
        </p:txBody>
      </p:sp>
      <p:grpSp>
        <p:nvGrpSpPr>
          <p:cNvPr id="25" name="Group 24">
            <a:extLst>
              <a:ext uri="{FF2B5EF4-FFF2-40B4-BE49-F238E27FC236}">
                <a16:creationId xmlns:a16="http://schemas.microsoft.com/office/drawing/2014/main" id="{1A0680F4-ECE7-F1FB-5D09-89565D8A23BE}"/>
              </a:ext>
            </a:extLst>
          </p:cNvPr>
          <p:cNvGrpSpPr/>
          <p:nvPr/>
        </p:nvGrpSpPr>
        <p:grpSpPr>
          <a:xfrm>
            <a:off x="89161" y="3695622"/>
            <a:ext cx="7006396" cy="2781324"/>
            <a:chOff x="177511" y="3613031"/>
            <a:chExt cx="7006396" cy="2781324"/>
          </a:xfrm>
        </p:grpSpPr>
        <p:pic>
          <p:nvPicPr>
            <p:cNvPr id="19" name="Picture 18">
              <a:extLst>
                <a:ext uri="{FF2B5EF4-FFF2-40B4-BE49-F238E27FC236}">
                  <a16:creationId xmlns:a16="http://schemas.microsoft.com/office/drawing/2014/main" id="{FFCC4C16-89D9-C00C-E06B-85FFFEABAC79}"/>
                </a:ext>
              </a:extLst>
            </p:cNvPr>
            <p:cNvPicPr>
              <a:picLocks noChangeAspect="1"/>
            </p:cNvPicPr>
            <p:nvPr/>
          </p:nvPicPr>
          <p:blipFill>
            <a:blip r:embed="rId6"/>
            <a:stretch>
              <a:fillRect/>
            </a:stretch>
          </p:blipFill>
          <p:spPr>
            <a:xfrm>
              <a:off x="3793546" y="3742595"/>
              <a:ext cx="3390361" cy="2651760"/>
            </a:xfrm>
            <a:prstGeom prst="rect">
              <a:avLst/>
            </a:prstGeom>
          </p:spPr>
        </p:pic>
        <p:grpSp>
          <p:nvGrpSpPr>
            <p:cNvPr id="24" name="Group 23">
              <a:extLst>
                <a:ext uri="{FF2B5EF4-FFF2-40B4-BE49-F238E27FC236}">
                  <a16:creationId xmlns:a16="http://schemas.microsoft.com/office/drawing/2014/main" id="{5D3552EE-AB61-D407-40EE-D446B8101491}"/>
                </a:ext>
              </a:extLst>
            </p:cNvPr>
            <p:cNvGrpSpPr/>
            <p:nvPr/>
          </p:nvGrpSpPr>
          <p:grpSpPr>
            <a:xfrm>
              <a:off x="177511" y="3613031"/>
              <a:ext cx="6765159" cy="2781324"/>
              <a:chOff x="102590" y="3613031"/>
              <a:chExt cx="6765159" cy="2781324"/>
            </a:xfrm>
          </p:grpSpPr>
          <p:pic>
            <p:nvPicPr>
              <p:cNvPr id="14" name="Picture 13">
                <a:extLst>
                  <a:ext uri="{FF2B5EF4-FFF2-40B4-BE49-F238E27FC236}">
                    <a16:creationId xmlns:a16="http://schemas.microsoft.com/office/drawing/2014/main" id="{8662C1F5-277D-D67D-A6B6-8E564D1A6FB6}"/>
                  </a:ext>
                </a:extLst>
              </p:cNvPr>
              <p:cNvPicPr>
                <a:picLocks noChangeAspect="1"/>
              </p:cNvPicPr>
              <p:nvPr/>
            </p:nvPicPr>
            <p:blipFill>
              <a:blip r:embed="rId7"/>
              <a:stretch>
                <a:fillRect/>
              </a:stretch>
            </p:blipFill>
            <p:spPr>
              <a:xfrm>
                <a:off x="102590" y="3742595"/>
                <a:ext cx="3616035" cy="2651760"/>
              </a:xfrm>
              <a:prstGeom prst="rect">
                <a:avLst/>
              </a:prstGeom>
            </p:spPr>
          </p:pic>
          <p:grpSp>
            <p:nvGrpSpPr>
              <p:cNvPr id="20" name="Group 19">
                <a:extLst>
                  <a:ext uri="{FF2B5EF4-FFF2-40B4-BE49-F238E27FC236}">
                    <a16:creationId xmlns:a16="http://schemas.microsoft.com/office/drawing/2014/main" id="{4BEFB6EC-29F6-2599-4DD3-94591AC22C73}"/>
                  </a:ext>
                </a:extLst>
              </p:cNvPr>
              <p:cNvGrpSpPr>
                <a:grpSpLocks noChangeAspect="1"/>
              </p:cNvGrpSpPr>
              <p:nvPr/>
            </p:nvGrpSpPr>
            <p:grpSpPr>
              <a:xfrm>
                <a:off x="4636390" y="5296775"/>
                <a:ext cx="1616467" cy="844212"/>
                <a:chOff x="7919629" y="3970844"/>
                <a:chExt cx="2711058" cy="1415871"/>
              </a:xfrm>
            </p:grpSpPr>
            <p:sp>
              <p:nvSpPr>
                <p:cNvPr id="21" name="Rectangle 20">
                  <a:extLst>
                    <a:ext uri="{FF2B5EF4-FFF2-40B4-BE49-F238E27FC236}">
                      <a16:creationId xmlns:a16="http://schemas.microsoft.com/office/drawing/2014/main" id="{7ADED7EC-0095-D19A-A01B-EA972BFDB3E8}"/>
                    </a:ext>
                  </a:extLst>
                </p:cNvPr>
                <p:cNvSpPr/>
                <p:nvPr/>
              </p:nvSpPr>
              <p:spPr>
                <a:xfrm>
                  <a:off x="7953556" y="4006488"/>
                  <a:ext cx="2536166" cy="1380227"/>
                </a:xfrm>
                <a:prstGeom prst="rect">
                  <a:avLst/>
                </a:prstGeom>
                <a:solidFill>
                  <a:schemeClr val="accent1">
                    <a:alpha val="1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CC48E8A-D60E-70B5-A7F6-488950ED9284}"/>
                    </a:ext>
                  </a:extLst>
                </p:cNvPr>
                <p:cNvSpPr txBox="1"/>
                <p:nvPr/>
              </p:nvSpPr>
              <p:spPr>
                <a:xfrm>
                  <a:off x="7919629" y="3970844"/>
                  <a:ext cx="2711058" cy="516188"/>
                </a:xfrm>
                <a:prstGeom prst="rect">
                  <a:avLst/>
                </a:prstGeom>
                <a:noFill/>
              </p:spPr>
              <p:txBody>
                <a:bodyPr wrap="square" rtlCol="0">
                  <a:spAutoFit/>
                </a:bodyPr>
                <a:lstStyle/>
                <a:p>
                  <a:r>
                    <a:rPr lang="en-US" sz="1400" b="1" dirty="0">
                      <a:latin typeface="Garamond" panose="02020404030301010803" pitchFamily="18" charset="0"/>
                    </a:rPr>
                    <a:t>Upper troposphere</a:t>
                  </a:r>
                </a:p>
              </p:txBody>
            </p:sp>
          </p:grpSp>
          <p:sp>
            <p:nvSpPr>
              <p:cNvPr id="23" name="TextBox 22">
                <a:extLst>
                  <a:ext uri="{FF2B5EF4-FFF2-40B4-BE49-F238E27FC236}">
                    <a16:creationId xmlns:a16="http://schemas.microsoft.com/office/drawing/2014/main" id="{811ABB31-7A8E-4126-25E5-A9E0DD3E7940}"/>
                  </a:ext>
                </a:extLst>
              </p:cNvPr>
              <p:cNvSpPr txBox="1"/>
              <p:nvPr/>
            </p:nvSpPr>
            <p:spPr>
              <a:xfrm>
                <a:off x="3727883" y="3613031"/>
                <a:ext cx="3139866" cy="584775"/>
              </a:xfrm>
              <a:prstGeom prst="rect">
                <a:avLst/>
              </a:prstGeom>
              <a:solidFill>
                <a:schemeClr val="bg1"/>
              </a:solidFill>
            </p:spPr>
            <p:txBody>
              <a:bodyPr wrap="square" rtlCol="0">
                <a:spAutoFit/>
              </a:bodyPr>
              <a:lstStyle/>
              <a:p>
                <a:pPr algn="ctr"/>
                <a:r>
                  <a:rPr lang="en-US" sz="1600" b="1" dirty="0">
                    <a:latin typeface="Arial" panose="020B0604020202020204" pitchFamily="34" charset="0"/>
                    <a:cs typeface="Arial" panose="020B0604020202020204" pitchFamily="34" charset="0"/>
                  </a:rPr>
                  <a:t>The 8-12 km column adds 15-35 DU to stratospheric column</a:t>
                </a:r>
              </a:p>
            </p:txBody>
          </p:sp>
        </p:grpSp>
      </p:grpSp>
      <p:sp>
        <p:nvSpPr>
          <p:cNvPr id="2" name="Slide Number Placeholder 1">
            <a:extLst>
              <a:ext uri="{FF2B5EF4-FFF2-40B4-BE49-F238E27FC236}">
                <a16:creationId xmlns:a16="http://schemas.microsoft.com/office/drawing/2014/main" id="{3A7332EB-F73E-BD2E-2783-210BC3FFB784}"/>
              </a:ext>
            </a:extLst>
          </p:cNvPr>
          <p:cNvSpPr>
            <a:spLocks noGrp="1"/>
          </p:cNvSpPr>
          <p:nvPr>
            <p:ph type="sldNum" sz="quarter" idx="12"/>
          </p:nvPr>
        </p:nvSpPr>
        <p:spPr>
          <a:xfrm>
            <a:off x="11416220" y="6359529"/>
            <a:ext cx="907186" cy="498470"/>
          </a:xfrm>
        </p:spPr>
        <p:txBody>
          <a:bodyPr/>
          <a:lstStyle/>
          <a:p>
            <a:fld id="{059B9583-2191-1046-AFB7-4815BA0A29A6}" type="slidenum">
              <a:rPr lang="en-US" smtClean="0"/>
              <a:t>7</a:t>
            </a:fld>
            <a:endParaRPr lang="en-US" dirty="0"/>
          </a:p>
        </p:txBody>
      </p:sp>
      <p:sp>
        <p:nvSpPr>
          <p:cNvPr id="3" name="Title 1">
            <a:extLst>
              <a:ext uri="{FF2B5EF4-FFF2-40B4-BE49-F238E27FC236}">
                <a16:creationId xmlns:a16="http://schemas.microsoft.com/office/drawing/2014/main" id="{08F6AD81-7A37-BCF0-60AC-6E4EAF6EE03C}"/>
              </a:ext>
            </a:extLst>
          </p:cNvPr>
          <p:cNvSpPr txBox="1">
            <a:spLocks/>
          </p:cNvSpPr>
          <p:nvPr/>
        </p:nvSpPr>
        <p:spPr>
          <a:xfrm>
            <a:off x="805089" y="-179952"/>
            <a:ext cx="10417837" cy="995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atin typeface="Arial" panose="020B0604020202020204" pitchFamily="34" charset="0"/>
                <a:cs typeface="Arial" panose="020B0604020202020204" pitchFamily="34" charset="0"/>
              </a:rPr>
              <a:t>Extend O3 profiles down to tropopause height</a:t>
            </a:r>
          </a:p>
        </p:txBody>
      </p:sp>
      <p:pic>
        <p:nvPicPr>
          <p:cNvPr id="5" name="Picture 2">
            <a:extLst>
              <a:ext uri="{FF2B5EF4-FFF2-40B4-BE49-F238E27FC236}">
                <a16:creationId xmlns:a16="http://schemas.microsoft.com/office/drawing/2014/main" id="{897E940D-D184-79D1-6215-DCF27F0EEE73}"/>
              </a:ext>
            </a:extLst>
          </p:cNvPr>
          <p:cNvPicPr>
            <a:picLocks noChangeAspect="1" noChangeArrowheads="1"/>
          </p:cNvPicPr>
          <p:nvPr/>
        </p:nvPicPr>
        <p:blipFill>
          <a:blip r:embed="rId8" cstate="print">
            <a:clrChange>
              <a:clrFrom>
                <a:srgbClr val="FFFFFF"/>
              </a:clrFrom>
              <a:clrTo>
                <a:srgbClr val="FFFFFF">
                  <a:alpha val="0"/>
                </a:srgbClr>
              </a:clrTo>
            </a:clrChange>
          </a:blip>
          <a:srcRect l="3388"/>
          <a:stretch>
            <a:fillRect/>
          </a:stretch>
        </p:blipFill>
        <p:spPr bwMode="auto">
          <a:xfrm>
            <a:off x="0" y="12679"/>
            <a:ext cx="969074" cy="802454"/>
          </a:xfrm>
          <a:prstGeom prst="rect">
            <a:avLst/>
          </a:prstGeom>
          <a:noFill/>
          <a:ln w="9525">
            <a:noFill/>
            <a:miter lim="800000"/>
            <a:headEnd/>
            <a:tailEnd/>
          </a:ln>
        </p:spPr>
      </p:pic>
      <p:pic>
        <p:nvPicPr>
          <p:cNvPr id="8" name="Picture 7">
            <a:extLst>
              <a:ext uri="{FF2B5EF4-FFF2-40B4-BE49-F238E27FC236}">
                <a16:creationId xmlns:a16="http://schemas.microsoft.com/office/drawing/2014/main" id="{E04A8B7D-BBAF-F367-FB9A-5676D4DC7C7D}"/>
              </a:ext>
            </a:extLst>
          </p:cNvPr>
          <p:cNvPicPr>
            <a:picLocks noChangeAspect="1"/>
          </p:cNvPicPr>
          <p:nvPr/>
        </p:nvPicPr>
        <p:blipFill>
          <a:blip r:embed="rId9"/>
          <a:stretch>
            <a:fillRect/>
          </a:stretch>
        </p:blipFill>
        <p:spPr>
          <a:xfrm>
            <a:off x="11272774" y="29015"/>
            <a:ext cx="907186" cy="886087"/>
          </a:xfrm>
          <a:prstGeom prst="rect">
            <a:avLst/>
          </a:prstGeom>
        </p:spPr>
      </p:pic>
      <p:sp>
        <p:nvSpPr>
          <p:cNvPr id="4" name="TextBox 3">
            <a:extLst>
              <a:ext uri="{FF2B5EF4-FFF2-40B4-BE49-F238E27FC236}">
                <a16:creationId xmlns:a16="http://schemas.microsoft.com/office/drawing/2014/main" id="{26F2F34D-FD6A-69DD-B9AD-2FC096BD0EA3}"/>
              </a:ext>
            </a:extLst>
          </p:cNvPr>
          <p:cNvSpPr txBox="1"/>
          <p:nvPr/>
        </p:nvSpPr>
        <p:spPr>
          <a:xfrm>
            <a:off x="4191000" y="6488668"/>
            <a:ext cx="3810000" cy="369332"/>
          </a:xfrm>
          <a:prstGeom prst="rect">
            <a:avLst/>
          </a:prstGeom>
          <a:noFill/>
        </p:spPr>
        <p:txBody>
          <a:bodyPr wrap="square" rtlCol="0">
            <a:spAutoFit/>
          </a:bodyPr>
          <a:lstStyle/>
          <a:p>
            <a:r>
              <a:rPr lang="en-US" b="1" i="1" dirty="0" err="1">
                <a:solidFill>
                  <a:schemeClr val="tx1">
                    <a:lumMod val="65000"/>
                    <a:lumOff val="35000"/>
                  </a:schemeClr>
                </a:solidFill>
                <a:latin typeface="Arial" panose="020B0604020202020204" pitchFamily="34" charset="0"/>
                <a:cs typeface="Arial" panose="020B0604020202020204" pitchFamily="34" charset="0"/>
              </a:rPr>
              <a:t>Natalya.A.Kramarova@nasa.gov</a:t>
            </a:r>
            <a:endParaRPr lang="en-US" b="1" i="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143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6A5F521-AC1C-9D49-B7D5-2E66ACBACF61}"/>
              </a:ext>
            </a:extLst>
          </p:cNvPr>
          <p:cNvPicPr>
            <a:picLocks noChangeAspect="1"/>
          </p:cNvPicPr>
          <p:nvPr/>
        </p:nvPicPr>
        <p:blipFill>
          <a:blip r:embed="rId3"/>
          <a:stretch>
            <a:fillRect/>
          </a:stretch>
        </p:blipFill>
        <p:spPr>
          <a:xfrm>
            <a:off x="9880601" y="6295625"/>
            <a:ext cx="2260600" cy="527473"/>
          </a:xfrm>
          <a:prstGeom prst="rect">
            <a:avLst/>
          </a:prstGeom>
          <a:solidFill>
            <a:schemeClr val="bg1"/>
          </a:solidFill>
        </p:spPr>
      </p:pic>
      <p:sp>
        <p:nvSpPr>
          <p:cNvPr id="15" name="Title 1">
            <a:extLst>
              <a:ext uri="{FF2B5EF4-FFF2-40B4-BE49-F238E27FC236}">
                <a16:creationId xmlns:a16="http://schemas.microsoft.com/office/drawing/2014/main" id="{D6635982-A647-7939-13A7-3A502570F83F}"/>
              </a:ext>
            </a:extLst>
          </p:cNvPr>
          <p:cNvSpPr txBox="1">
            <a:spLocks/>
          </p:cNvSpPr>
          <p:nvPr/>
        </p:nvSpPr>
        <p:spPr>
          <a:xfrm>
            <a:off x="887081" y="-178143"/>
            <a:ext cx="10417837" cy="11514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Arial" panose="020B0604020202020204" pitchFamily="34" charset="0"/>
                <a:cs typeface="Arial" panose="020B0604020202020204" pitchFamily="34" charset="0"/>
              </a:rPr>
              <a:t>NOAA-21Limb Ozone Measurements</a:t>
            </a:r>
          </a:p>
        </p:txBody>
      </p:sp>
      <p:pic>
        <p:nvPicPr>
          <p:cNvPr id="16" name="Picture 2">
            <a:extLst>
              <a:ext uri="{FF2B5EF4-FFF2-40B4-BE49-F238E27FC236}">
                <a16:creationId xmlns:a16="http://schemas.microsoft.com/office/drawing/2014/main" id="{F3E08BB9-EC12-7439-57E3-29D3FAE9D9CD}"/>
              </a:ext>
            </a:extLst>
          </p:cNvPr>
          <p:cNvPicPr>
            <a:picLocks noChangeAspect="1" noChangeArrowheads="1"/>
          </p:cNvPicPr>
          <p:nvPr/>
        </p:nvPicPr>
        <p:blipFill>
          <a:blip r:embed="rId4" cstate="print">
            <a:clrChange>
              <a:clrFrom>
                <a:srgbClr val="FFFFFF"/>
              </a:clrFrom>
              <a:clrTo>
                <a:srgbClr val="FFFFFF">
                  <a:alpha val="0"/>
                </a:srgbClr>
              </a:clrTo>
            </a:clrChange>
          </a:blip>
          <a:srcRect l="3388"/>
          <a:stretch>
            <a:fillRect/>
          </a:stretch>
        </p:blipFill>
        <p:spPr bwMode="auto">
          <a:xfrm>
            <a:off x="0" y="12678"/>
            <a:ext cx="1302200" cy="1078303"/>
          </a:xfrm>
          <a:prstGeom prst="rect">
            <a:avLst/>
          </a:prstGeom>
          <a:noFill/>
          <a:ln w="9525">
            <a:noFill/>
            <a:miter lim="800000"/>
            <a:headEnd/>
            <a:tailEnd/>
          </a:ln>
        </p:spPr>
      </p:pic>
      <p:pic>
        <p:nvPicPr>
          <p:cNvPr id="17" name="Picture 16">
            <a:extLst>
              <a:ext uri="{FF2B5EF4-FFF2-40B4-BE49-F238E27FC236}">
                <a16:creationId xmlns:a16="http://schemas.microsoft.com/office/drawing/2014/main" id="{41BB6094-9967-58D4-E7D8-5D0C2992D58F}"/>
              </a:ext>
            </a:extLst>
          </p:cNvPr>
          <p:cNvPicPr>
            <a:picLocks noChangeAspect="1"/>
          </p:cNvPicPr>
          <p:nvPr/>
        </p:nvPicPr>
        <p:blipFill>
          <a:blip r:embed="rId3"/>
          <a:stretch>
            <a:fillRect/>
          </a:stretch>
        </p:blipFill>
        <p:spPr>
          <a:xfrm>
            <a:off x="0" y="6394587"/>
            <a:ext cx="1986055" cy="463413"/>
          </a:xfrm>
          <a:prstGeom prst="rect">
            <a:avLst/>
          </a:prstGeom>
          <a:solidFill>
            <a:schemeClr val="bg1"/>
          </a:solidFill>
        </p:spPr>
      </p:pic>
      <p:pic>
        <p:nvPicPr>
          <p:cNvPr id="19" name="Picture 18">
            <a:extLst>
              <a:ext uri="{FF2B5EF4-FFF2-40B4-BE49-F238E27FC236}">
                <a16:creationId xmlns:a16="http://schemas.microsoft.com/office/drawing/2014/main" id="{1EC8388E-BA4D-B64E-6503-2643F5D2E54D}"/>
              </a:ext>
            </a:extLst>
          </p:cNvPr>
          <p:cNvPicPr>
            <a:picLocks noChangeAspect="1"/>
          </p:cNvPicPr>
          <p:nvPr/>
        </p:nvPicPr>
        <p:blipFill>
          <a:blip r:embed="rId5"/>
          <a:stretch>
            <a:fillRect/>
          </a:stretch>
        </p:blipFill>
        <p:spPr>
          <a:xfrm>
            <a:off x="10966000" y="29015"/>
            <a:ext cx="1213960" cy="1185726"/>
          </a:xfrm>
          <a:prstGeom prst="rect">
            <a:avLst/>
          </a:prstGeom>
        </p:spPr>
      </p:pic>
      <p:sp>
        <p:nvSpPr>
          <p:cNvPr id="2" name="TextBox 1">
            <a:extLst>
              <a:ext uri="{FF2B5EF4-FFF2-40B4-BE49-F238E27FC236}">
                <a16:creationId xmlns:a16="http://schemas.microsoft.com/office/drawing/2014/main" id="{AF0CDF3D-2488-7F63-FAAF-032062614614}"/>
              </a:ext>
            </a:extLst>
          </p:cNvPr>
          <p:cNvSpPr txBox="1"/>
          <p:nvPr/>
        </p:nvSpPr>
        <p:spPr>
          <a:xfrm>
            <a:off x="4191000" y="6488668"/>
            <a:ext cx="3810000" cy="369332"/>
          </a:xfrm>
          <a:prstGeom prst="rect">
            <a:avLst/>
          </a:prstGeom>
          <a:noFill/>
        </p:spPr>
        <p:txBody>
          <a:bodyPr wrap="square" rtlCol="0">
            <a:spAutoFit/>
          </a:bodyPr>
          <a:lstStyle/>
          <a:p>
            <a:r>
              <a:rPr lang="en-US" b="1" i="1" dirty="0" err="1">
                <a:solidFill>
                  <a:schemeClr val="tx1">
                    <a:lumMod val="65000"/>
                    <a:lumOff val="35000"/>
                  </a:schemeClr>
                </a:solidFill>
                <a:latin typeface="Arial" panose="020B0604020202020204" pitchFamily="34" charset="0"/>
                <a:cs typeface="Arial" panose="020B0604020202020204" pitchFamily="34" charset="0"/>
              </a:rPr>
              <a:t>Natalya.A.Kramarova@nasa.gov</a:t>
            </a:r>
            <a:endParaRPr lang="en-US" b="1" i="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4" name="Picture 3" descr="A screenshot of a computer&#10;&#10;AI-generated content may be incorrect.">
            <a:extLst>
              <a:ext uri="{FF2B5EF4-FFF2-40B4-BE49-F238E27FC236}">
                <a16:creationId xmlns:a16="http://schemas.microsoft.com/office/drawing/2014/main" id="{F014F9B0-8B94-CF7D-DE23-81BEC1E4298D}"/>
              </a:ext>
            </a:extLst>
          </p:cNvPr>
          <p:cNvPicPr>
            <a:picLocks noChangeAspect="1"/>
          </p:cNvPicPr>
          <p:nvPr/>
        </p:nvPicPr>
        <p:blipFill>
          <a:blip r:embed="rId6"/>
          <a:stretch>
            <a:fillRect/>
          </a:stretch>
        </p:blipFill>
        <p:spPr>
          <a:xfrm>
            <a:off x="3532518" y="782860"/>
            <a:ext cx="7772400" cy="5703261"/>
          </a:xfrm>
          <a:prstGeom prst="rect">
            <a:avLst/>
          </a:prstGeom>
        </p:spPr>
      </p:pic>
      <p:sp>
        <p:nvSpPr>
          <p:cNvPr id="6" name="TextBox 5">
            <a:extLst>
              <a:ext uri="{FF2B5EF4-FFF2-40B4-BE49-F238E27FC236}">
                <a16:creationId xmlns:a16="http://schemas.microsoft.com/office/drawing/2014/main" id="{2C2EE2A4-A142-1701-6A66-194F499CB393}"/>
              </a:ext>
            </a:extLst>
          </p:cNvPr>
          <p:cNvSpPr txBox="1"/>
          <p:nvPr/>
        </p:nvSpPr>
        <p:spPr>
          <a:xfrm>
            <a:off x="188552" y="1043223"/>
            <a:ext cx="3274566" cy="5355312"/>
          </a:xfrm>
          <a:prstGeom prst="rect">
            <a:avLst/>
          </a:prstGeom>
          <a:noFill/>
        </p:spPr>
        <p:txBody>
          <a:bodyPr wrap="square" rtlCol="0">
            <a:spAutoFit/>
          </a:bodyPr>
          <a:lstStyle/>
          <a:p>
            <a:pPr marL="0" lvl="1" indent="285750">
              <a:buFont typeface="Wingdings" pitchFamily="2" charset="2"/>
              <a:buChar char="§"/>
            </a:pPr>
            <a:r>
              <a:rPr lang="en-US" dirty="0">
                <a:latin typeface="Arial" panose="020B0604020202020204" pitchFamily="34" charset="0"/>
                <a:cs typeface="Arial" panose="020B0604020202020204" pitchFamily="34" charset="0"/>
              </a:rPr>
              <a:t>NOAA-21 OMPS LP has the same basic design as SNPP with improved performance in NIR; </a:t>
            </a:r>
          </a:p>
          <a:p>
            <a:pPr marL="0" lvl="1" indent="285750">
              <a:buFont typeface="Wingdings" pitchFamily="2" charset="2"/>
              <a:buChar char="§"/>
            </a:pPr>
            <a:r>
              <a:rPr lang="en-US" dirty="0">
                <a:latin typeface="Arial" panose="020B0604020202020204" pitchFamily="34" charset="0"/>
                <a:cs typeface="Arial" panose="020B0604020202020204" pitchFamily="34" charset="0"/>
              </a:rPr>
              <a:t>NOAA-21 OMPS launched in Nov. 2022; observations since Feb. 2023;</a:t>
            </a:r>
          </a:p>
          <a:p>
            <a:pPr marL="0" lvl="1" indent="285750">
              <a:buFont typeface="Wingdings" pitchFamily="2" charset="2"/>
              <a:buChar char="§"/>
            </a:pPr>
            <a:r>
              <a:rPr lang="en-US" dirty="0">
                <a:latin typeface="Arial" panose="020B0604020202020204" pitchFamily="34" charset="0"/>
                <a:cs typeface="Arial" panose="020B0604020202020204" pitchFamily="34" charset="0"/>
              </a:rPr>
              <a:t>NOAA-21 is a ¼ orbit ahead of SNPP;</a:t>
            </a:r>
          </a:p>
          <a:p>
            <a:pPr marL="0" lvl="1" indent="285750">
              <a:buFont typeface="Wingdings" pitchFamily="2" charset="2"/>
              <a:buChar char="§"/>
            </a:pPr>
            <a:r>
              <a:rPr lang="en-US" dirty="0">
                <a:latin typeface="Arial" panose="020B0604020202020204" pitchFamily="34" charset="0"/>
                <a:cs typeface="Arial" panose="020B0604020202020204" pitchFamily="34" charset="0"/>
              </a:rPr>
              <a:t>NOAA-21 LP with ~0.5</a:t>
            </a:r>
            <a:r>
              <a:rPr lang="en-US" baseline="30000" dirty="0">
                <a:latin typeface="Arial" panose="020B0604020202020204" pitchFamily="34" charset="0"/>
                <a:cs typeface="Arial" panose="020B0604020202020204" pitchFamily="34" charset="0"/>
              </a:rPr>
              <a:t>o</a:t>
            </a:r>
            <a:r>
              <a:rPr lang="en-US" dirty="0">
                <a:latin typeface="Arial" panose="020B0604020202020204" pitchFamily="34" charset="0"/>
                <a:cs typeface="Arial" panose="020B0604020202020204" pitchFamily="34" charset="0"/>
              </a:rPr>
              <a:t> step in latitude resulting in ~6k profiles per day (compared to ~2.5k for SNPP);</a:t>
            </a:r>
          </a:p>
          <a:p>
            <a:pPr marL="0" lvl="1" indent="285750">
              <a:buFont typeface="Wingdings" pitchFamily="2" charset="2"/>
              <a:buChar char="§"/>
            </a:pPr>
            <a:r>
              <a:rPr lang="en-US" dirty="0">
                <a:latin typeface="Arial" panose="020B0604020202020204" pitchFamily="34" charset="0"/>
                <a:cs typeface="Arial" panose="020B0604020202020204" pitchFamily="34" charset="0"/>
              </a:rPr>
              <a:t>NOAA-21 LP data have been processed with the v2.6 LP algorithm;</a:t>
            </a:r>
          </a:p>
          <a:p>
            <a:pPr marL="0" lvl="1" indent="285750">
              <a:buFont typeface="Wingdings" pitchFamily="2" charset="2"/>
              <a:buChar char="§"/>
            </a:pPr>
            <a:r>
              <a:rPr lang="en-US" dirty="0">
                <a:latin typeface="Arial" panose="020B0604020202020204" pitchFamily="34" charset="0"/>
                <a:cs typeface="Arial" panose="020B0604020202020204" pitchFamily="34" charset="0"/>
              </a:rPr>
              <a:t>NOAA-21 Level 1 and Level 2 data </a:t>
            </a:r>
            <a:r>
              <a:rPr lang="en-US" b="1" dirty="0">
                <a:latin typeface="Arial" panose="020B0604020202020204" pitchFamily="34" charset="0"/>
                <a:cs typeface="Arial" panose="020B0604020202020204" pitchFamily="34" charset="0"/>
              </a:rPr>
              <a:t>have been released </a:t>
            </a:r>
            <a:r>
              <a:rPr lang="en-US" dirty="0">
                <a:latin typeface="Arial" panose="020B0604020202020204" pitchFamily="34" charset="0"/>
                <a:cs typeface="Arial" panose="020B0604020202020204" pitchFamily="34" charset="0"/>
              </a:rPr>
              <a:t>in Sep. 2024.</a:t>
            </a:r>
          </a:p>
        </p:txBody>
      </p:sp>
    </p:spTree>
    <p:extLst>
      <p:ext uri="{BB962C8B-B14F-4D97-AF65-F5344CB8AC3E}">
        <p14:creationId xmlns:p14="http://schemas.microsoft.com/office/powerpoint/2010/main" val="4264446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29C80-4429-EA8D-0C75-208B90E7F46A}"/>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48882A2E-C81B-58A1-2740-88E5C58548C7}"/>
              </a:ext>
            </a:extLst>
          </p:cNvPr>
          <p:cNvPicPr>
            <a:picLocks noChangeAspect="1"/>
          </p:cNvPicPr>
          <p:nvPr/>
        </p:nvPicPr>
        <p:blipFill>
          <a:blip r:embed="rId3"/>
          <a:stretch>
            <a:fillRect/>
          </a:stretch>
        </p:blipFill>
        <p:spPr>
          <a:xfrm>
            <a:off x="9880601" y="6295625"/>
            <a:ext cx="2260600" cy="527473"/>
          </a:xfrm>
          <a:prstGeom prst="rect">
            <a:avLst/>
          </a:prstGeom>
          <a:solidFill>
            <a:schemeClr val="bg1"/>
          </a:solidFill>
        </p:spPr>
      </p:pic>
      <p:grpSp>
        <p:nvGrpSpPr>
          <p:cNvPr id="10" name="Group 9">
            <a:extLst>
              <a:ext uri="{FF2B5EF4-FFF2-40B4-BE49-F238E27FC236}">
                <a16:creationId xmlns:a16="http://schemas.microsoft.com/office/drawing/2014/main" id="{4B2AB217-5862-5D07-CECC-E449B03CA777}"/>
              </a:ext>
            </a:extLst>
          </p:cNvPr>
          <p:cNvGrpSpPr>
            <a:grpSpLocks noChangeAspect="1"/>
          </p:cNvGrpSpPr>
          <p:nvPr/>
        </p:nvGrpSpPr>
        <p:grpSpPr>
          <a:xfrm>
            <a:off x="6132442" y="43444"/>
            <a:ext cx="5852900" cy="3657600"/>
            <a:chOff x="149152" y="2109281"/>
            <a:chExt cx="7121032" cy="4450080"/>
          </a:xfrm>
        </p:grpSpPr>
        <p:pic>
          <p:nvPicPr>
            <p:cNvPr id="6" name="Picture 5" descr="A screenshot of a computer&#10;&#10;AI-generated content may be incorrect.">
              <a:extLst>
                <a:ext uri="{FF2B5EF4-FFF2-40B4-BE49-F238E27FC236}">
                  <a16:creationId xmlns:a16="http://schemas.microsoft.com/office/drawing/2014/main" id="{F1E8ADFC-A823-A462-1BC2-BA8707DC2339}"/>
                </a:ext>
              </a:extLst>
            </p:cNvPr>
            <p:cNvPicPr>
              <a:picLocks noChangeAspect="1"/>
            </p:cNvPicPr>
            <p:nvPr/>
          </p:nvPicPr>
          <p:blipFill>
            <a:blip r:embed="rId4"/>
            <a:srcRect b="54630"/>
            <a:stretch>
              <a:fillRect/>
            </a:stretch>
          </p:blipFill>
          <p:spPr>
            <a:xfrm>
              <a:off x="149152" y="4273361"/>
              <a:ext cx="7121032" cy="2286000"/>
            </a:xfrm>
            <a:prstGeom prst="rect">
              <a:avLst/>
            </a:prstGeom>
          </p:spPr>
        </p:pic>
        <p:pic>
          <p:nvPicPr>
            <p:cNvPr id="8" name="Picture 7">
              <a:extLst>
                <a:ext uri="{FF2B5EF4-FFF2-40B4-BE49-F238E27FC236}">
                  <a16:creationId xmlns:a16="http://schemas.microsoft.com/office/drawing/2014/main" id="{D3F02CD3-145B-3874-3E95-447EC5961F2A}"/>
                </a:ext>
              </a:extLst>
            </p:cNvPr>
            <p:cNvPicPr>
              <a:picLocks noChangeAspect="1"/>
            </p:cNvPicPr>
            <p:nvPr/>
          </p:nvPicPr>
          <p:blipFill>
            <a:blip r:embed="rId5"/>
            <a:srcRect b="56769"/>
            <a:stretch>
              <a:fillRect/>
            </a:stretch>
          </p:blipFill>
          <p:spPr>
            <a:xfrm>
              <a:off x="149152" y="2109281"/>
              <a:ext cx="7074878" cy="2164080"/>
            </a:xfrm>
            <a:prstGeom prst="rect">
              <a:avLst/>
            </a:prstGeom>
          </p:spPr>
        </p:pic>
      </p:grpSp>
      <p:pic>
        <p:nvPicPr>
          <p:cNvPr id="9" name="Picture 8" descr="A screenshot of a computer&#10;&#10;AI-generated content may be incorrect.">
            <a:extLst>
              <a:ext uri="{FF2B5EF4-FFF2-40B4-BE49-F238E27FC236}">
                <a16:creationId xmlns:a16="http://schemas.microsoft.com/office/drawing/2014/main" id="{2C73C5CF-4C5D-499B-3285-DE7BBD415631}"/>
              </a:ext>
            </a:extLst>
          </p:cNvPr>
          <p:cNvPicPr>
            <a:picLocks noChangeAspect="1"/>
          </p:cNvPicPr>
          <p:nvPr/>
        </p:nvPicPr>
        <p:blipFill>
          <a:blip r:embed="rId4"/>
          <a:srcRect t="45671" b="7445"/>
          <a:stretch>
            <a:fillRect/>
          </a:stretch>
        </p:blipFill>
        <p:spPr>
          <a:xfrm>
            <a:off x="147796" y="3616154"/>
            <a:ext cx="9114919" cy="3023681"/>
          </a:xfrm>
          <a:prstGeom prst="rect">
            <a:avLst/>
          </a:prstGeom>
        </p:spPr>
      </p:pic>
      <p:sp>
        <p:nvSpPr>
          <p:cNvPr id="2" name="TextBox 1">
            <a:extLst>
              <a:ext uri="{FF2B5EF4-FFF2-40B4-BE49-F238E27FC236}">
                <a16:creationId xmlns:a16="http://schemas.microsoft.com/office/drawing/2014/main" id="{82EC6820-8DCA-989C-099D-6EA6067BFC5A}"/>
              </a:ext>
            </a:extLst>
          </p:cNvPr>
          <p:cNvSpPr txBox="1"/>
          <p:nvPr/>
        </p:nvSpPr>
        <p:spPr>
          <a:xfrm>
            <a:off x="1200749" y="6532130"/>
            <a:ext cx="3889420" cy="369332"/>
          </a:xfrm>
          <a:prstGeom prst="rect">
            <a:avLst/>
          </a:prstGeom>
          <a:noFill/>
        </p:spPr>
        <p:txBody>
          <a:bodyPr wrap="square" rtlCol="0">
            <a:spAutoFit/>
          </a:bodyPr>
          <a:lstStyle/>
          <a:p>
            <a:r>
              <a:rPr lang="en-US" dirty="0">
                <a:solidFill>
                  <a:srgbClr val="FF0000"/>
                </a:solidFill>
                <a:latin typeface="Arial" panose="020B0604020202020204" pitchFamily="34" charset="0"/>
                <a:cs typeface="Arial" panose="020B0604020202020204" pitchFamily="34" charset="0"/>
              </a:rPr>
              <a:t>SNPP-MLS </a:t>
            </a:r>
            <a:r>
              <a:rPr lang="en-US" dirty="0">
                <a:latin typeface="Arial" panose="020B0604020202020204" pitchFamily="34" charset="0"/>
                <a:cs typeface="Arial" panose="020B0604020202020204" pitchFamily="34" charset="0"/>
              </a:rPr>
              <a:t>     NOAA21-MLS</a:t>
            </a:r>
          </a:p>
        </p:txBody>
      </p:sp>
      <p:pic>
        <p:nvPicPr>
          <p:cNvPr id="3" name="Picture 2">
            <a:extLst>
              <a:ext uri="{FF2B5EF4-FFF2-40B4-BE49-F238E27FC236}">
                <a16:creationId xmlns:a16="http://schemas.microsoft.com/office/drawing/2014/main" id="{A8CC5256-EE99-CC36-A042-51AF232FD5FD}"/>
              </a:ext>
            </a:extLst>
          </p:cNvPr>
          <p:cNvPicPr>
            <a:picLocks noChangeAspect="1" noChangeArrowheads="1"/>
          </p:cNvPicPr>
          <p:nvPr/>
        </p:nvPicPr>
        <p:blipFill>
          <a:blip r:embed="rId6" cstate="print">
            <a:clrChange>
              <a:clrFrom>
                <a:srgbClr val="FFFFFF"/>
              </a:clrFrom>
              <a:clrTo>
                <a:srgbClr val="FFFFFF">
                  <a:alpha val="0"/>
                </a:srgbClr>
              </a:clrTo>
            </a:clrChange>
          </a:blip>
          <a:srcRect l="3388"/>
          <a:stretch>
            <a:fillRect/>
          </a:stretch>
        </p:blipFill>
        <p:spPr bwMode="auto">
          <a:xfrm>
            <a:off x="0" y="12678"/>
            <a:ext cx="1302200" cy="1078303"/>
          </a:xfrm>
          <a:prstGeom prst="rect">
            <a:avLst/>
          </a:prstGeom>
          <a:noFill/>
          <a:ln w="9525">
            <a:noFill/>
            <a:miter lim="800000"/>
            <a:headEnd/>
            <a:tailEnd/>
          </a:ln>
        </p:spPr>
      </p:pic>
      <p:sp>
        <p:nvSpPr>
          <p:cNvPr id="4" name="Title 1">
            <a:extLst>
              <a:ext uri="{FF2B5EF4-FFF2-40B4-BE49-F238E27FC236}">
                <a16:creationId xmlns:a16="http://schemas.microsoft.com/office/drawing/2014/main" id="{819CB3CB-D666-3696-0CE6-FD723C43B05A}"/>
              </a:ext>
            </a:extLst>
          </p:cNvPr>
          <p:cNvSpPr txBox="1">
            <a:spLocks/>
          </p:cNvSpPr>
          <p:nvPr/>
        </p:nvSpPr>
        <p:spPr>
          <a:xfrm>
            <a:off x="1094641" y="14229"/>
            <a:ext cx="4964919" cy="115149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Arial" panose="020B0604020202020204" pitchFamily="34" charset="0"/>
                <a:cs typeface="Arial" panose="020B0604020202020204" pitchFamily="34" charset="0"/>
              </a:rPr>
              <a:t>NOAA-21Limb Ozone Measurements</a:t>
            </a:r>
          </a:p>
        </p:txBody>
      </p:sp>
      <p:grpSp>
        <p:nvGrpSpPr>
          <p:cNvPr id="23" name="Group 22">
            <a:extLst>
              <a:ext uri="{FF2B5EF4-FFF2-40B4-BE49-F238E27FC236}">
                <a16:creationId xmlns:a16="http://schemas.microsoft.com/office/drawing/2014/main" id="{7882E6F2-3989-8FDF-1359-F5239E7D27C3}"/>
              </a:ext>
            </a:extLst>
          </p:cNvPr>
          <p:cNvGrpSpPr/>
          <p:nvPr/>
        </p:nvGrpSpPr>
        <p:grpSpPr>
          <a:xfrm>
            <a:off x="570633" y="1165727"/>
            <a:ext cx="9489866" cy="4742250"/>
            <a:chOff x="570633" y="1165727"/>
            <a:chExt cx="9489866" cy="4742250"/>
          </a:xfrm>
        </p:grpSpPr>
        <p:sp>
          <p:nvSpPr>
            <p:cNvPr id="5" name="TextBox 4">
              <a:extLst>
                <a:ext uri="{FF2B5EF4-FFF2-40B4-BE49-F238E27FC236}">
                  <a16:creationId xmlns:a16="http://schemas.microsoft.com/office/drawing/2014/main" id="{C041CA0E-9CE3-88A3-3DC0-3466335D924D}"/>
                </a:ext>
              </a:extLst>
            </p:cNvPr>
            <p:cNvSpPr txBox="1"/>
            <p:nvPr/>
          </p:nvSpPr>
          <p:spPr>
            <a:xfrm>
              <a:off x="570633" y="1165727"/>
              <a:ext cx="4822421" cy="646331"/>
            </a:xfrm>
            <a:prstGeom prst="rect">
              <a:avLst/>
            </a:prstGeom>
            <a:noFill/>
            <a:ln w="28575">
              <a:solidFill>
                <a:srgbClr val="00B050"/>
              </a:solidFill>
            </a:ln>
          </p:spPr>
          <p:txBody>
            <a:bodyPr wrap="square" rtlCol="0">
              <a:spAutoFit/>
            </a:bodyPr>
            <a:lstStyle/>
            <a:p>
              <a:r>
                <a:rPr lang="en-US" dirty="0"/>
                <a:t>NOAA-21 has a smaller bias in lower stratosphere compared to SNPP</a:t>
              </a:r>
            </a:p>
          </p:txBody>
        </p:sp>
        <p:sp>
          <p:nvSpPr>
            <p:cNvPr id="7" name="Oval 6">
              <a:extLst>
                <a:ext uri="{FF2B5EF4-FFF2-40B4-BE49-F238E27FC236}">
                  <a16:creationId xmlns:a16="http://schemas.microsoft.com/office/drawing/2014/main" id="{1D41CE61-98B6-52AF-A768-74CEA0E2CDA4}"/>
                </a:ext>
              </a:extLst>
            </p:cNvPr>
            <p:cNvSpPr/>
            <p:nvPr/>
          </p:nvSpPr>
          <p:spPr>
            <a:xfrm>
              <a:off x="7469746" y="1300766"/>
              <a:ext cx="2410855" cy="309093"/>
            </a:xfrm>
            <a:prstGeom prst="ellipse">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0B87EF9-29B0-8476-5CFB-BB84C12D8B9F}"/>
                </a:ext>
              </a:extLst>
            </p:cNvPr>
            <p:cNvSpPr/>
            <p:nvPr/>
          </p:nvSpPr>
          <p:spPr>
            <a:xfrm>
              <a:off x="7649644" y="3050056"/>
              <a:ext cx="2410855" cy="315066"/>
            </a:xfrm>
            <a:prstGeom prst="ellipse">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E559FE3-0097-3D3B-3165-6CCE62FC762D}"/>
                </a:ext>
              </a:extLst>
            </p:cNvPr>
            <p:cNvSpPr/>
            <p:nvPr/>
          </p:nvSpPr>
          <p:spPr>
            <a:xfrm>
              <a:off x="2593120" y="5592911"/>
              <a:ext cx="4224270" cy="315066"/>
            </a:xfrm>
            <a:prstGeom prst="ellipse">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52B975D3-7780-918E-8CE4-63327F967E72}"/>
              </a:ext>
            </a:extLst>
          </p:cNvPr>
          <p:cNvGrpSpPr/>
          <p:nvPr/>
        </p:nvGrpSpPr>
        <p:grpSpPr>
          <a:xfrm>
            <a:off x="442669" y="2013337"/>
            <a:ext cx="10482807" cy="2444054"/>
            <a:chOff x="206658" y="2048823"/>
            <a:chExt cx="10482807" cy="2444054"/>
          </a:xfrm>
        </p:grpSpPr>
        <p:sp>
          <p:nvSpPr>
            <p:cNvPr id="25" name="TextBox 24">
              <a:extLst>
                <a:ext uri="{FF2B5EF4-FFF2-40B4-BE49-F238E27FC236}">
                  <a16:creationId xmlns:a16="http://schemas.microsoft.com/office/drawing/2014/main" id="{9A787DFF-01E5-26A2-2F45-83226260A0FF}"/>
                </a:ext>
              </a:extLst>
            </p:cNvPr>
            <p:cNvSpPr txBox="1"/>
            <p:nvPr/>
          </p:nvSpPr>
          <p:spPr>
            <a:xfrm>
              <a:off x="206658" y="2048823"/>
              <a:ext cx="5852900" cy="369332"/>
            </a:xfrm>
            <a:prstGeom prst="rect">
              <a:avLst/>
            </a:prstGeom>
            <a:noFill/>
            <a:ln w="28575">
              <a:solidFill>
                <a:srgbClr val="0432FF"/>
              </a:solidFill>
            </a:ln>
          </p:spPr>
          <p:txBody>
            <a:bodyPr wrap="square" rtlCol="0">
              <a:spAutoFit/>
            </a:bodyPr>
            <a:lstStyle/>
            <a:p>
              <a:r>
                <a:rPr lang="en-US" dirty="0"/>
                <a:t>NOAA-21 has smaller biases in the upper stratosphere</a:t>
              </a:r>
            </a:p>
          </p:txBody>
        </p:sp>
        <p:sp>
          <p:nvSpPr>
            <p:cNvPr id="26" name="Rectangle 25">
              <a:extLst>
                <a:ext uri="{FF2B5EF4-FFF2-40B4-BE49-F238E27FC236}">
                  <a16:creationId xmlns:a16="http://schemas.microsoft.com/office/drawing/2014/main" id="{C9629765-80BC-33E8-5BB0-4B99A628BC63}"/>
                </a:ext>
              </a:extLst>
            </p:cNvPr>
            <p:cNvSpPr/>
            <p:nvPr/>
          </p:nvSpPr>
          <p:spPr>
            <a:xfrm>
              <a:off x="6967470" y="2182930"/>
              <a:ext cx="3721995" cy="382213"/>
            </a:xfrm>
            <a:prstGeom prst="rect">
              <a:avLst/>
            </a:prstGeom>
            <a:noFill/>
            <a:ln>
              <a:solidFill>
                <a:srgbClr val="043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13BA105-865B-BF61-EA58-26ADA4427B28}"/>
                </a:ext>
              </a:extLst>
            </p:cNvPr>
            <p:cNvSpPr/>
            <p:nvPr/>
          </p:nvSpPr>
          <p:spPr>
            <a:xfrm>
              <a:off x="561484" y="4025595"/>
              <a:ext cx="7431110" cy="467282"/>
            </a:xfrm>
            <a:prstGeom prst="rect">
              <a:avLst/>
            </a:prstGeom>
            <a:noFill/>
            <a:ln>
              <a:solidFill>
                <a:srgbClr val="043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934D35D0-5C7D-F603-F730-034A6189D8F3}"/>
              </a:ext>
            </a:extLst>
          </p:cNvPr>
          <p:cNvGrpSpPr/>
          <p:nvPr/>
        </p:nvGrpSpPr>
        <p:grpSpPr>
          <a:xfrm>
            <a:off x="443029" y="2554116"/>
            <a:ext cx="5281772" cy="2679789"/>
            <a:chOff x="443029" y="2554116"/>
            <a:chExt cx="5281772" cy="2679789"/>
          </a:xfrm>
        </p:grpSpPr>
        <p:sp>
          <p:nvSpPr>
            <p:cNvPr id="29" name="TextBox 28">
              <a:extLst>
                <a:ext uri="{FF2B5EF4-FFF2-40B4-BE49-F238E27FC236}">
                  <a16:creationId xmlns:a16="http://schemas.microsoft.com/office/drawing/2014/main" id="{778649E7-FA27-BCAE-00F5-DD7B91F5CE38}"/>
                </a:ext>
              </a:extLst>
            </p:cNvPr>
            <p:cNvSpPr txBox="1"/>
            <p:nvPr/>
          </p:nvSpPr>
          <p:spPr>
            <a:xfrm>
              <a:off x="443029" y="2554116"/>
              <a:ext cx="5281772" cy="646331"/>
            </a:xfrm>
            <a:prstGeom prst="rect">
              <a:avLst/>
            </a:prstGeom>
            <a:noFill/>
            <a:ln w="28575">
              <a:solidFill>
                <a:srgbClr val="FF9300"/>
              </a:solidFill>
            </a:ln>
          </p:spPr>
          <p:txBody>
            <a:bodyPr wrap="square" rtlCol="0">
              <a:spAutoFit/>
            </a:bodyPr>
            <a:lstStyle/>
            <a:p>
              <a:r>
                <a:rPr lang="en-US" dirty="0"/>
                <a:t>Larger biases between NOAA-21 and SNPP are seen in EQ mid-stratosphere ~30 km</a:t>
              </a:r>
            </a:p>
          </p:txBody>
        </p:sp>
        <p:sp>
          <p:nvSpPr>
            <p:cNvPr id="30" name="Rectangle 29">
              <a:extLst>
                <a:ext uri="{FF2B5EF4-FFF2-40B4-BE49-F238E27FC236}">
                  <a16:creationId xmlns:a16="http://schemas.microsoft.com/office/drawing/2014/main" id="{0F4153EA-1D47-354E-DFE7-963E51970ACE}"/>
                </a:ext>
              </a:extLst>
            </p:cNvPr>
            <p:cNvSpPr/>
            <p:nvPr/>
          </p:nvSpPr>
          <p:spPr>
            <a:xfrm>
              <a:off x="3876541" y="5010039"/>
              <a:ext cx="1365160" cy="223866"/>
            </a:xfrm>
            <a:prstGeom prst="rect">
              <a:avLst/>
            </a:prstGeom>
            <a:noFill/>
            <a:ln w="28575">
              <a:solidFill>
                <a:srgbClr val="FF9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859370CD-4F39-B77B-ACAE-224C10798279}"/>
              </a:ext>
            </a:extLst>
          </p:cNvPr>
          <p:cNvSpPr txBox="1"/>
          <p:nvPr/>
        </p:nvSpPr>
        <p:spPr>
          <a:xfrm>
            <a:off x="8695337" y="4520579"/>
            <a:ext cx="3263422" cy="1015663"/>
          </a:xfrm>
          <a:prstGeom prst="rect">
            <a:avLst/>
          </a:prstGeom>
          <a:noFill/>
          <a:ln>
            <a:solidFill>
              <a:schemeClr val="tx1"/>
            </a:solidFill>
          </a:ln>
        </p:spPr>
        <p:txBody>
          <a:bodyPr wrap="square" rtlCol="0">
            <a:spAutoFit/>
          </a:bodyPr>
          <a:lstStyle/>
          <a:p>
            <a:r>
              <a:rPr lang="en-US" sz="2000" b="1" dirty="0">
                <a:latin typeface="Arial" panose="020B0604020202020204" pitchFamily="34" charset="0"/>
                <a:cs typeface="Arial" panose="020B0604020202020204" pitchFamily="34" charset="0"/>
              </a:rPr>
              <a:t>Overall NOAA-21 and SNPP agree within 3-5%, with some exceptions</a:t>
            </a:r>
          </a:p>
        </p:txBody>
      </p:sp>
      <p:sp>
        <p:nvSpPr>
          <p:cNvPr id="17" name="Rectangle 16">
            <a:extLst>
              <a:ext uri="{FF2B5EF4-FFF2-40B4-BE49-F238E27FC236}">
                <a16:creationId xmlns:a16="http://schemas.microsoft.com/office/drawing/2014/main" id="{265A16B6-19EC-A8B4-6172-59430F8CD0AA}"/>
              </a:ext>
            </a:extLst>
          </p:cNvPr>
          <p:cNvSpPr/>
          <p:nvPr/>
        </p:nvSpPr>
        <p:spPr>
          <a:xfrm>
            <a:off x="8172491" y="2755248"/>
            <a:ext cx="1365160" cy="223866"/>
          </a:xfrm>
          <a:prstGeom prst="rect">
            <a:avLst/>
          </a:prstGeom>
          <a:noFill/>
          <a:ln w="28575">
            <a:solidFill>
              <a:srgbClr val="FF9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716EFCC8-3C96-908E-AA0A-4782EDC048F9}"/>
              </a:ext>
            </a:extLst>
          </p:cNvPr>
          <p:cNvSpPr txBox="1"/>
          <p:nvPr/>
        </p:nvSpPr>
        <p:spPr>
          <a:xfrm>
            <a:off x="6143121" y="6488668"/>
            <a:ext cx="3810000" cy="369332"/>
          </a:xfrm>
          <a:prstGeom prst="rect">
            <a:avLst/>
          </a:prstGeom>
          <a:noFill/>
        </p:spPr>
        <p:txBody>
          <a:bodyPr wrap="square" rtlCol="0">
            <a:spAutoFit/>
          </a:bodyPr>
          <a:lstStyle/>
          <a:p>
            <a:r>
              <a:rPr lang="en-US" b="1" i="1" dirty="0" err="1">
                <a:solidFill>
                  <a:schemeClr val="tx1">
                    <a:lumMod val="65000"/>
                    <a:lumOff val="35000"/>
                  </a:schemeClr>
                </a:solidFill>
                <a:latin typeface="Arial" panose="020B0604020202020204" pitchFamily="34" charset="0"/>
                <a:cs typeface="Arial" panose="020B0604020202020204" pitchFamily="34" charset="0"/>
              </a:rPr>
              <a:t>Natalya.A.Kramarova@nasa.gov</a:t>
            </a:r>
            <a:endParaRPr lang="en-US" b="1" i="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623176CC-DFB5-6A75-06DD-37E3F7DF18D7}"/>
              </a:ext>
            </a:extLst>
          </p:cNvPr>
          <p:cNvSpPr/>
          <p:nvPr/>
        </p:nvSpPr>
        <p:spPr>
          <a:xfrm>
            <a:off x="8048121" y="950824"/>
            <a:ext cx="1365160" cy="223866"/>
          </a:xfrm>
          <a:prstGeom prst="rect">
            <a:avLst/>
          </a:prstGeom>
          <a:noFill/>
          <a:ln w="28575">
            <a:solidFill>
              <a:srgbClr val="FF9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7446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13179</TotalTime>
  <Words>2197</Words>
  <Application>Microsoft Macintosh PowerPoint</Application>
  <PresentationFormat>ワイド画面</PresentationFormat>
  <Paragraphs>207</Paragraphs>
  <Slides>10</Slides>
  <Notes>10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10</vt:i4>
      </vt:variant>
    </vt:vector>
  </HeadingPairs>
  <TitlesOfParts>
    <vt:vector size="18" baseType="lpstr">
      <vt:lpstr>Aptos</vt:lpstr>
      <vt:lpstr>Aptos Display</vt:lpstr>
      <vt:lpstr>Arial</vt:lpstr>
      <vt:lpstr>Calibri</vt:lpstr>
      <vt:lpstr>Garamond</vt:lpstr>
      <vt:lpstr>Times New Roman</vt:lpstr>
      <vt:lpstr>Wingdings</vt:lpstr>
      <vt:lpstr>Office Theme</vt:lpstr>
      <vt:lpstr>Ozone Profile Observations with OMPS Limb Profilers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-Both NOAA-21 and SNPP OMPS LP are fully operational. We provide NRT products for both instruments (available on-demand).  -SNPP LP Ozone record will be re-processed (late 2025- early 2026)  -Use consistent ancillary GEOS-IT meteorological data;  -Extend ozone profiles down to tropopause outside of tropics;  -Update aerosol correction algorithm (employ longer wavelength 745 nm and   Optimal Estimation-type algorithm with sensitivity kernels).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GSFC Ozone group:  status update</dc:title>
  <dc:creator>Kramarova, Natalya A. (GSFC-6140)</dc:creator>
  <cp:lastModifiedBy>Hiroshi TANIMOTO</cp:lastModifiedBy>
  <cp:revision>85</cp:revision>
  <dcterms:created xsi:type="dcterms:W3CDTF">2023-11-20T20:03:44Z</dcterms:created>
  <dcterms:modified xsi:type="dcterms:W3CDTF">2025-07-26T08:23:59Z</dcterms:modified>
</cp:coreProperties>
</file>