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4"/>
  </p:notesMasterIdLst>
  <p:sldIdLst>
    <p:sldId id="256" r:id="rId2"/>
    <p:sldId id="278" r:id="rId3"/>
    <p:sldId id="258" r:id="rId4"/>
    <p:sldId id="259" r:id="rId5"/>
    <p:sldId id="262" r:id="rId6"/>
    <p:sldId id="263" r:id="rId7"/>
    <p:sldId id="266" r:id="rId8"/>
    <p:sldId id="264" r:id="rId9"/>
    <p:sldId id="281" r:id="rId10"/>
    <p:sldId id="280" r:id="rId11"/>
    <p:sldId id="282" r:id="rId12"/>
    <p:sldId id="283"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2F2F2"/>
    <a:srgbClr val="C7D9F2"/>
    <a:srgbClr val="00FA00"/>
    <a:srgbClr val="92D051"/>
    <a:srgbClr val="1F497D"/>
    <a:srgbClr val="984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A879C-FF75-884B-A939-2604B6D85778}" v="16" dt="2025-05-29T12:31:51.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80"/>
    <p:restoredTop sz="94720"/>
  </p:normalViewPr>
  <p:slideViewPr>
    <p:cSldViewPr snapToGrid="0">
      <p:cViewPr varScale="1">
        <p:scale>
          <a:sx n="207" d="100"/>
          <a:sy n="207" d="100"/>
        </p:scale>
        <p:origin x="9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Castracane" userId="79409e68-a20d-42e3-af0c-ad1c5702f6f2" providerId="ADAL" clId="{53C48EFD-3D17-8043-9A94-C78F8886A2A0}"/>
    <pc:docChg chg="modSld">
      <pc:chgData name="Paolo Castracane" userId="79409e68-a20d-42e3-af0c-ad1c5702f6f2" providerId="ADAL" clId="{53C48EFD-3D17-8043-9A94-C78F8886A2A0}" dt="2024-11-26T11:00:37.968" v="0" actId="1076"/>
      <pc:docMkLst>
        <pc:docMk/>
      </pc:docMkLst>
      <pc:sldChg chg="modSp mod">
        <pc:chgData name="Paolo Castracane" userId="79409e68-a20d-42e3-af0c-ad1c5702f6f2" providerId="ADAL" clId="{53C48EFD-3D17-8043-9A94-C78F8886A2A0}" dt="2024-11-26T11:00:37.968" v="0" actId="1076"/>
        <pc:sldMkLst>
          <pc:docMk/>
          <pc:sldMk cId="0" sldId="259"/>
        </pc:sldMkLst>
        <pc:spChg chg="mod">
          <ac:chgData name="Paolo Castracane" userId="79409e68-a20d-42e3-af0c-ad1c5702f6f2" providerId="ADAL" clId="{53C48EFD-3D17-8043-9A94-C78F8886A2A0}" dt="2024-11-26T11:00:37.968" v="0" actId="1076"/>
          <ac:spMkLst>
            <pc:docMk/>
            <pc:sldMk cId="0" sldId="259"/>
            <ac:spMk id="3" creationId="{4177D46D-593D-6282-CAD3-81096D8CA198}"/>
          </ac:spMkLst>
        </pc:spChg>
      </pc:sldChg>
    </pc:docChg>
  </pc:docChgLst>
  <pc:docChgLst>
    <pc:chgData name="Nigel Fox" userId="a520e88c-5e07-4373-a1e8-9b18514070f1" providerId="ADAL" clId="{4B1A39E2-5184-4714-9F9C-C97653E5BB9C}"/>
    <pc:docChg chg="modSld">
      <pc:chgData name="Nigel Fox" userId="a520e88c-5e07-4373-a1e8-9b18514070f1" providerId="ADAL" clId="{4B1A39E2-5184-4714-9F9C-C97653E5BB9C}" dt="2023-05-31T15:59:15.192" v="5" actId="6549"/>
      <pc:docMkLst>
        <pc:docMk/>
      </pc:docMkLst>
      <pc:sldChg chg="modSp mod">
        <pc:chgData name="Nigel Fox" userId="a520e88c-5e07-4373-a1e8-9b18514070f1" providerId="ADAL" clId="{4B1A39E2-5184-4714-9F9C-C97653E5BB9C}" dt="2023-05-31T15:59:15.192" v="5" actId="6549"/>
        <pc:sldMkLst>
          <pc:docMk/>
          <pc:sldMk cId="0" sldId="256"/>
        </pc:sldMkLst>
        <pc:spChg chg="mod">
          <ac:chgData name="Nigel Fox" userId="a520e88c-5e07-4373-a1e8-9b18514070f1" providerId="ADAL" clId="{4B1A39E2-5184-4714-9F9C-C97653E5BB9C}" dt="2023-05-31T15:59:15.192" v="5" actId="6549"/>
          <ac:spMkLst>
            <pc:docMk/>
            <pc:sldMk cId="0" sldId="256"/>
            <ac:spMk id="66" creationId="{00000000-0000-0000-0000-000000000000}"/>
          </ac:spMkLst>
        </pc:spChg>
      </pc:sldChg>
    </pc:docChg>
  </pc:docChgLst>
  <pc:docChgLst>
    <pc:chgData name="Paolo Castracane" userId="79409e68-a20d-42e3-af0c-ad1c5702f6f2" providerId="ADAL" clId="{6CEA879C-FF75-884B-A939-2604B6D85778}"/>
    <pc:docChg chg="undo custSel addSld delSld modSld sldOrd modMainMaster">
      <pc:chgData name="Paolo Castracane" userId="79409e68-a20d-42e3-af0c-ad1c5702f6f2" providerId="ADAL" clId="{6CEA879C-FF75-884B-A939-2604B6D85778}" dt="2025-05-30T08:50:14.163" v="531" actId="1035"/>
      <pc:docMkLst>
        <pc:docMk/>
      </pc:docMkLst>
      <pc:sldChg chg="modSp mod">
        <pc:chgData name="Paolo Castracane" userId="79409e68-a20d-42e3-af0c-ad1c5702f6f2" providerId="ADAL" clId="{6CEA879C-FF75-884B-A939-2604B6D85778}" dt="2025-05-28T14:49:26.546" v="86" actId="20577"/>
        <pc:sldMkLst>
          <pc:docMk/>
          <pc:sldMk cId="0" sldId="256"/>
        </pc:sldMkLst>
        <pc:spChg chg="mod">
          <ac:chgData name="Paolo Castracane" userId="79409e68-a20d-42e3-af0c-ad1c5702f6f2" providerId="ADAL" clId="{6CEA879C-FF75-884B-A939-2604B6D85778}" dt="2025-05-28T14:48:44.115" v="79" actId="255"/>
          <ac:spMkLst>
            <pc:docMk/>
            <pc:sldMk cId="0" sldId="256"/>
            <ac:spMk id="66" creationId="{00000000-0000-0000-0000-000000000000}"/>
          </ac:spMkLst>
        </pc:spChg>
        <pc:spChg chg="mod">
          <ac:chgData name="Paolo Castracane" userId="79409e68-a20d-42e3-af0c-ad1c5702f6f2" providerId="ADAL" clId="{6CEA879C-FF75-884B-A939-2604B6D85778}" dt="2025-05-28T14:49:26.546" v="86" actId="20577"/>
          <ac:spMkLst>
            <pc:docMk/>
            <pc:sldMk cId="0" sldId="256"/>
            <ac:spMk id="67" creationId="{00000000-0000-0000-0000-000000000000}"/>
          </ac:spMkLst>
        </pc:spChg>
      </pc:sldChg>
      <pc:sldChg chg="del">
        <pc:chgData name="Paolo Castracane" userId="79409e68-a20d-42e3-af0c-ad1c5702f6f2" providerId="ADAL" clId="{6CEA879C-FF75-884B-A939-2604B6D85778}" dt="2025-05-28T15:29:34.675" v="347" actId="2696"/>
        <pc:sldMkLst>
          <pc:docMk/>
          <pc:sldMk cId="0" sldId="257"/>
        </pc:sldMkLst>
      </pc:sldChg>
      <pc:sldChg chg="addSp delSp modSp mod">
        <pc:chgData name="Paolo Castracane" userId="79409e68-a20d-42e3-af0c-ad1c5702f6f2" providerId="ADAL" clId="{6CEA879C-FF75-884B-A939-2604B6D85778}" dt="2025-05-28T15:28:56.993" v="346" actId="20577"/>
        <pc:sldMkLst>
          <pc:docMk/>
          <pc:sldMk cId="0" sldId="258"/>
        </pc:sldMkLst>
        <pc:spChg chg="del mod">
          <ac:chgData name="Paolo Castracane" userId="79409e68-a20d-42e3-af0c-ad1c5702f6f2" providerId="ADAL" clId="{6CEA879C-FF75-884B-A939-2604B6D85778}" dt="2025-05-28T15:08:34.652" v="296" actId="478"/>
          <ac:spMkLst>
            <pc:docMk/>
            <pc:sldMk cId="0" sldId="258"/>
            <ac:spMk id="3" creationId="{2C1EDD89-D235-4163-6C7C-EA948D05E8E2}"/>
          </ac:spMkLst>
        </pc:spChg>
        <pc:spChg chg="mod">
          <ac:chgData name="Paolo Castracane" userId="79409e68-a20d-42e3-af0c-ad1c5702f6f2" providerId="ADAL" clId="{6CEA879C-FF75-884B-A939-2604B6D85778}" dt="2025-05-28T15:08:10.773" v="294" actId="20577"/>
          <ac:spMkLst>
            <pc:docMk/>
            <pc:sldMk cId="0" sldId="258"/>
            <ac:spMk id="4" creationId="{6EA7C3AC-FEB3-A81D-631A-FA03ACE4AC65}"/>
          </ac:spMkLst>
        </pc:spChg>
        <pc:spChg chg="add del mod">
          <ac:chgData name="Paolo Castracane" userId="79409e68-a20d-42e3-af0c-ad1c5702f6f2" providerId="ADAL" clId="{6CEA879C-FF75-884B-A939-2604B6D85778}" dt="2025-05-28T15:08:39.145" v="297" actId="478"/>
          <ac:spMkLst>
            <pc:docMk/>
            <pc:sldMk cId="0" sldId="258"/>
            <ac:spMk id="5" creationId="{5F8AF5D3-9C3F-0F69-F3A3-DA19DB439AB4}"/>
          </ac:spMkLst>
        </pc:spChg>
        <pc:spChg chg="add mod">
          <ac:chgData name="Paolo Castracane" userId="79409e68-a20d-42e3-af0c-ad1c5702f6f2" providerId="ADAL" clId="{6CEA879C-FF75-884B-A939-2604B6D85778}" dt="2025-05-28T15:28:56.993" v="346" actId="20577"/>
          <ac:spMkLst>
            <pc:docMk/>
            <pc:sldMk cId="0" sldId="258"/>
            <ac:spMk id="7" creationId="{968D0194-3982-0DB2-3A96-7B0D700ED93B}"/>
          </ac:spMkLst>
        </pc:spChg>
      </pc:sldChg>
      <pc:sldChg chg="modSp mod">
        <pc:chgData name="Paolo Castracane" userId="79409e68-a20d-42e3-af0c-ad1c5702f6f2" providerId="ADAL" clId="{6CEA879C-FF75-884B-A939-2604B6D85778}" dt="2025-05-28T15:30:00.254" v="350" actId="20577"/>
        <pc:sldMkLst>
          <pc:docMk/>
          <pc:sldMk cId="0" sldId="259"/>
        </pc:sldMkLst>
        <pc:spChg chg="mod">
          <ac:chgData name="Paolo Castracane" userId="79409e68-a20d-42e3-af0c-ad1c5702f6f2" providerId="ADAL" clId="{6CEA879C-FF75-884B-A939-2604B6D85778}" dt="2025-05-28T15:29:45.160" v="348" actId="1076"/>
          <ac:spMkLst>
            <pc:docMk/>
            <pc:sldMk cId="0" sldId="259"/>
            <ac:spMk id="3" creationId="{4177D46D-593D-6282-CAD3-81096D8CA198}"/>
          </ac:spMkLst>
        </pc:spChg>
        <pc:spChg chg="mod">
          <ac:chgData name="Paolo Castracane" userId="79409e68-a20d-42e3-af0c-ad1c5702f6f2" providerId="ADAL" clId="{6CEA879C-FF75-884B-A939-2604B6D85778}" dt="2025-05-28T15:30:00.254" v="350" actId="20577"/>
          <ac:spMkLst>
            <pc:docMk/>
            <pc:sldMk cId="0" sldId="259"/>
            <ac:spMk id="86" creationId="{00000000-0000-0000-0000-000000000000}"/>
          </ac:spMkLst>
        </pc:spChg>
      </pc:sldChg>
      <pc:sldChg chg="addSp delSp modSp mod">
        <pc:chgData name="Paolo Castracane" userId="79409e68-a20d-42e3-af0c-ad1c5702f6f2" providerId="ADAL" clId="{6CEA879C-FF75-884B-A939-2604B6D85778}" dt="2025-05-28T15:04:38.614" v="291" actId="14100"/>
        <pc:sldMkLst>
          <pc:docMk/>
          <pc:sldMk cId="2645196052" sldId="262"/>
        </pc:sldMkLst>
        <pc:spChg chg="add del mod">
          <ac:chgData name="Paolo Castracane" userId="79409e68-a20d-42e3-af0c-ad1c5702f6f2" providerId="ADAL" clId="{6CEA879C-FF75-884B-A939-2604B6D85778}" dt="2025-05-28T15:02:25.828" v="272"/>
          <ac:spMkLst>
            <pc:docMk/>
            <pc:sldMk cId="2645196052" sldId="262"/>
            <ac:spMk id="2" creationId="{41654777-BD4D-25E9-1EFA-63BB2D32A21F}"/>
          </ac:spMkLst>
        </pc:spChg>
        <pc:spChg chg="add mod">
          <ac:chgData name="Paolo Castracane" userId="79409e68-a20d-42e3-af0c-ad1c5702f6f2" providerId="ADAL" clId="{6CEA879C-FF75-884B-A939-2604B6D85778}" dt="2025-05-28T15:04:38.614" v="291" actId="14100"/>
          <ac:spMkLst>
            <pc:docMk/>
            <pc:sldMk cId="2645196052" sldId="262"/>
            <ac:spMk id="4" creationId="{D59D8AC1-3BF4-8FB8-71D4-EB057319FB50}"/>
          </ac:spMkLst>
        </pc:spChg>
        <pc:spChg chg="del mod">
          <ac:chgData name="Paolo Castracane" userId="79409e68-a20d-42e3-af0c-ad1c5702f6f2" providerId="ADAL" clId="{6CEA879C-FF75-884B-A939-2604B6D85778}" dt="2025-05-28T15:02:19.207" v="270" actId="478"/>
          <ac:spMkLst>
            <pc:docMk/>
            <pc:sldMk cId="2645196052" sldId="262"/>
            <ac:spMk id="5" creationId="{00000000-0000-0000-0000-000000000000}"/>
          </ac:spMkLst>
        </pc:spChg>
      </pc:sldChg>
      <pc:sldChg chg="modSp mod">
        <pc:chgData name="Paolo Castracane" userId="79409e68-a20d-42e3-af0c-ad1c5702f6f2" providerId="ADAL" clId="{6CEA879C-FF75-884B-A939-2604B6D85778}" dt="2025-05-29T08:40:28.252" v="380" actId="20577"/>
        <pc:sldMkLst>
          <pc:docMk/>
          <pc:sldMk cId="72413850" sldId="263"/>
        </pc:sldMkLst>
        <pc:spChg chg="mod">
          <ac:chgData name="Paolo Castracane" userId="79409e68-a20d-42e3-af0c-ad1c5702f6f2" providerId="ADAL" clId="{6CEA879C-FF75-884B-A939-2604B6D85778}" dt="2025-05-29T08:40:28.252" v="380" actId="20577"/>
          <ac:spMkLst>
            <pc:docMk/>
            <pc:sldMk cId="72413850" sldId="263"/>
            <ac:spMk id="3" creationId="{8AB07059-3657-D277-3F98-C9F173ABEC43}"/>
          </ac:spMkLst>
        </pc:spChg>
      </pc:sldChg>
      <pc:sldChg chg="addSp delSp modSp mod">
        <pc:chgData name="Paolo Castracane" userId="79409e68-a20d-42e3-af0c-ad1c5702f6f2" providerId="ADAL" clId="{6CEA879C-FF75-884B-A939-2604B6D85778}" dt="2025-05-29T09:06:11.539" v="459" actId="14734"/>
        <pc:sldMkLst>
          <pc:docMk/>
          <pc:sldMk cId="2257910473" sldId="264"/>
        </pc:sldMkLst>
        <pc:graphicFrameChg chg="add mod modGraphic">
          <ac:chgData name="Paolo Castracane" userId="79409e68-a20d-42e3-af0c-ad1c5702f6f2" providerId="ADAL" clId="{6CEA879C-FF75-884B-A939-2604B6D85778}" dt="2025-05-29T09:06:11.539" v="459" actId="14734"/>
          <ac:graphicFrameMkLst>
            <pc:docMk/>
            <pc:sldMk cId="2257910473" sldId="264"/>
            <ac:graphicFrameMk id="3" creationId="{79ED3FB0-C681-2B37-00B9-7A2F8250DABF}"/>
          </ac:graphicFrameMkLst>
        </pc:graphicFrameChg>
        <pc:graphicFrameChg chg="add mod modGraphic">
          <ac:chgData name="Paolo Castracane" userId="79409e68-a20d-42e3-af0c-ad1c5702f6f2" providerId="ADAL" clId="{6CEA879C-FF75-884B-A939-2604B6D85778}" dt="2025-05-29T09:00:33.699" v="455"/>
          <ac:graphicFrameMkLst>
            <pc:docMk/>
            <pc:sldMk cId="2257910473" sldId="264"/>
            <ac:graphicFrameMk id="4" creationId="{57E32522-67DC-5DC7-29D3-0430534051AA}"/>
          </ac:graphicFrameMkLst>
        </pc:graphicFrameChg>
        <pc:picChg chg="del">
          <ac:chgData name="Paolo Castracane" userId="79409e68-a20d-42e3-af0c-ad1c5702f6f2" providerId="ADAL" clId="{6CEA879C-FF75-884B-A939-2604B6D85778}" dt="2025-05-28T15:32:04.173" v="357" actId="478"/>
          <ac:picMkLst>
            <pc:docMk/>
            <pc:sldMk cId="2257910473" sldId="264"/>
            <ac:picMk id="7" creationId="{E82A6C80-F571-DCE4-C53C-8B77C54F31AB}"/>
          </ac:picMkLst>
        </pc:picChg>
        <pc:picChg chg="del">
          <ac:chgData name="Paolo Castracane" userId="79409e68-a20d-42e3-af0c-ad1c5702f6f2" providerId="ADAL" clId="{6CEA879C-FF75-884B-A939-2604B6D85778}" dt="2025-05-28T15:32:06.618" v="358" actId="478"/>
          <ac:picMkLst>
            <pc:docMk/>
            <pc:sldMk cId="2257910473" sldId="264"/>
            <ac:picMk id="9" creationId="{6010CB36-417D-2F3F-1809-88469C1485AF}"/>
          </ac:picMkLst>
        </pc:picChg>
      </pc:sldChg>
      <pc:sldChg chg="del">
        <pc:chgData name="Paolo Castracane" userId="79409e68-a20d-42e3-af0c-ad1c5702f6f2" providerId="ADAL" clId="{6CEA879C-FF75-884B-A939-2604B6D85778}" dt="2025-05-28T15:32:35.698" v="359" actId="2696"/>
        <pc:sldMkLst>
          <pc:docMk/>
          <pc:sldMk cId="1787967087" sldId="265"/>
        </pc:sldMkLst>
      </pc:sldChg>
      <pc:sldChg chg="del">
        <pc:chgData name="Paolo Castracane" userId="79409e68-a20d-42e3-af0c-ad1c5702f6f2" providerId="ADAL" clId="{6CEA879C-FF75-884B-A939-2604B6D85778}" dt="2025-05-28T15:26:53.967" v="321" actId="2696"/>
        <pc:sldMkLst>
          <pc:docMk/>
          <pc:sldMk cId="3647348539" sldId="266"/>
        </pc:sldMkLst>
      </pc:sldChg>
      <pc:sldChg chg="del">
        <pc:chgData name="Paolo Castracane" userId="79409e68-a20d-42e3-af0c-ad1c5702f6f2" providerId="ADAL" clId="{6CEA879C-FF75-884B-A939-2604B6D85778}" dt="2025-05-28T15:32:35.698" v="359" actId="2696"/>
        <pc:sldMkLst>
          <pc:docMk/>
          <pc:sldMk cId="1401412475" sldId="267"/>
        </pc:sldMkLst>
      </pc:sldChg>
      <pc:sldChg chg="del">
        <pc:chgData name="Paolo Castracane" userId="79409e68-a20d-42e3-af0c-ad1c5702f6f2" providerId="ADAL" clId="{6CEA879C-FF75-884B-A939-2604B6D85778}" dt="2025-05-28T15:32:35.698" v="359" actId="2696"/>
        <pc:sldMkLst>
          <pc:docMk/>
          <pc:sldMk cId="3670676655" sldId="268"/>
        </pc:sldMkLst>
      </pc:sldChg>
      <pc:sldChg chg="del">
        <pc:chgData name="Paolo Castracane" userId="79409e68-a20d-42e3-af0c-ad1c5702f6f2" providerId="ADAL" clId="{6CEA879C-FF75-884B-A939-2604B6D85778}" dt="2025-05-28T15:32:35.698" v="359" actId="2696"/>
        <pc:sldMkLst>
          <pc:docMk/>
          <pc:sldMk cId="3772169206" sldId="269"/>
        </pc:sldMkLst>
      </pc:sldChg>
      <pc:sldChg chg="del">
        <pc:chgData name="Paolo Castracane" userId="79409e68-a20d-42e3-af0c-ad1c5702f6f2" providerId="ADAL" clId="{6CEA879C-FF75-884B-A939-2604B6D85778}" dt="2025-05-28T15:32:35.698" v="359" actId="2696"/>
        <pc:sldMkLst>
          <pc:docMk/>
          <pc:sldMk cId="4086450365" sldId="270"/>
        </pc:sldMkLst>
      </pc:sldChg>
      <pc:sldChg chg="del">
        <pc:chgData name="Paolo Castracane" userId="79409e68-a20d-42e3-af0c-ad1c5702f6f2" providerId="ADAL" clId="{6CEA879C-FF75-884B-A939-2604B6D85778}" dt="2025-05-28T15:32:35.698" v="359" actId="2696"/>
        <pc:sldMkLst>
          <pc:docMk/>
          <pc:sldMk cId="895895892" sldId="271"/>
        </pc:sldMkLst>
      </pc:sldChg>
      <pc:sldChg chg="del">
        <pc:chgData name="Paolo Castracane" userId="79409e68-a20d-42e3-af0c-ad1c5702f6f2" providerId="ADAL" clId="{6CEA879C-FF75-884B-A939-2604B6D85778}" dt="2025-05-28T15:32:35.698" v="359" actId="2696"/>
        <pc:sldMkLst>
          <pc:docMk/>
          <pc:sldMk cId="2977243427" sldId="272"/>
        </pc:sldMkLst>
      </pc:sldChg>
      <pc:sldChg chg="del">
        <pc:chgData name="Paolo Castracane" userId="79409e68-a20d-42e3-af0c-ad1c5702f6f2" providerId="ADAL" clId="{6CEA879C-FF75-884B-A939-2604B6D85778}" dt="2025-05-28T15:32:35.698" v="359" actId="2696"/>
        <pc:sldMkLst>
          <pc:docMk/>
          <pc:sldMk cId="1691775069" sldId="273"/>
        </pc:sldMkLst>
      </pc:sldChg>
      <pc:sldChg chg="del">
        <pc:chgData name="Paolo Castracane" userId="79409e68-a20d-42e3-af0c-ad1c5702f6f2" providerId="ADAL" clId="{6CEA879C-FF75-884B-A939-2604B6D85778}" dt="2025-05-28T15:32:35.698" v="359" actId="2696"/>
        <pc:sldMkLst>
          <pc:docMk/>
          <pc:sldMk cId="732904936" sldId="274"/>
        </pc:sldMkLst>
      </pc:sldChg>
      <pc:sldChg chg="del">
        <pc:chgData name="Paolo Castracane" userId="79409e68-a20d-42e3-af0c-ad1c5702f6f2" providerId="ADAL" clId="{6CEA879C-FF75-884B-A939-2604B6D85778}" dt="2025-05-28T15:32:35.698" v="359" actId="2696"/>
        <pc:sldMkLst>
          <pc:docMk/>
          <pc:sldMk cId="1491762313" sldId="275"/>
        </pc:sldMkLst>
      </pc:sldChg>
      <pc:sldChg chg="del">
        <pc:chgData name="Paolo Castracane" userId="79409e68-a20d-42e3-af0c-ad1c5702f6f2" providerId="ADAL" clId="{6CEA879C-FF75-884B-A939-2604B6D85778}" dt="2025-05-28T15:32:35.698" v="359" actId="2696"/>
        <pc:sldMkLst>
          <pc:docMk/>
          <pc:sldMk cId="2881357939" sldId="276"/>
        </pc:sldMkLst>
      </pc:sldChg>
      <pc:sldChg chg="del">
        <pc:chgData name="Paolo Castracane" userId="79409e68-a20d-42e3-af0c-ad1c5702f6f2" providerId="ADAL" clId="{6CEA879C-FF75-884B-A939-2604B6D85778}" dt="2025-05-28T15:32:35.698" v="359" actId="2696"/>
        <pc:sldMkLst>
          <pc:docMk/>
          <pc:sldMk cId="1079376996" sldId="277"/>
        </pc:sldMkLst>
      </pc:sldChg>
      <pc:sldChg chg="addSp modSp new mod ord">
        <pc:chgData name="Paolo Castracane" userId="79409e68-a20d-42e3-af0c-ad1c5702f6f2" providerId="ADAL" clId="{6CEA879C-FF75-884B-A939-2604B6D85778}" dt="2025-05-29T08:42:34.710" v="391" actId="1076"/>
        <pc:sldMkLst>
          <pc:docMk/>
          <pc:sldMk cId="203343581" sldId="278"/>
        </pc:sldMkLst>
        <pc:spChg chg="mod">
          <ac:chgData name="Paolo Castracane" userId="79409e68-a20d-42e3-af0c-ad1c5702f6f2" providerId="ADAL" clId="{6CEA879C-FF75-884B-A939-2604B6D85778}" dt="2025-05-29T08:41:43.518" v="381" actId="14100"/>
          <ac:spMkLst>
            <pc:docMk/>
            <pc:sldMk cId="203343581" sldId="278"/>
            <ac:spMk id="2" creationId="{62511D6C-D566-AB02-23D1-EF0BED1CA098}"/>
          </ac:spMkLst>
        </pc:spChg>
        <pc:spChg chg="mod">
          <ac:chgData name="Paolo Castracane" userId="79409e68-a20d-42e3-af0c-ad1c5702f6f2" providerId="ADAL" clId="{6CEA879C-FF75-884B-A939-2604B6D85778}" dt="2025-05-28T14:52:52.627" v="121" actId="20577"/>
          <ac:spMkLst>
            <pc:docMk/>
            <pc:sldMk cId="203343581" sldId="278"/>
            <ac:spMk id="3" creationId="{46DAEFAF-1775-F420-2A60-595863570B72}"/>
          </ac:spMkLst>
        </pc:spChg>
        <pc:picChg chg="add mod">
          <ac:chgData name="Paolo Castracane" userId="79409e68-a20d-42e3-af0c-ad1c5702f6f2" providerId="ADAL" clId="{6CEA879C-FF75-884B-A939-2604B6D85778}" dt="2025-05-29T08:42:34.710" v="391" actId="1076"/>
          <ac:picMkLst>
            <pc:docMk/>
            <pc:sldMk cId="203343581" sldId="278"/>
            <ac:picMk id="4" creationId="{DD2C3EF5-C966-413E-79DA-67DA771A70CC}"/>
          </ac:picMkLst>
        </pc:picChg>
      </pc:sldChg>
      <pc:sldChg chg="new del">
        <pc:chgData name="Paolo Castracane" userId="79409e68-a20d-42e3-af0c-ad1c5702f6f2" providerId="ADAL" clId="{6CEA879C-FF75-884B-A939-2604B6D85778}" dt="2025-05-30T07:40:22.730" v="463" actId="2696"/>
        <pc:sldMkLst>
          <pc:docMk/>
          <pc:sldMk cId="3994553190" sldId="279"/>
        </pc:sldMkLst>
      </pc:sldChg>
      <pc:sldChg chg="modSp mod">
        <pc:chgData name="Paolo Castracane" userId="79409e68-a20d-42e3-af0c-ad1c5702f6f2" providerId="ADAL" clId="{6CEA879C-FF75-884B-A939-2604B6D85778}" dt="2025-05-30T08:50:14.163" v="531" actId="1035"/>
        <pc:sldMkLst>
          <pc:docMk/>
          <pc:sldMk cId="305747654" sldId="282"/>
        </pc:sldMkLst>
        <pc:spChg chg="mod">
          <ac:chgData name="Paolo Castracane" userId="79409e68-a20d-42e3-af0c-ad1c5702f6f2" providerId="ADAL" clId="{6CEA879C-FF75-884B-A939-2604B6D85778}" dt="2025-05-30T08:50:14.163" v="531" actId="1035"/>
          <ac:spMkLst>
            <pc:docMk/>
            <pc:sldMk cId="305747654" sldId="282"/>
            <ac:spMk id="5" creationId="{FAC0E864-7981-6345-0B94-1EF5E9DC6707}"/>
          </ac:spMkLst>
        </pc:spChg>
        <pc:graphicFrameChg chg="modGraphic">
          <ac:chgData name="Paolo Castracane" userId="79409e68-a20d-42e3-af0c-ad1c5702f6f2" providerId="ADAL" clId="{6CEA879C-FF75-884B-A939-2604B6D85778}" dt="2025-05-30T08:30:25.714" v="524" actId="20577"/>
          <ac:graphicFrameMkLst>
            <pc:docMk/>
            <pc:sldMk cId="305747654" sldId="282"/>
            <ac:graphicFrameMk id="4" creationId="{B2B43E6C-D74B-3009-DE0A-74B3226B6D02}"/>
          </ac:graphicFrameMkLst>
        </pc:graphicFrameChg>
      </pc:sldChg>
      <pc:sldChg chg="add del">
        <pc:chgData name="Paolo Castracane" userId="79409e68-a20d-42e3-af0c-ad1c5702f6f2" providerId="ADAL" clId="{6CEA879C-FF75-884B-A939-2604B6D85778}" dt="2025-05-30T07:40:22.730" v="463" actId="2696"/>
        <pc:sldMkLst>
          <pc:docMk/>
          <pc:sldMk cId="0" sldId="284"/>
        </pc:sldMkLst>
      </pc:sldChg>
      <pc:sldChg chg="new del">
        <pc:chgData name="Paolo Castracane" userId="79409e68-a20d-42e3-af0c-ad1c5702f6f2" providerId="ADAL" clId="{6CEA879C-FF75-884B-A939-2604B6D85778}" dt="2025-05-30T07:40:22.730" v="463" actId="2696"/>
        <pc:sldMkLst>
          <pc:docMk/>
          <pc:sldMk cId="1376147799" sldId="285"/>
        </pc:sldMkLst>
      </pc:sldChg>
      <pc:sldMasterChg chg="modSldLayout">
        <pc:chgData name="Paolo Castracane" userId="79409e68-a20d-42e3-af0c-ad1c5702f6f2" providerId="ADAL" clId="{6CEA879C-FF75-884B-A939-2604B6D85778}" dt="2025-05-28T14:50:20.105" v="102" actId="20577"/>
        <pc:sldMasterMkLst>
          <pc:docMk/>
          <pc:sldMasterMk cId="0" sldId="2147483653"/>
        </pc:sldMasterMkLst>
        <pc:sldLayoutChg chg="modSp mod">
          <pc:chgData name="Paolo Castracane" userId="79409e68-a20d-42e3-af0c-ad1c5702f6f2" providerId="ADAL" clId="{6CEA879C-FF75-884B-A939-2604B6D85778}" dt="2025-05-28T14:50:20.105" v="102" actId="20577"/>
          <pc:sldLayoutMkLst>
            <pc:docMk/>
            <pc:sldMasterMk cId="0" sldId="2147483653"/>
            <pc:sldLayoutMk cId="0" sldId="2147483649"/>
          </pc:sldLayoutMkLst>
          <pc:spChg chg="mod">
            <ac:chgData name="Paolo Castracane" userId="79409e68-a20d-42e3-af0c-ad1c5702f6f2" providerId="ADAL" clId="{6CEA879C-FF75-884B-A939-2604B6D85778}" dt="2025-05-28T14:50:20.105" v="102" actId="20577"/>
            <ac:spMkLst>
              <pc:docMk/>
              <pc:sldMasterMk cId="0" sldId="2147483653"/>
              <pc:sldLayoutMk cId="0" sldId="2147483649"/>
              <ac:spMk id="28" creationId="{00000000-0000-0000-0000-000000000000}"/>
            </ac:spMkLst>
          </pc:spChg>
        </pc:sldLayoutChg>
      </pc:sldMasterChg>
    </pc:docChg>
  </pc:docChgLst>
  <pc:docChgLst>
    <pc:chgData name="Paolo Castracane" userId="79409e68-a20d-42e3-af0c-ad1c5702f6f2" providerId="ADAL" clId="{550AD015-6247-4347-922F-ED2C6579223B}"/>
    <pc:docChg chg="modSld">
      <pc:chgData name="Paolo Castracane" userId="79409e68-a20d-42e3-af0c-ad1c5702f6f2" providerId="ADAL" clId="{550AD015-6247-4347-922F-ED2C6579223B}" dt="2023-06-01T06:38:03.947" v="0" actId="2711"/>
      <pc:docMkLst>
        <pc:docMk/>
      </pc:docMkLst>
      <pc:sldChg chg="modSp mod">
        <pc:chgData name="Paolo Castracane" userId="79409e68-a20d-42e3-af0c-ad1c5702f6f2" providerId="ADAL" clId="{550AD015-6247-4347-922F-ED2C6579223B}" dt="2023-06-01T06:38:03.947" v="0" actId="2711"/>
        <pc:sldMkLst>
          <pc:docMk/>
          <pc:sldMk cId="0" sldId="256"/>
        </pc:sldMkLst>
        <pc:spChg chg="mod">
          <ac:chgData name="Paolo Castracane" userId="79409e68-a20d-42e3-af0c-ad1c5702f6f2" providerId="ADAL" clId="{550AD015-6247-4347-922F-ED2C6579223B}" dt="2023-06-01T06:38:03.947" v="0" actId="2711"/>
          <ac:spMkLst>
            <pc:docMk/>
            <pc:sldMk cId="0" sldId="256"/>
            <ac:spMk id="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26713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51266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99063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40927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790507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accent1"/>
                </a:solidFill>
              </a:rPr>
              <a:t>AC-VC</a:t>
            </a:r>
            <a:r>
              <a:rPr lang="en-GB" sz="1400" b="1" i="0" u="none" strike="noStrike" cap="none" dirty="0">
                <a:solidFill>
                  <a:schemeClr val="accent1"/>
                </a:solidFill>
                <a:latin typeface="Arial"/>
                <a:cs typeface="Arial"/>
                <a:sym typeface="Arial"/>
              </a:rPr>
              <a:t>#</a:t>
            </a:r>
            <a:r>
              <a:rPr lang="en-GB" b="1" dirty="0">
                <a:solidFill>
                  <a:schemeClr val="accent1"/>
                </a:solidFill>
              </a:rPr>
              <a:t>21</a:t>
            </a:r>
            <a:r>
              <a:rPr lang="en-GB" sz="1400" b="1" i="0" u="none" strike="noStrike" cap="none" dirty="0">
                <a:solidFill>
                  <a:schemeClr val="accent1"/>
                </a:solidFill>
                <a:latin typeface="Arial"/>
                <a:ea typeface="Arial"/>
                <a:cs typeface="Arial"/>
                <a:sym typeface="Arial"/>
              </a:rPr>
              <a:t>, </a:t>
            </a:r>
            <a:r>
              <a:rPr lang="en-GB" b="1" dirty="0">
                <a:solidFill>
                  <a:schemeClr val="accent1"/>
                </a:solidFill>
              </a:rPr>
              <a:t>9-13 June 2025</a:t>
            </a:r>
            <a:endParaRPr b="1" dirty="0">
              <a:solidFill>
                <a:schemeClr val="accent1"/>
              </a:solidFill>
            </a:endParaRPr>
          </a:p>
          <a:p>
            <a:pPr marL="0" marR="0" lvl="0" indent="0" algn="l" rtl="0">
              <a:spcBef>
                <a:spcPts val="0"/>
              </a:spcBef>
              <a:spcAft>
                <a:spcPts val="0"/>
              </a:spcAft>
              <a:buClr>
                <a:schemeClr val="dk1"/>
              </a:buClr>
              <a:buSzPts val="1100"/>
              <a:buFont typeface="Arial"/>
              <a:buNone/>
            </a:pPr>
            <a:endParaRPr b="1" dirty="0">
              <a:solidFill>
                <a:schemeClr val="accent1"/>
              </a:solidFill>
            </a:endParaRPr>
          </a:p>
          <a:p>
            <a:pPr marL="0" marR="0" lvl="0" indent="0" algn="l" rtl="0">
              <a:spcBef>
                <a:spcPts val="0"/>
              </a:spcBef>
              <a:spcAft>
                <a:spcPts val="0"/>
              </a:spcAft>
              <a:buNone/>
            </a:pPr>
            <a:endParaRPr b="1" dirty="0">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9" name="Rectangle 8"/>
          <p:cNvSpPr/>
          <p:nvPr userDrawn="1"/>
        </p:nvSpPr>
        <p:spPr>
          <a:xfrm>
            <a:off x="11257557" y="6491870"/>
            <a:ext cx="947695" cy="338554"/>
          </a:xfrm>
          <a:prstGeom prst="rect">
            <a:avLst/>
          </a:prstGeom>
        </p:spPr>
        <p:txBody>
          <a:bodyPr wrap="none">
            <a:spAutoFit/>
          </a:bodyPr>
          <a:lstStyle/>
          <a:p>
            <a:r>
              <a:rPr lang="en-GB" sz="1600" dirty="0">
                <a:latin typeface="+mn-lt"/>
              </a:rPr>
              <a:t>Slide </a:t>
            </a:r>
            <a:fld id="{51A781E7-6089-440A-BC2D-EA2F408FBBE0}" type="slidenum">
              <a:rPr lang="en-GB" sz="1600" smtClean="0">
                <a:latin typeface="+mn-lt"/>
              </a:rPr>
              <a:t>‹#›</a:t>
            </a:fld>
            <a:endParaRPr lang="en-GB" sz="1600" dirty="0">
              <a:latin typeface="+mn-lt"/>
            </a:endParaRPr>
          </a:p>
        </p:txBody>
      </p:sp>
    </p:spTree>
    <p:extLst>
      <p:ext uri="{BB962C8B-B14F-4D97-AF65-F5344CB8AC3E}">
        <p14:creationId xmlns:p14="http://schemas.microsoft.com/office/powerpoint/2010/main" val="22305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9">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calvalportal.ceos.org/web/guest/frms-assessment-framewor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3390/rs152050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alvalportal.ceos.org/web/guest/frms-assessment-framewo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qa4eo.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3390/rs16183525" TargetMode="External"/><Relationship Id="rId3" Type="http://schemas.openxmlformats.org/officeDocument/2006/relationships/hyperlink" Target="https://www.pandonia-global-network.org/" TargetMode="External"/><Relationship Id="rId7" Type="http://schemas.openxmlformats.org/officeDocument/2006/relationships/hyperlink" Target="https://www.baqunin.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rm4doas.aeronomie.be/" TargetMode="External"/><Relationship Id="rId11" Type="http://schemas.openxmlformats.org/officeDocument/2006/relationships/hyperlink" Target="https://skytek.com/" TargetMode="External"/><Relationship Id="rId5" Type="http://schemas.openxmlformats.org/officeDocument/2006/relationships/hyperlink" Target="https://www.icos-cp.eu/" TargetMode="External"/><Relationship Id="rId10" Type="http://schemas.openxmlformats.org/officeDocument/2006/relationships/hyperlink" Target="https://mmt.skytek.dev/" TargetMode="External"/><Relationship Id="rId4" Type="http://schemas.openxmlformats.org/officeDocument/2006/relationships/hyperlink" Target="https://www.radcalnet.org/#!/"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AC-VC#21</a:t>
            </a:r>
            <a:endParaRPr sz="7500" dirty="0"/>
          </a:p>
          <a:p>
            <a:pPr>
              <a:spcAft>
                <a:spcPts val="600"/>
              </a:spcAft>
            </a:pPr>
            <a:br>
              <a:rPr lang="en-AU" sz="2800" b="1" dirty="0">
                <a:effectLst/>
                <a:latin typeface="Arial" panose="020B0604020202020204" pitchFamily="34" charset="0"/>
                <a:ea typeface="Calibri" panose="020F0502020204030204" pitchFamily="34" charset="0"/>
                <a:cs typeface="Arial" panose="020B0604020202020204" pitchFamily="34" charset="0"/>
              </a:rPr>
            </a:br>
            <a:r>
              <a:rPr lang="en-AU" sz="3600" b="1" dirty="0">
                <a:effectLst/>
                <a:latin typeface="Arial" panose="020B0604020202020204" pitchFamily="34" charset="0"/>
                <a:ea typeface="Calibri" panose="020F0502020204030204" pitchFamily="34" charset="0"/>
                <a:cs typeface="Arial" panose="020B0604020202020204" pitchFamily="34" charset="0"/>
              </a:rPr>
              <a:t>CEOS-FRM Assessment Framework</a:t>
            </a:r>
            <a:endParaRPr lang="en-GB"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7" name="Google Shape;67;p7"/>
          <p:cNvSpPr/>
          <p:nvPr/>
        </p:nvSpPr>
        <p:spPr>
          <a:xfrm>
            <a:off x="7206657" y="4877926"/>
            <a:ext cx="4832943" cy="189298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en-US" sz="1600" b="1" dirty="0">
                <a:solidFill>
                  <a:schemeClr val="accent1"/>
                </a:solidFill>
              </a:rPr>
              <a:t>Paolo </a:t>
            </a:r>
            <a:r>
              <a:rPr lang="en-US" sz="1600" b="1" dirty="0" err="1">
                <a:solidFill>
                  <a:schemeClr val="accent1"/>
                </a:solidFill>
              </a:rPr>
              <a:t>Castracane</a:t>
            </a:r>
            <a:r>
              <a:rPr lang="en-US" sz="1600" b="1" dirty="0">
                <a:solidFill>
                  <a:schemeClr val="accent1"/>
                </a:solidFill>
              </a:rPr>
              <a:t> (STARION for ESA/ESRIN)</a:t>
            </a:r>
            <a:endParaRPr sz="1600" dirty="0"/>
          </a:p>
          <a:p>
            <a:pPr marL="0" marR="0" lvl="0" indent="0" algn="r" rtl="0">
              <a:lnSpc>
                <a:spcPct val="150000"/>
              </a:lnSpc>
              <a:spcBef>
                <a:spcPts val="0"/>
              </a:spcBef>
              <a:spcAft>
                <a:spcPts val="0"/>
              </a:spcAft>
              <a:buNone/>
            </a:pPr>
            <a:r>
              <a:rPr lang="en-GB" sz="1600" b="1" i="0" u="none" strike="noStrike" cap="none" dirty="0">
                <a:solidFill>
                  <a:schemeClr val="accent1"/>
                </a:solidFill>
                <a:latin typeface="Arial"/>
                <a:ea typeface="Arial"/>
                <a:cs typeface="Arial"/>
                <a:sym typeface="Arial"/>
              </a:rPr>
              <a:t>Agenda Item </a:t>
            </a:r>
            <a:r>
              <a:rPr lang="en-GB" sz="1600" b="1" dirty="0">
                <a:solidFill>
                  <a:schemeClr val="accent1"/>
                </a:solidFill>
              </a:rPr>
              <a:t>2.12</a:t>
            </a:r>
            <a:endParaRPr sz="1600" dirty="0"/>
          </a:p>
          <a:p>
            <a:pPr algn="r">
              <a:lnSpc>
                <a:spcPct val="150000"/>
              </a:lnSpc>
            </a:pPr>
            <a:r>
              <a:rPr lang="en-GB" sz="1600" b="1" dirty="0">
                <a:solidFill>
                  <a:schemeClr val="accent1"/>
                </a:solidFill>
              </a:rPr>
              <a:t>AC-VC-21, NIES - Takamatsu, Japan</a:t>
            </a:r>
            <a:endParaRPr sz="16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600" b="1" dirty="0">
                <a:solidFill>
                  <a:schemeClr val="accent1"/>
                </a:solidFill>
              </a:rPr>
              <a:t>9-13 June 2025</a:t>
            </a:r>
            <a:endParaRPr sz="16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176048" y="132836"/>
            <a:ext cx="9386800" cy="779200"/>
          </a:xfrm>
          <a:prstGeom prst="rect">
            <a:avLst/>
          </a:prstGeom>
          <a:noFill/>
          <a:ln>
            <a:noFill/>
          </a:ln>
        </p:spPr>
        <p:txBody>
          <a:bodyPr spcFirstLastPara="1" wrap="square" lIns="91433" tIns="45700" rIns="91433" bIns="45700" anchor="t" anchorCtr="0">
            <a:noAutofit/>
          </a:bodyPr>
          <a:lstStyle/>
          <a:p>
            <a:pPr>
              <a:buSzPts val="3300"/>
            </a:pPr>
            <a:r>
              <a:rPr lang="en-GB" sz="3200" dirty="0"/>
              <a:t>“Completeness, coverage and distribution” aspects and assessment criteria</a:t>
            </a:r>
            <a:endParaRPr dirty="0"/>
          </a:p>
        </p:txBody>
      </p:sp>
      <p:sp>
        <p:nvSpPr>
          <p:cNvPr id="98" name="Google Shape;98;p7"/>
          <p:cNvSpPr txBox="1"/>
          <p:nvPr/>
        </p:nvSpPr>
        <p:spPr>
          <a:xfrm>
            <a:off x="176048" y="1084097"/>
            <a:ext cx="5919952" cy="5438357"/>
          </a:xfrm>
          <a:prstGeom prst="rect">
            <a:avLst/>
          </a:prstGeom>
          <a:noFill/>
          <a:ln>
            <a:noFill/>
          </a:ln>
        </p:spPr>
        <p:txBody>
          <a:bodyPr spcFirstLastPara="1" wrap="square" lIns="121900" tIns="60933" rIns="121900" bIns="60933" anchor="t" anchorCtr="0">
            <a:spAutoFit/>
          </a:bodyPr>
          <a:lstStyle/>
          <a:p>
            <a:pPr algn="just"/>
            <a:r>
              <a:rPr lang="en-GB" sz="1867" dirty="0">
                <a:latin typeface="Georgia" panose="02040502050405020303" pitchFamily="18" charset="0"/>
              </a:rPr>
              <a:t>The “Completeness, coverage and distribution” category concerns criteria assessing the properties of the measuring system intended as a set of coordinated instruments deployed as network and/or in a context of a campaign. This new category includes the following aspects :</a:t>
            </a:r>
            <a:endParaRPr sz="1867" dirty="0">
              <a:latin typeface="Georgia" panose="02040502050405020303" pitchFamily="18" charset="0"/>
            </a:endParaRPr>
          </a:p>
          <a:p>
            <a:pPr algn="just">
              <a:spcBef>
                <a:spcPts val="800"/>
              </a:spcBef>
            </a:pPr>
            <a:endParaRPr sz="1867" dirty="0">
              <a:latin typeface="Georgia" panose="02040502050405020303" pitchFamily="18" charset="0"/>
            </a:endParaRPr>
          </a:p>
          <a:p>
            <a:pPr marL="457189" indent="-457189" algn="just">
              <a:spcBef>
                <a:spcPts val="800"/>
              </a:spcBef>
              <a:buSzPts val="1400"/>
              <a:buFont typeface="Noto Sans Symbols"/>
              <a:buChar char="∙"/>
            </a:pPr>
            <a:r>
              <a:rPr lang="en-GB" sz="1867" dirty="0">
                <a:latin typeface="Georgia" panose="02040502050405020303" pitchFamily="18" charset="0"/>
              </a:rPr>
              <a:t>Validation Capacity</a:t>
            </a:r>
            <a:endParaRPr sz="1867" dirty="0">
              <a:latin typeface="Georgia" panose="02040502050405020303" pitchFamily="18" charset="0"/>
            </a:endParaRPr>
          </a:p>
          <a:p>
            <a:pPr marL="457189" indent="-457189" algn="just">
              <a:spcBef>
                <a:spcPts val="800"/>
              </a:spcBef>
              <a:buSzPts val="1400"/>
              <a:buFont typeface="Noto Sans Symbols"/>
              <a:buChar char="∙"/>
            </a:pPr>
            <a:r>
              <a:rPr lang="en-GB" sz="1867" dirty="0">
                <a:latin typeface="Georgia" panose="02040502050405020303" pitchFamily="18" charset="0"/>
              </a:rPr>
              <a:t>Geographical coverage </a:t>
            </a:r>
            <a:endParaRPr sz="1867" dirty="0">
              <a:latin typeface="Georgia" panose="02040502050405020303" pitchFamily="18" charset="0"/>
            </a:endParaRPr>
          </a:p>
          <a:p>
            <a:pPr marL="457189" indent="-457189" algn="just">
              <a:spcBef>
                <a:spcPts val="800"/>
              </a:spcBef>
              <a:buSzPts val="1400"/>
              <a:buFont typeface="Noto Sans Symbols"/>
              <a:buChar char="∙"/>
            </a:pPr>
            <a:r>
              <a:rPr lang="en-GB" sz="1867" dirty="0">
                <a:latin typeface="Georgia" panose="02040502050405020303" pitchFamily="18" charset="0"/>
              </a:rPr>
              <a:t>Temporal sampling</a:t>
            </a:r>
            <a:endParaRPr sz="1867" dirty="0">
              <a:latin typeface="Georgia" panose="02040502050405020303" pitchFamily="18" charset="0"/>
            </a:endParaRPr>
          </a:p>
          <a:p>
            <a:pPr marL="457189" indent="-457189" algn="just">
              <a:spcBef>
                <a:spcPts val="800"/>
              </a:spcBef>
              <a:buSzPts val="1400"/>
              <a:buFont typeface="Noto Sans Symbols"/>
              <a:buChar char="∙"/>
            </a:pPr>
            <a:r>
              <a:rPr lang="en-GB" sz="1867" dirty="0">
                <a:latin typeface="Georgia" panose="02040502050405020303" pitchFamily="18" charset="0"/>
              </a:rPr>
              <a:t>Centralized data, processing, quality assessment and adherence to community standards</a:t>
            </a:r>
            <a:endParaRPr sz="1867" dirty="0">
              <a:latin typeface="Georgia" panose="02040502050405020303" pitchFamily="18" charset="0"/>
            </a:endParaRPr>
          </a:p>
          <a:p>
            <a:pPr marL="457189" indent="-457189" algn="just">
              <a:spcBef>
                <a:spcPts val="800"/>
              </a:spcBef>
              <a:buSzPts val="1400"/>
              <a:buFont typeface="Noto Sans Symbols"/>
              <a:buChar char="∙"/>
            </a:pPr>
            <a:r>
              <a:rPr lang="en-GB" sz="1867" dirty="0">
                <a:latin typeface="Georgia" panose="02040502050405020303" pitchFamily="18" charset="0"/>
              </a:rPr>
              <a:t>Timeliness</a:t>
            </a:r>
            <a:endParaRPr sz="1867" dirty="0">
              <a:latin typeface="Georgia" panose="02040502050405020303" pitchFamily="18" charset="0"/>
            </a:endParaRPr>
          </a:p>
          <a:p>
            <a:pPr algn="just">
              <a:spcBef>
                <a:spcPts val="800"/>
              </a:spcBef>
            </a:pPr>
            <a:endParaRPr sz="1867" dirty="0">
              <a:latin typeface="Georgia" panose="02040502050405020303" pitchFamily="18" charset="0"/>
            </a:endParaRPr>
          </a:p>
          <a:p>
            <a:pPr algn="just"/>
            <a:r>
              <a:rPr lang="en-GB" sz="1867" dirty="0">
                <a:latin typeface="Georgia" panose="02040502050405020303" pitchFamily="18" charset="0"/>
              </a:rPr>
              <a:t>For each aspects assessment framework grades are provided</a:t>
            </a:r>
            <a:endParaRPr sz="1867" dirty="0">
              <a:latin typeface="Georgia" panose="02040502050405020303" pitchFamily="18" charset="0"/>
            </a:endParaRPr>
          </a:p>
        </p:txBody>
      </p:sp>
      <p:pic>
        <p:nvPicPr>
          <p:cNvPr id="99" name="Google Shape;99;p7" descr="A screenshot of a computer&#10;&#10;Description automatically generated"/>
          <p:cNvPicPr preferRelativeResize="0"/>
          <p:nvPr/>
        </p:nvPicPr>
        <p:blipFill rotWithShape="1">
          <a:blip r:embed="rId3">
            <a:alphaModFix/>
          </a:blip>
          <a:srcRect/>
          <a:stretch/>
        </p:blipFill>
        <p:spPr>
          <a:xfrm>
            <a:off x="6704047" y="2198254"/>
            <a:ext cx="5201415" cy="3072631"/>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5F74FE-B775-0358-52E4-4E6A9F8738C2}"/>
              </a:ext>
            </a:extLst>
          </p:cNvPr>
          <p:cNvSpPr txBox="1"/>
          <p:nvPr/>
        </p:nvSpPr>
        <p:spPr>
          <a:xfrm>
            <a:off x="634094" y="112812"/>
            <a:ext cx="6101442" cy="830997"/>
          </a:xfrm>
          <a:prstGeom prst="rect">
            <a:avLst/>
          </a:prstGeom>
          <a:noFill/>
        </p:spPr>
        <p:txBody>
          <a:bodyPr wrap="square">
            <a:spAutoFit/>
          </a:bodyPr>
          <a:lstStyle/>
          <a:p>
            <a:pPr>
              <a:spcAft>
                <a:spcPts val="400"/>
              </a:spcAft>
            </a:pPr>
            <a:r>
              <a:rPr lang="en-US" sz="2400" b="1" kern="1400" spc="-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Input for the Maturity Matrix Tool from WGCV-53 and WGCV-54</a:t>
            </a:r>
            <a:endParaRPr lang="en-IT" sz="2400" kern="1400" spc="-5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3">
            <a:extLst>
              <a:ext uri="{FF2B5EF4-FFF2-40B4-BE49-F238E27FC236}">
                <a16:creationId xmlns:a16="http://schemas.microsoft.com/office/drawing/2014/main" id="{B2B43E6C-D74B-3009-DE0A-74B3226B6D02}"/>
              </a:ext>
            </a:extLst>
          </p:cNvPr>
          <p:cNvGraphicFramePr>
            <a:graphicFrameLocks noGrp="1"/>
          </p:cNvGraphicFramePr>
          <p:nvPr>
            <p:extLst>
              <p:ext uri="{D42A27DB-BD31-4B8C-83A1-F6EECF244321}">
                <p14:modId xmlns:p14="http://schemas.microsoft.com/office/powerpoint/2010/main" val="504918263"/>
              </p:ext>
            </p:extLst>
          </p:nvPr>
        </p:nvGraphicFramePr>
        <p:xfrm>
          <a:off x="405494" y="1115404"/>
          <a:ext cx="11166019" cy="4627192"/>
        </p:xfrm>
        <a:graphic>
          <a:graphicData uri="http://schemas.openxmlformats.org/drawingml/2006/table">
            <a:tbl>
              <a:tblPr firstRow="1" firstCol="1" bandRow="1"/>
              <a:tblGrid>
                <a:gridCol w="2679154">
                  <a:extLst>
                    <a:ext uri="{9D8B030D-6E8A-4147-A177-3AD203B41FA5}">
                      <a16:colId xmlns:a16="http://schemas.microsoft.com/office/drawing/2014/main" val="2075497674"/>
                    </a:ext>
                  </a:extLst>
                </a:gridCol>
                <a:gridCol w="7328780">
                  <a:extLst>
                    <a:ext uri="{9D8B030D-6E8A-4147-A177-3AD203B41FA5}">
                      <a16:colId xmlns:a16="http://schemas.microsoft.com/office/drawing/2014/main" val="3822029474"/>
                    </a:ext>
                  </a:extLst>
                </a:gridCol>
                <a:gridCol w="1158085">
                  <a:extLst>
                    <a:ext uri="{9D8B030D-6E8A-4147-A177-3AD203B41FA5}">
                      <a16:colId xmlns:a16="http://schemas.microsoft.com/office/drawing/2014/main" val="1107008626"/>
                    </a:ext>
                  </a:extLst>
                </a:gridCol>
              </a:tblGrid>
              <a:tr h="153566">
                <a:tc>
                  <a:txBody>
                    <a:bodyPr/>
                    <a:lstStyle/>
                    <a:p>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ID Title</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Description</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Status</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599449"/>
                  </a:ext>
                </a:extLst>
              </a:tr>
              <a:tr h="407807">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Intro panel for each assessment</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 has been requested to have, before of the first question, an introductive text panel where the assessor can specify and describe the intended purpose of the assessment</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progress</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8113005"/>
                  </a:ext>
                </a:extLst>
              </a:tr>
              <a:tr h="541424">
                <a:tc>
                  <a:txBody>
                    <a:bodyPr/>
                    <a:lstStyle/>
                    <a:p>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Additional info for Configuration of Parameter (Question) and Answer</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To better explain the possible answers, especially for data providers, which are not familiar with uncertainty tree diagrams and other metrological concepts. It could be useful have the possibility to add, links, or documentation during configuration of both parameters (Questions) and answers.</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Done</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extLst>
                  <a:ext uri="{0D108BD9-81ED-4DB2-BD59-A6C34878D82A}">
                    <a16:rowId xmlns:a16="http://schemas.microsoft.com/office/drawing/2014/main" val="1743043197"/>
                  </a:ext>
                </a:extLst>
              </a:tr>
              <a:tr h="675040">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Supporting Documents/References</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We should find ways to encourage the assessor to provide evidence of his assessment, e.g.: references, papers, links, reports, sample data, etc. to verify the FRM assessment. When compiling the matrix, for each question, under the “Comments” textbox, it could be added an item called “Supporting documents/references” allowing  to attach documents/materials.</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T"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progress</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8641905"/>
                  </a:ext>
                </a:extLst>
              </a:tr>
              <a:tr h="808656">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Verification (last column) for independent assessor </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last column named “Verification” of the FRM MM (but it is also valid for EDAP MM) shall be compiled by an independent assessor (i.e. different from the ones who filled the first part of the MM). To highlight this difference, it has been requested to change the colour of the column. The Verification column must always be the rightmost one in the matrix.</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progress</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7409036"/>
                  </a:ext>
                </a:extLst>
              </a:tr>
              <a:tr h="541424">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5) Automatic CEOS FRM classification</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idea is to provide the resulting CEOS-FRM overall classification directly from the tool. The classification: Class A, B, C or D is based on score of matrix cells according to the criteria defined in the reference Guideline. The result should be included in the MM </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Open</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0025721"/>
                  </a:ext>
                </a:extLst>
              </a:tr>
              <a:tr h="407807">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6) Assessment report</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 would be useful to generate an assessment report in pdf at the end of the process, collecting the maturity matrix together with the detailed answers to all questions and eventually links to supporting material provided.</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Open</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0775544"/>
                  </a:ext>
                </a:extLst>
              </a:tr>
              <a:tr h="407807">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7) Improvement for the compare functionality</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the compare functionality</a:t>
                      </a:r>
                      <a:r>
                        <a:rPr lang="en-US"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t>
                      </a:r>
                      <a:r>
                        <a:rPr lang="en-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to add the aspect as first column and use the assessment colour for the entire row.</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p>
                      <a:r>
                        <a:rPr lang="en-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New</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9445790"/>
                  </a:ext>
                </a:extLst>
              </a:tr>
              <a:tr h="407807">
                <a:tc>
                  <a:txBody>
                    <a:bodyPr/>
                    <a:lstStyle/>
                    <a:p>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8) User rights to handle different version of the same MM template</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User must have rights to handle different versions of the same MM template to trace the achived progress.</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p>
                      <a:r>
                        <a:rPr lang="en-IT"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IT" sz="1200" kern="10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New</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8765" marR="28765" marT="69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9370041"/>
                  </a:ext>
                </a:extLst>
              </a:tr>
            </a:tbl>
          </a:graphicData>
        </a:graphic>
      </p:graphicFrame>
      <p:sp>
        <p:nvSpPr>
          <p:cNvPr id="5" name="TextBox 4">
            <a:extLst>
              <a:ext uri="{FF2B5EF4-FFF2-40B4-BE49-F238E27FC236}">
                <a16:creationId xmlns:a16="http://schemas.microsoft.com/office/drawing/2014/main" id="{FAC0E864-7981-6345-0B94-1EF5E9DC6707}"/>
              </a:ext>
            </a:extLst>
          </p:cNvPr>
          <p:cNvSpPr txBox="1"/>
          <p:nvPr/>
        </p:nvSpPr>
        <p:spPr>
          <a:xfrm>
            <a:off x="405494" y="5845406"/>
            <a:ext cx="11166019" cy="584775"/>
          </a:xfrm>
          <a:prstGeom prst="rect">
            <a:avLst/>
          </a:prstGeom>
          <a:noFill/>
          <a:ln>
            <a:solidFill>
              <a:schemeClr val="accent1"/>
            </a:solidFill>
          </a:ln>
        </p:spPr>
        <p:txBody>
          <a:bodyPr wrap="square">
            <a:spAutoFit/>
          </a:bodyPr>
          <a:lstStyle/>
          <a:p>
            <a:r>
              <a:rPr lang="en-IT" sz="1600" kern="0" dirty="0">
                <a:solidFill>
                  <a:srgbClr val="000000"/>
                </a:solidFill>
                <a:effectLst/>
                <a:latin typeface="Calibri" panose="020F0502020204030204" pitchFamily="34" charset="0"/>
                <a:ea typeface="Times New Roman" panose="02020603050405020304" pitchFamily="18" charset="0"/>
              </a:rPr>
              <a:t>A second FRM Assessment Framework exercise to include PGN, FRM4DOAS, and RadCalNet as a minimum. </a:t>
            </a:r>
          </a:p>
          <a:p>
            <a:r>
              <a:rPr lang="en-IT" sz="1600" kern="0" dirty="0">
                <a:solidFill>
                  <a:srgbClr val="000000"/>
                </a:solidFill>
                <a:effectLst/>
                <a:latin typeface="Calibri" panose="020F0502020204030204" pitchFamily="34" charset="0"/>
                <a:ea typeface="Times New Roman" panose="02020603050405020304" pitchFamily="18" charset="0"/>
              </a:rPr>
              <a:t>Updates will be reported at WGCV-55</a:t>
            </a:r>
            <a:r>
              <a:rPr lang="en-IT" sz="1600" dirty="0">
                <a:effectLst/>
              </a:rPr>
              <a:t> </a:t>
            </a:r>
            <a:endParaRPr lang="en-IT" sz="1600" dirty="0"/>
          </a:p>
        </p:txBody>
      </p:sp>
    </p:spTree>
    <p:extLst>
      <p:ext uri="{BB962C8B-B14F-4D97-AF65-F5344CB8AC3E}">
        <p14:creationId xmlns:p14="http://schemas.microsoft.com/office/powerpoint/2010/main" val="30574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F9DBE-36F6-CA11-DD42-0C2EB19831E2}"/>
              </a:ext>
            </a:extLst>
          </p:cNvPr>
          <p:cNvSpPr txBox="1"/>
          <p:nvPr/>
        </p:nvSpPr>
        <p:spPr>
          <a:xfrm>
            <a:off x="634094" y="112812"/>
            <a:ext cx="6101442" cy="769441"/>
          </a:xfrm>
          <a:prstGeom prst="rect">
            <a:avLst/>
          </a:prstGeom>
          <a:noFill/>
        </p:spPr>
        <p:txBody>
          <a:bodyPr wrap="square">
            <a:spAutoFit/>
          </a:bodyPr>
          <a:lstStyle/>
          <a:p>
            <a:pPr>
              <a:spcAft>
                <a:spcPts val="400"/>
              </a:spcAft>
            </a:pPr>
            <a:r>
              <a:rPr lang="en-US" sz="4400" b="1" kern="1400" spc="-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Summary</a:t>
            </a:r>
            <a:endParaRPr lang="en-IT" sz="4400" kern="1400" spc="-5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B4310516-12B1-7917-7386-A4DF1C864186}"/>
              </a:ext>
            </a:extLst>
          </p:cNvPr>
          <p:cNvSpPr txBox="1"/>
          <p:nvPr/>
        </p:nvSpPr>
        <p:spPr>
          <a:xfrm>
            <a:off x="114300" y="1168400"/>
            <a:ext cx="11785600" cy="4770537"/>
          </a:xfrm>
          <a:prstGeom prst="rect">
            <a:avLst/>
          </a:prstGeom>
          <a:noFill/>
        </p:spPr>
        <p:txBody>
          <a:bodyPr wrap="square">
            <a:spAutoFit/>
          </a:bodyPr>
          <a:lstStyle/>
          <a:p>
            <a:pPr marL="482600" indent="-342900">
              <a:buFont typeface="Arial" panose="020B0604020202020204" pitchFamily="34" charset="0"/>
              <a:buChar char="•"/>
              <a:tabLst>
                <a:tab pos="0" algn="l"/>
              </a:tabLst>
            </a:pPr>
            <a:r>
              <a:rPr lang="en-GB" sz="19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CEOS WGCV has implemented a framework to assess the maturity and compliance of a “Cal/Val reference measurement” in terms of a set of community-agreed criteria which define it to be of CEOS-FRM quality. </a:t>
            </a:r>
            <a:endParaRPr lang="en-GB" sz="1900" kern="100" dirty="0">
              <a:latin typeface="Georgia" panose="02040502050405020303" pitchFamily="18" charset="0"/>
              <a:ea typeface="Times New Roman" panose="02020603050405020304" pitchFamily="18" charset="0"/>
              <a:cs typeface="Times New Roman" panose="02020603050405020304" pitchFamily="18" charset="0"/>
            </a:endParaRPr>
          </a:p>
          <a:p>
            <a:pPr marL="482600" indent="-342900">
              <a:buFont typeface="Arial" panose="020B0604020202020204" pitchFamily="34" charset="0"/>
              <a:buChar char="•"/>
              <a:tabLst>
                <a:tab pos="0" algn="l"/>
              </a:tabLst>
            </a:pPr>
            <a:endParaRPr lang="en-GB" sz="19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482600" indent="-342900">
              <a:buFont typeface="Arial" panose="020B0604020202020204" pitchFamily="34" charset="0"/>
              <a:buChar char="•"/>
              <a:tabLst>
                <a:tab pos="0" algn="l"/>
              </a:tabLst>
            </a:pPr>
            <a:r>
              <a:rPr lang="en-GB" sz="1900" kern="100" dirty="0">
                <a:latin typeface="Georgia" panose="02040502050405020303" pitchFamily="18" charset="0"/>
                <a:ea typeface="Times New Roman" panose="02020603050405020304" pitchFamily="18" charset="0"/>
                <a:cs typeface="Times New Roman" panose="02020603050405020304" pitchFamily="18" charset="0"/>
              </a:rPr>
              <a:t>Information and Guidelines are available on CEOS Cal/Val Portal </a:t>
            </a:r>
            <a:r>
              <a:rPr lang="en-US" sz="1900" u="sng" dirty="0">
                <a:solidFill>
                  <a:srgbClr val="0563C1"/>
                </a:solidFill>
                <a:effectLst/>
                <a:latin typeface="Georgia" panose="02040502050405020303" pitchFamily="18" charset="0"/>
                <a:ea typeface="Times New Roman" panose="02020603050405020304" pitchFamily="18" charset="0"/>
                <a:hlinkClick r:id="rId3"/>
              </a:rPr>
              <a:t>https://calvalportal.ceos.org/web/guest/frms-assessment-framework</a:t>
            </a:r>
            <a:endParaRPr lang="en-GB" sz="19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482600" indent="-342900">
              <a:buFont typeface="Arial" panose="020B0604020202020204" pitchFamily="34" charset="0"/>
              <a:buChar char="•"/>
              <a:tabLst>
                <a:tab pos="0" algn="l"/>
              </a:tabLst>
            </a:pPr>
            <a:endParaRPr lang="en-GB" sz="1900" kern="100" dirty="0">
              <a:latin typeface="Georgia" panose="02040502050405020303" pitchFamily="18" charset="0"/>
              <a:ea typeface="Times New Roman" panose="02020603050405020304" pitchFamily="18" charset="0"/>
              <a:cs typeface="Times New Roman" panose="02020603050405020304" pitchFamily="18" charset="0"/>
            </a:endParaRPr>
          </a:p>
          <a:p>
            <a:pPr marL="482600" indent="-342900">
              <a:buFont typeface="Arial" panose="020B0604020202020204" pitchFamily="34" charset="0"/>
              <a:buChar char="•"/>
              <a:tabLst>
                <a:tab pos="0" algn="l"/>
              </a:tabLst>
            </a:pPr>
            <a:r>
              <a:rPr lang="en-GB" sz="19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assessment process is based on a Maturity Matrix (MM) approach that provides a visual assessment of the state of any FRM against each of a set of given criteria. A tool has been developed to fill the MM according to a configurable questionnaire.</a:t>
            </a:r>
          </a:p>
          <a:p>
            <a:pPr marL="482600" indent="-342900">
              <a:buFont typeface="Arial" panose="020B0604020202020204" pitchFamily="34" charset="0"/>
              <a:buChar char="•"/>
              <a:tabLst>
                <a:tab pos="0" algn="l"/>
              </a:tabLst>
            </a:pPr>
            <a:endParaRPr lang="en-GB" sz="1900" kern="100" dirty="0">
              <a:latin typeface="Georgia" panose="02040502050405020303" pitchFamily="18" charset="0"/>
              <a:ea typeface="Times New Roman" panose="02020603050405020304" pitchFamily="18" charset="0"/>
              <a:cs typeface="Times New Roman" panose="02020603050405020304" pitchFamily="18" charset="0"/>
            </a:endParaRPr>
          </a:p>
          <a:p>
            <a:pPr marL="482600" indent="-342900">
              <a:buFont typeface="Arial" panose="020B0604020202020204" pitchFamily="34" charset="0"/>
              <a:buChar char="•"/>
              <a:tabLst>
                <a:tab pos="0" algn="l"/>
              </a:tabLst>
            </a:pPr>
            <a:r>
              <a:rPr lang="en-GB" sz="19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 first exercise was conducted by several selected pilots. </a:t>
            </a:r>
            <a:r>
              <a:rPr lang="en-GB" sz="1900" kern="100" dirty="0">
                <a:latin typeface="Georgia" panose="02040502050405020303" pitchFamily="18" charset="0"/>
                <a:ea typeface="Times New Roman" panose="02020603050405020304" pitchFamily="18" charset="0"/>
                <a:cs typeface="Times New Roman" panose="02020603050405020304" pitchFamily="18" charset="0"/>
              </a:rPr>
              <a:t>It led to improvements in both in the approach (guidelines) and in the MM tool.</a:t>
            </a:r>
          </a:p>
          <a:p>
            <a:pPr marL="482600" indent="-342900">
              <a:buFont typeface="Arial" panose="020B0604020202020204" pitchFamily="34" charset="0"/>
              <a:buChar char="•"/>
              <a:tabLst>
                <a:tab pos="0" algn="l"/>
              </a:tabLst>
            </a:pPr>
            <a:endParaRPr lang="en-GB" sz="19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482600" indent="-342900">
              <a:buFont typeface="Arial" panose="020B0604020202020204" pitchFamily="34" charset="0"/>
              <a:buChar char="•"/>
              <a:tabLst>
                <a:tab pos="0" algn="l"/>
              </a:tabLst>
            </a:pPr>
            <a:r>
              <a:rPr lang="en-GB" sz="1900" kern="100" dirty="0">
                <a:latin typeface="Georgia" panose="02040502050405020303" pitchFamily="18" charset="0"/>
                <a:ea typeface="Times New Roman" panose="02020603050405020304" pitchFamily="18" charset="0"/>
                <a:cs typeface="Times New Roman" panose="02020603050405020304" pitchFamily="18" charset="0"/>
              </a:rPr>
              <a:t>A second phase of exercises is planned with the aim of providing results for the next WGCV-55 meeting (8-11 July) to demonstrate the operational readiness of the CEOS FRM evaluation framework.</a:t>
            </a:r>
            <a:endParaRPr lang="en-GB" sz="14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0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11D6C-D566-AB02-23D1-EF0BED1CA098}"/>
              </a:ext>
            </a:extLst>
          </p:cNvPr>
          <p:cNvSpPr>
            <a:spLocks noGrp="1"/>
          </p:cNvSpPr>
          <p:nvPr>
            <p:ph type="body" idx="1"/>
          </p:nvPr>
        </p:nvSpPr>
        <p:spPr>
          <a:xfrm>
            <a:off x="324233" y="1558533"/>
            <a:ext cx="5434310" cy="4662871"/>
          </a:xfrm>
        </p:spPr>
        <p:txBody>
          <a:bodyPr/>
          <a:lstStyle/>
          <a:p>
            <a:r>
              <a:rPr lang="en-IT" dirty="0"/>
              <a:t>Background and Objectives</a:t>
            </a:r>
          </a:p>
          <a:p>
            <a:r>
              <a:rPr lang="en-IT" dirty="0"/>
              <a:t>FRM Definition</a:t>
            </a:r>
          </a:p>
          <a:p>
            <a:r>
              <a:rPr lang="en-IT" dirty="0"/>
              <a:t>FRM Principles</a:t>
            </a:r>
          </a:p>
          <a:p>
            <a:r>
              <a:rPr lang="en-IT" dirty="0"/>
              <a:t>Endorsment Process: the CEOS-FRM Maturity Matrix</a:t>
            </a:r>
          </a:p>
          <a:p>
            <a:r>
              <a:rPr lang="en-IT" dirty="0"/>
              <a:t>Pilots for Assessment</a:t>
            </a:r>
          </a:p>
          <a:p>
            <a:r>
              <a:rPr lang="en-IT" dirty="0"/>
              <a:t>Latest updates and Summary</a:t>
            </a:r>
          </a:p>
        </p:txBody>
      </p:sp>
      <p:sp>
        <p:nvSpPr>
          <p:cNvPr id="3" name="Title 2">
            <a:extLst>
              <a:ext uri="{FF2B5EF4-FFF2-40B4-BE49-F238E27FC236}">
                <a16:creationId xmlns:a16="http://schemas.microsoft.com/office/drawing/2014/main" id="{46DAEFAF-1775-F420-2A60-595863570B72}"/>
              </a:ext>
            </a:extLst>
          </p:cNvPr>
          <p:cNvSpPr>
            <a:spLocks noGrp="1"/>
          </p:cNvSpPr>
          <p:nvPr>
            <p:ph type="title"/>
          </p:nvPr>
        </p:nvSpPr>
        <p:spPr/>
        <p:txBody>
          <a:bodyPr/>
          <a:lstStyle/>
          <a:p>
            <a:r>
              <a:rPr lang="en-IT" dirty="0"/>
              <a:t>Table of Contents</a:t>
            </a:r>
          </a:p>
        </p:txBody>
      </p:sp>
      <p:pic>
        <p:nvPicPr>
          <p:cNvPr id="4" name="Picture 3" descr="A puzzle of different images of different types of objects&#10;&#10;Description automatically generated">
            <a:extLst>
              <a:ext uri="{FF2B5EF4-FFF2-40B4-BE49-F238E27FC236}">
                <a16:creationId xmlns:a16="http://schemas.microsoft.com/office/drawing/2014/main" id="{DD2C3EF5-C966-413E-79DA-67DA771A7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143" y="1360230"/>
            <a:ext cx="5781754" cy="4861174"/>
          </a:xfrm>
          <a:prstGeom prst="rect">
            <a:avLst/>
          </a:prstGeom>
        </p:spPr>
      </p:pic>
    </p:spTree>
    <p:extLst>
      <p:ext uri="{BB962C8B-B14F-4D97-AF65-F5344CB8AC3E}">
        <p14:creationId xmlns:p14="http://schemas.microsoft.com/office/powerpoint/2010/main" val="20334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3</a:t>
            </a:fld>
            <a:endParaRPr sz="1400" b="1">
              <a:solidFill>
                <a:schemeClr val="accent1"/>
              </a:solidFill>
              <a:latin typeface="Arial"/>
              <a:ea typeface="Arial"/>
              <a:cs typeface="Arial"/>
              <a:sym typeface="Arial"/>
            </a:endParaRPr>
          </a:p>
        </p:txBody>
      </p:sp>
      <p:sp>
        <p:nvSpPr>
          <p:cNvPr id="81" name="Google Shape;81;p9"/>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r>
              <a:rPr lang="en-GB" dirty="0">
                <a:effectLst/>
                <a:latin typeface="Helvetica Neue" panose="02000503000000020004" pitchFamily="2" charset="0"/>
              </a:rPr>
              <a:t>Background and Objectives</a:t>
            </a:r>
            <a:br>
              <a:rPr lang="en-GB" dirty="0">
                <a:effectLst/>
                <a:latin typeface="Helvetica Neue" panose="02000503000000020004" pitchFamily="2" charset="0"/>
              </a:rPr>
            </a:br>
            <a:endParaRPr dirty="0"/>
          </a:p>
        </p:txBody>
      </p:sp>
      <p:sp>
        <p:nvSpPr>
          <p:cNvPr id="4" name="Content Placeholder 2">
            <a:extLst>
              <a:ext uri="{FF2B5EF4-FFF2-40B4-BE49-F238E27FC236}">
                <a16:creationId xmlns:a16="http://schemas.microsoft.com/office/drawing/2014/main" id="{6EA7C3AC-FEB3-A81D-631A-FA03ACE4AC65}"/>
              </a:ext>
            </a:extLst>
          </p:cNvPr>
          <p:cNvSpPr txBox="1">
            <a:spLocks/>
          </p:cNvSpPr>
          <p:nvPr/>
        </p:nvSpPr>
        <p:spPr>
          <a:xfrm>
            <a:off x="349130" y="1383768"/>
            <a:ext cx="11487966" cy="4678829"/>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600"/>
              </a:spcBef>
              <a:buNone/>
            </a:pPr>
            <a:endParaRPr lang="en-GB" sz="2400" dirty="0"/>
          </a:p>
        </p:txBody>
      </p:sp>
      <p:sp>
        <p:nvSpPr>
          <p:cNvPr id="7" name="TextBox 6">
            <a:extLst>
              <a:ext uri="{FF2B5EF4-FFF2-40B4-BE49-F238E27FC236}">
                <a16:creationId xmlns:a16="http://schemas.microsoft.com/office/drawing/2014/main" id="{968D0194-3982-0DB2-3A96-7B0D700ED93B}"/>
              </a:ext>
            </a:extLst>
          </p:cNvPr>
          <p:cNvSpPr txBox="1"/>
          <p:nvPr/>
        </p:nvSpPr>
        <p:spPr>
          <a:xfrm>
            <a:off x="-1" y="1225689"/>
            <a:ext cx="12083143" cy="5632311"/>
          </a:xfrm>
          <a:prstGeom prst="rect">
            <a:avLst/>
          </a:prstGeom>
          <a:noFill/>
        </p:spPr>
        <p:txBody>
          <a:bodyPr wrap="square">
            <a:spAutoFit/>
          </a:bodyPr>
          <a:lstStyle/>
          <a:p>
            <a:pPr marL="139700" algn="just">
              <a:tabLst>
                <a:tab pos="0" algn="l"/>
              </a:tabLst>
            </a:pPr>
            <a:r>
              <a:rPr lang="en-GB" sz="18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concept of a Fiducial Reference Measurement (FRM) has been developed to highlight the need for precise and well-characterised measurements tailored explicitly to the post-launch calibration and validation (Cal/Val) of Earth Observation satellite missions [1]. </a:t>
            </a:r>
          </a:p>
          <a:p>
            <a:pPr marL="139700" algn="just">
              <a:tabLst>
                <a:tab pos="0" algn="l"/>
              </a:tabLst>
            </a:pPr>
            <a:endParaRPr lang="en-GB" sz="1800" kern="100" dirty="0">
              <a:latin typeface="Georgia" panose="02040502050405020303" pitchFamily="18" charset="0"/>
              <a:ea typeface="Times New Roman" panose="02020603050405020304" pitchFamily="18" charset="0"/>
              <a:cs typeface="Times New Roman" panose="02020603050405020304" pitchFamily="18" charset="0"/>
            </a:endParaRPr>
          </a:p>
          <a:p>
            <a:pPr marL="139700" algn="just">
              <a:tabLst>
                <a:tab pos="0" algn="l"/>
              </a:tabLst>
            </a:pPr>
            <a:r>
              <a:rPr lang="en-GB" sz="18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Recently, this need has been enhanced with the emergence of new commercial satellite operators to ensure that users have a transparent and fair means to judge the adequacy of data products to meet their needs.</a:t>
            </a:r>
          </a:p>
          <a:p>
            <a:pPr marL="139700" algn="just">
              <a:tabLst>
                <a:tab pos="0" algn="l"/>
              </a:tabLst>
            </a:pPr>
            <a:endParaRPr lang="en-GB" sz="1800" kern="100" dirty="0">
              <a:latin typeface="Georgia" panose="02040502050405020303" pitchFamily="18" charset="0"/>
              <a:ea typeface="Times New Roman" panose="02020603050405020304" pitchFamily="18" charset="0"/>
              <a:cs typeface="Times New Roman" panose="02020603050405020304" pitchFamily="18" charset="0"/>
            </a:endParaRPr>
          </a:p>
          <a:p>
            <a:pPr marL="139700" algn="just">
              <a:tabLst>
                <a:tab pos="0" algn="l"/>
              </a:tabLst>
            </a:pPr>
            <a:r>
              <a:rPr lang="en-GB" sz="1800"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Committee on Earth Observation Satellites (CEOS) Working Group Cal/Val (WGCV) is putting in place a framework to assess the maturity and compliance of a “Cal/Val reference measurement” in terms of a set of community-agreed criteria which define it to be of CEOS-FRM quality. The assessment process is based on a maturity matrix that provides a visual assessment of the state of any FRM against each of a set of given criteria, making visible where it is mature and where evolution and effort are still needed. General information and the last version of the guidelines are available on the CEOS Cal/Val Portal [2].</a:t>
            </a:r>
          </a:p>
          <a:p>
            <a:pPr marL="139700" algn="just">
              <a:tabLst>
                <a:tab pos="0" algn="l"/>
              </a:tabLst>
            </a:pPr>
            <a:endParaRPr lang="en-GB" sz="1800" kern="100" dirty="0">
              <a:latin typeface="Georgia" panose="02040502050405020303" pitchFamily="18" charset="0"/>
              <a:ea typeface="Times New Roman" panose="02020603050405020304" pitchFamily="18" charset="0"/>
              <a:cs typeface="Times New Roman" panose="02020603050405020304" pitchFamily="18" charset="0"/>
            </a:endParaRPr>
          </a:p>
          <a:p>
            <a:pPr marL="96838"/>
            <a:r>
              <a:rPr lang="en-US" sz="1800" dirty="0">
                <a:effectLst/>
                <a:latin typeface="Georgia" panose="02040502050405020303" pitchFamily="18" charset="0"/>
                <a:ea typeface="Times New Roman" panose="02020603050405020304" pitchFamily="18" charset="0"/>
                <a:cs typeface="Arial" panose="020B0604020202020204" pitchFamily="34" charset="0"/>
              </a:rPr>
              <a:t>[1]</a:t>
            </a:r>
            <a:r>
              <a:rPr lang="en-US" sz="1800" dirty="0">
                <a:solidFill>
                  <a:srgbClr val="222222"/>
                </a:solidFill>
                <a:effectLst/>
                <a:latin typeface="Georgia" panose="02040502050405020303" pitchFamily="18" charset="0"/>
                <a:ea typeface="Times New Roman" panose="02020603050405020304" pitchFamily="18" charset="0"/>
              </a:rPr>
              <a:t> </a:t>
            </a:r>
            <a:r>
              <a:rPr lang="en-US" sz="1800" dirty="0" err="1">
                <a:solidFill>
                  <a:srgbClr val="222222"/>
                </a:solidFill>
                <a:effectLst/>
                <a:latin typeface="Georgia" panose="02040502050405020303" pitchFamily="18" charset="0"/>
                <a:ea typeface="Times New Roman" panose="02020603050405020304" pitchFamily="18" charset="0"/>
              </a:rPr>
              <a:t>Goryl</a:t>
            </a:r>
            <a:r>
              <a:rPr lang="en-US" sz="1800" dirty="0">
                <a:solidFill>
                  <a:srgbClr val="222222"/>
                </a:solidFill>
                <a:effectLst/>
                <a:latin typeface="Georgia" panose="02040502050405020303" pitchFamily="18" charset="0"/>
                <a:ea typeface="Times New Roman" panose="02020603050405020304" pitchFamily="18" charset="0"/>
              </a:rPr>
              <a:t>, P.; Fox, N.; Donlon, C.; </a:t>
            </a:r>
            <a:r>
              <a:rPr lang="en-US" sz="1800" dirty="0" err="1">
                <a:solidFill>
                  <a:srgbClr val="222222"/>
                </a:solidFill>
                <a:effectLst/>
                <a:latin typeface="Georgia" panose="02040502050405020303" pitchFamily="18" charset="0"/>
                <a:ea typeface="Times New Roman" panose="02020603050405020304" pitchFamily="18" charset="0"/>
              </a:rPr>
              <a:t>Castracane</a:t>
            </a:r>
            <a:r>
              <a:rPr lang="en-US" sz="1800" dirty="0">
                <a:solidFill>
                  <a:srgbClr val="222222"/>
                </a:solidFill>
                <a:effectLst/>
                <a:latin typeface="Georgia" panose="02040502050405020303" pitchFamily="18" charset="0"/>
                <a:ea typeface="Times New Roman" panose="02020603050405020304" pitchFamily="18" charset="0"/>
              </a:rPr>
              <a:t>, P. Fiducial Reference Measurements (FRMs): What Are They? </a:t>
            </a:r>
          </a:p>
          <a:p>
            <a:pPr marL="96838"/>
            <a:r>
              <a:rPr lang="en-US" sz="1800" i="1" dirty="0">
                <a:solidFill>
                  <a:srgbClr val="222222"/>
                </a:solidFill>
                <a:effectLst/>
                <a:latin typeface="Georgia" panose="02040502050405020303" pitchFamily="18" charset="0"/>
                <a:ea typeface="Times New Roman" panose="02020603050405020304" pitchFamily="18" charset="0"/>
              </a:rPr>
              <a:t>Remote Sens.</a:t>
            </a:r>
            <a:r>
              <a:rPr lang="en-US" sz="1800" dirty="0">
                <a:solidFill>
                  <a:srgbClr val="222222"/>
                </a:solidFill>
                <a:effectLst/>
                <a:latin typeface="Georgia" panose="02040502050405020303" pitchFamily="18" charset="0"/>
                <a:ea typeface="Times New Roman" panose="02020603050405020304" pitchFamily="18" charset="0"/>
              </a:rPr>
              <a:t> </a:t>
            </a:r>
            <a:r>
              <a:rPr lang="en-US" sz="1800" b="1" dirty="0">
                <a:solidFill>
                  <a:srgbClr val="222222"/>
                </a:solidFill>
                <a:effectLst/>
                <a:latin typeface="Georgia" panose="02040502050405020303" pitchFamily="18" charset="0"/>
                <a:ea typeface="Times New Roman" panose="02020603050405020304" pitchFamily="18" charset="0"/>
              </a:rPr>
              <a:t>2023</a:t>
            </a:r>
            <a:r>
              <a:rPr lang="en-US" sz="1800" dirty="0">
                <a:solidFill>
                  <a:srgbClr val="222222"/>
                </a:solidFill>
                <a:effectLst/>
                <a:latin typeface="Georgia" panose="02040502050405020303" pitchFamily="18" charset="0"/>
                <a:ea typeface="Times New Roman" panose="02020603050405020304" pitchFamily="18" charset="0"/>
              </a:rPr>
              <a:t>, </a:t>
            </a:r>
            <a:r>
              <a:rPr lang="en-US" sz="1800" i="1" dirty="0">
                <a:solidFill>
                  <a:srgbClr val="222222"/>
                </a:solidFill>
                <a:effectLst/>
                <a:latin typeface="Georgia" panose="02040502050405020303" pitchFamily="18" charset="0"/>
                <a:ea typeface="Times New Roman" panose="02020603050405020304" pitchFamily="18" charset="0"/>
              </a:rPr>
              <a:t>15</a:t>
            </a:r>
            <a:r>
              <a:rPr lang="en-US" sz="1800" dirty="0">
                <a:solidFill>
                  <a:srgbClr val="222222"/>
                </a:solidFill>
                <a:effectLst/>
                <a:latin typeface="Georgia" panose="02040502050405020303" pitchFamily="18" charset="0"/>
                <a:ea typeface="Times New Roman" panose="02020603050405020304" pitchFamily="18" charset="0"/>
              </a:rPr>
              <a:t>, 5017. </a:t>
            </a:r>
            <a:r>
              <a:rPr lang="en-US" sz="1800" u="sng" dirty="0">
                <a:solidFill>
                  <a:srgbClr val="0563C1"/>
                </a:solidFill>
                <a:effectLst/>
                <a:latin typeface="Georgia" panose="02040502050405020303" pitchFamily="18" charset="0"/>
                <a:ea typeface="Times New Roman" panose="02020603050405020304" pitchFamily="18" charset="0"/>
                <a:hlinkClick r:id="rId3"/>
              </a:rPr>
              <a:t>https://doi.org/10.3390/rs15205017</a:t>
            </a:r>
            <a:endParaRPr lang="en-IT" sz="1800" dirty="0">
              <a:effectLst/>
              <a:latin typeface="Times New Roman" panose="02020603050405020304" pitchFamily="18" charset="0"/>
              <a:ea typeface="Times New Roman" panose="02020603050405020304" pitchFamily="18" charset="0"/>
            </a:endParaRPr>
          </a:p>
          <a:p>
            <a:pPr marL="96838"/>
            <a:r>
              <a:rPr lang="en-US" sz="1800" dirty="0">
                <a:solidFill>
                  <a:srgbClr val="222222"/>
                </a:solidFill>
                <a:effectLst/>
                <a:latin typeface="Georgia" panose="02040502050405020303" pitchFamily="18" charset="0"/>
                <a:ea typeface="Times New Roman" panose="02020603050405020304" pitchFamily="18" charset="0"/>
              </a:rPr>
              <a:t>[2] FRMs Assessment Framework on CEOS Cal/Val Portal:</a:t>
            </a: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Georgia" panose="02040502050405020303" pitchFamily="18" charset="0"/>
                <a:ea typeface="Times New Roman" panose="02020603050405020304" pitchFamily="18" charset="0"/>
                <a:hlinkClick r:id="rId4"/>
              </a:rPr>
              <a:t>https://calvalportal.ceos.org/web/guest/frms-assessment-framework</a:t>
            </a:r>
            <a:endParaRPr lang="en-IT" sz="1800" dirty="0">
              <a:effectLst/>
              <a:latin typeface="Times New Roman" panose="02020603050405020304" pitchFamily="18" charset="0"/>
              <a:ea typeface="Times New Roman" panose="02020603050405020304" pitchFamily="18" charset="0"/>
            </a:endParaRPr>
          </a:p>
          <a:p>
            <a:pPr marL="139700" algn="just">
              <a:tabLst>
                <a:tab pos="0" algn="l"/>
              </a:tabLst>
            </a:pPr>
            <a:endParaRPr lang="en-IT" sz="1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39700" algn="just">
              <a:tabLst>
                <a:tab pos="0" algn="l"/>
              </a:tabLst>
            </a:pPr>
            <a:endParaRPr lang="en-IT" sz="18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 name="Rounded Rectangle 2">
            <a:extLst>
              <a:ext uri="{FF2B5EF4-FFF2-40B4-BE49-F238E27FC236}">
                <a16:creationId xmlns:a16="http://schemas.microsoft.com/office/drawing/2014/main" id="{4177D46D-593D-6282-CAD3-81096D8CA198}"/>
              </a:ext>
            </a:extLst>
          </p:cNvPr>
          <p:cNvSpPr/>
          <p:nvPr/>
        </p:nvSpPr>
        <p:spPr>
          <a:xfrm>
            <a:off x="572314" y="1095132"/>
            <a:ext cx="11085153" cy="4423637"/>
          </a:xfrm>
          <a:prstGeom prst="roundRect">
            <a:avLst>
              <a:gd name="adj" fmla="val 5059"/>
            </a:avLst>
          </a:prstGeom>
          <a:blipFill dpi="0" rotWithShape="1">
            <a:blip r:embed="rId3"/>
            <a:srcRect/>
            <a:tile tx="0" ty="0" sx="100000" sy="100000" flip="none" algn="tl"/>
          </a:blipFill>
          <a:effectLst>
            <a:outerShdw blurRad="50800" dist="38100" dir="2700000" sx="101000" sy="101000" algn="tl" rotWithShape="0">
              <a:prstClr val="black">
                <a:alpha val="30000"/>
              </a:prstClr>
            </a:outerShdw>
          </a:effectLst>
          <a:scene3d>
            <a:camera prst="orthographicFront"/>
            <a:lightRig rig="threePt" dir="t"/>
          </a:scene3d>
          <a:sp3d>
            <a:bevelT/>
            <a:bevelB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6" name="Google Shape;86;p10"/>
          <p:cNvSpPr txBox="1">
            <a:spLocks noGrp="1"/>
          </p:cNvSpPr>
          <p:nvPr>
            <p:ph type="body" idx="1"/>
          </p:nvPr>
        </p:nvSpPr>
        <p:spPr>
          <a:xfrm>
            <a:off x="835303" y="1339231"/>
            <a:ext cx="10521394" cy="2623220"/>
          </a:xfrm>
          <a:prstGeom prst="rect">
            <a:avLst/>
          </a:prstGeom>
          <a:noFill/>
          <a:ln>
            <a:noFill/>
          </a:ln>
        </p:spPr>
        <p:txBody>
          <a:bodyPr spcFirstLastPara="1" wrap="square" lIns="91425" tIns="45700" rIns="91425" bIns="45700" anchor="t" anchorCtr="0">
            <a:noAutofit/>
          </a:bodyPr>
          <a:lstStyle/>
          <a:p>
            <a:pPr marL="12700" lvl="0" indent="-12700" rtl="0">
              <a:lnSpc>
                <a:spcPct val="90000"/>
              </a:lnSpc>
              <a:spcBef>
                <a:spcPts val="0"/>
              </a:spcBef>
              <a:spcAft>
                <a:spcPts val="0"/>
              </a:spcAft>
              <a:buClr>
                <a:schemeClr val="dk1"/>
              </a:buClr>
              <a:buSzPts val="2800"/>
              <a:buFont typeface="Noto Sans Symbols"/>
              <a:buNone/>
              <a:tabLst>
                <a:tab pos="7943850" algn="l"/>
                <a:tab pos="8078788" algn="l"/>
              </a:tabLst>
            </a:pPr>
            <a:r>
              <a:rPr lang="en-GB" sz="3200" i="0" u="none" strike="noStrike" dirty="0">
                <a:solidFill>
                  <a:srgbClr val="000000"/>
                </a:solidFill>
                <a:effectLst/>
                <a:latin typeface="Georgia" panose="02040502050405020303" pitchFamily="18" charset="0"/>
                <a:cs typeface="Algerian" panose="020F0502020204030204" pitchFamily="34" charset="0"/>
              </a:rPr>
              <a:t>Fiducial Reference Measurements (FRMs) are a suite of independent, fully characterised, and traceable (to a community agreed reference ideally SI) measurements, tailored specifically to address the calibration and validation needs of a class of satellite borne sensor and that follow the guidelines outlined by the GEO/CEOS Quality Assurance framework for Earth Observation (</a:t>
            </a:r>
            <a:r>
              <a:rPr lang="en-GB" sz="3200" i="0" u="sng" strike="noStrike" dirty="0">
                <a:solidFill>
                  <a:srgbClr val="0000FF"/>
                </a:solidFill>
                <a:effectLst/>
                <a:latin typeface="Georgia" panose="02040502050405020303" pitchFamily="18" charset="0"/>
                <a:cs typeface="Algerian" panose="020F0502020204030204" pitchFamily="34" charset="0"/>
                <a:hlinkClick r:id="rId4"/>
              </a:rPr>
              <a:t>QA4EO</a:t>
            </a:r>
            <a:r>
              <a:rPr lang="en-GB" sz="3200" i="0" u="none" strike="noStrike" dirty="0">
                <a:solidFill>
                  <a:srgbClr val="000000"/>
                </a:solidFill>
                <a:effectLst/>
                <a:latin typeface="Georgia" panose="02040502050405020303" pitchFamily="18" charset="0"/>
                <a:cs typeface="Algerian" panose="020F0502020204030204" pitchFamily="34" charset="0"/>
              </a:rPr>
              <a:t>).</a:t>
            </a:r>
            <a:endParaRPr sz="3200" dirty="0">
              <a:latin typeface="Georgia" panose="02040502050405020303" pitchFamily="18" charset="0"/>
              <a:cs typeface="Algerian" panose="020F0502020204030204" pitchFamily="34" charset="0"/>
            </a:endParaRPr>
          </a:p>
        </p:txBody>
      </p:sp>
      <p:sp>
        <p:nvSpPr>
          <p:cNvPr id="2" name="Google Shape;79;p9">
            <a:extLst>
              <a:ext uri="{FF2B5EF4-FFF2-40B4-BE49-F238E27FC236}">
                <a16:creationId xmlns:a16="http://schemas.microsoft.com/office/drawing/2014/main" id="{EEB5BBD0-1E58-A006-5365-146C0A76C6EC}"/>
              </a:ext>
            </a:extLst>
          </p:cNvPr>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FRM Definition</a:t>
            </a:r>
            <a:endParaRPr dirty="0"/>
          </a:p>
        </p:txBody>
      </p:sp>
      <p:pic>
        <p:nvPicPr>
          <p:cNvPr id="4" name="Picture 3">
            <a:extLst>
              <a:ext uri="{FF2B5EF4-FFF2-40B4-BE49-F238E27FC236}">
                <a16:creationId xmlns:a16="http://schemas.microsoft.com/office/drawing/2014/main" id="{59BBF7AE-4C63-6161-7165-72287C0BE8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8651" y="4966065"/>
            <a:ext cx="4708162" cy="1349505"/>
          </a:xfrm>
          <a:prstGeom prst="rect">
            <a:avLst/>
          </a:prstGeom>
          <a:ln>
            <a:solidFill>
              <a:srgbClr val="000000"/>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9;p9"/>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FRM Principles</a:t>
            </a:r>
            <a:endParaRPr dirty="0"/>
          </a:p>
        </p:txBody>
      </p:sp>
      <p:sp>
        <p:nvSpPr>
          <p:cNvPr id="4" name="TextBox 3">
            <a:extLst>
              <a:ext uri="{FF2B5EF4-FFF2-40B4-BE49-F238E27FC236}">
                <a16:creationId xmlns:a16="http://schemas.microsoft.com/office/drawing/2014/main" id="{D59D8AC1-3BF4-8FB8-71D4-EB057319FB50}"/>
              </a:ext>
            </a:extLst>
          </p:cNvPr>
          <p:cNvSpPr txBox="1"/>
          <p:nvPr/>
        </p:nvSpPr>
        <p:spPr>
          <a:xfrm>
            <a:off x="94020" y="1019495"/>
            <a:ext cx="11782293" cy="5509200"/>
          </a:xfrm>
          <a:prstGeom prst="rect">
            <a:avLst/>
          </a:prstGeom>
          <a:noFill/>
        </p:spPr>
        <p:txBody>
          <a:bodyPr wrap="square" rtlCol="0">
            <a:spAutoFit/>
          </a:bodyPr>
          <a:lstStyle/>
          <a:p>
            <a:r>
              <a:rPr lang="en-GB" sz="1600" b="1" dirty="0">
                <a:effectLst/>
                <a:latin typeface="Georgia" panose="02040502050405020303" pitchFamily="18" charset="0"/>
              </a:rPr>
              <a:t>The mandatory defining characteristics for CEOS-FRMs are</a:t>
            </a:r>
            <a:r>
              <a:rPr lang="en-GB" sz="1600" dirty="0">
                <a:effectLst/>
                <a:latin typeface="Georgia" panose="02040502050405020303" pitchFamily="18" charset="0"/>
              </a:rPr>
              <a:t>:</a:t>
            </a:r>
          </a:p>
          <a:p>
            <a:r>
              <a:rPr lang="en-GB" sz="1600" dirty="0">
                <a:effectLst/>
                <a:latin typeface="Georgia" panose="02040502050405020303" pitchFamily="18" charset="0"/>
              </a:rPr>
              <a:t> </a:t>
            </a:r>
          </a:p>
          <a:p>
            <a:pPr marL="457200" indent="-457200" algn="just">
              <a:buFont typeface="+mj-lt"/>
              <a:buAutoNum type="arabicPeriod"/>
            </a:pPr>
            <a:r>
              <a:rPr lang="en-GB" sz="1600" b="1" dirty="0">
                <a:effectLst/>
                <a:latin typeface="Georgia" panose="02040502050405020303" pitchFamily="18" charset="0"/>
              </a:rPr>
              <a:t>Traceability</a:t>
            </a:r>
            <a:r>
              <a:rPr lang="en-GB" sz="1600" dirty="0">
                <a:effectLst/>
                <a:latin typeface="Georgia" panose="02040502050405020303" pitchFamily="18" charset="0"/>
              </a:rPr>
              <a:t>- FRMs should have documented evidence of their traceability to a community agreed reference, ideally tied to the International System of units, SI.</a:t>
            </a:r>
          </a:p>
          <a:p>
            <a:pPr marL="457200" indent="-457200" algn="just">
              <a:buFont typeface="+mj-lt"/>
              <a:buAutoNum type="arabicPeriod"/>
            </a:pPr>
            <a:r>
              <a:rPr lang="en-GB" sz="1600" b="1" dirty="0">
                <a:effectLst/>
                <a:latin typeface="Georgia" panose="02040502050405020303" pitchFamily="18" charset="0"/>
              </a:rPr>
              <a:t>Independence from satellite under test</a:t>
            </a:r>
            <a:r>
              <a:rPr lang="en-GB" sz="1600" dirty="0">
                <a:effectLst/>
                <a:latin typeface="Georgia" panose="02040502050405020303" pitchFamily="18" charset="0"/>
              </a:rPr>
              <a:t>- FRMs are independent from the satellite (under-comparison) geophysical retrieval process.</a:t>
            </a:r>
          </a:p>
          <a:p>
            <a:pPr marL="457200" indent="-457200" algn="just">
              <a:buFont typeface="+mj-lt"/>
              <a:buAutoNum type="arabicPeriod"/>
            </a:pPr>
            <a:r>
              <a:rPr lang="en-GB" sz="1600" b="1" dirty="0">
                <a:effectLst/>
                <a:latin typeface="Georgia" panose="02040502050405020303" pitchFamily="18" charset="0"/>
              </a:rPr>
              <a:t>Uncertainty budget</a:t>
            </a:r>
            <a:r>
              <a:rPr lang="en-GB" sz="1600" dirty="0">
                <a:effectLst/>
                <a:latin typeface="Georgia" panose="02040502050405020303" pitchFamily="18" charset="0"/>
              </a:rPr>
              <a:t>- A comprehensive uncertainty budget for all instruments used in deriving FRM of a particular measurand, including any transformation of the measurand to match that of the satellite product, is available and maintained.</a:t>
            </a:r>
          </a:p>
          <a:p>
            <a:pPr marL="457200" indent="-457200" algn="just">
              <a:buFont typeface="+mj-lt"/>
              <a:buAutoNum type="arabicPeriod"/>
            </a:pPr>
            <a:r>
              <a:rPr lang="en-GB" sz="1600" b="1" dirty="0">
                <a:effectLst/>
                <a:latin typeface="Georgia" panose="02040502050405020303" pitchFamily="18" charset="0"/>
              </a:rPr>
              <a:t>Documented protocols</a:t>
            </a:r>
            <a:r>
              <a:rPr lang="en-GB" sz="1600" dirty="0">
                <a:effectLst/>
                <a:latin typeface="Georgia" panose="02040502050405020303" pitchFamily="18" charset="0"/>
              </a:rPr>
              <a:t>- FRM protocols, procedures and community-wide quality management practices (measurement, processing, archive, documents, etc.) are defined, published and adhered to by FRM instrument deployments and usages.</a:t>
            </a:r>
          </a:p>
          <a:p>
            <a:pPr marL="457200" indent="-457200" algn="just">
              <a:buFont typeface="+mj-lt"/>
              <a:buAutoNum type="arabicPeriod"/>
            </a:pPr>
            <a:r>
              <a:rPr lang="en-GB" sz="1600" b="1" dirty="0">
                <a:effectLst/>
                <a:latin typeface="Georgia" panose="02040502050405020303" pitchFamily="18" charset="0"/>
              </a:rPr>
              <a:t>Accessibility</a:t>
            </a:r>
            <a:r>
              <a:rPr lang="en-GB" sz="1600" dirty="0">
                <a:effectLst/>
                <a:latin typeface="Georgia" panose="02040502050405020303" pitchFamily="18" charset="0"/>
              </a:rPr>
              <a:t>- FRM data, including metadata and documentation of processing, are accessible to other researchers allowing independent verification of processing systems.  All data and information should be made available in a timely manner and in a form that is readily utilisable by a satellite operator.   </a:t>
            </a:r>
          </a:p>
          <a:p>
            <a:pPr marL="457200" indent="-457200" algn="just">
              <a:buFont typeface="+mj-lt"/>
              <a:buAutoNum type="arabicPeriod"/>
            </a:pPr>
            <a:r>
              <a:rPr lang="en-GB" sz="1600" b="1" dirty="0">
                <a:effectLst/>
                <a:latin typeface="Georgia" panose="02040502050405020303" pitchFamily="18" charset="0"/>
              </a:rPr>
              <a:t>Representativeness</a:t>
            </a:r>
            <a:r>
              <a:rPr lang="en-GB" sz="1600" dirty="0">
                <a:effectLst/>
                <a:latin typeface="Georgia" panose="02040502050405020303" pitchFamily="18" charset="0"/>
              </a:rPr>
              <a:t>- FRM data allow the determination of the on-orbit uncertainty characteristics of satellite geophysical measurements via independent validation activities. It thus requires that the degree of representativeness of the FRM to that of the satellite observation and/or associated retrieval as well as the satellite vs FRM comparison process needs to be documented and the uncertainty assessed. </a:t>
            </a:r>
          </a:p>
          <a:p>
            <a:pPr marL="457200" indent="-457200" algn="just">
              <a:buFont typeface="+mj-lt"/>
              <a:buAutoNum type="arabicPeriod"/>
            </a:pPr>
            <a:r>
              <a:rPr lang="en-GB" sz="1600" b="1" dirty="0">
                <a:effectLst/>
                <a:latin typeface="Georgia" panose="02040502050405020303" pitchFamily="18" charset="0"/>
              </a:rPr>
              <a:t>Adequacy of uncertainty- </a:t>
            </a:r>
            <a:r>
              <a:rPr lang="en-GB" sz="1600" dirty="0">
                <a:effectLst/>
                <a:latin typeface="Georgia" panose="02040502050405020303" pitchFamily="18" charset="0"/>
              </a:rPr>
              <a:t>The uncertainty of the FRM measurements, including the comparison process, must be commensurate with the requirements of the class of satellite/instrument/measurand they are specified to support.</a:t>
            </a:r>
          </a:p>
          <a:p>
            <a:pPr marL="457200" indent="-457200" algn="just">
              <a:buFont typeface="+mj-lt"/>
              <a:buAutoNum type="arabicPeriod"/>
            </a:pPr>
            <a:r>
              <a:rPr lang="en-GB" sz="1600" b="1" dirty="0">
                <a:effectLst/>
                <a:latin typeface="Georgia" panose="02040502050405020303" pitchFamily="18" charset="0"/>
              </a:rPr>
              <a:t>Utility (Return on Investment)</a:t>
            </a:r>
            <a:r>
              <a:rPr lang="en-GB" sz="1600" dirty="0">
                <a:effectLst/>
                <a:latin typeface="Georgia" panose="02040502050405020303" pitchFamily="18" charset="0"/>
              </a:rPr>
              <a:t>- FRM data are designed to apply to a class of satellite missions (several). They should not be  mission-specific.      </a:t>
            </a:r>
          </a:p>
        </p:txBody>
      </p:sp>
    </p:spTree>
    <p:extLst>
      <p:ext uri="{BB962C8B-B14F-4D97-AF65-F5344CB8AC3E}">
        <p14:creationId xmlns:p14="http://schemas.microsoft.com/office/powerpoint/2010/main" val="264519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5EAB9F9C-F905-E78C-77DE-99055910A58E}"/>
              </a:ext>
            </a:extLst>
          </p:cNvPr>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FRM Endorsement process</a:t>
            </a:r>
            <a:endParaRPr dirty="0"/>
          </a:p>
        </p:txBody>
      </p:sp>
      <p:sp>
        <p:nvSpPr>
          <p:cNvPr id="3" name="TextBox 2">
            <a:extLst>
              <a:ext uri="{FF2B5EF4-FFF2-40B4-BE49-F238E27FC236}">
                <a16:creationId xmlns:a16="http://schemas.microsoft.com/office/drawing/2014/main" id="{8AB07059-3657-D277-3F98-C9F173ABEC43}"/>
              </a:ext>
            </a:extLst>
          </p:cNvPr>
          <p:cNvSpPr txBox="1"/>
          <p:nvPr/>
        </p:nvSpPr>
        <p:spPr>
          <a:xfrm>
            <a:off x="441039" y="1262178"/>
            <a:ext cx="11506200" cy="4801314"/>
          </a:xfrm>
          <a:prstGeom prst="rect">
            <a:avLst/>
          </a:prstGeom>
          <a:noFill/>
        </p:spPr>
        <p:txBody>
          <a:bodyPr wrap="square" rtlCol="0">
            <a:spAutoFit/>
          </a:bodyPr>
          <a:lstStyle/>
          <a:p>
            <a:r>
              <a:rPr lang="en-AU" sz="1800" dirty="0">
                <a:effectLst/>
                <a:latin typeface="Georgia" panose="02040502050405020303" pitchFamily="18" charset="0"/>
                <a:ea typeface="Georgia" panose="02040502050405020303" pitchFamily="18" charset="0"/>
                <a:cs typeface="Arial" panose="020B0604020202020204" pitchFamily="34" charset="0"/>
              </a:rPr>
              <a:t>The proposed  framework takes a pragmatic approach relying on </a:t>
            </a:r>
            <a:r>
              <a:rPr lang="en-AU" sz="1800" b="1" i="1" dirty="0">
                <a:effectLst/>
                <a:latin typeface="Georgia" panose="02040502050405020303" pitchFamily="18" charset="0"/>
                <a:ea typeface="Georgia" panose="02040502050405020303" pitchFamily="18" charset="0"/>
                <a:cs typeface="Arial" panose="020B0604020202020204" pitchFamily="34" charset="0"/>
              </a:rPr>
              <a:t>self-assessment</a:t>
            </a:r>
            <a:r>
              <a:rPr lang="en-AU" sz="1800" dirty="0">
                <a:effectLst/>
                <a:latin typeface="Georgia" panose="02040502050405020303" pitchFamily="18" charset="0"/>
                <a:ea typeface="Georgia" panose="02040502050405020303" pitchFamily="18" charset="0"/>
                <a:cs typeface="Arial" panose="020B0604020202020204" pitchFamily="34" charset="0"/>
              </a:rPr>
              <a:t> and transparency/accessibility of evidence against a set of criteria which are subject to peer </a:t>
            </a:r>
            <a:r>
              <a:rPr lang="en-AU" sz="1800" b="1" i="1" dirty="0">
                <a:effectLst/>
                <a:latin typeface="Georgia" panose="02040502050405020303" pitchFamily="18" charset="0"/>
                <a:ea typeface="Georgia" panose="02040502050405020303" pitchFamily="18" charset="0"/>
                <a:cs typeface="Arial" panose="020B0604020202020204" pitchFamily="34" charset="0"/>
              </a:rPr>
              <a:t>review through a board of experts led by CEOS WGCV</a:t>
            </a:r>
            <a:r>
              <a:rPr lang="en-IT" sz="1800" b="1" i="1" dirty="0">
                <a:effectLst/>
                <a:latin typeface="Georgia" panose="02040502050405020303" pitchFamily="18" charset="0"/>
                <a:cs typeface="Arial" panose="020B0604020202020204" pitchFamily="34" charset="0"/>
              </a:rPr>
              <a:t> </a:t>
            </a:r>
          </a:p>
          <a:p>
            <a:endParaRPr lang="en-IT" sz="1800" dirty="0">
              <a:latin typeface="Georgia" panose="02040502050405020303" pitchFamily="18" charset="0"/>
              <a:cs typeface="Arial" panose="020B0604020202020204" pitchFamily="34" charset="0"/>
            </a:endParaRPr>
          </a:p>
          <a:p>
            <a:r>
              <a:rPr lang="en-AU" sz="1800" dirty="0">
                <a:effectLst/>
                <a:latin typeface="Georgia" panose="02040502050405020303" pitchFamily="18" charset="0"/>
                <a:ea typeface="Georgia" panose="02040502050405020303" pitchFamily="18" charset="0"/>
                <a:cs typeface="Arial" panose="020B0604020202020204" pitchFamily="34" charset="0"/>
              </a:rPr>
              <a:t>In order to be flexible, maximise inclusivity and encourage the development and evolution of FRM from new or existing teams compliance with criteria will be based on a </a:t>
            </a:r>
            <a:r>
              <a:rPr lang="en-AU" sz="1800" b="1" i="1" dirty="0">
                <a:effectLst/>
                <a:latin typeface="Georgia" panose="02040502050405020303" pitchFamily="18" charset="0"/>
                <a:ea typeface="Georgia" panose="02040502050405020303" pitchFamily="18" charset="0"/>
                <a:cs typeface="Arial" panose="020B0604020202020204" pitchFamily="34" charset="0"/>
              </a:rPr>
              <a:t>gradation scaling rather than a simple pass/fail</a:t>
            </a:r>
            <a:r>
              <a:rPr lang="en-IT" sz="1800" b="1" i="1" dirty="0">
                <a:effectLst/>
                <a:latin typeface="Georgia" panose="02040502050405020303" pitchFamily="18" charset="0"/>
                <a:cs typeface="Arial" panose="020B0604020202020204" pitchFamily="34" charset="0"/>
              </a:rPr>
              <a:t> </a:t>
            </a:r>
          </a:p>
          <a:p>
            <a:endParaRPr lang="en-IT" sz="1800" dirty="0">
              <a:latin typeface="Georgia" panose="02040502050405020303" pitchFamily="18" charset="0"/>
              <a:cs typeface="Arial" panose="020B0604020202020204" pitchFamily="34" charset="0"/>
            </a:endParaRPr>
          </a:p>
          <a:p>
            <a:r>
              <a:rPr lang="en-AU" sz="1800" dirty="0">
                <a:effectLst/>
                <a:latin typeface="Georgia" panose="02040502050405020303" pitchFamily="18" charset="0"/>
                <a:ea typeface="Georgia" panose="02040502050405020303" pitchFamily="18" charset="0"/>
                <a:cs typeface="Arial" panose="020B0604020202020204" pitchFamily="34" charset="0"/>
              </a:rPr>
              <a:t>The degree of compliance and associated gradation can then be presented in a </a:t>
            </a:r>
            <a:r>
              <a:rPr lang="en-AU" sz="1800" b="1" i="1" dirty="0">
                <a:effectLst/>
                <a:latin typeface="Georgia" panose="02040502050405020303" pitchFamily="18" charset="0"/>
                <a:ea typeface="Georgia" panose="02040502050405020303" pitchFamily="18" charset="0"/>
                <a:cs typeface="Arial" panose="020B0604020202020204" pitchFamily="34" charset="0"/>
              </a:rPr>
              <a:t>Maturity Matrix model</a:t>
            </a:r>
            <a:r>
              <a:rPr lang="en-AU" sz="1800" dirty="0">
                <a:effectLst/>
                <a:latin typeface="Georgia" panose="02040502050405020303" pitchFamily="18" charset="0"/>
                <a:ea typeface="Georgia" panose="02040502050405020303" pitchFamily="18" charset="0"/>
                <a:cs typeface="Arial" panose="020B0604020202020204" pitchFamily="34" charset="0"/>
              </a:rPr>
              <a:t> - to allow intended users of the FRM to assess suitability for their application and indeed funders to decide on where and what aspects to focus any investment. The matrix model provides a visual “simple</a:t>
            </a:r>
            <a:r>
              <a:rPr lang="en-AU" sz="1800" dirty="0">
                <a:latin typeface="Georgia" panose="02040502050405020303" pitchFamily="18" charset="0"/>
                <a:ea typeface="Georgia" panose="02040502050405020303" pitchFamily="18" charset="0"/>
                <a:cs typeface="Arial" panose="020B0604020202020204" pitchFamily="34" charset="0"/>
              </a:rPr>
              <a:t>”</a:t>
            </a:r>
            <a:r>
              <a:rPr lang="en-AU" sz="1800" dirty="0">
                <a:effectLst/>
                <a:latin typeface="Georgia" panose="02040502050405020303" pitchFamily="18" charset="0"/>
                <a:ea typeface="Georgia" panose="02040502050405020303" pitchFamily="18" charset="0"/>
                <a:cs typeface="Arial" panose="020B0604020202020204" pitchFamily="34" charset="0"/>
              </a:rPr>
              <a:t> assessment of the state of any FRM for all given criteria making visible where it is mature and where evolution and effort needs to be expended.</a:t>
            </a:r>
          </a:p>
          <a:p>
            <a:endParaRPr lang="en-AU" sz="1800" dirty="0">
              <a:latin typeface="Georgia" panose="02040502050405020303" pitchFamily="18" charset="0"/>
              <a:ea typeface="Cambria" panose="02040503050406030204" pitchFamily="18" charset="0"/>
              <a:cs typeface="Arial" panose="020B0604020202020204" pitchFamily="34" charset="0"/>
            </a:endParaRPr>
          </a:p>
          <a:p>
            <a:r>
              <a:rPr lang="en-AU" sz="1800" dirty="0">
                <a:effectLst/>
                <a:latin typeface="Georgia" panose="02040502050405020303" pitchFamily="18" charset="0"/>
                <a:ea typeface="Georgia" panose="02040502050405020303" pitchFamily="18" charset="0"/>
                <a:cs typeface="Arial" panose="020B0604020202020204" pitchFamily="34" charset="0"/>
              </a:rPr>
              <a:t>In addition to this broad-based summary an overall </a:t>
            </a:r>
            <a:r>
              <a:rPr lang="en-AU" sz="1800" b="1" i="1" dirty="0">
                <a:effectLst/>
                <a:latin typeface="Georgia" panose="02040502050405020303" pitchFamily="18" charset="0"/>
                <a:ea typeface="Georgia" panose="02040502050405020303" pitchFamily="18" charset="0"/>
                <a:cs typeface="Arial" panose="020B0604020202020204" pitchFamily="34" charset="0"/>
              </a:rPr>
              <a:t>classification of the degree of compliance </a:t>
            </a:r>
            <a:r>
              <a:rPr lang="en-AU" sz="1800" dirty="0">
                <a:effectLst/>
                <a:latin typeface="Georgia" panose="02040502050405020303" pitchFamily="18" charset="0"/>
                <a:ea typeface="Georgia" panose="02040502050405020303" pitchFamily="18" charset="0"/>
                <a:cs typeface="Arial" panose="020B0604020202020204" pitchFamily="34" charset="0"/>
              </a:rPr>
              <a:t>will be provided based on meeting specific gradations for particular criteria.</a:t>
            </a:r>
            <a:endParaRPr lang="en-AU" sz="1800" dirty="0">
              <a:latin typeface="Georgia" panose="02040502050405020303" pitchFamily="18" charset="0"/>
              <a:ea typeface="Georgia" panose="02040502050405020303" pitchFamily="18" charset="0"/>
              <a:cs typeface="Arial" panose="020B0604020202020204" pitchFamily="34" charset="0"/>
            </a:endParaRPr>
          </a:p>
          <a:p>
            <a:endParaRPr lang="en-AU" sz="1800" dirty="0">
              <a:effectLst/>
              <a:latin typeface="Georgia" panose="02040502050405020303"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241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2418A-0D7D-0DC6-602C-BA2B0AA173C9}"/>
              </a:ext>
            </a:extLst>
          </p:cNvPr>
          <p:cNvSpPr>
            <a:spLocks noGrp="1"/>
          </p:cNvSpPr>
          <p:nvPr>
            <p:ph type="title"/>
          </p:nvPr>
        </p:nvSpPr>
        <p:spPr>
          <a:xfrm>
            <a:off x="176049" y="175939"/>
            <a:ext cx="9775348" cy="779003"/>
          </a:xfrm>
        </p:spPr>
        <p:txBody>
          <a:bodyPr/>
          <a:lstStyle/>
          <a:p>
            <a:r>
              <a:rPr lang="en-IT" sz="3200" dirty="0"/>
              <a:t>Maturity Matrix tool: Logical Overview</a:t>
            </a:r>
          </a:p>
        </p:txBody>
      </p:sp>
      <p:pic>
        <p:nvPicPr>
          <p:cNvPr id="5" name="Picture 4" descr="Diagram&#10;&#10;Description automatically generated">
            <a:extLst>
              <a:ext uri="{FF2B5EF4-FFF2-40B4-BE49-F238E27FC236}">
                <a16:creationId xmlns:a16="http://schemas.microsoft.com/office/drawing/2014/main" id="{8E7605E9-FFCC-D20D-D538-318386EC0429}"/>
              </a:ext>
            </a:extLst>
          </p:cNvPr>
          <p:cNvPicPr>
            <a:picLocks noChangeAspect="1"/>
          </p:cNvPicPr>
          <p:nvPr/>
        </p:nvPicPr>
        <p:blipFill>
          <a:blip r:embed="rId2"/>
          <a:stretch>
            <a:fillRect/>
          </a:stretch>
        </p:blipFill>
        <p:spPr>
          <a:xfrm>
            <a:off x="0" y="1238037"/>
            <a:ext cx="12192000" cy="4654303"/>
          </a:xfrm>
          <a:prstGeom prst="rect">
            <a:avLst/>
          </a:prstGeom>
        </p:spPr>
      </p:pic>
      <p:pic>
        <p:nvPicPr>
          <p:cNvPr id="4" name="Picture 3" descr="A diagram of a questionnaire&#10;&#10;Description automatically generated">
            <a:extLst>
              <a:ext uri="{FF2B5EF4-FFF2-40B4-BE49-F238E27FC236}">
                <a16:creationId xmlns:a16="http://schemas.microsoft.com/office/drawing/2014/main" id="{18183FD8-0BA4-DE23-5220-AC3C7847CBDB}"/>
              </a:ext>
            </a:extLst>
          </p:cNvPr>
          <p:cNvPicPr>
            <a:picLocks noChangeAspect="1"/>
          </p:cNvPicPr>
          <p:nvPr/>
        </p:nvPicPr>
        <p:blipFill>
          <a:blip r:embed="rId3"/>
          <a:stretch>
            <a:fillRect/>
          </a:stretch>
        </p:blipFill>
        <p:spPr>
          <a:xfrm>
            <a:off x="121618" y="1121537"/>
            <a:ext cx="11817169" cy="5377236"/>
          </a:xfrm>
          <a:prstGeom prst="rect">
            <a:avLst/>
          </a:prstGeom>
        </p:spPr>
      </p:pic>
      <p:pic>
        <p:nvPicPr>
          <p:cNvPr id="2" name="Google Shape;112;p9">
            <a:extLst>
              <a:ext uri="{FF2B5EF4-FFF2-40B4-BE49-F238E27FC236}">
                <a16:creationId xmlns:a16="http://schemas.microsoft.com/office/drawing/2014/main" id="{5F69D404-782F-7937-1937-0C0EEF000333}"/>
              </a:ext>
            </a:extLst>
          </p:cNvPr>
          <p:cNvPicPr preferRelativeResize="0"/>
          <p:nvPr/>
        </p:nvPicPr>
        <p:blipFill rotWithShape="1">
          <a:blip r:embed="rId4">
            <a:alphaModFix/>
          </a:blip>
          <a:srcRect/>
          <a:stretch/>
        </p:blipFill>
        <p:spPr>
          <a:xfrm>
            <a:off x="253213" y="1238037"/>
            <a:ext cx="1328060" cy="523220"/>
          </a:xfrm>
          <a:prstGeom prst="rect">
            <a:avLst/>
          </a:prstGeom>
          <a:noFill/>
          <a:ln w="9525" cap="flat" cmpd="sng">
            <a:noFill/>
            <a:prstDash val="solid"/>
            <a:miter lim="800000"/>
            <a:headEnd type="none" w="sm" len="sm"/>
            <a:tailEnd type="none" w="sm" len="sm"/>
          </a:ln>
        </p:spPr>
      </p:pic>
    </p:spTree>
    <p:extLst>
      <p:ext uri="{BB962C8B-B14F-4D97-AF65-F5344CB8AC3E}">
        <p14:creationId xmlns:p14="http://schemas.microsoft.com/office/powerpoint/2010/main" val="27389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0ED3AE59-018D-BC21-B665-8CE1BDEBB2C9}"/>
              </a:ext>
            </a:extLst>
          </p:cNvPr>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FRM Maturity Matrix</a:t>
            </a:r>
            <a:endParaRPr dirty="0"/>
          </a:p>
        </p:txBody>
      </p:sp>
      <p:graphicFrame>
        <p:nvGraphicFramePr>
          <p:cNvPr id="3" name="Table 2">
            <a:extLst>
              <a:ext uri="{FF2B5EF4-FFF2-40B4-BE49-F238E27FC236}">
                <a16:creationId xmlns:a16="http://schemas.microsoft.com/office/drawing/2014/main" id="{79ED3FB0-C681-2B37-00B9-7A2F8250DABF}"/>
              </a:ext>
            </a:extLst>
          </p:cNvPr>
          <p:cNvGraphicFramePr>
            <a:graphicFrameLocks noGrp="1"/>
          </p:cNvGraphicFramePr>
          <p:nvPr>
            <p:extLst>
              <p:ext uri="{D42A27DB-BD31-4B8C-83A1-F6EECF244321}">
                <p14:modId xmlns:p14="http://schemas.microsoft.com/office/powerpoint/2010/main" val="3547528276"/>
              </p:ext>
            </p:extLst>
          </p:nvPr>
        </p:nvGraphicFramePr>
        <p:xfrm>
          <a:off x="312738" y="1282701"/>
          <a:ext cx="9143999" cy="4630928"/>
        </p:xfrm>
        <a:graphic>
          <a:graphicData uri="http://schemas.openxmlformats.org/drawingml/2006/table">
            <a:tbl>
              <a:tblPr firstRow="1" firstCol="1" bandRow="1">
                <a:tableStyleId>{5C22544A-7EE6-4342-B048-85BDC9FD1C3A}</a:tableStyleId>
              </a:tblPr>
              <a:tblGrid>
                <a:gridCol w="1343434">
                  <a:extLst>
                    <a:ext uri="{9D8B030D-6E8A-4147-A177-3AD203B41FA5}">
                      <a16:colId xmlns:a16="http://schemas.microsoft.com/office/drawing/2014/main" val="383972719"/>
                    </a:ext>
                  </a:extLst>
                </a:gridCol>
                <a:gridCol w="1195885">
                  <a:extLst>
                    <a:ext uri="{9D8B030D-6E8A-4147-A177-3AD203B41FA5}">
                      <a16:colId xmlns:a16="http://schemas.microsoft.com/office/drawing/2014/main" val="1344021451"/>
                    </a:ext>
                  </a:extLst>
                </a:gridCol>
                <a:gridCol w="1436305">
                  <a:extLst>
                    <a:ext uri="{9D8B030D-6E8A-4147-A177-3AD203B41FA5}">
                      <a16:colId xmlns:a16="http://schemas.microsoft.com/office/drawing/2014/main" val="1566366616"/>
                    </a:ext>
                  </a:extLst>
                </a:gridCol>
                <a:gridCol w="1077672">
                  <a:extLst>
                    <a:ext uri="{9D8B030D-6E8A-4147-A177-3AD203B41FA5}">
                      <a16:colId xmlns:a16="http://schemas.microsoft.com/office/drawing/2014/main" val="51338784"/>
                    </a:ext>
                  </a:extLst>
                </a:gridCol>
                <a:gridCol w="1440075">
                  <a:extLst>
                    <a:ext uri="{9D8B030D-6E8A-4147-A177-3AD203B41FA5}">
                      <a16:colId xmlns:a16="http://schemas.microsoft.com/office/drawing/2014/main" val="921791758"/>
                    </a:ext>
                  </a:extLst>
                </a:gridCol>
                <a:gridCol w="1343434">
                  <a:extLst>
                    <a:ext uri="{9D8B030D-6E8A-4147-A177-3AD203B41FA5}">
                      <a16:colId xmlns:a16="http://schemas.microsoft.com/office/drawing/2014/main" val="1843302679"/>
                    </a:ext>
                  </a:extLst>
                </a:gridCol>
                <a:gridCol w="1307194">
                  <a:extLst>
                    <a:ext uri="{9D8B030D-6E8A-4147-A177-3AD203B41FA5}">
                      <a16:colId xmlns:a16="http://schemas.microsoft.com/office/drawing/2014/main" val="3084942091"/>
                    </a:ext>
                  </a:extLst>
                </a:gridCol>
              </a:tblGrid>
              <a:tr h="466521">
                <a:tc gridSpan="6">
                  <a:txBody>
                    <a:bodyPr/>
                    <a:lstStyle/>
                    <a:p>
                      <a:pPr algn="ctr">
                        <a:lnSpc>
                          <a:spcPct val="115000"/>
                        </a:lnSpc>
                        <a:spcAft>
                          <a:spcPts val="600"/>
                        </a:spcAft>
                      </a:pPr>
                      <a:r>
                        <a:rPr lang="en-AU" sz="1100" dirty="0">
                          <a:effectLst/>
                        </a:rPr>
                        <a:t>Self-Assessment</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F497D"/>
                    </a:solidFill>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a:txBody>
                    <a:bodyPr/>
                    <a:lstStyle/>
                    <a:p>
                      <a:pPr algn="ctr">
                        <a:lnSpc>
                          <a:spcPct val="115000"/>
                        </a:lnSpc>
                        <a:spcAft>
                          <a:spcPts val="600"/>
                        </a:spcAft>
                      </a:pPr>
                      <a:r>
                        <a:rPr lang="en-AU" sz="1100" dirty="0">
                          <a:effectLst/>
                        </a:rPr>
                        <a:t>Independent Assessor</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84705"/>
                    </a:solidFill>
                  </a:tcPr>
                </a:tc>
                <a:extLst>
                  <a:ext uri="{0D108BD9-81ED-4DB2-BD59-A6C34878D82A}">
                    <a16:rowId xmlns:a16="http://schemas.microsoft.com/office/drawing/2014/main" val="2893854117"/>
                  </a:ext>
                </a:extLst>
              </a:tr>
              <a:tr h="640545">
                <a:tc>
                  <a:txBody>
                    <a:bodyPr/>
                    <a:lstStyle/>
                    <a:p>
                      <a:pPr algn="ctr">
                        <a:lnSpc>
                          <a:spcPct val="115000"/>
                        </a:lnSpc>
                        <a:spcAft>
                          <a:spcPts val="600"/>
                        </a:spcAft>
                      </a:pPr>
                      <a:r>
                        <a:rPr lang="en-AU" sz="1100" dirty="0">
                          <a:effectLst/>
                        </a:rPr>
                        <a:t>Nature of FRM</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L w="12700" cap="flat" cmpd="sng" algn="ctr">
                      <a:solidFill>
                        <a:schemeClr val="tx1"/>
                      </a:solidFill>
                      <a:prstDash val="solid"/>
                      <a:round/>
                      <a:headEnd type="none" w="med" len="med"/>
                      <a:tailEnd type="none" w="med" len="med"/>
                    </a:lnL>
                    <a:solidFill>
                      <a:srgbClr val="1F497D"/>
                    </a:solidFill>
                  </a:tcPr>
                </a:tc>
                <a:tc>
                  <a:txBody>
                    <a:bodyPr/>
                    <a:lstStyle/>
                    <a:p>
                      <a:pPr algn="ctr">
                        <a:lnSpc>
                          <a:spcPct val="115000"/>
                        </a:lnSpc>
                        <a:spcAft>
                          <a:spcPts val="600"/>
                        </a:spcAft>
                      </a:pPr>
                      <a:r>
                        <a:rPr lang="en-AU" sz="1100" dirty="0">
                          <a:solidFill>
                            <a:schemeClr val="bg1"/>
                          </a:solidFill>
                          <a:effectLst/>
                        </a:rPr>
                        <a:t>FRM Instrumentation</a:t>
                      </a:r>
                      <a:endParaRPr lang="en-IT" sz="1100"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1F497D"/>
                    </a:solidFill>
                  </a:tcPr>
                </a:tc>
                <a:tc>
                  <a:txBody>
                    <a:bodyPr/>
                    <a:lstStyle/>
                    <a:p>
                      <a:pPr algn="ctr">
                        <a:lnSpc>
                          <a:spcPct val="115000"/>
                        </a:lnSpc>
                        <a:spcAft>
                          <a:spcPts val="600"/>
                        </a:spcAft>
                      </a:pPr>
                      <a:r>
                        <a:rPr lang="en-AU" sz="1100" dirty="0">
                          <a:solidFill>
                            <a:schemeClr val="bg1"/>
                          </a:solidFill>
                          <a:effectLst/>
                        </a:rPr>
                        <a:t>Operations/ Sampling</a:t>
                      </a:r>
                      <a:endParaRPr lang="en-IT" sz="1100" dirty="0">
                        <a:solidFill>
                          <a:schemeClr val="bg1"/>
                        </a:solidFill>
                        <a:effectLst/>
                      </a:endParaRPr>
                    </a:p>
                    <a:p>
                      <a:pPr algn="ctr">
                        <a:lnSpc>
                          <a:spcPct val="115000"/>
                        </a:lnSpc>
                        <a:spcAft>
                          <a:spcPts val="600"/>
                        </a:spcAft>
                      </a:pPr>
                      <a:r>
                        <a:rPr lang="en-AU" sz="1100" dirty="0">
                          <a:solidFill>
                            <a:schemeClr val="bg1"/>
                          </a:solidFill>
                          <a:effectLst/>
                        </a:rPr>
                        <a:t>(single instrument)</a:t>
                      </a:r>
                      <a:endParaRPr lang="en-IT" sz="1100"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1F497D"/>
                    </a:solidFill>
                  </a:tcPr>
                </a:tc>
                <a:tc>
                  <a:txBody>
                    <a:bodyPr/>
                    <a:lstStyle/>
                    <a:p>
                      <a:pPr algn="ctr">
                        <a:lnSpc>
                          <a:spcPct val="115000"/>
                        </a:lnSpc>
                        <a:spcAft>
                          <a:spcPts val="600"/>
                        </a:spcAft>
                      </a:pPr>
                      <a:r>
                        <a:rPr lang="en-AU" sz="1100" dirty="0">
                          <a:solidFill>
                            <a:schemeClr val="bg1"/>
                          </a:solidFill>
                          <a:effectLst/>
                        </a:rPr>
                        <a:t>Data</a:t>
                      </a:r>
                      <a:endParaRPr lang="en-IT" sz="1100"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1F497D"/>
                    </a:solidFill>
                  </a:tcPr>
                </a:tc>
                <a:tc>
                  <a:txBody>
                    <a:bodyPr/>
                    <a:lstStyle/>
                    <a:p>
                      <a:pPr algn="ctr">
                        <a:lnSpc>
                          <a:spcPct val="115000"/>
                        </a:lnSpc>
                        <a:spcAft>
                          <a:spcPts val="600"/>
                        </a:spcAft>
                      </a:pPr>
                      <a:r>
                        <a:rPr lang="en-AU" sz="1100" dirty="0">
                          <a:solidFill>
                            <a:schemeClr val="bg1"/>
                          </a:solidFill>
                          <a:effectLst/>
                        </a:rPr>
                        <a:t>Metrology</a:t>
                      </a:r>
                      <a:endParaRPr lang="en-IT" sz="1100"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1F497D"/>
                    </a:solidFill>
                  </a:tcPr>
                </a:tc>
                <a:tc>
                  <a:txBody>
                    <a:bodyPr/>
                    <a:lstStyle/>
                    <a:p>
                      <a:pPr algn="ctr">
                        <a:lnSpc>
                          <a:spcPct val="115000"/>
                        </a:lnSpc>
                        <a:spcAft>
                          <a:spcPts val="600"/>
                        </a:spcAft>
                      </a:pPr>
                      <a:r>
                        <a:rPr lang="en-AU" sz="1100" dirty="0">
                          <a:solidFill>
                            <a:schemeClr val="bg1"/>
                          </a:solidFill>
                          <a:effectLst/>
                        </a:rPr>
                        <a:t>Completeness, coverage and distribution</a:t>
                      </a:r>
                      <a:endParaRPr lang="en-IT" sz="1100"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1F497D"/>
                    </a:solidFill>
                  </a:tcPr>
                </a:tc>
                <a:tc>
                  <a:txBody>
                    <a:bodyPr/>
                    <a:lstStyle/>
                    <a:p>
                      <a:pPr algn="ctr">
                        <a:lnSpc>
                          <a:spcPct val="115000"/>
                        </a:lnSpc>
                        <a:spcAft>
                          <a:spcPts val="600"/>
                        </a:spcAft>
                      </a:pPr>
                      <a:r>
                        <a:rPr lang="en-AU" sz="1100" dirty="0">
                          <a:solidFill>
                            <a:schemeClr val="bg1"/>
                          </a:solidFill>
                          <a:effectLst/>
                        </a:rPr>
                        <a:t>Verification</a:t>
                      </a:r>
                      <a:endParaRPr lang="en-IT" sz="1100" dirty="0">
                        <a:solidFill>
                          <a:schemeClr val="bg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R w="12700" cap="flat" cmpd="sng" algn="ctr">
                      <a:solidFill>
                        <a:schemeClr val="tx1"/>
                      </a:solidFill>
                      <a:prstDash val="solid"/>
                      <a:round/>
                      <a:headEnd type="none" w="med" len="med"/>
                      <a:tailEnd type="none" w="med" len="med"/>
                    </a:lnR>
                    <a:solidFill>
                      <a:srgbClr val="984705"/>
                    </a:solidFill>
                  </a:tcPr>
                </a:tc>
                <a:extLst>
                  <a:ext uri="{0D108BD9-81ED-4DB2-BD59-A6C34878D82A}">
                    <a16:rowId xmlns:a16="http://schemas.microsoft.com/office/drawing/2014/main" val="3258394389"/>
                  </a:ext>
                </a:extLst>
              </a:tr>
              <a:tr h="466521">
                <a:tc>
                  <a:txBody>
                    <a:bodyPr/>
                    <a:lstStyle/>
                    <a:p>
                      <a:pPr algn="ctr">
                        <a:lnSpc>
                          <a:spcPct val="115000"/>
                        </a:lnSpc>
                        <a:spcAft>
                          <a:spcPts val="600"/>
                        </a:spcAft>
                      </a:pPr>
                      <a:r>
                        <a:rPr lang="en-AU" sz="1100" b="0" dirty="0">
                          <a:solidFill>
                            <a:schemeClr val="tx1"/>
                          </a:solidFill>
                          <a:effectLst/>
                        </a:rPr>
                        <a:t>Descriptor</a:t>
                      </a:r>
                      <a:endParaRPr lang="en-IT" sz="1100" b="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L w="12700" cap="flat" cmpd="sng" algn="ctr">
                      <a:solidFill>
                        <a:schemeClr val="tx1"/>
                      </a:solidFill>
                      <a:prstDash val="solid"/>
                      <a:round/>
                      <a:headEnd type="none" w="med" len="med"/>
                      <a:tailEnd type="none" w="med" len="med"/>
                    </a:lnL>
                    <a:solidFill>
                      <a:srgbClr val="00FA00"/>
                    </a:solidFill>
                  </a:tcPr>
                </a:tc>
                <a:tc>
                  <a:txBody>
                    <a:bodyPr/>
                    <a:lstStyle/>
                    <a:p>
                      <a:pPr algn="ctr">
                        <a:lnSpc>
                          <a:spcPct val="115000"/>
                        </a:lnSpc>
                        <a:spcAft>
                          <a:spcPts val="600"/>
                        </a:spcAft>
                      </a:pPr>
                      <a:r>
                        <a:rPr lang="en-AU" sz="1100" dirty="0">
                          <a:solidFill>
                            <a:schemeClr val="tx1"/>
                          </a:solidFill>
                          <a:effectLst/>
                        </a:rPr>
                        <a:t>Instrument documentation</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C7D9F2"/>
                    </a:solidFill>
                  </a:tcPr>
                </a:tc>
                <a:tc>
                  <a:txBody>
                    <a:bodyPr/>
                    <a:lstStyle/>
                    <a:p>
                      <a:pPr algn="ctr">
                        <a:lnSpc>
                          <a:spcPct val="115000"/>
                        </a:lnSpc>
                        <a:spcAft>
                          <a:spcPts val="600"/>
                        </a:spcAft>
                      </a:pPr>
                      <a:r>
                        <a:rPr lang="en-AU" sz="1100" dirty="0">
                          <a:solidFill>
                            <a:schemeClr val="tx1"/>
                          </a:solidFill>
                          <a:effectLst/>
                        </a:rPr>
                        <a:t>Automation level</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92D050"/>
                    </a:solidFill>
                  </a:tcPr>
                </a:tc>
                <a:tc>
                  <a:txBody>
                    <a:bodyPr/>
                    <a:lstStyle/>
                    <a:p>
                      <a:pPr algn="ctr">
                        <a:lnSpc>
                          <a:spcPct val="115000"/>
                        </a:lnSpc>
                        <a:spcAft>
                          <a:spcPts val="600"/>
                        </a:spcAft>
                      </a:pPr>
                      <a:r>
                        <a:rPr lang="en-AU" sz="1100" dirty="0">
                          <a:solidFill>
                            <a:schemeClr val="tx1"/>
                          </a:solidFill>
                          <a:effectLst/>
                        </a:rPr>
                        <a:t>Data completeness</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F2F2F2"/>
                    </a:solidFill>
                  </a:tcPr>
                </a:tc>
                <a:tc>
                  <a:txBody>
                    <a:bodyPr/>
                    <a:lstStyle/>
                    <a:p>
                      <a:pPr algn="ctr">
                        <a:lnSpc>
                          <a:spcPct val="115000"/>
                        </a:lnSpc>
                        <a:spcAft>
                          <a:spcPts val="600"/>
                        </a:spcAft>
                      </a:pPr>
                      <a:r>
                        <a:rPr lang="en-AU" sz="1100" dirty="0">
                          <a:solidFill>
                            <a:schemeClr val="tx1"/>
                          </a:solidFill>
                          <a:effectLst/>
                        </a:rPr>
                        <a:t>Uncertainty characterisation</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C7D9F2"/>
                    </a:solidFill>
                  </a:tcPr>
                </a:tc>
                <a:tc>
                  <a:txBody>
                    <a:bodyPr/>
                    <a:lstStyle/>
                    <a:p>
                      <a:pPr algn="ctr">
                        <a:lnSpc>
                          <a:spcPct val="115000"/>
                        </a:lnSpc>
                        <a:spcAft>
                          <a:spcPts val="600"/>
                        </a:spcAft>
                      </a:pPr>
                      <a:r>
                        <a:rPr lang="en-AU" sz="1100" dirty="0">
                          <a:solidFill>
                            <a:schemeClr val="tx1"/>
                          </a:solidFill>
                          <a:effectLst/>
                        </a:rPr>
                        <a:t>Validation capacity</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00B0F0"/>
                    </a:solidFill>
                  </a:tcPr>
                </a:tc>
                <a:tc>
                  <a:txBody>
                    <a:bodyPr/>
                    <a:lstStyle/>
                    <a:p>
                      <a:pPr algn="ctr">
                        <a:lnSpc>
                          <a:spcPct val="115000"/>
                        </a:lnSpc>
                        <a:spcAft>
                          <a:spcPts val="600"/>
                        </a:spcAft>
                      </a:pPr>
                      <a:r>
                        <a:rPr lang="en-AU" sz="1100" dirty="0">
                          <a:solidFill>
                            <a:schemeClr val="tx1"/>
                          </a:solidFill>
                          <a:effectLst/>
                        </a:rPr>
                        <a:t>Guidelines adherence</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R w="12700" cap="flat" cmpd="sng" algn="ctr">
                      <a:solidFill>
                        <a:schemeClr val="tx1"/>
                      </a:solidFill>
                      <a:prstDash val="solid"/>
                      <a:round/>
                      <a:headEnd type="none" w="med" len="med"/>
                      <a:tailEnd type="none" w="med" len="med"/>
                    </a:lnR>
                    <a:solidFill>
                      <a:srgbClr val="00B0F0"/>
                    </a:solidFill>
                  </a:tcPr>
                </a:tc>
                <a:extLst>
                  <a:ext uri="{0D108BD9-81ED-4DB2-BD59-A6C34878D82A}">
                    <a16:rowId xmlns:a16="http://schemas.microsoft.com/office/drawing/2014/main" val="1944427934"/>
                  </a:ext>
                </a:extLst>
              </a:tr>
              <a:tr h="420954">
                <a:tc rowSpan="2">
                  <a:txBody>
                    <a:bodyPr/>
                    <a:lstStyle/>
                    <a:p>
                      <a:pPr algn="ctr">
                        <a:lnSpc>
                          <a:spcPct val="115000"/>
                        </a:lnSpc>
                        <a:spcAft>
                          <a:spcPts val="600"/>
                        </a:spcAft>
                      </a:pPr>
                      <a:r>
                        <a:rPr lang="en-AU" sz="1100" b="0" dirty="0">
                          <a:solidFill>
                            <a:schemeClr val="tx1"/>
                          </a:solidFill>
                          <a:effectLst/>
                        </a:rPr>
                        <a:t>Location/ availability of FRM</a:t>
                      </a:r>
                      <a:endParaRPr lang="en-IT" sz="1100" b="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L w="12700" cap="flat" cmpd="sng" algn="ctr">
                      <a:solidFill>
                        <a:schemeClr val="tx1"/>
                      </a:solidFill>
                      <a:prstDash val="solid"/>
                      <a:round/>
                      <a:headEnd type="none" w="med" len="med"/>
                      <a:tailEnd type="none" w="med" len="med"/>
                    </a:lnL>
                    <a:solidFill>
                      <a:srgbClr val="92D050"/>
                    </a:solidFill>
                  </a:tcPr>
                </a:tc>
                <a:tc rowSpan="2">
                  <a:txBody>
                    <a:bodyPr/>
                    <a:lstStyle/>
                    <a:p>
                      <a:pPr algn="ctr">
                        <a:lnSpc>
                          <a:spcPct val="115000"/>
                        </a:lnSpc>
                        <a:spcAft>
                          <a:spcPts val="600"/>
                        </a:spcAft>
                      </a:pPr>
                      <a:r>
                        <a:rPr lang="en-AU" sz="1100" dirty="0">
                          <a:solidFill>
                            <a:schemeClr val="tx1"/>
                          </a:solidFill>
                          <a:effectLst/>
                        </a:rPr>
                        <a:t>Evidence of traceable calibration</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F2F2F2"/>
                    </a:solidFill>
                  </a:tcPr>
                </a:tc>
                <a:tc rowSpan="2">
                  <a:txBody>
                    <a:bodyPr/>
                    <a:lstStyle/>
                    <a:p>
                      <a:pPr algn="ctr">
                        <a:lnSpc>
                          <a:spcPct val="115000"/>
                        </a:lnSpc>
                        <a:spcAft>
                          <a:spcPts val="600"/>
                        </a:spcAft>
                      </a:pPr>
                      <a:r>
                        <a:rPr lang="en-AU" sz="1100" dirty="0">
                          <a:solidFill>
                            <a:schemeClr val="tx1"/>
                          </a:solidFill>
                          <a:effectLst/>
                        </a:rPr>
                        <a:t>Measurand sampling/</a:t>
                      </a:r>
                      <a:r>
                        <a:rPr lang="en-AU" sz="1100" u="sng" dirty="0">
                          <a:solidFill>
                            <a:schemeClr val="tx1"/>
                          </a:solidFill>
                          <a:effectLst/>
                        </a:rPr>
                        <a:t> </a:t>
                      </a:r>
                      <a:r>
                        <a:rPr lang="en-AU" sz="1100" dirty="0">
                          <a:solidFill>
                            <a:schemeClr val="tx1"/>
                          </a:solidFill>
                          <a:effectLst/>
                        </a:rPr>
                        <a:t>representativeness </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92D050"/>
                    </a:solidFill>
                  </a:tcPr>
                </a:tc>
                <a:tc rowSpan="2">
                  <a:txBody>
                    <a:bodyPr/>
                    <a:lstStyle/>
                    <a:p>
                      <a:pPr algn="ctr">
                        <a:lnSpc>
                          <a:spcPct val="115000"/>
                        </a:lnSpc>
                        <a:spcAft>
                          <a:spcPts val="600"/>
                        </a:spcAft>
                      </a:pPr>
                      <a:r>
                        <a:rPr lang="en-AU" sz="1100" dirty="0">
                          <a:solidFill>
                            <a:schemeClr val="tx1"/>
                          </a:solidFill>
                          <a:effectLst/>
                        </a:rPr>
                        <a:t>Availability and Usability</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00B0F0"/>
                    </a:solidFill>
                  </a:tcPr>
                </a:tc>
                <a:tc rowSpan="2">
                  <a:txBody>
                    <a:bodyPr/>
                    <a:lstStyle/>
                    <a:p>
                      <a:pPr algn="ctr">
                        <a:lnSpc>
                          <a:spcPct val="115000"/>
                        </a:lnSpc>
                        <a:spcAft>
                          <a:spcPts val="600"/>
                        </a:spcAft>
                      </a:pPr>
                      <a:r>
                        <a:rPr lang="en-AU" sz="1100" dirty="0">
                          <a:solidFill>
                            <a:schemeClr val="tx1"/>
                          </a:solidFill>
                          <a:effectLst/>
                        </a:rPr>
                        <a:t>Traceability documentation</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noFill/>
                  </a:tcPr>
                </a:tc>
                <a:tc>
                  <a:txBody>
                    <a:bodyPr/>
                    <a:lstStyle/>
                    <a:p>
                      <a:pPr algn="ctr">
                        <a:lnSpc>
                          <a:spcPct val="115000"/>
                        </a:lnSpc>
                        <a:spcAft>
                          <a:spcPts val="600"/>
                        </a:spcAft>
                      </a:pPr>
                      <a:r>
                        <a:rPr lang="en-AU" sz="1100" dirty="0">
                          <a:solidFill>
                            <a:schemeClr val="tx1"/>
                          </a:solidFill>
                          <a:effectLst/>
                        </a:rPr>
                        <a:t>Geographical coverage </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00FA00"/>
                    </a:solidFill>
                  </a:tcPr>
                </a:tc>
                <a:tc rowSpan="2">
                  <a:txBody>
                    <a:bodyPr/>
                    <a:lstStyle/>
                    <a:p>
                      <a:pPr algn="ctr">
                        <a:lnSpc>
                          <a:spcPct val="115000"/>
                        </a:lnSpc>
                        <a:spcAft>
                          <a:spcPts val="600"/>
                        </a:spcAft>
                      </a:pPr>
                      <a:r>
                        <a:rPr lang="en-AU" sz="1100" dirty="0">
                          <a:solidFill>
                            <a:schemeClr val="tx1"/>
                          </a:solidFill>
                          <a:effectLst/>
                        </a:rPr>
                        <a:t>Utilisation/</a:t>
                      </a:r>
                      <a:r>
                        <a:rPr lang="en-AU" sz="1100" u="sng" dirty="0">
                          <a:solidFill>
                            <a:schemeClr val="tx1"/>
                          </a:solidFill>
                          <a:effectLst/>
                        </a:rPr>
                        <a:t> </a:t>
                      </a:r>
                      <a:r>
                        <a:rPr lang="en-AU" sz="1100" dirty="0">
                          <a:solidFill>
                            <a:schemeClr val="tx1"/>
                          </a:solidFill>
                          <a:effectLst/>
                        </a:rPr>
                        <a:t>Feedback</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2219972298"/>
                  </a:ext>
                </a:extLst>
              </a:tr>
              <a:tr h="219590">
                <a:tc vMerge="1">
                  <a:txBody>
                    <a:bodyPr/>
                    <a:lstStyle/>
                    <a:p>
                      <a:endParaRPr lang="en-IT"/>
                    </a:p>
                  </a:txBody>
                  <a:tcPr/>
                </a:tc>
                <a:tc vMerge="1">
                  <a:txBody>
                    <a:bodyPr/>
                    <a:lstStyle/>
                    <a:p>
                      <a:endParaRPr lang="en-IT"/>
                    </a:p>
                  </a:txBody>
                  <a:tcPr/>
                </a:tc>
                <a:tc vMerge="1">
                  <a:txBody>
                    <a:bodyPr/>
                    <a:lstStyle/>
                    <a:p>
                      <a:endParaRPr lang="en-IT"/>
                    </a:p>
                  </a:txBody>
                  <a:tcPr/>
                </a:tc>
                <a:tc vMerge="1">
                  <a:txBody>
                    <a:bodyPr/>
                    <a:lstStyle/>
                    <a:p>
                      <a:endParaRPr lang="en-IT"/>
                    </a:p>
                  </a:txBody>
                  <a:tcPr/>
                </a:tc>
                <a:tc vMerge="1">
                  <a:txBody>
                    <a:bodyPr/>
                    <a:lstStyle/>
                    <a:p>
                      <a:endParaRPr lang="en-IT"/>
                    </a:p>
                  </a:txBody>
                  <a:tcPr/>
                </a:tc>
                <a:tc>
                  <a:txBody>
                    <a:bodyPr/>
                    <a:lstStyle/>
                    <a:p>
                      <a:pPr algn="ctr">
                        <a:lnSpc>
                          <a:spcPct val="115000"/>
                        </a:lnSpc>
                        <a:spcAft>
                          <a:spcPts val="600"/>
                        </a:spcAft>
                      </a:pPr>
                      <a:r>
                        <a:rPr lang="en-AU" sz="1100" dirty="0">
                          <a:solidFill>
                            <a:schemeClr val="tx1"/>
                          </a:solidFill>
                          <a:effectLst/>
                        </a:rPr>
                        <a:t>Temporal sampling</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00FA00"/>
                    </a:solidFill>
                  </a:tcPr>
                </a:tc>
                <a:tc vMerge="1">
                  <a:txBody>
                    <a:bodyPr/>
                    <a:lstStyle/>
                    <a:p>
                      <a:endParaRPr lang="en-IT"/>
                    </a:p>
                  </a:txBody>
                  <a:tcPr/>
                </a:tc>
                <a:extLst>
                  <a:ext uri="{0D108BD9-81ED-4DB2-BD59-A6C34878D82A}">
                    <a16:rowId xmlns:a16="http://schemas.microsoft.com/office/drawing/2014/main" val="2164268010"/>
                  </a:ext>
                </a:extLst>
              </a:tr>
              <a:tr h="1299316">
                <a:tc>
                  <a:txBody>
                    <a:bodyPr/>
                    <a:lstStyle/>
                    <a:p>
                      <a:pPr algn="ctr">
                        <a:lnSpc>
                          <a:spcPct val="115000"/>
                        </a:lnSpc>
                        <a:spcAft>
                          <a:spcPts val="600"/>
                        </a:spcAft>
                      </a:pPr>
                      <a:r>
                        <a:rPr lang="en-AU" sz="1100" b="0" dirty="0">
                          <a:solidFill>
                            <a:schemeClr val="tx1"/>
                          </a:solidFill>
                          <a:effectLst/>
                        </a:rPr>
                        <a:t>Range of sensors  </a:t>
                      </a:r>
                      <a:endParaRPr lang="en-IT" sz="1100" b="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L w="12700" cap="flat" cmpd="sng" algn="ctr">
                      <a:solidFill>
                        <a:schemeClr val="tx1"/>
                      </a:solidFill>
                      <a:prstDash val="solid"/>
                      <a:round/>
                      <a:headEnd type="none" w="med" len="med"/>
                      <a:tailEnd type="none" w="med" len="med"/>
                    </a:lnL>
                    <a:solidFill>
                      <a:srgbClr val="00B0F0"/>
                    </a:solidFill>
                  </a:tcPr>
                </a:tc>
                <a:tc>
                  <a:txBody>
                    <a:bodyPr/>
                    <a:lstStyle/>
                    <a:p>
                      <a:pPr algn="ctr">
                        <a:lnSpc>
                          <a:spcPct val="115000"/>
                        </a:lnSpc>
                        <a:spcAft>
                          <a:spcPts val="600"/>
                        </a:spcAft>
                      </a:pPr>
                      <a:r>
                        <a:rPr lang="en-AU" sz="1100" dirty="0">
                          <a:solidFill>
                            <a:schemeClr val="tx1"/>
                          </a:solidFill>
                          <a:effectLst/>
                        </a:rPr>
                        <a:t>QA Maintenance</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00FA00"/>
                    </a:solidFill>
                  </a:tcPr>
                </a:tc>
                <a:tc>
                  <a:txBody>
                    <a:bodyPr/>
                    <a:lstStyle/>
                    <a:p>
                      <a:pPr algn="ctr">
                        <a:lnSpc>
                          <a:spcPct val="115000"/>
                        </a:lnSpc>
                        <a:spcAft>
                          <a:spcPts val="600"/>
                        </a:spcAft>
                      </a:pPr>
                      <a:r>
                        <a:rPr lang="en-AU" sz="1100" dirty="0">
                          <a:solidFill>
                            <a:schemeClr val="tx1"/>
                          </a:solidFill>
                          <a:effectLst/>
                        </a:rPr>
                        <a:t>ATBDs on processing/software</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C7D9F2"/>
                    </a:solidFill>
                  </a:tcPr>
                </a:tc>
                <a:tc>
                  <a:txBody>
                    <a:bodyPr/>
                    <a:lstStyle/>
                    <a:p>
                      <a:pPr algn="ctr">
                        <a:lnSpc>
                          <a:spcPct val="115000"/>
                        </a:lnSpc>
                        <a:spcAft>
                          <a:spcPts val="600"/>
                        </a:spcAft>
                      </a:pPr>
                      <a:r>
                        <a:rPr lang="en-AU" sz="1100" dirty="0">
                          <a:solidFill>
                            <a:schemeClr val="tx1"/>
                          </a:solidFill>
                          <a:effectLst/>
                        </a:rPr>
                        <a:t>Data format</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chemeClr val="tx2"/>
                    </a:solidFill>
                  </a:tcPr>
                </a:tc>
                <a:tc>
                  <a:txBody>
                    <a:bodyPr/>
                    <a:lstStyle/>
                    <a:p>
                      <a:pPr algn="ctr">
                        <a:lnSpc>
                          <a:spcPct val="115000"/>
                        </a:lnSpc>
                        <a:spcAft>
                          <a:spcPts val="600"/>
                        </a:spcAft>
                      </a:pPr>
                      <a:r>
                        <a:rPr lang="en-AU" sz="1100" dirty="0">
                          <a:solidFill>
                            <a:schemeClr val="tx1"/>
                          </a:solidFill>
                          <a:effectLst/>
                        </a:rPr>
                        <a:t>Comparison/</a:t>
                      </a:r>
                      <a:r>
                        <a:rPr lang="en-AU" sz="1100" u="sng" dirty="0">
                          <a:solidFill>
                            <a:schemeClr val="tx1"/>
                          </a:solidFill>
                          <a:effectLst/>
                        </a:rPr>
                        <a:t> </a:t>
                      </a:r>
                      <a:r>
                        <a:rPr lang="en-AU" sz="1100" dirty="0">
                          <a:solidFill>
                            <a:schemeClr val="tx1"/>
                          </a:solidFill>
                          <a:effectLst/>
                        </a:rPr>
                        <a:t>calibration of FRM</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92D050"/>
                    </a:solidFill>
                  </a:tcPr>
                </a:tc>
                <a:tc>
                  <a:txBody>
                    <a:bodyPr/>
                    <a:lstStyle/>
                    <a:p>
                      <a:pPr algn="ctr">
                        <a:lnSpc>
                          <a:spcPct val="115000"/>
                        </a:lnSpc>
                        <a:spcAft>
                          <a:spcPts val="600"/>
                        </a:spcAft>
                      </a:pPr>
                      <a:r>
                        <a:rPr lang="en-AU" sz="1100" dirty="0">
                          <a:solidFill>
                            <a:schemeClr val="tx1"/>
                          </a:solidFill>
                          <a:effectLst/>
                        </a:rPr>
                        <a:t>Centralized data, processing, quality assessment and adherence to community standards</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C7D9F2"/>
                    </a:solidFill>
                  </a:tcPr>
                </a:tc>
                <a:tc>
                  <a:txBody>
                    <a:bodyPr/>
                    <a:lstStyle/>
                    <a:p>
                      <a:pPr algn="ctr">
                        <a:lnSpc>
                          <a:spcPct val="115000"/>
                        </a:lnSpc>
                        <a:spcAft>
                          <a:spcPts val="600"/>
                        </a:spcAft>
                      </a:pPr>
                      <a:r>
                        <a:rPr lang="en-AU" sz="1100" dirty="0">
                          <a:solidFill>
                            <a:schemeClr val="tx1"/>
                          </a:solidFill>
                          <a:effectLst/>
                        </a:rPr>
                        <a:t>Metrology verification</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R w="12700" cap="flat" cmpd="sng" algn="ctr">
                      <a:solidFill>
                        <a:schemeClr val="tx1"/>
                      </a:solidFill>
                      <a:prstDash val="solid"/>
                      <a:round/>
                      <a:headEnd type="none" w="med" len="med"/>
                      <a:tailEnd type="none" w="med" len="med"/>
                    </a:lnR>
                    <a:solidFill>
                      <a:srgbClr val="00B0F0"/>
                    </a:solidFill>
                  </a:tcPr>
                </a:tc>
                <a:extLst>
                  <a:ext uri="{0D108BD9-81ED-4DB2-BD59-A6C34878D82A}">
                    <a16:rowId xmlns:a16="http://schemas.microsoft.com/office/drawing/2014/main" val="3797615494"/>
                  </a:ext>
                </a:extLst>
              </a:tr>
              <a:tr h="650960">
                <a:tc>
                  <a:txBody>
                    <a:bodyPr/>
                    <a:lstStyle/>
                    <a:p>
                      <a:pPr algn="ctr">
                        <a:lnSpc>
                          <a:spcPct val="115000"/>
                        </a:lnSpc>
                        <a:spcAft>
                          <a:spcPts val="600"/>
                        </a:spcAft>
                      </a:pPr>
                      <a:r>
                        <a:rPr lang="en-AU" sz="1100" b="0" dirty="0">
                          <a:solidFill>
                            <a:schemeClr val="tx1"/>
                          </a:solidFill>
                          <a:effectLst/>
                        </a:rPr>
                        <a:t>Complementary observations</a:t>
                      </a:r>
                      <a:endParaRPr lang="en-IT" sz="1100" b="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L w="12700" cap="flat" cmpd="sng" algn="ctr">
                      <a:solidFill>
                        <a:schemeClr val="tx1"/>
                      </a:solidFill>
                      <a:prstDash val="solid"/>
                      <a:round/>
                      <a:headEnd type="none" w="med" len="med"/>
                      <a:tailEnd type="none" w="med" len="med"/>
                    </a:lnL>
                    <a:solidFill>
                      <a:srgbClr val="C7D9F2"/>
                    </a:solidFill>
                  </a:tcPr>
                </a:tc>
                <a:tc>
                  <a:txBody>
                    <a:bodyPr/>
                    <a:lstStyle/>
                    <a:p>
                      <a:pPr algn="ctr">
                        <a:lnSpc>
                          <a:spcPct val="115000"/>
                        </a:lnSpc>
                        <a:spcAft>
                          <a:spcPts val="600"/>
                        </a:spcAft>
                      </a:pPr>
                      <a:r>
                        <a:rPr lang="en-AU" sz="1100">
                          <a:solidFill>
                            <a:schemeClr val="tx1"/>
                          </a:solidFill>
                          <a:effectLst/>
                        </a:rPr>
                        <a:t>Operator expertise</a:t>
                      </a:r>
                      <a:endParaRPr lang="en-IT" sz="110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noFill/>
                  </a:tcPr>
                </a:tc>
                <a:tc>
                  <a:txBody>
                    <a:bodyPr/>
                    <a:lstStyle/>
                    <a:p>
                      <a:pPr algn="ctr">
                        <a:lnSpc>
                          <a:spcPct val="115000"/>
                        </a:lnSpc>
                        <a:spcAft>
                          <a:spcPts val="600"/>
                        </a:spcAft>
                      </a:pPr>
                      <a:r>
                        <a:rPr lang="en-AU" sz="1100">
                          <a:solidFill>
                            <a:schemeClr val="tx1"/>
                          </a:solidFill>
                          <a:effectLst/>
                        </a:rPr>
                        <a:t>Guidelines on transformation to satellite sensor</a:t>
                      </a:r>
                      <a:endParaRPr lang="en-IT" sz="110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noFill/>
                  </a:tcPr>
                </a:tc>
                <a:tc>
                  <a:txBody>
                    <a:bodyPr/>
                    <a:lstStyle/>
                    <a:p>
                      <a:pPr algn="ctr">
                        <a:lnSpc>
                          <a:spcPct val="115000"/>
                        </a:lnSpc>
                        <a:spcAft>
                          <a:spcPts val="600"/>
                        </a:spcAft>
                      </a:pPr>
                      <a:r>
                        <a:rPr lang="en-AU" sz="1100" dirty="0">
                          <a:solidFill>
                            <a:schemeClr val="tx1"/>
                          </a:solidFill>
                          <a:effectLst/>
                        </a:rPr>
                        <a:t>Ancillary data</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00FA00"/>
                    </a:solidFill>
                  </a:tcPr>
                </a:tc>
                <a:tc>
                  <a:txBody>
                    <a:bodyPr/>
                    <a:lstStyle/>
                    <a:p>
                      <a:pPr algn="ctr">
                        <a:lnSpc>
                          <a:spcPct val="115000"/>
                        </a:lnSpc>
                        <a:spcAft>
                          <a:spcPts val="600"/>
                        </a:spcAft>
                      </a:pPr>
                      <a:r>
                        <a:rPr lang="en-AU" sz="1100" dirty="0">
                          <a:solidFill>
                            <a:schemeClr val="tx1"/>
                          </a:solidFill>
                          <a:effectLst/>
                        </a:rPr>
                        <a:t>Adequacy for class of instrument/</a:t>
                      </a:r>
                      <a:r>
                        <a:rPr lang="en-AU" sz="1100" u="sng" dirty="0">
                          <a:solidFill>
                            <a:schemeClr val="tx1"/>
                          </a:solidFill>
                          <a:effectLst/>
                        </a:rPr>
                        <a:t> </a:t>
                      </a:r>
                      <a:r>
                        <a:rPr lang="en-AU" sz="1100" dirty="0">
                          <a:solidFill>
                            <a:schemeClr val="tx1"/>
                          </a:solidFill>
                          <a:effectLst/>
                        </a:rPr>
                        <a:t>measurand</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noFill/>
                  </a:tcPr>
                </a:tc>
                <a:tc>
                  <a:txBody>
                    <a:bodyPr/>
                    <a:lstStyle/>
                    <a:p>
                      <a:pPr algn="ctr">
                        <a:lnSpc>
                          <a:spcPct val="115000"/>
                        </a:lnSpc>
                        <a:spcAft>
                          <a:spcPts val="600"/>
                        </a:spcAft>
                      </a:pPr>
                      <a:r>
                        <a:rPr lang="en-US" sz="1100" dirty="0">
                          <a:solidFill>
                            <a:schemeClr val="tx1"/>
                          </a:solidFill>
                          <a:effectLst/>
                        </a:rPr>
                        <a:t>Timeliness</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solidFill>
                      <a:srgbClr val="F2F2F2"/>
                    </a:solidFill>
                  </a:tcPr>
                </a:tc>
                <a:tc>
                  <a:txBody>
                    <a:bodyPr/>
                    <a:lstStyle/>
                    <a:p>
                      <a:pPr algn="ctr">
                        <a:lnSpc>
                          <a:spcPct val="115000"/>
                        </a:lnSpc>
                        <a:spcAft>
                          <a:spcPts val="600"/>
                        </a:spcAft>
                      </a:pPr>
                      <a:r>
                        <a:rPr lang="en-AU" sz="1100" dirty="0">
                          <a:solidFill>
                            <a:schemeClr val="tx1"/>
                          </a:solidFill>
                          <a:effectLst/>
                        </a:rPr>
                        <a:t>Independent verification</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nchor="ctr">
                    <a:lnR w="12700" cap="flat" cmpd="sng" algn="ctr">
                      <a:solidFill>
                        <a:schemeClr val="tx1"/>
                      </a:solidFill>
                      <a:prstDash val="solid"/>
                      <a:round/>
                      <a:headEnd type="none" w="med" len="med"/>
                      <a:tailEnd type="none" w="med" len="med"/>
                    </a:lnR>
                    <a:solidFill>
                      <a:srgbClr val="00FA00"/>
                    </a:solidFill>
                  </a:tcPr>
                </a:tc>
                <a:extLst>
                  <a:ext uri="{0D108BD9-81ED-4DB2-BD59-A6C34878D82A}">
                    <a16:rowId xmlns:a16="http://schemas.microsoft.com/office/drawing/2014/main" val="2660385065"/>
                  </a:ext>
                </a:extLst>
              </a:tr>
              <a:tr h="466521">
                <a:tc gridSpan="6">
                  <a:txBody>
                    <a:bodyPr/>
                    <a:lstStyle/>
                    <a:p>
                      <a:pPr algn="r">
                        <a:lnSpc>
                          <a:spcPct val="115000"/>
                        </a:lnSpc>
                        <a:spcAft>
                          <a:spcPts val="600"/>
                        </a:spcAft>
                      </a:pPr>
                      <a:r>
                        <a:rPr lang="en-AU" sz="1100" dirty="0">
                          <a:solidFill>
                            <a:schemeClr val="tx1"/>
                          </a:solidFill>
                          <a:effectLst/>
                        </a:rPr>
                        <a:t>FRM CLASSIFICATION</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a:txBody>
                    <a:bodyPr/>
                    <a:lstStyle/>
                    <a:p>
                      <a:pPr algn="ctr">
                        <a:lnSpc>
                          <a:spcPct val="115000"/>
                        </a:lnSpc>
                        <a:spcAft>
                          <a:spcPts val="600"/>
                        </a:spcAft>
                      </a:pPr>
                      <a:r>
                        <a:rPr lang="en-AU" sz="1100" dirty="0">
                          <a:solidFill>
                            <a:schemeClr val="tx1"/>
                          </a:solidFill>
                          <a:effectLst/>
                        </a:rPr>
                        <a:t>A B C D</a:t>
                      </a:r>
                      <a:endParaRPr lang="en-IT" sz="110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63500" marR="6350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537263"/>
                  </a:ext>
                </a:extLst>
              </a:tr>
            </a:tbl>
          </a:graphicData>
        </a:graphic>
      </p:graphicFrame>
      <p:graphicFrame>
        <p:nvGraphicFramePr>
          <p:cNvPr id="4" name="Table 3">
            <a:extLst>
              <a:ext uri="{FF2B5EF4-FFF2-40B4-BE49-F238E27FC236}">
                <a16:creationId xmlns:a16="http://schemas.microsoft.com/office/drawing/2014/main" id="{57E32522-67DC-5DC7-29D3-0430534051AA}"/>
              </a:ext>
            </a:extLst>
          </p:cNvPr>
          <p:cNvGraphicFramePr>
            <a:graphicFrameLocks noGrp="1"/>
          </p:cNvGraphicFramePr>
          <p:nvPr>
            <p:extLst>
              <p:ext uri="{D42A27DB-BD31-4B8C-83A1-F6EECF244321}">
                <p14:modId xmlns:p14="http://schemas.microsoft.com/office/powerpoint/2010/main" val="2157713479"/>
              </p:ext>
            </p:extLst>
          </p:nvPr>
        </p:nvGraphicFramePr>
        <p:xfrm>
          <a:off x="10032999" y="4632671"/>
          <a:ext cx="1846263" cy="1443228"/>
        </p:xfrm>
        <a:graphic>
          <a:graphicData uri="http://schemas.openxmlformats.org/drawingml/2006/table">
            <a:tbl>
              <a:tblPr bandRow="1">
                <a:tableStyleId>{5C22544A-7EE6-4342-B048-85BDC9FD1C3A}</a:tableStyleId>
              </a:tblPr>
              <a:tblGrid>
                <a:gridCol w="1846263">
                  <a:extLst>
                    <a:ext uri="{9D8B030D-6E8A-4147-A177-3AD203B41FA5}">
                      <a16:colId xmlns:a16="http://schemas.microsoft.com/office/drawing/2014/main" val="396830111"/>
                    </a:ext>
                  </a:extLst>
                </a:gridCol>
              </a:tblGrid>
              <a:tr h="0">
                <a:tc>
                  <a:txBody>
                    <a:bodyPr/>
                    <a:lstStyle/>
                    <a:p>
                      <a:pPr algn="ctr">
                        <a:lnSpc>
                          <a:spcPct val="115000"/>
                        </a:lnSpc>
                        <a:spcAft>
                          <a:spcPts val="600"/>
                        </a:spcAft>
                      </a:pPr>
                      <a:r>
                        <a:rPr lang="en-AU" sz="1100" dirty="0">
                          <a:effectLst/>
                        </a:rPr>
                        <a:t>Grade</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F497D"/>
                    </a:solidFill>
                  </a:tcPr>
                </a:tc>
                <a:extLst>
                  <a:ext uri="{0D108BD9-81ED-4DB2-BD59-A6C34878D82A}">
                    <a16:rowId xmlns:a16="http://schemas.microsoft.com/office/drawing/2014/main" val="1919725374"/>
                  </a:ext>
                </a:extLst>
              </a:tr>
              <a:tr h="0">
                <a:tc>
                  <a:txBody>
                    <a:bodyPr/>
                    <a:lstStyle/>
                    <a:p>
                      <a:pPr algn="ctr">
                        <a:lnSpc>
                          <a:spcPct val="115000"/>
                        </a:lnSpc>
                        <a:spcAft>
                          <a:spcPts val="600"/>
                        </a:spcAft>
                      </a:pPr>
                      <a:r>
                        <a:rPr lang="en-AU" sz="1100" dirty="0">
                          <a:effectLst/>
                        </a:rPr>
                        <a:t>Not Assessed</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56858365"/>
                  </a:ext>
                </a:extLst>
              </a:tr>
              <a:tr h="0">
                <a:tc>
                  <a:txBody>
                    <a:bodyPr/>
                    <a:lstStyle/>
                    <a:p>
                      <a:pPr algn="ctr">
                        <a:lnSpc>
                          <a:spcPct val="115000"/>
                        </a:lnSpc>
                        <a:spcAft>
                          <a:spcPts val="600"/>
                        </a:spcAft>
                      </a:pPr>
                      <a:r>
                        <a:rPr lang="en-AU" sz="1100" dirty="0">
                          <a:effectLst/>
                        </a:rPr>
                        <a:t>Not Assessable</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2F2F2"/>
                    </a:solidFill>
                  </a:tcPr>
                </a:tc>
                <a:extLst>
                  <a:ext uri="{0D108BD9-81ED-4DB2-BD59-A6C34878D82A}">
                    <a16:rowId xmlns:a16="http://schemas.microsoft.com/office/drawing/2014/main" val="2573500841"/>
                  </a:ext>
                </a:extLst>
              </a:tr>
              <a:tr h="0">
                <a:tc>
                  <a:txBody>
                    <a:bodyPr/>
                    <a:lstStyle/>
                    <a:p>
                      <a:pPr algn="ctr">
                        <a:lnSpc>
                          <a:spcPct val="115000"/>
                        </a:lnSpc>
                        <a:spcAft>
                          <a:spcPts val="600"/>
                        </a:spcAft>
                      </a:pPr>
                      <a:r>
                        <a:rPr lang="en-AU" sz="1100" dirty="0">
                          <a:effectLst/>
                        </a:rPr>
                        <a:t>Basic</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7D9F2"/>
                    </a:solidFill>
                  </a:tcPr>
                </a:tc>
                <a:extLst>
                  <a:ext uri="{0D108BD9-81ED-4DB2-BD59-A6C34878D82A}">
                    <a16:rowId xmlns:a16="http://schemas.microsoft.com/office/drawing/2014/main" val="2069824975"/>
                  </a:ext>
                </a:extLst>
              </a:tr>
              <a:tr h="0">
                <a:tc>
                  <a:txBody>
                    <a:bodyPr/>
                    <a:lstStyle/>
                    <a:p>
                      <a:pPr algn="ctr">
                        <a:lnSpc>
                          <a:spcPct val="115000"/>
                        </a:lnSpc>
                        <a:spcAft>
                          <a:spcPts val="600"/>
                        </a:spcAft>
                      </a:pPr>
                      <a:r>
                        <a:rPr lang="en-AU" sz="1100" dirty="0">
                          <a:effectLst/>
                        </a:rPr>
                        <a:t>Good</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F0"/>
                    </a:solidFill>
                  </a:tcPr>
                </a:tc>
                <a:extLst>
                  <a:ext uri="{0D108BD9-81ED-4DB2-BD59-A6C34878D82A}">
                    <a16:rowId xmlns:a16="http://schemas.microsoft.com/office/drawing/2014/main" val="2984748741"/>
                  </a:ext>
                </a:extLst>
              </a:tr>
              <a:tr h="205740">
                <a:tc>
                  <a:txBody>
                    <a:bodyPr/>
                    <a:lstStyle/>
                    <a:p>
                      <a:pPr algn="ctr">
                        <a:lnSpc>
                          <a:spcPct val="115000"/>
                        </a:lnSpc>
                        <a:spcAft>
                          <a:spcPts val="600"/>
                        </a:spcAft>
                      </a:pPr>
                      <a:r>
                        <a:rPr lang="en-AU" sz="1100" dirty="0">
                          <a:effectLst/>
                        </a:rPr>
                        <a:t>Excellent</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1"/>
                    </a:solidFill>
                  </a:tcPr>
                </a:tc>
                <a:extLst>
                  <a:ext uri="{0D108BD9-81ED-4DB2-BD59-A6C34878D82A}">
                    <a16:rowId xmlns:a16="http://schemas.microsoft.com/office/drawing/2014/main" val="168443510"/>
                  </a:ext>
                </a:extLst>
              </a:tr>
              <a:tr h="77142">
                <a:tc>
                  <a:txBody>
                    <a:bodyPr/>
                    <a:lstStyle/>
                    <a:p>
                      <a:pPr algn="ctr">
                        <a:lnSpc>
                          <a:spcPct val="115000"/>
                        </a:lnSpc>
                        <a:spcAft>
                          <a:spcPts val="600"/>
                        </a:spcAft>
                      </a:pPr>
                      <a:r>
                        <a:rPr lang="en-AU" sz="1100" dirty="0">
                          <a:effectLst/>
                        </a:rPr>
                        <a:t>Ideal</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FA00"/>
                    </a:solidFill>
                  </a:tcPr>
                </a:tc>
                <a:extLst>
                  <a:ext uri="{0D108BD9-81ED-4DB2-BD59-A6C34878D82A}">
                    <a16:rowId xmlns:a16="http://schemas.microsoft.com/office/drawing/2014/main" val="1381200673"/>
                  </a:ext>
                </a:extLst>
              </a:tr>
              <a:tr h="0">
                <a:tc>
                  <a:txBody>
                    <a:bodyPr/>
                    <a:lstStyle/>
                    <a:p>
                      <a:pPr algn="ctr">
                        <a:lnSpc>
                          <a:spcPct val="115000"/>
                        </a:lnSpc>
                        <a:spcAft>
                          <a:spcPts val="600"/>
                        </a:spcAft>
                      </a:pPr>
                      <a:r>
                        <a:rPr lang="en-AU" sz="1100" dirty="0">
                          <a:effectLst/>
                        </a:rPr>
                        <a:t>Not Public</a:t>
                      </a:r>
                      <a:endParaRPr lang="en-IT" sz="1100" dirty="0">
                        <a:effectLst/>
                        <a:latin typeface="Georgia" panose="02040502050405020303" pitchFamily="18" charset="0"/>
                        <a:ea typeface="Georgia" panose="02040502050405020303" pitchFamily="18" charset="0"/>
                        <a:cs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738724"/>
                  </a:ext>
                </a:extLst>
              </a:tr>
            </a:tbl>
          </a:graphicData>
        </a:graphic>
      </p:graphicFrame>
      <p:sp>
        <p:nvSpPr>
          <p:cNvPr id="5" name="Line Callout 1 4">
            <a:extLst>
              <a:ext uri="{FF2B5EF4-FFF2-40B4-BE49-F238E27FC236}">
                <a16:creationId xmlns:a16="http://schemas.microsoft.com/office/drawing/2014/main" id="{DBADDBB8-E844-D415-E1C4-F622C10C47BB}"/>
              </a:ext>
            </a:extLst>
          </p:cNvPr>
          <p:cNvSpPr/>
          <p:nvPr/>
        </p:nvSpPr>
        <p:spPr>
          <a:xfrm>
            <a:off x="9575800" y="1333500"/>
            <a:ext cx="2425700" cy="2971800"/>
          </a:xfrm>
          <a:prstGeom prst="borderCallout1">
            <a:avLst>
              <a:gd name="adj1" fmla="val 99974"/>
              <a:gd name="adj2" fmla="val 23526"/>
              <a:gd name="adj3" fmla="val 141899"/>
              <a:gd name="adj4" fmla="val -1288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000" b="1" kern="0" dirty="0">
                <a:solidFill>
                  <a:schemeClr val="tx1"/>
                </a:solidFill>
                <a:effectLst/>
                <a:latin typeface="Georgia" panose="02040502050405020303" pitchFamily="18" charset="0"/>
                <a:ea typeface="Aptos" panose="020B0004020202020204" pitchFamily="34" charset="0"/>
                <a:cs typeface="AppleSystemUIFont"/>
              </a:rPr>
              <a:t>Class A </a:t>
            </a:r>
            <a:r>
              <a:rPr lang="en-GB" sz="1000" kern="0" dirty="0">
                <a:solidFill>
                  <a:schemeClr val="tx1"/>
                </a:solidFill>
                <a:effectLst/>
                <a:latin typeface="Georgia" panose="02040502050405020303" pitchFamily="18" charset="0"/>
                <a:ea typeface="Aptos" panose="020B0004020202020204" pitchFamily="34" charset="0"/>
                <a:cs typeface="AppleSystemUIFont"/>
              </a:rPr>
              <a:t>– Where the measurement fully meets all the criteria necessary to be considered an FRM for a particular class of instrument and measurand.</a:t>
            </a:r>
            <a:endParaRPr lang="en-IT"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endParaRPr>
          </a:p>
          <a:p>
            <a:pPr algn="just"/>
            <a:r>
              <a:rPr lang="en-GB" sz="1000" b="1" kern="0" dirty="0">
                <a:solidFill>
                  <a:schemeClr val="tx1"/>
                </a:solidFill>
                <a:effectLst/>
                <a:latin typeface="Georgia" panose="02040502050405020303" pitchFamily="18" charset="0"/>
                <a:ea typeface="Aptos" panose="020B0004020202020204" pitchFamily="34" charset="0"/>
                <a:cs typeface="AppleSystemUIFont"/>
              </a:rPr>
              <a:t>Class B</a:t>
            </a:r>
            <a:r>
              <a:rPr lang="en-GB" sz="1000" kern="0" dirty="0">
                <a:solidFill>
                  <a:schemeClr val="tx1"/>
                </a:solidFill>
                <a:effectLst/>
                <a:latin typeface="Georgia" panose="02040502050405020303" pitchFamily="18" charset="0"/>
                <a:ea typeface="Aptos" panose="020B0004020202020204" pitchFamily="34" charset="0"/>
                <a:cs typeface="AppleSystemUIFont"/>
              </a:rPr>
              <a:t> – Where the measurement meets many of the key criteria and has a path towards meeting the Class A status in the near term.</a:t>
            </a:r>
            <a:endParaRPr lang="en-IT"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endParaRPr>
          </a:p>
          <a:p>
            <a:pPr algn="just"/>
            <a:r>
              <a:rPr lang="en-GB" sz="1000" b="1" kern="0" dirty="0">
                <a:solidFill>
                  <a:schemeClr val="tx1"/>
                </a:solidFill>
                <a:effectLst/>
                <a:latin typeface="Georgia" panose="02040502050405020303" pitchFamily="18" charset="0"/>
                <a:ea typeface="Aptos" panose="020B0004020202020204" pitchFamily="34" charset="0"/>
                <a:cs typeface="AppleSystemUIFont"/>
              </a:rPr>
              <a:t>Class C</a:t>
            </a:r>
            <a:r>
              <a:rPr lang="en-GB" sz="1000" kern="0" dirty="0">
                <a:solidFill>
                  <a:schemeClr val="tx1"/>
                </a:solidFill>
                <a:effectLst/>
                <a:latin typeface="Georgia" panose="02040502050405020303" pitchFamily="18" charset="0"/>
                <a:ea typeface="Aptos" panose="020B0004020202020204" pitchFamily="34" charset="0"/>
                <a:cs typeface="AppleSystemUIFont"/>
              </a:rPr>
              <a:t> – Meets or has some clear path towards achieving the criteria needed to reach a higher class and provides some clear value to the validation of a class of satellite instruments/measurands.</a:t>
            </a:r>
            <a:endParaRPr lang="en-IT"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endParaRPr>
          </a:p>
          <a:p>
            <a:pPr algn="just"/>
            <a:r>
              <a:rPr lang="en-GB" sz="1000" b="1" kern="0" dirty="0">
                <a:solidFill>
                  <a:schemeClr val="tx1"/>
                </a:solidFill>
                <a:effectLst/>
                <a:latin typeface="Georgia" panose="02040502050405020303" pitchFamily="18" charset="0"/>
                <a:ea typeface="Aptos" panose="020B0004020202020204" pitchFamily="34" charset="0"/>
                <a:cs typeface="AppleSystemUIFont"/>
              </a:rPr>
              <a:t>Class D</a:t>
            </a:r>
            <a:r>
              <a:rPr lang="en-GB" sz="1000" kern="0" dirty="0">
                <a:solidFill>
                  <a:schemeClr val="tx1"/>
                </a:solidFill>
                <a:effectLst/>
                <a:latin typeface="Georgia" panose="02040502050405020303" pitchFamily="18" charset="0"/>
                <a:ea typeface="Aptos" panose="020B0004020202020204" pitchFamily="34" charset="0"/>
                <a:cs typeface="AppleSystemUIFont"/>
              </a:rPr>
              <a:t> – Is a relatively basic adherence to the FRM criteria but there is a strategy and aspiration to progress towards a higher class. This can be considered an entry level class for those starting out on developing an FRM.</a:t>
            </a:r>
            <a:r>
              <a:rPr lang="en-GB" sz="1000" b="1" kern="0" dirty="0">
                <a:solidFill>
                  <a:schemeClr val="tx1"/>
                </a:solidFill>
                <a:effectLst/>
                <a:latin typeface="Georgia" panose="02040502050405020303" pitchFamily="18" charset="0"/>
                <a:ea typeface="Aptos" panose="020B0004020202020204" pitchFamily="34" charset="0"/>
                <a:cs typeface="AppleSystemUIFont"/>
              </a:rPr>
              <a:t> </a:t>
            </a:r>
            <a:endParaRPr lang="en-IT"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6E50AE30-0488-EB55-01D8-6FB29E3D4DCF}"/>
              </a:ext>
            </a:extLst>
          </p:cNvPr>
          <p:cNvSpPr/>
          <p:nvPr/>
        </p:nvSpPr>
        <p:spPr>
          <a:xfrm>
            <a:off x="6731000" y="1663700"/>
            <a:ext cx="1498600" cy="377190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highlight>
                <a:srgbClr val="FFFF00"/>
              </a:highlight>
            </a:endParaRPr>
          </a:p>
        </p:txBody>
      </p:sp>
    </p:spTree>
    <p:extLst>
      <p:ext uri="{BB962C8B-B14F-4D97-AF65-F5344CB8AC3E}">
        <p14:creationId xmlns:p14="http://schemas.microsoft.com/office/powerpoint/2010/main" val="225791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32CD21-0633-8AD9-2D12-779BC7D49552}"/>
              </a:ext>
            </a:extLst>
          </p:cNvPr>
          <p:cNvSpPr>
            <a:spLocks noGrp="1"/>
          </p:cNvSpPr>
          <p:nvPr>
            <p:ph type="title"/>
          </p:nvPr>
        </p:nvSpPr>
        <p:spPr/>
        <p:txBody>
          <a:bodyPr/>
          <a:lstStyle/>
          <a:p>
            <a:r>
              <a:rPr lang="en-US" sz="2400" b="1" kern="100" dirty="0">
                <a:effectLst/>
                <a:latin typeface="Georgia" panose="02040502050405020303" pitchFamily="18" charset="0"/>
                <a:ea typeface="Calibri" panose="020F0502020204030204" pitchFamily="34" charset="0"/>
                <a:cs typeface="Calibri" panose="020F0502020204030204" pitchFamily="34" charset="0"/>
              </a:rPr>
              <a:t>Pilots for CEOS FRMs Maturity Matrix Assessment:</a:t>
            </a:r>
            <a:br>
              <a:rPr lang="en-IT" sz="2400" kern="100" dirty="0">
                <a:effectLst/>
                <a:latin typeface="Georgia" panose="02040502050405020303" pitchFamily="18" charset="0"/>
                <a:ea typeface="Aptos" panose="020B0004020202020204" pitchFamily="34" charset="0"/>
                <a:cs typeface="Times New Roman" panose="02020603050405020304" pitchFamily="18" charset="0"/>
              </a:rPr>
            </a:br>
            <a:endParaRPr lang="en-IT" sz="2400" dirty="0"/>
          </a:p>
        </p:txBody>
      </p:sp>
      <p:sp>
        <p:nvSpPr>
          <p:cNvPr id="5" name="TextBox 4">
            <a:extLst>
              <a:ext uri="{FF2B5EF4-FFF2-40B4-BE49-F238E27FC236}">
                <a16:creationId xmlns:a16="http://schemas.microsoft.com/office/drawing/2014/main" id="{2FAE7D73-B17A-87B0-AB03-6DB3C2AB2917}"/>
              </a:ext>
            </a:extLst>
          </p:cNvPr>
          <p:cNvSpPr txBox="1"/>
          <p:nvPr/>
        </p:nvSpPr>
        <p:spPr>
          <a:xfrm>
            <a:off x="176048" y="1109689"/>
            <a:ext cx="11547866" cy="4360168"/>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r>
              <a:rPr lang="en-GB" sz="1600" b="1" dirty="0">
                <a:latin typeface="Georgia" panose="02040502050405020303" pitchFamily="18" charset="0"/>
                <a:cs typeface="Arial" panose="020B0604020202020204" pitchFamily="34" charset="0"/>
                <a:hlinkClick r:id="rId3">
                  <a:extLst>
                    <a:ext uri="{A12FA001-AC4F-418D-AE19-62706E023703}">
                      <ahyp:hlinkClr xmlns:ahyp="http://schemas.microsoft.com/office/drawing/2018/hyperlinkcolor" val="tx"/>
                    </a:ext>
                  </a:extLst>
                </a:hlinkClick>
              </a:rPr>
              <a:t>PGN</a:t>
            </a:r>
            <a:r>
              <a:rPr lang="it-IT" sz="1600" i="0" kern="0" dirty="0">
                <a:effectLst/>
                <a:latin typeface="Georgia" panose="02040502050405020303" pitchFamily="18" charset="0"/>
                <a:ea typeface="Aptos" panose="020B0004020202020204" pitchFamily="34" charset="0"/>
                <a:cs typeface="AppleSystemUIFont"/>
              </a:rPr>
              <a:t> (Pandonia Global Network) -  Stefano Casadio (</a:t>
            </a:r>
            <a:r>
              <a:rPr lang="it-IT" sz="1600" i="0" kern="0" dirty="0" err="1">
                <a:effectLst/>
                <a:latin typeface="Georgia" panose="02040502050405020303" pitchFamily="18" charset="0"/>
                <a:ea typeface="Aptos" panose="020B0004020202020204" pitchFamily="34" charset="0"/>
                <a:cs typeface="AppleSystemUIFont"/>
              </a:rPr>
              <a:t>Serco</a:t>
            </a:r>
            <a:r>
              <a:rPr lang="it-IT" sz="1600" i="0" kern="0" dirty="0">
                <a:effectLst/>
                <a:latin typeface="Georgia" panose="02040502050405020303" pitchFamily="18" charset="0"/>
                <a:ea typeface="Aptos" panose="020B0004020202020204" pitchFamily="34" charset="0"/>
                <a:cs typeface="AppleSystemUIFont"/>
              </a:rPr>
              <a:t>)</a:t>
            </a:r>
          </a:p>
          <a:p>
            <a:pPr marL="285750" indent="-285750">
              <a:spcBef>
                <a:spcPts val="400"/>
              </a:spcBef>
              <a:spcAft>
                <a:spcPts val="400"/>
              </a:spcAft>
              <a:buFont typeface="Arial" panose="020B0604020202020204" pitchFamily="34" charset="0"/>
              <a:buChar char="•"/>
            </a:pPr>
            <a:r>
              <a:rPr lang="en-GB" sz="1600" b="1" dirty="0">
                <a:latin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RadCalNet</a:t>
            </a:r>
            <a:r>
              <a:rPr lang="en-GB" sz="1600" i="0" kern="0" dirty="0">
                <a:effectLst/>
                <a:latin typeface="Georgia" panose="02040502050405020303" pitchFamily="18" charset="0"/>
                <a:ea typeface="Aptos" panose="020B0004020202020204" pitchFamily="34" charset="0"/>
                <a:cs typeface="AppleSystemUIFont"/>
              </a:rPr>
              <a:t> (Radiometric Calibration Network) - Marc Bouvet (ESA/ESTEC)</a:t>
            </a:r>
          </a:p>
          <a:p>
            <a:pPr marL="285750" indent="-285750">
              <a:spcBef>
                <a:spcPts val="400"/>
              </a:spcBef>
              <a:spcAft>
                <a:spcPts val="400"/>
              </a:spcAft>
              <a:buFont typeface="Arial" panose="020B0604020202020204" pitchFamily="34" charset="0"/>
              <a:buChar char="•"/>
            </a:pPr>
            <a:r>
              <a:rPr lang="en-GB" sz="1600" b="1" dirty="0">
                <a:latin typeface="Georgia" panose="02040502050405020303" pitchFamily="18" charset="0"/>
                <a:cs typeface="Arial" panose="020B0604020202020204" pitchFamily="34" charset="0"/>
                <a:hlinkClick r:id="rId5">
                  <a:extLst>
                    <a:ext uri="{A12FA001-AC4F-418D-AE19-62706E023703}">
                      <ahyp:hlinkClr xmlns:ahyp="http://schemas.microsoft.com/office/drawing/2018/hyperlinkcolor" val="tx"/>
                    </a:ext>
                  </a:extLst>
                </a:hlinkClick>
              </a:rPr>
              <a:t>ICOS</a:t>
            </a:r>
            <a:r>
              <a:rPr lang="en-GB" sz="1600" i="0" kern="0" dirty="0">
                <a:effectLst/>
                <a:latin typeface="Georgia" panose="02040502050405020303" pitchFamily="18" charset="0"/>
                <a:ea typeface="Aptos" panose="020B0004020202020204" pitchFamily="34" charset="0"/>
                <a:cs typeface="AppleSystemUIFont"/>
              </a:rPr>
              <a:t> (Integrated Carbon Observation System – Ecosystem Component) -   Fabrizio Niro (Serco)</a:t>
            </a:r>
            <a:endParaRPr lang="en-IT" sz="1600" kern="100" dirty="0">
              <a:latin typeface="Georgia" panose="02040502050405020303" pitchFamily="18" charset="0"/>
              <a:ea typeface="Aptos" panose="020B0004020202020204" pitchFamily="34" charset="0"/>
              <a:cs typeface="Times New Roman" panose="02020603050405020304" pitchFamily="18" charset="0"/>
            </a:endParaRPr>
          </a:p>
          <a:p>
            <a:pPr marL="285750" indent="-285750">
              <a:spcBef>
                <a:spcPts val="400"/>
              </a:spcBef>
              <a:spcAft>
                <a:spcPts val="400"/>
              </a:spcAft>
              <a:buFont typeface="Arial" panose="020B0604020202020204" pitchFamily="34" charset="0"/>
              <a:buChar char="•"/>
            </a:pPr>
            <a:r>
              <a:rPr lang="en-GB" sz="1600" b="1" dirty="0">
                <a:latin typeface="Georgia" panose="02040502050405020303" pitchFamily="18" charset="0"/>
                <a:cs typeface="Arial" panose="020B0604020202020204" pitchFamily="34" charset="0"/>
                <a:hlinkClick r:id="rId6">
                  <a:extLst>
                    <a:ext uri="{A12FA001-AC4F-418D-AE19-62706E023703}">
                      <ahyp:hlinkClr xmlns:ahyp="http://schemas.microsoft.com/office/drawing/2018/hyperlinkcolor" val="tx"/>
                    </a:ext>
                  </a:extLst>
                </a:hlinkClick>
              </a:rPr>
              <a:t>FRM4DOAS</a:t>
            </a:r>
            <a:r>
              <a:rPr lang="en-GB" sz="1600" i="0" kern="0" dirty="0">
                <a:effectLst/>
                <a:latin typeface="Georgia" panose="02040502050405020303" pitchFamily="18" charset="0"/>
                <a:ea typeface="Aptos" panose="020B0004020202020204" pitchFamily="34" charset="0"/>
                <a:cs typeface="AppleSystemUIFont"/>
              </a:rPr>
              <a:t> (Ground-Based DOAS Air-Quality Observations) - Michel Van Roozendael and  Jean-Christopher Lambert (BIRA)</a:t>
            </a:r>
            <a:endParaRPr lang="en-IT" sz="1600" kern="100" dirty="0">
              <a:latin typeface="Georgia" panose="02040502050405020303" pitchFamily="18" charset="0"/>
              <a:ea typeface="Aptos" panose="020B0004020202020204" pitchFamily="34" charset="0"/>
              <a:cs typeface="Times New Roman" panose="02020603050405020304" pitchFamily="18" charset="0"/>
            </a:endParaRPr>
          </a:p>
          <a:p>
            <a:pPr marL="285750" indent="-285750">
              <a:spcBef>
                <a:spcPts val="400"/>
              </a:spcBef>
              <a:spcAft>
                <a:spcPts val="400"/>
              </a:spcAft>
              <a:buFont typeface="Arial" panose="020B0604020202020204" pitchFamily="34" charset="0"/>
              <a:buChar char="•"/>
            </a:pPr>
            <a:r>
              <a:rPr lang="en-GB" sz="1600" b="1" dirty="0">
                <a:latin typeface="Georgia" panose="02040502050405020303" pitchFamily="18" charset="0"/>
                <a:cs typeface="Arial" panose="020B0604020202020204" pitchFamily="34" charset="0"/>
                <a:hlinkClick r:id="rId7">
                  <a:extLst>
                    <a:ext uri="{A12FA001-AC4F-418D-AE19-62706E023703}">
                      <ahyp:hlinkClr xmlns:ahyp="http://schemas.microsoft.com/office/drawing/2018/hyperlinkcolor" val="tx"/>
                    </a:ext>
                  </a:extLst>
                </a:hlinkClick>
              </a:rPr>
              <a:t>BAQUNIN</a:t>
            </a:r>
            <a:r>
              <a:rPr lang="it-IT" sz="1600" i="0" kern="0" dirty="0">
                <a:effectLst/>
                <a:latin typeface="Georgia" panose="02040502050405020303" pitchFamily="18" charset="0"/>
                <a:ea typeface="Aptos" panose="020B0004020202020204" pitchFamily="34" charset="0"/>
                <a:cs typeface="AppleSystemUIFont"/>
              </a:rPr>
              <a:t> (PREDE-POM LUNAR) – Stefano Casadio (</a:t>
            </a:r>
            <a:r>
              <a:rPr lang="it-IT" sz="1600" i="0" kern="0" dirty="0" err="1">
                <a:effectLst/>
                <a:latin typeface="Georgia" panose="02040502050405020303" pitchFamily="18" charset="0"/>
                <a:ea typeface="Aptos" panose="020B0004020202020204" pitchFamily="34" charset="0"/>
                <a:cs typeface="AppleSystemUIFont"/>
              </a:rPr>
              <a:t>Serco</a:t>
            </a:r>
            <a:r>
              <a:rPr lang="it-IT" sz="1600" i="0" kern="0" dirty="0">
                <a:effectLst/>
                <a:latin typeface="Georgia" panose="02040502050405020303" pitchFamily="18" charset="0"/>
                <a:ea typeface="Aptos" panose="020B0004020202020204" pitchFamily="34" charset="0"/>
                <a:cs typeface="AppleSystemUIFont"/>
              </a:rPr>
              <a:t>)</a:t>
            </a:r>
            <a:endParaRPr lang="en-IT" sz="1600" kern="100" dirty="0">
              <a:latin typeface="Georgia" panose="02040502050405020303" pitchFamily="18" charset="0"/>
              <a:ea typeface="Aptos" panose="020B0004020202020204" pitchFamily="34" charset="0"/>
              <a:cs typeface="Times New Roman" panose="02020603050405020304" pitchFamily="18" charset="0"/>
            </a:endParaRPr>
          </a:p>
          <a:p>
            <a:pPr marL="285750" indent="-285750">
              <a:spcBef>
                <a:spcPts val="400"/>
              </a:spcBef>
              <a:spcAft>
                <a:spcPts val="400"/>
              </a:spcAft>
              <a:buFont typeface="Arial" panose="020B0604020202020204" pitchFamily="34" charset="0"/>
              <a:buChar char="•"/>
            </a:pPr>
            <a:r>
              <a:rPr lang="en-GB" sz="1600" b="1" i="0" kern="0" dirty="0">
                <a:effectLst/>
                <a:latin typeface="Georgia" panose="02040502050405020303" pitchFamily="18" charset="0"/>
                <a:ea typeface="Aptos" panose="020B0004020202020204" pitchFamily="34" charset="0"/>
                <a:cs typeface="AppleSystemUIFont"/>
              </a:rPr>
              <a:t>CSIRO (DION)</a:t>
            </a:r>
            <a:r>
              <a:rPr lang="en-GB" sz="1600" i="0" kern="0" dirty="0">
                <a:effectLst/>
                <a:latin typeface="Georgia" panose="02040502050405020303" pitchFamily="18" charset="0"/>
                <a:ea typeface="Aptos" panose="020B0004020202020204" pitchFamily="34" charset="0"/>
                <a:cs typeface="AppleSystemUIFont"/>
              </a:rPr>
              <a:t> –Janet Anstee and Matt Garthwaite (CSIRO)</a:t>
            </a:r>
            <a:endParaRPr lang="en-IT" sz="1600" kern="100" dirty="0">
              <a:latin typeface="Georgia" panose="02040502050405020303" pitchFamily="18" charset="0"/>
              <a:ea typeface="Aptos" panose="020B0004020202020204" pitchFamily="34" charset="0"/>
              <a:cs typeface="Times New Roman" panose="02020603050405020304" pitchFamily="18" charset="0"/>
            </a:endParaRPr>
          </a:p>
          <a:p>
            <a:pPr marL="285750" indent="-285750">
              <a:spcBef>
                <a:spcPts val="400"/>
              </a:spcBef>
              <a:spcAft>
                <a:spcPts val="400"/>
              </a:spcAft>
              <a:buFont typeface="Arial" panose="020B0604020202020204" pitchFamily="34" charset="0"/>
              <a:buChar char="•"/>
            </a:pPr>
            <a:r>
              <a:rPr lang="en-GB" sz="1600" b="1" i="0" kern="0" dirty="0">
                <a:effectLst/>
                <a:latin typeface="Georgia" panose="02040502050405020303" pitchFamily="18" charset="0"/>
                <a:ea typeface="Aptos" panose="020B0004020202020204" pitchFamily="34" charset="0"/>
                <a:cs typeface="AppleSystemUIFont"/>
              </a:rPr>
              <a:t>Brewer Spectrometer - NO2 Vertical Column Densities (VCDs) Measurements</a:t>
            </a:r>
            <a:r>
              <a:rPr lang="en-GB" sz="1600" i="0" kern="0" dirty="0">
                <a:effectLst/>
                <a:latin typeface="Georgia" panose="02040502050405020303" pitchFamily="18" charset="0"/>
                <a:ea typeface="Aptos" panose="020B0004020202020204" pitchFamily="34" charset="0"/>
                <a:cs typeface="AppleSystemUIFont"/>
              </a:rPr>
              <a:t> - Henri Diémoz (ARPA Valle d’Aosta) – </a:t>
            </a:r>
            <a:r>
              <a:rPr lang="en-GB" sz="1600" i="0" u="none" strike="noStrike" kern="0" dirty="0">
                <a:effectLst/>
                <a:latin typeface="Georgia" panose="02040502050405020303" pitchFamily="18" charset="0"/>
                <a:ea typeface="Aptos" panose="020B0004020202020204" pitchFamily="34" charset="0"/>
                <a:cs typeface="AppleSystemUIFont"/>
              </a:rPr>
              <a:t>BAQUNIN</a:t>
            </a:r>
            <a:r>
              <a:rPr lang="en-GB" sz="1600" i="0" kern="0" dirty="0">
                <a:effectLst/>
                <a:latin typeface="Georgia" panose="02040502050405020303" pitchFamily="18" charset="0"/>
                <a:ea typeface="Aptos" panose="020B0004020202020204" pitchFamily="34" charset="0"/>
                <a:cs typeface="AppleSystemUIFont"/>
              </a:rPr>
              <a:t> project</a:t>
            </a:r>
            <a:endParaRPr lang="en-IT" sz="1600" kern="100" dirty="0">
              <a:latin typeface="Georgia" panose="02040502050405020303" pitchFamily="18" charset="0"/>
              <a:ea typeface="Aptos" panose="020B0004020202020204" pitchFamily="34" charset="0"/>
              <a:cs typeface="Times New Roman" panose="02020603050405020304" pitchFamily="18" charset="0"/>
            </a:endParaRPr>
          </a:p>
          <a:p>
            <a:pPr marL="285750" indent="-285750">
              <a:spcBef>
                <a:spcPts val="400"/>
              </a:spcBef>
              <a:spcAft>
                <a:spcPts val="400"/>
              </a:spcAft>
              <a:buFont typeface="Arial" panose="020B0604020202020204" pitchFamily="34" charset="0"/>
              <a:buChar char="•"/>
            </a:pPr>
            <a:r>
              <a:rPr lang="en-GB" sz="1600" b="1" i="0" kern="0" dirty="0">
                <a:effectLst/>
                <a:latin typeface="Georgia" panose="02040502050405020303" pitchFamily="18" charset="0"/>
                <a:ea typeface="Aptos" panose="020B0004020202020204" pitchFamily="34" charset="0"/>
                <a:cs typeface="AppleSystemUIFont"/>
              </a:rPr>
              <a:t>FRM4GHG 2.0 project –COCCON</a:t>
            </a:r>
            <a:r>
              <a:rPr lang="en-GB" sz="1600" i="0" kern="0" dirty="0">
                <a:effectLst/>
                <a:latin typeface="Georgia" panose="02040502050405020303" pitchFamily="18" charset="0"/>
                <a:ea typeface="Aptos" panose="020B0004020202020204" pitchFamily="34" charset="0"/>
                <a:cs typeface="AppleSystemUIFont"/>
              </a:rPr>
              <a:t> (EM27/SUN) XCO</a:t>
            </a:r>
            <a:r>
              <a:rPr lang="en-GB" sz="1600" i="0" kern="0" baseline="-25000" dirty="0">
                <a:effectLst/>
                <a:latin typeface="Georgia" panose="02040502050405020303" pitchFamily="18" charset="0"/>
                <a:ea typeface="Aptos" panose="020B0004020202020204" pitchFamily="34" charset="0"/>
                <a:cs typeface="AppleSystemUIFont"/>
              </a:rPr>
              <a:t>2</a:t>
            </a:r>
            <a:r>
              <a:rPr lang="en-GB" sz="1600" i="0" kern="0" dirty="0">
                <a:effectLst/>
                <a:latin typeface="Georgia" panose="02040502050405020303" pitchFamily="18" charset="0"/>
                <a:ea typeface="Aptos" panose="020B0004020202020204" pitchFamily="34" charset="0"/>
                <a:cs typeface="AppleSystemUIFont"/>
              </a:rPr>
              <a:t>, XCH</a:t>
            </a:r>
            <a:r>
              <a:rPr lang="en-GB" sz="1600" i="0" kern="0" baseline="-25000" dirty="0">
                <a:effectLst/>
                <a:latin typeface="Georgia" panose="02040502050405020303" pitchFamily="18" charset="0"/>
                <a:ea typeface="Aptos" panose="020B0004020202020204" pitchFamily="34" charset="0"/>
                <a:cs typeface="AppleSystemUIFont"/>
              </a:rPr>
              <a:t>4</a:t>
            </a:r>
            <a:r>
              <a:rPr lang="en-GB" sz="1600" i="0" kern="0" dirty="0">
                <a:effectLst/>
                <a:latin typeface="Georgia" panose="02040502050405020303" pitchFamily="18" charset="0"/>
                <a:ea typeface="Aptos" panose="020B0004020202020204" pitchFamily="34" charset="0"/>
                <a:cs typeface="AppleSystemUIFont"/>
              </a:rPr>
              <a:t>, and XCO data. – Mahesh Kumar Sha (BIRA) - FRM4GHG team.  [</a:t>
            </a:r>
            <a:r>
              <a:rPr lang="en-GB" sz="1600" b="0" i="0" dirty="0">
                <a:solidFill>
                  <a:srgbClr val="222222"/>
                </a:solidFill>
                <a:latin typeface="Helvetica Neue"/>
                <a:ea typeface="Helvetica Neue"/>
                <a:cs typeface="Helvetica Neue"/>
                <a:sym typeface="Helvetica Neue"/>
              </a:rPr>
              <a:t>Sha, M.K.; De </a:t>
            </a:r>
            <a:r>
              <a:rPr lang="en-GB" sz="1600" b="0" i="0" dirty="0" err="1">
                <a:solidFill>
                  <a:srgbClr val="222222"/>
                </a:solidFill>
                <a:latin typeface="Helvetica Neue"/>
                <a:ea typeface="Helvetica Neue"/>
                <a:cs typeface="Helvetica Neue"/>
                <a:sym typeface="Helvetica Neue"/>
              </a:rPr>
              <a:t>Mazière</a:t>
            </a:r>
            <a:r>
              <a:rPr lang="en-GB" sz="1600" b="0" i="0" dirty="0">
                <a:solidFill>
                  <a:srgbClr val="222222"/>
                </a:solidFill>
                <a:latin typeface="Helvetica Neue"/>
                <a:ea typeface="Helvetica Neue"/>
                <a:cs typeface="Helvetica Neue"/>
                <a:sym typeface="Helvetica Neue"/>
              </a:rPr>
              <a:t>, M.; </a:t>
            </a:r>
            <a:r>
              <a:rPr lang="en-GB" sz="1600" b="0" i="0" dirty="0" err="1">
                <a:solidFill>
                  <a:srgbClr val="222222"/>
                </a:solidFill>
                <a:latin typeface="Helvetica Neue"/>
                <a:ea typeface="Helvetica Neue"/>
                <a:cs typeface="Helvetica Neue"/>
                <a:sym typeface="Helvetica Neue"/>
              </a:rPr>
              <a:t>Notholt</a:t>
            </a:r>
            <a:r>
              <a:rPr lang="en-GB" sz="1600" b="0" i="0" dirty="0">
                <a:solidFill>
                  <a:srgbClr val="222222"/>
                </a:solidFill>
                <a:latin typeface="Helvetica Neue"/>
                <a:ea typeface="Helvetica Neue"/>
                <a:cs typeface="Helvetica Neue"/>
                <a:sym typeface="Helvetica Neue"/>
              </a:rPr>
              <a:t>, J.; </a:t>
            </a:r>
            <a:r>
              <a:rPr lang="en-GB" sz="1600" b="0" i="0" dirty="0" err="1">
                <a:solidFill>
                  <a:srgbClr val="222222"/>
                </a:solidFill>
                <a:latin typeface="Helvetica Neue"/>
                <a:ea typeface="Helvetica Neue"/>
                <a:cs typeface="Helvetica Neue"/>
                <a:sym typeface="Helvetica Neue"/>
              </a:rPr>
              <a:t>Blumenstock</a:t>
            </a:r>
            <a:r>
              <a:rPr lang="en-GB" sz="1600" b="0" i="0" dirty="0">
                <a:solidFill>
                  <a:srgbClr val="222222"/>
                </a:solidFill>
                <a:latin typeface="Helvetica Neue"/>
                <a:ea typeface="Helvetica Neue"/>
                <a:cs typeface="Helvetica Neue"/>
                <a:sym typeface="Helvetica Neue"/>
              </a:rPr>
              <a:t>, T.; Bogaert, P.; </a:t>
            </a:r>
            <a:r>
              <a:rPr lang="en-GB" sz="1600" b="0" i="0" dirty="0" err="1">
                <a:solidFill>
                  <a:srgbClr val="222222"/>
                </a:solidFill>
                <a:latin typeface="Helvetica Neue"/>
                <a:ea typeface="Helvetica Neue"/>
                <a:cs typeface="Helvetica Neue"/>
                <a:sym typeface="Helvetica Neue"/>
              </a:rPr>
              <a:t>Cardoen</a:t>
            </a:r>
            <a:r>
              <a:rPr lang="en-GB" sz="1600" b="0" i="0" dirty="0">
                <a:solidFill>
                  <a:srgbClr val="222222"/>
                </a:solidFill>
                <a:latin typeface="Helvetica Neue"/>
                <a:ea typeface="Helvetica Neue"/>
                <a:cs typeface="Helvetica Neue"/>
                <a:sym typeface="Helvetica Neue"/>
              </a:rPr>
              <a:t>, P.; Chen, H.; </a:t>
            </a:r>
            <a:r>
              <a:rPr lang="en-GB" sz="1600" b="0" i="0" dirty="0" err="1">
                <a:solidFill>
                  <a:srgbClr val="222222"/>
                </a:solidFill>
                <a:latin typeface="Helvetica Neue"/>
                <a:ea typeface="Helvetica Neue"/>
                <a:cs typeface="Helvetica Neue"/>
                <a:sym typeface="Helvetica Neue"/>
              </a:rPr>
              <a:t>Desmet</a:t>
            </a:r>
            <a:r>
              <a:rPr lang="en-GB" sz="1600" b="0" i="0" dirty="0">
                <a:solidFill>
                  <a:srgbClr val="222222"/>
                </a:solidFill>
                <a:latin typeface="Helvetica Neue"/>
                <a:ea typeface="Helvetica Neue"/>
                <a:cs typeface="Helvetica Neue"/>
                <a:sym typeface="Helvetica Neue"/>
              </a:rPr>
              <a:t>, F.; García, O.; Griffith, D.W.T.; et al. Fiducial Reference Measurement for Greenhouse Gases (FRM4GHG). </a:t>
            </a:r>
            <a:r>
              <a:rPr lang="en-GB" sz="1600" b="0" i="1" dirty="0">
                <a:solidFill>
                  <a:srgbClr val="222222"/>
                </a:solidFill>
                <a:latin typeface="Helvetica Neue"/>
                <a:ea typeface="Helvetica Neue"/>
                <a:cs typeface="Helvetica Neue"/>
                <a:sym typeface="Helvetica Neue"/>
              </a:rPr>
              <a:t>Remote Sens.</a:t>
            </a:r>
            <a:r>
              <a:rPr lang="en-GB" sz="1600" b="0" i="0" dirty="0">
                <a:solidFill>
                  <a:srgbClr val="222222"/>
                </a:solidFill>
                <a:latin typeface="Helvetica Neue"/>
                <a:ea typeface="Helvetica Neue"/>
                <a:cs typeface="Helvetica Neue"/>
                <a:sym typeface="Helvetica Neue"/>
              </a:rPr>
              <a:t> </a:t>
            </a:r>
            <a:r>
              <a:rPr lang="en-GB" sz="1600" b="1" i="0" dirty="0">
                <a:solidFill>
                  <a:srgbClr val="222222"/>
                </a:solidFill>
                <a:latin typeface="Helvetica Neue"/>
                <a:ea typeface="Helvetica Neue"/>
                <a:cs typeface="Helvetica Neue"/>
                <a:sym typeface="Helvetica Neue"/>
              </a:rPr>
              <a:t>2024</a:t>
            </a:r>
            <a:r>
              <a:rPr lang="en-GB" sz="1600" b="0" i="0" dirty="0">
                <a:solidFill>
                  <a:srgbClr val="222222"/>
                </a:solidFill>
                <a:latin typeface="Helvetica Neue"/>
                <a:ea typeface="Helvetica Neue"/>
                <a:cs typeface="Helvetica Neue"/>
                <a:sym typeface="Helvetica Neue"/>
              </a:rPr>
              <a:t>, </a:t>
            </a:r>
            <a:r>
              <a:rPr lang="en-GB" sz="1600" b="0" i="1" dirty="0">
                <a:solidFill>
                  <a:srgbClr val="222222"/>
                </a:solidFill>
                <a:latin typeface="Helvetica Neue"/>
                <a:ea typeface="Helvetica Neue"/>
                <a:cs typeface="Helvetica Neue"/>
                <a:sym typeface="Helvetica Neue"/>
              </a:rPr>
              <a:t>16</a:t>
            </a:r>
            <a:r>
              <a:rPr lang="en-GB" sz="1600" b="0" i="0" dirty="0">
                <a:solidFill>
                  <a:srgbClr val="222222"/>
                </a:solidFill>
                <a:latin typeface="Helvetica Neue"/>
                <a:ea typeface="Helvetica Neue"/>
                <a:cs typeface="Helvetica Neue"/>
                <a:sym typeface="Helvetica Neue"/>
              </a:rPr>
              <a:t>, 3525. </a:t>
            </a:r>
            <a:r>
              <a:rPr lang="en-GB" sz="1600" b="0" i="0" u="sng" dirty="0">
                <a:solidFill>
                  <a:srgbClr val="222222"/>
                </a:solid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https://doi.org/10.3390/rs16183525</a:t>
            </a:r>
            <a:r>
              <a:rPr lang="en-GB" sz="1600" u="sng" dirty="0">
                <a:solidFill>
                  <a:srgbClr val="222222"/>
                </a:solidFill>
                <a:latin typeface="Helvetica Neue"/>
                <a:ea typeface="Helvetica Neue"/>
                <a:cs typeface="Helvetica Neue"/>
                <a:sym typeface="Helvetica Neue"/>
              </a:rPr>
              <a:t>]</a:t>
            </a:r>
            <a:endParaRPr lang="en-IT" sz="1600" u="sng" kern="100" dirty="0">
              <a:solidFill>
                <a:srgbClr val="222222"/>
              </a:solidFill>
              <a:latin typeface="Georgia" panose="02040502050405020303" pitchFamily="18" charset="0"/>
              <a:ea typeface="Helvetica Neue"/>
              <a:cs typeface="Times New Roman" panose="02020603050405020304" pitchFamily="18" charset="0"/>
              <a:sym typeface="Helvetica Neue"/>
            </a:endParaRPr>
          </a:p>
          <a:p>
            <a:pPr marL="285750" indent="-285750">
              <a:spcBef>
                <a:spcPts val="400"/>
              </a:spcBef>
              <a:spcAft>
                <a:spcPts val="400"/>
              </a:spcAft>
              <a:buFont typeface="Arial" panose="020B0604020202020204" pitchFamily="34" charset="0"/>
              <a:buChar char="•"/>
            </a:pPr>
            <a:r>
              <a:rPr lang="en-GB" sz="1600" i="0" kern="0" dirty="0">
                <a:effectLst/>
                <a:latin typeface="Georgia" panose="02040502050405020303" pitchFamily="18" charset="0"/>
                <a:ea typeface="Aptos" panose="020B0004020202020204" pitchFamily="34" charset="0"/>
                <a:cs typeface="AppleSystemUIFont"/>
              </a:rPr>
              <a:t>Tropical Centre for reactive trace gas remote sensing (</a:t>
            </a:r>
            <a:r>
              <a:rPr lang="en-GB" sz="1600" b="1" i="0" kern="0" dirty="0">
                <a:effectLst/>
                <a:latin typeface="Georgia" panose="02040502050405020303" pitchFamily="18" charset="0"/>
                <a:ea typeface="Aptos" panose="020B0004020202020204" pitchFamily="34" charset="0"/>
                <a:cs typeface="AppleSystemUIFont"/>
              </a:rPr>
              <a:t>CREGARS</a:t>
            </a:r>
            <a:r>
              <a:rPr lang="en-GB" sz="1600" i="0" kern="0" dirty="0">
                <a:effectLst/>
                <a:latin typeface="Georgia" panose="02040502050405020303" pitchFamily="18" charset="0"/>
                <a:ea typeface="Aptos" panose="020B0004020202020204" pitchFamily="34" charset="0"/>
                <a:cs typeface="AppleSystemUIFont"/>
              </a:rPr>
              <a:t>) in ACTRIS – Martine De Mazière (BIRA)</a:t>
            </a:r>
            <a:endParaRPr lang="en-IT" sz="1600" i="0" kern="100" dirty="0">
              <a:effectLst/>
              <a:latin typeface="Georgia" panose="02040502050405020303" pitchFamily="18" charset="0"/>
              <a:ea typeface="Aptos" panose="020B0004020202020204" pitchFamily="34" charset="0"/>
              <a:cs typeface="Times New Roman" panose="02020603050405020304" pitchFamily="18" charset="0"/>
            </a:endParaRPr>
          </a:p>
        </p:txBody>
      </p:sp>
      <p:pic>
        <p:nvPicPr>
          <p:cNvPr id="6" name="Google Shape;112;p9">
            <a:extLst>
              <a:ext uri="{FF2B5EF4-FFF2-40B4-BE49-F238E27FC236}">
                <a16:creationId xmlns:a16="http://schemas.microsoft.com/office/drawing/2014/main" id="{B95ABB35-E929-3EDE-1E6E-79C4ED0F8FD7}"/>
              </a:ext>
            </a:extLst>
          </p:cNvPr>
          <p:cNvPicPr preferRelativeResize="0"/>
          <p:nvPr/>
        </p:nvPicPr>
        <p:blipFill rotWithShape="1">
          <a:blip r:embed="rId9">
            <a:alphaModFix/>
          </a:blip>
          <a:srcRect/>
          <a:stretch/>
        </p:blipFill>
        <p:spPr>
          <a:xfrm>
            <a:off x="2422113" y="5579786"/>
            <a:ext cx="1328060" cy="523220"/>
          </a:xfrm>
          <a:prstGeom prst="rect">
            <a:avLst/>
          </a:prstGeom>
          <a:noFill/>
          <a:ln w="9525" cap="flat" cmpd="sng">
            <a:solidFill>
              <a:schemeClr val="accent1"/>
            </a:solidFill>
            <a:prstDash val="solid"/>
            <a:miter lim="800000"/>
            <a:headEnd type="none" w="sm" len="sm"/>
            <a:tailEnd type="none" w="sm" len="sm"/>
          </a:ln>
        </p:spPr>
      </p:pic>
      <p:sp>
        <p:nvSpPr>
          <p:cNvPr id="7" name="Google Shape;113;p9">
            <a:extLst>
              <a:ext uri="{FF2B5EF4-FFF2-40B4-BE49-F238E27FC236}">
                <a16:creationId xmlns:a16="http://schemas.microsoft.com/office/drawing/2014/main" id="{912A14F3-2EE9-F6B7-42E3-2F7E418DA739}"/>
              </a:ext>
            </a:extLst>
          </p:cNvPr>
          <p:cNvSpPr txBox="1"/>
          <p:nvPr/>
        </p:nvSpPr>
        <p:spPr>
          <a:xfrm>
            <a:off x="525736" y="5567086"/>
            <a:ext cx="1884945" cy="523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Maturity Matrix Tool </a:t>
            </a:r>
            <a:endParaRPr dirty="0"/>
          </a:p>
          <a:p>
            <a:pPr marL="0" marR="0" lvl="0" indent="0" algn="l" rtl="0">
              <a:lnSpc>
                <a:spcPct val="100000"/>
              </a:lnSpc>
              <a:spcBef>
                <a:spcPts val="0"/>
              </a:spcBef>
              <a:spcAft>
                <a:spcPts val="0"/>
              </a:spcAft>
              <a:buNone/>
            </a:pPr>
            <a:r>
              <a:rPr lang="en-GB" sz="1400" b="0" i="0" u="sng" strike="noStrike" cap="none" dirty="0">
                <a:solidFill>
                  <a:srgbClr val="0563C1"/>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https://mmt.skytek.dev</a:t>
            </a:r>
            <a:endParaRPr sz="1400" b="0" i="0" u="none" strike="noStrike" cap="none" dirty="0">
              <a:solidFill>
                <a:srgbClr val="000000"/>
              </a:solidFill>
              <a:latin typeface="Arial"/>
              <a:ea typeface="Arial"/>
              <a:cs typeface="Arial"/>
              <a:sym typeface="Arial"/>
            </a:endParaRPr>
          </a:p>
        </p:txBody>
      </p:sp>
      <p:sp>
        <p:nvSpPr>
          <p:cNvPr id="8" name="Google Shape;114;p9">
            <a:extLst>
              <a:ext uri="{FF2B5EF4-FFF2-40B4-BE49-F238E27FC236}">
                <a16:creationId xmlns:a16="http://schemas.microsoft.com/office/drawing/2014/main" id="{9C500F88-63DB-ACC9-7046-0C3232EFEE98}"/>
              </a:ext>
            </a:extLst>
          </p:cNvPr>
          <p:cNvSpPr txBox="1"/>
          <p:nvPr/>
        </p:nvSpPr>
        <p:spPr>
          <a:xfrm>
            <a:off x="3761605" y="5567086"/>
            <a:ext cx="6008282" cy="52318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1" u="none" strike="noStrike" cap="none" dirty="0">
                <a:solidFill>
                  <a:srgbClr val="000000"/>
                </a:solidFill>
                <a:latin typeface="Arial"/>
                <a:ea typeface="Arial"/>
                <a:cs typeface="Arial"/>
                <a:sym typeface="Arial"/>
              </a:rPr>
              <a:t>Support provided by </a:t>
            </a:r>
            <a:r>
              <a:rPr lang="en-GB" sz="1400" b="0" i="1" u="none" strike="noStrike" cap="none" dirty="0" err="1">
                <a:solidFill>
                  <a:srgbClr val="000000"/>
                </a:solidFill>
                <a:latin typeface="Arial"/>
                <a:ea typeface="Arial"/>
                <a:cs typeface="Arial"/>
                <a:sym typeface="Arial"/>
              </a:rPr>
              <a:t>Jarek</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Dobrzanski</a:t>
            </a:r>
            <a:r>
              <a:rPr lang="en-GB" sz="1400" b="0" i="1" u="none" strike="noStrike" cap="none" dirty="0">
                <a:solidFill>
                  <a:srgbClr val="000000"/>
                </a:solidFill>
                <a:latin typeface="Arial"/>
                <a:ea typeface="Arial"/>
                <a:cs typeface="Arial"/>
                <a:sym typeface="Arial"/>
              </a:rPr>
              <a:t> </a:t>
            </a:r>
            <a:r>
              <a:rPr lang="en-GB" sz="1400" b="0" i="1" u="none" strike="noStrike" cap="none" dirty="0">
                <a:solidFill>
                  <a:srgbClr val="000000"/>
                </a:solidFill>
                <a:latin typeface="Calibri"/>
                <a:ea typeface="Calibri"/>
                <a:cs typeface="Calibri"/>
                <a:sym typeface="Calibri"/>
              </a:rPr>
              <a:t>(</a:t>
            </a:r>
            <a:r>
              <a:rPr lang="en-GB" sz="1400" b="0" i="1" u="none" strike="noStrike" cap="none" dirty="0" err="1">
                <a:solidFill>
                  <a:srgbClr val="000000"/>
                </a:solidFill>
                <a:latin typeface="Calibri"/>
                <a:ea typeface="Calibri"/>
                <a:cs typeface="Calibri"/>
                <a:sym typeface="Calibri"/>
              </a:rPr>
              <a:t>Skytek</a:t>
            </a:r>
            <a:r>
              <a:rPr lang="en-GB" sz="1400" b="0" i="1" u="none" strike="noStrike" cap="none" dirty="0">
                <a:solidFill>
                  <a:srgbClr val="000000"/>
                </a:solidFill>
                <a:latin typeface="Calibri"/>
                <a:ea typeface="Calibri"/>
                <a:cs typeface="Calibri"/>
                <a:sym typeface="Calibri"/>
              </a:rPr>
              <a:t>, Ireland </a:t>
            </a:r>
            <a:r>
              <a:rPr lang="en-GB" sz="1400" b="0" i="1" u="none" strike="noStrike" cap="none" dirty="0">
                <a:solidFill>
                  <a:srgbClr val="000000"/>
                </a:solidFill>
                <a:latin typeface="Calibri"/>
                <a:ea typeface="Calibri"/>
                <a:cs typeface="Calibri"/>
                <a:sym typeface="Calibri"/>
                <a:hlinkClick r:id="rId11"/>
              </a:rPr>
              <a:t>https://skytek.com/</a:t>
            </a:r>
            <a:r>
              <a:rPr lang="en-GB" sz="1400" b="0" i="1" u="none" strike="noStrike" cap="none" dirty="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None/>
            </a:pPr>
            <a:endParaRPr sz="1400" b="0" i="1" u="none" strike="noStrike" cap="none" dirty="0">
              <a:solidFill>
                <a:srgbClr val="000000"/>
              </a:solidFill>
              <a:latin typeface="Arial"/>
              <a:ea typeface="Arial"/>
              <a:cs typeface="Arial"/>
              <a:sym typeface="Arial"/>
            </a:endParaRPr>
          </a:p>
        </p:txBody>
      </p:sp>
      <p:sp>
        <p:nvSpPr>
          <p:cNvPr id="9" name="Google Shape;115;p9">
            <a:extLst>
              <a:ext uri="{FF2B5EF4-FFF2-40B4-BE49-F238E27FC236}">
                <a16:creationId xmlns:a16="http://schemas.microsoft.com/office/drawing/2014/main" id="{84DE0879-E7A0-1865-81BF-478DAE1DE3D2}"/>
              </a:ext>
            </a:extLst>
          </p:cNvPr>
          <p:cNvSpPr txBox="1"/>
          <p:nvPr/>
        </p:nvSpPr>
        <p:spPr>
          <a:xfrm>
            <a:off x="393700" y="6111065"/>
            <a:ext cx="4602822" cy="307777"/>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400"/>
              <a:buFont typeface="Arial"/>
              <a:buNone/>
            </a:pPr>
            <a:r>
              <a:rPr lang="en-GB" sz="1400" b="0" i="0" u="sng" strike="noStrike" cap="none">
                <a:solidFill>
                  <a:srgbClr val="000000"/>
                </a:solidFill>
                <a:latin typeface="Calibri"/>
                <a:ea typeface="Calibri"/>
                <a:cs typeface="Calibri"/>
                <a:sym typeface="Calibri"/>
              </a:rPr>
              <a:t>Dedicated credentials provided for all the selected users</a:t>
            </a:r>
            <a:endParaRPr sz="1400" b="0" i="0" u="sng" strike="noStrike" cap="none">
              <a:solidFill>
                <a:srgbClr val="0563C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1716613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664</TotalTime>
  <Words>2163</Words>
  <Application>Microsoft Macintosh PowerPoint</Application>
  <PresentationFormat>Widescreen</PresentationFormat>
  <Paragraphs>167</Paragraphs>
  <Slides>12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Aptos</vt:lpstr>
      <vt:lpstr>Arial</vt:lpstr>
      <vt:lpstr>Calibri</vt:lpstr>
      <vt:lpstr>Courier New</vt:lpstr>
      <vt:lpstr>Georgia</vt:lpstr>
      <vt:lpstr>Helvetica Neue</vt:lpstr>
      <vt:lpstr>Noto Sans Symbols</vt:lpstr>
      <vt:lpstr>Palatino Linotype</vt:lpstr>
      <vt:lpstr>Times New Roman</vt:lpstr>
      <vt:lpstr>ceos</vt:lpstr>
      <vt:lpstr>AC-VC#21  CEOS-FRM Assessment Framework</vt:lpstr>
      <vt:lpstr>Table of Contents</vt:lpstr>
      <vt:lpstr>Background and Objectives </vt:lpstr>
      <vt:lpstr>PowerPoint Presentation</vt:lpstr>
      <vt:lpstr>PowerPoint Presentation</vt:lpstr>
      <vt:lpstr>PowerPoint Presentation</vt:lpstr>
      <vt:lpstr>Maturity Matrix tool: Logical Overview</vt:lpstr>
      <vt:lpstr>PowerPoint Presentation</vt:lpstr>
      <vt:lpstr>Pilots for CEOS FRMs Maturity Matrix Assessment: </vt:lpstr>
      <vt:lpstr>“Completeness, coverage and distribution” aspects and assessment criteria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WGCV-52 Presentation Template and Guidance</dc:title>
  <cp:lastModifiedBy>Paolo Castracane</cp:lastModifiedBy>
  <cp:revision>2</cp:revision>
  <dcterms:modified xsi:type="dcterms:W3CDTF">2025-05-30T08:50:18Z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2023-05-31T09:13:24Z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eb55ef94-ecdb-43cb-8064-d76bc1e5fe98</vt:lpwstr>
  </property>
  <property fmtid="{D5CDD505-2E9C-101B-9397-08002B2CF9AE}" pid="8" name="MSIP_Label_9df4b5af-ab42-45d5-91e7-45583bed1b2a_ContentBits">
    <vt:lpwstr>0</vt:lpwstr>
  </property>
</Properties>
</file>