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464" r:id="rId3"/>
    <p:sldId id="465" r:id="rId4"/>
    <p:sldId id="466" r:id="rId5"/>
    <p:sldId id="481" r:id="rId6"/>
    <p:sldId id="325" r:id="rId7"/>
    <p:sldId id="328" r:id="rId8"/>
    <p:sldId id="327" r:id="rId9"/>
    <p:sldId id="330" r:id="rId10"/>
    <p:sldId id="289" r:id="rId11"/>
    <p:sldId id="483" r:id="rId12"/>
    <p:sldId id="344" r:id="rId13"/>
    <p:sldId id="309" r:id="rId14"/>
    <p:sldId id="270" r:id="rId15"/>
    <p:sldId id="271" r:id="rId16"/>
    <p:sldId id="277" r:id="rId17"/>
    <p:sldId id="323" r:id="rId18"/>
    <p:sldId id="295" r:id="rId19"/>
    <p:sldId id="298" r:id="rId20"/>
    <p:sldId id="480" r:id="rId21"/>
    <p:sldId id="29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82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7A4BC-E987-3C49-B050-A34B2C3AFD6C}" v="3" dt="2025-06-03T09:43:54.898"/>
  </p1510:revLst>
</p1510:revInfo>
</file>

<file path=ppt/tableStyles.xml><?xml version="1.0" encoding="utf-8"?>
<a:tblStyleLst xmlns:a="http://schemas.openxmlformats.org/drawingml/2006/main" def="{90652D67-109D-458F-83C8-D3132AF39D6F}">
  <a:tblStyle styleId="{90652D67-109D-458F-83C8-D3132AF3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3754DF-DC56-48DC-A39B-42C5643581E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3" d="100"/>
          <a:sy n="143" d="100"/>
        </p:scale>
        <p:origin x="1304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22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Koopman" userId="a358d4b6-04cb-4f8f-8da1-56b17a1d33f2" providerId="ADAL" clId="{E977A4BC-E987-3C49-B050-A34B2C3AFD6C}"/>
    <pc:docChg chg="custSel addSld delSld modSld">
      <pc:chgData name="Robert Koopman" userId="a358d4b6-04cb-4f8f-8da1-56b17a1d33f2" providerId="ADAL" clId="{E977A4BC-E987-3C49-B050-A34B2C3AFD6C}" dt="2025-06-03T09:50:31.518" v="1256" actId="20577"/>
      <pc:docMkLst>
        <pc:docMk/>
      </pc:docMkLst>
      <pc:sldChg chg="modSp mod">
        <pc:chgData name="Robert Koopman" userId="a358d4b6-04cb-4f8f-8da1-56b17a1d33f2" providerId="ADAL" clId="{E977A4BC-E987-3C49-B050-A34B2C3AFD6C}" dt="2025-06-03T09:50:31.518" v="1256" actId="20577"/>
        <pc:sldMkLst>
          <pc:docMk/>
          <pc:sldMk cId="0" sldId="256"/>
        </pc:sldMkLst>
        <pc:spChg chg="mod">
          <ac:chgData name="Robert Koopman" userId="a358d4b6-04cb-4f8f-8da1-56b17a1d33f2" providerId="ADAL" clId="{E977A4BC-E987-3C49-B050-A34B2C3AFD6C}" dt="2025-06-03T09:50:31.518" v="1256" actId="20577"/>
          <ac:spMkLst>
            <pc:docMk/>
            <pc:sldMk cId="0" sldId="256"/>
            <ac:spMk id="61" creationId="{00000000-0000-0000-0000-000000000000}"/>
          </ac:spMkLst>
        </pc:spChg>
      </pc:sldChg>
      <pc:sldChg chg="del mod modShow">
        <pc:chgData name="Robert Koopman" userId="a358d4b6-04cb-4f8f-8da1-56b17a1d33f2" providerId="ADAL" clId="{E977A4BC-E987-3C49-B050-A34B2C3AFD6C}" dt="2025-06-03T09:31:58.050" v="906" actId="2696"/>
        <pc:sldMkLst>
          <pc:docMk/>
          <pc:sldMk cId="0" sldId="261"/>
        </pc:sldMkLst>
      </pc:sldChg>
      <pc:sldChg chg="del mod modShow">
        <pc:chgData name="Robert Koopman" userId="a358d4b6-04cb-4f8f-8da1-56b17a1d33f2" providerId="ADAL" clId="{E977A4BC-E987-3C49-B050-A34B2C3AFD6C}" dt="2025-06-03T09:32:00.744" v="907" actId="2696"/>
        <pc:sldMkLst>
          <pc:docMk/>
          <pc:sldMk cId="0" sldId="262"/>
        </pc:sldMkLst>
      </pc:sldChg>
      <pc:sldChg chg="del">
        <pc:chgData name="Robert Koopman" userId="a358d4b6-04cb-4f8f-8da1-56b17a1d33f2" providerId="ADAL" clId="{E977A4BC-E987-3C49-B050-A34B2C3AFD6C}" dt="2025-05-30T10:48:48.705" v="15" actId="2696"/>
        <pc:sldMkLst>
          <pc:docMk/>
          <pc:sldMk cId="0" sldId="263"/>
        </pc:sldMkLst>
      </pc:sldChg>
      <pc:sldChg chg="del">
        <pc:chgData name="Robert Koopman" userId="a358d4b6-04cb-4f8f-8da1-56b17a1d33f2" providerId="ADAL" clId="{E977A4BC-E987-3C49-B050-A34B2C3AFD6C}" dt="2025-05-30T10:49:29.684" v="17" actId="2696"/>
        <pc:sldMkLst>
          <pc:docMk/>
          <pc:sldMk cId="0" sldId="264"/>
        </pc:sldMkLst>
      </pc:sldChg>
      <pc:sldChg chg="del mod modShow">
        <pc:chgData name="Robert Koopman" userId="a358d4b6-04cb-4f8f-8da1-56b17a1d33f2" providerId="ADAL" clId="{E977A4BC-E987-3C49-B050-A34B2C3AFD6C}" dt="2025-06-03T09:32:07.342" v="909" actId="2696"/>
        <pc:sldMkLst>
          <pc:docMk/>
          <pc:sldMk cId="0" sldId="265"/>
        </pc:sldMkLst>
      </pc:sldChg>
      <pc:sldChg chg="del">
        <pc:chgData name="Robert Koopman" userId="a358d4b6-04cb-4f8f-8da1-56b17a1d33f2" providerId="ADAL" clId="{E977A4BC-E987-3C49-B050-A34B2C3AFD6C}" dt="2025-05-30T10:49:22.688" v="16" actId="2696"/>
        <pc:sldMkLst>
          <pc:docMk/>
          <pc:sldMk cId="0" sldId="269"/>
        </pc:sldMkLst>
      </pc:sldChg>
      <pc:sldChg chg="del">
        <pc:chgData name="Robert Koopman" userId="a358d4b6-04cb-4f8f-8da1-56b17a1d33f2" providerId="ADAL" clId="{E977A4BC-E987-3C49-B050-A34B2C3AFD6C}" dt="2025-05-30T10:51:16.312" v="18" actId="2696"/>
        <pc:sldMkLst>
          <pc:docMk/>
          <pc:sldMk cId="0" sldId="272"/>
        </pc:sldMkLst>
      </pc:sldChg>
      <pc:sldChg chg="del">
        <pc:chgData name="Robert Koopman" userId="a358d4b6-04cb-4f8f-8da1-56b17a1d33f2" providerId="ADAL" clId="{E977A4BC-E987-3C49-B050-A34B2C3AFD6C}" dt="2025-05-30T10:51:16.312" v="18" actId="2696"/>
        <pc:sldMkLst>
          <pc:docMk/>
          <pc:sldMk cId="0" sldId="273"/>
        </pc:sldMkLst>
      </pc:sldChg>
      <pc:sldChg chg="del">
        <pc:chgData name="Robert Koopman" userId="a358d4b6-04cb-4f8f-8da1-56b17a1d33f2" providerId="ADAL" clId="{E977A4BC-E987-3C49-B050-A34B2C3AFD6C}" dt="2025-05-30T10:51:16.312" v="18" actId="2696"/>
        <pc:sldMkLst>
          <pc:docMk/>
          <pc:sldMk cId="0" sldId="274"/>
        </pc:sldMkLst>
      </pc:sldChg>
      <pc:sldChg chg="del">
        <pc:chgData name="Robert Koopman" userId="a358d4b6-04cb-4f8f-8da1-56b17a1d33f2" providerId="ADAL" clId="{E977A4BC-E987-3C49-B050-A34B2C3AFD6C}" dt="2025-05-30T10:51:16.312" v="18" actId="2696"/>
        <pc:sldMkLst>
          <pc:docMk/>
          <pc:sldMk cId="0" sldId="275"/>
        </pc:sldMkLst>
      </pc:sldChg>
      <pc:sldChg chg="del">
        <pc:chgData name="Robert Koopman" userId="a358d4b6-04cb-4f8f-8da1-56b17a1d33f2" providerId="ADAL" clId="{E977A4BC-E987-3C49-B050-A34B2C3AFD6C}" dt="2025-05-30T10:51:23.496" v="19" actId="2696"/>
        <pc:sldMkLst>
          <pc:docMk/>
          <pc:sldMk cId="0" sldId="276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78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79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80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81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82"/>
        </pc:sldMkLst>
      </pc:sldChg>
      <pc:sldChg chg="del">
        <pc:chgData name="Robert Koopman" userId="a358d4b6-04cb-4f8f-8da1-56b17a1d33f2" providerId="ADAL" clId="{E977A4BC-E987-3C49-B050-A34B2C3AFD6C}" dt="2025-05-30T10:52:00.364" v="20" actId="2696"/>
        <pc:sldMkLst>
          <pc:docMk/>
          <pc:sldMk cId="0" sldId="283"/>
        </pc:sldMkLst>
      </pc:sldChg>
      <pc:sldChg chg="del">
        <pc:chgData name="Robert Koopman" userId="a358d4b6-04cb-4f8f-8da1-56b17a1d33f2" providerId="ADAL" clId="{E977A4BC-E987-3C49-B050-A34B2C3AFD6C}" dt="2025-05-30T10:46:42.154" v="10" actId="2696"/>
        <pc:sldMkLst>
          <pc:docMk/>
          <pc:sldMk cId="0" sldId="285"/>
        </pc:sldMkLst>
      </pc:sldChg>
      <pc:sldChg chg="del">
        <pc:chgData name="Robert Koopman" userId="a358d4b6-04cb-4f8f-8da1-56b17a1d33f2" providerId="ADAL" clId="{E977A4BC-E987-3C49-B050-A34B2C3AFD6C}" dt="2025-05-30T10:44:56.919" v="0" actId="2696"/>
        <pc:sldMkLst>
          <pc:docMk/>
          <pc:sldMk cId="0" sldId="287"/>
        </pc:sldMkLst>
      </pc:sldChg>
      <pc:sldChg chg="del">
        <pc:chgData name="Robert Koopman" userId="a358d4b6-04cb-4f8f-8da1-56b17a1d33f2" providerId="ADAL" clId="{E977A4BC-E987-3C49-B050-A34B2C3AFD6C}" dt="2025-05-30T10:45:50.718" v="4" actId="2696"/>
        <pc:sldMkLst>
          <pc:docMk/>
          <pc:sldMk cId="0" sldId="288"/>
        </pc:sldMkLst>
      </pc:sldChg>
      <pc:sldChg chg="del">
        <pc:chgData name="Robert Koopman" userId="a358d4b6-04cb-4f8f-8da1-56b17a1d33f2" providerId="ADAL" clId="{E977A4BC-E987-3C49-B050-A34B2C3AFD6C}" dt="2025-05-30T10:45:55.870" v="5" actId="2696"/>
        <pc:sldMkLst>
          <pc:docMk/>
          <pc:sldMk cId="0" sldId="290"/>
        </pc:sldMkLst>
      </pc:sldChg>
      <pc:sldChg chg="del">
        <pc:chgData name="Robert Koopman" userId="a358d4b6-04cb-4f8f-8da1-56b17a1d33f2" providerId="ADAL" clId="{E977A4BC-E987-3C49-B050-A34B2C3AFD6C}" dt="2025-05-30T10:45:59.045" v="6" actId="2696"/>
        <pc:sldMkLst>
          <pc:docMk/>
          <pc:sldMk cId="0" sldId="291"/>
        </pc:sldMkLst>
      </pc:sldChg>
      <pc:sldChg chg="del mod modShow">
        <pc:chgData name="Robert Koopman" userId="a358d4b6-04cb-4f8f-8da1-56b17a1d33f2" providerId="ADAL" clId="{E977A4BC-E987-3C49-B050-A34B2C3AFD6C}" dt="2025-06-03T09:32:11.726" v="910" actId="2696"/>
        <pc:sldMkLst>
          <pc:docMk/>
          <pc:sldMk cId="0" sldId="294"/>
        </pc:sldMkLst>
      </pc:sldChg>
      <pc:sldChg chg="del mod modShow">
        <pc:chgData name="Robert Koopman" userId="a358d4b6-04cb-4f8f-8da1-56b17a1d33f2" providerId="ADAL" clId="{E977A4BC-E987-3C49-B050-A34B2C3AFD6C}" dt="2025-06-03T09:32:04.441" v="908" actId="2696"/>
        <pc:sldMkLst>
          <pc:docMk/>
          <pc:sldMk cId="0" sldId="310"/>
        </pc:sldMkLst>
      </pc:sldChg>
      <pc:sldChg chg="modSp mod">
        <pc:chgData name="Robert Koopman" userId="a358d4b6-04cb-4f8f-8da1-56b17a1d33f2" providerId="ADAL" clId="{E977A4BC-E987-3C49-B050-A34B2C3AFD6C}" dt="2025-06-03T06:31:51.163" v="59" actId="20577"/>
        <pc:sldMkLst>
          <pc:docMk/>
          <pc:sldMk cId="0" sldId="327"/>
        </pc:sldMkLst>
        <pc:spChg chg="mod">
          <ac:chgData name="Robert Koopman" userId="a358d4b6-04cb-4f8f-8da1-56b17a1d33f2" providerId="ADAL" clId="{E977A4BC-E987-3C49-B050-A34B2C3AFD6C}" dt="2025-06-03T06:31:51.163" v="59" actId="20577"/>
          <ac:spMkLst>
            <pc:docMk/>
            <pc:sldMk cId="0" sldId="327"/>
            <ac:spMk id="157" creationId="{00000000-0000-0000-0000-000000000000}"/>
          </ac:spMkLst>
        </pc:spChg>
      </pc:sldChg>
      <pc:sldChg chg="modSp mod">
        <pc:chgData name="Robert Koopman" userId="a358d4b6-04cb-4f8f-8da1-56b17a1d33f2" providerId="ADAL" clId="{E977A4BC-E987-3C49-B050-A34B2C3AFD6C}" dt="2025-06-03T09:14:08.426" v="256" actId="20577"/>
        <pc:sldMkLst>
          <pc:docMk/>
          <pc:sldMk cId="0" sldId="328"/>
        </pc:sldMkLst>
        <pc:spChg chg="mod">
          <ac:chgData name="Robert Koopman" userId="a358d4b6-04cb-4f8f-8da1-56b17a1d33f2" providerId="ADAL" clId="{E977A4BC-E987-3C49-B050-A34B2C3AFD6C}" dt="2025-06-03T09:14:08.426" v="256" actId="20577"/>
          <ac:spMkLst>
            <pc:docMk/>
            <pc:sldMk cId="0" sldId="328"/>
            <ac:spMk id="177" creationId="{00000000-0000-0000-0000-000000000000}"/>
          </ac:spMkLst>
        </pc:spChg>
      </pc:sldChg>
      <pc:sldChg chg="del">
        <pc:chgData name="Robert Koopman" userId="a358d4b6-04cb-4f8f-8da1-56b17a1d33f2" providerId="ADAL" clId="{E977A4BC-E987-3C49-B050-A34B2C3AFD6C}" dt="2025-05-30T10:45:46.527" v="3" actId="2696"/>
        <pc:sldMkLst>
          <pc:docMk/>
          <pc:sldMk cId="1817953930" sldId="331"/>
        </pc:sldMkLst>
      </pc:sldChg>
      <pc:sldChg chg="del">
        <pc:chgData name="Robert Koopman" userId="a358d4b6-04cb-4f8f-8da1-56b17a1d33f2" providerId="ADAL" clId="{E977A4BC-E987-3C49-B050-A34B2C3AFD6C}" dt="2025-05-30T10:45:09.406" v="1" actId="2696"/>
        <pc:sldMkLst>
          <pc:docMk/>
          <pc:sldMk cId="0" sldId="332"/>
        </pc:sldMkLst>
      </pc:sldChg>
      <pc:sldChg chg="del mod modShow">
        <pc:chgData name="Robert Koopman" userId="a358d4b6-04cb-4f8f-8da1-56b17a1d33f2" providerId="ADAL" clId="{E977A4BC-E987-3C49-B050-A34B2C3AFD6C}" dt="2025-06-03T09:31:47.276" v="903" actId="2696"/>
        <pc:sldMkLst>
          <pc:docMk/>
          <pc:sldMk cId="0" sldId="333"/>
        </pc:sldMkLst>
      </pc:sldChg>
      <pc:sldChg chg="del mod modShow">
        <pc:chgData name="Robert Koopman" userId="a358d4b6-04cb-4f8f-8da1-56b17a1d33f2" providerId="ADAL" clId="{E977A4BC-E987-3C49-B050-A34B2C3AFD6C}" dt="2025-06-03T09:31:50.736" v="904" actId="2696"/>
        <pc:sldMkLst>
          <pc:docMk/>
          <pc:sldMk cId="0" sldId="334"/>
        </pc:sldMkLst>
      </pc:sldChg>
      <pc:sldChg chg="del">
        <pc:chgData name="Robert Koopman" userId="a358d4b6-04cb-4f8f-8da1-56b17a1d33f2" providerId="ADAL" clId="{E977A4BC-E987-3C49-B050-A34B2C3AFD6C}" dt="2025-05-30T10:45:34.879" v="2" actId="2696"/>
        <pc:sldMkLst>
          <pc:docMk/>
          <pc:sldMk cId="0" sldId="335"/>
        </pc:sldMkLst>
      </pc:sldChg>
      <pc:sldChg chg="del mod modShow">
        <pc:chgData name="Robert Koopman" userId="a358d4b6-04cb-4f8f-8da1-56b17a1d33f2" providerId="ADAL" clId="{E977A4BC-E987-3C49-B050-A34B2C3AFD6C}" dt="2025-06-03T09:31:54.749" v="905" actId="2696"/>
        <pc:sldMkLst>
          <pc:docMk/>
          <pc:sldMk cId="0" sldId="340"/>
        </pc:sldMkLst>
      </pc:sldChg>
      <pc:sldChg chg="del">
        <pc:chgData name="Robert Koopman" userId="a358d4b6-04cb-4f8f-8da1-56b17a1d33f2" providerId="ADAL" clId="{E977A4BC-E987-3C49-B050-A34B2C3AFD6C}" dt="2025-05-30T10:46:21.269" v="7" actId="2696"/>
        <pc:sldMkLst>
          <pc:docMk/>
          <pc:sldMk cId="0" sldId="341"/>
        </pc:sldMkLst>
      </pc:sldChg>
      <pc:sldChg chg="del">
        <pc:chgData name="Robert Koopman" userId="a358d4b6-04cb-4f8f-8da1-56b17a1d33f2" providerId="ADAL" clId="{E977A4BC-E987-3C49-B050-A34B2C3AFD6C}" dt="2025-05-30T10:46:36.099" v="8" actId="2696"/>
        <pc:sldMkLst>
          <pc:docMk/>
          <pc:sldMk cId="0" sldId="342"/>
        </pc:sldMkLst>
      </pc:sldChg>
      <pc:sldChg chg="del">
        <pc:chgData name="Robert Koopman" userId="a358d4b6-04cb-4f8f-8da1-56b17a1d33f2" providerId="ADAL" clId="{E977A4BC-E987-3C49-B050-A34B2C3AFD6C}" dt="2025-05-30T10:46:38.728" v="9" actId="2696"/>
        <pc:sldMkLst>
          <pc:docMk/>
          <pc:sldMk cId="0" sldId="343"/>
        </pc:sldMkLst>
      </pc:sldChg>
      <pc:sldChg chg="modSp mod">
        <pc:chgData name="Robert Koopman" userId="a358d4b6-04cb-4f8f-8da1-56b17a1d33f2" providerId="ADAL" clId="{E977A4BC-E987-3C49-B050-A34B2C3AFD6C}" dt="2025-06-03T09:22:34.400" v="856" actId="207"/>
        <pc:sldMkLst>
          <pc:docMk/>
          <pc:sldMk cId="0" sldId="344"/>
        </pc:sldMkLst>
        <pc:spChg chg="mod">
          <ac:chgData name="Robert Koopman" userId="a358d4b6-04cb-4f8f-8da1-56b17a1d33f2" providerId="ADAL" clId="{E977A4BC-E987-3C49-B050-A34B2C3AFD6C}" dt="2025-06-03T09:22:34.400" v="856" actId="207"/>
          <ac:spMkLst>
            <pc:docMk/>
            <pc:sldMk cId="0" sldId="344"/>
            <ac:spMk id="343" creationId="{00000000-0000-0000-0000-000000000000}"/>
          </ac:spMkLst>
        </pc:spChg>
      </pc:sldChg>
      <pc:sldChg chg="del">
        <pc:chgData name="Robert Koopman" userId="a358d4b6-04cb-4f8f-8da1-56b17a1d33f2" providerId="ADAL" clId="{E977A4BC-E987-3C49-B050-A34B2C3AFD6C}" dt="2025-05-30T10:47:41.741" v="11" actId="2696"/>
        <pc:sldMkLst>
          <pc:docMk/>
          <pc:sldMk cId="0" sldId="345"/>
        </pc:sldMkLst>
      </pc:sldChg>
      <pc:sldChg chg="del">
        <pc:chgData name="Robert Koopman" userId="a358d4b6-04cb-4f8f-8da1-56b17a1d33f2" providerId="ADAL" clId="{E977A4BC-E987-3C49-B050-A34B2C3AFD6C}" dt="2025-05-30T10:47:50.723" v="12" actId="2696"/>
        <pc:sldMkLst>
          <pc:docMk/>
          <pc:sldMk cId="0" sldId="346"/>
        </pc:sldMkLst>
      </pc:sldChg>
      <pc:sldChg chg="del">
        <pc:chgData name="Robert Koopman" userId="a358d4b6-04cb-4f8f-8da1-56b17a1d33f2" providerId="ADAL" clId="{E977A4BC-E987-3C49-B050-A34B2C3AFD6C}" dt="2025-05-30T10:47:50.723" v="12" actId="2696"/>
        <pc:sldMkLst>
          <pc:docMk/>
          <pc:sldMk cId="0" sldId="347"/>
        </pc:sldMkLst>
      </pc:sldChg>
      <pc:sldChg chg="del">
        <pc:chgData name="Robert Koopman" userId="a358d4b6-04cb-4f8f-8da1-56b17a1d33f2" providerId="ADAL" clId="{E977A4BC-E987-3C49-B050-A34B2C3AFD6C}" dt="2025-05-30T10:47:50.723" v="12" actId="2696"/>
        <pc:sldMkLst>
          <pc:docMk/>
          <pc:sldMk cId="0" sldId="348"/>
        </pc:sldMkLst>
      </pc:sldChg>
      <pc:sldChg chg="del">
        <pc:chgData name="Robert Koopman" userId="a358d4b6-04cb-4f8f-8da1-56b17a1d33f2" providerId="ADAL" clId="{E977A4BC-E987-3C49-B050-A34B2C3AFD6C}" dt="2025-05-30T10:47:50.723" v="12" actId="2696"/>
        <pc:sldMkLst>
          <pc:docMk/>
          <pc:sldMk cId="0" sldId="349"/>
        </pc:sldMkLst>
      </pc:sldChg>
      <pc:sldChg chg="del">
        <pc:chgData name="Robert Koopman" userId="a358d4b6-04cb-4f8f-8da1-56b17a1d33f2" providerId="ADAL" clId="{E977A4BC-E987-3C49-B050-A34B2C3AFD6C}" dt="2025-05-30T10:47:50.723" v="12" actId="2696"/>
        <pc:sldMkLst>
          <pc:docMk/>
          <pc:sldMk cId="0" sldId="350"/>
        </pc:sldMkLst>
      </pc:sldChg>
      <pc:sldChg chg="del">
        <pc:chgData name="Robert Koopman" userId="a358d4b6-04cb-4f8f-8da1-56b17a1d33f2" providerId="ADAL" clId="{E977A4BC-E987-3C49-B050-A34B2C3AFD6C}" dt="2025-05-30T10:47:59.985" v="13" actId="2696"/>
        <pc:sldMkLst>
          <pc:docMk/>
          <pc:sldMk cId="0" sldId="351"/>
        </pc:sldMkLst>
      </pc:sldChg>
      <pc:sldChg chg="del">
        <pc:chgData name="Robert Koopman" userId="a358d4b6-04cb-4f8f-8da1-56b17a1d33f2" providerId="ADAL" clId="{E977A4BC-E987-3C49-B050-A34B2C3AFD6C}" dt="2025-05-30T10:48:03.523" v="14" actId="2696"/>
        <pc:sldMkLst>
          <pc:docMk/>
          <pc:sldMk cId="0" sldId="352"/>
        </pc:sldMkLst>
      </pc:sldChg>
      <pc:sldChg chg="del">
        <pc:chgData name="Robert Koopman" userId="a358d4b6-04cb-4f8f-8da1-56b17a1d33f2" providerId="ADAL" clId="{E977A4BC-E987-3C49-B050-A34B2C3AFD6C}" dt="2025-05-30T10:53:01.466" v="21" actId="2696"/>
        <pc:sldMkLst>
          <pc:docMk/>
          <pc:sldMk cId="0" sldId="355"/>
        </pc:sldMkLst>
      </pc:sldChg>
      <pc:sldChg chg="del">
        <pc:chgData name="Robert Koopman" userId="a358d4b6-04cb-4f8f-8da1-56b17a1d33f2" providerId="ADAL" clId="{E977A4BC-E987-3C49-B050-A34B2C3AFD6C}" dt="2025-05-30T10:53:01.466" v="21" actId="2696"/>
        <pc:sldMkLst>
          <pc:docMk/>
          <pc:sldMk cId="0" sldId="356"/>
        </pc:sldMkLst>
      </pc:sldChg>
      <pc:sldChg chg="del">
        <pc:chgData name="Robert Koopman" userId="a358d4b6-04cb-4f8f-8da1-56b17a1d33f2" providerId="ADAL" clId="{E977A4BC-E987-3C49-B050-A34B2C3AFD6C}" dt="2025-05-30T10:53:01.466" v="21" actId="2696"/>
        <pc:sldMkLst>
          <pc:docMk/>
          <pc:sldMk cId="0" sldId="357"/>
        </pc:sldMkLst>
      </pc:sldChg>
      <pc:sldChg chg="modSp mod">
        <pc:chgData name="Robert Koopman" userId="a358d4b6-04cb-4f8f-8da1-56b17a1d33f2" providerId="ADAL" clId="{E977A4BC-E987-3C49-B050-A34B2C3AFD6C}" dt="2025-06-03T09:12:26.634" v="70" actId="20577"/>
        <pc:sldMkLst>
          <pc:docMk/>
          <pc:sldMk cId="2706007037" sldId="466"/>
        </pc:sldMkLst>
        <pc:spChg chg="mod">
          <ac:chgData name="Robert Koopman" userId="a358d4b6-04cb-4f8f-8da1-56b17a1d33f2" providerId="ADAL" clId="{E977A4BC-E987-3C49-B050-A34B2C3AFD6C}" dt="2025-06-03T09:12:26.634" v="70" actId="20577"/>
          <ac:spMkLst>
            <pc:docMk/>
            <pc:sldMk cId="2706007037" sldId="466"/>
            <ac:spMk id="20" creationId="{ED7D6C39-BBB1-D52F-AE7B-CFB8C6A225FE}"/>
          </ac:spMkLst>
        </pc:spChg>
      </pc:sldChg>
      <pc:sldChg chg="modSp mod">
        <pc:chgData name="Robert Koopman" userId="a358d4b6-04cb-4f8f-8da1-56b17a1d33f2" providerId="ADAL" clId="{E977A4BC-E987-3C49-B050-A34B2C3AFD6C}" dt="2025-06-03T09:26:25.067" v="864" actId="207"/>
        <pc:sldMkLst>
          <pc:docMk/>
          <pc:sldMk cId="3049812029" sldId="470"/>
        </pc:sldMkLst>
        <pc:spChg chg="mod">
          <ac:chgData name="Robert Koopman" userId="a358d4b6-04cb-4f8f-8da1-56b17a1d33f2" providerId="ADAL" clId="{E977A4BC-E987-3C49-B050-A34B2C3AFD6C}" dt="2025-06-03T09:26:25.067" v="864" actId="207"/>
          <ac:spMkLst>
            <pc:docMk/>
            <pc:sldMk cId="3049812029" sldId="470"/>
            <ac:spMk id="3" creationId="{6E75F0DF-C8CD-052A-B4CF-2AEB75A27FAD}"/>
          </ac:spMkLst>
        </pc:spChg>
      </pc:sldChg>
      <pc:sldChg chg="modSp mod">
        <pc:chgData name="Robert Koopman" userId="a358d4b6-04cb-4f8f-8da1-56b17a1d33f2" providerId="ADAL" clId="{E977A4BC-E987-3C49-B050-A34B2C3AFD6C}" dt="2025-06-03T09:27:05.357" v="870" actId="207"/>
        <pc:sldMkLst>
          <pc:docMk/>
          <pc:sldMk cId="452887164" sldId="471"/>
        </pc:sldMkLst>
        <pc:spChg chg="mod">
          <ac:chgData name="Robert Koopman" userId="a358d4b6-04cb-4f8f-8da1-56b17a1d33f2" providerId="ADAL" clId="{E977A4BC-E987-3C49-B050-A34B2C3AFD6C}" dt="2025-06-03T09:27:05.357" v="870" actId="207"/>
          <ac:spMkLst>
            <pc:docMk/>
            <pc:sldMk cId="452887164" sldId="471"/>
            <ac:spMk id="3" creationId="{BD0BF516-360D-417C-E8A0-ABF0CA78C671}"/>
          </ac:spMkLst>
        </pc:spChg>
      </pc:sldChg>
      <pc:sldChg chg="modSp mod">
        <pc:chgData name="Robert Koopman" userId="a358d4b6-04cb-4f8f-8da1-56b17a1d33f2" providerId="ADAL" clId="{E977A4BC-E987-3C49-B050-A34B2C3AFD6C}" dt="2025-06-03T09:27:50.190" v="874" actId="207"/>
        <pc:sldMkLst>
          <pc:docMk/>
          <pc:sldMk cId="3107145602" sldId="472"/>
        </pc:sldMkLst>
        <pc:spChg chg="mod">
          <ac:chgData name="Robert Koopman" userId="a358d4b6-04cb-4f8f-8da1-56b17a1d33f2" providerId="ADAL" clId="{E977A4BC-E987-3C49-B050-A34B2C3AFD6C}" dt="2025-06-03T09:27:50.190" v="874" actId="207"/>
          <ac:spMkLst>
            <pc:docMk/>
            <pc:sldMk cId="3107145602" sldId="472"/>
            <ac:spMk id="3" creationId="{2994AC2C-B243-C23C-034F-A8D0F46D6341}"/>
          </ac:spMkLst>
        </pc:spChg>
      </pc:sldChg>
      <pc:sldChg chg="modSp mod">
        <pc:chgData name="Robert Koopman" userId="a358d4b6-04cb-4f8f-8da1-56b17a1d33f2" providerId="ADAL" clId="{E977A4BC-E987-3C49-B050-A34B2C3AFD6C}" dt="2025-06-03T09:28:28.321" v="876" actId="207"/>
        <pc:sldMkLst>
          <pc:docMk/>
          <pc:sldMk cId="3031561226" sldId="473"/>
        </pc:sldMkLst>
        <pc:spChg chg="mod">
          <ac:chgData name="Robert Koopman" userId="a358d4b6-04cb-4f8f-8da1-56b17a1d33f2" providerId="ADAL" clId="{E977A4BC-E987-3C49-B050-A34B2C3AFD6C}" dt="2025-06-03T09:28:28.321" v="876" actId="207"/>
          <ac:spMkLst>
            <pc:docMk/>
            <pc:sldMk cId="3031561226" sldId="473"/>
            <ac:spMk id="3" creationId="{D4954864-723E-4580-C91D-563971D34C30}"/>
          </ac:spMkLst>
        </pc:spChg>
      </pc:sldChg>
      <pc:sldChg chg="modSp mod">
        <pc:chgData name="Robert Koopman" userId="a358d4b6-04cb-4f8f-8da1-56b17a1d33f2" providerId="ADAL" clId="{E977A4BC-E987-3C49-B050-A34B2C3AFD6C}" dt="2025-06-03T09:29:29.898" v="890" actId="20577"/>
        <pc:sldMkLst>
          <pc:docMk/>
          <pc:sldMk cId="511597558" sldId="474"/>
        </pc:sldMkLst>
        <pc:spChg chg="mod">
          <ac:chgData name="Robert Koopman" userId="a358d4b6-04cb-4f8f-8da1-56b17a1d33f2" providerId="ADAL" clId="{E977A4BC-E987-3C49-B050-A34B2C3AFD6C}" dt="2025-06-03T09:29:29.898" v="890" actId="20577"/>
          <ac:spMkLst>
            <pc:docMk/>
            <pc:sldMk cId="511597558" sldId="474"/>
            <ac:spMk id="3" creationId="{3E02B12E-7CE7-A265-E65E-E41C42AE7BB1}"/>
          </ac:spMkLst>
        </pc:spChg>
      </pc:sldChg>
      <pc:sldChg chg="modSp mod">
        <pc:chgData name="Robert Koopman" userId="a358d4b6-04cb-4f8f-8da1-56b17a1d33f2" providerId="ADAL" clId="{E977A4BC-E987-3C49-B050-A34B2C3AFD6C}" dt="2025-06-03T09:30:16.141" v="895" actId="207"/>
        <pc:sldMkLst>
          <pc:docMk/>
          <pc:sldMk cId="4117463991" sldId="475"/>
        </pc:sldMkLst>
        <pc:spChg chg="mod">
          <ac:chgData name="Robert Koopman" userId="a358d4b6-04cb-4f8f-8da1-56b17a1d33f2" providerId="ADAL" clId="{E977A4BC-E987-3C49-B050-A34B2C3AFD6C}" dt="2025-06-03T09:30:16.141" v="895" actId="207"/>
          <ac:spMkLst>
            <pc:docMk/>
            <pc:sldMk cId="4117463991" sldId="475"/>
            <ac:spMk id="3" creationId="{9F998500-DF8D-3AA9-2219-468EB720617F}"/>
          </ac:spMkLst>
        </pc:spChg>
      </pc:sldChg>
      <pc:sldChg chg="modSp mod">
        <pc:chgData name="Robert Koopman" userId="a358d4b6-04cb-4f8f-8da1-56b17a1d33f2" providerId="ADAL" clId="{E977A4BC-E987-3C49-B050-A34B2C3AFD6C}" dt="2025-06-03T09:30:37.369" v="896" actId="207"/>
        <pc:sldMkLst>
          <pc:docMk/>
          <pc:sldMk cId="267480747" sldId="476"/>
        </pc:sldMkLst>
        <pc:spChg chg="mod">
          <ac:chgData name="Robert Koopman" userId="a358d4b6-04cb-4f8f-8da1-56b17a1d33f2" providerId="ADAL" clId="{E977A4BC-E987-3C49-B050-A34B2C3AFD6C}" dt="2025-06-03T09:30:37.369" v="896" actId="207"/>
          <ac:spMkLst>
            <pc:docMk/>
            <pc:sldMk cId="267480747" sldId="476"/>
            <ac:spMk id="3" creationId="{91296D14-FB16-B287-C81C-96107E933CB6}"/>
          </ac:spMkLst>
        </pc:spChg>
      </pc:sldChg>
      <pc:sldChg chg="modSp mod">
        <pc:chgData name="Robert Koopman" userId="a358d4b6-04cb-4f8f-8da1-56b17a1d33f2" providerId="ADAL" clId="{E977A4BC-E987-3C49-B050-A34B2C3AFD6C}" dt="2025-06-03T09:30:54.384" v="897" actId="207"/>
        <pc:sldMkLst>
          <pc:docMk/>
          <pc:sldMk cId="577348890" sldId="477"/>
        </pc:sldMkLst>
        <pc:spChg chg="mod">
          <ac:chgData name="Robert Koopman" userId="a358d4b6-04cb-4f8f-8da1-56b17a1d33f2" providerId="ADAL" clId="{E977A4BC-E987-3C49-B050-A34B2C3AFD6C}" dt="2025-06-03T09:30:54.384" v="897" actId="207"/>
          <ac:spMkLst>
            <pc:docMk/>
            <pc:sldMk cId="577348890" sldId="477"/>
            <ac:spMk id="3" creationId="{F01D06C9-C97D-3A22-CC2B-EAEBDA76235E}"/>
          </ac:spMkLst>
        </pc:spChg>
      </pc:sldChg>
      <pc:sldChg chg="modSp mod">
        <pc:chgData name="Robert Koopman" userId="a358d4b6-04cb-4f8f-8da1-56b17a1d33f2" providerId="ADAL" clId="{E977A4BC-E987-3C49-B050-A34B2C3AFD6C}" dt="2025-06-03T09:13:05.128" v="219" actId="20577"/>
        <pc:sldMkLst>
          <pc:docMk/>
          <pc:sldMk cId="3496796487" sldId="481"/>
        </pc:sldMkLst>
        <pc:spChg chg="mod">
          <ac:chgData name="Robert Koopman" userId="a358d4b6-04cb-4f8f-8da1-56b17a1d33f2" providerId="ADAL" clId="{E977A4BC-E987-3C49-B050-A34B2C3AFD6C}" dt="2025-06-03T09:13:05.128" v="219" actId="20577"/>
          <ac:spMkLst>
            <pc:docMk/>
            <pc:sldMk cId="3496796487" sldId="481"/>
            <ac:spMk id="3" creationId="{5B643868-52E5-A0A8-4D1C-3F07D2044B8F}"/>
          </ac:spMkLst>
        </pc:spChg>
      </pc:sldChg>
      <pc:sldChg chg="addSp delSp modSp mod delAnim">
        <pc:chgData name="Robert Koopman" userId="a358d4b6-04cb-4f8f-8da1-56b17a1d33f2" providerId="ADAL" clId="{E977A4BC-E987-3C49-B050-A34B2C3AFD6C}" dt="2025-06-03T09:44:10.216" v="914" actId="14100"/>
        <pc:sldMkLst>
          <pc:docMk/>
          <pc:sldMk cId="2519249684" sldId="482"/>
        </pc:sldMkLst>
        <pc:picChg chg="add mod">
          <ac:chgData name="Robert Koopman" userId="a358d4b6-04cb-4f8f-8da1-56b17a1d33f2" providerId="ADAL" clId="{E977A4BC-E987-3C49-B050-A34B2C3AFD6C}" dt="2025-06-03T09:44:10.216" v="914" actId="14100"/>
          <ac:picMkLst>
            <pc:docMk/>
            <pc:sldMk cId="2519249684" sldId="482"/>
            <ac:picMk id="5" creationId="{E5D3C3F7-8207-44A3-9751-490D9EDE76BE}"/>
          </ac:picMkLst>
        </pc:picChg>
        <pc:picChg chg="del mod">
          <ac:chgData name="Robert Koopman" userId="a358d4b6-04cb-4f8f-8da1-56b17a1d33f2" providerId="ADAL" clId="{E977A4BC-E987-3C49-B050-A34B2C3AFD6C}" dt="2025-06-03T09:43:42.113" v="911" actId="478"/>
          <ac:picMkLst>
            <pc:docMk/>
            <pc:sldMk cId="2519249684" sldId="482"/>
            <ac:picMk id="6" creationId="{FB9D53E9-297E-BB6F-6B9B-7C9946D9B33F}"/>
          </ac:picMkLst>
        </pc:picChg>
      </pc:sldChg>
      <pc:sldChg chg="modSp new mod">
        <pc:chgData name="Robert Koopman" userId="a358d4b6-04cb-4f8f-8da1-56b17a1d33f2" providerId="ADAL" clId="{E977A4BC-E987-3C49-B050-A34B2C3AFD6C}" dt="2025-06-03T09:21:03.632" v="852" actId="113"/>
        <pc:sldMkLst>
          <pc:docMk/>
          <pc:sldMk cId="2124286700" sldId="483"/>
        </pc:sldMkLst>
        <pc:spChg chg="mod">
          <ac:chgData name="Robert Koopman" userId="a358d4b6-04cb-4f8f-8da1-56b17a1d33f2" providerId="ADAL" clId="{E977A4BC-E987-3C49-B050-A34B2C3AFD6C}" dt="2025-06-03T09:15:05.417" v="387" actId="20577"/>
          <ac:spMkLst>
            <pc:docMk/>
            <pc:sldMk cId="2124286700" sldId="483"/>
            <ac:spMk id="2" creationId="{0E357058-C233-FBF4-39A4-6F067FF7685A}"/>
          </ac:spMkLst>
        </pc:spChg>
        <pc:spChg chg="mod">
          <ac:chgData name="Robert Koopman" userId="a358d4b6-04cb-4f8f-8da1-56b17a1d33f2" providerId="ADAL" clId="{E977A4BC-E987-3C49-B050-A34B2C3AFD6C}" dt="2025-06-03T09:21:03.632" v="852" actId="113"/>
          <ac:spMkLst>
            <pc:docMk/>
            <pc:sldMk cId="2124286700" sldId="483"/>
            <ac:spMk id="3" creationId="{83ABC061-F389-5277-2216-BD3927D160CB}"/>
          </ac:spMkLst>
        </pc:spChg>
      </pc:sldChg>
    </pc:docChg>
  </pc:docChgLst>
  <pc:docChgLst>
    <pc:chgData name="Robert Koopman" userId="a358d4b6-04cb-4f8f-8da1-56b17a1d33f2" providerId="ADAL" clId="{C31D8336-EAFB-E149-8349-C4FCA24AB6DC}"/>
    <pc:docChg chg="modSld">
      <pc:chgData name="Robert Koopman" userId="a358d4b6-04cb-4f8f-8da1-56b17a1d33f2" providerId="ADAL" clId="{C31D8336-EAFB-E149-8349-C4FCA24AB6DC}" dt="2025-05-30T10:34:42.464" v="55" actId="20577"/>
      <pc:docMkLst>
        <pc:docMk/>
      </pc:docMkLst>
      <pc:sldChg chg="modSp mod">
        <pc:chgData name="Robert Koopman" userId="a358d4b6-04cb-4f8f-8da1-56b17a1d33f2" providerId="ADAL" clId="{C31D8336-EAFB-E149-8349-C4FCA24AB6DC}" dt="2025-05-30T10:34:42.464" v="55" actId="20577"/>
        <pc:sldMkLst>
          <pc:docMk/>
          <pc:sldMk cId="0" sldId="256"/>
        </pc:sldMkLst>
        <pc:spChg chg="mod">
          <ac:chgData name="Robert Koopman" userId="a358d4b6-04cb-4f8f-8da1-56b17a1d33f2" providerId="ADAL" clId="{C31D8336-EAFB-E149-8349-C4FCA24AB6DC}" dt="2025-05-30T10:34:42.464" v="55" actId="20577"/>
          <ac:spMkLst>
            <pc:docMk/>
            <pc:sldMk cId="0" sldId="256"/>
            <ac:spMk id="6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133b66ff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133b66ff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133b66ff2_6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133b66ff2_6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95e501b1b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95e501b1b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95e501b1b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95e501b1b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8324175b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48324175b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37bbdbd04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537bbdbd04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623E5450-4B73-CE31-2272-01E5749B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37bbdbd04_1_136:notes">
            <a:extLst>
              <a:ext uri="{FF2B5EF4-FFF2-40B4-BE49-F238E27FC236}">
                <a16:creationId xmlns:a16="http://schemas.microsoft.com/office/drawing/2014/main" id="{E15413EB-59C7-EB81-A385-F10A86A7E3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537bbdbd04_1_136:notes">
            <a:extLst>
              <a:ext uri="{FF2B5EF4-FFF2-40B4-BE49-F238E27FC236}">
                <a16:creationId xmlns:a16="http://schemas.microsoft.com/office/drawing/2014/main" id="{B7528FE6-0416-B4CD-A7E8-659EDEE2BD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101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d5cbd710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6d5cbd710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F4B16312-A225-3A50-9352-5D1664A96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631f06b2f_10_0:notes">
            <a:extLst>
              <a:ext uri="{FF2B5EF4-FFF2-40B4-BE49-F238E27FC236}">
                <a16:creationId xmlns:a16="http://schemas.microsoft.com/office/drawing/2014/main" id="{B55F9296-B27A-0C75-9F15-111C879EE5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631f06b2f_10_0:notes">
            <a:extLst>
              <a:ext uri="{FF2B5EF4-FFF2-40B4-BE49-F238E27FC236}">
                <a16:creationId xmlns:a16="http://schemas.microsoft.com/office/drawing/2014/main" id="{57D0010E-5978-A39D-84BD-36135F4A9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27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37bbdbd0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37bbdbd0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6386db49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256386db49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6386db49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56386db49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6386db49e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56386db49e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61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c4bea9cdd_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c4bea9cdd_4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565876e8a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565876e8a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37bbdbd04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537bbdbd04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699800"/>
            <a:ext cx="8520600" cy="11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1942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epCube content bullet lis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686" y="1"/>
            <a:ext cx="7886700" cy="583406"/>
          </a:xfrm>
        </p:spPr>
        <p:txBody>
          <a:bodyPr>
            <a:normAutofit/>
          </a:bodyPr>
          <a:lstStyle>
            <a:lvl1pPr>
              <a:defRPr sz="2100" b="1" i="0" baseline="0">
                <a:latin typeface="Poppins Medium"/>
                <a:cs typeface="Poppins Medium"/>
              </a:defRPr>
            </a:lvl1pPr>
          </a:lstStyle>
          <a:p>
            <a:r>
              <a:rPr lang="en-US" dirty="0"/>
              <a:t>Click here to add slide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96701" cy="5143500"/>
          </a:xfrm>
          <a:prstGeom prst="rect">
            <a:avLst/>
          </a:prstGeom>
          <a:solidFill>
            <a:srgbClr val="FCE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3686" y="4831775"/>
            <a:ext cx="61449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0" baseline="0" dirty="0">
                <a:solidFill>
                  <a:schemeClr val="bg1"/>
                </a:solidFill>
                <a:latin typeface="Poppins Light"/>
                <a:cs typeface="Poppins Light"/>
              </a:rPr>
              <a:t>3</a:t>
            </a:r>
            <a:r>
              <a:rPr lang="en-US" sz="900" b="1" i="0" baseline="30000" dirty="0">
                <a:solidFill>
                  <a:schemeClr val="bg1"/>
                </a:solidFill>
                <a:latin typeface="Poppins Light"/>
                <a:cs typeface="Poppins Light"/>
              </a:rPr>
              <a:t>rd</a:t>
            </a:r>
            <a:r>
              <a:rPr lang="en-US" sz="900" b="1" i="0" baseline="0" dirty="0">
                <a:solidFill>
                  <a:schemeClr val="bg1"/>
                </a:solidFill>
                <a:latin typeface="Poppins Light"/>
                <a:cs typeface="Poppins Light"/>
              </a:rPr>
              <a:t> International Workshop on space-based lidars</a:t>
            </a:r>
            <a:endParaRPr lang="en-GB" sz="900" b="0" i="0" dirty="0">
              <a:solidFill>
                <a:schemeClr val="bg1"/>
              </a:solidFill>
              <a:latin typeface="Poppins Light"/>
              <a:cs typeface="Poppins Light"/>
            </a:endParaRPr>
          </a:p>
        </p:txBody>
      </p:sp>
      <p:pic>
        <p:nvPicPr>
          <p:cNvPr id="11" name="Picture 8" descr="http://members.noa.gr/atpapaio/img/portfolio/fullsize/hl.png">
            <a:extLst>
              <a:ext uri="{FF2B5EF4-FFF2-40B4-BE49-F238E27FC236}">
                <a16:creationId xmlns:a16="http://schemas.microsoft.com/office/drawing/2014/main" id="{C7D6EEC0-1265-918D-26E8-C93464D22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0315" y="4777138"/>
            <a:ext cx="353568" cy="3429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D0432F-6ED6-70FD-2819-CEBCEE5204C7}"/>
              </a:ext>
            </a:extLst>
          </p:cNvPr>
          <p:cNvSpPr txBox="1"/>
          <p:nvPr userDrawn="1"/>
        </p:nvSpPr>
        <p:spPr>
          <a:xfrm>
            <a:off x="6476207" y="4843540"/>
            <a:ext cx="1481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900" b="1" i="0" kern="1200" baseline="0" dirty="0">
                <a:solidFill>
                  <a:schemeClr val="bg1"/>
                </a:solidFill>
                <a:latin typeface="Poppins Light"/>
                <a:ea typeface="+mn-ea"/>
                <a:cs typeface="Poppins Light"/>
              </a:rPr>
              <a:t>18-23 June 2023</a:t>
            </a:r>
            <a:endParaRPr lang="en-GB" sz="900" b="1" i="0" dirty="0">
              <a:solidFill>
                <a:schemeClr val="bg1"/>
              </a:solidFill>
              <a:latin typeface="Poppins Light"/>
              <a:cs typeface="Poppins Light"/>
            </a:endParaRPr>
          </a:p>
        </p:txBody>
      </p:sp>
      <p:pic>
        <p:nvPicPr>
          <p:cNvPr id="5" name="Picture 4" descr="A whit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7E49B58-5C72-31E6-AD71-4E1BDE0B5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79" y="4782784"/>
            <a:ext cx="911013" cy="3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2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07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739125"/>
            <a:ext cx="8520600" cy="3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760550"/>
            <a:ext cx="85206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doi.org/10.5194/gmd-18-101-2025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enodo.org/records/12547896" TargetMode="External"/><Relationship Id="rId5" Type="http://schemas.openxmlformats.org/officeDocument/2006/relationships/hyperlink" Target="https://doi.org/10.5281/zenodo.13375014" TargetMode="External"/><Relationship Id="rId4" Type="http://schemas.openxmlformats.org/officeDocument/2006/relationships/hyperlink" Target="https://github.com/igmk/orbital-radar" TargetMode="External"/><Relationship Id="rId9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5.safelinks.protection.outlook.com/?url=https%3A%2F%2Fgitlab.com%2FKNMI-OSS%2Fsatellite-data-research-tools%2Fcardinal-campaign-tools&amp;data=05%7C01%7CStephanie.Rusli%40ext.esa.int%7C7703a8f31b3b438e0dbd08dbf677807e%7C9a5cacd02bef4dd7ac5c7ebe1f54f495%7C0%7C0%7C638374765355316490%7CUnknown%7CTWFpbGZsb3d8eyJWIjoiMC4wLjAwMDAiLCJQIjoiV2luMzIiLCJBTiI6Ik1haWwiLCJXVCI6Mn0%3D%7C3000%7C%7C%7C&amp;sdata=zrzphnsy9sHTN%2Bvoav800qOhnt4WkwownEvzOY%2Bquu8%3D&amp;reserved=0" TargetMode="External"/><Relationship Id="rId2" Type="http://schemas.openxmlformats.org/officeDocument/2006/relationships/hyperlink" Target="https://github.com/igmk/orbital-radar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ur05.safelinks.protection.outlook.com/?url=https%3A%2F%2Fgitlab.com%2Fwew_fub%2Fmsi-tool&amp;data=05%7C01%7CStephanie.Rusli%40ext.esa.int%7C6b89bea8a67d4ced39d008dbf5ae097d%7C9a5cacd02bef4dd7ac5c7ebe1f54f495%7C0%7C0%7C638373900058620031%7CUnknown%7CTWFpbGZsb3d8eyJWIjoiMC4wLjAwMDAiLCJQIjoiV2luMzIiLCJBTiI6Ik1haWwiLCJXVCI6Mn0%3D%7C3000%7C%7C%7C&amp;sdata=2oG7yRJr%2FTHUw15%2FOSn8BRPV95Dev%2BRsTuK%2FMPVhrxY%3D&amp;reserved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502562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6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sv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688" y="440375"/>
            <a:ext cx="8520600" cy="10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 dirty="0"/>
              <a:t>Best practice protocol for validation of Aerosol, Cloud, and Precipitation Profiles (ACPV)</a:t>
            </a:r>
            <a:endParaRPr sz="28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1479575"/>
            <a:ext cx="8520600" cy="11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dk1"/>
                </a:solidFill>
              </a:rPr>
              <a:t>FP – Final Presentation of ESA contract with consortium led by National Observatory of Athens,  supporting and fostering international community convergence, and co-authoring and editing the best practice document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dk1"/>
                </a:solidFill>
              </a:rPr>
              <a:t>(names on slide 18)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1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dk1"/>
                </a:solidFill>
              </a:rPr>
              <a:t>Extract for 2025-06-10 CEOS-WGCV-ACSG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275" y="2779275"/>
            <a:ext cx="1821450" cy="9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99" y="3909913"/>
            <a:ext cx="1027193" cy="9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descr="C:\Users\Eleni\AppData\Local\Microsoft\Windows\INetCache\Content.MSO\7E5E5A6B.tmp"/>
          <p:cNvPicPr preferRelativeResize="0"/>
          <p:nvPr/>
        </p:nvPicPr>
        <p:blipFill rotWithShape="1">
          <a:blip r:embed="rId5">
            <a:alphaModFix/>
          </a:blip>
          <a:srcRect l="24638" r="24393"/>
          <a:stretch/>
        </p:blipFill>
        <p:spPr>
          <a:xfrm>
            <a:off x="6886775" y="3849925"/>
            <a:ext cx="770827" cy="10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descr="https://lh6.googleusercontent.com/whHoIuv8UkA_jJZDj5u6N_xUNYq2fZkDjldFBmoDiRSGS5x7XfPFqLw_tro_rzZ8wX2gUun9qwSFNvFwFNItGJ039DOvsdPdZaW4PEDn3n0hONBd9vTfDBJn5YKhIQmCVV4cvtN2bfcUa5-bmaZW_tYeoA=s20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8425" y="3965125"/>
            <a:ext cx="1916600" cy="8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descr="https://lh6.googleusercontent.com/hTEb6kRmN8aHk7EQmhHFVSL9ipbuwJ6DWXdSC26StS-qjGxkgpg-Y2SPMezv6ZJIqxVlFN4HLEleoR0Czeo97npswn3zh1Qm6_UhaoKKCAcTdDJdonUbzKqZCdld1Jcrs-Ype0U8-NyrWLVVY2-QQYT4eA=s20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0050" y="3936700"/>
            <a:ext cx="1151036" cy="9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descr="https://lh6.googleusercontent.com/7ZoAph0reUJcVC-TlNF8BbxwdbXY_TwINqLhdZZn-7IqLQ2oCNLPwP0eMyk4_39AQllhAWzUJpzSiGm15HuMBBausymBaurekTFGVYGDA8JzwO66xuF4_9RNVgOB_lysUDkYF917KexfZdTJPhNBm0MQkg=s20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3300" y="3882395"/>
            <a:ext cx="1151025" cy="101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descr="https://lh5.googleusercontent.com/2u0b7LlQviMZZh4JXTdY4CtJ7dpG1cmPgUtQrUepVSKChy6AX2U6vwoNRz8e4QRraewNMcK4aRNa9OGImdYSfJZ1512jM6KM0SCdaKImncZjloedaA5x37mPuc9Gfkz-6vWOQa5HWX6DZm1nl8f8NZ0Uuw=s20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85474" y="3909912"/>
            <a:ext cx="2045696" cy="9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22">
            <a:extLst>
              <a:ext uri="{FF2B5EF4-FFF2-40B4-BE49-F238E27FC236}">
                <a16:creationId xmlns:a16="http://schemas.microsoft.com/office/drawing/2014/main" id="{67CECB39-E820-AFF2-30C6-B6A43519D84D}"/>
              </a:ext>
            </a:extLst>
          </p:cNvPr>
          <p:cNvSpPr txBox="1">
            <a:spLocks/>
          </p:cNvSpPr>
          <p:nvPr/>
        </p:nvSpPr>
        <p:spPr>
          <a:xfrm>
            <a:off x="311700" y="812353"/>
            <a:ext cx="5330400" cy="3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GB" b="1" dirty="0">
                <a:solidFill>
                  <a:srgbClr val="0070C0"/>
                </a:solidFill>
              </a:rPr>
              <a:t>orbital-radar tool is ready to use: </a:t>
            </a:r>
          </a:p>
          <a:p>
            <a:pPr marL="269999" indent="-256199">
              <a:spcBef>
                <a:spcPts val="1200"/>
              </a:spcBef>
            </a:pPr>
            <a:r>
              <a:rPr lang="en-GB" dirty="0"/>
              <a:t>Paper acts as documentation: 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https://doi.org/10.5194/gmd-18-101-2025</a:t>
            </a:r>
            <a:endParaRPr lang="en-GB" dirty="0"/>
          </a:p>
          <a:p>
            <a:pPr marL="269999" indent="-256199"/>
            <a:r>
              <a:rPr lang="en-GB" dirty="0" err="1"/>
              <a:t>Github</a:t>
            </a:r>
            <a:r>
              <a:rPr lang="en-GB" dirty="0"/>
              <a:t> repository of the code: </a:t>
            </a:r>
            <a:r>
              <a:rPr lang="en-GB" u="sng" dirty="0">
                <a:solidFill>
                  <a:schemeClr val="hlink"/>
                </a:solidFill>
                <a:hlinkClick r:id="rId4"/>
              </a:rPr>
              <a:t>https://github.com/igmk/orbital-radar</a:t>
            </a:r>
            <a:endParaRPr lang="en-GB" dirty="0"/>
          </a:p>
          <a:p>
            <a:pPr marL="269999" indent="-256199"/>
            <a:r>
              <a:rPr lang="en-GB" dirty="0"/>
              <a:t>Code can be cited via: </a:t>
            </a:r>
            <a:r>
              <a:rPr lang="en-GB" u="sng" dirty="0">
                <a:solidFill>
                  <a:schemeClr val="hlink"/>
                </a:solidFill>
                <a:hlinkClick r:id="rId5"/>
              </a:rPr>
              <a:t>https://doi.org/10.5281/zenodo.13375014</a:t>
            </a:r>
            <a:endParaRPr lang="en-GB" dirty="0"/>
          </a:p>
          <a:p>
            <a:pPr marL="269999" indent="-256199"/>
            <a:r>
              <a:rPr lang="en-GB" dirty="0"/>
              <a:t>Test data set on Zenodo: </a:t>
            </a:r>
            <a:r>
              <a:rPr lang="en-GB" u="sng" dirty="0">
                <a:solidFill>
                  <a:schemeClr val="hlink"/>
                </a:solidFill>
                <a:hlinkClick r:id="rId6"/>
              </a:rPr>
              <a:t>https://zenodo.org/records/12547896</a:t>
            </a:r>
            <a:endParaRPr lang="en-GB" u="sng" dirty="0">
              <a:solidFill>
                <a:schemeClr val="hlink"/>
              </a:solidFill>
            </a:endParaRPr>
          </a:p>
          <a:p>
            <a:pPr marL="269999" indent="-256199"/>
            <a:endParaRPr lang="en-GB" u="sng" dirty="0">
              <a:solidFill>
                <a:schemeClr val="hlink"/>
              </a:solidFill>
            </a:endParaRPr>
          </a:p>
          <a:p>
            <a:pPr marL="269999" lvl="0" indent="-256199" algn="l" rtl="0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Motivation of the work</a:t>
            </a:r>
          </a:p>
          <a:p>
            <a:pPr marL="495000" lvl="1" indent="-249850" algn="l" rtl="0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lang="en-GB" sz="1100" dirty="0"/>
              <a:t>use to generate large data set, use in networks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Description input data format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Description of the code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Assumptions and equations used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Estimation and implementation of noise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Estimation of the quality flags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show examples for different input data</a:t>
            </a: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dirty="0"/>
              <a:t>all data used are in the test data set</a:t>
            </a:r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35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WP2000:</a:t>
            </a:r>
            <a:r>
              <a:rPr lang="en-GB" sz="1600"/>
              <a:t> Development of suborbital data conversion tool for radar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WP Lead: </a:t>
            </a:r>
            <a:r>
              <a:rPr lang="en-GB" sz="1200" dirty="0" err="1"/>
              <a:t>UoC</a:t>
            </a:r>
            <a:endParaRPr sz="12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Mar 2023 -&gt; Sep 2024</a:t>
            </a:r>
            <a:endParaRPr sz="1200" dirty="0"/>
          </a:p>
        </p:txBody>
      </p:sp>
      <p:pic>
        <p:nvPicPr>
          <p:cNvPr id="126" name="Google Shape;126;p20" title="Bildschirmfoto 2025-04-07 um 09.49.5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4250" y="728700"/>
            <a:ext cx="2951825" cy="410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pic_flow_chart_suborbital_rada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5249" y="2296425"/>
            <a:ext cx="1607850" cy="27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02375" y="210289"/>
            <a:ext cx="777001" cy="34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7058-C233-FBF4-39A4-6F067FF7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NL" dirty="0"/>
              <a:t>adar, Lidar, Imager suborbital to orbital transformation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BC061-F389-5277-2216-BD3927D16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L" sz="1800" dirty="0"/>
              <a:t>All tools are </a:t>
            </a:r>
            <a:r>
              <a:rPr lang="en-NL" sz="1800" b="1" dirty="0">
                <a:solidFill>
                  <a:srgbClr val="00B050"/>
                </a:solidFill>
              </a:rPr>
              <a:t>freely available</a:t>
            </a:r>
          </a:p>
          <a:p>
            <a:pPr lvl="1"/>
            <a:r>
              <a:rPr lang="en-NL" sz="1600" dirty="0"/>
              <a:t>Radar tool: </a:t>
            </a:r>
            <a:r>
              <a:rPr lang="en-GB" sz="1800" u="sng" dirty="0">
                <a:solidFill>
                  <a:schemeClr val="hlink"/>
                </a:solidFill>
                <a:hlinkClick r:id="rId2"/>
              </a:rPr>
              <a:t>https://github.com/igmk/orbital-radar</a:t>
            </a:r>
            <a:endParaRPr lang="en-NL" sz="1600" dirty="0"/>
          </a:p>
          <a:p>
            <a:pPr lvl="1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NL" sz="1600" dirty="0"/>
              <a:t>Lidar tool </a:t>
            </a:r>
            <a:r>
              <a:rPr lang="en-GB" sz="2600" b="0" i="0" dirty="0">
                <a:solidFill>
                  <a:srgbClr val="172B4D"/>
                </a:solidFill>
                <a:effectLst/>
                <a:latin typeface="-apple-system"/>
              </a:rPr>
              <a:t>: </a:t>
            </a:r>
            <a:r>
              <a:rPr lang="en-GB" sz="1800" b="0" i="0" dirty="0">
                <a:solidFill>
                  <a:srgbClr val="172B4D"/>
                </a:solidFill>
                <a:effectLst/>
                <a:latin typeface="-apple-system"/>
              </a:rPr>
              <a:t> </a:t>
            </a:r>
            <a:r>
              <a:rPr lang="en-GB" sz="1800" b="0" i="0" dirty="0">
                <a:solidFill>
                  <a:srgbClr val="0052CC"/>
                </a:solidFill>
                <a:effectLst/>
                <a:latin typeface="-apple-system"/>
                <a:hlinkClick r:id="rId3"/>
              </a:rPr>
              <a:t>https://gitlab.com/KNMI-OSS/satellite-data-research-tools/cardinal-campaign-tools</a:t>
            </a:r>
            <a:endParaRPr lang="en-GB" sz="18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lvl="1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sz="2200" b="0" i="0" dirty="0">
                <a:solidFill>
                  <a:srgbClr val="172B4D"/>
                </a:solidFill>
                <a:effectLst/>
                <a:latin typeface="-apple-system"/>
              </a:rPr>
              <a:t>Imager:</a:t>
            </a:r>
            <a:r>
              <a:rPr lang="en-GB" sz="1800" b="0" i="0" dirty="0">
                <a:solidFill>
                  <a:srgbClr val="172B4D"/>
                </a:solidFill>
                <a:effectLst/>
                <a:latin typeface="-apple-system"/>
              </a:rPr>
              <a:t> </a:t>
            </a:r>
            <a:r>
              <a:rPr lang="en-GB" sz="1800" b="0" i="0" dirty="0">
                <a:solidFill>
                  <a:srgbClr val="0052CC"/>
                </a:solidFill>
                <a:effectLst/>
                <a:latin typeface="-apple-system"/>
                <a:hlinkClick r:id="rId4"/>
              </a:rPr>
              <a:t>https://gitlab.com/wew_fub/msi-tool</a:t>
            </a:r>
            <a:endParaRPr lang="en-GB" sz="1800" b="0" i="0" dirty="0">
              <a:solidFill>
                <a:srgbClr val="0052CC"/>
              </a:solidFill>
              <a:effectLst/>
              <a:latin typeface="-apple-system"/>
            </a:endParaRPr>
          </a:p>
          <a:p>
            <a:pPr lvl="1"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NL" sz="1800" dirty="0"/>
          </a:p>
          <a:p>
            <a:r>
              <a:rPr lang="en-NL" sz="1800" b="1" dirty="0">
                <a:solidFill>
                  <a:srgbClr val="00B050"/>
                </a:solidFill>
              </a:rPr>
              <a:t>Fully Open Source</a:t>
            </a:r>
            <a:r>
              <a:rPr lang="en-NL" sz="1800" dirty="0"/>
              <a:t>: initially pre-configured for EarthCARE, but can be easily adapted for future missions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CF81F-DBF9-D209-7CEB-A4F98B5DC3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11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124286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WP3000:</a:t>
            </a:r>
            <a:r>
              <a:rPr lang="el" sz="1600"/>
              <a:t> Gap analysis and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12</a:t>
            </a:fld>
            <a:endParaRPr/>
          </a:p>
        </p:txBody>
      </p:sp>
      <p:sp>
        <p:nvSpPr>
          <p:cNvPr id="341" name="Google Shape;341;p44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</a:t>
            </a:r>
            <a:r>
              <a:rPr lang="el" sz="1200">
                <a:solidFill>
                  <a:schemeClr val="dk1"/>
                </a:solidFill>
              </a:rPr>
              <a:t>TROPOS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Mar 2023 -&gt; June 2023</a:t>
            </a:r>
            <a:endParaRPr sz="1200"/>
          </a:p>
        </p:txBody>
      </p:sp>
      <p:pic>
        <p:nvPicPr>
          <p:cNvPr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1800" y="211675"/>
            <a:ext cx="717375" cy="3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4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8520600" cy="3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500" b="1" dirty="0"/>
              <a:t>Proposed studies overview:</a:t>
            </a:r>
            <a:endParaRPr sz="1500" b="1" dirty="0"/>
          </a:p>
          <a:p>
            <a:pPr marL="457200" lvl="0" indent="-3048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l" sz="1400" b="1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4.1 Representativeness study based on ASKOS/JATAC and LIVAS-CALIPSO data set </a:t>
            </a:r>
            <a:endParaRPr sz="1400" b="1" dirty="0">
              <a:solidFill>
                <a:srgbClr val="00B05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4.2 Validation of Level 1 data with  CARDINAL level 1 tool </a:t>
            </a:r>
            <a:endParaRPr sz="1400" b="1" dirty="0">
              <a:solidFill>
                <a:srgbClr val="00B05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latin typeface="Georgia"/>
                <a:ea typeface="Georgia"/>
                <a:cs typeface="Georgia"/>
                <a:sym typeface="Georgia"/>
              </a:rPr>
              <a:t>4.3 Wavelength conversion for aerosol mixtures </a:t>
            </a:r>
            <a:endParaRPr sz="14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latin typeface="Georgia"/>
                <a:ea typeface="Georgia"/>
                <a:cs typeface="Georgia"/>
                <a:sym typeface="Georgia"/>
              </a:rPr>
              <a:t>4.4 Study on smoke identification and/or separation </a:t>
            </a:r>
            <a:endParaRPr sz="14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latin typeface="Georgia"/>
                <a:ea typeface="Georgia"/>
                <a:cs typeface="Georgia"/>
                <a:sym typeface="Georgia"/>
              </a:rPr>
              <a:t>4.5 Depolarization ratio at 1064 nm – Literature and data set review</a:t>
            </a:r>
            <a:endParaRPr sz="14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latin typeface="Georgia"/>
                <a:ea typeface="Georgia"/>
                <a:cs typeface="Georgia"/>
                <a:sym typeface="Georgia"/>
              </a:rPr>
              <a:t>4.6 Retrievals of ice cloud properties in rain cases </a:t>
            </a:r>
            <a:endParaRPr sz="14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4.7 Validation of CPR Doppler velocity and fall velocity products</a:t>
            </a:r>
            <a:endParaRPr sz="1400" b="1" dirty="0">
              <a:solidFill>
                <a:srgbClr val="00B05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el" sz="1400" b="1" dirty="0">
                <a:latin typeface="Georgia"/>
                <a:ea typeface="Georgia"/>
                <a:cs typeface="Georgia"/>
                <a:sym typeface="Georgia"/>
              </a:rPr>
              <a:t>4.8 Ice microphysics: Size distribution</a:t>
            </a:r>
            <a:endParaRPr sz="14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400" b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WP4000:</a:t>
            </a:r>
            <a:r>
              <a:rPr lang="el" sz="1600"/>
              <a:t> Perform selected studies on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13</a:t>
            </a:fld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DLR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Jul 2023 -&gt; Mar 2024</a:t>
            </a:r>
            <a:endParaRPr sz="1200"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075" y="184975"/>
            <a:ext cx="46807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8520600" cy="3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b="1"/>
              <a:t>4.1 Study of representativeness based on ground-based observation at Mindelo, Cabo Verde and LIVAS-CALIPSO data set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00" y="1489425"/>
            <a:ext cx="8254401" cy="33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14</a:t>
            </a:fld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WP4000:</a:t>
            </a:r>
            <a:r>
              <a:rPr lang="el" sz="1600"/>
              <a:t> Perform selected studies on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8520600" cy="3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b="1"/>
              <a:t>4.1 Study of representativeness based on ground-based observation at Mindelo, Cabo Verde and LIVAS-CALIPSO data set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DLR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Jul 2023 -&gt; Mar 2024</a:t>
            </a:r>
            <a:endParaRPr sz="1200"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075" y="184975"/>
            <a:ext cx="46807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/>
          <p:nvPr/>
        </p:nvSpPr>
        <p:spPr>
          <a:xfrm>
            <a:off x="488950" y="1397000"/>
            <a:ext cx="81345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Initial assessment of the degree of representativeness of the Polly</a:t>
            </a:r>
            <a:r>
              <a:rPr lang="el" sz="1300" baseline="30000">
                <a:solidFill>
                  <a:schemeClr val="dk1"/>
                </a:solidFill>
              </a:rPr>
              <a:t>XT</a:t>
            </a:r>
            <a:r>
              <a:rPr lang="el" sz="1300">
                <a:solidFill>
                  <a:schemeClr val="dk1"/>
                </a:solidFill>
              </a:rPr>
              <a:t> measurements in the context of Cal/Val activities by utilizing 17 complete years of CALIPSO overpasses (from 2006 till 2022)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Excellent agreement for most radii at altitudes between 2 - 5 km, where lofted aerosol layers mostly occur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100" y="2461850"/>
            <a:ext cx="3639849" cy="242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4451350" y="2540000"/>
            <a:ext cx="41721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Comparison for the PBL affected by potential cloud contamination, overlap issues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No solid conclusions for radii &lt; 40 km, due to sampling effects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Overall, the ACTRIS ground-based station at Mindelo can be considered representative in terms of Cal/Val activities, even for a radius as large as 300 km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l" sz="1300">
                <a:solidFill>
                  <a:schemeClr val="dk1"/>
                </a:solidFill>
              </a:rPr>
              <a:t>Manuscript in preparation to be submitted to the AMT/ACP JATAC SI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659000" y="4821275"/>
            <a:ext cx="363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600">
                <a:solidFill>
                  <a:schemeClr val="dk2"/>
                </a:solidFill>
              </a:rPr>
              <a:t>Longterm mean backscatter and extinction coefficient around Mindelo, Cabo Verde (LIVAS)</a:t>
            </a:r>
            <a:endParaRPr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WP4000:</a:t>
            </a:r>
            <a:r>
              <a:rPr lang="el" sz="1600"/>
              <a:t> Perform selected studies on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DLR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Jul 2023 -&gt; Mar 2024</a:t>
            </a:r>
            <a:endParaRPr sz="1200"/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8520600" cy="4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sz="1400" b="1"/>
              <a:t>4.2 Validation of Level 1 data with ground-based systems with the CARDINAL level 1 tool</a:t>
            </a:r>
            <a:endParaRPr sz="14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u="sng"/>
              <a:t>Study:</a:t>
            </a:r>
            <a:r>
              <a:rPr lang="el"/>
              <a:t>  Use the Level 2 lidar data as input in the EarthCARE level 1 lidar simulator tool (CARDINAL Campaign Tool; CCT) to simulate what ATLID would measure from space and its limitations due to the effect of resolution, attenuation and surface reflectance under different aerosol conditions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u="sng"/>
              <a:t>Status:</a:t>
            </a:r>
            <a:endParaRPr u="sng">
              <a:solidFill>
                <a:srgbClr val="FF0000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➔"/>
            </a:pPr>
            <a:r>
              <a:rPr lang="el"/>
              <a:t>Simulation runs using L2 lidar profiles from eVe measurements during the ASKOS/JATAC campaign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a pure dust with cirrus cloud on top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a mixed dust with volcanic aerosols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a mixed dust case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a pure dust case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➔"/>
            </a:pPr>
            <a:r>
              <a:rPr lang="el"/>
              <a:t>ATLID L2A realistic profiles from A-PRO processor using simulated ATLID L1 for the comparison with the corresponding eVe L2 profiles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pure dust case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pure dust with cirrus cloud on top [pending]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mixed dust with volcanic aerosols [pending]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◆"/>
            </a:pPr>
            <a:r>
              <a:rPr lang="el" sz="1100"/>
              <a:t>mixed dust case [pending]</a:t>
            </a:r>
            <a:endParaRPr sz="1100"/>
          </a:p>
        </p:txBody>
      </p:sp>
      <p:pic>
        <p:nvPicPr>
          <p:cNvPr id="241" name="Google Shape;2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075" y="184975"/>
            <a:ext cx="46807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16</a:t>
            </a:fld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8520600" cy="4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0791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l" sz="2000" b="1"/>
              <a:t>4.7 </a:t>
            </a:r>
            <a:r>
              <a:rPr lang="el" sz="2000" b="1">
                <a:solidFill>
                  <a:srgbClr val="1D1D1D"/>
                </a:solidFill>
              </a:rPr>
              <a:t>Validation of CPR Doppler velocity and fall velocity products</a:t>
            </a:r>
            <a:endParaRPr sz="2000" b="1"/>
          </a:p>
          <a:p>
            <a:pPr marL="457200" lvl="0" indent="-322580" algn="just" rtl="0"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EarthCARE is the first Doppler radar in space,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→ there are no consolidated methods for the validation of spaceborne Doppler radar observations.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narrow swath of CPR → direct validation limited to mobile platforms deployed at satellite track or aircraft observations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Idea: Use of  scanning weather radars, but the weather radar data needs to be processed in an appropriate way.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Goals: Develop framework to retrieve: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air velocity profiles from Doppler weather radar 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fall velocities of raindrops from dual-polarization radar 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reflectivity-velocity statistics in different cloud types from ground-based cloud radar 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Datasets: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Dual-polarization weather radar data from European countries (e.g FMI, Italy), European network (OPERA) or NEXRAD in US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ACTRIS Cloud profiling and disdrometer data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l" sz="1600">
                <a:latin typeface="Calibri"/>
                <a:ea typeface="Calibri"/>
                <a:cs typeface="Calibri"/>
                <a:sym typeface="Calibri"/>
              </a:rPr>
              <a:t>Disdrometer data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WP4000:</a:t>
            </a:r>
            <a:r>
              <a:rPr lang="el" sz="1600"/>
              <a:t> Perform selected studies on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5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DLR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Jul 2023 -&gt; Mar 2024</a:t>
            </a:r>
            <a:endParaRPr sz="1200"/>
          </a:p>
        </p:txBody>
      </p:sp>
      <p:pic>
        <p:nvPicPr>
          <p:cNvPr id="351" name="Google Shape;3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075" y="184975"/>
            <a:ext cx="46807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WP4000:</a:t>
            </a:r>
            <a:r>
              <a:rPr lang="el" sz="1600"/>
              <a:t> Perform selected studies on historical data to support community convergence on the best practices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17</a:t>
            </a:fld>
            <a:endParaRPr/>
          </a:p>
        </p:txBody>
      </p:sp>
      <p:sp>
        <p:nvSpPr>
          <p:cNvPr id="369" name="Google Shape;369;p44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DLR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Jul 2023 -&gt; Mar 2024</a:t>
            </a:r>
            <a:endParaRPr sz="1200"/>
          </a:p>
        </p:txBody>
      </p:sp>
      <p:pic>
        <p:nvPicPr>
          <p:cNvPr id="370" name="Google Shape;3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3075" y="184975"/>
            <a:ext cx="46807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 txBox="1">
            <a:spLocks noGrp="1"/>
          </p:cNvSpPr>
          <p:nvPr>
            <p:ph type="body" idx="1"/>
          </p:nvPr>
        </p:nvSpPr>
        <p:spPr>
          <a:xfrm>
            <a:off x="311700" y="897250"/>
            <a:ext cx="2896200" cy="4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sz="1700" b="1"/>
              <a:t>4.7 Validation of CPR Doppler velocity and fall velocity products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sz="1700">
                <a:latin typeface="Calibri"/>
                <a:ea typeface="Calibri"/>
                <a:cs typeface="Calibri"/>
                <a:sym typeface="Calibri"/>
              </a:rPr>
              <a:t>Presentations at ESA calval workshop by </a:t>
            </a:r>
            <a:r>
              <a:rPr lang="el" sz="1700" i="1">
                <a:latin typeface="Calibri"/>
                <a:ea typeface="Calibri"/>
                <a:cs typeface="Calibri"/>
                <a:sym typeface="Calibri"/>
              </a:rPr>
              <a:t>Montopoli et al. </a:t>
            </a:r>
            <a:r>
              <a:rPr lang="el" sz="17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l" sz="1700" i="1">
                <a:latin typeface="Calibri"/>
                <a:ea typeface="Calibri"/>
                <a:cs typeface="Calibri"/>
                <a:sym typeface="Calibri"/>
              </a:rPr>
              <a:t>Moisseev et al</a:t>
            </a:r>
            <a:r>
              <a:rPr lang="el" sz="1700">
                <a:latin typeface="Calibri"/>
                <a:ea typeface="Calibri"/>
                <a:cs typeface="Calibri"/>
                <a:sym typeface="Calibri"/>
              </a:rPr>
              <a:t>. discussed the use of dual-pol weather radar observations for validation of EarthCARE CPR Doppler observations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l" sz="1700" b="1">
                <a:latin typeface="Calibri"/>
                <a:ea typeface="Calibri"/>
                <a:cs typeface="Calibri"/>
                <a:sym typeface="Calibri"/>
              </a:rPr>
              <a:t>Next step</a:t>
            </a:r>
            <a:r>
              <a:rPr lang="el" sz="1700">
                <a:latin typeface="Calibri"/>
                <a:ea typeface="Calibri"/>
                <a:cs typeface="Calibri"/>
                <a:sym typeface="Calibri"/>
              </a:rPr>
              <a:t>: a joint publication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750" y="897250"/>
            <a:ext cx="5936048" cy="837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ACPPV document at CEOS WGCV</a:t>
            </a:r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190" name="Google Shape;190;p26"/>
          <p:cNvSpPr txBox="1"/>
          <p:nvPr/>
        </p:nvSpPr>
        <p:spPr>
          <a:xfrm>
            <a:off x="6144000" y="651475"/>
            <a:ext cx="3000000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DOI assignment in Zenodo: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sz="1200" u="sng" dirty="0">
                <a:solidFill>
                  <a:schemeClr val="hlink"/>
                </a:solidFill>
                <a:hlinkClick r:id="rId3"/>
              </a:rPr>
              <a:t>https://zenodo.org/records/15025627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Published in CEOS portal</a:t>
            </a:r>
            <a:endParaRPr lang="en-GB" b="1" dirty="0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GB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</a:rPr>
              <a:t>97 authors from 58 institutions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Amiridis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Vassilis; Marinou, Eleni; Hostetler, Chris; Koopman, Rob; Cecil, Daniel;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Moisseev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Dmitri; Tackett, Jason;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Groß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Silke; Baars, Holger; Redemann, Jens; Marenco, Franco; Baldini, Luca;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Tanelli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Simone; Fielding, Mark;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Janiskova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Marta; Tanaka,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Τoshiyuki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; O'Connor, Ewan;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Fjaeraa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Ann Mari; Paschou,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Peristera</a:t>
            </a:r>
            <a:r>
              <a:rPr lang="en-GB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Voudouri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Kalliopi Artemis; Ferrare, Richard; Burton, Sharon; Schuster, Gregory; Kato, Seiji; Winker, David; Shook, Michael; Bley, Sebastian;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Haarig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Moritz;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Floutsi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Athena Augusta;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Wandinger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Ulla;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Trapon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Dimitri;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Pfitzenmaier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Lukas;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Papagiannopoulos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Nikolaos; Mona, Lucia; Posselt, Derek; Mason, Shannon; Rennie, Michael; Benedetti, Angela; Hogan, Robin;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Sogacheva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Larisa; Balis, Dimitris; Michailidis, Konstantinos; van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Zadelhoff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Gerd-Jan;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Nowottnick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Edward; Yorks, John; Mroz, Kamil; Donovan, David;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L'Ecuyer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Tristan; Okamoto, Hajime; Sato, Kaori; Henderson, David; Nishikawa, Tomoaki; Barker, Howard; Cole, Jason; Qu, Zhipeng;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Clerbaux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Nicolas; Nakajima, Takashi; Chase, Randy; Wolff, David;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Landulfo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Eduardo;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Kirstetter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Pierre-Emmanuel; Mather, Jim;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Ohigashi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Tadayasu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; Ryder, Claire;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Tzallas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Vasileios;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Tsikoudi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Ioanna;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Tsekeri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Alexandra;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Tsichla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Maria;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Koutsoupi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Iliana; Kubota, Takuji;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Siomos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Nikolaos; Takahashi, Nobuhiro; Horie, Hiroaki; Suzuki,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Kentaroh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; Mace, Jay; McLean, William;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Borderies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Maria; Mangla, Rohit; Escribano, Jerónimo; Moradi, Isaac; Zhang,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Jianglong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; Juli, Rubin; Ikuta, Yasutaka; Marbach, Thierry;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Bojkov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Bojan;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Accadia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Christophe;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Fougnie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Bertrand;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Spezzi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Loredana; Bozzo, Alessio;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Chimot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Julien;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Jafariserajehlou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Soheila; Flament, Thomas; Mattioli, Vinia;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Strandgren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Johan; </a:t>
            </a:r>
            <a:r>
              <a:rPr lang="en-US" sz="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Barlakas</a:t>
            </a:r>
            <a:r>
              <a:rPr lang="en-US" sz="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Vasileios; Kollias, Pavlos.</a:t>
            </a:r>
            <a:endParaRPr lang="en-GB" sz="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8850" y="891525"/>
            <a:ext cx="2898527" cy="409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298" y="891524"/>
            <a:ext cx="2898527" cy="4099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16;p28">
            <a:extLst>
              <a:ext uri="{FF2B5EF4-FFF2-40B4-BE49-F238E27FC236}">
                <a16:creationId xmlns:a16="http://schemas.microsoft.com/office/drawing/2014/main" id="{FCF05802-A90A-CEA7-EAA0-1DB0E8777B9F}"/>
              </a:ext>
            </a:extLst>
          </p:cNvPr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WP Lead: NOA</a:t>
            </a:r>
            <a:endParaRPr sz="12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Mar 2023 -&gt; Sep 2024</a:t>
            </a:r>
            <a:endParaRPr sz="1200" dirty="0"/>
          </a:p>
        </p:txBody>
      </p:sp>
      <p:pic>
        <p:nvPicPr>
          <p:cNvPr id="3" name="Google Shape;217;p28">
            <a:extLst>
              <a:ext uri="{FF2B5EF4-FFF2-40B4-BE49-F238E27FC236}">
                <a16:creationId xmlns:a16="http://schemas.microsoft.com/office/drawing/2014/main" id="{2751B8F4-7A9F-B109-3A0B-A5C217980D4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311700" y="902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WP5000:</a:t>
            </a:r>
            <a:r>
              <a:rPr lang="el" sz="1600"/>
              <a:t> Development and documentation of best practices for validation of cloud and aerosol profiles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19</a:t>
            </a:fld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311700" y="970950"/>
            <a:ext cx="8709300" cy="3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1: Introduction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[Contact: Vassilis Amiridis, Dan Cecil]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Overview of past, present, and future space missions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Validation objectives for space profilers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Cal/Val definitions/nomenclature and validation metrics</a:t>
            </a:r>
            <a:endParaRPr lang="en-GB"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4224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None/>
            </a:pPr>
            <a:endParaRPr sz="1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2: Validation needs for Space Profilers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[Contact: Luca Baldini, Tristan l’Ecuyer, Hajime Okamoto]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Detailed list of products from space profilers (CALIOP, CATS, CloudSat, GPM, EarthCARE </a:t>
            </a:r>
            <a:r>
              <a:rPr lang="en-GB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ATLID &amp;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CPR, INCUS)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Validation needs from the product developer’s perspective</a:t>
            </a:r>
            <a:endParaRPr lang="en-GB"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Google Shape;192;p26">
            <a:extLst>
              <a:ext uri="{FF2B5EF4-FFF2-40B4-BE49-F238E27FC236}">
                <a16:creationId xmlns:a16="http://schemas.microsoft.com/office/drawing/2014/main" id="{59A80112-C0E3-540C-D416-F46D9185F1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atellite in space with solar panels&#10;&#10;AI-generated content may be incorrect.">
            <a:extLst>
              <a:ext uri="{FF2B5EF4-FFF2-40B4-BE49-F238E27FC236}">
                <a16:creationId xmlns:a16="http://schemas.microsoft.com/office/drawing/2014/main" id="{FEB641A4-6713-D37A-106A-E852C2FC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3" y="2832118"/>
            <a:ext cx="1446283" cy="1158179"/>
          </a:xfrm>
          <a:prstGeom prst="rect">
            <a:avLst/>
          </a:prstGeom>
        </p:spPr>
      </p:pic>
      <p:pic>
        <p:nvPicPr>
          <p:cNvPr id="5" name="Picture 4" descr="A satellite in space over the earth&#10;&#10;AI-generated content may be incorrect.">
            <a:extLst>
              <a:ext uri="{FF2B5EF4-FFF2-40B4-BE49-F238E27FC236}">
                <a16:creationId xmlns:a16="http://schemas.microsoft.com/office/drawing/2014/main" id="{59C08066-824B-C7E6-8438-6423C791C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715" y="3031475"/>
            <a:ext cx="1701622" cy="1098964"/>
          </a:xfrm>
          <a:prstGeom prst="rect">
            <a:avLst/>
          </a:prstGeom>
        </p:spPr>
      </p:pic>
      <p:pic>
        <p:nvPicPr>
          <p:cNvPr id="6" name="Picture 5" descr="A satellite in space with earth in the background&#10;&#10;AI-generated content may be incorrect.">
            <a:extLst>
              <a:ext uri="{FF2B5EF4-FFF2-40B4-BE49-F238E27FC236}">
                <a16:creationId xmlns:a16="http://schemas.microsoft.com/office/drawing/2014/main" id="{491FDFC2-14BE-1F03-C861-838DC9785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663" y="3218724"/>
            <a:ext cx="1718067" cy="1158179"/>
          </a:xfrm>
          <a:prstGeom prst="rect">
            <a:avLst/>
          </a:prstGeom>
        </p:spPr>
      </p:pic>
      <p:pic>
        <p:nvPicPr>
          <p:cNvPr id="7" name="Picture 6" descr="A satellite in space with a satellite attached to it&#10;&#10;AI-generated content may be incorrect.">
            <a:extLst>
              <a:ext uri="{FF2B5EF4-FFF2-40B4-BE49-F238E27FC236}">
                <a16:creationId xmlns:a16="http://schemas.microsoft.com/office/drawing/2014/main" id="{441895AF-F820-08D2-DDBF-70F420F9B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5753" y="3430750"/>
            <a:ext cx="2058985" cy="1158179"/>
          </a:xfrm>
          <a:prstGeom prst="rect">
            <a:avLst/>
          </a:prstGeom>
        </p:spPr>
      </p:pic>
      <p:pic>
        <p:nvPicPr>
          <p:cNvPr id="3" name="Picture 2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913C84B8-CF26-31C6-5283-FB3E036C3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871" y="3693248"/>
            <a:ext cx="2068177" cy="1158179"/>
          </a:xfrm>
          <a:prstGeom prst="rect">
            <a:avLst/>
          </a:prstGeom>
        </p:spPr>
      </p:pic>
      <p:pic>
        <p:nvPicPr>
          <p:cNvPr id="8" name="Picture 7" descr="Satellite in space above earth&#10;&#10;AI-generated content may be incorrect.">
            <a:extLst>
              <a:ext uri="{FF2B5EF4-FFF2-40B4-BE49-F238E27FC236}">
                <a16:creationId xmlns:a16="http://schemas.microsoft.com/office/drawing/2014/main" id="{3B95D8FC-AE4F-C7BB-FE91-3E1229941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6858" b="28125"/>
          <a:stretch/>
        </p:blipFill>
        <p:spPr>
          <a:xfrm>
            <a:off x="7378348" y="3930540"/>
            <a:ext cx="1555374" cy="1183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8CA2C5EF-C2ED-A4C3-EC32-66BA7EFF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26616"/>
          <a:stretch/>
        </p:blipFill>
        <p:spPr>
          <a:xfrm>
            <a:off x="972359" y="638913"/>
            <a:ext cx="7234040" cy="41147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9190" y="1"/>
            <a:ext cx="8304653" cy="583406"/>
          </a:xfrm>
        </p:spPr>
        <p:txBody>
          <a:bodyPr>
            <a:normAutofit fontScale="90000"/>
          </a:bodyPr>
          <a:lstStyle/>
          <a:p>
            <a:r>
              <a:rPr lang="en-US" dirty="0"/>
              <a:t>ACPV motivation: Validation challenges for aerosol, cloud profiling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7DC91-31FC-3DC7-A51D-CD2706C2ABBD}"/>
              </a:ext>
            </a:extLst>
          </p:cNvPr>
          <p:cNvSpPr txBox="1"/>
          <p:nvPr/>
        </p:nvSpPr>
        <p:spPr>
          <a:xfrm>
            <a:off x="239190" y="783459"/>
            <a:ext cx="1759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E</a:t>
            </a:r>
            <a:r>
              <a:rPr lang="en-NL" sz="1050" b="1" dirty="0"/>
              <a:t>xtremely narrow sampling volume</a:t>
            </a:r>
          </a:p>
        </p:txBody>
      </p:sp>
      <p:sp>
        <p:nvSpPr>
          <p:cNvPr id="5" name="Down Arrow 13">
            <a:extLst>
              <a:ext uri="{FF2B5EF4-FFF2-40B4-BE49-F238E27FC236}">
                <a16:creationId xmlns:a16="http://schemas.microsoft.com/office/drawing/2014/main" id="{A041F353-D443-731F-7D52-2026D13960F8}"/>
              </a:ext>
            </a:extLst>
          </p:cNvPr>
          <p:cNvSpPr/>
          <p:nvPr/>
        </p:nvSpPr>
        <p:spPr>
          <a:xfrm rot="17741246">
            <a:off x="2219445" y="681042"/>
            <a:ext cx="237073" cy="2658946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2D313C-4469-4DEC-67DB-4755576D71EB}"/>
              </a:ext>
            </a:extLst>
          </p:cNvPr>
          <p:cNvSpPr/>
          <p:nvPr/>
        </p:nvSpPr>
        <p:spPr>
          <a:xfrm>
            <a:off x="181420" y="2095313"/>
            <a:ext cx="11224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050" b="1" dirty="0"/>
              <a:t>Small </a:t>
            </a:r>
          </a:p>
          <a:p>
            <a:r>
              <a:rPr lang="en-NL" sz="1050" b="1" dirty="0"/>
              <a:t>correlation </a:t>
            </a:r>
          </a:p>
          <a:p>
            <a:r>
              <a:rPr lang="en-GB" sz="1050" b="1" dirty="0"/>
              <a:t>l</a:t>
            </a:r>
            <a:r>
              <a:rPr lang="en-NL" sz="1050" b="1" dirty="0"/>
              <a:t>ength of</a:t>
            </a:r>
          </a:p>
          <a:p>
            <a:r>
              <a:rPr lang="en-US" sz="1050" b="1" dirty="0"/>
              <a:t>t</a:t>
            </a:r>
            <a:r>
              <a:rPr lang="en-NL" sz="1050" b="1" dirty="0"/>
              <a:t>arget features</a:t>
            </a:r>
            <a:endParaRPr lang="en-NL" sz="1050" dirty="0"/>
          </a:p>
        </p:txBody>
      </p:sp>
      <p:sp>
        <p:nvSpPr>
          <p:cNvPr id="8" name="Down Arrow 15">
            <a:extLst>
              <a:ext uri="{FF2B5EF4-FFF2-40B4-BE49-F238E27FC236}">
                <a16:creationId xmlns:a16="http://schemas.microsoft.com/office/drawing/2014/main" id="{E576A11D-682B-ED60-978B-50256615606F}"/>
              </a:ext>
            </a:extLst>
          </p:cNvPr>
          <p:cNvSpPr/>
          <p:nvPr/>
        </p:nvSpPr>
        <p:spPr>
          <a:xfrm rot="16849250">
            <a:off x="2035475" y="2383503"/>
            <a:ext cx="240616" cy="1535531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44441-D2CD-ACC7-9409-39F02E402703}"/>
              </a:ext>
            </a:extLst>
          </p:cNvPr>
          <p:cNvSpPr/>
          <p:nvPr/>
        </p:nvSpPr>
        <p:spPr>
          <a:xfrm>
            <a:off x="181419" y="3687783"/>
            <a:ext cx="12538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Need for in-situ</a:t>
            </a:r>
          </a:p>
          <a:p>
            <a:r>
              <a:rPr lang="en-US" sz="1050" b="1" dirty="0"/>
              <a:t>Measurements</a:t>
            </a:r>
          </a:p>
          <a:p>
            <a:r>
              <a:rPr lang="en-US" sz="1050" b="1" dirty="0"/>
              <a:t>of microphysical</a:t>
            </a:r>
          </a:p>
          <a:p>
            <a:r>
              <a:rPr lang="en-US" sz="1050" b="1" dirty="0"/>
              <a:t>properties</a:t>
            </a:r>
            <a:endParaRPr lang="en-NL" sz="1050" dirty="0"/>
          </a:p>
        </p:txBody>
      </p:sp>
      <p:sp>
        <p:nvSpPr>
          <p:cNvPr id="13" name="Down Arrow 18">
            <a:extLst>
              <a:ext uri="{FF2B5EF4-FFF2-40B4-BE49-F238E27FC236}">
                <a16:creationId xmlns:a16="http://schemas.microsoft.com/office/drawing/2014/main" id="{765052A9-E59E-D65C-D999-C6F1989739CB}"/>
              </a:ext>
            </a:extLst>
          </p:cNvPr>
          <p:cNvSpPr/>
          <p:nvPr/>
        </p:nvSpPr>
        <p:spPr>
          <a:xfrm rot="16350670">
            <a:off x="1942629" y="3737730"/>
            <a:ext cx="237073" cy="960244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CC1F60-9BB3-0696-E33F-3CDA7F020B02}"/>
              </a:ext>
            </a:extLst>
          </p:cNvPr>
          <p:cNvSpPr/>
          <p:nvPr/>
        </p:nvSpPr>
        <p:spPr>
          <a:xfrm>
            <a:off x="7096029" y="668236"/>
            <a:ext cx="16575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dirty="0"/>
              <a:t>Needs for synergies for synthetic products</a:t>
            </a:r>
          </a:p>
        </p:txBody>
      </p:sp>
      <p:sp>
        <p:nvSpPr>
          <p:cNvPr id="15" name="Down Arrow 23">
            <a:extLst>
              <a:ext uri="{FF2B5EF4-FFF2-40B4-BE49-F238E27FC236}">
                <a16:creationId xmlns:a16="http://schemas.microsoft.com/office/drawing/2014/main" id="{552FF28E-6AAD-AADD-BB95-8DF6B44CC019}"/>
              </a:ext>
            </a:extLst>
          </p:cNvPr>
          <p:cNvSpPr/>
          <p:nvPr/>
        </p:nvSpPr>
        <p:spPr>
          <a:xfrm rot="3954218">
            <a:off x="7189813" y="927037"/>
            <a:ext cx="237073" cy="721175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6" name="Down Arrow 24">
            <a:extLst>
              <a:ext uri="{FF2B5EF4-FFF2-40B4-BE49-F238E27FC236}">
                <a16:creationId xmlns:a16="http://schemas.microsoft.com/office/drawing/2014/main" id="{5583F1F9-D327-FEAC-27A8-3F05F73546CE}"/>
              </a:ext>
            </a:extLst>
          </p:cNvPr>
          <p:cNvSpPr/>
          <p:nvPr/>
        </p:nvSpPr>
        <p:spPr>
          <a:xfrm rot="2591324">
            <a:off x="7275075" y="1057646"/>
            <a:ext cx="237073" cy="721175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7" name="Down Arrow 25">
            <a:extLst>
              <a:ext uri="{FF2B5EF4-FFF2-40B4-BE49-F238E27FC236}">
                <a16:creationId xmlns:a16="http://schemas.microsoft.com/office/drawing/2014/main" id="{3FEDB010-8AFD-877E-AE18-CCA452F30DB9}"/>
              </a:ext>
            </a:extLst>
          </p:cNvPr>
          <p:cNvSpPr/>
          <p:nvPr/>
        </p:nvSpPr>
        <p:spPr>
          <a:xfrm rot="1282846">
            <a:off x="7388766" y="1163408"/>
            <a:ext cx="237073" cy="721175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6F4B3E-2E1B-6DA1-395C-6CD32E3F2C61}"/>
              </a:ext>
            </a:extLst>
          </p:cNvPr>
          <p:cNvSpPr/>
          <p:nvPr/>
        </p:nvSpPr>
        <p:spPr>
          <a:xfrm>
            <a:off x="8098981" y="2514492"/>
            <a:ext cx="7553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/>
              <a:t>Product </a:t>
            </a:r>
          </a:p>
          <a:p>
            <a:pPr algn="r"/>
            <a:r>
              <a:rPr lang="en-US" sz="1050" b="1" dirty="0"/>
              <a:t>Diversity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9B778B-1FE2-E503-47A3-E994C9B01C0A}"/>
              </a:ext>
            </a:extLst>
          </p:cNvPr>
          <p:cNvSpPr/>
          <p:nvPr/>
        </p:nvSpPr>
        <p:spPr>
          <a:xfrm>
            <a:off x="7742072" y="3810125"/>
            <a:ext cx="994183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/>
              <a:t>Gaps in </a:t>
            </a:r>
          </a:p>
          <a:p>
            <a:pPr algn="r"/>
            <a:r>
              <a:rPr lang="en-US" sz="1050" b="1" dirty="0"/>
              <a:t>spaceborne </a:t>
            </a:r>
          </a:p>
          <a:p>
            <a:pPr algn="r"/>
            <a:r>
              <a:rPr lang="en-US" sz="1050" b="1" dirty="0"/>
              <a:t>data records</a:t>
            </a:r>
          </a:p>
        </p:txBody>
      </p:sp>
      <p:sp>
        <p:nvSpPr>
          <p:cNvPr id="20" name="Down Arrow 28">
            <a:extLst>
              <a:ext uri="{FF2B5EF4-FFF2-40B4-BE49-F238E27FC236}">
                <a16:creationId xmlns:a16="http://schemas.microsoft.com/office/drawing/2014/main" id="{6189F7D1-3EF0-9EBB-558C-89CB516F782D}"/>
              </a:ext>
            </a:extLst>
          </p:cNvPr>
          <p:cNvSpPr/>
          <p:nvPr/>
        </p:nvSpPr>
        <p:spPr>
          <a:xfrm rot="5400000">
            <a:off x="7843259" y="2001683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1" name="Down Arrow 29">
            <a:extLst>
              <a:ext uri="{FF2B5EF4-FFF2-40B4-BE49-F238E27FC236}">
                <a16:creationId xmlns:a16="http://schemas.microsoft.com/office/drawing/2014/main" id="{003E18AA-1B60-5CDE-7D13-4455DB140309}"/>
              </a:ext>
            </a:extLst>
          </p:cNvPr>
          <p:cNvSpPr/>
          <p:nvPr/>
        </p:nvSpPr>
        <p:spPr>
          <a:xfrm rot="5400000">
            <a:off x="7843259" y="2129822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2" name="Down Arrow 30">
            <a:extLst>
              <a:ext uri="{FF2B5EF4-FFF2-40B4-BE49-F238E27FC236}">
                <a16:creationId xmlns:a16="http://schemas.microsoft.com/office/drawing/2014/main" id="{5D8347C2-B7B5-EF9C-47D2-34B9692317DF}"/>
              </a:ext>
            </a:extLst>
          </p:cNvPr>
          <p:cNvSpPr/>
          <p:nvPr/>
        </p:nvSpPr>
        <p:spPr>
          <a:xfrm rot="5400000">
            <a:off x="7834067" y="2236157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3" name="Down Arrow 31">
            <a:extLst>
              <a:ext uri="{FF2B5EF4-FFF2-40B4-BE49-F238E27FC236}">
                <a16:creationId xmlns:a16="http://schemas.microsoft.com/office/drawing/2014/main" id="{23F67616-A441-AF82-435B-698BEE01343F}"/>
              </a:ext>
            </a:extLst>
          </p:cNvPr>
          <p:cNvSpPr/>
          <p:nvPr/>
        </p:nvSpPr>
        <p:spPr>
          <a:xfrm rot="5400000">
            <a:off x="7827221" y="2362614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4" name="Down Arrow 32">
            <a:extLst>
              <a:ext uri="{FF2B5EF4-FFF2-40B4-BE49-F238E27FC236}">
                <a16:creationId xmlns:a16="http://schemas.microsoft.com/office/drawing/2014/main" id="{53A95842-1791-06F5-84C9-BC4A5839BCFA}"/>
              </a:ext>
            </a:extLst>
          </p:cNvPr>
          <p:cNvSpPr/>
          <p:nvPr/>
        </p:nvSpPr>
        <p:spPr>
          <a:xfrm rot="5400000">
            <a:off x="7827221" y="2477592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5" name="Down Arrow 33">
            <a:extLst>
              <a:ext uri="{FF2B5EF4-FFF2-40B4-BE49-F238E27FC236}">
                <a16:creationId xmlns:a16="http://schemas.microsoft.com/office/drawing/2014/main" id="{CADA0AF3-23C4-3131-9746-6406EDA7EAC4}"/>
              </a:ext>
            </a:extLst>
          </p:cNvPr>
          <p:cNvSpPr/>
          <p:nvPr/>
        </p:nvSpPr>
        <p:spPr>
          <a:xfrm rot="5400000">
            <a:off x="7840018" y="2608630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6" name="Down Arrow 34">
            <a:extLst>
              <a:ext uri="{FF2B5EF4-FFF2-40B4-BE49-F238E27FC236}">
                <a16:creationId xmlns:a16="http://schemas.microsoft.com/office/drawing/2014/main" id="{071BDFC3-3854-0D8C-3470-2A499DBDBFA4}"/>
              </a:ext>
            </a:extLst>
          </p:cNvPr>
          <p:cNvSpPr/>
          <p:nvPr/>
        </p:nvSpPr>
        <p:spPr>
          <a:xfrm rot="5400000">
            <a:off x="7831081" y="2744529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7" name="Down Arrow 35">
            <a:extLst>
              <a:ext uri="{FF2B5EF4-FFF2-40B4-BE49-F238E27FC236}">
                <a16:creationId xmlns:a16="http://schemas.microsoft.com/office/drawing/2014/main" id="{B2CA3EA1-4B9F-69E8-4729-AF6563FF07CA}"/>
              </a:ext>
            </a:extLst>
          </p:cNvPr>
          <p:cNvSpPr/>
          <p:nvPr/>
        </p:nvSpPr>
        <p:spPr>
          <a:xfrm rot="5400000">
            <a:off x="7840018" y="2879772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8" name="Down Arrow 36">
            <a:extLst>
              <a:ext uri="{FF2B5EF4-FFF2-40B4-BE49-F238E27FC236}">
                <a16:creationId xmlns:a16="http://schemas.microsoft.com/office/drawing/2014/main" id="{827D692B-7C37-31FB-8430-66DD3C484155}"/>
              </a:ext>
            </a:extLst>
          </p:cNvPr>
          <p:cNvSpPr/>
          <p:nvPr/>
        </p:nvSpPr>
        <p:spPr>
          <a:xfrm rot="5400000">
            <a:off x="7848819" y="2993337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29" name="Down Arrow 37">
            <a:extLst>
              <a:ext uri="{FF2B5EF4-FFF2-40B4-BE49-F238E27FC236}">
                <a16:creationId xmlns:a16="http://schemas.microsoft.com/office/drawing/2014/main" id="{05D5BD83-384D-D358-8A56-504ECDA7ACD6}"/>
              </a:ext>
            </a:extLst>
          </p:cNvPr>
          <p:cNvSpPr/>
          <p:nvPr/>
        </p:nvSpPr>
        <p:spPr>
          <a:xfrm rot="5400000">
            <a:off x="7858993" y="3100630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30" name="Down Arrow 38">
            <a:extLst>
              <a:ext uri="{FF2B5EF4-FFF2-40B4-BE49-F238E27FC236}">
                <a16:creationId xmlns:a16="http://schemas.microsoft.com/office/drawing/2014/main" id="{0B6D554C-9ADF-EA0C-23C3-35C2CAAD4347}"/>
              </a:ext>
            </a:extLst>
          </p:cNvPr>
          <p:cNvSpPr/>
          <p:nvPr/>
        </p:nvSpPr>
        <p:spPr>
          <a:xfrm rot="5400000">
            <a:off x="7861638" y="3214195"/>
            <a:ext cx="101307" cy="365647"/>
          </a:xfrm>
          <a:prstGeom prst="downArrow">
            <a:avLst/>
          </a:prstGeom>
          <a:solidFill>
            <a:srgbClr val="FF13F7"/>
          </a:solidFill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31" name="Down Arrow 39">
            <a:extLst>
              <a:ext uri="{FF2B5EF4-FFF2-40B4-BE49-F238E27FC236}">
                <a16:creationId xmlns:a16="http://schemas.microsoft.com/office/drawing/2014/main" id="{08559C96-1A61-A541-AFAA-8F74DE576D10}"/>
              </a:ext>
            </a:extLst>
          </p:cNvPr>
          <p:cNvSpPr/>
          <p:nvPr/>
        </p:nvSpPr>
        <p:spPr>
          <a:xfrm rot="16200000">
            <a:off x="7650699" y="3819049"/>
            <a:ext cx="237073" cy="1676891"/>
          </a:xfrm>
          <a:prstGeom prst="downArrow">
            <a:avLst/>
          </a:prstGeom>
          <a:solidFill>
            <a:srgbClr val="FF13F7">
              <a:alpha val="0"/>
            </a:srgbClr>
          </a:solidFill>
          <a:ln w="79375">
            <a:solidFill>
              <a:srgbClr val="FF13F7"/>
            </a:solidFill>
            <a:prstDash val="lgDash"/>
          </a:ln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26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6E889D48-81D7-FBEB-1208-2FF2F19C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>
            <a:extLst>
              <a:ext uri="{FF2B5EF4-FFF2-40B4-BE49-F238E27FC236}">
                <a16:creationId xmlns:a16="http://schemas.microsoft.com/office/drawing/2014/main" id="{1C689380-BEA5-23A2-D618-F5AB6D97E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902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WP5000:</a:t>
            </a:r>
            <a:r>
              <a:rPr lang="el" sz="1600"/>
              <a:t> Development and documentation of best practices for validation of cloud and aerosol profiles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>
            <a:extLst>
              <a:ext uri="{FF2B5EF4-FFF2-40B4-BE49-F238E27FC236}">
                <a16:creationId xmlns:a16="http://schemas.microsoft.com/office/drawing/2014/main" id="{BF652CC2-0163-4621-A647-3A52B9F817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20</a:t>
            </a:fld>
            <a:endParaRPr/>
          </a:p>
        </p:txBody>
      </p:sp>
      <p:pic>
        <p:nvPicPr>
          <p:cNvPr id="217" name="Google Shape;217;p28">
            <a:extLst>
              <a:ext uri="{FF2B5EF4-FFF2-40B4-BE49-F238E27FC236}">
                <a16:creationId xmlns:a16="http://schemas.microsoft.com/office/drawing/2014/main" id="{75C95424-86B5-2998-3FE7-B208EBAE47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>
            <a:extLst>
              <a:ext uri="{FF2B5EF4-FFF2-40B4-BE49-F238E27FC236}">
                <a16:creationId xmlns:a16="http://schemas.microsoft.com/office/drawing/2014/main" id="{A5CADDFB-404A-1FD3-646E-A06691B9AB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70950"/>
            <a:ext cx="8709300" cy="3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1: Introduction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[Contact: Vassilis Amiridis, Dan Cecil]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Overview of past, present, and future space missions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Validation objectives for space profilers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Cal/Val definitions/nomenclature and validation metrics</a:t>
            </a:r>
            <a:endParaRPr lang="en-GB"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4224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None/>
            </a:pPr>
            <a:endParaRPr sz="1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2: Validation needs for Space Profilers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[Contact: Luca Baldini, Tristan l’Ecuyer, Hajime Okamoto]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Detailed list of products from space profilers (CALIOP, CATS, CloudSat, GPM, EarthCARE </a:t>
            </a:r>
            <a:r>
              <a:rPr lang="en-GB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ATLID &amp;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CPR, INCUS)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Validation needs from the product developer’s perspective</a:t>
            </a:r>
            <a:endParaRPr lang="en-GB"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3: Survey of validation measurements 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[Contact: Jens Redemann, Silke Gross, Franco Marenco]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Types of validation instruments &amp; specific instruments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Spatiotemporal representativeness, scene homogeneity and co-location criteria for correlative measurements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Quality of measurements</a:t>
            </a:r>
            <a:endParaRPr lang="en-GB"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marR="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l" sz="1400" b="1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Chapter 4: Correlative metadata and data format</a:t>
            </a: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[Contact: Ewan O’Connor, Ann Mari Fjæraa]</a:t>
            </a:r>
            <a:endParaRPr sz="1400" dirty="0">
              <a:solidFill>
                <a:srgbClr val="14141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Guidelines on a proper definition of metadata and data formats for Cal/Val archives</a:t>
            </a:r>
            <a:endParaRPr sz="1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Google Shape;192;p26">
            <a:extLst>
              <a:ext uri="{FF2B5EF4-FFF2-40B4-BE49-F238E27FC236}">
                <a16:creationId xmlns:a16="http://schemas.microsoft.com/office/drawing/2014/main" id="{157B773E-EB2B-09F4-7BFB-3374C9B65D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29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311700" y="902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dirty="0"/>
              <a:t>WP5000:</a:t>
            </a:r>
            <a:r>
              <a:rPr lang="el" sz="1600" dirty="0"/>
              <a:t> Development and documentation of best practices for validation of cloud and aerosol profiles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21</a:t>
            </a:fld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311700" y="970950"/>
            <a:ext cx="8832300" cy="4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" sz="1400" b="1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Chapter 5: Guidance for the validation of lidar and aerosol products </a:t>
            </a: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[Contact: Eleni Marinou, Holger Baars]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Guidelines for validation of different lidar and aerosol products with ref. on past studies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b="1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" sz="1400" b="1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Chapter 6: Guidance for validation of radar, cloud, and precipitation products </a:t>
            </a: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[Contact: Dmitri Moisseev, Simone Tannelli]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Guidelines for validation of different radar, cloud, and precipitation products with ref. on past studies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b="1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" sz="1400" b="1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Chapter 7: Statistical validation </a:t>
            </a: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[Contact: Jason Tackett]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Near-instantaneous comparisons 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Climatological comparisons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b="1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" sz="1400" b="1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Chapter 8: Near-real time validation through data assimilation  </a:t>
            </a: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[Contact: Mark Fielding, Marta Janisková]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Key considerations and data quality principles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49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60"/>
              <a:buFont typeface="Calibri"/>
              <a:buChar char="●"/>
            </a:pP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Demonstrations of data quality monitoring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b="1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" sz="1400" b="1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Chapter 9: Gaps and Challenges </a:t>
            </a:r>
            <a:r>
              <a:rPr lang="el" sz="1400" dirty="0">
                <a:solidFill>
                  <a:srgbClr val="141414"/>
                </a:solidFill>
                <a:latin typeface="Calibri"/>
                <a:ea typeface="Calibri"/>
                <a:cs typeface="Calibri"/>
                <a:sym typeface="Calibri"/>
              </a:rPr>
              <a:t>[Contact: Holger Baars]</a:t>
            </a:r>
            <a:endParaRPr sz="1400" dirty="0">
              <a:solidFill>
                <a:srgbClr val="1414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2;p26">
            <a:extLst>
              <a:ext uri="{FF2B5EF4-FFF2-40B4-BE49-F238E27FC236}">
                <a16:creationId xmlns:a16="http://schemas.microsoft.com/office/drawing/2014/main" id="{B99F79C3-D7F9-E33E-1640-4471AD8722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5F0DF-C8CD-052A-B4CF-2AEB75A27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Geographical gaps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Significant regions currently lacking sub-orbital measurements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continental Africa, 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Oceania, 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northern Asia, 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polar regions, </a:t>
            </a:r>
            <a:endParaRPr lang="en-GB" sz="1600" dirty="0">
              <a:solidFill>
                <a:srgbClr val="FF0000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oceans. 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New supersites 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if possible; 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Even 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campaign deployments beneficial 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Over oceans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Research vessels as supersites already demonstrated</a:t>
            </a:r>
          </a:p>
          <a:p>
            <a:pPr lvl="2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concentrate on a particular location or perform transects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enhanced with buoys and commercial vessels.</a:t>
            </a:r>
            <a:endParaRPr lang="en-FI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2FC34-1CC3-0407-AC3A-D1A7421183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22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28D1A745-43F7-CE58-8609-3D53032583B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8C8B6E7-30CE-9E46-7374-BFDB2B36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WP6000: Synthesis and recommendations	</a:t>
            </a:r>
            <a:r>
              <a:rPr lang="en-GB" sz="1400" dirty="0"/>
              <a:t>WP Lead: FMI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49812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72751-F3B5-AFF2-765A-23C92ED93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721A-B477-B6C7-9E9F-1C7E7AFA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BF516-360D-417C-E8A0-ABF0CA78C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Measurement Methodologies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More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airborne validation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mobile ground stations (e.g. </a:t>
            </a:r>
            <a:r>
              <a:rPr lang="en-GB" sz="1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ship.borne</a:t>
            </a:r>
            <a:endParaRPr lang="en-GB" sz="16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Complement with balloons and UAVs</a:t>
            </a:r>
          </a:p>
          <a:p>
            <a:pPr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Require</a:t>
            </a:r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lvl="1" algn="just"/>
            <a:r>
              <a:rPr lang="en-GB" sz="16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More</a:t>
            </a:r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h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umidity profiles 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More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co-located radiation measurements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Quantitative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retrievals above precipitation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Standardisation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of in-situ size and shape precipitation measurements</a:t>
            </a:r>
            <a:endParaRPr lang="en-FI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236D7-CAA4-4284-DFE2-291B5DA614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23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65AE77ED-9DE2-73C3-9110-4AE78EBA86E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887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F5357-7BDB-350B-D269-A64FAB9A9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3084-9EF4-9A05-5166-9E023F40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4AC2C-B243-C23C-034F-A8D0F46D6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Statistical validation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Climatological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Probability distributions and confidence intervals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Global averages alone not recommended, </a:t>
            </a:r>
            <a:r>
              <a:rPr lang="en-GB" sz="16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require regional too</a:t>
            </a:r>
          </a:p>
          <a:p>
            <a:pPr lvl="2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Potential </a:t>
            </a:r>
            <a:r>
              <a:rPr lang="en-GB" sz="16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systematic satellite bias</a:t>
            </a:r>
          </a:p>
          <a:p>
            <a:pPr marL="622300" lvl="1" indent="0" algn="just">
              <a:buNone/>
            </a:pPr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Direct intercomparisons 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Near </a:t>
            </a:r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instantaneous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in space and time</a:t>
            </a:r>
          </a:p>
          <a:p>
            <a:pPr algn="just"/>
            <a:r>
              <a:rPr lang="en-GB" sz="1600" dirty="0" err="1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Spatio</a:t>
            </a:r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-temporal representativity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Varies with target type</a:t>
            </a:r>
          </a:p>
          <a:p>
            <a:pPr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Scanning c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loud radars to estimate the </a:t>
            </a:r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spatial distribution 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of clouds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provide statistical criteria for overpass </a:t>
            </a:r>
            <a:r>
              <a:rPr lang="en-GB" sz="1600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spatio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-temporal representativeness</a:t>
            </a:r>
            <a:endParaRPr lang="en-FI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AF48-BE4B-7FAA-3065-B50FCEA477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24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666FB874-3BA6-CACB-149D-CF99CBED2B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14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3BBF6-CA04-33DD-C2A0-AFF0D8A34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BAA4-8D48-42F5-7163-BF7F1EC6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4864-723E-4580-C91D-563971D34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GB" sz="19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Differing observation geometries</a:t>
            </a:r>
            <a:r>
              <a:rPr lang="en-GB" sz="19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  <a:endParaRPr lang="en-FI" sz="19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Different profiles of</a:t>
            </a:r>
          </a:p>
          <a:p>
            <a:pPr lvl="1" algn="just"/>
            <a:r>
              <a:rPr lang="en-GB" sz="17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Attenuation</a:t>
            </a:r>
          </a:p>
          <a:p>
            <a:pPr lvl="1" algn="just"/>
            <a:r>
              <a:rPr lang="en-GB" sz="17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Signal propagation</a:t>
            </a:r>
          </a:p>
          <a:p>
            <a:pPr lvl="1" algn="just"/>
            <a:r>
              <a:rPr lang="en-GB" sz="17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Geophysical error propagation</a:t>
            </a:r>
          </a:p>
          <a:p>
            <a:pPr marL="152400" indent="0" algn="just">
              <a:buNone/>
            </a:pPr>
            <a:endParaRPr lang="en-GB" sz="17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Radiatively important (supercooled) liquid clouds </a:t>
            </a:r>
            <a:r>
              <a:rPr lang="en-GB" sz="17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may be missed by both geometries</a:t>
            </a:r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Need to assess</a:t>
            </a:r>
          </a:p>
          <a:p>
            <a:pPr lvl="1"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radiative impact</a:t>
            </a:r>
          </a:p>
          <a:p>
            <a:pPr lvl="1"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Radar attenuation</a:t>
            </a:r>
          </a:p>
          <a:p>
            <a:pPr marL="152400" indent="0" algn="just">
              <a:buNone/>
            </a:pPr>
            <a:endParaRPr lang="en-FI" sz="17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7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Impacts amount of </a:t>
            </a:r>
            <a:r>
              <a:rPr lang="en-GB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multiple scattering</a:t>
            </a:r>
          </a:p>
          <a:p>
            <a:pPr lvl="1"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Especially lidar, but does impact radar too</a:t>
            </a:r>
          </a:p>
          <a:p>
            <a:pPr lvl="1" algn="just"/>
            <a:r>
              <a:rPr lang="en-GB" sz="17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Ensure it is c</a:t>
            </a:r>
            <a:r>
              <a:rPr lang="en-GB" sz="17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onsidered in comparisons and simulators.</a:t>
            </a:r>
            <a:endParaRPr lang="en-FI" sz="17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5D626-220B-12D4-31F0-CEB8ECAAFA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25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F52B5049-4740-3769-B1F6-6C396BA3047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561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A911-B4EC-572F-7A18-7D0021FD8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9583-D7F5-4F2C-98B4-82CC9335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B12E-7CE7-A265-E65E-E41C42AE7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39125"/>
            <a:ext cx="8520600" cy="431769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en-GB" sz="72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Aerosol profiling</a:t>
            </a:r>
            <a:r>
              <a:rPr lang="en-GB" sz="72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 </a:t>
            </a:r>
            <a:endParaRPr lang="en-FI" sz="72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Require more knowledge on</a:t>
            </a:r>
          </a:p>
          <a:p>
            <a:pPr lvl="1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</a:t>
            </a:r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ixtures, full range of mixing states</a:t>
            </a:r>
          </a:p>
          <a:p>
            <a:pPr lvl="1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Aerosol in the </a:t>
            </a:r>
            <a:r>
              <a:rPr lang="en-GB" sz="64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lowest 1-2 km - too close </a:t>
            </a:r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for many powerful lidar systems</a:t>
            </a:r>
          </a:p>
          <a:p>
            <a:pPr lvl="1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Identification of smoke</a:t>
            </a:r>
          </a:p>
          <a:p>
            <a:pPr lvl="1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European background and pollution aerosols </a:t>
            </a:r>
            <a:endParaRPr lang="en-GB" sz="64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lvl="1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Carbonaceous aerosols</a:t>
            </a:r>
          </a:p>
          <a:p>
            <a:pPr lvl="2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Sources and radiative impact</a:t>
            </a:r>
          </a:p>
          <a:p>
            <a:pPr lvl="1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Brown carbon</a:t>
            </a:r>
          </a:p>
          <a:p>
            <a:pPr lvl="2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Radiative impacts</a:t>
            </a:r>
            <a:endParaRPr lang="en-GB" sz="64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lvl="1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Dry marine aerosol</a:t>
            </a:r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– </a:t>
            </a:r>
            <a:r>
              <a:rPr lang="en-GB" sz="64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often misclassified as dusty-marine mixture</a:t>
            </a:r>
          </a:p>
          <a:p>
            <a:pPr lvl="2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Radiative impact</a:t>
            </a:r>
          </a:p>
          <a:p>
            <a:pPr lvl="2" algn="just"/>
            <a:r>
              <a:rPr lang="en-GB" sz="6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More shipborne observations</a:t>
            </a:r>
            <a:endParaRPr lang="en-GB" sz="64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152400" indent="0" algn="just">
              <a:buNone/>
            </a:pPr>
            <a:endParaRPr lang="en-GB" sz="64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Majority of depolarisation ratio observations are at 532 nm</a:t>
            </a:r>
          </a:p>
          <a:p>
            <a:pPr lvl="1" algn="just"/>
            <a:r>
              <a:rPr lang="en-GB" sz="64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More observations at other wavelengths</a:t>
            </a:r>
          </a:p>
          <a:p>
            <a:pPr lvl="2" algn="just"/>
            <a:r>
              <a:rPr lang="en-GB" sz="64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Need to be h</a:t>
            </a:r>
            <a:r>
              <a:rPr lang="en-GB" sz="64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armonised  and current discrepancies at certain wavelengths need to be understood.</a:t>
            </a:r>
            <a:endParaRPr lang="en-FI" sz="6400" dirty="0">
              <a:solidFill>
                <a:srgbClr val="FF0000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59CF-F169-3DC0-CBE6-12BD19C6D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26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13E17DE6-C898-6EAC-3BC8-E75A27F2643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597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9EB9-0E51-7F92-9E84-65A55AB3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B760-CFD6-B675-2559-1FE4BB02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98500-DF8D-3AA9-2219-468EB7206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Cloud and precipitation profiling 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Better identification 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of supercooled liquid layers</a:t>
            </a: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Attenuation of ground-based radar 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no quantitative IWC above precipitation</a:t>
            </a:r>
          </a:p>
          <a:p>
            <a:pPr lvl="2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Develop </a:t>
            </a:r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new attenuation corrections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validate with multi-frequency radar</a:t>
            </a:r>
            <a:endParaRPr lang="en-FI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PRF varies with latitude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Perform Doppler velocity validation </a:t>
            </a:r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at different latitudes</a:t>
            </a:r>
          </a:p>
          <a:p>
            <a:pPr lvl="1"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Air motion contribution to Doppler velocity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must be accounted for in retrievals with a terminal fall speed term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Particularly challenging in convection</a:t>
            </a:r>
          </a:p>
          <a:p>
            <a:pPr lvl="2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likely require scanning agile adaptive radar observations to track convective cores</a:t>
            </a:r>
            <a:endParaRPr lang="en-FI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352B3-E47B-7713-B709-CCEAF92CFF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27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D03E80DD-FC97-FDD8-1145-1F5F328B68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463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C7E61-290E-CA32-3E56-982A630F9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AC49-D1A5-66AB-2B81-31CC4A66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96D14-FB16-B287-C81C-96107E933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Simulators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Crucial tools for validation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Sub-orbital to orbital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NWP model to orbital</a:t>
            </a:r>
          </a:p>
          <a:p>
            <a:pPr lvl="1" algn="just"/>
            <a:endParaRPr lang="en-GB" sz="16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Continue development 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pecific adaptions for each new spaceborne profiler</a:t>
            </a:r>
          </a:p>
          <a:p>
            <a:pPr lvl="1" algn="just"/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Don’t forget historic satellite </a:t>
            </a:r>
            <a:r>
              <a:rPr lang="en-GB" sz="1600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profilers</a:t>
            </a:r>
            <a:endParaRPr lang="en-FI" sz="1600" dirty="0">
              <a:solidFill>
                <a:srgbClr val="FF0000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2D0AC-029E-2CCE-6C2C-7AFE717516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28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FED0AD5E-931D-7AD5-2151-5C32CAF2B2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80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6C86-9E0C-1C73-0A2A-7C3D521F2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B32B-EBA3-9A22-ED57-EC132259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D06C9-C97D-3A22-CC2B-EAEBDA762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Monitoring and Data Assimilation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Requires 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Good forward models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Adequate representation of ACPV properties in NWP, AC models</a:t>
            </a:r>
          </a:p>
          <a:p>
            <a:pPr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Use additional DA techniques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Bias correction schemes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creen scenes with large systematic bias</a:t>
            </a:r>
          </a:p>
          <a:p>
            <a:pPr lvl="1"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Use </a:t>
            </a:r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observation errors (e.g. covariance matrices)</a:t>
            </a:r>
          </a:p>
          <a:p>
            <a:pPr lvl="1" algn="just"/>
            <a:endParaRPr lang="en-GB" sz="16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Estimate representativeness of ground-based stations</a:t>
            </a:r>
          </a:p>
          <a:p>
            <a:pPr algn="just"/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Direct assimilation of many </a:t>
            </a:r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aerosol/cloud parameters </a:t>
            </a:r>
            <a:r>
              <a:rPr lang="en-GB" sz="16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still 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89811-5A83-283A-9997-1951DE05E2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29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9B243229-B249-CDF9-C35D-1039460BB50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626" y="86683"/>
            <a:ext cx="1129453" cy="179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34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EarthCARE</a:t>
            </a:r>
            <a:r>
              <a:rPr lang="en-GB" dirty="0"/>
              <a:t> and AOS scientists highlighted validation synergies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9260C393-82F5-FA2D-90DE-35F12B0D4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" y="734272"/>
            <a:ext cx="2500909" cy="1824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149AA-AADB-E9FB-06FA-6C80FAB69CBF}"/>
              </a:ext>
            </a:extLst>
          </p:cNvPr>
          <p:cNvSpPr txBox="1"/>
          <p:nvPr/>
        </p:nvSpPr>
        <p:spPr>
          <a:xfrm>
            <a:off x="208794" y="2638600"/>
            <a:ext cx="20890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AOS</a:t>
            </a:r>
            <a:r>
              <a:rPr lang="en-NL" sz="1050" dirty="0"/>
              <a:t> 2</a:t>
            </a:r>
            <a:r>
              <a:rPr lang="en-US" sz="1050" baseline="30000" dirty="0" err="1"/>
              <a:t>nd</a:t>
            </a:r>
            <a:r>
              <a:rPr lang="en-US" sz="1050" dirty="0"/>
              <a:t> </a:t>
            </a:r>
            <a:r>
              <a:rPr lang="en-NL" sz="1050" dirty="0"/>
              <a:t>Sub-orbital Workshop, </a:t>
            </a:r>
            <a:endParaRPr lang="en-US" sz="1050" dirty="0"/>
          </a:p>
          <a:p>
            <a:r>
              <a:rPr lang="en-NL" sz="1050" dirty="0"/>
              <a:t>April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86D86-43B9-7A23-348B-BD734A9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2" y="3170937"/>
            <a:ext cx="2500908" cy="1448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556BD-7B25-84EF-7FC2-0543EE69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68" y="734272"/>
            <a:ext cx="2629374" cy="3885263"/>
          </a:xfrm>
          <a:prstGeom prst="rect">
            <a:avLst/>
          </a:prstGeom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D9A512D4-A224-6FC4-D0C2-B76EFE154271}"/>
              </a:ext>
            </a:extLst>
          </p:cNvPr>
          <p:cNvSpPr/>
          <p:nvPr/>
        </p:nvSpPr>
        <p:spPr>
          <a:xfrm>
            <a:off x="5616531" y="782310"/>
            <a:ext cx="178756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050" dirty="0"/>
              <a:t>Lessons Learned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3136C3F-DAB3-8B6E-7CE7-7C5BD512E8DE}"/>
              </a:ext>
            </a:extLst>
          </p:cNvPr>
          <p:cNvSpPr/>
          <p:nvPr/>
        </p:nvSpPr>
        <p:spPr>
          <a:xfrm>
            <a:off x="5616531" y="1564667"/>
            <a:ext cx="178756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050" dirty="0"/>
              <a:t>Methods and Approaches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3D417B02-8093-97AF-6E7D-08A2B5ACD9F1}"/>
              </a:ext>
            </a:extLst>
          </p:cNvPr>
          <p:cNvSpPr/>
          <p:nvPr/>
        </p:nvSpPr>
        <p:spPr>
          <a:xfrm>
            <a:off x="5616532" y="2347025"/>
            <a:ext cx="1835150" cy="1085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I</a:t>
            </a:r>
            <a:r>
              <a:rPr lang="en-NL" sz="1050" dirty="0"/>
              <a:t>n-orbit validation  </a:t>
            </a:r>
          </a:p>
          <a:p>
            <a:pPr algn="ctr"/>
            <a:r>
              <a:rPr lang="en-NL" sz="1050" dirty="0">
                <a:sym typeface="Wingdings" pitchFamily="2" charset="2"/>
              </a:rPr>
              <a:t> </a:t>
            </a:r>
            <a:r>
              <a:rPr lang="en-NL" sz="1050" dirty="0"/>
              <a:t> </a:t>
            </a:r>
          </a:p>
          <a:p>
            <a:pPr algn="ctr"/>
            <a:r>
              <a:rPr lang="en-NL" sz="1050" dirty="0"/>
              <a:t>pre-launch validation/verification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03D706FB-4641-DEEF-F12E-6B26F30FAD5F}"/>
              </a:ext>
            </a:extLst>
          </p:cNvPr>
          <p:cNvSpPr/>
          <p:nvPr/>
        </p:nvSpPr>
        <p:spPr>
          <a:xfrm>
            <a:off x="5616532" y="3533685"/>
            <a:ext cx="1835150" cy="1085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Airborne campaigns</a:t>
            </a:r>
          </a:p>
          <a:p>
            <a:pPr algn="ctr"/>
            <a:r>
              <a:rPr lang="en-US" sz="1050" dirty="0"/>
              <a:t>&amp;</a:t>
            </a:r>
          </a:p>
          <a:p>
            <a:pPr algn="ctr"/>
            <a:r>
              <a:rPr lang="en-US" sz="1050" dirty="0"/>
              <a:t>Networks</a:t>
            </a:r>
            <a:endParaRPr lang="en-NL" sz="10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E36A5-BF7B-4B3B-E446-91733BC1BE5A}"/>
              </a:ext>
            </a:extLst>
          </p:cNvPr>
          <p:cNvSpPr/>
          <p:nvPr/>
        </p:nvSpPr>
        <p:spPr>
          <a:xfrm>
            <a:off x="7553088" y="750617"/>
            <a:ext cx="1551047" cy="3868918"/>
          </a:xfrm>
          <a:prstGeom prst="rect">
            <a:avLst/>
          </a:prstGeom>
          <a:solidFill>
            <a:srgbClr val="0433B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050" dirty="0"/>
              <a:t>Many of 2nd ESA </a:t>
            </a:r>
            <a:r>
              <a:rPr lang="en-NL" sz="1050" b="1" dirty="0"/>
              <a:t>workshop</a:t>
            </a:r>
            <a:r>
              <a:rPr lang="en-NL" sz="1050" dirty="0"/>
              <a:t> </a:t>
            </a:r>
            <a:r>
              <a:rPr lang="en-NL" sz="1050" b="1" dirty="0"/>
              <a:t>recommendations</a:t>
            </a:r>
          </a:p>
          <a:p>
            <a:pPr algn="ctr"/>
            <a:r>
              <a:rPr lang="en-NL" sz="1050" dirty="0"/>
              <a:t> involved </a:t>
            </a:r>
          </a:p>
          <a:p>
            <a:pPr algn="ctr"/>
            <a:endParaRPr lang="en-GB" sz="1050" dirty="0"/>
          </a:p>
          <a:p>
            <a:pPr algn="ctr"/>
            <a:r>
              <a:rPr lang="en-US" sz="1050" b="1" dirty="0">
                <a:solidFill>
                  <a:schemeClr val="bg1"/>
                </a:solidFill>
                <a:highlight>
                  <a:srgbClr val="00AE9C"/>
                </a:highlight>
              </a:rPr>
              <a:t>COMMON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highlight>
                  <a:srgbClr val="00AE9C"/>
                </a:highlight>
              </a:rPr>
              <a:t>PRACTICE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highlight>
                  <a:srgbClr val="00AE9C"/>
                </a:highlight>
              </a:rPr>
              <a:t>CONVERGENCE</a:t>
            </a:r>
          </a:p>
          <a:p>
            <a:pPr algn="ctr"/>
            <a:endParaRPr lang="en-US" sz="1050" b="1" dirty="0">
              <a:solidFill>
                <a:schemeClr val="bg1"/>
              </a:solidFill>
              <a:highlight>
                <a:srgbClr val="00AE9C"/>
              </a:highlight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highlight>
                  <a:srgbClr val="00AE9C"/>
                </a:highlight>
              </a:rPr>
              <a:t>And need for consolidating common practices in a document at CEOS level</a:t>
            </a:r>
            <a:endParaRPr lang="en-NL" sz="1050" b="1" dirty="0">
              <a:solidFill>
                <a:schemeClr val="bg1"/>
              </a:solidFill>
              <a:highlight>
                <a:srgbClr val="00AE9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75793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C2920-F711-0D6F-C42E-1F3F1D14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0542-A3D7-0FCA-FB2C-34D806AE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outlook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B3FA0-15B9-9A26-807C-B4C25B82F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GB" sz="18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Conclusion</a:t>
            </a:r>
            <a:endParaRPr lang="en-FI" sz="1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Comprehensive study on best practice for space profiler validation 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Large community working together</a:t>
            </a:r>
          </a:p>
          <a:p>
            <a:pPr lvl="1"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Gaps identified and recommendations made</a:t>
            </a: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New tools provided</a:t>
            </a: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Some knowledge/measurement gaps already identified and filled</a:t>
            </a:r>
          </a:p>
          <a:p>
            <a:pPr marL="152400" indent="0" algn="just">
              <a:buNone/>
            </a:pPr>
            <a:endParaRPr lang="en-GB" sz="1600" b="1" cap="small" spc="25" dirty="0">
              <a:solidFill>
                <a:srgbClr val="4F81BD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152400" indent="0" algn="just">
              <a:buNone/>
            </a:pPr>
            <a:r>
              <a:rPr lang="en-GB" sz="1600" b="1" cap="small" spc="25" dirty="0">
                <a:solidFill>
                  <a:srgbClr val="4F81BD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Outlook</a:t>
            </a:r>
            <a:endParaRPr lang="en-GB" sz="1600" dirty="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Keep large community working together</a:t>
            </a: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Continue to develop best practices</a:t>
            </a:r>
          </a:p>
          <a:p>
            <a:pPr algn="just"/>
            <a:r>
              <a:rPr lang="en-GB" sz="16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Continue to identify and fill knowledge/measurement gaps</a:t>
            </a:r>
            <a:endParaRPr lang="en-GB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en-GB" sz="16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Continue to improve tools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7544D-FC4F-E821-F5EF-C88981BFA1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mtClean="0"/>
              <a:t>30</a:t>
            </a:fld>
            <a:endParaRPr lang="el"/>
          </a:p>
        </p:txBody>
      </p:sp>
      <p:pic>
        <p:nvPicPr>
          <p:cNvPr id="5" name="Google Shape;192;p26">
            <a:extLst>
              <a:ext uri="{FF2B5EF4-FFF2-40B4-BE49-F238E27FC236}">
                <a16:creationId xmlns:a16="http://schemas.microsoft.com/office/drawing/2014/main" id="{E5D3C3F7-8207-44A3-9751-490D9EDE76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0730" y="86683"/>
            <a:ext cx="1840350" cy="2342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24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685" y="1"/>
            <a:ext cx="8167471" cy="583406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coordination towards a common protocol for ACPV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077E67-772B-A935-B5DA-10DBC12B98AF}"/>
              </a:ext>
            </a:extLst>
          </p:cNvPr>
          <p:cNvSpPr/>
          <p:nvPr/>
        </p:nvSpPr>
        <p:spPr>
          <a:xfrm>
            <a:off x="363685" y="616432"/>
            <a:ext cx="4756151" cy="4060343"/>
          </a:xfrm>
          <a:prstGeom prst="ellipse">
            <a:avLst/>
          </a:prstGeom>
          <a:solidFill>
            <a:schemeClr val="accent1">
              <a:alpha val="21484"/>
            </a:schemeClr>
          </a:solidFill>
          <a:ln>
            <a:solidFill>
              <a:srgbClr val="00AE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78807-B542-CD36-6089-153F040DA1EF}"/>
              </a:ext>
            </a:extLst>
          </p:cNvPr>
          <p:cNvSpPr txBox="1"/>
          <p:nvPr/>
        </p:nvSpPr>
        <p:spPr>
          <a:xfrm>
            <a:off x="1546128" y="693013"/>
            <a:ext cx="2364750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NL" sz="1050" b="1" dirty="0">
                <a:solidFill>
                  <a:schemeClr val="bg1"/>
                </a:solidFill>
              </a:rPr>
              <a:t>Cal/val community contributors</a:t>
            </a:r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(networks, Research Infrastructures)</a:t>
            </a:r>
            <a:endParaRPr lang="en-NL" sz="105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55082C-0C08-8EB6-007F-70D1CEC78B79}"/>
              </a:ext>
            </a:extLst>
          </p:cNvPr>
          <p:cNvSpPr/>
          <p:nvPr/>
        </p:nvSpPr>
        <p:spPr>
          <a:xfrm>
            <a:off x="906034" y="1546249"/>
            <a:ext cx="3729332" cy="2147855"/>
          </a:xfrm>
          <a:prstGeom prst="ellipse">
            <a:avLst/>
          </a:prstGeom>
          <a:solidFill>
            <a:schemeClr val="accent1">
              <a:alpha val="5326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45C5E-D4D0-2C63-99D8-5A442DD5A5F6}"/>
              </a:ext>
            </a:extLst>
          </p:cNvPr>
          <p:cNvSpPr txBox="1"/>
          <p:nvPr/>
        </p:nvSpPr>
        <p:spPr>
          <a:xfrm>
            <a:off x="1170424" y="1593812"/>
            <a:ext cx="326243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50" b="1" i="1" dirty="0"/>
              <a:t>I</a:t>
            </a:r>
            <a:r>
              <a:rPr lang="en-NL" sz="2250" b="1" i="1" dirty="0"/>
              <a:t>mplementation </a:t>
            </a:r>
            <a:r>
              <a:rPr lang="en-US" sz="2250" b="1" i="1" dirty="0"/>
              <a:t>G</a:t>
            </a:r>
            <a:r>
              <a:rPr lang="en-NL" sz="2250" b="1" i="1" dirty="0"/>
              <a:t>roup</a:t>
            </a:r>
            <a:endParaRPr lang="en-NL" sz="225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F64A3-5BD7-D737-AA1A-41489CD8F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8" y="2123382"/>
            <a:ext cx="752576" cy="56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42488-5F0A-564C-554C-BA68466B6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26" y="3251046"/>
            <a:ext cx="389717" cy="335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FE744-9E40-F3B7-30A0-1563A3B6B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94" y="2409104"/>
            <a:ext cx="391626" cy="385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EA0E45-8BD4-3D03-D951-C235EEBCA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r="20152"/>
          <a:stretch/>
        </p:blipFill>
        <p:spPr>
          <a:xfrm>
            <a:off x="3532030" y="2396995"/>
            <a:ext cx="283725" cy="377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2C1FF-2BA6-91B1-0431-57C0669CF0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49" y="2253112"/>
            <a:ext cx="472808" cy="522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97D4E-89F2-131E-8DEF-F8F72561F5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b="34707"/>
          <a:stretch/>
        </p:blipFill>
        <p:spPr>
          <a:xfrm>
            <a:off x="2932059" y="2387847"/>
            <a:ext cx="574678" cy="401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1D9A6-786B-4429-3058-DCC43B1CB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63" y="2402958"/>
            <a:ext cx="411575" cy="39915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042B181-2EAB-FD88-78B3-F735456968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16514" y="3043835"/>
            <a:ext cx="401018" cy="401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1FC4CB-A0AF-26DE-80F2-634AE669E9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06" y="3561670"/>
            <a:ext cx="1541773" cy="2633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AA86957-105E-2B10-4F13-83EB19FC8C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01506" y="2976834"/>
            <a:ext cx="400593" cy="400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1FA403-E901-0C7F-CEEF-F28A2084A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38" y="2237682"/>
            <a:ext cx="752576" cy="564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3468DF-690C-B0E5-E511-4B460C763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29" y="2358518"/>
            <a:ext cx="752576" cy="5644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2107DD-BD7A-9BE0-2EA7-6F83CC7799CF}"/>
              </a:ext>
            </a:extLst>
          </p:cNvPr>
          <p:cNvSpPr/>
          <p:nvPr/>
        </p:nvSpPr>
        <p:spPr>
          <a:xfrm>
            <a:off x="5689451" y="1965715"/>
            <a:ext cx="2940050" cy="5099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Foster community convergence on best practices for ACPV</a:t>
            </a:r>
            <a:endParaRPr lang="en-NL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7D6C39-BBB1-D52F-AE7B-CFB8C6A225FE}"/>
              </a:ext>
            </a:extLst>
          </p:cNvPr>
          <p:cNvSpPr/>
          <p:nvPr/>
        </p:nvSpPr>
        <p:spPr>
          <a:xfrm>
            <a:off x="5689450" y="2561371"/>
            <a:ext cx="2940050" cy="5099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Develop sub-orbital-to-orbital transformation tools for lidars, radars, imagers</a:t>
            </a:r>
            <a:endParaRPr lang="en-NL" sz="10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FCB5B0-1386-CDF4-2632-B7B2108D176D}"/>
              </a:ext>
            </a:extLst>
          </p:cNvPr>
          <p:cNvSpPr/>
          <p:nvPr/>
        </p:nvSpPr>
        <p:spPr>
          <a:xfrm>
            <a:off x="5689450" y="3152163"/>
            <a:ext cx="2940050" cy="5099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Document the consensus and the best practices for ACPV for CEOS</a:t>
            </a:r>
            <a:endParaRPr lang="en-NL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AAFAE8-02DC-F943-BF2E-B9A4CDF1DC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04" y="2788337"/>
            <a:ext cx="532823" cy="261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47CBAC-4802-31F2-EC6C-2B68AF2193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03" y="2850377"/>
            <a:ext cx="265701" cy="2679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C539E6-D46E-AA50-A1FC-A64AD15DDA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29" y="2641548"/>
            <a:ext cx="389717" cy="3897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4BA818-37A1-6063-39A6-1F94DADAE0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09" y="2973212"/>
            <a:ext cx="256265" cy="301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C57718-EFCE-AA09-1E15-DF9A01B21ED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98" y="2811499"/>
            <a:ext cx="274010" cy="211686"/>
          </a:xfrm>
          <a:prstGeom prst="rect">
            <a:avLst/>
          </a:prstGeom>
        </p:spPr>
      </p:pic>
      <p:sp>
        <p:nvSpPr>
          <p:cNvPr id="27" name="Round Single Corner of Rectangle 47">
            <a:extLst>
              <a:ext uri="{FF2B5EF4-FFF2-40B4-BE49-F238E27FC236}">
                <a16:creationId xmlns:a16="http://schemas.microsoft.com/office/drawing/2014/main" id="{89F16FF3-F734-8B09-D21A-56E640FC94DE}"/>
              </a:ext>
            </a:extLst>
          </p:cNvPr>
          <p:cNvSpPr/>
          <p:nvPr/>
        </p:nvSpPr>
        <p:spPr>
          <a:xfrm>
            <a:off x="2441197" y="3961762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28" name="Round Single Corner of Rectangle 48">
            <a:extLst>
              <a:ext uri="{FF2B5EF4-FFF2-40B4-BE49-F238E27FC236}">
                <a16:creationId xmlns:a16="http://schemas.microsoft.com/office/drawing/2014/main" id="{A752B882-B79C-A84E-C91B-2F6582AA5E6B}"/>
              </a:ext>
            </a:extLst>
          </p:cNvPr>
          <p:cNvSpPr/>
          <p:nvPr/>
        </p:nvSpPr>
        <p:spPr>
          <a:xfrm>
            <a:off x="2245870" y="392298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29" name="Round Single Corner of Rectangle 49">
            <a:extLst>
              <a:ext uri="{FF2B5EF4-FFF2-40B4-BE49-F238E27FC236}">
                <a16:creationId xmlns:a16="http://schemas.microsoft.com/office/drawing/2014/main" id="{7FB10C10-60CD-A795-D8A5-CCFACED3319C}"/>
              </a:ext>
            </a:extLst>
          </p:cNvPr>
          <p:cNvSpPr/>
          <p:nvPr/>
        </p:nvSpPr>
        <p:spPr>
          <a:xfrm>
            <a:off x="2358647" y="4146076"/>
            <a:ext cx="165100" cy="23220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CAAF92-9224-31BD-11FB-44FCA3C5A362}"/>
              </a:ext>
            </a:extLst>
          </p:cNvPr>
          <p:cNvSpPr txBox="1"/>
          <p:nvPr/>
        </p:nvSpPr>
        <p:spPr>
          <a:xfrm>
            <a:off x="2712892" y="3925655"/>
            <a:ext cx="111908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25" b="1" dirty="0"/>
              <a:t>Additional </a:t>
            </a:r>
          </a:p>
          <a:p>
            <a:r>
              <a:rPr lang="en-NL" sz="1125" b="1" dirty="0"/>
              <a:t>EarthCARE </a:t>
            </a:r>
          </a:p>
          <a:p>
            <a:r>
              <a:rPr lang="en-NL" sz="1125" b="1" dirty="0"/>
              <a:t>Teams </a:t>
            </a:r>
          </a:p>
        </p:txBody>
      </p:sp>
      <p:sp>
        <p:nvSpPr>
          <p:cNvPr id="31" name="Round Single Corner of Rectangle 52">
            <a:extLst>
              <a:ext uri="{FF2B5EF4-FFF2-40B4-BE49-F238E27FC236}">
                <a16:creationId xmlns:a16="http://schemas.microsoft.com/office/drawing/2014/main" id="{83FAF5A1-AFB2-0017-EA41-20B4E1D15EF0}"/>
              </a:ext>
            </a:extLst>
          </p:cNvPr>
          <p:cNvSpPr/>
          <p:nvPr/>
        </p:nvSpPr>
        <p:spPr>
          <a:xfrm>
            <a:off x="2231223" y="4234147"/>
            <a:ext cx="187321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2" name="Round Single Corner of Rectangle 53">
            <a:extLst>
              <a:ext uri="{FF2B5EF4-FFF2-40B4-BE49-F238E27FC236}">
                <a16:creationId xmlns:a16="http://schemas.microsoft.com/office/drawing/2014/main" id="{44CA8B06-F819-984B-3980-9EA23897F442}"/>
              </a:ext>
            </a:extLst>
          </p:cNvPr>
          <p:cNvSpPr/>
          <p:nvPr/>
        </p:nvSpPr>
        <p:spPr>
          <a:xfrm>
            <a:off x="2360170" y="403728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3" name="Round Single Corner of Rectangle 54">
            <a:extLst>
              <a:ext uri="{FF2B5EF4-FFF2-40B4-BE49-F238E27FC236}">
                <a16:creationId xmlns:a16="http://schemas.microsoft.com/office/drawing/2014/main" id="{D95F389F-C282-182F-C924-510161AA82EC}"/>
              </a:ext>
            </a:extLst>
          </p:cNvPr>
          <p:cNvSpPr/>
          <p:nvPr/>
        </p:nvSpPr>
        <p:spPr>
          <a:xfrm>
            <a:off x="2474470" y="415158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4" name="Round Single Corner of Rectangle 55">
            <a:extLst>
              <a:ext uri="{FF2B5EF4-FFF2-40B4-BE49-F238E27FC236}">
                <a16:creationId xmlns:a16="http://schemas.microsoft.com/office/drawing/2014/main" id="{B61DBB5A-38A5-82D4-7222-CF72F1899087}"/>
              </a:ext>
            </a:extLst>
          </p:cNvPr>
          <p:cNvSpPr/>
          <p:nvPr/>
        </p:nvSpPr>
        <p:spPr>
          <a:xfrm>
            <a:off x="2588770" y="426588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5" name="Round Single Corner of Rectangle 56">
            <a:extLst>
              <a:ext uri="{FF2B5EF4-FFF2-40B4-BE49-F238E27FC236}">
                <a16:creationId xmlns:a16="http://schemas.microsoft.com/office/drawing/2014/main" id="{0A262C5C-93E8-BEDA-6342-3A500C68DD7C}"/>
              </a:ext>
            </a:extLst>
          </p:cNvPr>
          <p:cNvSpPr/>
          <p:nvPr/>
        </p:nvSpPr>
        <p:spPr>
          <a:xfrm>
            <a:off x="1246038" y="1491571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6" name="Round Single Corner of Rectangle 57">
            <a:extLst>
              <a:ext uri="{FF2B5EF4-FFF2-40B4-BE49-F238E27FC236}">
                <a16:creationId xmlns:a16="http://schemas.microsoft.com/office/drawing/2014/main" id="{5571E0C4-2B00-9EA1-D6ED-60B9E23CBB9F}"/>
              </a:ext>
            </a:extLst>
          </p:cNvPr>
          <p:cNvSpPr/>
          <p:nvPr/>
        </p:nvSpPr>
        <p:spPr>
          <a:xfrm>
            <a:off x="1622326" y="128341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7" name="Round Single Corner of Rectangle 58">
            <a:extLst>
              <a:ext uri="{FF2B5EF4-FFF2-40B4-BE49-F238E27FC236}">
                <a16:creationId xmlns:a16="http://schemas.microsoft.com/office/drawing/2014/main" id="{4B1D0908-1C1E-F2B2-2090-2ED3BE59A3EF}"/>
              </a:ext>
            </a:extLst>
          </p:cNvPr>
          <p:cNvSpPr/>
          <p:nvPr/>
        </p:nvSpPr>
        <p:spPr>
          <a:xfrm>
            <a:off x="1736626" y="139771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8" name="Round Single Corner of Rectangle 59">
            <a:extLst>
              <a:ext uri="{FF2B5EF4-FFF2-40B4-BE49-F238E27FC236}">
                <a16:creationId xmlns:a16="http://schemas.microsoft.com/office/drawing/2014/main" id="{58201BDE-A120-A762-92D5-B1CFE5358338}"/>
              </a:ext>
            </a:extLst>
          </p:cNvPr>
          <p:cNvSpPr/>
          <p:nvPr/>
        </p:nvSpPr>
        <p:spPr>
          <a:xfrm>
            <a:off x="2573208" y="1283413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39" name="Round Single Corner of Rectangle 60">
            <a:extLst>
              <a:ext uri="{FF2B5EF4-FFF2-40B4-BE49-F238E27FC236}">
                <a16:creationId xmlns:a16="http://schemas.microsoft.com/office/drawing/2014/main" id="{EE4F3B87-4879-9498-07DB-6E58E45D8B2F}"/>
              </a:ext>
            </a:extLst>
          </p:cNvPr>
          <p:cNvSpPr/>
          <p:nvPr/>
        </p:nvSpPr>
        <p:spPr>
          <a:xfrm>
            <a:off x="2195464" y="1184311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40" name="Round Single Corner of Rectangle 61">
            <a:extLst>
              <a:ext uri="{FF2B5EF4-FFF2-40B4-BE49-F238E27FC236}">
                <a16:creationId xmlns:a16="http://schemas.microsoft.com/office/drawing/2014/main" id="{3160C007-7E1E-A44A-309F-91E2CD9F5F65}"/>
              </a:ext>
            </a:extLst>
          </p:cNvPr>
          <p:cNvSpPr/>
          <p:nvPr/>
        </p:nvSpPr>
        <p:spPr>
          <a:xfrm>
            <a:off x="1249296" y="3633007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41" name="Round Single Corner of Rectangle 62">
            <a:extLst>
              <a:ext uri="{FF2B5EF4-FFF2-40B4-BE49-F238E27FC236}">
                <a16:creationId xmlns:a16="http://schemas.microsoft.com/office/drawing/2014/main" id="{BB8414F9-7629-A89D-7983-8E5C7406AF1F}"/>
              </a:ext>
            </a:extLst>
          </p:cNvPr>
          <p:cNvSpPr/>
          <p:nvPr/>
        </p:nvSpPr>
        <p:spPr>
          <a:xfrm>
            <a:off x="844118" y="1950285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sp>
        <p:nvSpPr>
          <p:cNvPr id="42" name="Round Single Corner of Rectangle 63">
            <a:extLst>
              <a:ext uri="{FF2B5EF4-FFF2-40B4-BE49-F238E27FC236}">
                <a16:creationId xmlns:a16="http://schemas.microsoft.com/office/drawing/2014/main" id="{3032652D-884A-B914-A10D-6C97C2E5B627}"/>
              </a:ext>
            </a:extLst>
          </p:cNvPr>
          <p:cNvSpPr/>
          <p:nvPr/>
        </p:nvSpPr>
        <p:spPr>
          <a:xfrm>
            <a:off x="3666875" y="1207061"/>
            <a:ext cx="165100" cy="21033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50"/>
          </a:p>
        </p:txBody>
      </p:sp>
      <p:pic>
        <p:nvPicPr>
          <p:cNvPr id="43" name="Picture 7" descr="http://www.esa.int/esalogo/images/downloads/Logo_Fingerprint/Office_presentation/03_logo_dark_blue.bmp">
            <a:extLst>
              <a:ext uri="{FF2B5EF4-FFF2-40B4-BE49-F238E27FC236}">
                <a16:creationId xmlns:a16="http://schemas.microsoft.com/office/drawing/2014/main" id="{1615EAAF-D757-DF69-BA16-7ACBC8556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4853" r="6189" b="14433"/>
          <a:stretch/>
        </p:blipFill>
        <p:spPr bwMode="auto">
          <a:xfrm>
            <a:off x="5887148" y="1094391"/>
            <a:ext cx="1612553" cy="6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46F7B4-810C-CF2A-A84F-E78F5B90BF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64" y="1094392"/>
            <a:ext cx="669662" cy="649457"/>
          </a:xfrm>
          <a:prstGeom prst="rect">
            <a:avLst/>
          </a:prstGeom>
        </p:spPr>
      </p:pic>
      <p:pic>
        <p:nvPicPr>
          <p:cNvPr id="45" name="Picture 7" descr="http://www.esa.int/esalogo/images/downloads/Logo_Fingerprint/Office_presentation/03_logo_dark_blue.bmp">
            <a:extLst>
              <a:ext uri="{FF2B5EF4-FFF2-40B4-BE49-F238E27FC236}">
                <a16:creationId xmlns:a16="http://schemas.microsoft.com/office/drawing/2014/main" id="{57F31979-4692-5603-EB13-BB41377BB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4853" r="6189" b="14433"/>
          <a:stretch/>
        </p:blipFill>
        <p:spPr bwMode="auto">
          <a:xfrm>
            <a:off x="2917277" y="1941874"/>
            <a:ext cx="1105241" cy="4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66F6249-BF8B-948F-70F9-4A58888ABC10}"/>
              </a:ext>
            </a:extLst>
          </p:cNvPr>
          <p:cNvSpPr/>
          <p:nvPr/>
        </p:nvSpPr>
        <p:spPr>
          <a:xfrm>
            <a:off x="5689450" y="3736834"/>
            <a:ext cx="2940050" cy="5099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Promote the implementation of ACPV best practices in the wider communities</a:t>
            </a:r>
            <a:endParaRPr lang="en-NL" sz="1050" dirty="0"/>
          </a:p>
        </p:txBody>
      </p:sp>
      <p:pic>
        <p:nvPicPr>
          <p:cNvPr id="48" name="Picture 47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36C000-50F4-3AA6-EF48-BB3C135295E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49" y="1847589"/>
            <a:ext cx="811420" cy="504284"/>
          </a:xfrm>
          <a:prstGeom prst="rect">
            <a:avLst/>
          </a:prstGeom>
        </p:spPr>
      </p:pic>
      <p:pic>
        <p:nvPicPr>
          <p:cNvPr id="1026" name="Picture 2" descr="ACTRIS Newsletter | ACTRIS">
            <a:extLst>
              <a:ext uri="{FF2B5EF4-FFF2-40B4-BE49-F238E27FC236}">
                <a16:creationId xmlns:a16="http://schemas.microsoft.com/office/drawing/2014/main" id="{991A0D72-0008-69A4-EB8F-983FAA43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224" y="800719"/>
            <a:ext cx="1429114" cy="8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0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2D0592EB-D2A3-97AF-AE36-C2C3E7932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>
            <a:extLst>
              <a:ext uri="{FF2B5EF4-FFF2-40B4-BE49-F238E27FC236}">
                <a16:creationId xmlns:a16="http://schemas.microsoft.com/office/drawing/2014/main" id="{81B4B3EB-1CF0-EC38-0952-519DFEB00E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Project Outline</a:t>
            </a:r>
            <a:endParaRPr dirty="0"/>
          </a:p>
        </p:txBody>
      </p:sp>
      <p:sp>
        <p:nvSpPr>
          <p:cNvPr id="110" name="Google Shape;110;p19">
            <a:extLst>
              <a:ext uri="{FF2B5EF4-FFF2-40B4-BE49-F238E27FC236}">
                <a16:creationId xmlns:a16="http://schemas.microsoft.com/office/drawing/2014/main" id="{0EEB7F11-D856-AD02-3B6E-5B7621DC0F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5</a:t>
            </a:fld>
            <a:endParaRPr/>
          </a:p>
        </p:txBody>
      </p:sp>
      <p:pic>
        <p:nvPicPr>
          <p:cNvPr id="112" name="Google Shape;112;p19">
            <a:extLst>
              <a:ext uri="{FF2B5EF4-FFF2-40B4-BE49-F238E27FC236}">
                <a16:creationId xmlns:a16="http://schemas.microsoft.com/office/drawing/2014/main" id="{C621BB05-912E-B095-DB3A-30A49CE366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>
            <a:extLst>
              <a:ext uri="{FF2B5EF4-FFF2-40B4-BE49-F238E27FC236}">
                <a16:creationId xmlns:a16="http://schemas.microsoft.com/office/drawing/2014/main" id="{1197E916-6C2A-5E75-1CC5-CF983939FEDF}"/>
              </a:ext>
            </a:extLst>
          </p:cNvPr>
          <p:cNvSpPr txBox="1"/>
          <p:nvPr/>
        </p:nvSpPr>
        <p:spPr>
          <a:xfrm>
            <a:off x="6025625" y="104725"/>
            <a:ext cx="2453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Lead: NOA</a:t>
            </a:r>
            <a:endParaRPr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43868-52E5-A0A8-4D1C-3F07D2044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39125"/>
            <a:ext cx="9021152" cy="3924000"/>
          </a:xfrm>
        </p:spPr>
        <p:txBody>
          <a:bodyPr>
            <a:noAutofit/>
          </a:bodyPr>
          <a:lstStyle/>
          <a:p>
            <a:r>
              <a:rPr lang="en-GB" sz="1400" dirty="0"/>
              <a:t>WP 1000:Management, reporting and dissemination</a:t>
            </a:r>
          </a:p>
          <a:p>
            <a:pPr lvl="1"/>
            <a:r>
              <a:rPr lang="en-GB" sz="1400" dirty="0"/>
              <a:t>Lead: NOA</a:t>
            </a:r>
          </a:p>
          <a:p>
            <a:r>
              <a:rPr lang="en-GB" sz="1400" dirty="0"/>
              <a:t>WP 2000: Development of suborbital data conversion tool for radar (lidar, imager through other contract)</a:t>
            </a:r>
          </a:p>
          <a:p>
            <a:pPr lvl="1"/>
            <a:r>
              <a:rPr lang="en-GB" sz="1400" dirty="0"/>
              <a:t>Lead: </a:t>
            </a:r>
            <a:r>
              <a:rPr lang="en-GB" sz="1400" dirty="0" err="1"/>
              <a:t>UoC</a:t>
            </a:r>
            <a:endParaRPr lang="en-GB" sz="1400" dirty="0"/>
          </a:p>
          <a:p>
            <a:r>
              <a:rPr lang="en-GB" sz="1400" dirty="0"/>
              <a:t>WP 3000: </a:t>
            </a:r>
            <a:r>
              <a:rPr lang="el" sz="1400" dirty="0"/>
              <a:t>Gap analysis and historical data to support community convergence on the best practices</a:t>
            </a:r>
            <a:endParaRPr lang="en-GB" sz="1400" dirty="0"/>
          </a:p>
          <a:p>
            <a:pPr lvl="1"/>
            <a:r>
              <a:rPr lang="en-GB" sz="1400" dirty="0"/>
              <a:t>Lead: TROPOS</a:t>
            </a:r>
            <a:endParaRPr lang="en-GB" sz="1050" dirty="0"/>
          </a:p>
          <a:p>
            <a:r>
              <a:rPr lang="en-GB" sz="1400" dirty="0"/>
              <a:t>WP 4000: </a:t>
            </a:r>
            <a:r>
              <a:rPr lang="el" sz="1400" dirty="0"/>
              <a:t>Perform selected studies on historical data to support community convergence on best practices</a:t>
            </a:r>
            <a:endParaRPr lang="en-GB" sz="1400" dirty="0"/>
          </a:p>
          <a:p>
            <a:pPr lvl="1"/>
            <a:r>
              <a:rPr lang="en-GB" sz="1400" dirty="0"/>
              <a:t>Lead: DLR</a:t>
            </a:r>
            <a:endParaRPr lang="en-GB" sz="1050" dirty="0"/>
          </a:p>
          <a:p>
            <a:r>
              <a:rPr lang="en-GB" sz="1400" dirty="0"/>
              <a:t>WP 5000: </a:t>
            </a:r>
            <a:r>
              <a:rPr lang="el" sz="1400" dirty="0"/>
              <a:t>Development and documentation of best practices for validation of cloud and aerosol profiles</a:t>
            </a:r>
            <a:endParaRPr lang="en-GB" sz="1400" dirty="0"/>
          </a:p>
          <a:p>
            <a:pPr lvl="1"/>
            <a:r>
              <a:rPr lang="en-GB" sz="1400" dirty="0"/>
              <a:t>Lead: NOA</a:t>
            </a:r>
            <a:endParaRPr lang="en-GB" sz="1050" dirty="0"/>
          </a:p>
          <a:p>
            <a:r>
              <a:rPr lang="en-GB" sz="1400" dirty="0"/>
              <a:t>WP 6000: Synthesis and recommendations</a:t>
            </a:r>
          </a:p>
          <a:p>
            <a:pPr lvl="1"/>
            <a:r>
              <a:rPr lang="en-GB" sz="1400" dirty="0"/>
              <a:t>Lead: FMI</a:t>
            </a:r>
            <a:endParaRPr lang="en-FI" sz="1400" dirty="0"/>
          </a:p>
        </p:txBody>
      </p:sp>
      <p:pic>
        <p:nvPicPr>
          <p:cNvPr id="4" name="Google Shape;62;p14">
            <a:extLst>
              <a:ext uri="{FF2B5EF4-FFF2-40B4-BE49-F238E27FC236}">
                <a16:creationId xmlns:a16="http://schemas.microsoft.com/office/drawing/2014/main" id="{EEEF511E-9B22-8C18-9FA9-EFB1E207BD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677" y="4417762"/>
            <a:ext cx="1259199" cy="55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4;p14" descr="C:\Users\Eleni\AppData\Local\Microsoft\Windows\INetCache\Content.MSO\7E5E5A6B.tmp">
            <a:extLst>
              <a:ext uri="{FF2B5EF4-FFF2-40B4-BE49-F238E27FC236}">
                <a16:creationId xmlns:a16="http://schemas.microsoft.com/office/drawing/2014/main" id="{C1283356-FC74-0B7A-B116-F1E3563A2C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4638" r="24393"/>
          <a:stretch/>
        </p:blipFill>
        <p:spPr>
          <a:xfrm>
            <a:off x="7214391" y="4390148"/>
            <a:ext cx="532886" cy="6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;p14" descr="https://lh6.googleusercontent.com/whHoIuv8UkA_jJZDj5u6N_xUNYq2fZkDjldFBmoDiRSGS5x7XfPFqLw_tro_rzZ8wX2gUun9qwSFNvFwFNItGJ039DOvsdPdZaW4PEDn3n0hONBd9vTfDBJn5YKhIQmCVV4cvtN2bfcUa5-bmaZW_tYeoA=s2048">
            <a:extLst>
              <a:ext uri="{FF2B5EF4-FFF2-40B4-BE49-F238E27FC236}">
                <a16:creationId xmlns:a16="http://schemas.microsoft.com/office/drawing/2014/main" id="{5E8AC785-CDD3-CC84-34A2-2C2514C5FF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9722" y="4417471"/>
            <a:ext cx="1324978" cy="52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;p14" descr="https://lh6.googleusercontent.com/hTEb6kRmN8aHk7EQmhHFVSL9ipbuwJ6DWXdSC26StS-qjGxkgpg-Y2SPMezv6ZJIqxVlFN4HLEleoR0Czeo97npswn3zh1Qm6_UhaoKKCAcTdDJdonUbzKqZCdld1Jcrs-Ype0U8-NyrWLVVY2-QQYT4eA=s2048">
            <a:extLst>
              <a:ext uri="{FF2B5EF4-FFF2-40B4-BE49-F238E27FC236}">
                <a16:creationId xmlns:a16="http://schemas.microsoft.com/office/drawing/2014/main" id="{F9EB8375-FCDC-E1F4-1F42-4E42A8E92AE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5029" y="4410729"/>
            <a:ext cx="795731" cy="55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;p14" descr="https://lh6.googleusercontent.com/7ZoAph0reUJcVC-TlNF8BbxwdbXY_TwINqLhdZZn-7IqLQ2oCNLPwP0eMyk4_39AQllhAWzUJpzSiGm15HuMBBausymBaurekTFGVYGDA8JzwO66xuF4_9RNVgOB_lysUDkYF917KexfZdTJPhNBm0MQkg=s2048">
            <a:extLst>
              <a:ext uri="{FF2B5EF4-FFF2-40B4-BE49-F238E27FC236}">
                <a16:creationId xmlns:a16="http://schemas.microsoft.com/office/drawing/2014/main" id="{C2F0ADF3-CA9B-61D3-2E80-47D7FA056F8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8277" y="4397848"/>
            <a:ext cx="795723" cy="6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8;p14" descr="https://lh5.googleusercontent.com/2u0b7LlQviMZZh4JXTdY4CtJ7dpG1cmPgUtQrUepVSKChy6AX2U6vwoNRz8e4QRraewNMcK4aRNa9OGImdYSfJZ1512jM6KM0SCdaKImncZjloedaA5x37mPuc9Gfkz-6vWOQa5HWX6DZm1nl8f8NZ0Uuw=s2048">
            <a:extLst>
              <a:ext uri="{FF2B5EF4-FFF2-40B4-BE49-F238E27FC236}">
                <a16:creationId xmlns:a16="http://schemas.microsoft.com/office/drawing/2014/main" id="{4C464671-BDD6-7A4D-40BA-769B2296CB7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9507" y="4384621"/>
            <a:ext cx="1414224" cy="592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796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166425"/>
            <a:ext cx="61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dirty="0"/>
              <a:t>WP1000:</a:t>
            </a:r>
            <a:r>
              <a:rPr lang="el" sz="1600" dirty="0"/>
              <a:t> </a:t>
            </a:r>
            <a:r>
              <a:rPr lang="el" sz="1600" dirty="0">
                <a:latin typeface="+mn-lt"/>
                <a:ea typeface="Calibri"/>
                <a:cs typeface="Calibri"/>
                <a:sym typeface="Calibri"/>
              </a:rPr>
              <a:t>Management, reporting and dissemination</a:t>
            </a:r>
            <a:endParaRPr dirty="0">
              <a:latin typeface="+mn-lt"/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6</a:t>
            </a:fld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192100" y="825375"/>
            <a:ext cx="5725500" cy="3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Dissemination</a:t>
            </a:r>
            <a:r>
              <a:rPr lang="el" b="1" dirty="0"/>
              <a:t>: </a:t>
            </a:r>
            <a:endParaRPr lang="en-GB"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200" b="1" dirty="0"/>
              <a:t>Monthly meeting</a:t>
            </a:r>
            <a:r>
              <a:rPr lang="en-GB" sz="1200" dirty="0"/>
              <a:t> of the International ACPV Implementation Group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200" b="1" dirty="0"/>
              <a:t>Side-meetings</a:t>
            </a:r>
            <a:r>
              <a:rPr lang="en-GB" sz="1200" dirty="0"/>
              <a:t> for each chapter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l" b="1" dirty="0"/>
              <a:t>Side meetings for ACPV:</a:t>
            </a:r>
            <a:endParaRPr b="1" dirty="0"/>
          </a:p>
          <a:p>
            <a:pPr lvl="1" indent="-304800">
              <a:buSzPts val="1200"/>
              <a:buChar char="-"/>
            </a:pPr>
            <a:r>
              <a:rPr lang="el" dirty="0"/>
              <a:t>AGU side meeting with NASA and ARM</a:t>
            </a:r>
            <a:endParaRPr dirty="0"/>
          </a:p>
          <a:p>
            <a:pPr lvl="1" indent="-304800">
              <a:buSzPts val="1200"/>
              <a:buChar char="-"/>
            </a:pPr>
            <a:r>
              <a:rPr lang="el" dirty="0"/>
              <a:t>CPEX weekly meetings for data harmonization</a:t>
            </a:r>
            <a:endParaRPr dirty="0"/>
          </a:p>
          <a:p>
            <a:pPr lvl="1" indent="-304800">
              <a:buSzPts val="1200"/>
              <a:buChar char="-"/>
            </a:pPr>
            <a:r>
              <a:rPr lang="el" dirty="0"/>
              <a:t>Aeolus-2023 conference side-meetings with CyI/Slovenia for airborne in-situ EarthCARE</a:t>
            </a:r>
            <a:endParaRPr dirty="0"/>
          </a:p>
          <a:p>
            <a:pPr lvl="1" indent="-304800">
              <a:buSzPts val="1200"/>
              <a:buChar char="-"/>
            </a:pPr>
            <a:r>
              <a:rPr lang="el" dirty="0"/>
              <a:t>IEEE Milos conference: side meetings with Silke and Raymetrics for the Mediterranean campaign (and Cabo Verde/Barbados)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b="1" dirty="0"/>
              <a:t>Conference participation: 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dirty="0"/>
              <a:t>IGARSS (2024, Athens, Greece)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l" dirty="0"/>
              <a:t>IEEE lidar conference </a:t>
            </a:r>
            <a:r>
              <a:rPr lang="en-GB" dirty="0"/>
              <a:t>(2023, </a:t>
            </a:r>
            <a:r>
              <a:rPr lang="el" dirty="0"/>
              <a:t>Milos</a:t>
            </a:r>
            <a:r>
              <a:rPr lang="en-GB" dirty="0"/>
              <a:t>, Greece)</a:t>
            </a:r>
            <a:r>
              <a:rPr lang="el" dirty="0"/>
              <a:t> </a:t>
            </a:r>
            <a:endParaRPr lang="en-GB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l" dirty="0"/>
              <a:t>European Lidar Conference (2023, Cluj, Romania)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l" dirty="0"/>
              <a:t>EarthCARE Conference (2023, ESA-ESRIN)</a:t>
            </a:r>
            <a:endParaRPr lang="en-GB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dirty="0" err="1"/>
              <a:t>EarthCARE</a:t>
            </a:r>
            <a:r>
              <a:rPr lang="en-GB" dirty="0"/>
              <a:t> 2</a:t>
            </a:r>
            <a:r>
              <a:rPr lang="en-GB" baseline="30000" dirty="0"/>
              <a:t>nd</a:t>
            </a:r>
            <a:r>
              <a:rPr lang="en-GB" dirty="0"/>
              <a:t> Validation Workshop (2025, ESA-ESRIN)</a:t>
            </a:r>
            <a:endParaRPr dirty="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077" y="162373"/>
            <a:ext cx="456075" cy="4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6025625" y="104725"/>
            <a:ext cx="245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WP Lead: NOA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/>
              <a:t>Mar 2023 -&gt; Sep 2024</a:t>
            </a:r>
            <a:endParaRPr sz="1200"/>
          </a:p>
        </p:txBody>
      </p:sp>
      <p:pic>
        <p:nvPicPr>
          <p:cNvPr id="122" name="Google Shape;122;p2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872" y="1576810"/>
            <a:ext cx="2012935" cy="113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9459" y="2869096"/>
            <a:ext cx="1957348" cy="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4;p19">
            <a:extLst>
              <a:ext uri="{FF2B5EF4-FFF2-40B4-BE49-F238E27FC236}">
                <a16:creationId xmlns:a16="http://schemas.microsoft.com/office/drawing/2014/main" id="{C7E03876-D239-8334-9692-5496C899D8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3873" y="621723"/>
            <a:ext cx="2012935" cy="9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oster of a dragon and a satellite&#10;&#10;AI-generated content may be incorrect.">
            <a:extLst>
              <a:ext uri="{FF2B5EF4-FFF2-40B4-BE49-F238E27FC236}">
                <a16:creationId xmlns:a16="http://schemas.microsoft.com/office/drawing/2014/main" id="{13FAA1DE-5F1C-0D85-D469-8963F3BF2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872" y="3787803"/>
            <a:ext cx="2012935" cy="1132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D1612-5E60-0BF8-BADA-E443AD2D294A}"/>
              </a:ext>
            </a:extLst>
          </p:cNvPr>
          <p:cNvSpPr txBox="1"/>
          <p:nvPr/>
        </p:nvSpPr>
        <p:spPr>
          <a:xfrm>
            <a:off x="3998069" y="134355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70C0"/>
                </a:solidFill>
              </a:rPr>
              <a:t>97 authors!</a:t>
            </a:r>
            <a:endParaRPr lang="en-FI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5407" y="4432772"/>
            <a:ext cx="1326568" cy="67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 descr="mcgill-university-logo-png-transparent cropped - Study Architecture |  Architecture Schools and Student Inform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534" y="4434770"/>
            <a:ext cx="1876516" cy="67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6159" y="197450"/>
            <a:ext cx="3499438" cy="285963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398900" y="1216360"/>
            <a:ext cx="34707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Over the last 15 years, we have witnessed the development of well-established multi-sensor surface-based observatories that collect continuous long-term observations and a plethora of complimentary airborne/ship-based campaigns</a:t>
            </a:r>
            <a:endParaRPr/>
          </a:p>
        </p:txBody>
      </p:sp>
      <p:sp>
        <p:nvSpPr>
          <p:cNvPr id="177" name="Google Shape;177;p25"/>
          <p:cNvSpPr txBox="1"/>
          <p:nvPr/>
        </p:nvSpPr>
        <p:spPr>
          <a:xfrm>
            <a:off x="346182" y="3342364"/>
            <a:ext cx="3611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400" b="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Geographical distribution of surface-based observatories with short-wavelength radars and backscatter lidar systems (source: R. Koopman, ESA LPS 2022).</a:t>
            </a:r>
            <a:r>
              <a:rPr lang="en-US" sz="1400" b="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NB (very dense networks not shown)</a:t>
            </a:r>
            <a:endParaRPr sz="1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24425" y="197450"/>
            <a:ext cx="6065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Suborbital radar observations</a:t>
            </a: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6">
            <a:alphaModFix/>
          </a:blip>
          <a:srcRect b="49080"/>
          <a:stretch/>
        </p:blipFill>
        <p:spPr>
          <a:xfrm>
            <a:off x="5173579" y="3163488"/>
            <a:ext cx="3505349" cy="122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791537" y="58568"/>
            <a:ext cx="7560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4"/>
              <a:buFont typeface="Avenir"/>
              <a:buNone/>
            </a:pPr>
            <a:r>
              <a:rPr lang="el" sz="2394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Cloud Profiling Radar (CPR) L1 simulator</a:t>
            </a:r>
            <a:endParaRPr sz="33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64251" y="661500"/>
            <a:ext cx="8822700" cy="3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0"/>
              <a:buFont typeface="Arial"/>
              <a:buChar char="•"/>
            </a:pPr>
            <a:r>
              <a:rPr lang="el" sz="187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main objective of the CPR L1 tools is the development of simulated CPR L1 signals that can be used for: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70"/>
              <a:buFont typeface="Arial"/>
              <a:buNone/>
            </a:pPr>
            <a:endParaRPr sz="187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713244" marR="0" lvl="1" indent="-256489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6"/>
              <a:buFont typeface="Arial"/>
              <a:buChar char="•"/>
            </a:pPr>
            <a:r>
              <a:rPr lang="el" sz="1496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L2 algorithm development and testing (CARDINAL and previous ESA activities)</a:t>
            </a:r>
            <a:endParaRPr dirty="0"/>
          </a:p>
          <a:p>
            <a:pPr marL="713244" marR="0" lvl="1" indent="-256489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ts val="1496"/>
              <a:buFont typeface="Arial"/>
              <a:buChar char="•"/>
            </a:pPr>
            <a:r>
              <a:rPr lang="el" sz="1496" b="0" i="0" u="none" strike="noStrike" cap="none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Facilitate the comparison between sub-orbital and </a:t>
            </a:r>
            <a:r>
              <a:rPr lang="en-US" sz="1496" b="0" i="0" u="none" strike="noStrike" cap="none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orbital</a:t>
            </a:r>
            <a:r>
              <a:rPr lang="el" sz="1496" b="0" i="0" u="none" strike="noStrike" cap="none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496" b="0" i="0" u="none" strike="noStrike" cap="none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(doppler) cloud profiling radar</a:t>
            </a:r>
            <a:r>
              <a:rPr lang="el" sz="1496" b="0" i="0" u="none" strike="noStrike" cap="none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observations in support of Cal/Val activities (e.g., FRM4RADAR, ACTRIS, airborne campaigns)</a:t>
            </a:r>
            <a:endParaRPr dirty="0"/>
          </a:p>
          <a:p>
            <a:pPr marL="713244" marR="0" lvl="1" indent="-256489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6"/>
              <a:buFont typeface="Arial"/>
              <a:buChar char="•"/>
            </a:pPr>
            <a:r>
              <a:rPr lang="el" sz="1496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Objective interface between numerical model output and CPR observations for an apples-to-apples comparison </a:t>
            </a:r>
            <a:endParaRPr dirty="0"/>
          </a:p>
          <a:p>
            <a:pPr marL="171450" marR="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352359" y="2894902"/>
            <a:ext cx="1508100" cy="145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High resolution numerical model output</a:t>
            </a:r>
            <a:endParaRPr/>
          </a:p>
        </p:txBody>
      </p:sp>
      <p:sp>
        <p:nvSpPr>
          <p:cNvPr id="159" name="Google Shape;159;p24"/>
          <p:cNvSpPr/>
          <p:nvPr/>
        </p:nvSpPr>
        <p:spPr>
          <a:xfrm>
            <a:off x="1959454" y="3433490"/>
            <a:ext cx="430800" cy="37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2498878" y="2894902"/>
            <a:ext cx="1508100" cy="145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E/M forward model</a:t>
            </a:r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4623931" y="2892947"/>
            <a:ext cx="1508100" cy="145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CPR instrument model</a:t>
            </a: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4122517" y="3433490"/>
            <a:ext cx="430800" cy="37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24"/>
          <p:cNvSpPr/>
          <p:nvPr/>
        </p:nvSpPr>
        <p:spPr>
          <a:xfrm>
            <a:off x="6339580" y="3053248"/>
            <a:ext cx="430800" cy="37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6889781" y="3053248"/>
            <a:ext cx="174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L1/L2 development</a:t>
            </a:r>
            <a:endParaRPr/>
          </a:p>
        </p:txBody>
      </p:sp>
      <p:sp>
        <p:nvSpPr>
          <p:cNvPr id="165" name="Google Shape;165;p24"/>
          <p:cNvSpPr/>
          <p:nvPr/>
        </p:nvSpPr>
        <p:spPr>
          <a:xfrm>
            <a:off x="6339580" y="3810501"/>
            <a:ext cx="430800" cy="37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6764040" y="3620040"/>
            <a:ext cx="207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Fast surrogate models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0" i="0" u="none" strike="noStrike" cap="non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for suborbital platforms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5407" y="4432772"/>
            <a:ext cx="1326568" cy="67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 descr="mcgill-university-logo-png-transparent cropped - Study Architecture |  Architecture Schools and Student Inform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534" y="4434770"/>
            <a:ext cx="1876516" cy="67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654964" y="140648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venir"/>
              <a:buNone/>
            </a:pPr>
            <a:r>
              <a:rPr lang="el">
                <a:latin typeface="Avenir"/>
                <a:ea typeface="Avenir"/>
                <a:cs typeface="Avenir"/>
                <a:sym typeface="Avenir"/>
              </a:rPr>
              <a:t>Surface based observations</a:t>
            </a:r>
            <a:endParaRPr/>
          </a:p>
        </p:txBody>
      </p:sp>
      <p:pic>
        <p:nvPicPr>
          <p:cNvPr id="191" name="Google Shape;191;p27" descr="A map of the worl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128" y="735981"/>
            <a:ext cx="8187537" cy="3821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/>
        </p:nvSpPr>
        <p:spPr>
          <a:xfrm>
            <a:off x="5984487" y="906473"/>
            <a:ext cx="1895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Surface-based observations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Norunda, Sweden</a:t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6040243" y="2731802"/>
            <a:ext cx="19335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CPR simulated observations</a:t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3662922" y="4633525"/>
            <a:ext cx="22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dk1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Exclude rain periods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86787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33164</TotalTime>
  <Words>2982</Words>
  <Application>Microsoft Macintosh PowerPoint</Application>
  <PresentationFormat>On-screen Show (16:9)</PresentationFormat>
  <Paragraphs>392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-apple-system</vt:lpstr>
      <vt:lpstr>Arial</vt:lpstr>
      <vt:lpstr>Avenir</vt:lpstr>
      <vt:lpstr>Calibri</vt:lpstr>
      <vt:lpstr>Georgia</vt:lpstr>
      <vt:lpstr>Poppins Light</vt:lpstr>
      <vt:lpstr>Poppins Medium</vt:lpstr>
      <vt:lpstr>Wingdings</vt:lpstr>
      <vt:lpstr>Simple Light</vt:lpstr>
      <vt:lpstr>Best practice protocol for validation of Aerosol, Cloud, and Precipitation Profiles (ACPV)</vt:lpstr>
      <vt:lpstr>ACPV motivation: Validation challenges for aerosol, cloud profiling</vt:lpstr>
      <vt:lpstr>EarthCARE and AOS scientists highlighted validation synergies</vt:lpstr>
      <vt:lpstr>Community coordination towards a common protocol for ACPV</vt:lpstr>
      <vt:lpstr>Project Outline</vt:lpstr>
      <vt:lpstr>WP1000: Management, reporting and dissemination</vt:lpstr>
      <vt:lpstr>PowerPoint Presentation</vt:lpstr>
      <vt:lpstr>PowerPoint Presentation</vt:lpstr>
      <vt:lpstr>Surface based observations</vt:lpstr>
      <vt:lpstr>WP2000: Development of suborbital data conversion tool for radar </vt:lpstr>
      <vt:lpstr>Radar, Lidar, Imager suborbital to orbital transformation tools</vt:lpstr>
      <vt:lpstr>WP3000: Gap analysis and historical data to support community convergence on the best practices </vt:lpstr>
      <vt:lpstr>WP4000: Perform selected studies on historical data to support community convergence on the best practices </vt:lpstr>
      <vt:lpstr>WP4000: Perform selected studies on historical data to support community convergence on the best practices </vt:lpstr>
      <vt:lpstr>WP4000: Perform selected studies on historical data to support community convergence on the best practices </vt:lpstr>
      <vt:lpstr>WP4000: Perform selected studies on historical data to support community convergence on the best practices </vt:lpstr>
      <vt:lpstr>WP4000: Perform selected studies on historical data to support community convergence on the best practices </vt:lpstr>
      <vt:lpstr>ACPPV document at CEOS WGCV</vt:lpstr>
      <vt:lpstr>WP5000: Development and documentation of best practices for validation of cloud and aerosol profiles </vt:lpstr>
      <vt:lpstr>WP5000: Development and documentation of best practices for validation of cloud and aerosol profiles </vt:lpstr>
      <vt:lpstr>WP5000: Development and documentation of best practices for validation of cloud and aerosol profiles </vt:lpstr>
      <vt:lpstr>WP6000: Synthesis and recommendations WP Lead: FMI </vt:lpstr>
      <vt:lpstr>Recommendations</vt:lpstr>
      <vt:lpstr>Recommendations</vt:lpstr>
      <vt:lpstr>Recommendations</vt:lpstr>
      <vt:lpstr>Recommendations</vt:lpstr>
      <vt:lpstr>Recommendations</vt:lpstr>
      <vt:lpstr>Recommendations</vt:lpstr>
      <vt:lpstr>Recommendations</vt:lpstr>
      <vt:lpstr>Conclusion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OConnor Ewan (FMI)</dc:creator>
  <cp:lastModifiedBy>Robert Koopman</cp:lastModifiedBy>
  <cp:revision>24</cp:revision>
  <dcterms:modified xsi:type="dcterms:W3CDTF">2025-06-03T09:50:36Z</dcterms:modified>
</cp:coreProperties>
</file>