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03" r:id="rId5"/>
  </p:sldMasterIdLst>
  <p:notesMasterIdLst>
    <p:notesMasterId r:id="rId23"/>
  </p:notesMasterIdLst>
  <p:handoutMasterIdLst>
    <p:handoutMasterId r:id="rId24"/>
  </p:handoutMasterIdLst>
  <p:sldIdLst>
    <p:sldId id="336" r:id="rId6"/>
    <p:sldId id="373" r:id="rId7"/>
    <p:sldId id="374" r:id="rId8"/>
    <p:sldId id="350" r:id="rId9"/>
    <p:sldId id="354" r:id="rId10"/>
    <p:sldId id="355" r:id="rId11"/>
    <p:sldId id="358" r:id="rId12"/>
    <p:sldId id="379" r:id="rId13"/>
    <p:sldId id="357" r:id="rId14"/>
    <p:sldId id="360" r:id="rId15"/>
    <p:sldId id="369" r:id="rId16"/>
    <p:sldId id="362" r:id="rId17"/>
    <p:sldId id="364" r:id="rId18"/>
    <p:sldId id="359" r:id="rId19"/>
    <p:sldId id="380" r:id="rId20"/>
    <p:sldId id="375" r:id="rId21"/>
    <p:sldId id="381" r:id="rId22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RI-ST" id="{EDF6D78F-888D-449B-A10C-859A3E12900C}">
          <p14:sldIdLst>
            <p14:sldId id="336"/>
            <p14:sldId id="373"/>
            <p14:sldId id="374"/>
            <p14:sldId id="350"/>
            <p14:sldId id="354"/>
            <p14:sldId id="355"/>
            <p14:sldId id="358"/>
            <p14:sldId id="379"/>
            <p14:sldId id="357"/>
            <p14:sldId id="360"/>
            <p14:sldId id="369"/>
            <p14:sldId id="362"/>
            <p14:sldId id="364"/>
            <p14:sldId id="359"/>
            <p14:sldId id="380"/>
            <p14:sldId id="375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Clerc" initials="SC" lastIdx="1" clrIdx="0">
    <p:extLst>
      <p:ext uri="{19B8F6BF-5375-455C-9EA6-DF929625EA0E}">
        <p15:presenceInfo xmlns:p15="http://schemas.microsoft.com/office/powerpoint/2012/main" userId="S::sclerc@acri-st.fr::17018aaf-3b0d-47df-86b8-7e76e508ab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7A94"/>
    <a:srgbClr val="97BF0D"/>
    <a:srgbClr val="E83606"/>
    <a:srgbClr val="00759E"/>
    <a:srgbClr val="4D4D4D"/>
    <a:srgbClr val="E1F791"/>
    <a:srgbClr val="FFFF99"/>
    <a:srgbClr val="FFFFE1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724" autoAdjust="0"/>
    <p:restoredTop sz="88800" autoAdjust="0"/>
  </p:normalViewPr>
  <p:slideViewPr>
    <p:cSldViewPr>
      <p:cViewPr varScale="1">
        <p:scale>
          <a:sx n="127" d="100"/>
          <a:sy n="127" d="100"/>
        </p:scale>
        <p:origin x="784" y="192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fld id="{31DACE73-2C28-46E6-A7A5-DCB9517FEA9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0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95080F-8CC8-4384-8357-287F9AB99C6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421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8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1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27382" y="1065168"/>
            <a:ext cx="11137237" cy="16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dirty="0"/>
              <a:t>Project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3"/>
          <p:cNvSpPr txBox="1">
            <a:spLocks/>
          </p:cNvSpPr>
          <p:nvPr userDrawn="1"/>
        </p:nvSpPr>
        <p:spPr>
          <a:xfrm>
            <a:off x="6768240" y="6622340"/>
            <a:ext cx="5279760" cy="2167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A2"/>
              </a:buClr>
              <a:buSzPct val="75000"/>
              <a:buFont typeface="Wingdings" pitchFamily="2" charset="2"/>
              <a:buChar char="v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763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5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66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2524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fr-FR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CCVS Gap </a:t>
            </a:r>
            <a:r>
              <a:rPr lang="en-US" sz="1000" noProof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FR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0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| T. Verhoelst | CEOS AC-VC-21 &amp; ACSG | Takamatsu, 10 </a:t>
            </a:r>
            <a:r>
              <a:rPr lang="fr-FR" sz="1000" baseline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June</a:t>
            </a:r>
            <a:r>
              <a:rPr lang="fr-FR" sz="10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2025 | Slide </a:t>
            </a:r>
            <a:fld id="{7B1CDAC1-68A3-4FEA-B815-CB1667E5C227}" type="slidenum">
              <a:rPr lang="fr-FR" sz="1000" baseline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fr-FR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28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8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1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7" y="231032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space réservé du texte 3"/>
          <p:cNvSpPr txBox="1">
            <a:spLocks/>
          </p:cNvSpPr>
          <p:nvPr userDrawn="1"/>
        </p:nvSpPr>
        <p:spPr>
          <a:xfrm>
            <a:off x="6768240" y="6622340"/>
            <a:ext cx="5279760" cy="2167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A2"/>
              </a:buClr>
              <a:buSzPct val="75000"/>
              <a:buFont typeface="Wingdings" pitchFamily="2" charset="2"/>
              <a:buChar char="v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763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5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66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2524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fr-FR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CCVS Gap </a:t>
            </a:r>
            <a:r>
              <a:rPr lang="fr-FR" sz="1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FR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0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| T. Verhoelst | CEOS AC-VC-21 &amp; ACSG | Takamatsu, 10 </a:t>
            </a:r>
            <a:r>
              <a:rPr lang="fr-FR" sz="1000" baseline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June</a:t>
            </a:r>
            <a:r>
              <a:rPr lang="fr-FR" sz="10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2025 | Slide </a:t>
            </a:r>
            <a:fld id="{7B1CDAC1-68A3-4FEA-B815-CB1667E5C227}" type="slidenum">
              <a:rPr lang="fr-FR" sz="1000" baseline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fr-FR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93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8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1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7" y="231032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FC42672-F738-4A8D-8426-1B305B333A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5361" y="1296001"/>
            <a:ext cx="11617457" cy="49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4</a:t>
            </a:r>
          </a:p>
          <a:p>
            <a:pPr lvl="4"/>
            <a:r>
              <a:rPr lang="fr-FR" err="1"/>
              <a:t>Text</a:t>
            </a:r>
            <a:r>
              <a:rPr lang="fr-FR"/>
              <a:t> of </a:t>
            </a:r>
            <a:r>
              <a:rPr lang="fr-FR" err="1"/>
              <a:t>Level</a:t>
            </a:r>
            <a:r>
              <a:rPr lang="fr-FR"/>
              <a:t> 5</a:t>
            </a:r>
          </a:p>
        </p:txBody>
      </p:sp>
      <p:sp>
        <p:nvSpPr>
          <p:cNvPr id="14" name="Espace réservé du texte 3"/>
          <p:cNvSpPr txBox="1">
            <a:spLocks/>
          </p:cNvSpPr>
          <p:nvPr userDrawn="1"/>
        </p:nvSpPr>
        <p:spPr>
          <a:xfrm>
            <a:off x="6768240" y="6622340"/>
            <a:ext cx="5279760" cy="2167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A2"/>
              </a:buClr>
              <a:buSzPct val="75000"/>
              <a:buFont typeface="Wingdings" pitchFamily="2" charset="2"/>
              <a:buChar char="v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763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5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66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2524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000" noProof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CCVS Gap Analysis </a:t>
            </a:r>
            <a:r>
              <a:rPr lang="en-US" sz="1000" baseline="0" noProof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| T. Verhoelst | CEOS AC-VC-21 &amp; ACSG | Takamatsu, 10 June 2025 | Slide </a:t>
            </a:r>
            <a:fld id="{7B1CDAC1-68A3-4FEA-B815-CB1667E5C227}" type="slidenum">
              <a:rPr lang="en-US" sz="1000" baseline="0" noProof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en-US" sz="1000" noProof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304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8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1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27382" y="1065168"/>
            <a:ext cx="11137237" cy="16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dirty="0"/>
              <a:t>Project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6210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image_seu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lai 18"/>
          <p:cNvSpPr/>
          <p:nvPr userDrawn="1"/>
        </p:nvSpPr>
        <p:spPr>
          <a:xfrm rot="16200000">
            <a:off x="5904019" y="566428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rganigramme : Délai 20"/>
          <p:cNvSpPr/>
          <p:nvPr userDrawn="1"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rganigramme : Délai 18"/>
          <p:cNvSpPr/>
          <p:nvPr userDrawn="1"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rganigramme : Délai 20"/>
          <p:cNvSpPr/>
          <p:nvPr userDrawn="1"/>
        </p:nvSpPr>
        <p:spPr>
          <a:xfrm flipH="1" flipV="1">
            <a:off x="11904000" y="1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7" y="231032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529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ganigramme : Délai 18"/>
          <p:cNvSpPr/>
          <p:nvPr/>
        </p:nvSpPr>
        <p:spPr>
          <a:xfrm rot="16200000">
            <a:off x="5904019" y="566428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Organigramme : Délai 20"/>
          <p:cNvSpPr/>
          <p:nvPr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Organigramme : Délai 18"/>
          <p:cNvSpPr/>
          <p:nvPr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Organigramme : Délai 20"/>
          <p:cNvSpPr/>
          <p:nvPr/>
        </p:nvSpPr>
        <p:spPr>
          <a:xfrm flipH="1" flipV="1">
            <a:off x="11904000" y="1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1124744"/>
            <a:ext cx="11713633" cy="53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5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7" y="231032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0C08153-CBD7-46BC-B4E5-2CBA677CF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51" y="197666"/>
            <a:ext cx="1041821" cy="9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022D5D-4E6C-46E4-ADC3-B280D89F2D2E}"/>
              </a:ext>
            </a:extLst>
          </p:cNvPr>
          <p:cNvSpPr txBox="1"/>
          <p:nvPr userDrawn="1"/>
        </p:nvSpPr>
        <p:spPr>
          <a:xfrm>
            <a:off x="1060639" y="651545"/>
            <a:ext cx="93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007A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CCVS</a:t>
            </a:r>
            <a:endParaRPr lang="en-GB" sz="2800" b="1" i="1" dirty="0">
              <a:solidFill>
                <a:srgbClr val="007A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742258"/>
            <a:ext cx="1246539" cy="784517"/>
          </a:xfrm>
          <a:prstGeom prst="rect">
            <a:avLst/>
          </a:prstGeom>
        </p:spPr>
      </p:pic>
      <p:pic>
        <p:nvPicPr>
          <p:cNvPr id="13" name="Logo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8934" y="5938381"/>
            <a:ext cx="743098" cy="78451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Espace réservé du texte 3"/>
          <p:cNvSpPr txBox="1">
            <a:spLocks/>
          </p:cNvSpPr>
          <p:nvPr userDrawn="1"/>
        </p:nvSpPr>
        <p:spPr>
          <a:xfrm>
            <a:off x="6768240" y="6622340"/>
            <a:ext cx="5279760" cy="2167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000" b="1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A2"/>
              </a:buClr>
              <a:buSzPct val="75000"/>
              <a:buFont typeface="Wingdings" pitchFamily="2" charset="2"/>
              <a:buChar char="v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763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165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066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F5F5F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2524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fr-FR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CCVS Gap </a:t>
            </a:r>
            <a:r>
              <a:rPr lang="fr-FR" sz="1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FR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0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| T. Verhoelst | CEOS AC-VC-21 &amp; ACSG | Takamatsu, 10 </a:t>
            </a:r>
            <a:r>
              <a:rPr lang="fr-FR" sz="1000" baseline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June</a:t>
            </a:r>
            <a:r>
              <a:rPr lang="fr-FR" sz="1000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2025 | Slide </a:t>
            </a:r>
            <a:fld id="{7B1CDAC1-68A3-4FEA-B815-CB1667E5C227}" type="slidenum">
              <a:rPr lang="fr-FR" sz="1000" baseline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fr-FR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3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6" r:id="rId3"/>
  </p:sldLayoutIdLst>
  <p:transition/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759E"/>
          </a:solidFill>
          <a:latin typeface="Calibri" pitchFamily="34" charset="0"/>
          <a:ea typeface="Ebrima" pitchFamily="2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400" b="1">
          <a:solidFill>
            <a:srgbClr val="00759E"/>
          </a:solidFill>
          <a:latin typeface="Calibri" pitchFamily="34" charset="0"/>
          <a:ea typeface="Ebrima" pitchFamily="2" charset="0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7BF0D"/>
        </a:buClr>
        <a:buSzPct val="75000"/>
        <a:buFont typeface="Wingdings" pitchFamily="2" charset="2"/>
        <a:buChar char="v"/>
        <a:defRPr sz="2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2pPr>
      <a:lvl3pPr marL="1176338" indent="-2619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ü"/>
        <a:defRPr sz="2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3pPr>
      <a:lvl4pPr marL="16589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4pPr>
      <a:lvl5pPr marL="2066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5pPr>
      <a:lvl6pPr marL="25241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813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385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957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ganigramme : Délai 18"/>
          <p:cNvSpPr/>
          <p:nvPr/>
        </p:nvSpPr>
        <p:spPr>
          <a:xfrm rot="16200000">
            <a:off x="5904019" y="566428"/>
            <a:ext cx="396000" cy="12208693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Organigramme : Délai 20"/>
          <p:cNvSpPr/>
          <p:nvPr/>
        </p:nvSpPr>
        <p:spPr>
          <a:xfrm>
            <a:off x="1" y="1296000"/>
            <a:ext cx="335360" cy="5565160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007A94"/>
          </a:solidFill>
          <a:ln w="3175">
            <a:solidFill>
              <a:srgbClr val="007A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Organigramme : Délai 18"/>
          <p:cNvSpPr/>
          <p:nvPr/>
        </p:nvSpPr>
        <p:spPr>
          <a:xfrm rot="16200000" flipH="1">
            <a:off x="5985672" y="-6006000"/>
            <a:ext cx="216000" cy="12192000"/>
          </a:xfrm>
          <a:custGeom>
            <a:avLst/>
            <a:gdLst>
              <a:gd name="connsiteX0" fmla="*/ 0 w 692164"/>
              <a:gd name="connsiteY0" fmla="*/ 0 h 2664296"/>
              <a:gd name="connsiteX1" fmla="*/ 346082 w 692164"/>
              <a:gd name="connsiteY1" fmla="*/ 0 h 2664296"/>
              <a:gd name="connsiteX2" fmla="*/ 692164 w 692164"/>
              <a:gd name="connsiteY2" fmla="*/ 1332148 h 2664296"/>
              <a:gd name="connsiteX3" fmla="*/ 346082 w 692164"/>
              <a:gd name="connsiteY3" fmla="*/ 2664296 h 2664296"/>
              <a:gd name="connsiteX4" fmla="*/ 0 w 692164"/>
              <a:gd name="connsiteY4" fmla="*/ 2664296 h 2664296"/>
              <a:gd name="connsiteX5" fmla="*/ 0 w 692164"/>
              <a:gd name="connsiteY5" fmla="*/ 0 h 2664296"/>
              <a:gd name="connsiteX0" fmla="*/ 0 w 401329"/>
              <a:gd name="connsiteY0" fmla="*/ 0 h 2664296"/>
              <a:gd name="connsiteX1" fmla="*/ 346082 w 401329"/>
              <a:gd name="connsiteY1" fmla="*/ 0 h 2664296"/>
              <a:gd name="connsiteX2" fmla="*/ 171054 w 401329"/>
              <a:gd name="connsiteY2" fmla="*/ 1332148 h 2664296"/>
              <a:gd name="connsiteX3" fmla="*/ 346082 w 401329"/>
              <a:gd name="connsiteY3" fmla="*/ 2664296 h 2664296"/>
              <a:gd name="connsiteX4" fmla="*/ 0 w 401329"/>
              <a:gd name="connsiteY4" fmla="*/ 2664296 h 2664296"/>
              <a:gd name="connsiteX5" fmla="*/ 0 w 401329"/>
              <a:gd name="connsiteY5" fmla="*/ 0 h 2664296"/>
              <a:gd name="connsiteX0" fmla="*/ 0 w 413226"/>
              <a:gd name="connsiteY0" fmla="*/ 0 h 2664296"/>
              <a:gd name="connsiteX1" fmla="*/ 346082 w 413226"/>
              <a:gd name="connsiteY1" fmla="*/ 0 h 2664296"/>
              <a:gd name="connsiteX2" fmla="*/ 259541 w 413226"/>
              <a:gd name="connsiteY2" fmla="*/ 1371480 h 2664296"/>
              <a:gd name="connsiteX3" fmla="*/ 346082 w 413226"/>
              <a:gd name="connsiteY3" fmla="*/ 2664296 h 2664296"/>
              <a:gd name="connsiteX4" fmla="*/ 0 w 413226"/>
              <a:gd name="connsiteY4" fmla="*/ 2664296 h 2664296"/>
              <a:gd name="connsiteX5" fmla="*/ 0 w 413226"/>
              <a:gd name="connsiteY5" fmla="*/ 0 h 2664296"/>
              <a:gd name="connsiteX0" fmla="*/ 0 w 421112"/>
              <a:gd name="connsiteY0" fmla="*/ 0 h 2664296"/>
              <a:gd name="connsiteX1" fmla="*/ 51115 w 421112"/>
              <a:gd name="connsiteY1" fmla="*/ 0 h 2664296"/>
              <a:gd name="connsiteX2" fmla="*/ 259541 w 421112"/>
              <a:gd name="connsiteY2" fmla="*/ 1371480 h 2664296"/>
              <a:gd name="connsiteX3" fmla="*/ 346082 w 421112"/>
              <a:gd name="connsiteY3" fmla="*/ 2664296 h 2664296"/>
              <a:gd name="connsiteX4" fmla="*/ 0 w 421112"/>
              <a:gd name="connsiteY4" fmla="*/ 2664296 h 2664296"/>
              <a:gd name="connsiteX5" fmla="*/ 0 w 421112"/>
              <a:gd name="connsiteY5" fmla="*/ 0 h 2664296"/>
              <a:gd name="connsiteX0" fmla="*/ 0 w 406296"/>
              <a:gd name="connsiteY0" fmla="*/ 0 h 2664296"/>
              <a:gd name="connsiteX1" fmla="*/ 51115 w 406296"/>
              <a:gd name="connsiteY1" fmla="*/ 0 h 2664296"/>
              <a:gd name="connsiteX2" fmla="*/ 167424 w 406296"/>
              <a:gd name="connsiteY2" fmla="*/ 1380074 h 2664296"/>
              <a:gd name="connsiteX3" fmla="*/ 346082 w 406296"/>
              <a:gd name="connsiteY3" fmla="*/ 2664296 h 2664296"/>
              <a:gd name="connsiteX4" fmla="*/ 0 w 406296"/>
              <a:gd name="connsiteY4" fmla="*/ 2664296 h 2664296"/>
              <a:gd name="connsiteX5" fmla="*/ 0 w 406296"/>
              <a:gd name="connsiteY5" fmla="*/ 0 h 2664296"/>
              <a:gd name="connsiteX0" fmla="*/ 0 w 404524"/>
              <a:gd name="connsiteY0" fmla="*/ 0 h 2664296"/>
              <a:gd name="connsiteX1" fmla="*/ 51115 w 404524"/>
              <a:gd name="connsiteY1" fmla="*/ 0 h 2664296"/>
              <a:gd name="connsiteX2" fmla="*/ 167424 w 404524"/>
              <a:gd name="connsiteY2" fmla="*/ 1380074 h 2664296"/>
              <a:gd name="connsiteX3" fmla="*/ 346082 w 404524"/>
              <a:gd name="connsiteY3" fmla="*/ 2664296 h 2664296"/>
              <a:gd name="connsiteX4" fmla="*/ 0 w 404524"/>
              <a:gd name="connsiteY4" fmla="*/ 2664296 h 2664296"/>
              <a:gd name="connsiteX5" fmla="*/ 0 w 404524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51115 w 346082"/>
              <a:gd name="connsiteY1" fmla="*/ 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3 h 2664329"/>
              <a:gd name="connsiteX1" fmla="*/ 51115 w 346082"/>
              <a:gd name="connsiteY1" fmla="*/ 33 h 2664329"/>
              <a:gd name="connsiteX2" fmla="*/ 167424 w 346082"/>
              <a:gd name="connsiteY2" fmla="*/ 1380107 h 2664329"/>
              <a:gd name="connsiteX3" fmla="*/ 346082 w 346082"/>
              <a:gd name="connsiteY3" fmla="*/ 2664329 h 2664329"/>
              <a:gd name="connsiteX4" fmla="*/ 0 w 346082"/>
              <a:gd name="connsiteY4" fmla="*/ 2664329 h 2664329"/>
              <a:gd name="connsiteX5" fmla="*/ 0 w 346082"/>
              <a:gd name="connsiteY5" fmla="*/ 33 h 2664329"/>
              <a:gd name="connsiteX0" fmla="*/ 0 w 346082"/>
              <a:gd name="connsiteY0" fmla="*/ 34 h 2664330"/>
              <a:gd name="connsiteX1" fmla="*/ 51115 w 346082"/>
              <a:gd name="connsiteY1" fmla="*/ 34 h 2664330"/>
              <a:gd name="connsiteX2" fmla="*/ 167424 w 346082"/>
              <a:gd name="connsiteY2" fmla="*/ 1380108 h 2664330"/>
              <a:gd name="connsiteX3" fmla="*/ 346082 w 346082"/>
              <a:gd name="connsiteY3" fmla="*/ 2664330 h 2664330"/>
              <a:gd name="connsiteX4" fmla="*/ 0 w 346082"/>
              <a:gd name="connsiteY4" fmla="*/ 2664330 h 2664330"/>
              <a:gd name="connsiteX5" fmla="*/ 0 w 346082"/>
              <a:gd name="connsiteY5" fmla="*/ 34 h 2664330"/>
              <a:gd name="connsiteX0" fmla="*/ 0 w 346082"/>
              <a:gd name="connsiteY0" fmla="*/ 8619 h 2672915"/>
              <a:gd name="connsiteX1" fmla="*/ 214878 w 346082"/>
              <a:gd name="connsiteY1" fmla="*/ 25 h 2672915"/>
              <a:gd name="connsiteX2" fmla="*/ 167424 w 346082"/>
              <a:gd name="connsiteY2" fmla="*/ 1388693 h 2672915"/>
              <a:gd name="connsiteX3" fmla="*/ 346082 w 346082"/>
              <a:gd name="connsiteY3" fmla="*/ 2672915 h 2672915"/>
              <a:gd name="connsiteX4" fmla="*/ 0 w 346082"/>
              <a:gd name="connsiteY4" fmla="*/ 2672915 h 2672915"/>
              <a:gd name="connsiteX5" fmla="*/ 0 w 346082"/>
              <a:gd name="connsiteY5" fmla="*/ 8619 h 2672915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14878 w 346082"/>
              <a:gd name="connsiteY1" fmla="*/ 100270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6994 h 2671290"/>
              <a:gd name="connsiteX1" fmla="*/ 204642 w 346082"/>
              <a:gd name="connsiteY1" fmla="*/ 12725 h 2671290"/>
              <a:gd name="connsiteX2" fmla="*/ 167424 w 346082"/>
              <a:gd name="connsiteY2" fmla="*/ 1387068 h 2671290"/>
              <a:gd name="connsiteX3" fmla="*/ 346082 w 346082"/>
              <a:gd name="connsiteY3" fmla="*/ 2671290 h 2671290"/>
              <a:gd name="connsiteX4" fmla="*/ 0 w 346082"/>
              <a:gd name="connsiteY4" fmla="*/ 2671290 h 2671290"/>
              <a:gd name="connsiteX5" fmla="*/ 0 w 346082"/>
              <a:gd name="connsiteY5" fmla="*/ 6994 h 2671290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0 h 2664296"/>
              <a:gd name="connsiteX1" fmla="*/ 204642 w 346082"/>
              <a:gd name="connsiteY1" fmla="*/ 5731 h 2664296"/>
              <a:gd name="connsiteX2" fmla="*/ 167424 w 346082"/>
              <a:gd name="connsiteY2" fmla="*/ 1380074 h 2664296"/>
              <a:gd name="connsiteX3" fmla="*/ 346082 w 346082"/>
              <a:gd name="connsiteY3" fmla="*/ 2664296 h 2664296"/>
              <a:gd name="connsiteX4" fmla="*/ 0 w 346082"/>
              <a:gd name="connsiteY4" fmla="*/ 2664296 h 2664296"/>
              <a:gd name="connsiteX5" fmla="*/ 0 w 346082"/>
              <a:gd name="connsiteY5" fmla="*/ 0 h 2664296"/>
              <a:gd name="connsiteX0" fmla="*/ 0 w 346082"/>
              <a:gd name="connsiteY0" fmla="*/ 3120 h 2667416"/>
              <a:gd name="connsiteX1" fmla="*/ 204642 w 346082"/>
              <a:gd name="connsiteY1" fmla="*/ 256 h 2667416"/>
              <a:gd name="connsiteX2" fmla="*/ 167424 w 346082"/>
              <a:gd name="connsiteY2" fmla="*/ 1383194 h 2667416"/>
              <a:gd name="connsiteX3" fmla="*/ 346082 w 346082"/>
              <a:gd name="connsiteY3" fmla="*/ 2667416 h 2667416"/>
              <a:gd name="connsiteX4" fmla="*/ 0 w 346082"/>
              <a:gd name="connsiteY4" fmla="*/ 2667416 h 2667416"/>
              <a:gd name="connsiteX5" fmla="*/ 0 w 346082"/>
              <a:gd name="connsiteY5" fmla="*/ 3120 h 2667416"/>
              <a:gd name="connsiteX0" fmla="*/ 0 w 351200"/>
              <a:gd name="connsiteY0" fmla="*/ 0 h 2670026"/>
              <a:gd name="connsiteX1" fmla="*/ 209760 w 351200"/>
              <a:gd name="connsiteY1" fmla="*/ 2866 h 2670026"/>
              <a:gd name="connsiteX2" fmla="*/ 172542 w 351200"/>
              <a:gd name="connsiteY2" fmla="*/ 1385804 h 2670026"/>
              <a:gd name="connsiteX3" fmla="*/ 351200 w 351200"/>
              <a:gd name="connsiteY3" fmla="*/ 2670026 h 2670026"/>
              <a:gd name="connsiteX4" fmla="*/ 5118 w 351200"/>
              <a:gd name="connsiteY4" fmla="*/ 2670026 h 2670026"/>
              <a:gd name="connsiteX5" fmla="*/ 0 w 351200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2736 w 351394"/>
              <a:gd name="connsiteY2" fmla="*/ 1385804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194 w 351394"/>
              <a:gd name="connsiteY0" fmla="*/ 0 h 2670026"/>
              <a:gd name="connsiteX1" fmla="*/ 209954 w 351394"/>
              <a:gd name="connsiteY1" fmla="*/ 2866 h 2670026"/>
              <a:gd name="connsiteX2" fmla="*/ 177853 w 351394"/>
              <a:gd name="connsiteY2" fmla="*/ 1351427 h 2670026"/>
              <a:gd name="connsiteX3" fmla="*/ 351394 w 351394"/>
              <a:gd name="connsiteY3" fmla="*/ 2670026 h 2670026"/>
              <a:gd name="connsiteX4" fmla="*/ 5312 w 351394"/>
              <a:gd name="connsiteY4" fmla="*/ 2670026 h 2670026"/>
              <a:gd name="connsiteX5" fmla="*/ 194 w 35139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80403 w 353944"/>
              <a:gd name="connsiteY2" fmla="*/ 1351427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353944"/>
              <a:gd name="connsiteY0" fmla="*/ 0 h 2670026"/>
              <a:gd name="connsiteX1" fmla="*/ 105035 w 353944"/>
              <a:gd name="connsiteY1" fmla="*/ 2866 h 2670026"/>
              <a:gd name="connsiteX2" fmla="*/ 170167 w 353944"/>
              <a:gd name="connsiteY2" fmla="*/ 1723856 h 2670026"/>
              <a:gd name="connsiteX3" fmla="*/ 353944 w 353944"/>
              <a:gd name="connsiteY3" fmla="*/ 2670026 h 2670026"/>
              <a:gd name="connsiteX4" fmla="*/ 7862 w 353944"/>
              <a:gd name="connsiteY4" fmla="*/ 2670026 h 2670026"/>
              <a:gd name="connsiteX5" fmla="*/ 2744 w 353944"/>
              <a:gd name="connsiteY5" fmla="*/ 0 h 2670026"/>
              <a:gd name="connsiteX0" fmla="*/ 2744 w 287415"/>
              <a:gd name="connsiteY0" fmla="*/ 0 h 2670026"/>
              <a:gd name="connsiteX1" fmla="*/ 105035 w 287415"/>
              <a:gd name="connsiteY1" fmla="*/ 2866 h 2670026"/>
              <a:gd name="connsiteX2" fmla="*/ 170167 w 287415"/>
              <a:gd name="connsiteY2" fmla="*/ 1723856 h 2670026"/>
              <a:gd name="connsiteX3" fmla="*/ 287415 w 287415"/>
              <a:gd name="connsiteY3" fmla="*/ 2670026 h 2670026"/>
              <a:gd name="connsiteX4" fmla="*/ 7862 w 287415"/>
              <a:gd name="connsiteY4" fmla="*/ 2670026 h 2670026"/>
              <a:gd name="connsiteX5" fmla="*/ 2744 w 287415"/>
              <a:gd name="connsiteY5" fmla="*/ 0 h 2670026"/>
              <a:gd name="connsiteX0" fmla="*/ 2744 w 287415"/>
              <a:gd name="connsiteY0" fmla="*/ 1094 h 2667651"/>
              <a:gd name="connsiteX1" fmla="*/ 105035 w 287415"/>
              <a:gd name="connsiteY1" fmla="*/ 491 h 2667651"/>
              <a:gd name="connsiteX2" fmla="*/ 170167 w 287415"/>
              <a:gd name="connsiteY2" fmla="*/ 1721481 h 2667651"/>
              <a:gd name="connsiteX3" fmla="*/ 287415 w 287415"/>
              <a:gd name="connsiteY3" fmla="*/ 2667651 h 2667651"/>
              <a:gd name="connsiteX4" fmla="*/ 7862 w 287415"/>
              <a:gd name="connsiteY4" fmla="*/ 2667651 h 2667651"/>
              <a:gd name="connsiteX5" fmla="*/ 2744 w 287415"/>
              <a:gd name="connsiteY5" fmla="*/ 1094 h 2667651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225 w 285896"/>
              <a:gd name="connsiteY0" fmla="*/ 1241 h 2667798"/>
              <a:gd name="connsiteX1" fmla="*/ 103516 w 285896"/>
              <a:gd name="connsiteY1" fmla="*/ 638 h 2667798"/>
              <a:gd name="connsiteX2" fmla="*/ 168648 w 285896"/>
              <a:gd name="connsiteY2" fmla="*/ 1721628 h 2667798"/>
              <a:gd name="connsiteX3" fmla="*/ 285896 w 285896"/>
              <a:gd name="connsiteY3" fmla="*/ 2667798 h 2667798"/>
              <a:gd name="connsiteX4" fmla="*/ 6343 w 285896"/>
              <a:gd name="connsiteY4" fmla="*/ 2667798 h 2667798"/>
              <a:gd name="connsiteX5" fmla="*/ 1225 w 285896"/>
              <a:gd name="connsiteY5" fmla="*/ 1241 h 2667798"/>
              <a:gd name="connsiteX0" fmla="*/ 15 w 284686"/>
              <a:gd name="connsiteY0" fmla="*/ 603 h 2667160"/>
              <a:gd name="connsiteX1" fmla="*/ 102306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603 h 2667160"/>
              <a:gd name="connsiteX1" fmla="*/ 103545 w 284686"/>
              <a:gd name="connsiteY1" fmla="*/ 0 h 2667160"/>
              <a:gd name="connsiteX2" fmla="*/ 167438 w 284686"/>
              <a:gd name="connsiteY2" fmla="*/ 1720990 h 2667160"/>
              <a:gd name="connsiteX3" fmla="*/ 284686 w 284686"/>
              <a:gd name="connsiteY3" fmla="*/ 2667160 h 2667160"/>
              <a:gd name="connsiteX4" fmla="*/ 5133 w 284686"/>
              <a:gd name="connsiteY4" fmla="*/ 2667160 h 2667160"/>
              <a:gd name="connsiteX5" fmla="*/ 15 w 284686"/>
              <a:gd name="connsiteY5" fmla="*/ 603 h 2667160"/>
              <a:gd name="connsiteX0" fmla="*/ 15 w 284686"/>
              <a:gd name="connsiteY0" fmla="*/ 0 h 2667944"/>
              <a:gd name="connsiteX1" fmla="*/ 103545 w 284686"/>
              <a:gd name="connsiteY1" fmla="*/ 784 h 2667944"/>
              <a:gd name="connsiteX2" fmla="*/ 167438 w 284686"/>
              <a:gd name="connsiteY2" fmla="*/ 1721774 h 2667944"/>
              <a:gd name="connsiteX3" fmla="*/ 284686 w 284686"/>
              <a:gd name="connsiteY3" fmla="*/ 2667944 h 2667944"/>
              <a:gd name="connsiteX4" fmla="*/ 5133 w 284686"/>
              <a:gd name="connsiteY4" fmla="*/ 2667944 h 2667944"/>
              <a:gd name="connsiteX5" fmla="*/ 15 w 284686"/>
              <a:gd name="connsiteY5" fmla="*/ 0 h 2667944"/>
              <a:gd name="connsiteX0" fmla="*/ 14 w 284685"/>
              <a:gd name="connsiteY0" fmla="*/ 604 h 2668548"/>
              <a:gd name="connsiteX1" fmla="*/ 104783 w 284685"/>
              <a:gd name="connsiteY1" fmla="*/ 0 h 2668548"/>
              <a:gd name="connsiteX2" fmla="*/ 167437 w 284685"/>
              <a:gd name="connsiteY2" fmla="*/ 1722378 h 2668548"/>
              <a:gd name="connsiteX3" fmla="*/ 284685 w 284685"/>
              <a:gd name="connsiteY3" fmla="*/ 2668548 h 2668548"/>
              <a:gd name="connsiteX4" fmla="*/ 5132 w 284685"/>
              <a:gd name="connsiteY4" fmla="*/ 2668548 h 2668548"/>
              <a:gd name="connsiteX5" fmla="*/ 14 w 284685"/>
              <a:gd name="connsiteY5" fmla="*/ 604 h 2668548"/>
              <a:gd name="connsiteX0" fmla="*/ 14 w 284685"/>
              <a:gd name="connsiteY0" fmla="*/ 0 h 2667944"/>
              <a:gd name="connsiteX1" fmla="*/ 103543 w 284685"/>
              <a:gd name="connsiteY1" fmla="*/ 1477 h 2667944"/>
              <a:gd name="connsiteX2" fmla="*/ 167437 w 284685"/>
              <a:gd name="connsiteY2" fmla="*/ 1721774 h 2667944"/>
              <a:gd name="connsiteX3" fmla="*/ 284685 w 284685"/>
              <a:gd name="connsiteY3" fmla="*/ 2667944 h 2667944"/>
              <a:gd name="connsiteX4" fmla="*/ 5132 w 284685"/>
              <a:gd name="connsiteY4" fmla="*/ 2667944 h 2667944"/>
              <a:gd name="connsiteX5" fmla="*/ 14 w 284685"/>
              <a:gd name="connsiteY5" fmla="*/ 0 h 26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85" h="2667944">
                <a:moveTo>
                  <a:pt x="14" y="0"/>
                </a:moveTo>
                <a:cubicBezTo>
                  <a:pt x="-1407" y="522"/>
                  <a:pt x="104841" y="1648"/>
                  <a:pt x="103543" y="1477"/>
                </a:cubicBezTo>
                <a:cubicBezTo>
                  <a:pt x="105008" y="1992"/>
                  <a:pt x="137247" y="1277363"/>
                  <a:pt x="167437" y="1721774"/>
                </a:cubicBezTo>
                <a:cubicBezTo>
                  <a:pt x="197627" y="2166185"/>
                  <a:pt x="281353" y="2667945"/>
                  <a:pt x="284685" y="2667944"/>
                </a:cubicBezTo>
                <a:lnTo>
                  <a:pt x="5132" y="2667944"/>
                </a:lnTo>
                <a:lnTo>
                  <a:pt x="14" y="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Organigramme : Délai 20"/>
          <p:cNvSpPr/>
          <p:nvPr/>
        </p:nvSpPr>
        <p:spPr>
          <a:xfrm flipH="1" flipV="1">
            <a:off x="11904000" y="1"/>
            <a:ext cx="288000" cy="5561795"/>
          </a:xfrm>
          <a:custGeom>
            <a:avLst/>
            <a:gdLst>
              <a:gd name="connsiteX0" fmla="*/ 0 w 395536"/>
              <a:gd name="connsiteY0" fmla="*/ 0 h 5580062"/>
              <a:gd name="connsiteX1" fmla="*/ 197768 w 395536"/>
              <a:gd name="connsiteY1" fmla="*/ 0 h 5580062"/>
              <a:gd name="connsiteX2" fmla="*/ 395536 w 395536"/>
              <a:gd name="connsiteY2" fmla="*/ 2790031 h 5580062"/>
              <a:gd name="connsiteX3" fmla="*/ 197768 w 395536"/>
              <a:gd name="connsiteY3" fmla="*/ 5580062 h 5580062"/>
              <a:gd name="connsiteX4" fmla="*/ 0 w 395536"/>
              <a:gd name="connsiteY4" fmla="*/ 5580062 h 5580062"/>
              <a:gd name="connsiteX5" fmla="*/ 0 w 395536"/>
              <a:gd name="connsiteY5" fmla="*/ 0 h 5580062"/>
              <a:gd name="connsiteX0" fmla="*/ 0 w 397865"/>
              <a:gd name="connsiteY0" fmla="*/ 0 h 5580062"/>
              <a:gd name="connsiteX1" fmla="*/ 197768 w 397865"/>
              <a:gd name="connsiteY1" fmla="*/ 0 h 5580062"/>
              <a:gd name="connsiteX2" fmla="*/ 395536 w 397865"/>
              <a:gd name="connsiteY2" fmla="*/ 2790031 h 5580062"/>
              <a:gd name="connsiteX3" fmla="*/ 197768 w 397865"/>
              <a:gd name="connsiteY3" fmla="*/ 5580062 h 5580062"/>
              <a:gd name="connsiteX4" fmla="*/ 0 w 397865"/>
              <a:gd name="connsiteY4" fmla="*/ 5580062 h 5580062"/>
              <a:gd name="connsiteX5" fmla="*/ 0 w 397865"/>
              <a:gd name="connsiteY5" fmla="*/ 0 h 5580062"/>
              <a:gd name="connsiteX0" fmla="*/ 0 w 283060"/>
              <a:gd name="connsiteY0" fmla="*/ 0 h 5580062"/>
              <a:gd name="connsiteX1" fmla="*/ 197768 w 283060"/>
              <a:gd name="connsiteY1" fmla="*/ 0 h 5580062"/>
              <a:gd name="connsiteX2" fmla="*/ 267717 w 283060"/>
              <a:gd name="connsiteY2" fmla="*/ 3615940 h 5580062"/>
              <a:gd name="connsiteX3" fmla="*/ 197768 w 283060"/>
              <a:gd name="connsiteY3" fmla="*/ 5580062 h 5580062"/>
              <a:gd name="connsiteX4" fmla="*/ 0 w 283060"/>
              <a:gd name="connsiteY4" fmla="*/ 5580062 h 5580062"/>
              <a:gd name="connsiteX5" fmla="*/ 0 w 283060"/>
              <a:gd name="connsiteY5" fmla="*/ 0 h 5580062"/>
              <a:gd name="connsiteX0" fmla="*/ 0 w 317728"/>
              <a:gd name="connsiteY0" fmla="*/ 0 h 5580062"/>
              <a:gd name="connsiteX1" fmla="*/ 197768 w 317728"/>
              <a:gd name="connsiteY1" fmla="*/ 0 h 5580062"/>
              <a:gd name="connsiteX2" fmla="*/ 267717 w 317728"/>
              <a:gd name="connsiteY2" fmla="*/ 3615940 h 5580062"/>
              <a:gd name="connsiteX3" fmla="*/ 197768 w 317728"/>
              <a:gd name="connsiteY3" fmla="*/ 5580062 h 5580062"/>
              <a:gd name="connsiteX4" fmla="*/ 0 w 317728"/>
              <a:gd name="connsiteY4" fmla="*/ 5580062 h 5580062"/>
              <a:gd name="connsiteX5" fmla="*/ 0 w 317728"/>
              <a:gd name="connsiteY5" fmla="*/ 0 h 5580062"/>
              <a:gd name="connsiteX0" fmla="*/ 0 w 417499"/>
              <a:gd name="connsiteY0" fmla="*/ 0 h 5580062"/>
              <a:gd name="connsiteX1" fmla="*/ 197768 w 417499"/>
              <a:gd name="connsiteY1" fmla="*/ 0 h 5580062"/>
              <a:gd name="connsiteX2" fmla="*/ 267717 w 417499"/>
              <a:gd name="connsiteY2" fmla="*/ 3615940 h 5580062"/>
              <a:gd name="connsiteX3" fmla="*/ 384581 w 417499"/>
              <a:gd name="connsiteY3" fmla="*/ 5580062 h 5580062"/>
              <a:gd name="connsiteX4" fmla="*/ 0 w 417499"/>
              <a:gd name="connsiteY4" fmla="*/ 5580062 h 5580062"/>
              <a:gd name="connsiteX5" fmla="*/ 0 w 417499"/>
              <a:gd name="connsiteY5" fmla="*/ 0 h 5580062"/>
              <a:gd name="connsiteX0" fmla="*/ 0 w 419769"/>
              <a:gd name="connsiteY0" fmla="*/ 0 h 5580062"/>
              <a:gd name="connsiteX1" fmla="*/ 197768 w 419769"/>
              <a:gd name="connsiteY1" fmla="*/ 0 h 5580062"/>
              <a:gd name="connsiteX2" fmla="*/ 267717 w 419769"/>
              <a:gd name="connsiteY2" fmla="*/ 3615940 h 5580062"/>
              <a:gd name="connsiteX3" fmla="*/ 384581 w 419769"/>
              <a:gd name="connsiteY3" fmla="*/ 5580062 h 5580062"/>
              <a:gd name="connsiteX4" fmla="*/ 0 w 419769"/>
              <a:gd name="connsiteY4" fmla="*/ 5580062 h 5580062"/>
              <a:gd name="connsiteX5" fmla="*/ 0 w 419769"/>
              <a:gd name="connsiteY5" fmla="*/ 0 h 5580062"/>
              <a:gd name="connsiteX0" fmla="*/ 0 w 411593"/>
              <a:gd name="connsiteY0" fmla="*/ 0 h 5580062"/>
              <a:gd name="connsiteX1" fmla="*/ 197768 w 411593"/>
              <a:gd name="connsiteY1" fmla="*/ 0 h 5580062"/>
              <a:gd name="connsiteX2" fmla="*/ 189059 w 411593"/>
              <a:gd name="connsiteY2" fmla="*/ 2495062 h 5580062"/>
              <a:gd name="connsiteX3" fmla="*/ 384581 w 411593"/>
              <a:gd name="connsiteY3" fmla="*/ 5580062 h 5580062"/>
              <a:gd name="connsiteX4" fmla="*/ 0 w 411593"/>
              <a:gd name="connsiteY4" fmla="*/ 5580062 h 5580062"/>
              <a:gd name="connsiteX5" fmla="*/ 0 w 411593"/>
              <a:gd name="connsiteY5" fmla="*/ 0 h 5580062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9832 h 5589894"/>
              <a:gd name="connsiteX1" fmla="*/ 197768 w 410187"/>
              <a:gd name="connsiteY1" fmla="*/ 0 h 5589894"/>
              <a:gd name="connsiteX2" fmla="*/ 189059 w 410187"/>
              <a:gd name="connsiteY2" fmla="*/ 2504894 h 5589894"/>
              <a:gd name="connsiteX3" fmla="*/ 384581 w 410187"/>
              <a:gd name="connsiteY3" fmla="*/ 5589894 h 5589894"/>
              <a:gd name="connsiteX4" fmla="*/ 0 w 410187"/>
              <a:gd name="connsiteY4" fmla="*/ 5589894 h 5589894"/>
              <a:gd name="connsiteX5" fmla="*/ 0 w 410187"/>
              <a:gd name="connsiteY5" fmla="*/ 9832 h 5589894"/>
              <a:gd name="connsiteX0" fmla="*/ 0 w 410187"/>
              <a:gd name="connsiteY0" fmla="*/ 285 h 5580347"/>
              <a:gd name="connsiteX1" fmla="*/ 197768 w 410187"/>
              <a:gd name="connsiteY1" fmla="*/ 19949 h 5580347"/>
              <a:gd name="connsiteX2" fmla="*/ 189059 w 410187"/>
              <a:gd name="connsiteY2" fmla="*/ 2495347 h 5580347"/>
              <a:gd name="connsiteX3" fmla="*/ 384581 w 410187"/>
              <a:gd name="connsiteY3" fmla="*/ 5580347 h 5580347"/>
              <a:gd name="connsiteX4" fmla="*/ 0 w 410187"/>
              <a:gd name="connsiteY4" fmla="*/ 5580347 h 5580347"/>
              <a:gd name="connsiteX5" fmla="*/ 0 w 410187"/>
              <a:gd name="connsiteY5" fmla="*/ 285 h 5580347"/>
              <a:gd name="connsiteX0" fmla="*/ 0 w 410187"/>
              <a:gd name="connsiteY0" fmla="*/ 9833 h 5560398"/>
              <a:gd name="connsiteX1" fmla="*/ 197768 w 410187"/>
              <a:gd name="connsiteY1" fmla="*/ 0 h 5560398"/>
              <a:gd name="connsiteX2" fmla="*/ 189059 w 410187"/>
              <a:gd name="connsiteY2" fmla="*/ 2475398 h 5560398"/>
              <a:gd name="connsiteX3" fmla="*/ 384581 w 410187"/>
              <a:gd name="connsiteY3" fmla="*/ 5560398 h 5560398"/>
              <a:gd name="connsiteX4" fmla="*/ 0 w 410187"/>
              <a:gd name="connsiteY4" fmla="*/ 5560398 h 5560398"/>
              <a:gd name="connsiteX5" fmla="*/ 0 w 410187"/>
              <a:gd name="connsiteY5" fmla="*/ 9833 h 5560398"/>
              <a:gd name="connsiteX0" fmla="*/ 0 w 410187"/>
              <a:gd name="connsiteY0" fmla="*/ 982 h 5561072"/>
              <a:gd name="connsiteX1" fmla="*/ 197768 w 410187"/>
              <a:gd name="connsiteY1" fmla="*/ 674 h 5561072"/>
              <a:gd name="connsiteX2" fmla="*/ 189059 w 410187"/>
              <a:gd name="connsiteY2" fmla="*/ 2476072 h 5561072"/>
              <a:gd name="connsiteX3" fmla="*/ 384581 w 410187"/>
              <a:gd name="connsiteY3" fmla="*/ 5561072 h 5561072"/>
              <a:gd name="connsiteX4" fmla="*/ 0 w 410187"/>
              <a:gd name="connsiteY4" fmla="*/ 5561072 h 5561072"/>
              <a:gd name="connsiteX5" fmla="*/ 0 w 410187"/>
              <a:gd name="connsiteY5" fmla="*/ 982 h 5561072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308 h 5560398"/>
              <a:gd name="connsiteX1" fmla="*/ 197770 w 410189"/>
              <a:gd name="connsiteY1" fmla="*/ 0 h 5560398"/>
              <a:gd name="connsiteX2" fmla="*/ 189061 w 410189"/>
              <a:gd name="connsiteY2" fmla="*/ 2475398 h 5560398"/>
              <a:gd name="connsiteX3" fmla="*/ 384583 w 410189"/>
              <a:gd name="connsiteY3" fmla="*/ 5560398 h 5560398"/>
              <a:gd name="connsiteX4" fmla="*/ 2 w 410189"/>
              <a:gd name="connsiteY4" fmla="*/ 5560398 h 5560398"/>
              <a:gd name="connsiteX5" fmla="*/ 2 w 410189"/>
              <a:gd name="connsiteY5" fmla="*/ 308 h 5560398"/>
              <a:gd name="connsiteX0" fmla="*/ 2 w 410189"/>
              <a:gd name="connsiteY0" fmla="*/ 5070 h 5565160"/>
              <a:gd name="connsiteX1" fmla="*/ 197770 w 410189"/>
              <a:gd name="connsiteY1" fmla="*/ 0 h 5565160"/>
              <a:gd name="connsiteX2" fmla="*/ 189061 w 410189"/>
              <a:gd name="connsiteY2" fmla="*/ 2480160 h 5565160"/>
              <a:gd name="connsiteX3" fmla="*/ 384583 w 410189"/>
              <a:gd name="connsiteY3" fmla="*/ 5565160 h 5565160"/>
              <a:gd name="connsiteX4" fmla="*/ 2 w 410189"/>
              <a:gd name="connsiteY4" fmla="*/ 5565160 h 5565160"/>
              <a:gd name="connsiteX5" fmla="*/ 2 w 410189"/>
              <a:gd name="connsiteY5" fmla="*/ 5070 h 5565160"/>
              <a:gd name="connsiteX0" fmla="*/ 2 w 384583"/>
              <a:gd name="connsiteY0" fmla="*/ 5070 h 5565160"/>
              <a:gd name="connsiteX1" fmla="*/ 197770 w 384583"/>
              <a:gd name="connsiteY1" fmla="*/ 0 h 5565160"/>
              <a:gd name="connsiteX2" fmla="*/ 189061 w 384583"/>
              <a:gd name="connsiteY2" fmla="*/ 2480160 h 5565160"/>
              <a:gd name="connsiteX3" fmla="*/ 384583 w 384583"/>
              <a:gd name="connsiteY3" fmla="*/ 5565160 h 5565160"/>
              <a:gd name="connsiteX4" fmla="*/ 2 w 384583"/>
              <a:gd name="connsiteY4" fmla="*/ 5565160 h 5565160"/>
              <a:gd name="connsiteX5" fmla="*/ 2 w 384583"/>
              <a:gd name="connsiteY5" fmla="*/ 5070 h 55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83" h="5565160">
                <a:moveTo>
                  <a:pt x="2" y="5070"/>
                </a:moveTo>
                <a:cubicBezTo>
                  <a:pt x="-750" y="6555"/>
                  <a:pt x="200673" y="3277"/>
                  <a:pt x="197770" y="0"/>
                </a:cubicBezTo>
                <a:cubicBezTo>
                  <a:pt x="202987" y="0"/>
                  <a:pt x="157926" y="1552633"/>
                  <a:pt x="189061" y="2480160"/>
                </a:cubicBezTo>
                <a:cubicBezTo>
                  <a:pt x="220196" y="3407687"/>
                  <a:pt x="381888" y="5565160"/>
                  <a:pt x="384583" y="5565160"/>
                </a:cubicBezTo>
                <a:lnTo>
                  <a:pt x="2" y="5565160"/>
                </a:lnTo>
                <a:lnTo>
                  <a:pt x="2" y="5070"/>
                </a:lnTo>
                <a:close/>
              </a:path>
            </a:pathLst>
          </a:custGeom>
          <a:solidFill>
            <a:srgbClr val="97BF0D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1124744"/>
            <a:ext cx="11713633" cy="53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4</a:t>
            </a:r>
          </a:p>
          <a:p>
            <a:pPr lvl="4"/>
            <a:r>
              <a:rPr lang="fr-FR" dirty="0" err="1"/>
              <a:t>Text</a:t>
            </a:r>
            <a:r>
              <a:rPr lang="fr-FR" dirty="0"/>
              <a:t> of </a:t>
            </a:r>
            <a:r>
              <a:rPr lang="fr-FR" dirty="0" err="1"/>
              <a:t>Level</a:t>
            </a:r>
            <a:r>
              <a:rPr lang="fr-FR" dirty="0"/>
              <a:t> 5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65527" y="231032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8784167" y="66198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endParaRPr lang="fr-FR" sz="10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0C08153-CBD7-46BC-B4E5-2CBA677CF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81" y="204147"/>
            <a:ext cx="1103783" cy="9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022D5D-4E6C-46E4-ADC3-B280D89F2D2E}"/>
              </a:ext>
            </a:extLst>
          </p:cNvPr>
          <p:cNvSpPr txBox="1"/>
          <p:nvPr userDrawn="1"/>
        </p:nvSpPr>
        <p:spPr>
          <a:xfrm>
            <a:off x="1060639" y="651545"/>
            <a:ext cx="93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007A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CCVS</a:t>
            </a:r>
            <a:endParaRPr lang="en-GB" sz="2800" b="1" i="1" dirty="0">
              <a:solidFill>
                <a:srgbClr val="007A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742258"/>
            <a:ext cx="1246539" cy="78451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6C66242-083A-4769-6BF6-2CBC675FCB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8" y="5877272"/>
            <a:ext cx="772140" cy="7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ransition/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759E"/>
          </a:solidFill>
          <a:latin typeface="Calibri" pitchFamily="34" charset="0"/>
          <a:ea typeface="Ebrima" pitchFamily="2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59E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400" b="1">
          <a:solidFill>
            <a:srgbClr val="00759E"/>
          </a:solidFill>
          <a:latin typeface="Calibri" pitchFamily="34" charset="0"/>
          <a:ea typeface="Ebrima" pitchFamily="2" charset="0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7BF0D"/>
        </a:buClr>
        <a:buSzPct val="75000"/>
        <a:buFont typeface="Wingdings" pitchFamily="2" charset="2"/>
        <a:buChar char="v"/>
        <a:defRPr sz="2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2pPr>
      <a:lvl3pPr marL="1176338" indent="-2619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SzPct val="80000"/>
        <a:buFont typeface="Wingdings" pitchFamily="2" charset="2"/>
        <a:buChar char="ü"/>
        <a:defRPr sz="20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3pPr>
      <a:lvl4pPr marL="16589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4pPr>
      <a:lvl5pPr marL="2066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Ebrima" pitchFamily="2" charset="0"/>
          <a:cs typeface="Calibri" pitchFamily="34" charset="0"/>
        </a:defRPr>
      </a:lvl5pPr>
      <a:lvl6pPr marL="25241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813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385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957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cv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cvs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hyperlink" Target="mailto:contact@ccvs.eu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hyperlink" Target="https://ccvs.eu/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cvs.e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35360" y="5895744"/>
            <a:ext cx="720080" cy="7817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620688"/>
            <a:ext cx="11017224" cy="4608512"/>
          </a:xfrm>
        </p:spPr>
        <p:txBody>
          <a:bodyPr/>
          <a:lstStyle/>
          <a:p>
            <a:r>
              <a:rPr lang="en-US" sz="2800" dirty="0"/>
              <a:t>Horizon 2020 – Copernicus Cal/Val Solution</a:t>
            </a:r>
            <a:br>
              <a:rPr lang="en-US" sz="2800" dirty="0"/>
            </a:br>
            <a:br>
              <a:rPr lang="en-US" sz="1100" dirty="0"/>
            </a:br>
            <a:r>
              <a:rPr lang="en-US" sz="2800" dirty="0"/>
              <a:t>‘Two-Years-After’ Update</a:t>
            </a:r>
            <a:br>
              <a:rPr lang="en-US" sz="2800" dirty="0"/>
            </a:br>
            <a:br>
              <a:rPr lang="en-US" sz="3200" dirty="0"/>
            </a:br>
            <a:br>
              <a:rPr lang="en-US" sz="2800" dirty="0"/>
            </a:br>
            <a:r>
              <a:rPr lang="en-US" sz="4400" dirty="0"/>
              <a:t>Cal/Val gap Analysis for Copernicus </a:t>
            </a:r>
            <a:br>
              <a:rPr lang="en-US" sz="4400" dirty="0"/>
            </a:br>
            <a:r>
              <a:rPr lang="en-US" sz="4400" dirty="0"/>
              <a:t>Atmospheric Composition Missions </a:t>
            </a:r>
            <a:br>
              <a:rPr lang="en-US" dirty="0"/>
            </a:br>
            <a:br>
              <a:rPr lang="en-US" sz="4800" dirty="0"/>
            </a:b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7"/>
          <a:stretch/>
        </p:blipFill>
        <p:spPr>
          <a:xfrm>
            <a:off x="3863752" y="5941974"/>
            <a:ext cx="367376" cy="679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791" r="23339"/>
          <a:stretch/>
        </p:blipFill>
        <p:spPr>
          <a:xfrm>
            <a:off x="2142106" y="5949753"/>
            <a:ext cx="1505622" cy="702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07056" y="5832972"/>
            <a:ext cx="356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i="1" dirty="0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rPr>
              <a:t>CEOS AC-VC-21 &amp; ACSG Meeting</a:t>
            </a:r>
          </a:p>
          <a:p>
            <a:pPr algn="r"/>
            <a:r>
              <a:rPr lang="en-US" b="1" i="1" dirty="0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rPr>
              <a:t>Takamatsu, Japan, 10-13 June 2025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9ED5CED-7B1D-4E48-AD09-2C097CBF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57" y="6064129"/>
            <a:ext cx="1425341" cy="52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Logo" descr="Logo"/>
          <p:cNvPicPr>
            <a:picLocks noChangeAspect="1"/>
          </p:cNvPicPr>
          <p:nvPr/>
        </p:nvPicPr>
        <p:blipFill rotWithShape="1">
          <a:blip r:embed="rId5"/>
          <a:srcRect l="20478" t="19575" r="26575" b="25165"/>
          <a:stretch/>
        </p:blipFill>
        <p:spPr>
          <a:xfrm>
            <a:off x="335360" y="5792824"/>
            <a:ext cx="780376" cy="859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4624" t="11906" r="36724" b="10931"/>
          <a:stretch/>
        </p:blipFill>
        <p:spPr>
          <a:xfrm>
            <a:off x="1292655" y="5972854"/>
            <a:ext cx="617645" cy="6176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28739" y="4479503"/>
            <a:ext cx="3390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rPr>
              <a:t>Tijl Verhoelst (BIRA-IASB)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360" y="5343599"/>
            <a:ext cx="3319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rPr>
              <a:t>With contributions from </a:t>
            </a:r>
          </a:p>
        </p:txBody>
      </p:sp>
    </p:spTree>
    <p:extLst>
      <p:ext uri="{BB962C8B-B14F-4D97-AF65-F5344CB8AC3E}">
        <p14:creationId xmlns:p14="http://schemas.microsoft.com/office/powerpoint/2010/main" val="27918676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019632-2B14-53D7-2A4C-60661A04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F2B3-951C-BDB7-58B8-AA70AC0A1A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40" y="1268413"/>
            <a:ext cx="10801200" cy="5510212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Times New Roman" panose="02020603050405020304" pitchFamily="18" charset="0"/>
              </a:rPr>
              <a:t>Necessary improvements of reference data quality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0" dirty="0">
                <a:latin typeface="Arial" panose="020B0604020202020204" pitchFamily="34" charset="0"/>
                <a:cs typeface="Times New Roman" panose="02020603050405020304" pitchFamily="18" charset="0"/>
              </a:rPr>
              <a:t>Improved spectroscopic data with improved traceability, and related impact studies</a:t>
            </a:r>
          </a:p>
          <a:p>
            <a:pPr lvl="1"/>
            <a:r>
              <a:rPr lang="en-US" b="0" dirty="0">
                <a:latin typeface="Arial" panose="020B0604020202020204" pitchFamily="34" charset="0"/>
                <a:cs typeface="Times New Roman" panose="02020603050405020304" pitchFamily="18" charset="0"/>
              </a:rPr>
              <a:t>Central instrument calibration, characterization and maintenance facilities whenever industrial instrument providers are not able or likely to perform those operations</a:t>
            </a:r>
            <a:endParaRPr lang="en-GB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0" dirty="0">
                <a:latin typeface="Arial" panose="020B0604020202020204" pitchFamily="34" charset="0"/>
                <a:cs typeface="Times New Roman" panose="02020603050405020304" pitchFamily="18" charset="0"/>
              </a:rPr>
              <a:t>Increased accuracy / precision of reference data</a:t>
            </a:r>
          </a:p>
          <a:p>
            <a:pPr lvl="1"/>
            <a:r>
              <a:rPr lang="en-GB" b="0" dirty="0">
                <a:latin typeface="Arial" panose="020B0604020202020204" pitchFamily="34" charset="0"/>
                <a:cs typeface="Times New Roman" panose="02020603050405020304" pitchFamily="18" charset="0"/>
              </a:rPr>
              <a:t>Improved intra- and inter network consistency, across spectral domains and techniques</a:t>
            </a:r>
          </a:p>
          <a:p>
            <a:pPr lvl="2">
              <a:buFont typeface="Symbol" panose="05050102010706020507" pitchFamily="18" charset="2"/>
              <a:buChar char="®"/>
            </a:pPr>
            <a:r>
              <a:rPr lang="en-GB" b="0" dirty="0">
                <a:latin typeface="Arial" panose="020B0604020202020204" pitchFamily="34" charset="0"/>
                <a:cs typeface="Times New Roman" panose="02020603050405020304" pitchFamily="18" charset="0"/>
              </a:rPr>
              <a:t>travelling standard</a:t>
            </a:r>
          </a:p>
          <a:p>
            <a:pPr lvl="2">
              <a:buFont typeface="Symbol" panose="05050102010706020507" pitchFamily="18" charset="2"/>
              <a:buChar char="®"/>
            </a:pPr>
            <a:r>
              <a:rPr lang="en-GB" b="0" dirty="0">
                <a:latin typeface="Arial" panose="020B0604020202020204" pitchFamily="34" charset="0"/>
                <a:cs typeface="Times New Roman" panose="02020603050405020304" pitchFamily="18" charset="0"/>
              </a:rPr>
              <a:t>dedicated intercomparison campaigns</a:t>
            </a:r>
          </a:p>
          <a:p>
            <a:pPr lvl="2">
              <a:buFont typeface="Symbol" panose="05050102010706020507" pitchFamily="18" charset="2"/>
              <a:buChar char="®"/>
            </a:pPr>
            <a:r>
              <a:rPr lang="en-GB" b="0" dirty="0">
                <a:latin typeface="Arial" panose="020B0604020202020204" pitchFamily="34" charset="0"/>
                <a:cs typeface="Times New Roman" panose="02020603050405020304" pitchFamily="18" charset="0"/>
              </a:rPr>
              <a:t>harmonisation of measurement and data analysis procedures (incl. airborne)</a:t>
            </a:r>
          </a:p>
          <a:p>
            <a:pPr lvl="1"/>
            <a:r>
              <a:rPr lang="en-GB" b="0" dirty="0">
                <a:latin typeface="Arial" panose="020B0604020202020204" pitchFamily="34" charset="0"/>
                <a:cs typeface="Times New Roman" panose="02020603050405020304" pitchFamily="18" charset="0"/>
              </a:rPr>
              <a:t>FRM maturity assessment framework/tools to be developed and applied</a:t>
            </a:r>
          </a:p>
          <a:p>
            <a:endParaRPr lang="en-US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BE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359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019632-2B14-53D7-2A4C-60661A04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F2B3-951C-BDB7-58B8-AA70AC0A1A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40" y="1268413"/>
            <a:ext cx="10225136" cy="5510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200" dirty="0">
                <a:latin typeface="Arial" panose="020B0604020202020204" pitchFamily="34" charset="0"/>
                <a:cs typeface="Times New Roman" panose="02020603050405020304" pitchFamily="18" charset="0"/>
              </a:rPr>
              <a:t>Needed evolution of instrument technologies and data analysis techniques</a:t>
            </a:r>
          </a:p>
          <a:p>
            <a:pPr lvl="1" eaLnBrk="1" hangingPunct="1"/>
            <a:r>
              <a:rPr lang="en-US" b="0" dirty="0">
                <a:latin typeface="Arial" panose="020B0604020202020204" pitchFamily="34" charset="0"/>
                <a:cs typeface="Times New Roman" panose="02020603050405020304" pitchFamily="18" charset="0"/>
              </a:rPr>
              <a:t>Bring ‘new’ R&amp;D type instrumentation to maturity</a:t>
            </a:r>
          </a:p>
          <a:p>
            <a:pPr marL="457200" lvl="1" indent="0" eaLnBrk="1" hangingPunct="1">
              <a:buNone/>
            </a:pPr>
            <a:r>
              <a:rPr lang="en-US" b="0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</a:t>
            </a:r>
            <a:r>
              <a:rPr lang="en-US" b="0" dirty="0">
                <a:latin typeface="Arial" panose="020B0604020202020204" pitchFamily="34" charset="0"/>
                <a:cs typeface="Times New Roman" panose="02020603050405020304" pitchFamily="18" charset="0"/>
              </a:rPr>
              <a:t> e.g., airborne instruments, UAV-type experiments, COCCON, Pa-NIR</a:t>
            </a:r>
          </a:p>
          <a:p>
            <a:pPr lvl="1"/>
            <a:r>
              <a:rPr lang="en-GB" b="0" dirty="0">
                <a:latin typeface="Arial" panose="020B0604020202020204" pitchFamily="34" charset="0"/>
                <a:cs typeface="Times New Roman" panose="02020603050405020304" pitchFamily="18" charset="0"/>
              </a:rPr>
              <a:t>Bring </a:t>
            </a:r>
            <a:r>
              <a:rPr lang="en-US" b="0" dirty="0">
                <a:latin typeface="Arial" panose="020B0604020202020204" pitchFamily="34" charset="0"/>
                <a:cs typeface="Times New Roman" panose="02020603050405020304" pitchFamily="18" charset="0"/>
              </a:rPr>
              <a:t>research grade instrumentation and analysis to operational level             		(NRT delivery where possible)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Timely availability and access to reference data must be improved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Distributed data distribution service across all domains – according to FAIR data principles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Copernicus missions and services do require fast data delivery.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Existing capacity must be kept alive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Long-term records of consolidated reference data need to continue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Need for data rescue and “homeless” data archiving</a:t>
            </a:r>
          </a:p>
          <a:p>
            <a:pPr marL="457200" lvl="1" indent="0">
              <a:buNone/>
            </a:pPr>
            <a:endParaRPr lang="en-GB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BE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125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0746-7097-EA32-B94A-91D48DA7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92A2-E053-B3C4-B911-0318FCDBE2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41" y="1295400"/>
            <a:ext cx="10369151" cy="49418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Structural funding issues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Most of ground-based network instruments rely on short/mid-term funding: projects, universities… This bottom-up approach has consequences for long-term sustainability and for network (data and design) tailoring to Copernicus needs.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EU Research Infrastructures (ACTRIS, ICOS) try to find a good </a:t>
            </a:r>
            <a:r>
              <a:rPr lang="en-US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compromise between top-down user-based strategy and bottom-up interests and heritage of existing facilities. They </a:t>
            </a:r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require funding commitments by the contributing states.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Coordination and sustained dialogue between different stakeholders (e.g., CEOS bodies, Copernicus components, EU Research Infrastructures…), and with (ground-based network) data providers</a:t>
            </a:r>
          </a:p>
          <a:p>
            <a:endParaRPr lang="en-BE" sz="3200" dirty="0"/>
          </a:p>
        </p:txBody>
      </p:sp>
    </p:spTree>
    <p:extLst>
      <p:ext uri="{BB962C8B-B14F-4D97-AF65-F5344CB8AC3E}">
        <p14:creationId xmlns:p14="http://schemas.microsoft.com/office/powerpoint/2010/main" val="22596093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  <a:endParaRPr lang="en-GB" dirty="0"/>
          </a:p>
        </p:txBody>
      </p:sp>
      <p:sp>
        <p:nvSpPr>
          <p:cNvPr id="4" name="Espace réservé pour une image  11"/>
          <p:cNvSpPr txBox="1">
            <a:spLocks/>
          </p:cNvSpPr>
          <p:nvPr/>
        </p:nvSpPr>
        <p:spPr>
          <a:xfrm>
            <a:off x="1054346" y="1268760"/>
            <a:ext cx="10730286" cy="54463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Ground-based networks design</a:t>
            </a:r>
          </a:p>
          <a:p>
            <a:pPr marL="0" indent="0">
              <a:buNone/>
            </a:pPr>
            <a:r>
              <a:rPr lang="en-GB" sz="2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need for R&amp;D on </a:t>
            </a:r>
            <a:r>
              <a:rPr lang="en-GB" sz="2200" b="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 design</a:t>
            </a:r>
            <a:r>
              <a:rPr lang="en-GB" sz="2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particular for emerging measurement networks, but also for </a:t>
            </a:r>
            <a:r>
              <a:rPr lang="en-GB" sz="22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FRM-tailoring and sustainability of the existing </a:t>
            </a:r>
            <a:r>
              <a:rPr lang="en-GB" sz="2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networks.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Range of measurand 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Geographical coverage, types of atmospheric states (or regimes)</a:t>
            </a:r>
          </a:p>
          <a:p>
            <a:pPr lvl="1"/>
            <a:r>
              <a:rPr lang="en-GB" sz="2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 and sampling of main influence quantities (SZA, T profile, surface albedo, aerosols, clouds…)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Assessment of the spatio-temporal representativeness of measurements at a given location – requiring also assessment of spatio-temporal variability at that location =&gt; complementarity of airborne campaigns and modelling</a:t>
            </a:r>
          </a:p>
          <a:p>
            <a:pPr lvl="1"/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Co-location of instruments at ‘supersites’, e.g., SWIR with UVVIS, atmospheric composition and ancillary data (incl. surf. albedo) for in-depth validation of retrieval algorithms, validation of attribution proxies (simultaneous measurements of CO</a:t>
            </a:r>
            <a:r>
              <a:rPr lang="en-GB" sz="1600" b="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, NO</a:t>
            </a:r>
            <a:r>
              <a:rPr lang="en-GB" sz="1600" b="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, HCHO, SIF, smoke AOD)…</a:t>
            </a:r>
          </a:p>
        </p:txBody>
      </p:sp>
    </p:spTree>
    <p:extLst>
      <p:ext uri="{BB962C8B-B14F-4D97-AF65-F5344CB8AC3E}">
        <p14:creationId xmlns:p14="http://schemas.microsoft.com/office/powerpoint/2010/main" val="32651591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440" y="1299203"/>
            <a:ext cx="106571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59E"/>
                </a:solidFill>
                <a:latin typeface="Arial" panose="020B0604020202020204" pitchFamily="34" charset="0"/>
                <a:ea typeface="Ebrima" pitchFamily="2" charset="0"/>
                <a:cs typeface="Times New Roman" panose="02020603050405020304" pitchFamily="18" charset="0"/>
              </a:rPr>
              <a:t>Analysis vs. CEOS DMSMM Criteria (MMP6 – Validation)</a:t>
            </a:r>
          </a:p>
          <a:p>
            <a:endParaRPr lang="en-US" dirty="0"/>
          </a:p>
          <a:p>
            <a:pPr marL="342900" indent="-34290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Ebrima" pitchFamily="2" charset="0"/>
                <a:cs typeface="Times New Roman" panose="02020603050405020304" pitchFamily="18" charset="0"/>
              </a:rPr>
              <a:t>Validation method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Mature for a few products, product-specific improvements (R&amp;D) needed for others.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R&amp;D needs: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Data harmonization approaches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Validation of Sentinel prognostic uncertainties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End-to-end uncertainty budget of the validation process (regridding, smoothing…)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Propagation of quality information along L0 to L3/L4 processing chain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L3/L4 validation methods (and reference data)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Gap between methods developed in research context and their operationalization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R&amp;D needs for L1B, LER surface albedo, aerosol properties (non AOD), SIF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56577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  <a:endParaRPr lang="en-GB" dirty="0"/>
          </a:p>
        </p:txBody>
      </p:sp>
      <p:sp>
        <p:nvSpPr>
          <p:cNvPr id="4" name="Espace réservé pour une image  11"/>
          <p:cNvSpPr txBox="1">
            <a:spLocks/>
          </p:cNvSpPr>
          <p:nvPr/>
        </p:nvSpPr>
        <p:spPr>
          <a:xfrm>
            <a:off x="1054346" y="1268760"/>
            <a:ext cx="10730286" cy="54463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D4.2: Reference scenario for implementation</a:t>
            </a:r>
          </a:p>
          <a:p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	Generic recommendations</a:t>
            </a:r>
          </a:p>
          <a:p>
            <a:r>
              <a:rPr lang="en-GB" sz="2200" b="0" dirty="0">
                <a:latin typeface="Arial" panose="020B0604020202020204" pitchFamily="34" charset="0"/>
                <a:cs typeface="Times New Roman" panose="02020603050405020304" pitchFamily="18" charset="0"/>
              </a:rPr>
              <a:t>	Domain specific recommendations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636912"/>
            <a:ext cx="10329986" cy="38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05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1272237"/>
            <a:ext cx="70567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A94"/>
                </a:solidFill>
              </a:rPr>
              <a:t>Details of CCVS gap analysis and roadmap archived on </a:t>
            </a:r>
            <a:r>
              <a:rPr lang="en-US" sz="2400" b="1" dirty="0">
                <a:solidFill>
                  <a:srgbClr val="007A94"/>
                </a:solidFill>
                <a:hlinkClick r:id="rId2"/>
              </a:rPr>
              <a:t>https://ccvs.eu</a:t>
            </a:r>
            <a:r>
              <a:rPr lang="en-US" sz="2400" b="1" dirty="0">
                <a:solidFill>
                  <a:srgbClr val="007A94"/>
                </a:solidFill>
              </a:rPr>
              <a:t>  </a:t>
            </a:r>
          </a:p>
          <a:p>
            <a:endParaRPr lang="en-US" sz="2400" b="1" dirty="0">
              <a:solidFill>
                <a:srgbClr val="007A94"/>
              </a:solidFill>
            </a:endParaRPr>
          </a:p>
          <a:p>
            <a:endParaRPr lang="en-US" sz="2400" b="1" dirty="0">
              <a:solidFill>
                <a:srgbClr val="007A94"/>
              </a:solidFill>
            </a:endParaRPr>
          </a:p>
          <a:p>
            <a:r>
              <a:rPr lang="en-US" sz="2400" b="1" dirty="0">
                <a:solidFill>
                  <a:srgbClr val="007A94"/>
                </a:solidFill>
              </a:rPr>
              <a:t>Follow-up activities</a:t>
            </a:r>
          </a:p>
          <a:p>
            <a:endParaRPr lang="en-US" sz="1200" dirty="0"/>
          </a:p>
          <a:p>
            <a:pPr marL="285750" indent="-28575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Special issue of </a:t>
            </a:r>
            <a:r>
              <a:rPr lang="en-US" sz="2000" b="1" i="1" dirty="0"/>
              <a:t>MDPI Remote Sensing</a:t>
            </a:r>
          </a:p>
          <a:p>
            <a:pPr marL="800100" lvl="1" indent="-342900">
              <a:buClr>
                <a:srgbClr val="97BF0D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COCCON, FRM4DOAS and TCCON assessed vs. CEOS-FRM Maturity Assessment Framework v1</a:t>
            </a:r>
          </a:p>
          <a:p>
            <a:pPr marL="285750" indent="-285750">
              <a:buClr>
                <a:srgbClr val="97BF0D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285750" indent="-28575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Special session at ESA Living Planet Symposium 2025 (Vienna, 23-27 June 2025)</a:t>
            </a:r>
          </a:p>
          <a:p>
            <a:pPr marL="285750" indent="-285750">
              <a:buClr>
                <a:srgbClr val="97BF0D"/>
              </a:buCl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285750" indent="-28575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Survey of ongoing activities at ESA, EUMETSAT and elsewhere addressing CCVS Gaps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88" y="2852936"/>
            <a:ext cx="3250768" cy="11119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4293096"/>
            <a:ext cx="2512172" cy="13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292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1272237"/>
            <a:ext cx="993710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A94"/>
                </a:solidFill>
              </a:rPr>
              <a:t>Details of CCVS gap analysis and roadmap </a:t>
            </a:r>
          </a:p>
          <a:p>
            <a:r>
              <a:rPr lang="en-US" sz="2400" b="1" dirty="0">
                <a:solidFill>
                  <a:srgbClr val="007A94"/>
                </a:solidFill>
              </a:rPr>
              <a:t>archived on </a:t>
            </a:r>
            <a:r>
              <a:rPr lang="en-US" sz="2400" b="1" dirty="0">
                <a:solidFill>
                  <a:srgbClr val="007A94"/>
                </a:solidFill>
                <a:hlinkClick r:id="rId2"/>
              </a:rPr>
              <a:t>https://ccvs.eu</a:t>
            </a:r>
            <a:r>
              <a:rPr lang="en-US" sz="2400" b="1" dirty="0">
                <a:solidFill>
                  <a:srgbClr val="007A94"/>
                </a:solidFill>
              </a:rPr>
              <a:t>  </a:t>
            </a:r>
          </a:p>
          <a:p>
            <a:endParaRPr lang="en-US" sz="2400" b="1" dirty="0">
              <a:solidFill>
                <a:srgbClr val="007A94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7A94"/>
                </a:solidFill>
              </a:rPr>
              <a:t>Examples of activities underpinned by CCVS roadmap/gap analysis’:</a:t>
            </a:r>
            <a:endParaRPr lang="en-US" sz="1200" dirty="0"/>
          </a:p>
          <a:p>
            <a:pPr marL="285750" indent="-285750">
              <a:spcAft>
                <a:spcPts val="600"/>
              </a:spcAft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Development of CEOS-FRM Maturity Assessment Framework v1</a:t>
            </a:r>
            <a:endParaRPr lang="en-US" sz="2000" b="1" dirty="0"/>
          </a:p>
          <a:p>
            <a:pPr marL="285750" indent="-285750">
              <a:spcAft>
                <a:spcPts val="600"/>
              </a:spcAft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ESA &amp; EUMETSAT Cal/Val support and FRM projects</a:t>
            </a:r>
            <a:endParaRPr lang="en-US" sz="2000" b="1" dirty="0"/>
          </a:p>
          <a:p>
            <a:pPr marL="285750" indent="-285750">
              <a:spcAft>
                <a:spcPts val="600"/>
              </a:spcAft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Uptake by ACTRIS; set-up of Expert Group on Satellite Validation (EG-SAT)</a:t>
            </a:r>
          </a:p>
          <a:p>
            <a:pPr marL="285750" indent="-285750">
              <a:spcAft>
                <a:spcPts val="600"/>
              </a:spcAft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ESA/EUMETSAT/ECMWF coordination on Cal/Val support</a:t>
            </a:r>
          </a:p>
          <a:p>
            <a:pPr marL="285750" indent="-285750">
              <a:spcAft>
                <a:spcPts val="600"/>
              </a:spcAft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CEOS/CGMS GHG constellation roadmap v2/Annex C – needs &amp; gaps tracking system for Cal/Val networks and operational systems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</p:spTree>
    <p:extLst>
      <p:ext uri="{BB962C8B-B14F-4D97-AF65-F5344CB8AC3E}">
        <p14:creationId xmlns:p14="http://schemas.microsoft.com/office/powerpoint/2010/main" val="29556038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Scope of the H2020 CCVS project</a:t>
            </a:r>
          </a:p>
        </p:txBody>
      </p:sp>
      <p:sp>
        <p:nvSpPr>
          <p:cNvPr id="4" name="Espace réservé pour une image  11"/>
          <p:cNvSpPr txBox="1">
            <a:spLocks/>
          </p:cNvSpPr>
          <p:nvPr/>
        </p:nvSpPr>
        <p:spPr>
          <a:xfrm>
            <a:off x="2018365" y="1205646"/>
            <a:ext cx="9910290" cy="4460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400" b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7BF0D"/>
              </a:buClr>
              <a:buSzPct val="75000"/>
              <a:buFont typeface="Wingdings" pitchFamily="2" charset="2"/>
              <a:buChar char="v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2pPr>
            <a:lvl3pPr marL="1176338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80000"/>
              <a:buFont typeface="Wingdings" pitchFamily="2" charset="2"/>
              <a:buChar char="ü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3pPr>
            <a:lvl4pPr marL="165893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4pPr>
            <a:lvl5pPr marL="2066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5pPr>
            <a:lvl6pPr marL="2524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81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38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95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b="0" dirty="0">
                <a:latin typeface="Calibri"/>
                <a:ea typeface="Ebrima"/>
                <a:cs typeface="Calibri"/>
              </a:rPr>
              <a:t>Objective:</a:t>
            </a:r>
            <a:endParaRPr lang="en-GB" sz="2800" b="0" dirty="0">
              <a:latin typeface="Calibri"/>
              <a:ea typeface="Ebrima"/>
              <a:cs typeface="Calibri"/>
            </a:endParaRPr>
          </a:p>
          <a:p>
            <a:pPr marL="400041" lvl="1" indent="0">
              <a:buNone/>
            </a:pPr>
            <a:r>
              <a:rPr lang="en-GB" sz="2800" dirty="0">
                <a:latin typeface="Calibri"/>
                <a:ea typeface="Ebrima"/>
                <a:cs typeface="Calibri"/>
              </a:rPr>
              <a:t>To define a holistic solution for all Copernicus Sentinel missions (either operational or planned) to overcome current limitations of Calibration and Validation (Cal/Val) activities.</a:t>
            </a:r>
            <a:endParaRPr lang="en-US" sz="1800" dirty="0">
              <a:latin typeface="Calibri"/>
              <a:ea typeface="Ebrima"/>
              <a:cs typeface="Calibri"/>
            </a:endParaRPr>
          </a:p>
          <a:p>
            <a:endParaRPr lang="en-US" sz="1400" b="0" dirty="0">
              <a:latin typeface="Calibri"/>
              <a:ea typeface="Ebrima"/>
              <a:cs typeface="Calibri"/>
            </a:endParaRPr>
          </a:p>
          <a:p>
            <a:r>
              <a:rPr lang="en-US" sz="2800" b="0" dirty="0"/>
              <a:t>Project duration: Dec. 2020 to Nov. 2022</a:t>
            </a:r>
          </a:p>
          <a:p>
            <a:endParaRPr lang="en-US" sz="1800" b="0" dirty="0"/>
          </a:p>
          <a:p>
            <a:r>
              <a:rPr lang="en-US" sz="2800" b="0" dirty="0"/>
              <a:t>Project website:   </a:t>
            </a:r>
            <a:r>
              <a:rPr lang="en-US" sz="2800" b="0" dirty="0">
                <a:hlinkClick r:id="rId2"/>
              </a:rPr>
              <a:t>https://ccvs.eu</a:t>
            </a:r>
            <a:endParaRPr lang="en-US" sz="2800" b="0" dirty="0"/>
          </a:p>
          <a:p>
            <a:endParaRPr lang="en-US" sz="1800" b="0" dirty="0"/>
          </a:p>
          <a:p>
            <a:r>
              <a:rPr lang="en-US" sz="2800" b="0" dirty="0"/>
              <a:t>Contact us: 	  </a:t>
            </a:r>
            <a:r>
              <a:rPr lang="en-US" sz="2800" b="0" dirty="0">
                <a:hlinkClick r:id="rId3"/>
              </a:rPr>
              <a:t>contact@ccvs.eu</a:t>
            </a:r>
            <a:endParaRPr lang="fr-FR" dirty="0"/>
          </a:p>
          <a:p>
            <a:pPr marL="1175991" lvl="2" indent="-261613"/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28086-55D7-41EB-9CD7-80DB0EFE7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933" y="3645024"/>
            <a:ext cx="2088232" cy="2088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E8229ADB-7212-4C31-AF8E-9B2649AC94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74" t="872" r="10567" b="12543"/>
          <a:stretch/>
        </p:blipFill>
        <p:spPr>
          <a:xfrm>
            <a:off x="356515" y="3223943"/>
            <a:ext cx="609600" cy="599766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849B5CEC-E3E3-4704-8668-0F73BFAE63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168"/>
          <a:stretch/>
        </p:blipFill>
        <p:spPr>
          <a:xfrm>
            <a:off x="396187" y="2852936"/>
            <a:ext cx="530257" cy="459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8D44A-2D6E-411F-AAEE-982FF9B53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92" y="1834344"/>
            <a:ext cx="763050" cy="427223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A97D50D1-AAEC-46F1-A9D9-C2206136F7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8" y="2261567"/>
            <a:ext cx="404537" cy="531083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E5E72E3-7C52-487A-82E6-3F67E7F4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4" y="3905380"/>
            <a:ext cx="546561" cy="4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2C09236D-BBC9-49EA-B78D-955E9ADE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5" y="4529087"/>
            <a:ext cx="770933" cy="2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C68663D-E84D-46AF-BB74-56E3A60BA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8" b="27337"/>
          <a:stretch/>
        </p:blipFill>
        <p:spPr bwMode="auto">
          <a:xfrm>
            <a:off x="306245" y="4873522"/>
            <a:ext cx="801165" cy="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8516B2-3630-4D33-A692-BDB3017E8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r="82261"/>
          <a:stretch/>
        </p:blipFill>
        <p:spPr bwMode="auto">
          <a:xfrm>
            <a:off x="585561" y="5294983"/>
            <a:ext cx="242531" cy="42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FDDB91-3FEC-49EE-A44C-3DACE1AD2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19132"/>
          <a:stretch/>
        </p:blipFill>
        <p:spPr bwMode="auto">
          <a:xfrm>
            <a:off x="1283535" y="6249344"/>
            <a:ext cx="881050" cy="2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70BDC6E-6D39-4DDC-928B-764821CAD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7" b="39798"/>
          <a:stretch/>
        </p:blipFill>
        <p:spPr bwMode="auto">
          <a:xfrm>
            <a:off x="2247880" y="6239771"/>
            <a:ext cx="1242940" cy="2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8264AAC-B071-4877-9876-8A74FE97E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 b="19521"/>
          <a:stretch/>
        </p:blipFill>
        <p:spPr bwMode="auto">
          <a:xfrm>
            <a:off x="3620968" y="6171925"/>
            <a:ext cx="891674" cy="3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1CB409BE-4478-4E42-BCF1-8C4EED2B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16" y="6219684"/>
            <a:ext cx="855759" cy="2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6625DE55-01C7-4A84-9938-FB3DF9FA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49" y="6202274"/>
            <a:ext cx="1201369" cy="2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2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3" t="14616" r="8208" b="4481"/>
          <a:stretch/>
        </p:blipFill>
        <p:spPr>
          <a:xfrm>
            <a:off x="229483" y="1484784"/>
            <a:ext cx="863669" cy="3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225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1831C9-48D5-44CE-BBD9-E0121214D5CF}"/>
              </a:ext>
            </a:extLst>
          </p:cNvPr>
          <p:cNvSpPr txBox="1">
            <a:spLocks/>
          </p:cNvSpPr>
          <p:nvPr/>
        </p:nvSpPr>
        <p:spPr bwMode="auto">
          <a:xfrm>
            <a:off x="-5180922" y="173638"/>
            <a:ext cx="9215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759E"/>
                </a:solidFill>
                <a:latin typeface="Calibri" pitchFamily="34" charset="0"/>
                <a:ea typeface="Ebrima" pitchFamily="2" charset="0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59E"/>
                </a:solidFill>
                <a:latin typeface="Palatino Linotype" pitchFamily="18" charset="0"/>
              </a:defRPr>
            </a:lvl9pPr>
          </a:lstStyle>
          <a:p>
            <a:pPr algn="r"/>
            <a:r>
              <a:rPr lang="en-GB" kern="0" dirty="0"/>
              <a:t>Deliverables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265194" y="112083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https://ccvs.eu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766320" y="258750"/>
            <a:ext cx="904570" cy="5376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84"/>
          <a:stretch/>
        </p:blipFill>
        <p:spPr>
          <a:xfrm>
            <a:off x="3215680" y="776646"/>
            <a:ext cx="8843043" cy="6081353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 bwMode="auto">
          <a:xfrm>
            <a:off x="3359696" y="1484784"/>
            <a:ext cx="360040" cy="108012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>
            <a:off x="3359696" y="2737202"/>
            <a:ext cx="360040" cy="1411878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3366840" y="4290422"/>
            <a:ext cx="360040" cy="1658857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3366840" y="6090620"/>
            <a:ext cx="360040" cy="578739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464" y="17728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Sentinel Cal/Val Requirements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3472" y="323901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Existing Cal/Val resources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3472" y="470330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Gap analysis and Copernicus Cal/Val 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6888" y="602302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Implementation roadmap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63752" y="5733256"/>
            <a:ext cx="7992888" cy="357364"/>
          </a:xfrm>
          <a:prstGeom prst="roundRect">
            <a:avLst/>
          </a:prstGeom>
          <a:noFill/>
          <a:ln w="285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809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27448" y="692697"/>
            <a:ext cx="1800200" cy="4616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440" y="692697"/>
            <a:ext cx="103691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A94"/>
                </a:solidFill>
              </a:rPr>
              <a:t>CCVS actions taken towards Cal/Val Solution, Scenario and Roadmap</a:t>
            </a:r>
          </a:p>
          <a:p>
            <a:endParaRPr lang="en-US" sz="1200" dirty="0"/>
          </a:p>
          <a:p>
            <a:pPr marL="285750" indent="-28575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Discussions in major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CCVS Workshops 2021 and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Space Agencies WG meeting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CEOS WGCV and NDACC Steering Committee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CCVS event at ESA LPS22 (2022/05)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Analysis of practices, facilities and capacities (in D2.x and D3.x)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ESA/Copernicus ATM-MPC, ESA CCI+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EUMETSAT AC SAF, CO2M Cal/Val Study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Copernicus CAMS evaluation and C3S (L3/L4) quality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Ground-based monitoring networks, FRM4xxx projects, EVDC, EU RIs ACTRIS &amp; 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Peer-reviewed literature and orientation papers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285750" indent="-28575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Dedicated gap analysis for Sentinel-5P, -4 -5 and CO2M constellations </a:t>
            </a:r>
            <a:r>
              <a:rPr lang="en-US" dirty="0"/>
              <a:t>following </a:t>
            </a:r>
          </a:p>
          <a:p>
            <a:pPr marL="742950" lvl="1" indent="-285750">
              <a:buClr>
                <a:srgbClr val="97BF0D"/>
              </a:buClr>
              <a:buFont typeface="Arial" panose="020B0604020202020204" pitchFamily="34" charset="0"/>
              <a:buChar char="•"/>
            </a:pPr>
            <a:r>
              <a:rPr lang="en-US" dirty="0"/>
              <a:t>CCVS defined maturity assessment </a:t>
            </a:r>
          </a:p>
          <a:p>
            <a:pPr marL="742950" lvl="1" indent="-285750">
              <a:buClr>
                <a:srgbClr val="97BF0D"/>
              </a:buClr>
              <a:buFont typeface="Arial" panose="020B0604020202020204" pitchFamily="34" charset="0"/>
              <a:buChar char="•"/>
            </a:pPr>
            <a:r>
              <a:rPr lang="en-US" dirty="0"/>
              <a:t>Generic atmosphere validation protocol </a:t>
            </a:r>
          </a:p>
          <a:p>
            <a:pPr marL="742950" lvl="1" indent="-285750">
              <a:buClr>
                <a:srgbClr val="97BF0D"/>
              </a:buClr>
              <a:buFont typeface="Arial" panose="020B0604020202020204" pitchFamily="34" charset="0"/>
              <a:buChar char="•"/>
            </a:pPr>
            <a:r>
              <a:rPr lang="en-US" dirty="0"/>
              <a:t>CEOS WGISS Data Management &amp; Stewardship MM (‘Validation’ column)</a:t>
            </a:r>
          </a:p>
          <a:p>
            <a:pPr marL="742950" lvl="1" indent="-285750">
              <a:buClr>
                <a:srgbClr val="97BF0D"/>
              </a:buClr>
              <a:buFont typeface="Arial" panose="020B0604020202020204" pitchFamily="34" charset="0"/>
              <a:buChar char="•"/>
            </a:pPr>
            <a:r>
              <a:rPr lang="en-US" dirty="0"/>
              <a:t>Building on previous gap analyses (QA4ECV, GAIA-CLIM, FIDUCEO)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55440" y="4653135"/>
            <a:ext cx="9937104" cy="1610317"/>
          </a:xfrm>
          <a:prstGeom prst="roundRect">
            <a:avLst/>
          </a:prstGeom>
          <a:noFill/>
          <a:ln w="285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351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1" y="2321098"/>
            <a:ext cx="11526858" cy="3412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68" y="1700808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D3.6, Section 3.5: Cal/Val status assessment for Atmospheric Composition</a:t>
            </a:r>
          </a:p>
        </p:txBody>
      </p:sp>
    </p:spTree>
    <p:extLst>
      <p:ext uri="{BB962C8B-B14F-4D97-AF65-F5344CB8AC3E}">
        <p14:creationId xmlns:p14="http://schemas.microsoft.com/office/powerpoint/2010/main" val="33819630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99" y="1870145"/>
            <a:ext cx="11604801" cy="3117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1904" y="522920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Note: GUM shortcomings and caveats (for atmospheric remote sensing) partly solved in SPARC/APARC Activity TUNER</a:t>
            </a:r>
          </a:p>
        </p:txBody>
      </p:sp>
    </p:spTree>
    <p:extLst>
      <p:ext uri="{BB962C8B-B14F-4D97-AF65-F5344CB8AC3E}">
        <p14:creationId xmlns:p14="http://schemas.microsoft.com/office/powerpoint/2010/main" val="7864930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31" y="1363518"/>
            <a:ext cx="11509538" cy="413096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3719736" y="4509120"/>
            <a:ext cx="43204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8616280" y="4509120"/>
            <a:ext cx="43204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4547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710209"/>
            <a:ext cx="6245672" cy="6050269"/>
          </a:xfrm>
          <a:prstGeom prst="rect">
            <a:avLst/>
          </a:prstGeom>
          <a:ln w="28575">
            <a:solidFill>
              <a:srgbClr val="97BF0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079958"/>
            <a:ext cx="3674182" cy="4680520"/>
          </a:xfrm>
          <a:prstGeom prst="rect">
            <a:avLst/>
          </a:prstGeom>
          <a:ln w="25400">
            <a:solidFill>
              <a:srgbClr val="97BF0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92331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3.5.3: Validation maturity: varies by product</a:t>
            </a:r>
          </a:p>
        </p:txBody>
      </p:sp>
    </p:spTree>
    <p:extLst>
      <p:ext uri="{BB962C8B-B14F-4D97-AF65-F5344CB8AC3E}">
        <p14:creationId xmlns:p14="http://schemas.microsoft.com/office/powerpoint/2010/main" val="2204340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CCVS Project – Gap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440" y="1299203"/>
            <a:ext cx="109285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59E"/>
                </a:solidFill>
                <a:latin typeface="Arial" panose="020B0604020202020204" pitchFamily="34" charset="0"/>
                <a:ea typeface="Ebrima" pitchFamily="2" charset="0"/>
                <a:cs typeface="Times New Roman" panose="02020603050405020304" pitchFamily="18" charset="0"/>
              </a:rPr>
              <a:t>Analysis vs. CEOS DMSMM Criteria (MMP6 – Validation)</a:t>
            </a:r>
          </a:p>
          <a:p>
            <a:endParaRPr lang="en-US" dirty="0"/>
          </a:p>
          <a:p>
            <a:pPr marL="342900" indent="-34290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Reference data representativeness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 general, representativeness hardly assessed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cover full range of Sentinel measurand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cover all key atmospheric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cover full range of influence quantities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Care to be given to spatio-temporal co-location, including smoothing effects, and to remaining mismatch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Role of campaigns with multi-instruments and airborne mapping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Clr>
                <a:srgbClr val="97BF0D"/>
              </a:buClr>
              <a:buFont typeface="Wingdings" panose="05000000000000000000" pitchFamily="2" charset="2"/>
              <a:buChar char="v"/>
            </a:pPr>
            <a:r>
              <a:rPr lang="en-US" sz="2000" b="1" dirty="0"/>
              <a:t>Reference data 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Essential role of FRM4xxx projects (R&amp;D + operational)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Sustain dialogue with reference data providers (monitoring networks)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Next generation instrumentation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27952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CRI-ST - Slides simples">
  <a:themeElements>
    <a:clrScheme name="Standard_AC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_ACRI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_AC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CRI-ST - Slides simples">
  <a:themeElements>
    <a:clrScheme name="Standard_AC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_ACRI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_AC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_AC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_AC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2A5245F8A11459E72E9F3C506DB0B" ma:contentTypeVersion="12" ma:contentTypeDescription="Create a new document." ma:contentTypeScope="" ma:versionID="8083b3c853ba217fcde124801f5c053f">
  <xsd:schema xmlns:xsd="http://www.w3.org/2001/XMLSchema" xmlns:xs="http://www.w3.org/2001/XMLSchema" xmlns:p="http://schemas.microsoft.com/office/2006/metadata/properties" xmlns:ns2="568431ee-1db7-4c19-bb30-2ee04a8cb1df" xmlns:ns3="f80ec470-a0f4-41d1-b797-2c5420b5e654" targetNamespace="http://schemas.microsoft.com/office/2006/metadata/properties" ma:root="true" ma:fieldsID="654824b6117848ef03102d70c3687b7d" ns2:_="" ns3:_="">
    <xsd:import namespace="568431ee-1db7-4c19-bb30-2ee04a8cb1df"/>
    <xsd:import namespace="f80ec470-a0f4-41d1-b797-2c5420b5e6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431ee-1db7-4c19-bb30-2ee04a8cb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ec470-a0f4-41d1-b797-2c5420b5e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37679E-0537-4DFE-9012-B29B1FEDE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0291C4-5B92-42C4-9D69-92EC3DABB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431ee-1db7-4c19-bb30-2ee04a8cb1df"/>
    <ds:schemaRef ds:uri="f80ec470-a0f4-41d1-b797-2c5420b5e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BB143B-CCBF-4A8F-A015-AC3B8E84042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568431ee-1db7-4c19-bb30-2ee04a8cb1df"/>
    <ds:schemaRef ds:uri="f80ec470-a0f4-41d1-b797-2c5420b5e654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ACRI-ST - Slides simples</Template>
  <TotalTime>0</TotalTime>
  <Words>1227</Words>
  <Application>Microsoft Macintosh PowerPoint</Application>
  <PresentationFormat>ワイド画面</PresentationFormat>
  <Paragraphs>141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Arial</vt:lpstr>
      <vt:lpstr>Calibri</vt:lpstr>
      <vt:lpstr>Palatino Linotype</vt:lpstr>
      <vt:lpstr>Symbol</vt:lpstr>
      <vt:lpstr>Wingdings</vt:lpstr>
      <vt:lpstr>ACRI-ST - Slides simples</vt:lpstr>
      <vt:lpstr>1_ACRI-ST - Slides simples</vt:lpstr>
      <vt:lpstr>Horizon 2020 – Copernicus Cal/Val Solution  ‘Two-Years-After’ Update   Cal/Val gap Analysis for Copernicus  Atmospheric Composition Missions   </vt:lpstr>
      <vt:lpstr>Scope of the H2020 CCVS project</vt:lpstr>
      <vt:lpstr>PowerPoint プレゼンテーション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  <vt:lpstr>CCVS Project – Gap Analysis</vt:lpstr>
    </vt:vector>
  </TitlesOfParts>
  <Manager>Véronique BRUNIQUEL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Meeting Title</dc:subject>
  <dc:creator>Veronique Bruniquel</dc:creator>
  <cp:lastModifiedBy>Hiroshi TANIMOTO</cp:lastModifiedBy>
  <cp:revision>750</cp:revision>
  <cp:lastPrinted>2011-06-21T09:07:54Z</cp:lastPrinted>
  <dcterms:created xsi:type="dcterms:W3CDTF">2013-10-16T20:58:24Z</dcterms:created>
  <dcterms:modified xsi:type="dcterms:W3CDTF">2025-07-26T08:25:27Z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filetime>2011-12-31T22:00:00Z</vt:filetime>
  </property>
  <property fmtid="{D5CDD505-2E9C-101B-9397-08002B2CF9AE}" pid="3" name="ContentTypeId">
    <vt:lpwstr>0x01010060B2A5245F8A11459E72E9F3C506DB0B</vt:lpwstr>
  </property>
</Properties>
</file>