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4"/>
  </p:notesMasterIdLst>
  <p:sldIdLst>
    <p:sldId id="256" r:id="rId2"/>
    <p:sldId id="329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473690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3474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3474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userDrawn="1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3474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6;p1"/>
          <p:cNvSpPr/>
          <p:nvPr/>
        </p:nvSpPr>
        <p:spPr>
          <a:xfrm>
            <a:off x="0" y="0"/>
            <a:ext cx="12192000" cy="103749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44546A"/>
                </a:solidFill>
              </a:defRPr>
            </a:pPr>
            <a:endParaRPr/>
          </a:p>
        </p:txBody>
      </p:sp>
      <p:pic>
        <p:nvPicPr>
          <p:cNvPr id="33" name="Google Shape;7;p1" descr="Google Shape;7;p1"/>
          <p:cNvPicPr>
            <a:picLocks noChangeAspect="1"/>
          </p:cNvPicPr>
          <p:nvPr/>
        </p:nvPicPr>
        <p:blipFill>
          <a:blip r:embed="rId2"/>
          <a:srcRect l="51339" t="39269" b="35419"/>
          <a:stretch>
            <a:fillRect/>
          </a:stretch>
        </p:blipFill>
        <p:spPr>
          <a:xfrm flipH="1">
            <a:off x="9463603" y="0"/>
            <a:ext cx="2728397" cy="1037492"/>
          </a:xfrm>
          <a:prstGeom prst="rect">
            <a:avLst/>
          </a:prstGeom>
          <a:ln w="12700">
            <a:miter lim="400000"/>
          </a:ln>
        </p:spPr>
      </p:pic>
      <p:pic>
        <p:nvPicPr>
          <p:cNvPr id="34" name="Google Shape;8;p1" descr="Google Shape;8;p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1700" y="111655"/>
            <a:ext cx="2027901" cy="803440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sp>
        <p:nvSpPr>
          <p:cNvPr id="37" name="Google Shape;22;p3"/>
          <p:cNvSpPr/>
          <p:nvPr/>
        </p:nvSpPr>
        <p:spPr>
          <a:xfrm>
            <a:off x="0" y="0"/>
            <a:ext cx="12192000" cy="103749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44546A"/>
                </a:solidFill>
              </a:defRPr>
            </a:pPr>
            <a:endParaRPr/>
          </a:p>
        </p:txBody>
      </p:sp>
      <p:pic>
        <p:nvPicPr>
          <p:cNvPr id="38" name="Google Shape;23;p3" descr="Google Shape;23;p3"/>
          <p:cNvPicPr>
            <a:picLocks noChangeAspect="1"/>
          </p:cNvPicPr>
          <p:nvPr/>
        </p:nvPicPr>
        <p:blipFill>
          <a:blip r:embed="rId2">
            <a:alphaModFix amt="34000"/>
          </a:blip>
          <a:srcRect l="51339" t="39269" b="35419"/>
          <a:stretch>
            <a:fillRect/>
          </a:stretch>
        </p:blipFill>
        <p:spPr>
          <a:xfrm flipH="1">
            <a:off x="9463603" y="0"/>
            <a:ext cx="2728397" cy="1037492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Google Shape;24;p3" descr="Google Shape;24;p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1700" y="111655"/>
            <a:ext cx="2027901" cy="803440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sp>
        <p:nvSpPr>
          <p:cNvPr id="44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24232" y="1558532"/>
            <a:ext cx="11495401" cy="4662872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457200" indent="-4064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800"/>
              <a:buFont typeface="Helvetica"/>
              <a:buChar char="❖"/>
              <a:defRPr sz="2800"/>
            </a:lvl1pPr>
            <a:lvl2pPr marL="977900" indent="-4445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800"/>
              <a:buFont typeface="Helvetica"/>
              <a:buChar char="▪"/>
              <a:defRPr sz="2800"/>
            </a:lvl2pPr>
            <a:lvl3pPr marL="1513839" indent="-49783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800"/>
              <a:buFont typeface="Helvetica"/>
              <a:buChar char="o"/>
              <a:defRPr sz="2800"/>
            </a:lvl3pPr>
            <a:lvl4pPr marL="2019300" indent="-5334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800"/>
              <a:buFont typeface="Helvetica"/>
              <a:buChar char="•"/>
              <a:defRPr sz="2800"/>
            </a:lvl4pPr>
            <a:lvl5pPr marL="2476500" indent="-5334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800"/>
              <a:buFont typeface="Helvetica"/>
              <a:buChar char="•"/>
              <a:defRPr sz="2800"/>
            </a:lvl5pPr>
          </a:lstStyle>
          <a:p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één</a:t>
            </a:r>
            <a:endParaRPr dirty="0"/>
          </a:p>
          <a:p>
            <a:pPr lvl="1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twee</a:t>
            </a:r>
          </a:p>
          <a:p>
            <a:pPr lvl="2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drie</a:t>
            </a:r>
            <a:endParaRPr dirty="0"/>
          </a:p>
          <a:p>
            <a:pPr lvl="3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vier</a:t>
            </a:r>
            <a:endParaRPr dirty="0"/>
          </a:p>
          <a:p>
            <a:pPr lvl="4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vijf</a:t>
            </a:r>
            <a:endParaRPr dirty="0"/>
          </a:p>
        </p:txBody>
      </p:sp>
      <p:sp>
        <p:nvSpPr>
          <p:cNvPr id="45" name="Titeltekst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9386866" cy="7790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Titeltekst</a:t>
            </a:r>
          </a:p>
        </p:txBody>
      </p:sp>
    </p:spTree>
    <p:extLst>
      <p:ext uri="{BB962C8B-B14F-4D97-AF65-F5344CB8AC3E}">
        <p14:creationId xmlns:p14="http://schemas.microsoft.com/office/powerpoint/2010/main" val="320761306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0"/>
            <a:ext cx="10065359" cy="1143000"/>
          </a:xfrm>
          <a:prstGeom prst="rect">
            <a:avLst/>
          </a:prstGeom>
        </p:spPr>
        <p:txBody>
          <a:bodyPr anchor="ctr"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2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933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933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4287-A535-B146-861C-249B7928B0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2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8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7;p3"/>
          <p:cNvSpPr txBox="1"/>
          <p:nvPr userDrawn="1"/>
        </p:nvSpPr>
        <p:spPr>
          <a:xfrm>
            <a:off x="6645898" y="6581754"/>
            <a:ext cx="554521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Tuesday 2.10 -  Atmospheric Composition Cal/Val Updates  -  Slide </a:t>
            </a:r>
            <a:fld id="{00000000-1234-1234-1234-123412341234}" type="slidenum">
              <a:rPr lang="en-GB" sz="1200" b="1" i="0" u="none" strike="noStrike" cap="none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8;p3"/>
          <p:cNvSpPr txBox="1"/>
          <p:nvPr userDrawn="1"/>
        </p:nvSpPr>
        <p:spPr>
          <a:xfrm>
            <a:off x="-24384" y="6587513"/>
            <a:ext cx="49257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 smtClean="0">
                <a:solidFill>
                  <a:schemeClr val="accent1"/>
                </a:solidFill>
              </a:rPr>
              <a:t>AC-VC #21 / ACSG Joint Meeting</a:t>
            </a:r>
            <a:r>
              <a:rPr lang="en-GB" sz="12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1200" b="1" dirty="0" smtClean="0">
                <a:solidFill>
                  <a:schemeClr val="accent1"/>
                </a:solidFill>
              </a:rPr>
              <a:t>9-13 June 2025</a:t>
            </a:r>
            <a:endParaRPr sz="1200" b="1" dirty="0">
              <a:solidFill>
                <a:schemeClr val="accent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31046" y="168186"/>
            <a:ext cx="8525273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GB" sz="6000" dirty="0" smtClean="0"/>
              <a:t>WGCV </a:t>
            </a:r>
            <a:r>
              <a:rPr lang="en-GB" sz="6000" dirty="0" smtClean="0"/>
              <a:t>&amp; AC-VC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5600" i="1" dirty="0" smtClean="0"/>
              <a:t>General Discussion </a:t>
            </a:r>
            <a:endParaRPr sz="5600" i="1" dirty="0"/>
          </a:p>
        </p:txBody>
      </p:sp>
      <p:sp>
        <p:nvSpPr>
          <p:cNvPr id="67" name="Google Shape;67;p7"/>
          <p:cNvSpPr/>
          <p:nvPr/>
        </p:nvSpPr>
        <p:spPr>
          <a:xfrm>
            <a:off x="6179134" y="5306059"/>
            <a:ext cx="5825877" cy="1478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chemeClr val="accent1"/>
                </a:solidFill>
                <a:sym typeface="Arial"/>
              </a:rPr>
              <a:t>Jean-Christopher Lambert (BIRA-IASB)</a:t>
            </a:r>
            <a:endParaRPr sz="1800" dirty="0"/>
          </a:p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Agenda Item </a:t>
            </a:r>
            <a:r>
              <a:rPr lang="en-GB" sz="1800" b="1" dirty="0" smtClean="0">
                <a:solidFill>
                  <a:schemeClr val="accent1"/>
                </a:solidFill>
              </a:rPr>
              <a:t>2.15</a:t>
            </a:r>
            <a:endParaRPr lang="en-GB" sz="1800" b="1" dirty="0" smtClean="0">
              <a:solidFill>
                <a:schemeClr val="accent1"/>
              </a:solidFill>
            </a:endParaRPr>
          </a:p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AC-VC #21 / ACSG Joint Meeting 2025</a:t>
            </a:r>
          </a:p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Takamatsu, Japan, 9-13 June 2025</a:t>
            </a:r>
            <a:endParaRPr sz="1800" b="1" i="0" u="none" strike="noStrike" cap="none" dirty="0">
              <a:solidFill>
                <a:schemeClr val="accent1"/>
              </a:solidFill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048" y="155069"/>
            <a:ext cx="9386864" cy="779002"/>
          </a:xfrm>
        </p:spPr>
        <p:txBody>
          <a:bodyPr/>
          <a:lstStyle/>
          <a:p>
            <a:r>
              <a:rPr lang="en-US" sz="4000" dirty="0" smtClean="0"/>
              <a:t>Cal/Val Discussion Topics for This Week</a:t>
            </a:r>
            <a:endParaRPr lang="en-US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8E4C8B60-F27B-476F-A192-D7F7BCEFD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313" y="1239903"/>
            <a:ext cx="11867767" cy="5042461"/>
          </a:xfrm>
        </p:spPr>
        <p:txBody>
          <a:bodyPr/>
          <a:lstStyle/>
          <a:p>
            <a:pPr marL="50800" indent="0">
              <a:spcAft>
                <a:spcPts val="300"/>
              </a:spcAft>
              <a:buNone/>
            </a:pPr>
            <a:r>
              <a:rPr lang="en-GB" sz="3000" b="1" dirty="0" smtClean="0"/>
              <a:t>General discussion on requirements and practices   </a:t>
            </a:r>
            <a:r>
              <a:rPr lang="en-GB" b="1" dirty="0" smtClean="0"/>
              <a:t> </a:t>
            </a:r>
            <a:r>
              <a:rPr lang="en-GB" sz="2000" dirty="0" smtClean="0">
                <a:solidFill>
                  <a:srgbClr val="00B0F0"/>
                </a:solidFill>
              </a:rPr>
              <a:t>later this morning</a:t>
            </a:r>
            <a:endParaRPr lang="en-GB" dirty="0" smtClean="0">
              <a:solidFill>
                <a:srgbClr val="00B0F0"/>
              </a:solidFill>
            </a:endParaRPr>
          </a:p>
          <a:p>
            <a:pPr>
              <a:spcAft>
                <a:spcPts val="300"/>
              </a:spcAft>
            </a:pPr>
            <a:r>
              <a:rPr lang="en-GB" dirty="0" smtClean="0"/>
              <a:t>WGCV-ACSG and AC-VC collaboration</a:t>
            </a:r>
          </a:p>
          <a:p>
            <a:pPr>
              <a:spcAft>
                <a:spcPts val="300"/>
              </a:spcAft>
            </a:pPr>
            <a:r>
              <a:rPr lang="en-GB" dirty="0"/>
              <a:t>Systematic application of CEOS-FRM V2</a:t>
            </a:r>
          </a:p>
          <a:p>
            <a:pPr>
              <a:spcAft>
                <a:spcPts val="300"/>
              </a:spcAft>
            </a:pPr>
            <a:r>
              <a:rPr lang="en-GB" dirty="0" smtClean="0"/>
              <a:t>Input to Cal/Val Portal update</a:t>
            </a:r>
          </a:p>
          <a:p>
            <a:pPr>
              <a:spcAft>
                <a:spcPts val="300"/>
              </a:spcAft>
            </a:pPr>
            <a:r>
              <a:rPr lang="en-GB" dirty="0" smtClean="0"/>
              <a:t>Atmospheric Composition Cal/Val Resources document</a:t>
            </a:r>
          </a:p>
          <a:p>
            <a:pPr marL="50800" indent="0">
              <a:spcBef>
                <a:spcPts val="1800"/>
              </a:spcBef>
              <a:spcAft>
                <a:spcPts val="300"/>
              </a:spcAft>
              <a:buNone/>
            </a:pPr>
            <a:r>
              <a:rPr lang="en-GB" sz="3000" b="1" dirty="0" smtClean="0"/>
              <a:t>Gaps, evolving needs, and issues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Operational validation capacity                     	   </a:t>
            </a:r>
            <a:r>
              <a:rPr lang="en-US" sz="2000" dirty="0" smtClean="0">
                <a:solidFill>
                  <a:srgbClr val="00B0F0"/>
                </a:solidFill>
              </a:rPr>
              <a:t>               today </a:t>
            </a:r>
            <a:r>
              <a:rPr lang="en-US" sz="2000" dirty="0">
                <a:solidFill>
                  <a:srgbClr val="00B0F0"/>
                </a:solidFill>
              </a:rPr>
              <a:t>15:10 </a:t>
            </a:r>
            <a:r>
              <a:rPr lang="en-US" sz="2000" dirty="0" smtClean="0">
                <a:solidFill>
                  <a:srgbClr val="00B0F0"/>
                </a:solidFill>
              </a:rPr>
              <a:t>- 2.24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Tracking gaps for validation systems and networks       </a:t>
            </a:r>
            <a:r>
              <a:rPr lang="en-US" sz="2000" dirty="0" smtClean="0">
                <a:solidFill>
                  <a:srgbClr val="00B0F0"/>
                </a:solidFill>
              </a:rPr>
              <a:t>Thursday 17:00 - 5.01</a:t>
            </a:r>
            <a:endParaRPr lang="en-US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09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3656</TotalTime>
  <Words>91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Helvetica</vt:lpstr>
      <vt:lpstr>Noto Sans Symbols</vt:lpstr>
      <vt:lpstr>ceos</vt:lpstr>
      <vt:lpstr>WGCV &amp; AC-VC  General Discussion </vt:lpstr>
      <vt:lpstr>Cal/Val Discussion Topics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WGCV-52 Atmospheric Composition SG</dc:title>
  <cp:lastModifiedBy>Jean-Christopher Lambert</cp:lastModifiedBy>
  <cp:revision>457</cp:revision>
  <dcterms:modified xsi:type="dcterms:W3CDTF">2025-06-09T23:20:43Z</dcterms:modified>
</cp:coreProperties>
</file>