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5"/>
  </p:notesMasterIdLst>
  <p:sldIdLst>
    <p:sldId id="256" r:id="rId2"/>
    <p:sldId id="272" r:id="rId3"/>
    <p:sldId id="273" r:id="rId4"/>
    <p:sldId id="257" r:id="rId5"/>
    <p:sldId id="274" r:id="rId6"/>
    <p:sldId id="258" r:id="rId7"/>
    <p:sldId id="275" r:id="rId8"/>
    <p:sldId id="259" r:id="rId9"/>
    <p:sldId id="276" r:id="rId10"/>
    <p:sldId id="266" r:id="rId11"/>
    <p:sldId id="277" r:id="rId12"/>
    <p:sldId id="267" r:id="rId13"/>
    <p:sldId id="279" r:id="rId14"/>
  </p:sldIdLst>
  <p:sldSz cx="12225338" cy="6858000"/>
  <p:notesSz cx="7023100" cy="9309100"/>
  <p:embeddedFontLst>
    <p:embeddedFont>
      <p:font typeface="Source Sans 3" panose="020B030303040302020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56" y="306"/>
      </p:cViewPr>
      <p:guideLst>
        <p:guide orient="horz" pos="2160"/>
        <p:guide pos="38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4663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95738" y="0"/>
            <a:ext cx="301466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L="457200" marR="0" lvl="0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70950"/>
            <a:ext cx="301466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e64cbc0030_0_4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2e64cbc003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8CC0BE9F-FB63-F686-2E71-E9D107E3B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e5f4d78da3_0_8:notes">
            <a:extLst>
              <a:ext uri="{FF2B5EF4-FFF2-40B4-BE49-F238E27FC236}">
                <a16:creationId xmlns:a16="http://schemas.microsoft.com/office/drawing/2014/main" id="{173EB968-DD1A-BF00-E139-5E3C194FE7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2e5f4d78da3_0_8:notes">
            <a:extLst>
              <a:ext uri="{FF2B5EF4-FFF2-40B4-BE49-F238E27FC236}">
                <a16:creationId xmlns:a16="http://schemas.microsoft.com/office/drawing/2014/main" id="{CBD8688E-B6F9-46DD-7FA5-E7D0D91E76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5620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e5f4d78da3_0_73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2e5f4d78da3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>
          <a:extLst>
            <a:ext uri="{FF2B5EF4-FFF2-40B4-BE49-F238E27FC236}">
              <a16:creationId xmlns:a16="http://schemas.microsoft.com/office/drawing/2014/main" id="{06EAD6D5-4D07-0B84-D5F4-817BB5DD0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e64cbc0030_0_30:notes">
            <a:extLst>
              <a:ext uri="{FF2B5EF4-FFF2-40B4-BE49-F238E27FC236}">
                <a16:creationId xmlns:a16="http://schemas.microsoft.com/office/drawing/2014/main" id="{905AF9FB-AA62-EFAD-6E0D-30CB73D93B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2e64cbc0030_0_30:notes">
            <a:extLst>
              <a:ext uri="{FF2B5EF4-FFF2-40B4-BE49-F238E27FC236}">
                <a16:creationId xmlns:a16="http://schemas.microsoft.com/office/drawing/2014/main" id="{237DC141-E443-79B7-6A7C-1EBBF90449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3224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>
          <a:extLst>
            <a:ext uri="{FF2B5EF4-FFF2-40B4-BE49-F238E27FC236}">
              <a16:creationId xmlns:a16="http://schemas.microsoft.com/office/drawing/2014/main" id="{F6098EC0-AF89-3742-8940-0B1AE56C0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e64cbc0030_0_30:notes">
            <a:extLst>
              <a:ext uri="{FF2B5EF4-FFF2-40B4-BE49-F238E27FC236}">
                <a16:creationId xmlns:a16="http://schemas.microsoft.com/office/drawing/2014/main" id="{39D54622-0ECC-1119-2E2E-55BE46D126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2e64cbc0030_0_30:notes">
            <a:extLst>
              <a:ext uri="{FF2B5EF4-FFF2-40B4-BE49-F238E27FC236}">
                <a16:creationId xmlns:a16="http://schemas.microsoft.com/office/drawing/2014/main" id="{9FE311A1-DA4E-F668-DD94-B9D3EFFFBC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6200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e64cbc0030_0_30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2e64cbc003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>
          <a:extLst>
            <a:ext uri="{FF2B5EF4-FFF2-40B4-BE49-F238E27FC236}">
              <a16:creationId xmlns:a16="http://schemas.microsoft.com/office/drawing/2014/main" id="{88B1A96E-CF88-6AF6-4617-55D120BD5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e64cbc0030_0_30:notes">
            <a:extLst>
              <a:ext uri="{FF2B5EF4-FFF2-40B4-BE49-F238E27FC236}">
                <a16:creationId xmlns:a16="http://schemas.microsoft.com/office/drawing/2014/main" id="{46BB103E-65A0-02B1-00DA-D2B491739A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2e64cbc0030_0_30:notes">
            <a:extLst>
              <a:ext uri="{FF2B5EF4-FFF2-40B4-BE49-F238E27FC236}">
                <a16:creationId xmlns:a16="http://schemas.microsoft.com/office/drawing/2014/main" id="{AB2DC697-E9F7-0CE9-3073-0390F5E3E1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3256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e5f4d78da3_0_8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2e5f4d78da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7631E39B-BF79-5CD2-3FF9-268924B65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e5f4d78da3_0_8:notes">
            <a:extLst>
              <a:ext uri="{FF2B5EF4-FFF2-40B4-BE49-F238E27FC236}">
                <a16:creationId xmlns:a16="http://schemas.microsoft.com/office/drawing/2014/main" id="{5BAE2759-B222-4C71-A1E4-E915042CD7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2e5f4d78da3_0_8:notes">
            <a:extLst>
              <a:ext uri="{FF2B5EF4-FFF2-40B4-BE49-F238E27FC236}">
                <a16:creationId xmlns:a16="http://schemas.microsoft.com/office/drawing/2014/main" id="{BEB9E97F-BF18-D596-EB53-DAA4233298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268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5f4d78da3_0_15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2e5f4d78da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6E80DDFB-F7AD-6869-E4F0-18765EFA9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e5f4d78da3_0_8:notes">
            <a:extLst>
              <a:ext uri="{FF2B5EF4-FFF2-40B4-BE49-F238E27FC236}">
                <a16:creationId xmlns:a16="http://schemas.microsoft.com/office/drawing/2014/main" id="{3A8B8DED-FCD1-7622-A211-B022D4EFDE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2e5f4d78da3_0_8:notes">
            <a:extLst>
              <a:ext uri="{FF2B5EF4-FFF2-40B4-BE49-F238E27FC236}">
                <a16:creationId xmlns:a16="http://schemas.microsoft.com/office/drawing/2014/main" id="{001A1F1A-4C97-25CD-4E71-C2409554B6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793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30.jp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29.jp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31.jp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8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31.jp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32.jp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34.jp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33.jp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1">
  <p:cSld name="DARK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"/>
          <p:cNvPicPr preferRelativeResize="0"/>
          <p:nvPr/>
        </p:nvPicPr>
        <p:blipFill rotWithShape="1">
          <a:blip r:embed="rId3">
            <a:alphaModFix/>
          </a:blip>
          <a:srcRect t="7695" b="7948"/>
          <a:stretch/>
        </p:blipFill>
        <p:spPr>
          <a:xfrm>
            <a:off x="600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"/>
          <p:cNvSpPr/>
          <p:nvPr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" name="Google Shape;48;p2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50" name="Google Shape;5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1221273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2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3" name="Google Shape;53;p2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54" name="Google Shape;54;p2" descr="d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2" descr="at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2" descr="b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2" descr="dk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2" descr="es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2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2" descr="fi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2" descr="fr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2" descr="g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2" descr="hu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2" descr="i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2" descr="it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2" descr="lu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2" descr="no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2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2" descr="p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2" descr="p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2" descr="cz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2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2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2" descr="ch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2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2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2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2" descr="ca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2" descr="si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2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8">
  <p:cSld name="DARK8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1"/>
          <p:cNvSpPr txBox="1">
            <a:spLocks noGrp="1"/>
          </p:cNvSpPr>
          <p:nvPr>
            <p:ph type="body" idx="1"/>
          </p:nvPr>
        </p:nvSpPr>
        <p:spPr>
          <a:xfrm>
            <a:off x="218859" y="1674000"/>
            <a:ext cx="5788800" cy="43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11276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6pPr>
            <a:lvl7pPr marL="3200400" lvl="6" indent="-311276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7pPr>
            <a:lvl8pPr marL="3657600" lvl="7" indent="-311277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8pPr>
            <a:lvl9pPr marL="4114800" lvl="8" indent="-311277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9pPr>
          </a:lstStyle>
          <a:p>
            <a:endParaRPr/>
          </a:p>
        </p:txBody>
      </p:sp>
      <p:sp>
        <p:nvSpPr>
          <p:cNvPr id="216" name="Google Shape;216;p11"/>
          <p:cNvSpPr txBox="1">
            <a:spLocks noGrp="1"/>
          </p:cNvSpPr>
          <p:nvPr>
            <p:ph type="body" idx="2"/>
          </p:nvPr>
        </p:nvSpPr>
        <p:spPr>
          <a:xfrm>
            <a:off x="6202800" y="1674000"/>
            <a:ext cx="5778000" cy="43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11276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6pPr>
            <a:lvl7pPr marL="3200400" lvl="6" indent="-311276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7pPr>
            <a:lvl8pPr marL="3657600" lvl="7" indent="-311277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8pPr>
            <a:lvl9pPr marL="4114800" lvl="8" indent="-311277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9pPr>
          </a:lstStyle>
          <a:p>
            <a:endParaRPr/>
          </a:p>
        </p:txBody>
      </p:sp>
      <p:cxnSp>
        <p:nvCxnSpPr>
          <p:cNvPr id="217" name="Google Shape;217;p11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1">
  <p:cSld name="DARK_COLOUR_BG1">
    <p:bg>
      <p:bgPr>
        <a:solidFill>
          <a:srgbClr val="335E6F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2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21" name="Google Shape;221;p12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2">
  <p:cSld name="DARK_COLOUR_BG2">
    <p:bg>
      <p:bgPr>
        <a:solidFill>
          <a:srgbClr val="8197A6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3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25" name="Google Shape;225;p13"/>
          <p:cNvSpPr txBox="1"/>
          <p:nvPr/>
        </p:nvSpPr>
        <p:spPr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" name="Google Shape;226;p13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3">
  <p:cSld name="DARK_COLOUR_BG3">
    <p:bg>
      <p:bgPr>
        <a:solidFill>
          <a:srgbClr val="008E7A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4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30" name="Google Shape;230;p14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4">
  <p:cSld name="DARK_COLOUR_BG4">
    <p:bg>
      <p:bgPr>
        <a:solidFill>
          <a:srgbClr val="960136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5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34" name="Google Shape;234;p15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5">
  <p:cSld name="DARK_COLOUR_BG5">
    <p:bg>
      <p:bgPr>
        <a:solidFill>
          <a:srgbClr val="F47920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38" name="Google Shape;238;p16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6">
  <p:cSld name="DARK_COLOUR_BG6">
    <p:bg>
      <p:bgPr>
        <a:solidFill>
          <a:srgbClr val="006196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7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42" name="Google Shape;242;p17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LOSING1">
  <p:cSld name="DARK_CLOSING1">
    <p:bg>
      <p:bgPr>
        <a:solidFill>
          <a:srgbClr val="003249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/>
          <p:nvPr/>
        </p:nvSpPr>
        <p:spPr>
          <a:xfrm>
            <a:off x="0" y="0"/>
            <a:ext cx="12225337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5" name="Google Shape;245;p18"/>
          <p:cNvSpPr/>
          <p:nvPr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72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18"/>
          <p:cNvSpPr txBox="1"/>
          <p:nvPr/>
        </p:nvSpPr>
        <p:spPr>
          <a:xfrm>
            <a:off x="4699115" y="4524207"/>
            <a:ext cx="2820471" cy="31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50" tIns="33075" rIns="66150" bIns="33075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8"/>
          <p:cNvSpPr txBox="1">
            <a:spLocks noGrp="1"/>
          </p:cNvSpPr>
          <p:nvPr>
            <p:ph type="body" idx="1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9000"/>
              </a:lnSpc>
              <a:spcBef>
                <a:spcPts val="428"/>
              </a:spcBef>
              <a:spcAft>
                <a:spcPts val="0"/>
              </a:spcAft>
              <a:buSzPts val="2140"/>
              <a:buNone/>
              <a:defRPr sz="214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sz="1447" b="1"/>
            </a:lvl2pPr>
            <a:lvl3pPr marL="1371600" lvl="2" indent="-228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sz="1302" b="1"/>
            </a:lvl3pPr>
            <a:lvl4pPr marL="1828800" lvl="3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4pPr>
            <a:lvl5pPr marL="2286000" lvl="4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5pPr>
            <a:lvl6pPr marL="2743200" lvl="5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6pPr>
            <a:lvl7pPr marL="3200400" lvl="6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7pPr>
            <a:lvl8pPr marL="3657600" lvl="7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8pPr>
            <a:lvl9pPr marL="4114800" lvl="8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9pPr>
          </a:lstStyle>
          <a:p>
            <a:endParaRPr/>
          </a:p>
        </p:txBody>
      </p:sp>
      <p:sp>
        <p:nvSpPr>
          <p:cNvPr id="248" name="Google Shape;248;p18"/>
          <p:cNvSpPr txBox="1"/>
          <p:nvPr/>
        </p:nvSpPr>
        <p:spPr>
          <a:xfrm>
            <a:off x="4699115" y="1740025"/>
            <a:ext cx="2827111" cy="26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150" tIns="33075" rIns="66150" bIns="330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6"/>
              <a:buFont typeface="Arial"/>
              <a:buNone/>
            </a:pPr>
            <a:r>
              <a:rPr lang="en-US" sz="7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Produced by</a:t>
            </a:r>
            <a:endParaRPr sz="79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8"/>
          <p:cNvSpPr txBox="1">
            <a:spLocks noGrp="1"/>
          </p:cNvSpPr>
          <p:nvPr>
            <p:ph type="body" idx="2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sz="1447" b="1"/>
            </a:lvl2pPr>
            <a:lvl3pPr marL="1371600" lvl="2" indent="-228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sz="1302" b="1"/>
            </a:lvl3pPr>
            <a:lvl4pPr marL="1828800" lvl="3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4pPr>
            <a:lvl5pPr marL="2286000" lvl="4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5pPr>
            <a:lvl6pPr marL="2743200" lvl="5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6pPr>
            <a:lvl7pPr marL="3200400" lvl="6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7pPr>
            <a:lvl8pPr marL="3657600" lvl="7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8pPr>
            <a:lvl9pPr marL="4114800" lvl="8" indent="-228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sz="1157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1" type="title">
  <p:cSld name="TITL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/>
          <p:nvPr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128859" y="5258117"/>
            <a:ext cx="10627380" cy="38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19000"/>
              </a:lnSpc>
              <a:spcBef>
                <a:spcPts val="347"/>
              </a:spcBef>
              <a:spcAft>
                <a:spcPts val="0"/>
              </a:spcAft>
              <a:buSzPts val="1736"/>
              <a:buFont typeface="Verdana"/>
              <a:buNone/>
              <a:defRPr sz="1736"/>
            </a:lvl1pPr>
            <a:lvl2pPr lvl="1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ctrTitle"/>
          </p:nvPr>
        </p:nvSpPr>
        <p:spPr>
          <a:xfrm>
            <a:off x="147600" y="3421831"/>
            <a:ext cx="10625007" cy="56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 sz="3087">
                <a:solidFill>
                  <a:srgbClr val="FE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"/>
          <p:cNvSpPr txBox="1"/>
          <p:nvPr/>
        </p:nvSpPr>
        <p:spPr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7" name="Google Shape;87;p3"/>
          <p:cNvCxnSpPr/>
          <p:nvPr/>
        </p:nvCxnSpPr>
        <p:spPr>
          <a:xfrm>
            <a:off x="222041" y="6422971"/>
            <a:ext cx="1176809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3"/>
          <p:cNvSpPr txBox="1"/>
          <p:nvPr/>
        </p:nvSpPr>
        <p:spPr>
          <a:xfrm>
            <a:off x="228720" y="6202800"/>
            <a:ext cx="670695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ESA UNCLASSIFIED - For ESA Official Use Only</a:t>
            </a:r>
            <a:endParaRPr/>
          </a:p>
        </p:txBody>
      </p:sp>
      <p:cxnSp>
        <p:nvCxnSpPr>
          <p:cNvPr id="89" name="Google Shape;89;p3"/>
          <p:cNvCxnSpPr/>
          <p:nvPr/>
        </p:nvCxnSpPr>
        <p:spPr>
          <a:xfrm>
            <a:off x="223200" y="4106871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0" name="Google Shape;9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3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93" name="Google Shape;93;p3" descr="d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3" descr="at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3" descr="b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3" descr="dk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3" descr="es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3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3" descr="fi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3" descr="fr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3" descr="g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3" descr="hu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3" descr="i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3" descr="it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3" descr="lu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3" descr="no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3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3" descr="p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3" descr="p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3" descr="cz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3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3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3" descr="ch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3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3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3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3" descr="ca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3" descr="si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2">
  <p:cSld name="DARK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/>
          <p:nvPr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95828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1221273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4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8" name="Google Shape;128;p4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9" name="Google Shape;129;p4" descr="d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4" descr="at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4" descr="b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4" descr="dk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4" descr="es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4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4" descr="fi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4" descr="fr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4" descr="g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4" descr="hu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4" descr="i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4" descr="it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4" descr="lu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4" descr="no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4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4" descr="p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4" descr="p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4" descr="cz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4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4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4" descr="ch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4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4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4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4" descr="ca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4" descr="si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5" name="Google Shape;155;p4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G">
  <p:cSld name="DARK B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5"/>
          <p:cNvPicPr preferRelativeResize="0"/>
          <p:nvPr/>
        </p:nvPicPr>
        <p:blipFill rotWithShape="1">
          <a:blip r:embed="rId3">
            <a:alphaModFix/>
          </a:blip>
          <a:srcRect t="15613"/>
          <a:stretch/>
        </p:blipFill>
        <p:spPr>
          <a:xfrm>
            <a:off x="0" y="-1"/>
            <a:ext cx="12191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/>
          <p:nvPr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9" name="Google Shape;159;p5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1221273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5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Google Shape;164;p5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5" name="Google Shape;165;p5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66" name="Google Shape;166;p5" descr="d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5" descr="at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5" descr="b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5" descr="dk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5" descr="es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5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5" descr="fi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5" descr="fr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5" descr="g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5" descr="hu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5" descr="i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5" descr="it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5" descr="lu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5" descr="no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5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5" descr="p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5" descr="p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5" descr="cz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5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5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5" descr="ch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5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5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5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5" descr="ca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5" descr="si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2" name="Google Shape;192;p5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3">
  <p:cSld name="DARK3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6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196" name="Google Shape;196;p6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4">
  <p:cSld name="DARK4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9" name="Google Shape;19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036" y="1321782"/>
            <a:ext cx="11656060" cy="4623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74" y="1348840"/>
            <a:ext cx="11624275" cy="4718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7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5">
  <p:cSld name="DARK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4" name="Google Shape;20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036" y="1219353"/>
            <a:ext cx="11656060" cy="47356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p8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6">
  <p:cSld name="DARK6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9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7">
  <p:cSld name="DARK7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0"/>
          <p:cNvSpPr txBox="1">
            <a:spLocks noGrp="1"/>
          </p:cNvSpPr>
          <p:nvPr>
            <p:ph type="body" idx="1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212" name="Google Shape;212;p1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31" Type="http://schemas.openxmlformats.org/officeDocument/2006/relationships/image" Target="../media/image13.png"/><Relationship Id="rId44" Type="http://schemas.openxmlformats.org/officeDocument/2006/relationships/image" Target="../media/image2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0" Type="http://schemas.openxmlformats.org/officeDocument/2006/relationships/image" Target="../media/image2.png"/><Relationship Id="rId41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24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1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" name="Google Shape;17;p1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8" name="Google Shape;18;p1" descr="de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1" descr="a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1" descr="be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1" descr="dk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1" descr="es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1" descr="ee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1" descr="fi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1" descr="fr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1" descr="gr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1" descr="hu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1" descr="ie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1" descr="it.png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1" descr="lu.png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1" descr="no.png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1" descr="nl.png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1" descr="pl.png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1" descr="pt.png"/>
            <p:cNvPicPr preferRelativeResize="0"/>
            <p:nvPr/>
          </p:nvPicPr>
          <p:blipFill rotWithShape="1">
            <a:blip r:embed="rId36">
              <a:alphaModFix/>
            </a:blip>
            <a:srcRect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1" descr="cz.png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1" descr="ro.png"/>
            <p:cNvPicPr preferRelativeResize="0"/>
            <p:nvPr/>
          </p:nvPicPr>
          <p:blipFill rotWithShape="1">
            <a:blip r:embed="rId38">
              <a:alphaModFix/>
            </a:blip>
            <a:srcRect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1" descr="se.png"/>
            <p:cNvPicPr preferRelativeResize="0"/>
            <p:nvPr/>
          </p:nvPicPr>
          <p:blipFill rotWithShape="1">
            <a:blip r:embed="rId39">
              <a:alphaModFix/>
            </a:blip>
            <a:srcRect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1" descr="ch.png"/>
            <p:cNvPicPr preferRelativeResize="0"/>
            <p:nvPr/>
          </p:nvPicPr>
          <p:blipFill rotWithShape="1">
            <a:blip r:embed="rId40">
              <a:alphaModFix/>
            </a:blip>
            <a:srcRect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1" descr="uk.png"/>
            <p:cNvPicPr preferRelativeResize="0"/>
            <p:nvPr/>
          </p:nvPicPr>
          <p:blipFill rotWithShape="1">
            <a:blip r:embed="rId41">
              <a:alphaModFix/>
            </a:blip>
            <a:srcRect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1"/>
            <p:cNvPicPr preferRelativeResize="0"/>
            <p:nvPr/>
          </p:nvPicPr>
          <p:blipFill rotWithShape="1">
            <a:blip r:embed="rId42">
              <a:alphaModFix/>
            </a:blip>
            <a:srcRect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1"/>
            <p:cNvPicPr preferRelativeResize="0"/>
            <p:nvPr/>
          </p:nvPicPr>
          <p:blipFill rotWithShape="1">
            <a:blip r:embed="rId43">
              <a:alphaModFix/>
            </a:blip>
            <a:srcRect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1" descr="ca.png"/>
            <p:cNvPicPr preferRelativeResize="0"/>
            <p:nvPr/>
          </p:nvPicPr>
          <p:blipFill rotWithShape="1">
            <a:blip r:embed="rId44">
              <a:alphaModFix/>
            </a:blip>
            <a:srcRect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1" descr="si.png"/>
            <p:cNvPicPr preferRelativeResize="0"/>
            <p:nvPr/>
          </p:nvPicPr>
          <p:blipFill rotWithShape="1">
            <a:blip r:embed="rId45">
              <a:alphaModFix/>
            </a:blip>
            <a:srcRect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" name="Google Shape;44;p1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spd="med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mailto:ann.mari.fjaeraa@nilu.n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38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1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mailto:nadirteam@nilu.n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mailto:nadirteam@nilu.no" TargetMode="External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38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hyperlink" Target="https://git.nilu.no/geoms/templates" TargetMode="External"/><Relationship Id="rId4" Type="http://schemas.openxmlformats.org/officeDocument/2006/relationships/hyperlink" Target="https://git.nilu.no/geoms/templates/-/blob/master/GEOMS-TE-PANDORA-OFFAXIS-GAS-001.csv?plain=1" TargetMode="External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6000" y="154800"/>
            <a:ext cx="3410426" cy="9240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sy="-100000" algn="bl" rotWithShape="0"/>
          </a:effectLst>
        </p:spPr>
      </p:pic>
      <p:sp>
        <p:nvSpPr>
          <p:cNvPr id="255" name="Google Shape;255;p19"/>
          <p:cNvSpPr txBox="1"/>
          <p:nvPr/>
        </p:nvSpPr>
        <p:spPr>
          <a:xfrm>
            <a:off x="215999" y="1516872"/>
            <a:ext cx="11916300" cy="524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1" u="sng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1" u="sng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1" u="sng" dirty="0">
                <a:solidFill>
                  <a:schemeClr val="lt1"/>
                </a:solidFill>
              </a:rPr>
              <a:t>EVDC</a:t>
            </a:r>
            <a:endParaRPr sz="2000" b="1" i="1" u="sng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1" dirty="0">
                <a:solidFill>
                  <a:schemeClr val="lt1"/>
                </a:solidFill>
              </a:rPr>
              <a:t>ESA atmospheric Validation Data Center</a:t>
            </a:r>
            <a:endParaRPr sz="2000" b="1" i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lang="nb-NO" sz="2000" b="1" i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lang="nb-NO" sz="2000" b="1" i="1" dirty="0">
              <a:solidFill>
                <a:schemeClr val="lt1"/>
              </a:solidFill>
            </a:endParaRPr>
          </a:p>
          <a:p>
            <a:pPr>
              <a:buClr>
                <a:schemeClr val="lt1"/>
              </a:buClr>
              <a:buSzPts val="2000"/>
            </a:pPr>
            <a:r>
              <a:rPr lang="en-US" sz="2000" b="1" i="1" dirty="0">
                <a:solidFill>
                  <a:srgbClr val="FFFFFF"/>
                </a:solidFill>
              </a:rPr>
              <a:t>IWGGMS-21 /CEOS AC-VC-21, Japan, June 2025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</a:pPr>
            <a:r>
              <a:rPr lang="en-US" sz="2000" b="1" i="1" dirty="0">
                <a:solidFill>
                  <a:schemeClr val="bg1"/>
                </a:solidFill>
              </a:rPr>
              <a:t>Ann Mari Fjaeraa </a:t>
            </a:r>
            <a:r>
              <a:rPr lang="en-US" sz="2000" b="1" i="1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ann.mari.fjaeraa@nilu.no</a:t>
            </a:r>
            <a:r>
              <a:rPr lang="en-US" sz="2000" b="1" i="1" dirty="0">
                <a:solidFill>
                  <a:schemeClr val="bg1"/>
                </a:solidFill>
              </a:rPr>
              <a:t>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</a:pPr>
            <a:r>
              <a:rPr lang="en-US" sz="2000" b="1" i="1" dirty="0">
                <a:solidFill>
                  <a:schemeClr val="bg1"/>
                </a:solidFill>
              </a:rPr>
              <a:t>Ian Boyd, Yong Lin, Paul Eckhardt and EVDC team</a:t>
            </a:r>
          </a:p>
          <a:p>
            <a:pPr marL="0" lvl="0" indent="0" algn="l" rtl="0">
              <a:lnSpc>
                <a:spcPct val="118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 b="1" i="1" u="sng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8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dirty="0">
              <a:solidFill>
                <a:schemeClr val="lt1"/>
              </a:solidFill>
            </a:endParaRPr>
          </a:p>
        </p:txBody>
      </p:sp>
      <p:pic>
        <p:nvPicPr>
          <p:cNvPr id="2" name="Google Shape;303;p3">
            <a:extLst>
              <a:ext uri="{FF2B5EF4-FFF2-40B4-BE49-F238E27FC236}">
                <a16:creationId xmlns:a16="http://schemas.microsoft.com/office/drawing/2014/main" id="{4BF43C0E-3507-5A5C-E78C-20BC5E67066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7486" y="1466406"/>
            <a:ext cx="4325924" cy="2991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A5B45F-68FB-25F1-747B-BC53B7276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1084" y="4602760"/>
            <a:ext cx="2791215" cy="1000265"/>
          </a:xfrm>
          <a:prstGeom prst="rect">
            <a:avLst/>
          </a:prstGeom>
        </p:spPr>
      </p:pic>
      <p:pic>
        <p:nvPicPr>
          <p:cNvPr id="5" name="Google Shape;307;p3">
            <a:extLst>
              <a:ext uri="{FF2B5EF4-FFF2-40B4-BE49-F238E27FC236}">
                <a16:creationId xmlns:a16="http://schemas.microsoft.com/office/drawing/2014/main" id="{284D1E1E-7F7B-79FB-462A-D836CA7075D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67486" y="4602760"/>
            <a:ext cx="1398932" cy="1000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6000" y="154800"/>
            <a:ext cx="3410400" cy="9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fadeDir="5400012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3CC1EC-2B04-F6E8-CE64-7B1964E7F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237"/>
            <a:ext cx="12225337" cy="67896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>
          <a:extLst>
            <a:ext uri="{FF2B5EF4-FFF2-40B4-BE49-F238E27FC236}">
              <a16:creationId xmlns:a16="http://schemas.microsoft.com/office/drawing/2014/main" id="{95183543-21CB-351E-7F7D-95C25E8D2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1">
            <a:extLst>
              <a:ext uri="{FF2B5EF4-FFF2-40B4-BE49-F238E27FC236}">
                <a16:creationId xmlns:a16="http://schemas.microsoft.com/office/drawing/2014/main" id="{D49FED9A-FD37-2DDB-0E21-F75FA60124E8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6000" y="154800"/>
            <a:ext cx="3410400" cy="9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fadeDir="5400012" sy="-100000" algn="bl" rotWithShape="0"/>
          </a:effectLst>
        </p:spPr>
      </p:pic>
      <p:sp>
        <p:nvSpPr>
          <p:cNvPr id="269" name="Google Shape;269;p21">
            <a:extLst>
              <a:ext uri="{FF2B5EF4-FFF2-40B4-BE49-F238E27FC236}">
                <a16:creationId xmlns:a16="http://schemas.microsoft.com/office/drawing/2014/main" id="{230F0EAE-A3D1-8DB6-FBE3-D9D8D8EE0A55}"/>
              </a:ext>
            </a:extLst>
          </p:cNvPr>
          <p:cNvSpPr txBox="1"/>
          <p:nvPr/>
        </p:nvSpPr>
        <p:spPr>
          <a:xfrm>
            <a:off x="215999" y="1516872"/>
            <a:ext cx="119163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000" b="1" i="1" u="sng" dirty="0">
                <a:solidFill>
                  <a:schemeClr val="lt1"/>
                </a:solidFill>
              </a:rPr>
              <a:t>Planned functionalities</a:t>
            </a:r>
            <a:endParaRPr sz="2000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807C2C-176F-D632-F7D4-E62CA0581824}"/>
              </a:ext>
            </a:extLst>
          </p:cNvPr>
          <p:cNvSpPr txBox="1"/>
          <p:nvPr/>
        </p:nvSpPr>
        <p:spPr>
          <a:xfrm>
            <a:off x="215998" y="2304176"/>
            <a:ext cx="8052931" cy="2559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>
                <a:solidFill>
                  <a:schemeClr val="bg1"/>
                </a:solidFill>
              </a:rPr>
              <a:t>1) </a:t>
            </a:r>
            <a:r>
              <a:rPr lang="en-US" sz="2000" b="1" dirty="0" err="1">
                <a:solidFill>
                  <a:schemeClr val="bg1"/>
                </a:solidFill>
              </a:rPr>
              <a:t>Quicklooks</a:t>
            </a:r>
            <a:r>
              <a:rPr lang="en-US" sz="2000" b="1" dirty="0">
                <a:solidFill>
                  <a:schemeClr val="bg1"/>
                </a:solidFill>
              </a:rPr>
              <a:t> for file inspection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>
                <a:solidFill>
                  <a:schemeClr val="bg1"/>
                </a:solidFill>
              </a:rPr>
              <a:t>2) Harmonizations of landing pages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>
                <a:solidFill>
                  <a:schemeClr val="bg1"/>
                </a:solidFill>
              </a:rPr>
              <a:t>3) Better resolution of monitoring plots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>
                <a:solidFill>
                  <a:schemeClr val="bg1"/>
                </a:solidFill>
              </a:rPr>
              <a:t>4) Improved overpass monitoring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>
                <a:solidFill>
                  <a:schemeClr val="bg1"/>
                </a:solidFill>
              </a:rPr>
              <a:t>5) Expansion to new measurement principles/areas 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nb-NO" sz="2000" b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Google Shape;422;p14">
            <a:extLst>
              <a:ext uri="{FF2B5EF4-FFF2-40B4-BE49-F238E27FC236}">
                <a16:creationId xmlns:a16="http://schemas.microsoft.com/office/drawing/2014/main" id="{E63FFEDD-A968-F661-8FD4-48DF180ACA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4554" y="154800"/>
            <a:ext cx="3622074" cy="255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23;p14">
            <a:extLst>
              <a:ext uri="{FF2B5EF4-FFF2-40B4-BE49-F238E27FC236}">
                <a16:creationId xmlns:a16="http://schemas.microsoft.com/office/drawing/2014/main" id="{9881AF8D-05C2-E70E-9E03-DCDAF7F21D8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5929" y="440888"/>
            <a:ext cx="2909409" cy="22730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C479CB-E5E8-39D0-FD5C-53B0E9634BBD}"/>
              </a:ext>
            </a:extLst>
          </p:cNvPr>
          <p:cNvSpPr txBox="1"/>
          <p:nvPr/>
        </p:nvSpPr>
        <p:spPr>
          <a:xfrm>
            <a:off x="5004620" y="616800"/>
            <a:ext cx="62139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1) </a:t>
            </a:r>
            <a:endParaRPr lang="nb-NO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09EE3-2CEA-F0BE-D8E6-33B82D9035CB}"/>
              </a:ext>
            </a:extLst>
          </p:cNvPr>
          <p:cNvSpPr txBox="1"/>
          <p:nvPr/>
        </p:nvSpPr>
        <p:spPr>
          <a:xfrm>
            <a:off x="9600086" y="89987"/>
            <a:ext cx="609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r>
              <a:rPr lang="en-US" sz="1400" b="1" dirty="0">
                <a:solidFill>
                  <a:schemeClr val="bg1"/>
                </a:solidFill>
              </a:rPr>
              <a:t>) </a:t>
            </a:r>
            <a:endParaRPr lang="nb-NO" dirty="0"/>
          </a:p>
        </p:txBody>
      </p:sp>
      <p:pic>
        <p:nvPicPr>
          <p:cNvPr id="13" name="Google Shape;424;p14">
            <a:extLst>
              <a:ext uri="{FF2B5EF4-FFF2-40B4-BE49-F238E27FC236}">
                <a16:creationId xmlns:a16="http://schemas.microsoft.com/office/drawing/2014/main" id="{210A4B52-E6B0-A251-DDA3-DC5ACB3BB2E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69793" y="2788950"/>
            <a:ext cx="3302343" cy="22730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062FE3-B228-CE94-6CA3-BC230DDCB1B7}"/>
              </a:ext>
            </a:extLst>
          </p:cNvPr>
          <p:cNvSpPr txBox="1"/>
          <p:nvPr/>
        </p:nvSpPr>
        <p:spPr>
          <a:xfrm>
            <a:off x="8214561" y="2889811"/>
            <a:ext cx="609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3) </a:t>
            </a:r>
            <a:endParaRPr lang="nb-NO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9DF62C-3D8E-1648-30DF-04AB1E8CF2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263" y="4515275"/>
            <a:ext cx="4725059" cy="17909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62FAB09-7AD4-0FC2-7393-36CDB9A288FE}"/>
              </a:ext>
            </a:extLst>
          </p:cNvPr>
          <p:cNvSpPr txBox="1"/>
          <p:nvPr/>
        </p:nvSpPr>
        <p:spPr>
          <a:xfrm>
            <a:off x="7319826" y="4087648"/>
            <a:ext cx="609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  <a:r>
              <a:rPr lang="en-US" sz="1400" b="1" dirty="0">
                <a:solidFill>
                  <a:schemeClr val="bg1"/>
                </a:solidFill>
              </a:rPr>
              <a:t>) </a:t>
            </a:r>
            <a:endParaRPr lang="nb-NO" dirty="0"/>
          </a:p>
        </p:txBody>
      </p:sp>
      <p:pic>
        <p:nvPicPr>
          <p:cNvPr id="19" name="Google Shape;432;p14" descr="Hurtigruten Richard With Cruise: Expert Review (2023)">
            <a:extLst>
              <a:ext uri="{FF2B5EF4-FFF2-40B4-BE49-F238E27FC236}">
                <a16:creationId xmlns:a16="http://schemas.microsoft.com/office/drawing/2014/main" id="{BA78DBBF-C7C6-0C07-2618-3B1454AF091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3276" y="5058897"/>
            <a:ext cx="2015847" cy="1183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33;p14">
            <a:extLst>
              <a:ext uri="{FF2B5EF4-FFF2-40B4-BE49-F238E27FC236}">
                <a16:creationId xmlns:a16="http://schemas.microsoft.com/office/drawing/2014/main" id="{CEC5263F-F0FE-8593-6EAB-F3D11BE05CE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9009" y="5061961"/>
            <a:ext cx="2166989" cy="11833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6ECD6B-99F3-E212-7471-601B33ACD450}"/>
              </a:ext>
            </a:extLst>
          </p:cNvPr>
          <p:cNvSpPr txBox="1"/>
          <p:nvPr/>
        </p:nvSpPr>
        <p:spPr>
          <a:xfrm>
            <a:off x="1093016" y="4751120"/>
            <a:ext cx="609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5)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4593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6000" y="154800"/>
            <a:ext cx="3410400" cy="9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fadeDir="5400012" sy="-100000" algn="bl" rotWithShape="0"/>
          </a:effectLst>
        </p:spPr>
      </p:pic>
      <p:sp>
        <p:nvSpPr>
          <p:cNvPr id="343" name="Google Shape;343;p30"/>
          <p:cNvSpPr txBox="1"/>
          <p:nvPr/>
        </p:nvSpPr>
        <p:spPr>
          <a:xfrm>
            <a:off x="216000" y="1516875"/>
            <a:ext cx="11795400" cy="220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sng" dirty="0">
                <a:solidFill>
                  <a:schemeClr val="bg1"/>
                </a:solidFill>
              </a:rPr>
              <a:t>The future role of in-situ data in Copernicus, and in a global perspective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2D395-ACCF-04C1-6B36-737B8BDE1E00}"/>
              </a:ext>
            </a:extLst>
          </p:cNvPr>
          <p:cNvSpPr txBox="1"/>
          <p:nvPr/>
        </p:nvSpPr>
        <p:spPr>
          <a:xfrm>
            <a:off x="213937" y="2619881"/>
            <a:ext cx="817297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In-situ data will remain crucial for the Copernicus services, ESA and EUMETSAT, playing a vital role in validating, calibrating, and improving the accuracy of satellite-based Earth observation products. </a:t>
            </a:r>
            <a:endParaRPr lang="en-US" sz="2000" b="1"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n-US" sz="2000" b="1" i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xpanding partnerships with data providers, addressing data access challenges, and ensuring fast and reliable interoperability.</a:t>
            </a:r>
            <a:endParaRPr lang="en-US" sz="2000" b="1"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EVDC is strengthening its collaboration and partnership with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the European Environment Agency (EEA)  </a:t>
            </a:r>
            <a:endParaRPr lang="en-US" sz="2000" b="1" dirty="0">
              <a:solidFill>
                <a:schemeClr val="bg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3AE7DAC-A04A-0655-E3D3-71E851FB6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379" y="2250291"/>
            <a:ext cx="3441959" cy="2357417"/>
          </a:xfrm>
          <a:prstGeom prst="rect">
            <a:avLst/>
          </a:prstGeom>
        </p:spPr>
      </p:pic>
      <p:pic>
        <p:nvPicPr>
          <p:cNvPr id="22" name="Google Shape;460;p15">
            <a:extLst>
              <a:ext uri="{FF2B5EF4-FFF2-40B4-BE49-F238E27FC236}">
                <a16:creationId xmlns:a16="http://schemas.microsoft.com/office/drawing/2014/main" id="{2F43BDA2-AB02-957B-9171-5F098050AF8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67379" y="4709651"/>
            <a:ext cx="3441959" cy="162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459;p15">
            <a:extLst>
              <a:ext uri="{FF2B5EF4-FFF2-40B4-BE49-F238E27FC236}">
                <a16:creationId xmlns:a16="http://schemas.microsoft.com/office/drawing/2014/main" id="{A0F23FC2-7DAD-E43B-BD91-E1EB36CAB35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25317" y="1078801"/>
            <a:ext cx="1184022" cy="106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87;g35de665e082_0_1">
            <a:extLst>
              <a:ext uri="{FF2B5EF4-FFF2-40B4-BE49-F238E27FC236}">
                <a16:creationId xmlns:a16="http://schemas.microsoft.com/office/drawing/2014/main" id="{9BC3C886-7E80-8F03-B495-1BA6EA3A50D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6700" y="161925"/>
            <a:ext cx="11658600" cy="65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6FD29E2-B8B5-E9CF-1B28-EE68EA814DD7}"/>
              </a:ext>
            </a:extLst>
          </p:cNvPr>
          <p:cNvSpPr/>
          <p:nvPr/>
        </p:nvSpPr>
        <p:spPr>
          <a:xfrm>
            <a:off x="9848265" y="1438827"/>
            <a:ext cx="2194396" cy="10389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D2E3300-1381-16F0-BF9B-E13381512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350" y="4647860"/>
            <a:ext cx="6104792" cy="1403934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Contact: </a:t>
            </a:r>
            <a:r>
              <a:rPr lang="en-US" u="sng" dirty="0">
                <a:solidFill>
                  <a:schemeClr val="hlink"/>
                </a:solidFill>
                <a:hlinkClick r:id="rId2"/>
              </a:rPr>
              <a:t>nadirteam@nilu.no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Newsletters, GEOMS and DCIO forums, training, reporting of homeless data and requests for new data formatting templates. </a:t>
            </a:r>
          </a:p>
          <a:p>
            <a:endParaRPr lang="nb-NO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B07E12-9E8B-E6FC-95BE-D1329F15B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6703"/>
            <a:ext cx="10625007" cy="567399"/>
          </a:xfrm>
        </p:spPr>
        <p:txBody>
          <a:bodyPr/>
          <a:lstStyle/>
          <a:p>
            <a:r>
              <a:rPr lang="nb-NO" dirty="0"/>
              <a:t>Get in contact with EVDC</a:t>
            </a:r>
          </a:p>
        </p:txBody>
      </p:sp>
      <p:pic>
        <p:nvPicPr>
          <p:cNvPr id="5" name="Google Shape;494;p17">
            <a:extLst>
              <a:ext uri="{FF2B5EF4-FFF2-40B4-BE49-F238E27FC236}">
                <a16:creationId xmlns:a16="http://schemas.microsoft.com/office/drawing/2014/main" id="{26D8DE5C-CE1A-294B-4A58-1ED3C4DCF2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06206"/>
            <a:ext cx="9535856" cy="14194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oogle Shape;498;p17">
            <a:extLst>
              <a:ext uri="{FF2B5EF4-FFF2-40B4-BE49-F238E27FC236}">
                <a16:creationId xmlns:a16="http://schemas.microsoft.com/office/drawing/2014/main" id="{8D9F3723-1972-DA96-C91B-A4318B281C57}"/>
              </a:ext>
            </a:extLst>
          </p:cNvPr>
          <p:cNvCxnSpPr/>
          <p:nvPr/>
        </p:nvCxnSpPr>
        <p:spPr>
          <a:xfrm>
            <a:off x="5403273" y="436418"/>
            <a:ext cx="2774372" cy="146286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DB5041-758C-AF92-8856-E16D49DBE6A3}"/>
              </a:ext>
            </a:extLst>
          </p:cNvPr>
          <p:cNvSpPr txBox="1"/>
          <p:nvPr/>
        </p:nvSpPr>
        <p:spPr>
          <a:xfrm>
            <a:off x="7371736" y="229762"/>
            <a:ext cx="62877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https://www.evdc.esa.int</a:t>
            </a:r>
            <a:endParaRPr lang="nb-NO" sz="2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332C2B-251B-FEBF-F123-18DCB48CBBB4}"/>
              </a:ext>
            </a:extLst>
          </p:cNvPr>
          <p:cNvSpPr txBox="1"/>
          <p:nvPr/>
        </p:nvSpPr>
        <p:spPr>
          <a:xfrm>
            <a:off x="128859" y="2329245"/>
            <a:ext cx="1095209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Meet EVDC at 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Sentinel-4, Sentinel-5 meeting in Darmstadt, Germany, June 2025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Living Planet Symposium, Vienna, Austria, June 2025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</a:pP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</a:rPr>
              <a:t>EarthCARE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 Science and Validation Workshop in Tokyo, Japan, December 2025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Google Shape;500;p17">
            <a:extLst>
              <a:ext uri="{FF2B5EF4-FFF2-40B4-BE49-F238E27FC236}">
                <a16:creationId xmlns:a16="http://schemas.microsoft.com/office/drawing/2014/main" id="{6E454B52-1BF3-6F3D-2441-76EBBE33766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0568" y="4483973"/>
            <a:ext cx="2700207" cy="1785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99;p17">
            <a:extLst>
              <a:ext uri="{FF2B5EF4-FFF2-40B4-BE49-F238E27FC236}">
                <a16:creationId xmlns:a16="http://schemas.microsoft.com/office/drawing/2014/main" id="{889A7EE0-F2F1-8AA0-E0F2-E396188AE1D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48265" y="2613930"/>
            <a:ext cx="2248214" cy="368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96;p17">
            <a:extLst>
              <a:ext uri="{FF2B5EF4-FFF2-40B4-BE49-F238E27FC236}">
                <a16:creationId xmlns:a16="http://schemas.microsoft.com/office/drawing/2014/main" id="{F5396E12-37B0-0D38-14E1-FE0E0CAF994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96052" y="1504520"/>
            <a:ext cx="1845004" cy="910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96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>
          <a:extLst>
            <a:ext uri="{FF2B5EF4-FFF2-40B4-BE49-F238E27FC236}">
              <a16:creationId xmlns:a16="http://schemas.microsoft.com/office/drawing/2014/main" id="{A19C32BD-4B78-4AD0-2B17-1BD8CB946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0">
            <a:extLst>
              <a:ext uri="{FF2B5EF4-FFF2-40B4-BE49-F238E27FC236}">
                <a16:creationId xmlns:a16="http://schemas.microsoft.com/office/drawing/2014/main" id="{5A5AC6EA-184A-29CD-89C2-3F4C8D52BE1A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6000" y="154800"/>
            <a:ext cx="3410400" cy="9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fadeDir="5400012" sy="-100000" algn="bl" rotWithShape="0"/>
          </a:effectLst>
        </p:spPr>
      </p:pic>
      <p:sp>
        <p:nvSpPr>
          <p:cNvPr id="262" name="Google Shape;262;p20">
            <a:extLst>
              <a:ext uri="{FF2B5EF4-FFF2-40B4-BE49-F238E27FC236}">
                <a16:creationId xmlns:a16="http://schemas.microsoft.com/office/drawing/2014/main" id="{1E41143D-B432-31DD-AC95-843B2BBCF16C}"/>
              </a:ext>
            </a:extLst>
          </p:cNvPr>
          <p:cNvSpPr txBox="1"/>
          <p:nvPr/>
        </p:nvSpPr>
        <p:spPr>
          <a:xfrm>
            <a:off x="215999" y="1516872"/>
            <a:ext cx="11916300" cy="55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2000"/>
            </a:pPr>
            <a:r>
              <a:rPr lang="en-US" sz="2000" b="1" i="1" dirty="0">
                <a:solidFill>
                  <a:schemeClr val="bg1"/>
                </a:solidFill>
                <a:latin typeface="Source Sans 3"/>
                <a:ea typeface="Source Sans 3"/>
                <a:cs typeface="Source Sans 3"/>
                <a:sym typeface="Source Sans 3"/>
              </a:rPr>
              <a:t>https://evdc.esa.int/</a:t>
            </a:r>
            <a:endParaRPr lang="en-US" sz="2000" b="1" i="1"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1" u="sng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R</a:t>
            </a:r>
            <a:r>
              <a:rPr lang="en-US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epository operated by the European Space Agency (ESA) </a:t>
            </a:r>
            <a:r>
              <a:rPr lang="en-US" sz="2000" b="1" dirty="0">
                <a:solidFill>
                  <a:schemeClr val="bg1"/>
                </a:solidFill>
              </a:rPr>
              <a:t>for</a:t>
            </a:r>
            <a:r>
              <a:rPr lang="en-US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archiving and exchanging correlative Cal/Val and FRM data </a:t>
            </a:r>
            <a:endParaRPr lang="en-US" sz="2000" b="1" dirty="0">
              <a:solidFill>
                <a:schemeClr val="bg1"/>
              </a:solidFill>
            </a:endParaRPr>
          </a:p>
          <a:p>
            <a:pPr marL="3429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US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used in validation of atmospheric composition products </a:t>
            </a:r>
            <a:endParaRPr lang="en-US" sz="2000" b="1" dirty="0">
              <a:solidFill>
                <a:schemeClr val="bg1"/>
              </a:solidFill>
            </a:endParaRPr>
          </a:p>
          <a:p>
            <a:pPr marL="3429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US" sz="2000" b="1" dirty="0">
                <a:solidFill>
                  <a:schemeClr val="bg1"/>
                </a:solidFill>
              </a:rPr>
              <a:t>- data supporting </a:t>
            </a:r>
            <a:r>
              <a:rPr lang="en-US" sz="2000" b="1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e.g</a:t>
            </a:r>
            <a:r>
              <a:rPr lang="en-US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ENVI</a:t>
            </a:r>
            <a:r>
              <a:rPr lang="en-US" sz="2000" b="1" dirty="0">
                <a:solidFill>
                  <a:schemeClr val="bg1"/>
                </a:solidFill>
              </a:rPr>
              <a:t>SAT, </a:t>
            </a:r>
            <a:r>
              <a:rPr lang="en-US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Aeolus, Sentinel-5P, </a:t>
            </a:r>
            <a:r>
              <a:rPr lang="en-US" sz="2000" b="1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EarthCARE</a:t>
            </a:r>
            <a:r>
              <a:rPr lang="en-US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D</a:t>
            </a:r>
            <a:r>
              <a:rPr lang="en-US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eveloped in collaboration 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with NASA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NDACC and a number of international institutions and universities over the past 30 years.</a:t>
            </a:r>
            <a:endParaRPr lang="en-US" sz="2000" b="1"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Builds on the </a:t>
            </a:r>
            <a:r>
              <a:rPr lang="en-US" sz="2000" b="1" i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NADIR system (NILU’s Atmospheric Database for Interactive Retrieval) </a:t>
            </a:r>
            <a:endParaRPr lang="en-US" sz="2000" b="1"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and the ENVISAT Cal/Val database.</a:t>
            </a:r>
            <a:endParaRPr lang="en-US" sz="20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18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 b="1" i="1" u="sng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8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3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>
          <a:extLst>
            <a:ext uri="{FF2B5EF4-FFF2-40B4-BE49-F238E27FC236}">
              <a16:creationId xmlns:a16="http://schemas.microsoft.com/office/drawing/2014/main" id="{EC585642-E19A-D6B7-DB99-99B04D5FE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0">
            <a:extLst>
              <a:ext uri="{FF2B5EF4-FFF2-40B4-BE49-F238E27FC236}">
                <a16:creationId xmlns:a16="http://schemas.microsoft.com/office/drawing/2014/main" id="{F7FF6E46-583F-72D7-FCF0-7DAA2FCD6DFB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6000" y="154800"/>
            <a:ext cx="3410400" cy="9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fadeDir="5400012" sy="-100000" algn="bl" rotWithShape="0"/>
          </a:effectLst>
        </p:spPr>
      </p:pic>
      <p:sp>
        <p:nvSpPr>
          <p:cNvPr id="262" name="Google Shape;262;p20">
            <a:extLst>
              <a:ext uri="{FF2B5EF4-FFF2-40B4-BE49-F238E27FC236}">
                <a16:creationId xmlns:a16="http://schemas.microsoft.com/office/drawing/2014/main" id="{07C050A9-8708-97EC-07EE-057FA375A122}"/>
              </a:ext>
            </a:extLst>
          </p:cNvPr>
          <p:cNvSpPr txBox="1"/>
          <p:nvPr/>
        </p:nvSpPr>
        <p:spPr>
          <a:xfrm>
            <a:off x="215999" y="1516872"/>
            <a:ext cx="11916300" cy="5591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2000"/>
            </a:pPr>
            <a:r>
              <a:rPr lang="en-US" sz="2000" b="1" i="1" dirty="0">
                <a:solidFill>
                  <a:schemeClr val="bg1"/>
                </a:solidFill>
                <a:latin typeface="Source Sans 3"/>
                <a:ea typeface="Source Sans 3"/>
                <a:cs typeface="Source Sans 3"/>
                <a:sym typeface="Source Sans 3"/>
              </a:rPr>
              <a:t>https://evdc.esa.int/</a:t>
            </a:r>
            <a:endParaRPr lang="en-US" sz="2000" b="1" i="1"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1" u="sng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Supports both online near-real-time data and field campaigns</a:t>
            </a:r>
            <a:endParaRPr sz="2000" b="1"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T</a:t>
            </a:r>
            <a:r>
              <a:rPr lang="en-US" sz="2000" b="1" i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ools for data formatting, data upload, data </a:t>
            </a:r>
            <a:r>
              <a:rPr lang="en-US" sz="2000" b="1" dirty="0">
                <a:solidFill>
                  <a:schemeClr val="bg1"/>
                </a:solidFill>
              </a:rPr>
              <a:t>storage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Acc</a:t>
            </a:r>
            <a:r>
              <a:rPr lang="en-US" sz="2000" b="1" i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2000" b="1" dirty="0">
                <a:solidFill>
                  <a:schemeClr val="bg1"/>
                </a:solidFill>
              </a:rPr>
              <a:t>s to</a:t>
            </a:r>
            <a:r>
              <a:rPr lang="en-US" sz="2000" b="1" i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data delivered by operational networks such as </a:t>
            </a:r>
            <a:r>
              <a:rPr lang="en-US" sz="2000" b="1" i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Pandonia</a:t>
            </a:r>
            <a:r>
              <a:rPr lang="en-US" sz="2000" b="1" i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Global Network (PGN), The </a:t>
            </a:r>
            <a:r>
              <a:rPr lang="en-US" sz="2000" b="1" i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COllaborative</a:t>
            </a:r>
            <a:r>
              <a:rPr lang="en-US" sz="2000" b="1" i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Carbon Column Observing Network (COCCON) </a:t>
            </a:r>
            <a:r>
              <a:rPr lang="en-US" sz="2000" b="1" dirty="0">
                <a:solidFill>
                  <a:schemeClr val="bg1"/>
                </a:solidFill>
              </a:rPr>
              <a:t>and all (around 50) </a:t>
            </a:r>
            <a:r>
              <a:rPr lang="en-US" sz="2000" b="1" i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Cal/Val teams contracted by ESA.</a:t>
            </a:r>
            <a:endParaRPr lang="en-US" sz="2000" b="1"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en-US" sz="2000" b="1" i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omplete backup of the NDACC database and its web pages.</a:t>
            </a:r>
            <a:endParaRPr lang="en-US" sz="2000" b="1"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i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Provision of data to ATM-MPC for Sentinel-5P, and o3sonde data to CAMS.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More than 1.9 mill files from aircrafts, balloons, drone/UAVs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ships an</a:t>
            </a:r>
            <a:r>
              <a:rPr lang="en-US" sz="2000" b="1" dirty="0">
                <a:solidFill>
                  <a:schemeClr val="bg1"/>
                </a:solidFill>
              </a:rPr>
              <a:t>d </a:t>
            </a:r>
            <a:r>
              <a:rPr lang="en-US" sz="20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groundbased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platforms from around 30 measurement principles (per May 2025)</a:t>
            </a:r>
            <a:endParaRPr lang="en-US" sz="2000" b="1" i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 b="1" i="1" u="sng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8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6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6000" y="154800"/>
            <a:ext cx="3410400" cy="9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fadeDir="5400012" sy="-100000" algn="bl" rotWithShape="0"/>
          </a:effectLst>
        </p:spPr>
      </p:pic>
      <p:sp>
        <p:nvSpPr>
          <p:cNvPr id="262" name="Google Shape;262;p20"/>
          <p:cNvSpPr txBox="1"/>
          <p:nvPr/>
        </p:nvSpPr>
        <p:spPr>
          <a:xfrm>
            <a:off x="215999" y="1516872"/>
            <a:ext cx="11916300" cy="585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1" u="sng" dirty="0">
                <a:solidFill>
                  <a:schemeClr val="lt1"/>
                </a:solidFill>
              </a:rPr>
              <a:t>GEOMS</a:t>
            </a:r>
            <a:endParaRPr sz="2000" b="1" i="1" u="sng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1" dirty="0">
                <a:solidFill>
                  <a:schemeClr val="lt1"/>
                </a:solidFill>
              </a:rPr>
              <a:t>The Generic Earth Observation Metadata Standard</a:t>
            </a:r>
            <a:endParaRPr sz="2000" b="1" i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lt1"/>
                </a:solidFill>
              </a:rPr>
              <a:t>Metadata descriptions, using file formats HDF and </a:t>
            </a:r>
            <a:r>
              <a:rPr lang="en-US" sz="2000" b="1" dirty="0" err="1">
                <a:solidFill>
                  <a:schemeClr val="lt1"/>
                </a:solidFill>
              </a:rPr>
              <a:t>NetCDF</a:t>
            </a:r>
            <a:r>
              <a:rPr lang="en-US" sz="2000" b="1" dirty="0">
                <a:solidFill>
                  <a:schemeClr val="lt1"/>
                </a:solidFill>
              </a:rPr>
              <a:t>.</a:t>
            </a:r>
            <a:endParaRPr sz="2000" b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lt1"/>
                </a:solidFill>
              </a:rPr>
              <a:t>Developed over time, as a joint effort between NASA, ESA and </a:t>
            </a:r>
            <a:endParaRPr sz="2000" b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lt1"/>
                </a:solidFill>
              </a:rPr>
              <a:t>NDACC. </a:t>
            </a:r>
            <a:endParaRPr sz="2000" b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lt1"/>
                </a:solidFill>
              </a:rPr>
              <a:t>Started with the need for generic metadata guidelines on </a:t>
            </a:r>
            <a:endParaRPr sz="2000" b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lt1"/>
                </a:solidFill>
              </a:rPr>
              <a:t>atmospheric and oceanographic datasets for the ENVISAT </a:t>
            </a:r>
            <a:endParaRPr sz="2000" b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lt1"/>
                </a:solidFill>
              </a:rPr>
              <a:t>Calibration and Validation project by the </a:t>
            </a:r>
            <a:endParaRPr sz="2000" b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lt1"/>
                </a:solidFill>
              </a:rPr>
              <a:t>Aura Validation Data Centre (AVDC).</a:t>
            </a:r>
            <a:endParaRPr sz="2000" b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lt1"/>
                </a:solidFill>
              </a:rPr>
              <a:t>May be applied to any project where Cal/Val data are to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lt1"/>
                </a:solidFill>
              </a:rPr>
              <a:t>be exchanged.  </a:t>
            </a:r>
            <a:endParaRPr sz="20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8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 b="1" i="1" u="sng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8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dirty="0">
              <a:solidFill>
                <a:schemeClr val="lt1"/>
              </a:solidFill>
            </a:endParaRPr>
          </a:p>
        </p:txBody>
      </p:sp>
      <p:pic>
        <p:nvPicPr>
          <p:cNvPr id="2" name="Google Shape;327;p6">
            <a:extLst>
              <a:ext uri="{FF2B5EF4-FFF2-40B4-BE49-F238E27FC236}">
                <a16:creationId xmlns:a16="http://schemas.microsoft.com/office/drawing/2014/main" id="{CF9621B3-48A7-E3DF-63BA-5D9E054926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090" y="1327199"/>
            <a:ext cx="3565505" cy="455249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>
          <a:extLst>
            <a:ext uri="{FF2B5EF4-FFF2-40B4-BE49-F238E27FC236}">
              <a16:creationId xmlns:a16="http://schemas.microsoft.com/office/drawing/2014/main" id="{265CAC58-A3DF-3899-29EE-0C4751F3B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0">
            <a:extLst>
              <a:ext uri="{FF2B5EF4-FFF2-40B4-BE49-F238E27FC236}">
                <a16:creationId xmlns:a16="http://schemas.microsoft.com/office/drawing/2014/main" id="{3B76C499-9CFC-F44A-FEE4-544390471D51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6000" y="154800"/>
            <a:ext cx="3410400" cy="9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fadeDir="5400012" sy="-100000" algn="bl" rotWithShape="0"/>
          </a:effectLst>
        </p:spPr>
      </p:pic>
      <p:sp>
        <p:nvSpPr>
          <p:cNvPr id="262" name="Google Shape;262;p20">
            <a:extLst>
              <a:ext uri="{FF2B5EF4-FFF2-40B4-BE49-F238E27FC236}">
                <a16:creationId xmlns:a16="http://schemas.microsoft.com/office/drawing/2014/main" id="{EBAF0935-1167-1E34-CE45-5D735A2E4344}"/>
              </a:ext>
            </a:extLst>
          </p:cNvPr>
          <p:cNvSpPr txBox="1"/>
          <p:nvPr/>
        </p:nvSpPr>
        <p:spPr>
          <a:xfrm>
            <a:off x="215999" y="1516872"/>
            <a:ext cx="11916300" cy="216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bg1"/>
                </a:solidFill>
                <a:latin typeface="Source Sans 3"/>
                <a:ea typeface="Source Sans 3"/>
                <a:cs typeface="Source Sans 3"/>
                <a:sym typeface="Source Sans 3"/>
              </a:rPr>
              <a:t>Skosmos</a:t>
            </a:r>
            <a:r>
              <a:rPr lang="en-US" sz="2000" dirty="0">
                <a:solidFill>
                  <a:schemeClr val="bg1"/>
                </a:solidFill>
                <a:latin typeface="Source Sans 3"/>
                <a:ea typeface="Source Sans 3"/>
                <a:cs typeface="Source Sans 3"/>
                <a:sym typeface="Source Sans 3"/>
              </a:rPr>
              <a:t>; JSON-LD and  XML (with XSD schema validation – machine readable</a:t>
            </a:r>
            <a:r>
              <a:rPr lang="en-US" sz="2000" dirty="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) </a:t>
            </a:r>
            <a:endParaRPr lang="en-US"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8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1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 b="1" i="1" u="sng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8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dirty="0">
              <a:solidFill>
                <a:schemeClr val="lt1"/>
              </a:solidFill>
            </a:endParaRPr>
          </a:p>
        </p:txBody>
      </p:sp>
      <p:pic>
        <p:nvPicPr>
          <p:cNvPr id="6" name="Google Shape;328;p6">
            <a:extLst>
              <a:ext uri="{FF2B5EF4-FFF2-40B4-BE49-F238E27FC236}">
                <a16:creationId xmlns:a16="http://schemas.microsoft.com/office/drawing/2014/main" id="{56769143-B951-781C-DBB0-CA12D72D82F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070" y="2020290"/>
            <a:ext cx="6990547" cy="281741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7FF080-44C4-6606-2E93-56C0C41E3B58}"/>
              </a:ext>
            </a:extLst>
          </p:cNvPr>
          <p:cNvSpPr txBox="1"/>
          <p:nvPr/>
        </p:nvSpPr>
        <p:spPr>
          <a:xfrm>
            <a:off x="215999" y="5084587"/>
            <a:ext cx="11327072" cy="1028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3"/>
              <a:buNone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Source Sans 3"/>
                <a:cs typeface="Source Sans 3"/>
                <a:sym typeface="Source Sans 3"/>
              </a:rPr>
              <a:t>Vocabulary controlled by the EVDC metadata stewards and working groups (GEOMS forum)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Source Sans 3"/>
              </a:rPr>
              <a:t> </a:t>
            </a:r>
          </a:p>
          <a:p>
            <a:pPr marL="0" marR="0" lvl="0" indent="0" algn="l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3"/>
              <a:buNone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Source Sans 3"/>
                <a:cs typeface="Source Sans 3"/>
                <a:sym typeface="Source Sans 3"/>
              </a:rPr>
              <a:t>NDACC WGs, AVDC, EVDC, ESA (COCCON, PGN), o3sonde community and beyond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32C656-7E76-5CEE-4EDC-9C9A7BF43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433" y="4317046"/>
            <a:ext cx="7744906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6000" y="154800"/>
            <a:ext cx="3410400" cy="9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fadeDir="5400012" sy="-100000" algn="bl" rotWithShape="0"/>
          </a:effectLst>
        </p:spPr>
      </p:pic>
      <p:sp>
        <p:nvSpPr>
          <p:cNvPr id="269" name="Google Shape;269;p21"/>
          <p:cNvSpPr txBox="1"/>
          <p:nvPr/>
        </p:nvSpPr>
        <p:spPr>
          <a:xfrm>
            <a:off x="215999" y="1516872"/>
            <a:ext cx="119163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000" b="1" i="1" u="sng" dirty="0">
                <a:solidFill>
                  <a:schemeClr val="lt1"/>
                </a:solidFill>
              </a:rPr>
              <a:t>DCIO – Data Center Inter-Operability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401F34-F87F-A8BF-BB1E-67909B416135}"/>
              </a:ext>
            </a:extLst>
          </p:cNvPr>
          <p:cNvSpPr txBox="1"/>
          <p:nvPr/>
        </p:nvSpPr>
        <p:spPr>
          <a:xfrm>
            <a:off x="215998" y="2304176"/>
            <a:ext cx="12009340" cy="319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Arial" panose="020B0604020202020204"/>
                <a:cs typeface="Arial" panose="020B0604020202020204"/>
              </a:rPr>
              <a:t>Forum of EO Cal/Val data repositories and </a:t>
            </a:r>
            <a:r>
              <a:rPr lang="en-GB" sz="2000" b="1" dirty="0">
                <a:solidFill>
                  <a:schemeClr val="bg1"/>
                </a:solidFill>
                <a:latin typeface="+mn-lt"/>
              </a:rPr>
              <a:t>data providers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Arial" panose="020B0604020202020204"/>
                <a:cs typeface="Arial" panose="020B0604020202020204"/>
              </a:rPr>
              <a:t>.</a:t>
            </a:r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3"/>
              <a:buNone/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Source Sans 3"/>
                <a:cs typeface="Source Sans 3"/>
                <a:sym typeface="Source Sans 3"/>
              </a:rPr>
              <a:t>Seamless exchange access and data exchange between data producers and data users. </a:t>
            </a:r>
          </a:p>
          <a:p>
            <a:pPr marL="0" marR="0" lvl="0" indent="0" algn="l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3"/>
              <a:buNone/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Source Sans 3"/>
                <a:cs typeface="Source Sans 3"/>
                <a:sym typeface="Source Sans 3"/>
              </a:rPr>
              <a:t>Established agreements between several data centers and networks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Source Sans 3"/>
                <a:cs typeface="Source Sans 3"/>
                <a:sym typeface="Source Sans 3"/>
              </a:rPr>
              <a:t>e.g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Source Sans 3"/>
                <a:cs typeface="Source Sans 3"/>
                <a:sym typeface="Source Sans 3"/>
              </a:rPr>
              <a:t> NDACC, WOUDC, AVDC, 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Source Sans 3"/>
                <a:cs typeface="Source Sans 3"/>
                <a:sym typeface="Source Sans 3"/>
              </a:rPr>
              <a:t>MATCH/VINTERSOL o3sonde, AD-Net, CLOUDNET, 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Source Sans 3"/>
                <a:cs typeface="Source Sans 3"/>
                <a:sym typeface="Source Sans 3"/>
              </a:rPr>
              <a:t>EARLINET, TCCON  (brokered dataset)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Source Sans 3"/>
                <a:cs typeface="Source Sans 3"/>
                <a:sym typeface="Source Sans 3"/>
              </a:rPr>
              <a:t>Display of data from COCCON, PGN (primary datacenter).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3"/>
              <a:buNone/>
            </a:pPr>
            <a:endParaRPr lang="en-US" sz="2000" b="1" dirty="0">
              <a:solidFill>
                <a:schemeClr val="bg1"/>
              </a:solidFill>
              <a:latin typeface="+mn-lt"/>
              <a:ea typeface="Source Sans 3"/>
              <a:cs typeface="Source Sans 3"/>
              <a:sym typeface="Source Sans 3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3"/>
              <a:buNone/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Source Sans 3"/>
                <a:cs typeface="Source Sans 3"/>
                <a:sym typeface="Source Sans 3"/>
              </a:rPr>
              <a:t>Version control handled centrally.</a:t>
            </a:r>
          </a:p>
          <a:p>
            <a:endParaRPr lang="nb-NO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9125AE-00DD-7996-E416-91683441642E}"/>
              </a:ext>
            </a:extLst>
          </p:cNvPr>
          <p:cNvSpPr txBox="1"/>
          <p:nvPr/>
        </p:nvSpPr>
        <p:spPr>
          <a:xfrm>
            <a:off x="215996" y="5363897"/>
            <a:ext cx="11916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3"/>
              <a:buNone/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Source Sans 3"/>
                <a:cs typeface="Source Sans 3"/>
                <a:sym typeface="Source Sans 3"/>
              </a:rPr>
              <a:t>DCIO working group (DCIO forum)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3"/>
              <a:buNone/>
            </a:pPr>
            <a:r>
              <a:rPr lang="en-US" sz="2000" b="1" i="1" dirty="0">
                <a:solidFill>
                  <a:schemeClr val="bg1"/>
                </a:solidFill>
                <a:latin typeface="+mn-lt"/>
                <a:ea typeface="Source Sans 3"/>
                <a:cs typeface="Source Sans 3"/>
                <a:sym typeface="Source Sans 3"/>
              </a:rPr>
              <a:t>Contact EVDC </a:t>
            </a:r>
            <a:r>
              <a:rPr lang="en-US" sz="2000" b="1" i="1" u="sng" dirty="0">
                <a:solidFill>
                  <a:schemeClr val="bg1"/>
                </a:solidFill>
                <a:latin typeface="+mn-lt"/>
                <a:ea typeface="Source Sans 3"/>
                <a:cs typeface="Source Sans 3"/>
                <a:sym typeface="Source Sans 3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nadirteam@nilu.no</a:t>
            </a:r>
            <a:r>
              <a:rPr lang="en-US" sz="2000" b="1" i="1" dirty="0">
                <a:solidFill>
                  <a:schemeClr val="bg1"/>
                </a:solidFill>
                <a:latin typeface="+mn-lt"/>
                <a:ea typeface="Source Sans 3"/>
                <a:cs typeface="Source Sans 3"/>
                <a:sym typeface="Source Sans 3"/>
              </a:rPr>
              <a:t> </a:t>
            </a:r>
            <a:r>
              <a:rPr lang="en-US" sz="20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i="1" dirty="0">
                <a:solidFill>
                  <a:schemeClr val="bg1"/>
                </a:solidFill>
                <a:latin typeface="+mn-lt"/>
                <a:ea typeface="Source Sans 3"/>
                <a:cs typeface="Source Sans 3"/>
                <a:sym typeface="Source Sans 3"/>
              </a:rPr>
              <a:t>in case you want to be part of  the GEOMS and/or DCIO forum</a:t>
            </a:r>
            <a:endParaRPr lang="nb-NO" sz="20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26B260-5DCF-8C42-842F-F6270583A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574" y="829217"/>
            <a:ext cx="5031764" cy="1081307"/>
          </a:xfrm>
          <a:prstGeom prst="rect">
            <a:avLst/>
          </a:prstGeom>
        </p:spPr>
      </p:pic>
      <p:pic>
        <p:nvPicPr>
          <p:cNvPr id="8" name="Google Shape;341;p7">
            <a:extLst>
              <a:ext uri="{FF2B5EF4-FFF2-40B4-BE49-F238E27FC236}">
                <a16:creationId xmlns:a16="http://schemas.microsoft.com/office/drawing/2014/main" id="{DE6B9A84-5B09-BBE8-3B87-53C0F6FF956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09650" y="1911218"/>
            <a:ext cx="1122650" cy="112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40;p7">
            <a:extLst>
              <a:ext uri="{FF2B5EF4-FFF2-40B4-BE49-F238E27FC236}">
                <a16:creationId xmlns:a16="http://schemas.microsoft.com/office/drawing/2014/main" id="{8AFC728B-2267-22BB-3C94-0AE41DB64FE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51062" y="2074968"/>
            <a:ext cx="2265550" cy="7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43;p7">
            <a:extLst>
              <a:ext uri="{FF2B5EF4-FFF2-40B4-BE49-F238E27FC236}">
                <a16:creationId xmlns:a16="http://schemas.microsoft.com/office/drawing/2014/main" id="{369A8BBD-76B9-E84E-772A-046F61A17750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14804" y="226222"/>
            <a:ext cx="2766843" cy="45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77;p22">
            <a:extLst>
              <a:ext uri="{FF2B5EF4-FFF2-40B4-BE49-F238E27FC236}">
                <a16:creationId xmlns:a16="http://schemas.microsoft.com/office/drawing/2014/main" id="{5DAC4545-4F66-F180-DC45-65C7BC06E283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91948" y="2977146"/>
            <a:ext cx="3917390" cy="331008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78;p22">
            <a:extLst>
              <a:ext uri="{FF2B5EF4-FFF2-40B4-BE49-F238E27FC236}">
                <a16:creationId xmlns:a16="http://schemas.microsoft.com/office/drawing/2014/main" id="{EC5D819D-21F9-5309-A4B1-C013317CF8FD}"/>
              </a:ext>
            </a:extLst>
          </p:cNvPr>
          <p:cNvSpPr txBox="1"/>
          <p:nvPr/>
        </p:nvSpPr>
        <p:spPr>
          <a:xfrm>
            <a:off x="10010717" y="4794127"/>
            <a:ext cx="22761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FF0000"/>
                </a:solidFill>
              </a:rPr>
              <a:t>DCIO: </a:t>
            </a:r>
            <a:endParaRPr sz="17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FF0000"/>
                </a:solidFill>
              </a:rPr>
              <a:t> “What is new, updated or deleted since last time I visited”</a:t>
            </a:r>
            <a:endParaRPr sz="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>
          <a:extLst>
            <a:ext uri="{FF2B5EF4-FFF2-40B4-BE49-F238E27FC236}">
              <a16:creationId xmlns:a16="http://schemas.microsoft.com/office/drawing/2014/main" id="{1FA590BF-1A6B-421C-10C1-8EB09C540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1">
            <a:extLst>
              <a:ext uri="{FF2B5EF4-FFF2-40B4-BE49-F238E27FC236}">
                <a16:creationId xmlns:a16="http://schemas.microsoft.com/office/drawing/2014/main" id="{CC83D2D9-BC20-5AC9-8285-65E1B4DFD7D3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6000" y="154800"/>
            <a:ext cx="3410400" cy="9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fadeDir="5400012" sy="-100000" algn="bl" rotWithShape="0"/>
          </a:effectLst>
        </p:spPr>
      </p:pic>
      <p:sp>
        <p:nvSpPr>
          <p:cNvPr id="269" name="Google Shape;269;p21">
            <a:extLst>
              <a:ext uri="{FF2B5EF4-FFF2-40B4-BE49-F238E27FC236}">
                <a16:creationId xmlns:a16="http://schemas.microsoft.com/office/drawing/2014/main" id="{6AE1872E-D69F-4737-56E8-D999E8B419D0}"/>
              </a:ext>
            </a:extLst>
          </p:cNvPr>
          <p:cNvSpPr txBox="1"/>
          <p:nvPr/>
        </p:nvSpPr>
        <p:spPr>
          <a:xfrm>
            <a:off x="215999" y="1516872"/>
            <a:ext cx="119163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000" b="1" i="1" u="sng" dirty="0">
                <a:solidFill>
                  <a:schemeClr val="lt1"/>
                </a:solidFill>
              </a:rPr>
              <a:t>Self-assign system for Digital Object Identifier - DOIs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C2434-D360-FFC8-0825-761798DFBE4E}"/>
              </a:ext>
            </a:extLst>
          </p:cNvPr>
          <p:cNvSpPr txBox="1"/>
          <p:nvPr/>
        </p:nvSpPr>
        <p:spPr>
          <a:xfrm>
            <a:off x="215998" y="2304176"/>
            <a:ext cx="8052931" cy="4426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000" b="1" dirty="0">
                <a:solidFill>
                  <a:schemeClr val="bg1"/>
                </a:solidFill>
                <a:ea typeface="Source Sans 3"/>
                <a:cs typeface="Source Sans 3"/>
                <a:sym typeface="Source Sans 3"/>
              </a:rPr>
              <a:t>Funding agencies, publishers, and data repositories often require DOIs for reporting and FAIR (Findable, Accessible, Interoperable, Reusable) data practices.</a:t>
            </a:r>
          </a:p>
          <a:p>
            <a:pPr lvl="0">
              <a:buClr>
                <a:schemeClr val="dk1"/>
              </a:buClr>
              <a:buSzPts val="2400"/>
            </a:pPr>
            <a:endParaRPr lang="en-US" sz="2000" b="1" dirty="0">
              <a:solidFill>
                <a:schemeClr val="bg1"/>
              </a:solidFill>
              <a:latin typeface="+mn-lt"/>
              <a:ea typeface="Source Sans 3"/>
              <a:cs typeface="Source Sans 3"/>
              <a:sym typeface="Source Sans 3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sz="2000" b="1" dirty="0">
                <a:solidFill>
                  <a:schemeClr val="bg1"/>
                </a:solidFill>
                <a:ea typeface="Source Sans 3"/>
                <a:cs typeface="Source Sans 3"/>
                <a:sym typeface="Source Sans 3"/>
              </a:rPr>
              <a:t>EVDC users have access to self-assignment </a:t>
            </a:r>
            <a:r>
              <a:rPr lang="en-US" sz="2000" b="1" dirty="0" err="1">
                <a:solidFill>
                  <a:schemeClr val="bg1"/>
                </a:solidFill>
                <a:ea typeface="Source Sans 3"/>
                <a:cs typeface="Source Sans 3"/>
                <a:sym typeface="Source Sans 3"/>
              </a:rPr>
              <a:t>jupyter</a:t>
            </a:r>
            <a:r>
              <a:rPr lang="en-US" sz="2000" b="1" dirty="0">
                <a:solidFill>
                  <a:schemeClr val="bg1"/>
                </a:solidFill>
                <a:ea typeface="Source Sans 3"/>
                <a:cs typeface="Source Sans 3"/>
                <a:sym typeface="Source Sans 3"/>
              </a:rPr>
              <a:t> notebooks.</a:t>
            </a:r>
          </a:p>
          <a:p>
            <a:pPr>
              <a:buClr>
                <a:schemeClr val="dk1"/>
              </a:buClr>
              <a:buSzPts val="2400"/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Source Sans 3"/>
                <a:cs typeface="Source Sans 3"/>
                <a:sym typeface="Source Sans 3"/>
              </a:rPr>
              <a:t>EVDC can assign DOIs for datasets</a:t>
            </a:r>
          </a:p>
          <a:p>
            <a:pPr>
              <a:buClr>
                <a:schemeClr val="dk1"/>
              </a:buClr>
              <a:buSzPts val="2400"/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Source Sans 3"/>
                <a:cs typeface="Source Sans 3"/>
                <a:sym typeface="Source Sans 3"/>
              </a:rPr>
              <a:t>Provision of landing pages (10 years)</a:t>
            </a:r>
          </a:p>
          <a:p>
            <a:pPr lvl="0">
              <a:spcBef>
                <a:spcPts val="2500"/>
              </a:spcBef>
              <a:buClr>
                <a:schemeClr val="dk1"/>
              </a:buClr>
              <a:buSzPts val="2400"/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Source Sans 3"/>
                <a:cs typeface="Source Sans 3"/>
                <a:sym typeface="Source Sans 3"/>
              </a:rPr>
              <a:t>Secures reliable citation, increased visibility, proper acknowledgment, interoperability, version control, transparency and compliance. </a:t>
            </a:r>
          </a:p>
          <a:p>
            <a:pPr lvl="0">
              <a:spcBef>
                <a:spcPts val="2500"/>
              </a:spcBef>
              <a:buClr>
                <a:schemeClr val="dk1"/>
              </a:buClr>
              <a:buSzPts val="2400"/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Source Sans 3"/>
                <a:cs typeface="Source Sans 3"/>
                <a:sym typeface="Source Sans 3"/>
              </a:rPr>
              <a:t>Open GIT repository</a:t>
            </a:r>
          </a:p>
          <a:p>
            <a:endParaRPr lang="nb-NO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Google Shape;377;p10">
            <a:extLst>
              <a:ext uri="{FF2B5EF4-FFF2-40B4-BE49-F238E27FC236}">
                <a16:creationId xmlns:a16="http://schemas.microsoft.com/office/drawing/2014/main" id="{C7C95BE5-1130-A57B-A0F3-487F939CF09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8929" y="4581794"/>
            <a:ext cx="3740409" cy="167152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Google Shape;375;p10">
            <a:extLst>
              <a:ext uri="{FF2B5EF4-FFF2-40B4-BE49-F238E27FC236}">
                <a16:creationId xmlns:a16="http://schemas.microsoft.com/office/drawing/2014/main" id="{8E377C94-4728-5A03-BC31-FB69EF44AED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68928" y="1415845"/>
            <a:ext cx="3740409" cy="288882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847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6000" y="154800"/>
            <a:ext cx="3410400" cy="9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fadeDir="5400012" sy="-100000" algn="bl" rotWithShape="0"/>
          </a:effectLst>
        </p:spPr>
      </p:pic>
      <p:sp>
        <p:nvSpPr>
          <p:cNvPr id="275" name="Google Shape;275;p22"/>
          <p:cNvSpPr txBox="1"/>
          <p:nvPr/>
        </p:nvSpPr>
        <p:spPr>
          <a:xfrm>
            <a:off x="215999" y="1516872"/>
            <a:ext cx="119163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dirty="0">
                <a:solidFill>
                  <a:schemeClr val="accent3"/>
                </a:solidFill>
              </a:rPr>
              <a:t>The Orbital Prediction and Overpass Tool (OPOT) </a:t>
            </a:r>
            <a:endParaRPr lang="en-US" sz="2000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Google Shape;384;p11">
            <a:extLst>
              <a:ext uri="{FF2B5EF4-FFF2-40B4-BE49-F238E27FC236}">
                <a16:creationId xmlns:a16="http://schemas.microsoft.com/office/drawing/2014/main" id="{09365789-C5A6-F9CD-19B3-73EA41F8AE0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1716" r="23918" b="1"/>
          <a:stretch/>
        </p:blipFill>
        <p:spPr>
          <a:xfrm>
            <a:off x="304821" y="1959256"/>
            <a:ext cx="3165966" cy="43016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F95228-D936-9D80-23D6-DD14F8899853}"/>
              </a:ext>
            </a:extLst>
          </p:cNvPr>
          <p:cNvSpPr txBox="1"/>
          <p:nvPr/>
        </p:nvSpPr>
        <p:spPr>
          <a:xfrm>
            <a:off x="3626399" y="2132405"/>
            <a:ext cx="7995329" cy="5598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234"/>
              <a:buNone/>
            </a:pPr>
            <a:r>
              <a:rPr lang="en-US" sz="2000" b="1" dirty="0">
                <a:solidFill>
                  <a:schemeClr val="bg1"/>
                </a:solidFill>
              </a:rPr>
              <a:t>Online tool that generates and visualizes satellite overpasses.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Helpful resource for campaign teams, LIDAR operators, and mobile platforms such as EMORAL and UAV’s.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Data submitter assistance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GEOMS tool for file formatting (IDL and Python)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Online file format checker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ct val="39106"/>
              <a:buNone/>
            </a:pPr>
            <a:r>
              <a:rPr lang="en-US" sz="2000" b="1" dirty="0">
                <a:solidFill>
                  <a:schemeClr val="bg1"/>
                </a:solidFill>
              </a:rPr>
              <a:t>Provision of training for all these tools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>
          <a:extLst>
            <a:ext uri="{FF2B5EF4-FFF2-40B4-BE49-F238E27FC236}">
              <a16:creationId xmlns:a16="http://schemas.microsoft.com/office/drawing/2014/main" id="{72A68B54-8BD3-2B25-1FC4-598EB707A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1">
            <a:extLst>
              <a:ext uri="{FF2B5EF4-FFF2-40B4-BE49-F238E27FC236}">
                <a16:creationId xmlns:a16="http://schemas.microsoft.com/office/drawing/2014/main" id="{3AE6F7F6-69E9-D951-5526-8D965E02AC5A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6000" y="154800"/>
            <a:ext cx="3410400" cy="9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fadeDir="5400012" sy="-100000" algn="bl" rotWithShape="0"/>
          </a:effectLst>
        </p:spPr>
      </p:pic>
      <p:sp>
        <p:nvSpPr>
          <p:cNvPr id="269" name="Google Shape;269;p21">
            <a:extLst>
              <a:ext uri="{FF2B5EF4-FFF2-40B4-BE49-F238E27FC236}">
                <a16:creationId xmlns:a16="http://schemas.microsoft.com/office/drawing/2014/main" id="{00FFD689-3C9C-7B97-764B-30465D1FDA3C}"/>
              </a:ext>
            </a:extLst>
          </p:cNvPr>
          <p:cNvSpPr txBox="1"/>
          <p:nvPr/>
        </p:nvSpPr>
        <p:spPr>
          <a:xfrm>
            <a:off x="215999" y="1516872"/>
            <a:ext cx="119163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000" b="1" i="1" u="sng" dirty="0">
                <a:solidFill>
                  <a:schemeClr val="lt1"/>
                </a:solidFill>
              </a:rPr>
              <a:t>Data formatting templates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DB5E5A-AD93-CA07-2881-C715810C3D18}"/>
              </a:ext>
            </a:extLst>
          </p:cNvPr>
          <p:cNvSpPr txBox="1"/>
          <p:nvPr/>
        </p:nvSpPr>
        <p:spPr>
          <a:xfrm>
            <a:off x="215998" y="2304176"/>
            <a:ext cx="8052931" cy="4313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000" b="1" dirty="0">
                <a:solidFill>
                  <a:schemeClr val="bg1"/>
                </a:solidFill>
                <a:ea typeface="Source Sans 3"/>
                <a:cs typeface="Source Sans 3"/>
                <a:sym typeface="Source Sans 3"/>
              </a:rPr>
              <a:t>11 new templates created over the past 12 months, in collaboration with the GEOMS forum</a:t>
            </a:r>
          </a:p>
          <a:p>
            <a:pPr lvl="0">
              <a:buClr>
                <a:schemeClr val="dk1"/>
              </a:buClr>
              <a:buSzPts val="2400"/>
            </a:pPr>
            <a:endParaRPr lang="en-US" sz="2000" b="1" dirty="0">
              <a:solidFill>
                <a:schemeClr val="bg1"/>
              </a:solidFill>
              <a:latin typeface="+mn-lt"/>
              <a:ea typeface="Source Sans 3"/>
              <a:cs typeface="Source Sans 3"/>
              <a:sym typeface="Source Sans 3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Source Sans 3"/>
                <a:cs typeface="Source Sans 3"/>
                <a:sym typeface="Source Sans 3"/>
              </a:rPr>
              <a:t>Aerosol, cloud radar, broadband radiometer, 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Source Sans 3"/>
                <a:cs typeface="Source Sans 3"/>
                <a:sym typeface="Source Sans 3"/>
              </a:rPr>
              <a:t>disdrometer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Source Sans 3"/>
                <a:cs typeface="Source Sans 3"/>
                <a:sym typeface="Source Sans 3"/>
              </a:rPr>
              <a:t>, nephelometer,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Source Sans 3"/>
                <a:cs typeface="Source Sans 3"/>
                <a:sym typeface="Source Sans 3"/>
              </a:rPr>
              <a:t>skycamera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Source Sans 3"/>
                <a:cs typeface="Source Sans 3"/>
                <a:sym typeface="Source Sans 3"/>
              </a:rPr>
              <a:t>,  </a:t>
            </a:r>
            <a:r>
              <a:rPr lang="en-US" sz="2000" b="1" i="1" u="sng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Source Sans 3"/>
                <a:cs typeface="Source Sans 3"/>
                <a:sym typeface="Source Sans 3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Pandora </a:t>
            </a:r>
            <a:r>
              <a:rPr lang="en-US" sz="2000" b="1" i="1" u="sng" dirty="0" err="1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Source Sans 3"/>
                <a:cs typeface="Source Sans 3"/>
                <a:sym typeface="Source Sans 3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doas</a:t>
            </a:r>
            <a:r>
              <a:rPr lang="en-US" sz="2000" b="1" i="1" u="sng" dirty="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Source Sans 3"/>
                <a:cs typeface="Source Sans 3"/>
                <a:sym typeface="Source Sans 3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b="1" i="1" u="sng" dirty="0" err="1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Source Sans 3"/>
                <a:cs typeface="Source Sans 3"/>
                <a:sym typeface="Source Sans 3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offaxis</a:t>
            </a:r>
            <a:endParaRPr lang="en-US" sz="2000" b="1" i="1" u="sng" dirty="0">
              <a:solidFill>
                <a:schemeClr val="tx1">
                  <a:lumMod val="25000"/>
                  <a:lumOff val="75000"/>
                </a:schemeClr>
              </a:solidFill>
              <a:latin typeface="+mn-lt"/>
              <a:ea typeface="Source Sans 3"/>
              <a:cs typeface="Source Sans 3"/>
              <a:sym typeface="Source Sans 3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2000" b="1" u="sng" dirty="0">
              <a:solidFill>
                <a:schemeClr val="bg1">
                  <a:lumMod val="75000"/>
                </a:schemeClr>
              </a:solidFill>
              <a:latin typeface="+mn-lt"/>
              <a:sym typeface="Source Sans 3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2000" b="1" u="sng" dirty="0">
              <a:solidFill>
                <a:schemeClr val="bg1">
                  <a:lumMod val="75000"/>
                </a:schemeClr>
              </a:solidFill>
              <a:latin typeface="+mn-lt"/>
              <a:sym typeface="Source Sans 3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2000" b="1" u="sng" dirty="0">
              <a:solidFill>
                <a:schemeClr val="bg1">
                  <a:lumMod val="75000"/>
                </a:schemeClr>
              </a:solidFill>
              <a:latin typeface="+mn-lt"/>
              <a:sym typeface="Source Sans 3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2000" b="1" u="sng" dirty="0">
              <a:solidFill>
                <a:schemeClr val="bg1">
                  <a:lumMod val="75000"/>
                </a:schemeClr>
              </a:solidFill>
              <a:latin typeface="+mn-lt"/>
              <a:sym typeface="Source Sans 3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2000" b="1" u="sng" dirty="0">
              <a:solidFill>
                <a:schemeClr val="bg1">
                  <a:lumMod val="75000"/>
                </a:schemeClr>
              </a:solidFill>
              <a:latin typeface="+mn-lt"/>
              <a:sym typeface="Source Sans 3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</a:rPr>
              <a:t>Open GIT repository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sng" dirty="0">
                <a:solidFill>
                  <a:schemeClr val="hlink"/>
                </a:solidFill>
                <a:hlinkClick r:id="rId5"/>
              </a:rPr>
              <a:t>https://git.nilu.no/geoms/templates</a:t>
            </a:r>
            <a:endParaRPr lang="en-US" sz="2000" b="1" i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nb-NO" sz="2000" b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Google Shape;393;p12">
            <a:extLst>
              <a:ext uri="{FF2B5EF4-FFF2-40B4-BE49-F238E27FC236}">
                <a16:creationId xmlns:a16="http://schemas.microsoft.com/office/drawing/2014/main" id="{0D2C3287-7E08-C2DC-A5C6-99B7DA2C9AC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23050" y="3763712"/>
            <a:ext cx="2712678" cy="228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98;p12">
            <a:extLst>
              <a:ext uri="{FF2B5EF4-FFF2-40B4-BE49-F238E27FC236}">
                <a16:creationId xmlns:a16="http://schemas.microsoft.com/office/drawing/2014/main" id="{C204C877-5D1D-A844-9674-580B7F2B9B9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58631" y="3763712"/>
            <a:ext cx="2636707" cy="2336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01;p12" descr="JPL Science: Pandora">
            <a:extLst>
              <a:ext uri="{FF2B5EF4-FFF2-40B4-BE49-F238E27FC236}">
                <a16:creationId xmlns:a16="http://schemas.microsoft.com/office/drawing/2014/main" id="{BF57FE23-396C-D0FC-BE08-A8ABCB46157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16062" y="5570838"/>
            <a:ext cx="529166" cy="52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97;p12">
            <a:extLst>
              <a:ext uri="{FF2B5EF4-FFF2-40B4-BE49-F238E27FC236}">
                <a16:creationId xmlns:a16="http://schemas.microsoft.com/office/drawing/2014/main" id="{AFB4548F-EC26-637E-0BC6-9A584CFB2AB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826084" y="911352"/>
            <a:ext cx="3183254" cy="265963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4575990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889</Words>
  <Application>Microsoft Office PowerPoint</Application>
  <PresentationFormat>Custom</PresentationFormat>
  <Paragraphs>139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Verdana</vt:lpstr>
      <vt:lpstr>Calibri</vt:lpstr>
      <vt:lpstr>Source Sans 3</vt:lpstr>
      <vt:lpstr>ESA_Presentation_DARK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 in contact with EVDC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Ann Mari Fjæraa</cp:lastModifiedBy>
  <cp:revision>1</cp:revision>
  <dcterms:modified xsi:type="dcterms:W3CDTF">2025-06-02T03:00:13Z</dcterms:modified>
</cp:coreProperties>
</file>