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4"/>
    <p:sldMasterId id="2147487131" r:id="rId5"/>
    <p:sldMasterId id="2147483928" r:id="rId6"/>
    <p:sldMasterId id="2147487132" r:id="rId7"/>
  </p:sldMasterIdLst>
  <p:notesMasterIdLst>
    <p:notesMasterId r:id="rId21"/>
  </p:notesMasterIdLst>
  <p:handoutMasterIdLst>
    <p:handoutMasterId r:id="rId22"/>
  </p:handoutMasterIdLst>
  <p:sldIdLst>
    <p:sldId id="256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61" r:id="rId20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249"/>
    <a:srgbClr val="F1666A"/>
    <a:srgbClr val="960136"/>
    <a:srgbClr val="FBAB18"/>
    <a:srgbClr val="76C8AE"/>
    <a:srgbClr val="335E6F"/>
    <a:srgbClr val="E8E9E4"/>
    <a:srgbClr val="8197A6"/>
    <a:srgbClr val="ED1B2F"/>
    <a:srgbClr val="00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4530"/>
  </p:normalViewPr>
  <p:slideViewPr>
    <p:cSldViewPr snapToGrid="0">
      <p:cViewPr varScale="1">
        <p:scale>
          <a:sx n="106" d="100"/>
          <a:sy n="106" d="100"/>
        </p:scale>
        <p:origin x="1096" y="176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-2069001416"/>
        <c:axId val="-2091908888"/>
        <c:axId val="0"/>
      </c:bar3DChart>
      <c:catAx>
        <c:axId val="-2069001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-2091908888"/>
        <c:crosses val="autoZero"/>
        <c:auto val="1"/>
        <c:lblAlgn val="ctr"/>
        <c:lblOffset val="100"/>
        <c:noMultiLvlLbl val="0"/>
      </c:catAx>
      <c:valAx>
        <c:axId val="-2091908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-206900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321483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6/10/25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6337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8DE66A9-DADF-3646-B91A-AE7868986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9" y="0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4726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9031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0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err="1"/>
              <a:t>Atmospheric</a:t>
            </a:r>
            <a:r>
              <a:rPr lang="nl-NL" sz="3600" dirty="0"/>
              <a:t> </a:t>
            </a:r>
            <a:r>
              <a:rPr lang="nl-NL" sz="3600" dirty="0" err="1"/>
              <a:t>Toolbox</a:t>
            </a:r>
            <a:r>
              <a:rPr lang="nl-NL" sz="3600" dirty="0"/>
              <a:t> (CODA, HARP, VISAN, AVL)</a:t>
            </a:r>
            <a:endParaRPr lang="en-GB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3000" y="4965700"/>
            <a:ext cx="3196809" cy="1441128"/>
          </a:xfrm>
        </p:spPr>
        <p:txBody>
          <a:bodyPr/>
          <a:lstStyle/>
          <a:p>
            <a:r>
              <a:rPr lang="en-GB" dirty="0"/>
              <a:t>Sander Niemeijer, S[&amp;]T</a:t>
            </a:r>
          </a:p>
          <a:p>
            <a:r>
              <a:rPr lang="en-GB" dirty="0"/>
              <a:t>10 June 2025</a:t>
            </a:r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15BB1-5E5C-554C-8730-855467DA3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24FF-E24D-EFD6-2ADF-2CE32B1C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422BF-1BB3-DD14-853E-C6CEB88C6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US" sz="2400" dirty="0">
                <a:solidFill>
                  <a:schemeClr val="tx1"/>
                </a:solidFill>
                <a:latin typeface="Calibri" charset="0"/>
              </a:rPr>
              <a:t>Collocation example</a:t>
            </a:r>
          </a:p>
          <a:p>
            <a:pPr indent="0"/>
            <a:endParaRPr lang="en-US" sz="2400" dirty="0">
              <a:solidFill>
                <a:schemeClr val="tx1"/>
              </a:solidFill>
              <a:latin typeface="Calibri" charset="0"/>
            </a:endParaRPr>
          </a:p>
          <a:p>
            <a:pPr indent="0"/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harpcollocate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-d 'datetime 12 [h]' -d '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point_distance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500 [km]' -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ny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point_distance</a:t>
            </a:r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	-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nx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datetime .../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sat_data_dir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.../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ref_data_dir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collocations.csv</a:t>
            </a:r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harpmerge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-a '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collocate_left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("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collocations.csv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")' .../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sat_data_dir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sat_data.nc</a:t>
            </a:r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harpmerge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-a '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collocate_right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("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collocations.csv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")' .../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ref_data_dir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ref_data.nc</a:t>
            </a:r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r>
              <a:rPr lang="en-US" sz="2400" dirty="0">
                <a:solidFill>
                  <a:schemeClr val="tx1"/>
                </a:solidFill>
                <a:latin typeface="Calibri" charset="0"/>
              </a:rPr>
              <a:t>You can then further manipulate the data (e.g. smoothing, profile -&gt; column, ...)</a:t>
            </a:r>
          </a:p>
          <a:p>
            <a:pPr indent="0"/>
            <a:endParaRPr lang="en-US" sz="2400" dirty="0">
              <a:solidFill>
                <a:schemeClr val="tx1"/>
              </a:solidFill>
              <a:latin typeface="Calibri" charset="0"/>
            </a:endParaRPr>
          </a:p>
          <a:p>
            <a:pPr indent="0"/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harpconvert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mr-IN" sz="1600" dirty="0">
                <a:solidFill>
                  <a:schemeClr val="tx1"/>
                </a:solidFill>
                <a:latin typeface="Monaco"/>
                <a:cs typeface="Monaco"/>
              </a:rPr>
              <a:t>–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a '.....' 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data.nc</a:t>
            </a:r>
            <a:r>
              <a:rPr lang="en-US" sz="16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Monaco"/>
                <a:cs typeface="Monaco"/>
              </a:rPr>
              <a:t>data_modified.nc</a:t>
            </a:r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endParaRPr lang="en-US" sz="1600" dirty="0">
              <a:solidFill>
                <a:schemeClr val="tx1"/>
              </a:solidFill>
              <a:latin typeface="Monaco"/>
              <a:cs typeface="Monac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A19A3-1DCA-624A-902E-0B876A143C5B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28630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AC93A-F17E-1F32-6E87-08C774FE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13B5-98D4-C1F7-C824-B75A173A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59895-A84E-628D-82BA-4A78CEC5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nl-NL" sz="2400" dirty="0">
                <a:solidFill>
                  <a:schemeClr val="tx1"/>
                </a:solidFill>
                <a:latin typeface="Calibri" charset="0"/>
              </a:rPr>
              <a:t>HARP is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used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 as engine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within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:</a:t>
            </a:r>
          </a:p>
          <a:p>
            <a:pPr lvl="1" indent="0"/>
            <a:r>
              <a:rPr lang="nl-NL" sz="2400" dirty="0">
                <a:solidFill>
                  <a:schemeClr val="tx1"/>
                </a:solidFill>
                <a:latin typeface="Calibri" charset="0"/>
              </a:rPr>
              <a:t>ATM-MPC VDAF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Validation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 Server	</a:t>
            </a:r>
            <a:r>
              <a:rPr lang="nl-NL" sz="2000" dirty="0" err="1">
                <a:solidFill>
                  <a:schemeClr val="tx1"/>
                </a:solidFill>
                <a:latin typeface="Calibri" charset="0"/>
              </a:rPr>
              <a:t>https</a:t>
            </a:r>
            <a:r>
              <a:rPr lang="nl-NL" sz="2000" dirty="0">
                <a:solidFill>
                  <a:schemeClr val="tx1"/>
                </a:solidFill>
                <a:latin typeface="Calibri" charset="0"/>
              </a:rPr>
              <a:t>://</a:t>
            </a:r>
            <a:r>
              <a:rPr lang="nl-NL" sz="2000" dirty="0" err="1">
                <a:solidFill>
                  <a:schemeClr val="tx1"/>
                </a:solidFill>
                <a:latin typeface="Calibri" charset="0"/>
              </a:rPr>
              <a:t>mpc-vdaf-server.tropomi.eu</a:t>
            </a:r>
            <a:endParaRPr lang="nl-NL" sz="2000" dirty="0">
              <a:solidFill>
                <a:schemeClr val="tx1"/>
              </a:solidFill>
              <a:latin typeface="Calibri" charset="0"/>
            </a:endParaRPr>
          </a:p>
          <a:p>
            <a:pPr lvl="1" indent="0"/>
            <a:r>
              <a:rPr lang="nl-NL" sz="2400" dirty="0">
                <a:solidFill>
                  <a:schemeClr val="tx1"/>
                </a:solidFill>
                <a:latin typeface="Calibri" charset="0"/>
              </a:rPr>
              <a:t>CAMS2-82 Global Evaluation Server	</a:t>
            </a:r>
            <a:r>
              <a:rPr lang="nl-NL" sz="2000" dirty="0" err="1">
                <a:solidFill>
                  <a:schemeClr val="tx1"/>
                </a:solidFill>
                <a:latin typeface="Calibri" charset="0"/>
              </a:rPr>
              <a:t>https</a:t>
            </a:r>
            <a:r>
              <a:rPr lang="nl-NL" sz="2000" dirty="0">
                <a:solidFill>
                  <a:schemeClr val="tx1"/>
                </a:solidFill>
                <a:latin typeface="Calibri" charset="0"/>
              </a:rPr>
              <a:t>://</a:t>
            </a:r>
            <a:r>
              <a:rPr lang="nl-NL" sz="2000" dirty="0" err="1">
                <a:solidFill>
                  <a:schemeClr val="tx1"/>
                </a:solidFill>
                <a:latin typeface="Calibri" charset="0"/>
              </a:rPr>
              <a:t>global-evaluation.atmosphere.copernicus.eu</a:t>
            </a:r>
            <a:endParaRPr lang="nl-NL" sz="2000" dirty="0">
              <a:solidFill>
                <a:schemeClr val="tx1"/>
              </a:solidFill>
              <a:latin typeface="Calibri" charset="0"/>
            </a:endParaRPr>
          </a:p>
          <a:p>
            <a:pPr lvl="1" indent="0"/>
            <a:r>
              <a:rPr lang="nl-NL" sz="2400" dirty="0">
                <a:solidFill>
                  <a:schemeClr val="tx1"/>
                </a:solidFill>
                <a:latin typeface="Calibri" charset="0"/>
              </a:rPr>
              <a:t>S5P-PAL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Mapping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 Portal		</a:t>
            </a:r>
            <a:r>
              <a:rPr lang="nl-NL" sz="2000" dirty="0" err="1">
                <a:solidFill>
                  <a:schemeClr val="tx1"/>
                </a:solidFill>
                <a:latin typeface="Calibri" charset="0"/>
              </a:rPr>
              <a:t>https</a:t>
            </a:r>
            <a:r>
              <a:rPr lang="nl-NL" sz="2000" dirty="0">
                <a:solidFill>
                  <a:schemeClr val="tx1"/>
                </a:solidFill>
                <a:latin typeface="Calibri" charset="0"/>
              </a:rPr>
              <a:t>://maps.s5p-pal.com</a:t>
            </a:r>
          </a:p>
          <a:p>
            <a:pPr lvl="1" indent="0"/>
            <a:endParaRPr lang="en-US" sz="2000" dirty="0">
              <a:solidFill>
                <a:schemeClr val="tx1"/>
              </a:solidFill>
              <a:latin typeface="Monaco"/>
              <a:cs typeface="Monac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E2C47-A5A2-5BD9-BC03-0A5A81FC9556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FA6A2-3EE8-E500-949E-30368D51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6" y="2973480"/>
            <a:ext cx="3391150" cy="2705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A9AFF-CBA6-0E31-BAC0-CA5884037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896" y="3453170"/>
            <a:ext cx="3476724" cy="2899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90C54-7C97-7FE6-F6F9-829ECDE66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841" y="3056279"/>
            <a:ext cx="3193249" cy="1993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246C51-56FF-3AB3-16ED-3FAE7F17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215" y="4183763"/>
            <a:ext cx="2709523" cy="20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3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D205C-3624-DE4E-AFDB-20271AAA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EDE2-4E6F-4AE5-8135-D5074A24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AC02-8FC0-0A77-22DA-6E0E992B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nl-NL" sz="2400" dirty="0">
                <a:solidFill>
                  <a:schemeClr val="tx1"/>
                </a:solidFill>
                <a:latin typeface="Calibri" charset="0"/>
              </a:rPr>
              <a:t>HARP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comes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with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extensive</a:t>
            </a:r>
            <a:r>
              <a:rPr lang="nl-NL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latin typeface="Calibri" charset="0"/>
              </a:rPr>
              <a:t>documentation</a:t>
            </a:r>
            <a:endParaRPr lang="nl-NL" sz="2000" dirty="0">
              <a:solidFill>
                <a:schemeClr val="tx1"/>
              </a:solidFill>
              <a:latin typeface="Calibri" charset="0"/>
            </a:endParaRPr>
          </a:p>
          <a:p>
            <a:pPr lvl="1" indent="0"/>
            <a:endParaRPr lang="en-US" sz="2000" dirty="0">
              <a:solidFill>
                <a:schemeClr val="tx1"/>
              </a:solidFill>
              <a:latin typeface="Monaco"/>
              <a:cs typeface="Monac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51178-167F-6F8E-8A4B-7AD4EE3D7656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E19A-18CD-C1E5-C58D-9B710AF7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2" y="1681655"/>
            <a:ext cx="4396958" cy="3310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357DDE-816F-5E0D-6964-D333C2D3B4CF}"/>
              </a:ext>
            </a:extLst>
          </p:cNvPr>
          <p:cNvSpPr txBox="1"/>
          <p:nvPr/>
        </p:nvSpPr>
        <p:spPr>
          <a:xfrm>
            <a:off x="811924" y="5624000"/>
            <a:ext cx="6643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https://stcorp.github.io/harp/doc/html/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46790F-45BB-3036-497C-2ABEF0408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57" y="3733988"/>
            <a:ext cx="4495755" cy="165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5E4CB-3F49-A509-AEA7-EED80D2F1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440" y="1550796"/>
            <a:ext cx="5003564" cy="2600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987D0-7D44-0E0D-02AB-4EFB1E479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782" y="3126192"/>
            <a:ext cx="4226434" cy="23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Atmospheric Toolbox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6E2E2B-480D-254E-8EDD-993ACA4D1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220" y="1705643"/>
            <a:ext cx="7208528" cy="44374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A7C2C-64D9-3648-B6C5-9944686C4558}"/>
              </a:ext>
            </a:extLst>
          </p:cNvPr>
          <p:cNvSpPr txBox="1"/>
          <p:nvPr/>
        </p:nvSpPr>
        <p:spPr>
          <a:xfrm>
            <a:off x="3083003" y="5880350"/>
            <a:ext cx="6236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https://forum.atmospherictoolbox.org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DF64E-BBA3-2BBB-1985-35C3AEEE7B3E}"/>
              </a:ext>
            </a:extLst>
          </p:cNvPr>
          <p:cNvSpPr txBox="1"/>
          <p:nvPr/>
        </p:nvSpPr>
        <p:spPr>
          <a:xfrm>
            <a:off x="296334" y="1074484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Online forum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908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Atmospheric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ESA project(s) with a long history: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2002: BEAT (Basic ENVISAT Atmospheric Toolbox)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2004: VISAN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2008: CODA (formerly BEAT-I)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2016: HARP (formerly BEAT-II)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2017: QDOAS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2020: AVL visualisation (desktop -&gt; jupyterlab)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2025: AVL cloud platform (datacubes + workspaces)</a:t>
            </a:r>
          </a:p>
          <a:p>
            <a:pPr marL="0" indent="0"/>
            <a:endParaRPr lang="en-NL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B500C-E31E-7C17-82AF-B6D7DBAD1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404" y="4605436"/>
            <a:ext cx="2930169" cy="1648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4F6FA-B77B-9861-A4E4-18CA59DBE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52" y="1039525"/>
            <a:ext cx="3079671" cy="1213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DA18C-588F-4812-09C6-0387C6EE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403" y="2573360"/>
            <a:ext cx="2930168" cy="1648219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62EC9757-779E-4908-2C7F-5FC15F4DFCD8}"/>
              </a:ext>
            </a:extLst>
          </p:cNvPr>
          <p:cNvSpPr/>
          <p:nvPr/>
        </p:nvSpPr>
        <p:spPr>
          <a:xfrm>
            <a:off x="10240301" y="2083206"/>
            <a:ext cx="184731" cy="641677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0D633213-0A39-DD54-668E-637A25A67C10}"/>
              </a:ext>
            </a:extLst>
          </p:cNvPr>
          <p:cNvSpPr/>
          <p:nvPr/>
        </p:nvSpPr>
        <p:spPr>
          <a:xfrm>
            <a:off x="10240301" y="4075362"/>
            <a:ext cx="184731" cy="641677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7EDFB-87C7-AFA1-3643-3CC598BA076D}"/>
              </a:ext>
            </a:extLst>
          </p:cNvPr>
          <p:cNvSpPr txBox="1"/>
          <p:nvPr/>
        </p:nvSpPr>
        <p:spPr>
          <a:xfrm>
            <a:off x="1942337" y="5429546"/>
            <a:ext cx="5199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https://atmospherictoolbox.org</a:t>
            </a:r>
          </a:p>
        </p:txBody>
      </p:sp>
    </p:spTree>
    <p:extLst>
      <p:ext uri="{BB962C8B-B14F-4D97-AF65-F5344CB8AC3E}">
        <p14:creationId xmlns:p14="http://schemas.microsoft.com/office/powerpoint/2010/main" val="354001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0159-3F46-26E3-5ECD-91B0E5D1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F0AE-9890-11DF-1295-4A4FDE10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Atmospheric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D4C28-3303-0508-1B3C-90269A0BA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defRPr/>
            </a:pPr>
            <a:r>
              <a:rPr lang="en-US" sz="2400" dirty="0">
                <a:solidFill>
                  <a:schemeClr val="tx1"/>
                </a:solidFill>
              </a:rPr>
              <a:t>direct product reading interface</a:t>
            </a:r>
          </a:p>
          <a:p>
            <a:pPr indent="0">
              <a:defRPr/>
            </a:pPr>
            <a:r>
              <a:rPr lang="en-US" sz="2400" b="1" dirty="0">
                <a:solidFill>
                  <a:schemeClr val="tx1"/>
                </a:solidFill>
              </a:rPr>
              <a:t>	CODA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	data harmonization interface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1" dirty="0">
                <a:solidFill>
                  <a:schemeClr val="tx1"/>
                </a:solidFill>
              </a:rPr>
              <a:t>HARP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	visualization &amp; analysis environment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b="1" dirty="0">
                <a:solidFill>
                  <a:schemeClr val="tx1"/>
                </a:solidFill>
              </a:rPr>
              <a:t>VISAN </a:t>
            </a:r>
            <a:r>
              <a:rPr lang="en-US" sz="2400" dirty="0">
                <a:solidFill>
                  <a:schemeClr val="tx1"/>
                </a:solidFill>
              </a:rPr>
              <a:t>(desktop application)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		AVL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jupyterlab</a:t>
            </a:r>
            <a:r>
              <a:rPr lang="en-US" sz="2400" dirty="0">
                <a:solidFill>
                  <a:schemeClr val="tx1"/>
                </a:solidFill>
              </a:rPr>
              <a:t> notebooks)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	DOAS retrieval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b="1" dirty="0">
                <a:solidFill>
                  <a:schemeClr val="tx1"/>
                </a:solidFill>
              </a:rPr>
              <a:t>QDOAS</a:t>
            </a:r>
            <a:r>
              <a:rPr lang="en-US" sz="2400" dirty="0">
                <a:solidFill>
                  <a:schemeClr val="tx1"/>
                </a:solidFill>
              </a:rPr>
              <a:t> (*BIRA-IASB)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endParaRPr lang="en-US" sz="2400" i="1" dirty="0">
              <a:solidFill>
                <a:schemeClr val="tx1"/>
              </a:solidFill>
            </a:endParaRPr>
          </a:p>
          <a:p>
            <a:pPr indent="0">
              <a:defRPr/>
            </a:pPr>
            <a:r>
              <a:rPr lang="en-US" sz="2400" i="1" dirty="0">
                <a:solidFill>
                  <a:schemeClr val="tx1"/>
                </a:solidFill>
              </a:rPr>
              <a:t>All Free, Open Source and Cross Platform!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A62C9-9392-7965-294D-16C2C5C7E419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7643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8DAB9-9A2D-4F2C-C6F8-D0852AFC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8618-1C0F-6E36-7039-A64F7DAB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1B729-26A2-ECDA-532D-DB1F74CE6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defRPr/>
            </a:pPr>
            <a:r>
              <a:rPr lang="en-US" sz="2800" b="1" dirty="0">
                <a:solidFill>
                  <a:schemeClr val="tx1"/>
                </a:solidFill>
              </a:rPr>
              <a:t>HARP</a:t>
            </a:r>
            <a:r>
              <a:rPr lang="en-US" sz="2800" dirty="0">
                <a:solidFill>
                  <a:schemeClr val="tx1"/>
                </a:solidFill>
              </a:rPr>
              <a:t> - Toolset for Harmonization of Products</a:t>
            </a:r>
          </a:p>
          <a:p>
            <a:pPr lvl="1">
              <a:defRPr/>
            </a:pPr>
            <a:r>
              <a:rPr lang="en-US" sz="2800" dirty="0">
                <a:solidFill>
                  <a:schemeClr val="tx1"/>
                </a:solidFill>
              </a:rPr>
              <a:t>	Dimensions</a:t>
            </a:r>
          </a:p>
          <a:p>
            <a:pPr lvl="1">
              <a:defRPr/>
            </a:pPr>
            <a:r>
              <a:rPr lang="en-US" sz="2800" dirty="0">
                <a:solidFill>
                  <a:schemeClr val="tx1"/>
                </a:solidFill>
              </a:rPr>
              <a:t>	Names</a:t>
            </a:r>
          </a:p>
          <a:p>
            <a:pPr lvl="1">
              <a:defRPr/>
            </a:pPr>
            <a:r>
              <a:rPr lang="en-US" sz="2800" dirty="0">
                <a:solidFill>
                  <a:schemeClr val="tx1"/>
                </a:solidFill>
              </a:rPr>
              <a:t>	Units</a:t>
            </a:r>
          </a:p>
          <a:p>
            <a:pPr lvl="1">
              <a:defRPr/>
            </a:pPr>
            <a:r>
              <a:rPr lang="en-US" sz="2800" dirty="0">
                <a:solidFill>
                  <a:schemeClr val="tx1"/>
                </a:solidFill>
              </a:rPr>
              <a:t>	Time</a:t>
            </a:r>
          </a:p>
          <a:p>
            <a:pPr lvl="1">
              <a:defRPr/>
            </a:pPr>
            <a:r>
              <a:rPr lang="en-US" sz="2800" dirty="0">
                <a:solidFill>
                  <a:schemeClr val="tx1"/>
                </a:solidFill>
              </a:rPr>
              <a:t>	Location</a:t>
            </a:r>
          </a:p>
          <a:p>
            <a:pPr lvl="1">
              <a:defRPr/>
            </a:pPr>
            <a:r>
              <a:rPr lang="en-US" sz="2800" dirty="0">
                <a:solidFill>
                  <a:schemeClr val="tx1"/>
                </a:solidFill>
              </a:rPr>
              <a:t>	Resolution</a:t>
            </a:r>
          </a:p>
          <a:p>
            <a:pPr indent="0">
              <a:defRPr/>
            </a:pPr>
            <a:r>
              <a:rPr lang="en-US" sz="2800" dirty="0">
                <a:solidFill>
                  <a:schemeClr val="tx1"/>
                </a:solidFill>
              </a:rPr>
              <a:t>Facilitates comparison through harmonization and collocation functions</a:t>
            </a:r>
          </a:p>
          <a:p>
            <a:pPr indent="0">
              <a:defRPr/>
            </a:pPr>
            <a:r>
              <a:rPr lang="en-US" sz="2800" dirty="0">
                <a:solidFill>
                  <a:schemeClr val="tx1"/>
                </a:solidFill>
              </a:rPr>
              <a:t>Focuses on (but not limited to) atmospheric data products</a:t>
            </a:r>
          </a:p>
          <a:p>
            <a:pPr indent="0">
              <a:defRPr/>
            </a:pP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334A8-E084-4F1D-4DFC-69D4BD9E6F17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84782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AECEF-CAE8-5EBD-5F36-49AC4520B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D4A2-8BC8-FD6A-CA27-33CC3CDB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06408-9EEF-ED2C-CEBB-1649216C1A35}"/>
              </a:ext>
            </a:extLst>
          </p:cNvPr>
          <p:cNvSpPr txBox="1"/>
          <p:nvPr/>
        </p:nvSpPr>
        <p:spPr>
          <a:xfrm>
            <a:off x="10108348" y="2684642"/>
            <a:ext cx="18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5F80FF39-4BE1-F0A5-47FF-F411C5E78CDD}"/>
              </a:ext>
            </a:extLst>
          </p:cNvPr>
          <p:cNvSpPr/>
          <p:nvPr/>
        </p:nvSpPr>
        <p:spPr>
          <a:xfrm>
            <a:off x="1949489" y="2763563"/>
            <a:ext cx="8382000" cy="1905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050" dirty="0"/>
          </a:p>
          <a:p>
            <a:pPr algn="ctr">
              <a:defRPr/>
            </a:pPr>
            <a:r>
              <a:rPr lang="en-US" sz="1400" dirty="0"/>
              <a:t>HARP C library</a:t>
            </a:r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673A9F61-CADE-6BFE-494D-7373A920DEBA}"/>
              </a:ext>
            </a:extLst>
          </p:cNvPr>
          <p:cNvSpPr/>
          <p:nvPr/>
        </p:nvSpPr>
        <p:spPr>
          <a:xfrm>
            <a:off x="5761675" y="1641418"/>
            <a:ext cx="1295400" cy="46355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chemeClr val="tx1"/>
                </a:solidFill>
              </a:rPr>
              <a:t>harpconvert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Rectangle 46">
            <a:extLst>
              <a:ext uri="{FF2B5EF4-FFF2-40B4-BE49-F238E27FC236}">
                <a16:creationId xmlns:a16="http://schemas.microsoft.com/office/drawing/2014/main" id="{10179F7B-14B6-08BB-F985-DD1DF49F362F}"/>
              </a:ext>
            </a:extLst>
          </p:cNvPr>
          <p:cNvSpPr/>
          <p:nvPr/>
        </p:nvSpPr>
        <p:spPr>
          <a:xfrm>
            <a:off x="2330489" y="3525563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Ingestion modules:</a:t>
            </a:r>
            <a:br>
              <a:rPr lang="en-US" sz="1050" dirty="0"/>
            </a:br>
            <a:r>
              <a:rPr lang="en-US" sz="1050" dirty="0"/>
              <a:t>Sentinel 5P, </a:t>
            </a:r>
            <a:r>
              <a:rPr lang="en-US" sz="1050" dirty="0" err="1"/>
              <a:t>EarthCARE</a:t>
            </a:r>
            <a:r>
              <a:rPr lang="en-US" sz="1050" dirty="0"/>
              <a:t>, OMI/TES/MLS/HIRDLS, GOME-2/IASI, GOMOS/MIPAS/SCIAMACHY, GOSAT, Odin/OSIRIS, Atmospheric CCI, CAMS, NDACC, ...</a:t>
            </a:r>
          </a:p>
        </p:txBody>
      </p:sp>
      <p:sp>
        <p:nvSpPr>
          <p:cNvPr id="32" name="Rectangle 58">
            <a:extLst>
              <a:ext uri="{FF2B5EF4-FFF2-40B4-BE49-F238E27FC236}">
                <a16:creationId xmlns:a16="http://schemas.microsoft.com/office/drawing/2014/main" id="{7D48A7C5-3A07-8369-993B-8A60AC90DD01}"/>
              </a:ext>
            </a:extLst>
          </p:cNvPr>
          <p:cNvSpPr/>
          <p:nvPr/>
        </p:nvSpPr>
        <p:spPr>
          <a:xfrm>
            <a:off x="2940089" y="4744763"/>
            <a:ext cx="3657600" cy="5286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CODA C library</a:t>
            </a:r>
          </a:p>
        </p:txBody>
      </p:sp>
      <p:sp>
        <p:nvSpPr>
          <p:cNvPr id="33" name="Rectangle 59">
            <a:extLst>
              <a:ext uri="{FF2B5EF4-FFF2-40B4-BE49-F238E27FC236}">
                <a16:creationId xmlns:a16="http://schemas.microsoft.com/office/drawing/2014/main" id="{33266060-0F26-9F0F-8FCF-3A3E6C679863}"/>
              </a:ext>
            </a:extLst>
          </p:cNvPr>
          <p:cNvSpPr/>
          <p:nvPr/>
        </p:nvSpPr>
        <p:spPr>
          <a:xfrm>
            <a:off x="6788189" y="4744763"/>
            <a:ext cx="1360488" cy="522288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HDF4 library</a:t>
            </a:r>
          </a:p>
        </p:txBody>
      </p:sp>
      <p:sp>
        <p:nvSpPr>
          <p:cNvPr id="34" name="Rectangle 60">
            <a:extLst>
              <a:ext uri="{FF2B5EF4-FFF2-40B4-BE49-F238E27FC236}">
                <a16:creationId xmlns:a16="http://schemas.microsoft.com/office/drawing/2014/main" id="{0DB0454F-7B0D-619B-9D1B-2860F3C4B2E5}"/>
              </a:ext>
            </a:extLst>
          </p:cNvPr>
          <p:cNvSpPr/>
          <p:nvPr/>
        </p:nvSpPr>
        <p:spPr>
          <a:xfrm>
            <a:off x="8274089" y="4744763"/>
            <a:ext cx="1379538" cy="522288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HDF5 library</a:t>
            </a:r>
          </a:p>
        </p:txBody>
      </p:sp>
      <p:sp>
        <p:nvSpPr>
          <p:cNvPr id="35" name="Rectangle 61">
            <a:extLst>
              <a:ext uri="{FF2B5EF4-FFF2-40B4-BE49-F238E27FC236}">
                <a16:creationId xmlns:a16="http://schemas.microsoft.com/office/drawing/2014/main" id="{0EBDF10E-B6DA-00A3-D661-534B2B5DD287}"/>
              </a:ext>
            </a:extLst>
          </p:cNvPr>
          <p:cNvSpPr/>
          <p:nvPr/>
        </p:nvSpPr>
        <p:spPr>
          <a:xfrm>
            <a:off x="5761675" y="2174818"/>
            <a:ext cx="1295400" cy="46355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chemeClr val="tx1"/>
                </a:solidFill>
              </a:rPr>
              <a:t>harpmerge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Rectangle 62">
            <a:extLst>
              <a:ext uri="{FF2B5EF4-FFF2-40B4-BE49-F238E27FC236}">
                <a16:creationId xmlns:a16="http://schemas.microsoft.com/office/drawing/2014/main" id="{BB1426B9-707B-EA02-ADA0-26CA1EC23EEC}"/>
              </a:ext>
            </a:extLst>
          </p:cNvPr>
          <p:cNvSpPr/>
          <p:nvPr/>
        </p:nvSpPr>
        <p:spPr>
          <a:xfrm>
            <a:off x="7133275" y="1641418"/>
            <a:ext cx="1295400" cy="46355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chemeClr val="tx1"/>
                </a:solidFill>
              </a:rPr>
              <a:t>harpdump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Rectangle 64">
            <a:extLst>
              <a:ext uri="{FF2B5EF4-FFF2-40B4-BE49-F238E27FC236}">
                <a16:creationId xmlns:a16="http://schemas.microsoft.com/office/drawing/2014/main" id="{2A675880-EB6A-5B72-3344-33F68EEC81C7}"/>
              </a:ext>
            </a:extLst>
          </p:cNvPr>
          <p:cNvSpPr/>
          <p:nvPr/>
        </p:nvSpPr>
        <p:spPr>
          <a:xfrm>
            <a:off x="8504875" y="1641418"/>
            <a:ext cx="1295400" cy="46355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chemeClr val="tx1"/>
                </a:solidFill>
              </a:rPr>
              <a:t>harpcollocate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8" name="Rectangle 66">
            <a:extLst>
              <a:ext uri="{FF2B5EF4-FFF2-40B4-BE49-F238E27FC236}">
                <a16:creationId xmlns:a16="http://schemas.microsoft.com/office/drawing/2014/main" id="{946A5557-3992-7D41-F54B-BCA9B6B99C1F}"/>
              </a:ext>
            </a:extLst>
          </p:cNvPr>
          <p:cNvSpPr/>
          <p:nvPr/>
        </p:nvSpPr>
        <p:spPr>
          <a:xfrm>
            <a:off x="7133275" y="2174818"/>
            <a:ext cx="1295400" cy="46355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chemeClr val="tx1"/>
                </a:solidFill>
              </a:rPr>
              <a:t>harpcheck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1" name="Rectangle 70">
            <a:extLst>
              <a:ext uri="{FF2B5EF4-FFF2-40B4-BE49-F238E27FC236}">
                <a16:creationId xmlns:a16="http://schemas.microsoft.com/office/drawing/2014/main" id="{F49A9FB0-7535-2996-0BF8-9694580751E8}"/>
              </a:ext>
            </a:extLst>
          </p:cNvPr>
          <p:cNvSpPr/>
          <p:nvPr/>
        </p:nvSpPr>
        <p:spPr>
          <a:xfrm>
            <a:off x="6369089" y="3373163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Unit</a:t>
            </a:r>
          </a:p>
          <a:p>
            <a:pPr algn="ctr">
              <a:defRPr/>
            </a:pPr>
            <a:r>
              <a:rPr lang="en-US" sz="1200" dirty="0"/>
              <a:t>conversion</a:t>
            </a:r>
          </a:p>
        </p:txBody>
      </p:sp>
      <p:sp>
        <p:nvSpPr>
          <p:cNvPr id="42" name="Rectangle 71">
            <a:extLst>
              <a:ext uri="{FF2B5EF4-FFF2-40B4-BE49-F238E27FC236}">
                <a16:creationId xmlns:a16="http://schemas.microsoft.com/office/drawing/2014/main" id="{6A769A8C-FDB3-CE7D-EEC3-60A50C416659}"/>
              </a:ext>
            </a:extLst>
          </p:cNvPr>
          <p:cNvSpPr/>
          <p:nvPr/>
        </p:nvSpPr>
        <p:spPr>
          <a:xfrm>
            <a:off x="7664489" y="3982763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Regridding</a:t>
            </a:r>
            <a:endParaRPr lang="en-US" sz="1200" dirty="0"/>
          </a:p>
        </p:txBody>
      </p:sp>
      <p:sp>
        <p:nvSpPr>
          <p:cNvPr id="43" name="Rectangle 72">
            <a:extLst>
              <a:ext uri="{FF2B5EF4-FFF2-40B4-BE49-F238E27FC236}">
                <a16:creationId xmlns:a16="http://schemas.microsoft.com/office/drawing/2014/main" id="{2CF6F71A-5A87-1D3E-8B7D-67CAE5BFE845}"/>
              </a:ext>
            </a:extLst>
          </p:cNvPr>
          <p:cNvSpPr/>
          <p:nvPr/>
        </p:nvSpPr>
        <p:spPr>
          <a:xfrm>
            <a:off x="7664489" y="3373163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Derived</a:t>
            </a:r>
          </a:p>
          <a:p>
            <a:pPr algn="ctr">
              <a:defRPr/>
            </a:pPr>
            <a:r>
              <a:rPr lang="en-US" sz="1200" dirty="0"/>
              <a:t>variables</a:t>
            </a:r>
          </a:p>
        </p:txBody>
      </p:sp>
      <p:sp>
        <p:nvSpPr>
          <p:cNvPr id="44" name="Rectangle 73">
            <a:extLst>
              <a:ext uri="{FF2B5EF4-FFF2-40B4-BE49-F238E27FC236}">
                <a16:creationId xmlns:a16="http://schemas.microsoft.com/office/drawing/2014/main" id="{EA315A53-0B71-555D-D0A5-E38AD569935C}"/>
              </a:ext>
            </a:extLst>
          </p:cNvPr>
          <p:cNvSpPr/>
          <p:nvPr/>
        </p:nvSpPr>
        <p:spPr>
          <a:xfrm>
            <a:off x="8959889" y="3982763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Import/</a:t>
            </a:r>
          </a:p>
          <a:p>
            <a:pPr algn="ctr">
              <a:defRPr/>
            </a:pPr>
            <a:r>
              <a:rPr lang="en-US" sz="1200" dirty="0"/>
              <a:t>Export</a:t>
            </a:r>
          </a:p>
        </p:txBody>
      </p:sp>
      <p:sp>
        <p:nvSpPr>
          <p:cNvPr id="45" name="Rectangle 20">
            <a:extLst>
              <a:ext uri="{FF2B5EF4-FFF2-40B4-BE49-F238E27FC236}">
                <a16:creationId xmlns:a16="http://schemas.microsoft.com/office/drawing/2014/main" id="{F5E56D9A-4612-3896-A268-1D1CB6D6084E}"/>
              </a:ext>
            </a:extLst>
          </p:cNvPr>
          <p:cNvSpPr/>
          <p:nvPr/>
        </p:nvSpPr>
        <p:spPr>
          <a:xfrm>
            <a:off x="8959889" y="3373163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Collocation</a:t>
            </a: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80B311D0-BA87-3C81-0920-C4D2B440436F}"/>
              </a:ext>
            </a:extLst>
          </p:cNvPr>
          <p:cNvSpPr/>
          <p:nvPr/>
        </p:nvSpPr>
        <p:spPr>
          <a:xfrm>
            <a:off x="6369089" y="3982763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Filtering</a:t>
            </a:r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A810B5D2-C973-8ED1-D504-66F1EA9D14BE}"/>
              </a:ext>
            </a:extLst>
          </p:cNvPr>
          <p:cNvSpPr/>
          <p:nvPr/>
        </p:nvSpPr>
        <p:spPr>
          <a:xfrm>
            <a:off x="2380413" y="1870018"/>
            <a:ext cx="774700" cy="6096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Python interface</a:t>
            </a:r>
          </a:p>
        </p:txBody>
      </p:sp>
      <p:sp>
        <p:nvSpPr>
          <p:cNvPr id="48" name="Rectangle 68">
            <a:extLst>
              <a:ext uri="{FF2B5EF4-FFF2-40B4-BE49-F238E27FC236}">
                <a16:creationId xmlns:a16="http://schemas.microsoft.com/office/drawing/2014/main" id="{7DA0D338-71AF-6EE3-F55C-3295614E49F6}"/>
              </a:ext>
            </a:extLst>
          </p:cNvPr>
          <p:cNvSpPr/>
          <p:nvPr/>
        </p:nvSpPr>
        <p:spPr>
          <a:xfrm>
            <a:off x="8510435" y="2179965"/>
            <a:ext cx="1295400" cy="463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other...</a:t>
            </a:r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1F2F28FD-8656-C8AC-CA87-D3794B85CCEF}"/>
              </a:ext>
            </a:extLst>
          </p:cNvPr>
          <p:cNvSpPr/>
          <p:nvPr/>
        </p:nvSpPr>
        <p:spPr>
          <a:xfrm>
            <a:off x="4064123" y="1870018"/>
            <a:ext cx="774700" cy="6096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 err="1"/>
              <a:t>Matlab</a:t>
            </a:r>
            <a:r>
              <a:rPr lang="en-US" sz="1050" dirty="0"/>
              <a:t> interface</a:t>
            </a: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4D98B7A5-F561-98B4-6420-B340CF7D9671}"/>
              </a:ext>
            </a:extLst>
          </p:cNvPr>
          <p:cNvSpPr/>
          <p:nvPr/>
        </p:nvSpPr>
        <p:spPr>
          <a:xfrm>
            <a:off x="4900258" y="1870018"/>
            <a:ext cx="774700" cy="6096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IDL interface</a:t>
            </a:r>
          </a:p>
        </p:txBody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CAC8C0B1-9A90-53DC-C4A6-9FEACD5A1034}"/>
              </a:ext>
            </a:extLst>
          </p:cNvPr>
          <p:cNvSpPr/>
          <p:nvPr/>
        </p:nvSpPr>
        <p:spPr>
          <a:xfrm>
            <a:off x="3225753" y="1870018"/>
            <a:ext cx="774700" cy="6096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R interface</a:t>
            </a:r>
          </a:p>
        </p:txBody>
      </p:sp>
    </p:spTree>
    <p:extLst>
      <p:ext uri="{BB962C8B-B14F-4D97-AF65-F5344CB8AC3E}">
        <p14:creationId xmlns:p14="http://schemas.microsoft.com/office/powerpoint/2010/main" val="46948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D884-6298-BB0D-1431-B0AF52299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235B-1062-7A3C-0189-C8991507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5F0B-38E2-A20D-570A-EE3CCC4A7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Import of data products to common data format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Introduces </a:t>
            </a:r>
            <a:r>
              <a:rPr lang="en-US" sz="2800" b="1" dirty="0">
                <a:solidFill>
                  <a:schemeClr val="tx1"/>
                </a:solidFill>
              </a:rPr>
              <a:t>HARP data format standard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https://</a:t>
            </a:r>
            <a:r>
              <a:rPr lang="en-US" sz="2400" i="1" dirty="0" err="1">
                <a:solidFill>
                  <a:schemeClr val="tx1"/>
                </a:solidFill>
              </a:rPr>
              <a:t>stcorp.github.io</a:t>
            </a:r>
            <a:r>
              <a:rPr lang="en-US" sz="2400" i="1" dirty="0">
                <a:solidFill>
                  <a:schemeClr val="tx1"/>
                </a:solidFill>
              </a:rPr>
              <a:t>/harp/doc/html/conventions/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Conventions on top of </a:t>
            </a:r>
            <a:r>
              <a:rPr lang="en-US" sz="2800" dirty="0" err="1">
                <a:solidFill>
                  <a:schemeClr val="tx1"/>
                </a:solidFill>
              </a:rPr>
              <a:t>netCDF</a:t>
            </a:r>
            <a:r>
              <a:rPr lang="en-US" sz="2800" dirty="0">
                <a:solidFill>
                  <a:schemeClr val="tx1"/>
                </a:solidFill>
              </a:rPr>
              <a:t>, HDF4, HDF5</a:t>
            </a:r>
          </a:p>
          <a:p>
            <a:pPr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Focus is not on being descriptive, but on being able to standardize </a:t>
            </a:r>
            <a:r>
              <a:rPr lang="en-US" sz="2800" b="1" dirty="0">
                <a:solidFill>
                  <a:schemeClr val="tx1"/>
                </a:solidFill>
              </a:rPr>
              <a:t>automated operations on data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This means: variable naming, dimension naming/ordering, 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6CD8D-09C7-85B0-249A-FB8A3028AA3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4528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90D8-7CAA-20CB-8EB6-A8934CD09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DB07-C3E2-F9FF-F24F-8A73BD5C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C71AB-E655-D00C-1E3A-E8E013D27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US" sz="3600" dirty="0">
                <a:solidFill>
                  <a:schemeClr val="tx1"/>
                </a:solidFill>
                <a:latin typeface="Calibri" charset="0"/>
              </a:rPr>
              <a:t>HARP product ingestion using Python:</a:t>
            </a:r>
            <a:endParaRPr lang="en-US" dirty="0">
              <a:solidFill>
                <a:schemeClr val="tx1"/>
              </a:solidFill>
              <a:latin typeface="Calibri" charset="0"/>
            </a:endParaRP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&gt;&gt;&gt; product = 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harp.import_product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(......)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&gt;&gt;&gt; print(product)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source product = 'MIP_NL__2PODPA20020925_010931_000060262009_00418_02977_0147.N1'</a:t>
            </a:r>
          </a:p>
          <a:p>
            <a:pPr marL="1055687" lvl="2"/>
            <a:endParaRPr lang="en-US" sz="1200" dirty="0">
              <a:solidFill>
                <a:schemeClr val="tx1"/>
              </a:solidFill>
              <a:latin typeface="Calibri" charset="0"/>
            </a:endParaRP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datetime {time=74} [seconds since 2000-01-01]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altitude {time=74, vertical=17} [km]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latitude {time=74}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degree_north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longitude {time=74}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degree_east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pressure {time=74, vertical=17}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hPa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pressure_uncertainty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 {time=74, vertical=17}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hPa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temperature {time=74, vertical=17} [K]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temperature_uncertainty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 {time=74, vertical=17} [K]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O3_number_density {time=74, vertical=17}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molec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/cm^3]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O3_number_density_uncertainty {time=74, vertical=17}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molec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/cm^3]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O3_volume_mixing_ratio {time=74, vertical=17}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ppmv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double O3_volume_mixing_ratio_uncertainty {time=74, vertical=17} [</a:t>
            </a:r>
            <a:r>
              <a:rPr lang="en-US" sz="1200" dirty="0" err="1">
                <a:solidFill>
                  <a:schemeClr val="tx1"/>
                </a:solidFill>
                <a:latin typeface="Calibri" charset="0"/>
              </a:rPr>
              <a:t>ppmv</a:t>
            </a:r>
            <a:r>
              <a:rPr lang="en-US" sz="1200" dirty="0">
                <a:solidFill>
                  <a:schemeClr val="tx1"/>
                </a:solidFill>
                <a:latin typeface="Calibri" charset="0"/>
              </a:rPr>
              <a:t>]</a:t>
            </a:r>
          </a:p>
          <a:p>
            <a:pPr marL="1055687" lvl="2"/>
            <a:r>
              <a:rPr lang="en-US" sz="1200" dirty="0">
                <a:solidFill>
                  <a:schemeClr val="tx1"/>
                </a:solidFill>
                <a:latin typeface="Calibri" charset="0"/>
              </a:rPr>
              <a:t>long index {time=74}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D648F-9929-AB3E-5384-6FBE8D92A3FA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1271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B2F4-D4C6-A179-78F7-D07C09FED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FE96-A8D0-9917-D96E-CCE7EBC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0667E-AF8C-E3B1-43F2-9D8A159FE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US" sz="2000" dirty="0">
                <a:solidFill>
                  <a:schemeClr val="tx1"/>
                </a:solidFill>
                <a:latin typeface="Calibri" charset="0"/>
                <a:cs typeface="Calibri" charset="0"/>
              </a:rPr>
              <a:t>Filters: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    latitude&lt;=10;latitude&gt;=-10;longitude_range(179,-179)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    </a:t>
            </a:r>
            <a:r>
              <a:rPr lang="en-US" dirty="0" err="1">
                <a:solidFill>
                  <a:schemeClr val="tx1"/>
                </a:solidFill>
                <a:latin typeface="Monaco" charset="0"/>
                <a:cs typeface="Monaco" charset="0"/>
              </a:rPr>
              <a:t>point_distance</a:t>
            </a:r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(52.012, 4.357, 3 [km])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    valid(</a:t>
            </a:r>
            <a:r>
              <a:rPr lang="en-US" dirty="0" err="1">
                <a:solidFill>
                  <a:schemeClr val="tx1"/>
                </a:solidFill>
                <a:latin typeface="Monaco" charset="0"/>
                <a:cs typeface="Monaco" charset="0"/>
              </a:rPr>
              <a:t>aerosol_optical_depth</a:t>
            </a:r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)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    exclude(</a:t>
            </a:r>
            <a:r>
              <a:rPr lang="en-US" dirty="0" err="1">
                <a:solidFill>
                  <a:schemeClr val="tx1"/>
                </a:solidFill>
                <a:latin typeface="Monaco" charset="0"/>
                <a:cs typeface="Monaco" charset="0"/>
              </a:rPr>
              <a:t>aerosol_extinction_coefficient</a:t>
            </a:r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)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    keep(latitude, longitude)</a:t>
            </a:r>
          </a:p>
          <a:p>
            <a:pPr indent="0"/>
            <a:r>
              <a:rPr lang="en-US" sz="2000" dirty="0" err="1">
                <a:solidFill>
                  <a:schemeClr val="tx1"/>
                </a:solidFill>
                <a:latin typeface="Calibri" charset="0"/>
                <a:cs typeface="Calibri" charset="0"/>
              </a:rPr>
              <a:t>Regridding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cs typeface="Calibri" charset="0"/>
              </a:rPr>
              <a:t>:</a:t>
            </a:r>
          </a:p>
          <a:p>
            <a:pPr indent="0"/>
            <a:r>
              <a:rPr lang="en-US" sz="2000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dirty="0">
                <a:solidFill>
                  <a:schemeClr val="tx1"/>
                </a:solidFill>
                <a:latin typeface="Monaco"/>
                <a:cs typeface="Monaco"/>
              </a:rPr>
              <a:t>   </a:t>
            </a:r>
            <a:r>
              <a:rPr lang="en-US" dirty="0" err="1">
                <a:solidFill>
                  <a:schemeClr val="tx1"/>
                </a:solidFill>
                <a:latin typeface="Monaco"/>
                <a:cs typeface="Monaco"/>
              </a:rPr>
              <a:t>regrid</a:t>
            </a:r>
            <a:r>
              <a:rPr lang="en-US" dirty="0">
                <a:solidFill>
                  <a:schemeClr val="tx1"/>
                </a:solidFill>
                <a:latin typeface="Monaco"/>
                <a:cs typeface="Monaco"/>
              </a:rPr>
              <a:t>(vertical, altitude [km], 10, 0.5, 1.0)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/>
                <a:cs typeface="Monaco"/>
              </a:rPr>
              <a:t>    </a:t>
            </a:r>
            <a:r>
              <a:rPr lang="mr-IN" dirty="0" err="1">
                <a:solidFill>
                  <a:schemeClr val="tx1"/>
                </a:solidFill>
                <a:latin typeface="Monaco"/>
                <a:cs typeface="Monaco"/>
              </a:rPr>
              <a:t>bin_spatial</a:t>
            </a:r>
            <a:r>
              <a:rPr lang="mr-IN" dirty="0">
                <a:solidFill>
                  <a:schemeClr val="tx1"/>
                </a:solidFill>
                <a:latin typeface="Monaco"/>
                <a:cs typeface="Monaco"/>
              </a:rPr>
              <a:t>(181,-90,1,361,-180,1)</a:t>
            </a:r>
            <a:endParaRPr lang="en-US" dirty="0">
              <a:solidFill>
                <a:schemeClr val="tx1"/>
              </a:solidFill>
              <a:latin typeface="Monaco"/>
              <a:cs typeface="Monaco"/>
            </a:endParaRPr>
          </a:p>
          <a:p>
            <a:pPr indent="0"/>
            <a:r>
              <a:rPr lang="en-US" sz="2000" dirty="0">
                <a:solidFill>
                  <a:schemeClr val="tx1"/>
                </a:solidFill>
                <a:latin typeface="Calibri" charset="0"/>
                <a:cs typeface="Calibri" charset="0"/>
              </a:rPr>
              <a:t>Derived variables: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Monaco" charset="0"/>
                <a:cs typeface="Monaco" charset="0"/>
              </a:rPr>
              <a:t>    derive(&lt;variable&gt; &lt;datatype&gt; &lt;dimensions&gt; &lt;unit&gt;)</a:t>
            </a:r>
          </a:p>
          <a:p>
            <a:pPr indent="0"/>
            <a:r>
              <a:rPr lang="en-US" sz="2000" dirty="0">
                <a:solidFill>
                  <a:schemeClr val="tx1"/>
                </a:solidFill>
                <a:latin typeface="Calibri" charset="0"/>
                <a:cs typeface="Calibri" charset="0"/>
              </a:rPr>
              <a:t>You can combine these into small `scripts` that are performed during import:</a:t>
            </a:r>
          </a:p>
          <a:p>
            <a:pPr indent="0"/>
            <a:r>
              <a:rPr lang="en-US" sz="1600" dirty="0">
                <a:solidFill>
                  <a:schemeClr val="tx1"/>
                </a:solidFill>
                <a:latin typeface="Monaco" charset="0"/>
                <a:cs typeface="Monaco" charset="0"/>
              </a:rPr>
              <a:t>derive(</a:t>
            </a:r>
            <a:r>
              <a:rPr lang="en-US" sz="1600" dirty="0" err="1">
                <a:solidFill>
                  <a:schemeClr val="tx1"/>
                </a:solidFill>
                <a:latin typeface="Monaco" charset="0"/>
                <a:cs typeface="Monaco" charset="0"/>
              </a:rPr>
              <a:t>solar_zenith_angle</a:t>
            </a:r>
            <a:r>
              <a:rPr lang="en-US" sz="1600" dirty="0">
                <a:solidFill>
                  <a:schemeClr val="tx1"/>
                </a:solidFill>
                <a:latin typeface="Monaco" charset="0"/>
                <a:cs typeface="Monaco" charset="0"/>
              </a:rPr>
              <a:t> {time});</a:t>
            </a:r>
            <a:r>
              <a:rPr lang="en-US" sz="1600" dirty="0" err="1">
                <a:solidFill>
                  <a:schemeClr val="tx1"/>
                </a:solidFill>
                <a:latin typeface="Monaco" charset="0"/>
                <a:cs typeface="Monaco" charset="0"/>
              </a:rPr>
              <a:t>solar_zenith_angle</a:t>
            </a:r>
            <a:r>
              <a:rPr lang="en-US" sz="1600" dirty="0">
                <a:solidFill>
                  <a:schemeClr val="tx1"/>
                </a:solidFill>
                <a:latin typeface="Monaco" charset="0"/>
                <a:cs typeface="Monaco" charset="0"/>
              </a:rPr>
              <a:t>&lt;80;exclude(</a:t>
            </a:r>
            <a:r>
              <a:rPr lang="en-US" sz="1600" dirty="0" err="1">
                <a:solidFill>
                  <a:schemeClr val="tx1"/>
                </a:solidFill>
                <a:latin typeface="Monaco" charset="0"/>
                <a:cs typeface="Monaco" charset="0"/>
              </a:rPr>
              <a:t>solar_zenith_angle</a:t>
            </a:r>
            <a:r>
              <a:rPr lang="en-US" sz="1600" dirty="0">
                <a:solidFill>
                  <a:schemeClr val="tx1"/>
                </a:solidFill>
                <a:latin typeface="Monaco" charset="0"/>
                <a:cs typeface="Monaco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5FB28-EFBD-74A4-012D-F9FB3A7650AD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5615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75F48-46F8-35F6-F466-31894852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B67E-28B0-1635-8A05-B66F0611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41C5B-3903-A993-23BE-063A0F83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defRPr/>
            </a:pPr>
            <a:r>
              <a:rPr lang="en-US" sz="2400" dirty="0">
                <a:solidFill>
                  <a:schemeClr val="tx1"/>
                </a:solidFill>
              </a:rPr>
              <a:t>What if you want to generate the total column AOD from extinction profiles?</a:t>
            </a:r>
          </a:p>
          <a:p>
            <a:pPr indent="0">
              <a:defRPr/>
            </a:pPr>
            <a:endParaRPr lang="en-US" sz="2000" dirty="0">
              <a:solidFill>
                <a:schemeClr val="tx1"/>
              </a:solidFill>
              <a:latin typeface="Calibri" charset="0"/>
            </a:endParaRPr>
          </a:p>
          <a:p>
            <a:pPr indent="0">
              <a:defRPr/>
            </a:pPr>
            <a:r>
              <a:rPr lang="en-US" sz="2000" dirty="0">
                <a:solidFill>
                  <a:schemeClr val="tx1"/>
                </a:solidFill>
                <a:latin typeface="Calibri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Calibri" charset="0"/>
              </a:rPr>
              <a:t>"</a:t>
            </a:r>
            <a:r>
              <a:rPr lang="en-US" sz="2400" dirty="0">
                <a:solidFill>
                  <a:schemeClr val="tx1"/>
                </a:solidFill>
                <a:latin typeface="Monaco" charset="0"/>
                <a:cs typeface="Monaco" charset="0"/>
              </a:rPr>
              <a:t>derive(</a:t>
            </a:r>
            <a:r>
              <a:rPr lang="en-US" sz="2400" dirty="0" err="1">
                <a:solidFill>
                  <a:schemeClr val="tx1"/>
                </a:solidFill>
                <a:latin typeface="Monaco" charset="0"/>
                <a:cs typeface="Monaco" charset="0"/>
              </a:rPr>
              <a:t>aerosol_optical_depth</a:t>
            </a:r>
            <a:r>
              <a:rPr lang="en-US" sz="2400" dirty="0">
                <a:solidFill>
                  <a:schemeClr val="tx1"/>
                </a:solidFill>
                <a:latin typeface="Monaco" charset="0"/>
                <a:cs typeface="Monaco" charset="0"/>
              </a:rPr>
              <a:t> {time} [])"</a:t>
            </a:r>
          </a:p>
          <a:p>
            <a:pPr indent="0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indent="0">
              <a:defRPr/>
            </a:pPr>
            <a:r>
              <a:rPr lang="en-US" sz="2000" b="1" dirty="0">
                <a:solidFill>
                  <a:schemeClr val="tx1"/>
                </a:solidFill>
              </a:rPr>
              <a:t>	</a:t>
            </a:r>
            <a:r>
              <a:rPr lang="en-US" sz="2000" b="1" dirty="0" err="1">
                <a:solidFill>
                  <a:schemeClr val="tx1"/>
                </a:solidFill>
              </a:rPr>
              <a:t>aerosol_optical_depth</a:t>
            </a:r>
            <a:r>
              <a:rPr lang="en-US" sz="2000" dirty="0">
                <a:solidFill>
                  <a:schemeClr val="tx1"/>
                </a:solidFill>
              </a:rPr>
              <a:t> {time} [] </a:t>
            </a:r>
            <a:r>
              <a:rPr lang="en-US" sz="2000" b="1" i="1" dirty="0">
                <a:solidFill>
                  <a:schemeClr val="tx1"/>
                </a:solidFill>
              </a:rPr>
              <a:t>from</a:t>
            </a:r>
          </a:p>
          <a:p>
            <a:pPr indent="0">
              <a:defRPr/>
            </a:pPr>
            <a:r>
              <a:rPr lang="en-US" sz="2000" dirty="0">
                <a:solidFill>
                  <a:schemeClr val="tx1"/>
                </a:solidFill>
              </a:rPr>
              <a:t>	   </a:t>
            </a:r>
            <a:r>
              <a:rPr lang="en-US" sz="2000" dirty="0" err="1">
                <a:solidFill>
                  <a:schemeClr val="tx1"/>
                </a:solidFill>
              </a:rPr>
              <a:t>aerosol_optical_depth</a:t>
            </a:r>
            <a:r>
              <a:rPr lang="en-US" sz="2000" dirty="0">
                <a:solidFill>
                  <a:schemeClr val="tx1"/>
                </a:solidFill>
              </a:rPr>
              <a:t> {time, vertical} [] </a:t>
            </a:r>
            <a:r>
              <a:rPr lang="en-US" sz="2000" b="1" i="1" dirty="0">
                <a:solidFill>
                  <a:schemeClr val="tx1"/>
                </a:solidFill>
              </a:rPr>
              <a:t>from</a:t>
            </a:r>
          </a:p>
          <a:p>
            <a:pPr indent="0">
              <a:defRPr/>
            </a:pPr>
            <a:r>
              <a:rPr lang="en-US" sz="2000" dirty="0">
                <a:solidFill>
                  <a:schemeClr val="tx1"/>
                </a:solidFill>
              </a:rPr>
              <a:t>	      </a:t>
            </a:r>
            <a:r>
              <a:rPr lang="en-US" sz="2000" b="1" dirty="0" err="1">
                <a:solidFill>
                  <a:schemeClr val="tx1"/>
                </a:solidFill>
              </a:rPr>
              <a:t>aerosol_extinction_coefficient</a:t>
            </a:r>
            <a:r>
              <a:rPr lang="en-US" sz="2000" dirty="0">
                <a:solidFill>
                  <a:schemeClr val="tx1"/>
                </a:solidFill>
              </a:rPr>
              <a:t> {time, vertical} [1/m] </a:t>
            </a:r>
            <a:r>
              <a:rPr lang="en-US" sz="2000" b="1" i="1" dirty="0">
                <a:solidFill>
                  <a:schemeClr val="tx1"/>
                </a:solidFill>
              </a:rPr>
              <a:t>from</a:t>
            </a:r>
          </a:p>
          <a:p>
            <a:pPr marL="57150" indent="0">
              <a:defRPr/>
            </a:pPr>
            <a:r>
              <a:rPr lang="en-US" sz="2000" dirty="0">
                <a:solidFill>
                  <a:schemeClr val="tx1"/>
                </a:solidFill>
              </a:rPr>
              <a:t>	      </a:t>
            </a:r>
            <a:r>
              <a:rPr lang="en-US" sz="2000" dirty="0" err="1">
                <a:solidFill>
                  <a:schemeClr val="tx1"/>
                </a:solidFill>
              </a:rPr>
              <a:t>altitude_bounds</a:t>
            </a:r>
            <a:r>
              <a:rPr lang="en-US" sz="2000" dirty="0">
                <a:solidFill>
                  <a:schemeClr val="tx1"/>
                </a:solidFill>
              </a:rPr>
              <a:t> {time, vertical, 2} [m] </a:t>
            </a:r>
            <a:r>
              <a:rPr lang="en-US" sz="2000" b="1" i="1" dirty="0">
                <a:solidFill>
                  <a:schemeClr val="tx1"/>
                </a:solidFill>
              </a:rPr>
              <a:t>from</a:t>
            </a:r>
          </a:p>
          <a:p>
            <a:pPr marL="57150" indent="0">
              <a:defRPr/>
            </a:pPr>
            <a:r>
              <a:rPr lang="en-US" sz="2000" dirty="0">
                <a:solidFill>
                  <a:schemeClr val="tx1"/>
                </a:solidFill>
              </a:rPr>
              <a:t>	         altitude {time, vertical} [m] </a:t>
            </a:r>
            <a:r>
              <a:rPr lang="en-US" sz="2000" b="1" i="1" dirty="0">
                <a:solidFill>
                  <a:schemeClr val="tx1"/>
                </a:solidFill>
              </a:rPr>
              <a:t>from</a:t>
            </a:r>
          </a:p>
          <a:p>
            <a:pPr indent="0">
              <a:defRPr/>
            </a:pPr>
            <a:r>
              <a:rPr lang="en-US" sz="2000" b="1" dirty="0">
                <a:solidFill>
                  <a:schemeClr val="tx1"/>
                </a:solidFill>
              </a:rPr>
              <a:t>	            </a:t>
            </a:r>
            <a:r>
              <a:rPr lang="en-US" sz="2000" dirty="0">
                <a:solidFill>
                  <a:schemeClr val="tx1"/>
                </a:solidFill>
              </a:rPr>
              <a:t>altitude {vertical} [m] </a:t>
            </a:r>
            <a:r>
              <a:rPr lang="en-US" sz="2000" b="1" dirty="0">
                <a:solidFill>
                  <a:schemeClr val="tx1"/>
                </a:solidFill>
              </a:rPr>
              <a:t>from</a:t>
            </a:r>
            <a:endParaRPr lang="en-US" sz="2000" dirty="0">
              <a:solidFill>
                <a:schemeClr val="tx1"/>
              </a:solidFill>
            </a:endParaRPr>
          </a:p>
          <a:p>
            <a:pPr indent="0">
              <a:defRPr/>
            </a:pPr>
            <a:r>
              <a:rPr lang="en-US" sz="2000" b="1" dirty="0">
                <a:solidFill>
                  <a:schemeClr val="tx1"/>
                </a:solidFill>
              </a:rPr>
              <a:t>	               altitude</a:t>
            </a:r>
            <a:r>
              <a:rPr lang="en-US" sz="2000" dirty="0">
                <a:solidFill>
                  <a:schemeClr val="tx1"/>
                </a:solidFill>
              </a:rPr>
              <a:t> {vertical} [km]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4493F-D819-34D2-CB0C-75DA3EEEEC1E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95158430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s_Template_V13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Custom 2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5392"/>
      </a:accent1>
      <a:accent2>
        <a:srgbClr val="FF2600"/>
      </a:accent2>
      <a:accent3>
        <a:srgbClr val="FFD478"/>
      </a:accent3>
      <a:accent4>
        <a:srgbClr val="C0C0C0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965B64B729C2439CBAC05613265978" ma:contentTypeVersion="14" ma:contentTypeDescription="Create a new document." ma:contentTypeScope="" ma:versionID="e9b89076137bf0352f614ac7d2beabc0">
  <xsd:schema xmlns:xsd="http://www.w3.org/2001/XMLSchema" xmlns:xs="http://www.w3.org/2001/XMLSchema" xmlns:p="http://schemas.microsoft.com/office/2006/metadata/properties" xmlns:ns2="5ac19606-c98f-4f52-9845-0acd3a32bf46" xmlns:ns3="c2dd3dc1-5cd8-4d86-aab0-1b6db495012d" targetNamespace="http://schemas.microsoft.com/office/2006/metadata/properties" ma:root="true" ma:fieldsID="f409c2068b0aba87efb1eff13b008ec4" ns2:_="" ns3:_="">
    <xsd:import namespace="5ac19606-c98f-4f52-9845-0acd3a32bf46"/>
    <xsd:import namespace="c2dd3dc1-5cd8-4d86-aab0-1b6db49501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19606-c98f-4f52-9845-0acd3a32bf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7194e36-b4b4-4ff9-8560-3221665cc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d3dc1-5cd8-4d86-aab0-1b6db495012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2ac39a9-8226-4904-b5d4-8931c6840c91}" ma:internalName="TaxCatchAll" ma:showField="CatchAllData" ma:web="c2dd3dc1-5cd8-4d86-aab0-1b6db49501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dd3dc1-5cd8-4d86-aab0-1b6db495012d" xsi:nil="true"/>
    <lcf76f155ced4ddcb4097134ff3c332f xmlns="5ac19606-c98f-4f52-9845-0acd3a32bf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917EBC-D36C-4D78-958F-069A8D5196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c19606-c98f-4f52-9845-0acd3a32bf46"/>
    <ds:schemaRef ds:uri="c2dd3dc1-5cd8-4d86-aab0-1b6db49501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40BDFF-9199-4C5B-8A56-DB8725F2C7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D4BB31-8DD6-4444-96B4-5405E8690F71}">
  <ds:schemaRefs>
    <ds:schemaRef ds:uri="http://schemas.microsoft.com/office/2006/metadata/properties"/>
    <ds:schemaRef ds:uri="http://schemas.microsoft.com/office/infopath/2007/PartnerControls"/>
    <ds:schemaRef ds:uri="c2dd3dc1-5cd8-4d86-aab0-1b6db495012d"/>
    <ds:schemaRef ds:uri="5ac19606-c98f-4f52-9845-0acd3a32bf4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ESA_Presentations_Template_V13.pptx</Template>
  <TotalTime>2344</TotalTime>
  <Words>1017</Words>
  <Application>Microsoft Macintosh PowerPoint</Application>
  <PresentationFormat>Widescreen</PresentationFormat>
  <Paragraphs>135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Monaco</vt:lpstr>
      <vt:lpstr>Verdana</vt:lpstr>
      <vt:lpstr>ESA_Presentations_Template_V13</vt:lpstr>
      <vt:lpstr>ESA_Presentation_DARK_BG</vt:lpstr>
      <vt:lpstr>ESA_Presentation_CLEAR</vt:lpstr>
      <vt:lpstr>ESA_Presentation_CLEAR_BG</vt:lpstr>
      <vt:lpstr>Atmospheric Toolbox (CODA, HARP, VISAN, AVL)</vt:lpstr>
      <vt:lpstr>Atmospheric Toolbox</vt:lpstr>
      <vt:lpstr>Atmospheric Toolbox</vt:lpstr>
      <vt:lpstr>HARP</vt:lpstr>
      <vt:lpstr>HARP</vt:lpstr>
      <vt:lpstr>HARP</vt:lpstr>
      <vt:lpstr>HARP</vt:lpstr>
      <vt:lpstr>HARP</vt:lpstr>
      <vt:lpstr>HARP</vt:lpstr>
      <vt:lpstr>HARP</vt:lpstr>
      <vt:lpstr>HARP</vt:lpstr>
      <vt:lpstr>HARP</vt:lpstr>
      <vt:lpstr>Atmospheric Toolbox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Sander Niemeijer</cp:lastModifiedBy>
  <cp:revision>1382</cp:revision>
  <cp:lastPrinted>2019-04-05T12:22:34Z</cp:lastPrinted>
  <dcterms:created xsi:type="dcterms:W3CDTF">2015-07-01T15:01:13Z</dcterms:created>
  <dcterms:modified xsi:type="dcterms:W3CDTF">2025-06-10T07:36:51Z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0x01010079965B64B729C2439CBAC05613265978</vt:lpwstr>
  </property>
</Properties>
</file>