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7" r:id="rId5"/>
  </p:sldMasterIdLst>
  <p:notesMasterIdLst>
    <p:notesMasterId r:id="rId18"/>
  </p:notesMasterIdLst>
  <p:sldIdLst>
    <p:sldId id="1042652870" r:id="rId6"/>
    <p:sldId id="1069" r:id="rId7"/>
    <p:sldId id="1042652875" r:id="rId8"/>
    <p:sldId id="1917" r:id="rId9"/>
    <p:sldId id="1042652888" r:id="rId10"/>
    <p:sldId id="507" r:id="rId11"/>
    <p:sldId id="283" r:id="rId12"/>
    <p:sldId id="1042652889" r:id="rId13"/>
    <p:sldId id="271" r:id="rId14"/>
    <p:sldId id="2988" r:id="rId15"/>
    <p:sldId id="1042652890" r:id="rId16"/>
    <p:sldId id="274"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7"/>
    <a:srgbClr val="4F81BD"/>
    <a:srgbClr val="D0D8E8"/>
    <a:srgbClr val="4A6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234" y="96"/>
      </p:cViewPr>
      <p:guideLst/>
    </p:cSldViewPr>
  </p:slideViewPr>
  <p:notesTextViewPr>
    <p:cViewPr>
      <p:scale>
        <a:sx n="1" d="1"/>
        <a:sy n="1" d="1"/>
      </p:scale>
      <p:origin x="0" y="0"/>
    </p:cViewPr>
  </p:notesTextViewPr>
  <p:sorterViewPr>
    <p:cViewPr>
      <p:scale>
        <a:sx n="100" d="100"/>
        <a:sy n="100" d="100"/>
      </p:scale>
      <p:origin x="0" y="-3858"/>
    </p:cViewPr>
  </p:sorterViewPr>
  <p:notesViewPr>
    <p:cSldViewPr snapToGrid="0">
      <p:cViewPr>
        <p:scale>
          <a:sx n="1" d="2"/>
          <a:sy n="1" d="2"/>
        </p:scale>
        <p:origin x="4632" y="11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1CDB492-ACF1-4F7B-9250-25A7408B604C}" type="datetimeFigureOut">
              <a:rPr lang="en-US" smtClean="0"/>
              <a:t>6/9/2025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CE95AAE-323F-4820-BA39-75ED0A7F2849}" type="slidenum">
              <a:rPr lang="en-US" smtClean="0"/>
              <a:t>‹#›</a:t>
            </a:fld>
            <a:endParaRPr lang="en-US"/>
          </a:p>
        </p:txBody>
      </p:sp>
    </p:spTree>
    <p:extLst>
      <p:ext uri="{BB962C8B-B14F-4D97-AF65-F5344CB8AC3E}">
        <p14:creationId xmlns:p14="http://schemas.microsoft.com/office/powerpoint/2010/main" val="829134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CE95AAE-323F-4820-BA39-75ED0A7F284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26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E95AAE-323F-4820-BA39-75ED0A7F2849}" type="slidenum">
              <a:rPr lang="en-US" smtClean="0"/>
              <a:t>3</a:t>
            </a:fld>
            <a:endParaRPr lang="en-US"/>
          </a:p>
        </p:txBody>
      </p:sp>
    </p:spTree>
    <p:extLst>
      <p:ext uri="{BB962C8B-B14F-4D97-AF65-F5344CB8AC3E}">
        <p14:creationId xmlns:p14="http://schemas.microsoft.com/office/powerpoint/2010/main" val="1158752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EPA has incorporated TEMPO preparatory activities under their Air, Climate, Energy Research Program starting with the </a:t>
            </a:r>
            <a:r>
              <a:rPr lang="en-US" dirty="0" err="1"/>
              <a:t>StRAP</a:t>
            </a:r>
            <a:r>
              <a:rPr lang="en-US" dirty="0"/>
              <a:t> 2 planning cycle - Investments ~$0.5M+/</a:t>
            </a:r>
            <a:r>
              <a:rPr lang="en-US" dirty="0" err="1"/>
              <a:t>yr</a:t>
            </a:r>
            <a:r>
              <a:rPr lang="en-US" dirty="0"/>
              <a:t> including dedicated CS FTE.</a:t>
            </a:r>
          </a:p>
          <a:p>
            <a:endParaRPr lang="en-US" dirty="0"/>
          </a:p>
          <a:p>
            <a:r>
              <a:rPr lang="en-US" dirty="0"/>
              <a:t>Current focuses areas for EPA include:</a:t>
            </a:r>
          </a:p>
          <a:p>
            <a:r>
              <a:rPr lang="en-US" dirty="0"/>
              <a:t>Making U.S. Air Quality Networks more relevant to Satellite Atmospheric Composition Observations.</a:t>
            </a:r>
          </a:p>
          <a:p>
            <a:endParaRPr lang="en-US" dirty="0"/>
          </a:p>
          <a:p>
            <a:r>
              <a:rPr lang="en-US" dirty="0"/>
              <a:t>Regionally focused air quality field campaigns in conjunction with NASA and State and Local Air Quality Partners focused on TEMPO relevant science and U.S. areas with persistent air quality problem, Baltimore (2011), Houston (2013), Denver/Front Range (2014), Chicago/Western shores of LM (2017), CT/NJ/NYC/LIS (2018), Detroit/Windsor (2021).</a:t>
            </a:r>
          </a:p>
          <a:p>
            <a:endParaRPr lang="en-US" dirty="0"/>
          </a:p>
          <a:p>
            <a:r>
              <a:rPr lang="en-US" dirty="0"/>
              <a:t>Continued development of Information Technology Research and Development through ORD-OSIM EMVL to reduce barriers for access and use of air quality relevant satellite data.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CE95AAE-323F-4820-BA39-75ED0A7F2849}" type="slidenum">
              <a:rPr lang="en-US" smtClean="0"/>
              <a:t>4</a:t>
            </a:fld>
            <a:endParaRPr lang="en-US"/>
          </a:p>
        </p:txBody>
      </p:sp>
    </p:spTree>
    <p:extLst>
      <p:ext uri="{BB962C8B-B14F-4D97-AF65-F5344CB8AC3E}">
        <p14:creationId xmlns:p14="http://schemas.microsoft.com/office/powerpoint/2010/main" val="27214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66DCC-997E-4BF4-81D2-AE1DBC31F3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269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C9E9FF"/>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ctrTitle"/>
          </p:nvPr>
        </p:nvSpPr>
        <p:spPr>
          <a:xfrm>
            <a:off x="914400" y="1790700"/>
            <a:ext cx="10363200" cy="1143000"/>
          </a:xfrm>
          <a:prstGeom prst="rect">
            <a:avLst/>
          </a:prstGeom>
        </p:spPr>
        <p:txBody>
          <a:bodyPr/>
          <a:lstStyle>
            <a:lvl1pPr>
              <a:defRPr sz="3600" b="1">
                <a:solidFill>
                  <a:srgbClr val="003C64"/>
                </a:solidFill>
                <a:latin typeface="+mj-lt"/>
              </a:defRPr>
            </a:lvl1pPr>
          </a:lstStyle>
          <a:p>
            <a:r>
              <a:rPr lang="en-US"/>
              <a:t>Click to edit Master title style</a:t>
            </a:r>
          </a:p>
        </p:txBody>
      </p:sp>
      <p:sp>
        <p:nvSpPr>
          <p:cNvPr id="15364" name="Rectangle 4"/>
          <p:cNvSpPr>
            <a:spLocks noGrp="1" noChangeArrowheads="1"/>
          </p:cNvSpPr>
          <p:nvPr>
            <p:ph type="subTitle" idx="1"/>
          </p:nvPr>
        </p:nvSpPr>
        <p:spPr>
          <a:xfrm>
            <a:off x="1828800" y="3235570"/>
            <a:ext cx="8534400" cy="1752600"/>
          </a:xfrm>
          <a:prstGeom prst="rect">
            <a:avLst/>
          </a:prstGeom>
        </p:spPr>
        <p:txBody>
          <a:bodyPr/>
          <a:lstStyle>
            <a:lvl1pPr marL="0" indent="0" algn="ctr">
              <a:buFontTx/>
              <a:buNone/>
              <a:defRPr>
                <a:solidFill>
                  <a:srgbClr val="003C64"/>
                </a:solidFill>
                <a:latin typeface="+mj-lt"/>
              </a:defRPr>
            </a:lvl1pPr>
          </a:lstStyle>
          <a:p>
            <a:r>
              <a:rPr lang="en-US"/>
              <a:t>Click to edit Master subtitle style</a:t>
            </a:r>
          </a:p>
        </p:txBody>
      </p:sp>
      <p:sp>
        <p:nvSpPr>
          <p:cNvPr id="6" name="Date Placeholder 5"/>
          <p:cNvSpPr>
            <a:spLocks noGrp="1" noChangeArrowheads="1"/>
          </p:cNvSpPr>
          <p:nvPr>
            <p:ph type="dt" sz="half" idx="10"/>
          </p:nvPr>
        </p:nvSpPr>
        <p:spPr>
          <a:xfrm>
            <a:off x="4826000" y="5412516"/>
            <a:ext cx="2540000" cy="264384"/>
          </a:xfrm>
          <a:prstGeom prst="rect">
            <a:avLst/>
          </a:prstGeom>
        </p:spPr>
        <p:txBody>
          <a:bodyPr anchor="ctr"/>
          <a:lstStyle>
            <a:lvl1pPr algn="ctr">
              <a:defRPr smtClean="0">
                <a:solidFill>
                  <a:srgbClr val="003C64"/>
                </a:solidFill>
                <a:latin typeface="+mj-lt"/>
              </a:defRPr>
            </a:lvl1pPr>
          </a:lstStyle>
          <a:p>
            <a:fld id="{E6941D17-0429-4793-8FDA-34381CE9C852}" type="datetime1">
              <a:rPr lang="en-US" smtClean="0"/>
              <a:pPr/>
              <a:t>6/9/2025</a:t>
            </a:fld>
            <a:endParaRPr lang="en-US"/>
          </a:p>
        </p:txBody>
      </p:sp>
      <p:sp>
        <p:nvSpPr>
          <p:cNvPr id="11" name="Rectangle 10">
            <a:extLst>
              <a:ext uri="{FF2B5EF4-FFF2-40B4-BE49-F238E27FC236}">
                <a16:creationId xmlns:a16="http://schemas.microsoft.com/office/drawing/2014/main" id="{D7DEE0C1-CD9A-4CCA-9F53-C8BB348E4B64}"/>
              </a:ext>
            </a:extLst>
          </p:cNvPr>
          <p:cNvSpPr/>
          <p:nvPr/>
        </p:nvSpPr>
        <p:spPr bwMode="auto">
          <a:xfrm>
            <a:off x="0" y="0"/>
            <a:ext cx="12192000" cy="1042438"/>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 name="Rectangle 1">
            <a:extLst>
              <a:ext uri="{FF2B5EF4-FFF2-40B4-BE49-F238E27FC236}">
                <a16:creationId xmlns:a16="http://schemas.microsoft.com/office/drawing/2014/main" id="{254F4B41-470A-4434-814E-09B432469DA7}"/>
              </a:ext>
            </a:extLst>
          </p:cNvPr>
          <p:cNvSpPr/>
          <p:nvPr/>
        </p:nvSpPr>
        <p:spPr bwMode="auto">
          <a:xfrm>
            <a:off x="0" y="97123"/>
            <a:ext cx="12192000" cy="848192"/>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cxnSp>
        <p:nvCxnSpPr>
          <p:cNvPr id="4" name="Straight Connector 3">
            <a:extLst>
              <a:ext uri="{FF2B5EF4-FFF2-40B4-BE49-F238E27FC236}">
                <a16:creationId xmlns:a16="http://schemas.microsoft.com/office/drawing/2014/main" id="{08AC61D2-4063-4884-B1D2-CA3EEE406DFF}"/>
              </a:ext>
            </a:extLst>
          </p:cNvPr>
          <p:cNvCxnSpPr/>
          <p:nvPr userDrawn="1"/>
        </p:nvCxnSpPr>
        <p:spPr bwMode="auto">
          <a:xfrm>
            <a:off x="0" y="97123"/>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74892B48-2F2C-4FCF-9897-A38E3D08ADBD}"/>
              </a:ext>
            </a:extLst>
          </p:cNvPr>
          <p:cNvCxnSpPr/>
          <p:nvPr userDrawn="1"/>
        </p:nvCxnSpPr>
        <p:spPr bwMode="auto">
          <a:xfrm>
            <a:off x="0" y="945315"/>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9" name="Picture 8" descr="Logo&#10;&#10;Description automatically generated">
            <a:extLst>
              <a:ext uri="{FF2B5EF4-FFF2-40B4-BE49-F238E27FC236}">
                <a16:creationId xmlns:a16="http://schemas.microsoft.com/office/drawing/2014/main" id="{D6EB7DB5-BB34-44FE-8997-04EF09150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564" y="189921"/>
            <a:ext cx="1656493" cy="662597"/>
          </a:xfrm>
          <a:prstGeom prst="rect">
            <a:avLst/>
          </a:prstGeom>
        </p:spPr>
      </p:pic>
      <p:sp>
        <p:nvSpPr>
          <p:cNvPr id="22" name="Rectangle 21">
            <a:extLst>
              <a:ext uri="{FF2B5EF4-FFF2-40B4-BE49-F238E27FC236}">
                <a16:creationId xmlns:a16="http://schemas.microsoft.com/office/drawing/2014/main" id="{F574A88F-1766-4A44-B5E2-3BF153CB4A2E}"/>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3" name="Rectangle 22">
            <a:extLst>
              <a:ext uri="{FF2B5EF4-FFF2-40B4-BE49-F238E27FC236}">
                <a16:creationId xmlns:a16="http://schemas.microsoft.com/office/drawing/2014/main" id="{1E1984FC-9955-4A04-B5BC-E37CE2ECA5BB}"/>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4" name="Slide Number Placeholder 7">
            <a:extLst>
              <a:ext uri="{FF2B5EF4-FFF2-40B4-BE49-F238E27FC236}">
                <a16:creationId xmlns:a16="http://schemas.microsoft.com/office/drawing/2014/main" id="{1643506A-4516-472C-8A67-934129570B7D}"/>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25" name="Rectangle 6">
            <a:extLst>
              <a:ext uri="{FF2B5EF4-FFF2-40B4-BE49-F238E27FC236}">
                <a16:creationId xmlns:a16="http://schemas.microsoft.com/office/drawing/2014/main" id="{9C5AD8CF-9C34-4DA4-A320-FA657CC4FD20}"/>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26" name="Straight Connector 25">
            <a:extLst>
              <a:ext uri="{FF2B5EF4-FFF2-40B4-BE49-F238E27FC236}">
                <a16:creationId xmlns:a16="http://schemas.microsoft.com/office/drawing/2014/main" id="{9CD43571-3525-4A19-ACF3-F1ADDD0F134F}"/>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D0A0DC7-3278-4431-9EE8-F9791BAED035}"/>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188068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914400" y="1714500"/>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stStyle>
          <a:p>
            <a:pPr lvl="0"/>
            <a:r>
              <a:rPr lang="en-US" noProof="0"/>
              <a:t>Click icon to add online image</a:t>
            </a:r>
          </a:p>
        </p:txBody>
      </p:sp>
      <p:sp>
        <p:nvSpPr>
          <p:cNvPr id="4" name="Text Placeholder 3"/>
          <p:cNvSpPr>
            <a:spLocks noGrp="1"/>
          </p:cNvSpPr>
          <p:nvPr>
            <p:ph type="body" sz="half" idx="2"/>
          </p:nvPr>
        </p:nvSpPr>
        <p:spPr>
          <a:xfrm>
            <a:off x="6197600" y="1714500"/>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69525012-BF13-4478-8E90-82D2EBBCBDC4}"/>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2" name="Slide Number Placeholder 7">
            <a:extLst>
              <a:ext uri="{FF2B5EF4-FFF2-40B4-BE49-F238E27FC236}">
                <a16:creationId xmlns:a16="http://schemas.microsoft.com/office/drawing/2014/main" id="{53565D54-C999-4072-8E5D-65C63EC67E5A}"/>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1147341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Diagram or Organization Chart">
    <p:spTree>
      <p:nvGrpSpPr>
        <p:cNvPr id="1" name=""/>
        <p:cNvGrpSpPr/>
        <p:nvPr/>
      </p:nvGrpSpPr>
      <p:grpSpPr>
        <a:xfrm>
          <a:off x="0" y="0"/>
          <a:ext cx="0" cy="0"/>
          <a:chOff x="0" y="0"/>
          <a:chExt cx="0" cy="0"/>
        </a:xfrm>
      </p:grpSpPr>
      <p:sp>
        <p:nvSpPr>
          <p:cNvPr id="3" name="SmartArt Placeholder 2"/>
          <p:cNvSpPr>
            <a:spLocks noGrp="1"/>
          </p:cNvSpPr>
          <p:nvPr>
            <p:ph type="dgm" idx="1"/>
          </p:nvPr>
        </p:nvSpPr>
        <p:spPr>
          <a:xfrm>
            <a:off x="914400" y="1497419"/>
            <a:ext cx="103632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stStyle>
          <a:p>
            <a:pPr lvl="0"/>
            <a:r>
              <a:rPr lang="en-US" noProof="0"/>
              <a:t>Click icon to add SmartArt graphic</a:t>
            </a:r>
          </a:p>
        </p:txBody>
      </p:sp>
      <p:sp>
        <p:nvSpPr>
          <p:cNvPr id="7" name="Rectangle 2">
            <a:extLst>
              <a:ext uri="{FF2B5EF4-FFF2-40B4-BE49-F238E27FC236}">
                <a16:creationId xmlns:a16="http://schemas.microsoft.com/office/drawing/2014/main" id="{FDEC5C62-F02B-4737-8C2E-C33442B554EE}"/>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1" name="Slide Number Placeholder 7">
            <a:extLst>
              <a:ext uri="{FF2B5EF4-FFF2-40B4-BE49-F238E27FC236}">
                <a16:creationId xmlns:a16="http://schemas.microsoft.com/office/drawing/2014/main" id="{0CC6EC61-70EA-4FAC-B2E3-D63E99257778}"/>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2052229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14400" y="1529316"/>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9316"/>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B7B78A9C-3136-482B-A0C0-7798D9B6390D}"/>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2" name="Slide Number Placeholder 7">
            <a:extLst>
              <a:ext uri="{FF2B5EF4-FFF2-40B4-BE49-F238E27FC236}">
                <a16:creationId xmlns:a16="http://schemas.microsoft.com/office/drawing/2014/main" id="{6786FBE3-2DD9-4551-8AF4-26EBA7C8C7C0}"/>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3034715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143000"/>
            <a:ext cx="10363200" cy="4495800"/>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2090E00F-6A4C-4D31-A988-253BAED0FF47}"/>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1619317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pic>
        <p:nvPicPr>
          <p:cNvPr id="6" name="Picture 5" descr="pp_ord_blanc.jpg"/>
          <p:cNvPicPr>
            <a:picLocks noChangeAspect="1"/>
          </p:cNvPicPr>
          <p:nvPr userDrawn="1"/>
        </p:nvPicPr>
        <p:blipFill>
          <a:blip r:embed="rId2" cstate="print"/>
          <a:stretch>
            <a:fillRect/>
          </a:stretch>
        </p:blipFill>
        <p:spPr>
          <a:xfrm>
            <a:off x="1" y="269"/>
            <a:ext cx="12191999" cy="6857463"/>
          </a:xfrm>
          <a:prstGeom prst="rect">
            <a:avLst/>
          </a:prstGeom>
        </p:spPr>
      </p:pic>
      <p:sp>
        <p:nvSpPr>
          <p:cNvPr id="11" name="Text Placeholder 12"/>
          <p:cNvSpPr>
            <a:spLocks noGrp="1"/>
          </p:cNvSpPr>
          <p:nvPr>
            <p:ph type="body" sz="quarter" idx="10"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0" i="0" u="none" strike="noStrike" kern="1200" cap="none" spc="0" normalizeH="0" baseline="0" noProof="0">
                <a:ln>
                  <a:noFill/>
                </a:ln>
                <a:solidFill>
                  <a:schemeClr val="tx1"/>
                </a:solidFill>
                <a:effectLst/>
                <a:uLnTx/>
                <a:uFillTx/>
                <a:latin typeface="Avenir Next Demi Bold"/>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chemeClr val="accent3">
                    <a:lumMod val="75000"/>
                  </a:schemeClr>
                </a:solidFill>
                <a:effectLst/>
                <a:uLnTx/>
                <a:uFillTx/>
                <a:latin typeface="Gill Sans MT" pitchFamily="34" charset="0"/>
                <a:ea typeface="+mj-ea"/>
                <a:cs typeface="+mj-cs"/>
              </a:rPr>
              <a:t>Title Goes Here</a:t>
            </a:r>
          </a:p>
        </p:txBody>
      </p:sp>
      <p:sp>
        <p:nvSpPr>
          <p:cNvPr id="16" name="Text Placeholder 15"/>
          <p:cNvSpPr>
            <a:spLocks noGrp="1"/>
          </p:cNvSpPr>
          <p:nvPr>
            <p:ph type="body" sz="quarter" idx="11" hasCustomPrompt="1"/>
          </p:nvPr>
        </p:nvSpPr>
        <p:spPr>
          <a:xfrm>
            <a:off x="203200" y="1447800"/>
            <a:ext cx="11785600" cy="4876800"/>
          </a:xfrm>
        </p:spPr>
        <p:txBody>
          <a:bodyPr>
            <a:normAutofit/>
          </a:bodyPr>
          <a:lstStyle>
            <a:lvl1pPr>
              <a:spcAft>
                <a:spcPts val="600"/>
              </a:spcAft>
              <a:buClr>
                <a:schemeClr val="accent3">
                  <a:lumMod val="75000"/>
                </a:schemeClr>
              </a:buClr>
              <a:buSzPct val="150000"/>
              <a:defRPr sz="1600" b="1">
                <a:latin typeface="Gill Sans MT" pitchFamily="34" charset="0"/>
              </a:defRPr>
            </a:lvl1pPr>
            <a:lvl2pPr>
              <a:defRPr sz="1600" b="1">
                <a:latin typeface="Gill Sans MT" pitchFamily="34" charset="0"/>
              </a:defRPr>
            </a:lvl2pPr>
            <a:lvl3pPr>
              <a:defRPr sz="1600" b="1">
                <a:latin typeface="Gill Sans MT" pitchFamily="34" charset="0"/>
              </a:defRPr>
            </a:lvl3pPr>
            <a:lvl4pPr>
              <a:defRPr sz="1600" b="1">
                <a:latin typeface="Gill Sans MT" pitchFamily="34" charset="0"/>
              </a:defRPr>
            </a:lvl4pPr>
            <a:lvl5pPr>
              <a:defRPr sz="1600" b="1">
                <a:latin typeface="Gill Sans MT" pitchFamily="34" charset="0"/>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r>
              <a:rPr lang="en-US"/>
              <a:t>Bullet 7</a:t>
            </a:r>
          </a:p>
          <a:p>
            <a:pPr lvl="0"/>
            <a:r>
              <a:rPr lang="en-US"/>
              <a:t>Bullet 8</a:t>
            </a:r>
          </a:p>
          <a:p>
            <a:pPr lvl="0"/>
            <a:r>
              <a:rPr lang="en-US"/>
              <a:t>Bullet 9</a:t>
            </a:r>
          </a:p>
          <a:p>
            <a:pPr lvl="0"/>
            <a:r>
              <a:rPr lang="en-US"/>
              <a:t>Bullet 10</a:t>
            </a:r>
          </a:p>
          <a:p>
            <a:pPr lvl="0"/>
            <a:r>
              <a:rPr lang="en-US"/>
              <a:t>Bullet 11</a:t>
            </a:r>
          </a:p>
          <a:p>
            <a:pPr lvl="0"/>
            <a:r>
              <a:rPr lang="en-US"/>
              <a:t>Bullet 12</a:t>
            </a:r>
          </a:p>
          <a:p>
            <a:pPr lvl="0"/>
            <a:r>
              <a:rPr lang="en-US"/>
              <a:t>Bullet 13</a:t>
            </a:r>
          </a:p>
          <a:p>
            <a:pPr lvl="0"/>
            <a:endParaRPr lang="en-US"/>
          </a:p>
          <a:p>
            <a:pPr lvl="0"/>
            <a:endParaRPr lang="en-US"/>
          </a:p>
        </p:txBody>
      </p:sp>
      <p:sp>
        <p:nvSpPr>
          <p:cNvPr id="7" name="Date Placeholder 6"/>
          <p:cNvSpPr>
            <a:spLocks noGrp="1"/>
          </p:cNvSpPr>
          <p:nvPr>
            <p:ph type="dt" sz="half" idx="12"/>
          </p:nvPr>
        </p:nvSpPr>
        <p:spPr/>
        <p:txBody>
          <a:bodyPr/>
          <a:lstStyle/>
          <a:p>
            <a:fld id="{C6CA3CF2-3538-4132-95BA-978FB4DDF98E}" type="datetime1">
              <a:rPr lang="en-US" smtClean="0"/>
              <a:t>6/9/2025</a:t>
            </a:fld>
            <a:endParaRPr lang="en-US"/>
          </a:p>
        </p:txBody>
      </p:sp>
      <p:sp>
        <p:nvSpPr>
          <p:cNvPr id="9" name="Footer Placeholder 8"/>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880658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Graphs/Charts">
    <p:spTree>
      <p:nvGrpSpPr>
        <p:cNvPr id="1" name=""/>
        <p:cNvGrpSpPr/>
        <p:nvPr/>
      </p:nvGrpSpPr>
      <p:grpSpPr>
        <a:xfrm>
          <a:off x="0" y="0"/>
          <a:ext cx="0" cy="0"/>
          <a:chOff x="0" y="0"/>
          <a:chExt cx="0" cy="0"/>
        </a:xfrm>
      </p:grpSpPr>
      <p:pic>
        <p:nvPicPr>
          <p:cNvPr id="5" name="Picture 4" descr="pp_ord_blanc.jpg"/>
          <p:cNvPicPr>
            <a:picLocks noChangeAspect="1"/>
          </p:cNvPicPr>
          <p:nvPr userDrawn="1"/>
        </p:nvPicPr>
        <p:blipFill>
          <a:blip r:embed="rId2" cstate="print"/>
          <a:stretch>
            <a:fillRect/>
          </a:stretch>
        </p:blipFill>
        <p:spPr>
          <a:xfrm>
            <a:off x="1" y="269"/>
            <a:ext cx="12191999" cy="6857463"/>
          </a:xfrm>
          <a:prstGeom prst="rect">
            <a:avLst/>
          </a:prstGeom>
        </p:spPr>
      </p:pic>
      <p:sp>
        <p:nvSpPr>
          <p:cNvPr id="4" name="Picture Placeholder 3"/>
          <p:cNvSpPr>
            <a:spLocks noGrp="1"/>
          </p:cNvSpPr>
          <p:nvPr>
            <p:ph type="pic" sz="quarter" idx="10"/>
          </p:nvPr>
        </p:nvSpPr>
        <p:spPr>
          <a:xfrm>
            <a:off x="1016000" y="1600200"/>
            <a:ext cx="10058400" cy="4724400"/>
          </a:xfrm>
        </p:spPr>
        <p:txBody>
          <a:bodyPr/>
          <a:lstStyle>
            <a:lvl1pPr>
              <a:buClrTx/>
              <a:defRPr/>
            </a:lvl1pPr>
          </a:lstStyle>
          <a:p>
            <a:endParaRPr lang="en-US" dirty="0"/>
          </a:p>
        </p:txBody>
      </p:sp>
      <p:sp>
        <p:nvSpPr>
          <p:cNvPr id="6" name="Text Placeholder 12"/>
          <p:cNvSpPr>
            <a:spLocks noGrp="1"/>
          </p:cNvSpPr>
          <p:nvPr>
            <p:ph type="body" sz="quarter" idx="11" hasCustomPrompt="1"/>
          </p:nvPr>
        </p:nvSpPr>
        <p:spPr>
          <a:xfrm>
            <a:off x="4064000" y="609600"/>
            <a:ext cx="77216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rgbClr val="0070C0"/>
                </a:solidFill>
                <a:effectLst/>
                <a:uLnTx/>
                <a:uFillTx/>
                <a:latin typeface="Gill Sans MT"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accent3">
                    <a:lumMod val="75000"/>
                  </a:schemeClr>
                </a:solidFill>
                <a:effectLst/>
                <a:uLnTx/>
                <a:uFillTx/>
                <a:latin typeface="Gill Sans MT" pitchFamily="34" charset="0"/>
                <a:ea typeface="+mj-ea"/>
                <a:cs typeface="+mj-cs"/>
              </a:rPr>
              <a:t>Title Goes Here</a:t>
            </a:r>
          </a:p>
        </p:txBody>
      </p:sp>
      <p:sp>
        <p:nvSpPr>
          <p:cNvPr id="8" name="Date Placeholder 7"/>
          <p:cNvSpPr>
            <a:spLocks noGrp="1"/>
          </p:cNvSpPr>
          <p:nvPr>
            <p:ph type="dt" sz="half" idx="12"/>
          </p:nvPr>
        </p:nvSpPr>
        <p:spPr/>
        <p:txBody>
          <a:bodyPr/>
          <a:lstStyle/>
          <a:p>
            <a:fld id="{7DFA7F15-6A76-4725-B571-FCEB24512C50}" type="datetime1">
              <a:rPr lang="en-US" smtClean="0"/>
              <a:t>6/9/2025</a:t>
            </a:fld>
            <a:endParaRPr lang="en-US"/>
          </a:p>
        </p:txBody>
      </p:sp>
      <p:sp>
        <p:nvSpPr>
          <p:cNvPr id="9" name="Slide Number Placeholder 8"/>
          <p:cNvSpPr>
            <a:spLocks noGrp="1"/>
          </p:cNvSpPr>
          <p:nvPr>
            <p:ph type="sldNum" sz="quarter" idx="13"/>
          </p:nvPr>
        </p:nvSpPr>
        <p:spPr>
          <a:xfrm>
            <a:off x="9144000" y="6356351"/>
            <a:ext cx="2844800" cy="365125"/>
          </a:xfrm>
        </p:spPr>
        <p:txBody>
          <a:bodyPr/>
          <a:lstStyle>
            <a:lvl1pPr>
              <a:defRPr sz="3200" b="1">
                <a:solidFill>
                  <a:schemeClr val="tx1"/>
                </a:solidFill>
                <a:latin typeface="Gill Sans MT" pitchFamily="34" charset="0"/>
              </a:defRPr>
            </a:lvl1pPr>
          </a:lstStyle>
          <a:p>
            <a:fld id="{6D3FAE4D-9488-4B48-8F4A-A56CB5A28AF9}" type="slidenum">
              <a:rPr lang="en-US" smtClean="0"/>
              <a:pPr/>
              <a:t>‹#›</a:t>
            </a:fld>
            <a:endParaRPr lang="en-US" dirty="0"/>
          </a:p>
        </p:txBody>
      </p:sp>
      <p:sp>
        <p:nvSpPr>
          <p:cNvPr id="10" name="Footer Placeholder 9"/>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4159186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6" name="Title 2"/>
          <p:cNvSpPr>
            <a:spLocks noGrp="1"/>
          </p:cNvSpPr>
          <p:nvPr>
            <p:ph type="title"/>
          </p:nvPr>
        </p:nvSpPr>
        <p:spPr>
          <a:xfrm>
            <a:off x="2147455"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TextBox 1">
            <a:extLst>
              <a:ext uri="{FF2B5EF4-FFF2-40B4-BE49-F238E27FC236}">
                <a16:creationId xmlns:a16="http://schemas.microsoft.com/office/drawing/2014/main" id="{E7377849-EC28-6CD9-8EDB-9D4329E31451}"/>
              </a:ext>
            </a:extLst>
          </p:cNvPr>
          <p:cNvSpPr txBox="1"/>
          <p:nvPr userDrawn="1"/>
        </p:nvSpPr>
        <p:spPr>
          <a:xfrm>
            <a:off x="7664334" y="6485491"/>
            <a:ext cx="3873731" cy="369332"/>
          </a:xfrm>
          <a:prstGeom prst="rect">
            <a:avLst/>
          </a:prstGeom>
          <a:noFill/>
        </p:spPr>
        <p:txBody>
          <a:bodyPr wrap="square">
            <a:spAutoFit/>
          </a:bodyPr>
          <a:lstStyle/>
          <a:p>
            <a:r>
              <a:rPr lang="en-US" dirty="0">
                <a:solidFill>
                  <a:schemeClr val="bg1"/>
                </a:solidFill>
              </a:rPr>
              <a:t>Unofficial Data: Not for Public Release</a:t>
            </a:r>
          </a:p>
        </p:txBody>
      </p:sp>
    </p:spTree>
    <p:extLst>
      <p:ext uri="{BB962C8B-B14F-4D97-AF65-F5344CB8AC3E}">
        <p14:creationId xmlns:p14="http://schemas.microsoft.com/office/powerpoint/2010/main" val="3235118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26"/>
          <p:cNvSpPr>
            <a:spLocks noChangeArrowheads="1"/>
          </p:cNvSpPr>
          <p:nvPr userDrawn="1"/>
        </p:nvSpPr>
        <p:spPr bwMode="auto">
          <a:xfrm>
            <a:off x="0" y="0"/>
            <a:ext cx="12192000" cy="6858000"/>
          </a:xfrm>
          <a:prstGeom prst="rect">
            <a:avLst/>
          </a:prstGeom>
          <a:solidFill>
            <a:srgbClr val="056CB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3BE843C1-4565-4678-B446-5C97FFD4F8B1}" type="datetime1">
              <a:rPr lang="en-US" smtClean="0"/>
              <a:t>6/9/2025</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2C54A5C6-1A67-402B-9D43-A5D8CAE25FA9}" type="slidenum">
              <a:rPr lang="en-US" smtClean="0"/>
              <a:pPr/>
              <a:t>‹#›</a:t>
            </a:fld>
            <a:endParaRPr lang="en-US"/>
          </a:p>
        </p:txBody>
      </p:sp>
      <p:sp>
        <p:nvSpPr>
          <p:cNvPr id="8" name="Rectangle 8"/>
          <p:cNvSpPr>
            <a:spLocks noChangeArrowheads="1"/>
          </p:cNvSpPr>
          <p:nvPr userDrawn="1"/>
        </p:nvSpPr>
        <p:spPr bwMode="auto">
          <a:xfrm>
            <a:off x="0" y="6418232"/>
            <a:ext cx="7620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pic>
        <p:nvPicPr>
          <p:cNvPr id="10" name="Picture 25" descr="EPA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348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21816-71BA-4603-98EB-EAD28CBDBD32}" type="datetime1">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2149870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823D8-4831-4B8D-9C77-30622AB4C879}" type="datetime1">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386965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C9E9FF"/>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ctrTitle"/>
          </p:nvPr>
        </p:nvSpPr>
        <p:spPr>
          <a:xfrm>
            <a:off x="2125019" y="1359024"/>
            <a:ext cx="10031124" cy="1143000"/>
          </a:xfrm>
          <a:prstGeom prst="rect">
            <a:avLst/>
          </a:prstGeom>
        </p:spPr>
        <p:txBody>
          <a:bodyPr/>
          <a:lstStyle>
            <a:lvl1pPr algn="l">
              <a:defRPr sz="3600" b="1">
                <a:solidFill>
                  <a:srgbClr val="003C64"/>
                </a:solidFill>
              </a:defRPr>
            </a:lvl1pPr>
          </a:lstStyle>
          <a:p>
            <a:r>
              <a:rPr lang="en-US"/>
              <a:t>Click to edit Master title style</a:t>
            </a:r>
          </a:p>
        </p:txBody>
      </p:sp>
      <p:sp>
        <p:nvSpPr>
          <p:cNvPr id="15364" name="Rectangle 4"/>
          <p:cNvSpPr>
            <a:spLocks noGrp="1" noChangeArrowheads="1"/>
          </p:cNvSpPr>
          <p:nvPr>
            <p:ph type="subTitle" idx="1"/>
          </p:nvPr>
        </p:nvSpPr>
        <p:spPr>
          <a:xfrm>
            <a:off x="2125018" y="2516201"/>
            <a:ext cx="10031125" cy="709957"/>
          </a:xfrm>
          <a:prstGeom prst="rect">
            <a:avLst/>
          </a:prstGeom>
        </p:spPr>
        <p:txBody>
          <a:bodyPr/>
          <a:lstStyle>
            <a:lvl1pPr marL="0" indent="0" algn="l">
              <a:buFontTx/>
              <a:buNone/>
              <a:defRPr>
                <a:solidFill>
                  <a:srgbClr val="003C64"/>
                </a:solidFill>
              </a:defRPr>
            </a:lvl1pPr>
          </a:lstStyle>
          <a:p>
            <a:r>
              <a:rPr lang="en-US"/>
              <a:t>Click to edit Master subtitle style</a:t>
            </a:r>
          </a:p>
        </p:txBody>
      </p:sp>
      <p:sp>
        <p:nvSpPr>
          <p:cNvPr id="28" name="Rectangle 27">
            <a:extLst>
              <a:ext uri="{FF2B5EF4-FFF2-40B4-BE49-F238E27FC236}">
                <a16:creationId xmlns:a16="http://schemas.microsoft.com/office/drawing/2014/main" id="{ABB2409A-C8C2-48C5-A8A6-A0CE1B330089}"/>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9" name="Rectangle 28">
            <a:extLst>
              <a:ext uri="{FF2B5EF4-FFF2-40B4-BE49-F238E27FC236}">
                <a16:creationId xmlns:a16="http://schemas.microsoft.com/office/drawing/2014/main" id="{DD7E6508-8325-4283-9955-BAB34967B96B}"/>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0" name="Slide Number Placeholder 7">
            <a:extLst>
              <a:ext uri="{FF2B5EF4-FFF2-40B4-BE49-F238E27FC236}">
                <a16:creationId xmlns:a16="http://schemas.microsoft.com/office/drawing/2014/main" id="{E8FA934F-BCA8-43E8-AF02-ABEF9656DF78}"/>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1" name="Rectangle 6">
            <a:extLst>
              <a:ext uri="{FF2B5EF4-FFF2-40B4-BE49-F238E27FC236}">
                <a16:creationId xmlns:a16="http://schemas.microsoft.com/office/drawing/2014/main" id="{A739D814-0486-4CE3-8211-C6C4C23F236B}"/>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32" name="Straight Connector 31">
            <a:extLst>
              <a:ext uri="{FF2B5EF4-FFF2-40B4-BE49-F238E27FC236}">
                <a16:creationId xmlns:a16="http://schemas.microsoft.com/office/drawing/2014/main" id="{29616C9B-2582-4554-A533-E7526E3D4212}"/>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E0A085EA-535B-49C0-88CD-5615948E747D}"/>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34" name="Rectangle 33">
            <a:extLst>
              <a:ext uri="{FF2B5EF4-FFF2-40B4-BE49-F238E27FC236}">
                <a16:creationId xmlns:a16="http://schemas.microsoft.com/office/drawing/2014/main" id="{52A7B514-B892-40D9-9BF8-58655AE84557}"/>
              </a:ext>
            </a:extLst>
          </p:cNvPr>
          <p:cNvSpPr/>
          <p:nvPr userDrawn="1"/>
        </p:nvSpPr>
        <p:spPr bwMode="auto">
          <a:xfrm>
            <a:off x="0" y="0"/>
            <a:ext cx="12192000" cy="1042438"/>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5" name="Rectangle 34">
            <a:extLst>
              <a:ext uri="{FF2B5EF4-FFF2-40B4-BE49-F238E27FC236}">
                <a16:creationId xmlns:a16="http://schemas.microsoft.com/office/drawing/2014/main" id="{32E38C93-E0DE-4DE5-AB81-BBB878ADE35A}"/>
              </a:ext>
            </a:extLst>
          </p:cNvPr>
          <p:cNvSpPr/>
          <p:nvPr userDrawn="1"/>
        </p:nvSpPr>
        <p:spPr bwMode="auto">
          <a:xfrm>
            <a:off x="0" y="97123"/>
            <a:ext cx="12192000" cy="848192"/>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cxnSp>
        <p:nvCxnSpPr>
          <p:cNvPr id="36" name="Straight Connector 35">
            <a:extLst>
              <a:ext uri="{FF2B5EF4-FFF2-40B4-BE49-F238E27FC236}">
                <a16:creationId xmlns:a16="http://schemas.microsoft.com/office/drawing/2014/main" id="{0C8886DD-56C8-41CA-834C-51ABBB84709A}"/>
              </a:ext>
            </a:extLst>
          </p:cNvPr>
          <p:cNvCxnSpPr/>
          <p:nvPr userDrawn="1"/>
        </p:nvCxnSpPr>
        <p:spPr bwMode="auto">
          <a:xfrm>
            <a:off x="0" y="97123"/>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9A8EA4AE-4BA1-4D85-8DA5-6B4F18A0A6B9}"/>
              </a:ext>
            </a:extLst>
          </p:cNvPr>
          <p:cNvCxnSpPr/>
          <p:nvPr userDrawn="1"/>
        </p:nvCxnSpPr>
        <p:spPr bwMode="auto">
          <a:xfrm>
            <a:off x="0" y="945315"/>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38" name="Picture 37" descr="Logo&#10;&#10;Description automatically generated">
            <a:extLst>
              <a:ext uri="{FF2B5EF4-FFF2-40B4-BE49-F238E27FC236}">
                <a16:creationId xmlns:a16="http://schemas.microsoft.com/office/drawing/2014/main" id="{BA0173C6-F2D0-4AC2-8A42-FB8385556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564" y="189921"/>
            <a:ext cx="1656493" cy="662597"/>
          </a:xfrm>
          <a:prstGeom prst="rect">
            <a:avLst/>
          </a:prstGeom>
        </p:spPr>
      </p:pic>
    </p:spTree>
    <p:extLst>
      <p:ext uri="{BB962C8B-B14F-4D97-AF65-F5344CB8AC3E}">
        <p14:creationId xmlns:p14="http://schemas.microsoft.com/office/powerpoint/2010/main" val="3324165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8F19B2-AE17-49B2-A06D-83C9D86A4DCC}" type="datetime1">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222399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99247"/>
            <a:ext cx="10515600" cy="99144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6D2E53-C238-40E3-B498-776668788F34}" type="datetime1">
              <a:rPr lang="en-US" smtClean="0"/>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1950195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184315-4863-42C1-A599-295D8C9B367D}" type="datetime1">
              <a:rPr lang="en-US" smtClean="0"/>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3813546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C66ED-5CB2-45EF-B485-E7582A37CDEE}" type="datetime1">
              <a:rPr lang="en-US" smtClean="0"/>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818514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31520"/>
            <a:ext cx="3932237" cy="13258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84A80A-4D61-43CC-9507-C824F9BC911C}" type="datetime1">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4108445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0004"/>
            <a:ext cx="3932237" cy="1347395"/>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788048-835F-45BC-A955-BD42DF8C9A28}" type="datetime1">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4A5C6-1A67-402B-9D43-A5D8CAE25FA9}" type="slidenum">
              <a:rPr lang="en-US" smtClean="0"/>
              <a:t>‹#›</a:t>
            </a:fld>
            <a:endParaRPr lang="en-US"/>
          </a:p>
        </p:txBody>
      </p:sp>
    </p:spTree>
    <p:extLst>
      <p:ext uri="{BB962C8B-B14F-4D97-AF65-F5344CB8AC3E}">
        <p14:creationId xmlns:p14="http://schemas.microsoft.com/office/powerpoint/2010/main" val="83384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19447"/>
            <a:ext cx="10363200" cy="3657600"/>
          </a:xfrm>
          <a:prstGeom prst="rect">
            <a:avLst/>
          </a:prstGeom>
        </p:spPr>
        <p:txBody>
          <a:bodyPr/>
          <a:lstStyle>
            <a:lvl1pPr>
              <a:defRPr>
                <a:solidFill>
                  <a:srgbClr val="005187"/>
                </a:solidFill>
                <a:latin typeface="+mj-lt"/>
              </a:defRPr>
            </a:lvl1pPr>
            <a:lvl2pPr>
              <a:defRPr>
                <a:solidFill>
                  <a:srgbClr val="005187"/>
                </a:solidFill>
                <a:latin typeface="+mj-lt"/>
              </a:defRPr>
            </a:lvl2pPr>
            <a:lvl3pPr>
              <a:defRPr>
                <a:solidFill>
                  <a:srgbClr val="005187"/>
                </a:solidFill>
                <a:latin typeface="+mj-lt"/>
              </a:defRPr>
            </a:lvl3pPr>
            <a:lvl4pPr>
              <a:defRPr>
                <a:solidFill>
                  <a:srgbClr val="005187"/>
                </a:solidFill>
                <a:latin typeface="+mj-lt"/>
              </a:defRPr>
            </a:lvl4pPr>
            <a:lvl5pPr>
              <a:defRPr>
                <a:solidFill>
                  <a:srgbClr val="005187"/>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mj-lt"/>
                <a:cs typeface="Calibri" panose="020F0502020204030204" pitchFamily="34" charset="0"/>
              </a:defRPr>
            </a:lvl1pPr>
          </a:lstStyle>
          <a:p>
            <a:pPr lvl="0"/>
            <a:r>
              <a:rPr lang="en-US"/>
              <a:t>Click to edit Master title style</a:t>
            </a:r>
          </a:p>
        </p:txBody>
      </p:sp>
      <p:sp>
        <p:nvSpPr>
          <p:cNvPr id="7" name="Slide Number Placeholder 7">
            <a:extLst>
              <a:ext uri="{FF2B5EF4-FFF2-40B4-BE49-F238E27FC236}">
                <a16:creationId xmlns:a16="http://schemas.microsoft.com/office/drawing/2014/main" id="{953F52E8-6AE6-4FDA-B36B-AC18E2FC0544}"/>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328019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005187"/>
                </a:solidFill>
                <a:latin typeface="+mj-lt"/>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005187"/>
                </a:solidFill>
                <a:latin typeface="+mj-lt"/>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Slide Number Placeholder 7">
            <a:extLst>
              <a:ext uri="{FF2B5EF4-FFF2-40B4-BE49-F238E27FC236}">
                <a16:creationId xmlns:a16="http://schemas.microsoft.com/office/drawing/2014/main" id="{F9F97502-A41B-4D78-85F0-4FFCE70A9E2E}"/>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327088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593111"/>
            <a:ext cx="5080000" cy="3429000"/>
          </a:xfrm>
          <a:prstGeom prst="rect">
            <a:avLst/>
          </a:prstGeom>
        </p:spPr>
        <p:txBody>
          <a:bodyPr/>
          <a:lstStyle>
            <a:lvl1pPr>
              <a:defRPr sz="2400">
                <a:solidFill>
                  <a:srgbClr val="005187"/>
                </a:solidFill>
                <a:latin typeface="+mj-lt"/>
                <a:cs typeface="Calibri" panose="020F0502020204030204" pitchFamily="34" charset="0"/>
              </a:defRPr>
            </a:lvl1pPr>
            <a:lvl2pPr>
              <a:defRPr sz="2000">
                <a:solidFill>
                  <a:srgbClr val="005187"/>
                </a:solidFill>
                <a:latin typeface="+mj-lt"/>
                <a:cs typeface="Calibri" panose="020F0502020204030204" pitchFamily="34" charset="0"/>
              </a:defRPr>
            </a:lvl2pPr>
            <a:lvl3pPr>
              <a:defRPr sz="1800">
                <a:solidFill>
                  <a:srgbClr val="005187"/>
                </a:solidFill>
                <a:latin typeface="+mj-lt"/>
                <a:cs typeface="Calibri" panose="020F0502020204030204" pitchFamily="34" charset="0"/>
              </a:defRPr>
            </a:lvl3pPr>
            <a:lvl4pPr>
              <a:defRPr sz="1600">
                <a:solidFill>
                  <a:srgbClr val="005187"/>
                </a:solidFill>
                <a:latin typeface="+mj-lt"/>
                <a:cs typeface="Calibri" panose="020F0502020204030204" pitchFamily="34" charset="0"/>
              </a:defRPr>
            </a:lvl4pPr>
            <a:lvl5pPr>
              <a:defRPr sz="1600">
                <a:solidFill>
                  <a:srgbClr val="005187"/>
                </a:solidFill>
                <a:latin typeface="+mj-lt"/>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3111"/>
            <a:ext cx="5080000" cy="3429000"/>
          </a:xfrm>
          <a:prstGeom prst="rect">
            <a:avLst/>
          </a:prstGeom>
        </p:spPr>
        <p:txBody>
          <a:bodyPr/>
          <a:lstStyle>
            <a:lvl1pPr>
              <a:defRPr sz="2400">
                <a:solidFill>
                  <a:srgbClr val="005187"/>
                </a:solidFill>
                <a:latin typeface="+mj-lt"/>
                <a:cs typeface="Calibri" panose="020F0502020204030204" pitchFamily="34" charset="0"/>
              </a:defRPr>
            </a:lvl1pPr>
            <a:lvl2pPr>
              <a:defRPr sz="2000">
                <a:solidFill>
                  <a:srgbClr val="005187"/>
                </a:solidFill>
                <a:latin typeface="+mj-lt"/>
                <a:cs typeface="Calibri" panose="020F0502020204030204" pitchFamily="34" charset="0"/>
              </a:defRPr>
            </a:lvl2pPr>
            <a:lvl3pPr>
              <a:defRPr sz="1800">
                <a:solidFill>
                  <a:srgbClr val="005187"/>
                </a:solidFill>
                <a:latin typeface="+mj-lt"/>
                <a:cs typeface="Calibri" panose="020F0502020204030204" pitchFamily="34" charset="0"/>
              </a:defRPr>
            </a:lvl3pPr>
            <a:lvl4pPr>
              <a:defRPr sz="1600">
                <a:solidFill>
                  <a:srgbClr val="005187"/>
                </a:solidFill>
                <a:latin typeface="+mj-lt"/>
                <a:cs typeface="Calibri" panose="020F0502020204030204" pitchFamily="34" charset="0"/>
              </a:defRPr>
            </a:lvl4pPr>
            <a:lvl5pPr>
              <a:defRPr sz="1600">
                <a:solidFill>
                  <a:srgbClr val="005187"/>
                </a:solidFill>
                <a:latin typeface="+mj-lt"/>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9CB21E94-80AB-47AA-9898-6D3F278B80CB}"/>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200">
                <a:solidFill>
                  <a:srgbClr val="005187"/>
                </a:solidFill>
                <a:effectLst/>
                <a:latin typeface="+mj-lt"/>
                <a:cs typeface="Calibri" panose="020F0502020204030204" pitchFamily="34" charset="0"/>
              </a:defRPr>
            </a:lvl1pPr>
          </a:lstStyle>
          <a:p>
            <a:pPr lvl="0"/>
            <a:r>
              <a:rPr lang="en-US"/>
              <a:t>Click to edit Master title style</a:t>
            </a:r>
          </a:p>
        </p:txBody>
      </p:sp>
      <p:sp>
        <p:nvSpPr>
          <p:cNvPr id="12" name="Slide Number Placeholder 7">
            <a:extLst>
              <a:ext uri="{FF2B5EF4-FFF2-40B4-BE49-F238E27FC236}">
                <a16:creationId xmlns:a16="http://schemas.microsoft.com/office/drawing/2014/main" id="{A5FEC377-077B-4739-9A39-D6FA51FA6E8D}"/>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3527073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0788B4B-6669-450A-A54E-9886904F67E1}"/>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0" name="Slide Number Placeholder 7">
            <a:extLst>
              <a:ext uri="{FF2B5EF4-FFF2-40B4-BE49-F238E27FC236}">
                <a16:creationId xmlns:a16="http://schemas.microsoft.com/office/drawing/2014/main" id="{E8602775-A737-42CC-9249-60E75128AA68}"/>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1165383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86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FD44920-C4C3-44A1-910A-7786CB184B1A}"/>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8" name="Rectangle 27">
            <a:extLst>
              <a:ext uri="{FF2B5EF4-FFF2-40B4-BE49-F238E27FC236}">
                <a16:creationId xmlns:a16="http://schemas.microsoft.com/office/drawing/2014/main" id="{6D5EF3BE-9588-45A7-A7D6-80A477B6364A}"/>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9" name="Slide Number Placeholder 7">
            <a:extLst>
              <a:ext uri="{FF2B5EF4-FFF2-40B4-BE49-F238E27FC236}">
                <a16:creationId xmlns:a16="http://schemas.microsoft.com/office/drawing/2014/main" id="{9949F6B3-B4EA-45D4-8ACC-4D777C80868D}"/>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0" name="Rectangle 6">
            <a:extLst>
              <a:ext uri="{FF2B5EF4-FFF2-40B4-BE49-F238E27FC236}">
                <a16:creationId xmlns:a16="http://schemas.microsoft.com/office/drawing/2014/main" id="{84533B49-D85E-4621-8259-45651D94879E}"/>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31" name="Straight Connector 30">
            <a:extLst>
              <a:ext uri="{FF2B5EF4-FFF2-40B4-BE49-F238E27FC236}">
                <a16:creationId xmlns:a16="http://schemas.microsoft.com/office/drawing/2014/main" id="{6E6E921B-E963-4006-BA99-13382646CD50}"/>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4E8BA0A-627D-49CF-98EC-C02BB1EB7EC3}"/>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33" name="Picture 32" descr="Logo&#10;&#10;Description automatically generated">
            <a:extLst>
              <a:ext uri="{FF2B5EF4-FFF2-40B4-BE49-F238E27FC236}">
                <a16:creationId xmlns:a16="http://schemas.microsoft.com/office/drawing/2014/main" id="{EFE62E49-9CDB-4F73-9EDC-6E3F7D22F6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729" y="6524426"/>
            <a:ext cx="691871" cy="276748"/>
          </a:xfrm>
          <a:prstGeom prst="rect">
            <a:avLst/>
          </a:prstGeom>
        </p:spPr>
      </p:pic>
    </p:spTree>
    <p:extLst>
      <p:ext uri="{BB962C8B-B14F-4D97-AF65-F5344CB8AC3E}">
        <p14:creationId xmlns:p14="http://schemas.microsoft.com/office/powerpoint/2010/main" val="722105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rgbClr val="005187"/>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Picture Placeholder 2"/>
          <p:cNvSpPr>
            <a:spLocks noGrp="1"/>
          </p:cNvSpPr>
          <p:nvPr>
            <p:ph type="pic" idx="1"/>
          </p:nvPr>
        </p:nvSpPr>
        <p:spPr>
          <a:xfrm>
            <a:off x="2389717" y="1295399"/>
            <a:ext cx="7315200" cy="3432175"/>
          </a:xfrm>
          <a:prstGeom prst="rect">
            <a:avLst/>
          </a:prstGeom>
        </p:spPr>
        <p:txBody>
          <a:bodyPr/>
          <a:lstStyle>
            <a:lvl1pPr marL="0" indent="0">
              <a:buNone/>
              <a:defRPr sz="3200">
                <a:solidFill>
                  <a:srgbClr val="005187"/>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solidFill>
                  <a:srgbClr val="005187"/>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a:extLst>
              <a:ext uri="{FF2B5EF4-FFF2-40B4-BE49-F238E27FC236}">
                <a16:creationId xmlns:a16="http://schemas.microsoft.com/office/drawing/2014/main" id="{4F90FCDA-2194-4EF3-8F80-9217200B9FF1}"/>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2754701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3.emf"/><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448D51-0AED-431B-8E58-959EB943FAA8}"/>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0" name="Rectangle 29">
            <a:extLst>
              <a:ext uri="{FF2B5EF4-FFF2-40B4-BE49-F238E27FC236}">
                <a16:creationId xmlns:a16="http://schemas.microsoft.com/office/drawing/2014/main" id="{A5317E0C-113B-4986-B136-62836E11CC95}"/>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1" name="Slide Number Placeholder 7">
            <a:extLst>
              <a:ext uri="{FF2B5EF4-FFF2-40B4-BE49-F238E27FC236}">
                <a16:creationId xmlns:a16="http://schemas.microsoft.com/office/drawing/2014/main" id="{DD1F5DE9-3CEE-41A4-BB8F-7D4E8077EC5F}"/>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2" name="Rectangle 6">
            <a:extLst>
              <a:ext uri="{FF2B5EF4-FFF2-40B4-BE49-F238E27FC236}">
                <a16:creationId xmlns:a16="http://schemas.microsoft.com/office/drawing/2014/main" id="{1875CE88-DA38-434B-824D-C76357471880}"/>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33" name="Straight Connector 32">
            <a:extLst>
              <a:ext uri="{FF2B5EF4-FFF2-40B4-BE49-F238E27FC236}">
                <a16:creationId xmlns:a16="http://schemas.microsoft.com/office/drawing/2014/main" id="{944B1F5E-DC86-481F-82F6-7AA8004B68B1}"/>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D78FA782-A670-4CD2-9FEB-E6D28DA69335}"/>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9" name="Rectangle 2"/>
          <p:cNvSpPr>
            <a:spLocks noGrp="1" noChangeArrowheads="1"/>
          </p:cNvSpPr>
          <p:nvPr>
            <p:ph type="title"/>
          </p:nvPr>
        </p:nvSpPr>
        <p:spPr bwMode="auto">
          <a:xfrm>
            <a:off x="762000" y="102437"/>
            <a:ext cx="10363200" cy="842877"/>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 name="Rectangle 3"/>
          <p:cNvSpPr>
            <a:spLocks noGrp="1" noChangeArrowheads="1"/>
          </p:cNvSpPr>
          <p:nvPr>
            <p:ph type="body" idx="1"/>
          </p:nvPr>
        </p:nvSpPr>
        <p:spPr bwMode="auto">
          <a:xfrm>
            <a:off x="762000" y="1447800"/>
            <a:ext cx="10363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descr="Logo&#10;&#10;Description automatically generated">
            <a:extLst>
              <a:ext uri="{FF2B5EF4-FFF2-40B4-BE49-F238E27FC236}">
                <a16:creationId xmlns:a16="http://schemas.microsoft.com/office/drawing/2014/main" id="{4AADBB3D-734C-4B29-8646-3B9500868FA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10729" y="6524426"/>
            <a:ext cx="691871" cy="276748"/>
          </a:xfrm>
          <a:prstGeom prst="rect">
            <a:avLst/>
          </a:prstGeom>
        </p:spPr>
      </p:pic>
    </p:spTree>
    <p:extLst>
      <p:ext uri="{BB962C8B-B14F-4D97-AF65-F5344CB8AC3E}">
        <p14:creationId xmlns:p14="http://schemas.microsoft.com/office/powerpoint/2010/main" val="9536171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39" r:id="rId15"/>
    <p:sldLayoutId id="2147483750" r:id="rId16"/>
  </p:sldLayoutIdLst>
  <p:hf hdr="0" ftr="0" dt="0"/>
  <p:txStyles>
    <p:titleStyle>
      <a:lvl1pPr algn="ctr" rtl="0" eaLnBrk="1" fontAlgn="base" hangingPunct="1">
        <a:spcBef>
          <a:spcPct val="0"/>
        </a:spcBef>
        <a:spcAft>
          <a:spcPct val="0"/>
        </a:spcAft>
        <a:defRPr sz="3600" b="1">
          <a:solidFill>
            <a:srgbClr val="005187"/>
          </a:solidFill>
          <a:effectLst/>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rgbClr val="005187"/>
          </a:solidFill>
          <a:latin typeface="+mj-lt"/>
          <a:ea typeface="+mn-ea"/>
          <a:cs typeface="Calibri" panose="020F0502020204030204" pitchFamily="34" charset="0"/>
        </a:defRPr>
      </a:lvl1pPr>
      <a:lvl2pPr marL="742950" indent="-285750" algn="l" rtl="0" eaLnBrk="1" fontAlgn="base" hangingPunct="1">
        <a:spcBef>
          <a:spcPct val="20000"/>
        </a:spcBef>
        <a:spcAft>
          <a:spcPct val="0"/>
        </a:spcAft>
        <a:buChar char="–"/>
        <a:defRPr sz="2400">
          <a:solidFill>
            <a:srgbClr val="005187"/>
          </a:solidFill>
          <a:latin typeface="+mj-lt"/>
          <a:ea typeface="+mn-ea"/>
          <a:cs typeface="Calibri" panose="020F0502020204030204" pitchFamily="34" charset="0"/>
        </a:defRPr>
      </a:lvl2pPr>
      <a:lvl3pPr marL="1143000" indent="-228600" algn="l" rtl="0" eaLnBrk="1" fontAlgn="base" hangingPunct="1">
        <a:spcBef>
          <a:spcPct val="20000"/>
        </a:spcBef>
        <a:spcAft>
          <a:spcPct val="0"/>
        </a:spcAft>
        <a:buChar char="•"/>
        <a:defRPr sz="2000">
          <a:solidFill>
            <a:srgbClr val="005187"/>
          </a:solidFill>
          <a:latin typeface="+mj-lt"/>
          <a:ea typeface="+mn-ea"/>
          <a:cs typeface="Calibri" panose="020F0502020204030204" pitchFamily="34" charset="0"/>
        </a:defRPr>
      </a:lvl3pPr>
      <a:lvl4pPr marL="1600200" indent="-228600" algn="l" rtl="0" eaLnBrk="1" fontAlgn="base" hangingPunct="1">
        <a:spcBef>
          <a:spcPct val="20000"/>
        </a:spcBef>
        <a:spcAft>
          <a:spcPct val="0"/>
        </a:spcAft>
        <a:buChar char="–"/>
        <a:defRPr>
          <a:solidFill>
            <a:srgbClr val="005187"/>
          </a:solidFill>
          <a:latin typeface="+mj-lt"/>
          <a:ea typeface="+mn-ea"/>
          <a:cs typeface="Calibri" panose="020F0502020204030204" pitchFamily="34" charset="0"/>
        </a:defRPr>
      </a:lvl4pPr>
      <a:lvl5pPr marL="2057400" indent="-228600" algn="l" rtl="0" eaLnBrk="1" fontAlgn="base" hangingPunct="1">
        <a:spcBef>
          <a:spcPct val="20000"/>
        </a:spcBef>
        <a:spcAft>
          <a:spcPct val="0"/>
        </a:spcAft>
        <a:buChar char="»"/>
        <a:defRPr sz="1600">
          <a:solidFill>
            <a:srgbClr val="005187"/>
          </a:solidFill>
          <a:latin typeface="+mj-lt"/>
          <a:ea typeface="+mn-ea"/>
          <a:cs typeface="Calibri" panose="020F0502020204030204" pitchFamily="34" charset="0"/>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4688"/>
            <a:ext cx="10515600" cy="101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1052-9811-419B-B47E-E4C1D1867A16}" type="datetime1">
              <a:rPr lang="en-US" smtClean="0"/>
              <a:t>6/9/2025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4A5C6-1A67-402B-9D43-A5D8CAE25FA9}" type="slidenum">
              <a:rPr lang="en-US" smtClean="0"/>
              <a:t>‹#›</a:t>
            </a:fld>
            <a:endParaRPr lang="en-US"/>
          </a:p>
        </p:txBody>
      </p:sp>
      <p:sp>
        <p:nvSpPr>
          <p:cNvPr id="7" name="Rectangle 10"/>
          <p:cNvSpPr>
            <a:spLocks noChangeArrowheads="1"/>
          </p:cNvSpPr>
          <p:nvPr userDrawn="1"/>
        </p:nvSpPr>
        <p:spPr bwMode="auto">
          <a:xfrm>
            <a:off x="0" y="6407474"/>
            <a:ext cx="685800" cy="228600"/>
          </a:xfrm>
          <a:prstGeom prst="rect">
            <a:avLst/>
          </a:prstGeom>
          <a:solidFill>
            <a:srgbClr val="026CB6"/>
          </a:solidFill>
          <a:ln>
            <a:noFill/>
          </a:ln>
        </p:spPr>
        <p:txBody>
          <a:bodyPr wrap="none" anchor="ctr"/>
          <a:lstStyle/>
          <a:p>
            <a:endParaRPr lang="en-US">
              <a:solidFill>
                <a:srgbClr val="026CB6"/>
              </a:solidFill>
            </a:endParaRPr>
          </a:p>
        </p:txBody>
      </p:sp>
      <p:pic>
        <p:nvPicPr>
          <p:cNvPr id="8" name="Picture 2"/>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0" y="152400"/>
            <a:ext cx="132504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a:extLst>
              <a:ext uri="{FF2B5EF4-FFF2-40B4-BE49-F238E27FC236}">
                <a16:creationId xmlns:a16="http://schemas.microsoft.com/office/drawing/2014/main" id="{8EBBA79E-4389-4C9D-98D8-E1889688BC03}"/>
              </a:ext>
            </a:extLst>
          </p:cNvPr>
          <p:cNvSpPr txBox="1">
            <a:spLocks/>
          </p:cNvSpPr>
          <p:nvPr userDrawn="1"/>
        </p:nvSpPr>
        <p:spPr>
          <a:xfrm>
            <a:off x="-2137347" y="632637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C54A5C6-1A67-402B-9D43-A5D8CAE25FA9}"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7952040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mailto:Szykman.Jim@epa.gov"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11"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hyperlink" Target="https://www.epa.gov/rsi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hyperlink" Target="http://www.epa.gov/rsig" TargetMode="External"/><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13862C0-B568-35C3-E70A-BC9951BB4AAE}"/>
              </a:ext>
            </a:extLst>
          </p:cNvPr>
          <p:cNvSpPr txBox="1"/>
          <p:nvPr/>
        </p:nvSpPr>
        <p:spPr>
          <a:xfrm>
            <a:off x="0" y="1309570"/>
            <a:ext cx="5800164"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Calibri"/>
              </a:rPr>
              <a:t>EPA Operational Validation Plans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Calibri"/>
              </a:rPr>
              <a:t>CEOS AC-VC21 </a:t>
            </a:r>
          </a:p>
          <a:p>
            <a:pPr marL="0" marR="0" lvl="0" indent="0" algn="ctr" defTabSz="914400" rtl="0" eaLnBrk="1" fontAlgn="auto" latinLnBrk="0" hangingPunct="1">
              <a:lnSpc>
                <a:spcPct val="100000"/>
              </a:lnSpc>
              <a:spcBef>
                <a:spcPts val="1200"/>
              </a:spcBef>
              <a:spcAft>
                <a:spcPts val="0"/>
              </a:spcAft>
              <a:buClrTx/>
              <a:buSzTx/>
              <a:buFontTx/>
              <a:buNone/>
              <a:tabLst/>
              <a:defRPr/>
            </a:pPr>
            <a:r>
              <a:rPr lang="en-US" sz="2000" dirty="0">
                <a:solidFill>
                  <a:prstClr val="white"/>
                </a:solidFill>
                <a:latin typeface="Calibri"/>
                <a:cs typeface="Calibri"/>
              </a:rPr>
              <a:t>10</a:t>
            </a:r>
            <a:r>
              <a:rPr kumimoji="0" lang="en-US" sz="2000" b="0" i="0" u="none" strike="noStrike" kern="1200" cap="none" spc="0" normalizeH="0" baseline="0" noProof="0" dirty="0">
                <a:ln>
                  <a:noFill/>
                </a:ln>
                <a:solidFill>
                  <a:prstClr val="white"/>
                </a:solidFill>
                <a:effectLst/>
                <a:uLnTx/>
                <a:uFillTx/>
                <a:latin typeface="Calibri"/>
                <a:ea typeface="+mn-ea"/>
                <a:cs typeface="Calibri"/>
              </a:rPr>
              <a:t> June 2025</a:t>
            </a:r>
            <a:endParaRPr lang="en-US" sz="2000" b="0" i="0" u="none" strike="noStrike" kern="1200" cap="none" spc="0" normalizeH="0" baseline="0" noProof="0" dirty="0">
              <a:ln>
                <a:noFill/>
              </a:ln>
              <a:solidFill>
                <a:prstClr val="white"/>
              </a:solidFill>
              <a:effectLst/>
              <a:uLnTx/>
              <a:uFillTx/>
              <a:latin typeface="Calibri"/>
              <a:cs typeface="Calibri"/>
            </a:endParaRPr>
          </a:p>
        </p:txBody>
      </p:sp>
      <p:pic>
        <p:nvPicPr>
          <p:cNvPr id="2" name="Picture 1">
            <a:extLst>
              <a:ext uri="{FF2B5EF4-FFF2-40B4-BE49-F238E27FC236}">
                <a16:creationId xmlns:a16="http://schemas.microsoft.com/office/drawing/2014/main" id="{80576260-FAEA-4B2F-8E08-06F58D876CE5}"/>
              </a:ext>
            </a:extLst>
          </p:cNvPr>
          <p:cNvPicPr>
            <a:picLocks noChangeAspect="1"/>
          </p:cNvPicPr>
          <p:nvPr/>
        </p:nvPicPr>
        <p:blipFill>
          <a:blip r:embed="rId3"/>
          <a:stretch>
            <a:fillRect/>
          </a:stretch>
        </p:blipFill>
        <p:spPr>
          <a:xfrm>
            <a:off x="5876544" y="0"/>
            <a:ext cx="6315456" cy="6858000"/>
          </a:xfrm>
          <a:prstGeom prst="rect">
            <a:avLst/>
          </a:prstGeom>
        </p:spPr>
      </p:pic>
      <p:sp>
        <p:nvSpPr>
          <p:cNvPr id="6" name="TextBox 5">
            <a:extLst>
              <a:ext uri="{FF2B5EF4-FFF2-40B4-BE49-F238E27FC236}">
                <a16:creationId xmlns:a16="http://schemas.microsoft.com/office/drawing/2014/main" id="{FCAB556A-02A2-472E-A043-BABA8C279039}"/>
              </a:ext>
            </a:extLst>
          </p:cNvPr>
          <p:cNvSpPr txBox="1"/>
          <p:nvPr/>
        </p:nvSpPr>
        <p:spPr>
          <a:xfrm>
            <a:off x="5876544" y="-75425"/>
            <a:ext cx="616682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t>TEMPO Instrument Operation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t>Smithsonian Astrophysical Observatory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t>Cambridge, MA</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FFFDBBA-DA73-155E-B14B-EB406A906647}"/>
              </a:ext>
            </a:extLst>
          </p:cNvPr>
          <p:cNvSpPr txBox="1"/>
          <p:nvPr/>
        </p:nvSpPr>
        <p:spPr>
          <a:xfrm>
            <a:off x="1124276" y="6257433"/>
            <a:ext cx="599139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mn-cs"/>
              </a:rPr>
              <a:t>Disclaimers: The views expressed in this presentation are those of the authors and do not necessarily represent the views or the policies of the U.S. Environmental Protection Agency. </a:t>
            </a:r>
            <a:endPar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CFB9AC37-3CAA-7EA4-EE65-998704A7FE42}"/>
              </a:ext>
            </a:extLst>
          </p:cNvPr>
          <p:cNvSpPr txBox="1"/>
          <p:nvPr/>
        </p:nvSpPr>
        <p:spPr>
          <a:xfrm>
            <a:off x="-70822" y="3564388"/>
            <a:ext cx="6166822" cy="26930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rPr>
              <a:t>Jim Szykman</a:t>
            </a:r>
            <a:r>
              <a:rPr lang="en-US" sz="2000" baseline="30000" dirty="0">
                <a:solidFill>
                  <a:schemeClr val="bg1"/>
                </a:solidFill>
              </a:rPr>
              <a:t>1</a:t>
            </a:r>
            <a:r>
              <a:rPr lang="en-US" sz="2000" dirty="0">
                <a:solidFill>
                  <a:schemeClr val="bg1"/>
                </a:solidFill>
              </a:rPr>
              <a:t>, Luke Valin</a:t>
            </a:r>
            <a:r>
              <a:rPr lang="en-US" sz="2000" baseline="30000" dirty="0">
                <a:solidFill>
                  <a:schemeClr val="bg1"/>
                </a:solidFill>
              </a:rPr>
              <a:t>1</a:t>
            </a:r>
            <a:r>
              <a:rPr lang="en-US" sz="2000" dirty="0">
                <a:solidFill>
                  <a:schemeClr val="bg1"/>
                </a:solidFill>
              </a:rPr>
              <a:t>​, Barron Henderson</a:t>
            </a:r>
            <a:r>
              <a:rPr lang="en-US" sz="2000" baseline="30000" dirty="0">
                <a:solidFill>
                  <a:schemeClr val="bg1"/>
                </a:solidFill>
              </a:rPr>
              <a:t>1</a:t>
            </a:r>
            <a:r>
              <a:rPr lang="en-US" sz="2000" dirty="0">
                <a:solidFill>
                  <a:schemeClr val="bg1"/>
                </a:solidFill>
              </a:rPr>
              <a:t>, </a:t>
            </a:r>
          </a:p>
          <a:p>
            <a:pPr algn="ctr"/>
            <a:r>
              <a:rPr lang="en-US" sz="2000" dirty="0">
                <a:solidFill>
                  <a:schemeClr val="bg1"/>
                </a:solidFill>
              </a:rPr>
              <a:t>Eric Baumann</a:t>
            </a:r>
            <a:r>
              <a:rPr lang="en-US" sz="2000" baseline="30000" dirty="0">
                <a:solidFill>
                  <a:schemeClr val="bg1"/>
                </a:solidFill>
              </a:rPr>
              <a:t>1</a:t>
            </a:r>
            <a:r>
              <a:rPr lang="en-US" sz="2000" dirty="0">
                <a:solidFill>
                  <a:schemeClr val="bg1"/>
                </a:solidFill>
              </a:rPr>
              <a:t>, David Williams</a:t>
            </a:r>
            <a:r>
              <a:rPr lang="en-US" sz="2000" baseline="30000" dirty="0">
                <a:solidFill>
                  <a:schemeClr val="bg1"/>
                </a:solidFill>
              </a:rPr>
              <a:t>1</a:t>
            </a:r>
            <a:r>
              <a:rPr lang="en-US" sz="2000" dirty="0">
                <a:solidFill>
                  <a:schemeClr val="bg1"/>
                </a:solidFill>
              </a:rPr>
              <a:t>, Heidi Paulsen</a:t>
            </a:r>
            <a:r>
              <a:rPr lang="en-US" sz="2000" baseline="30000" dirty="0">
                <a:solidFill>
                  <a:schemeClr val="bg1"/>
                </a:solidFill>
              </a:rPr>
              <a:t>2,3</a:t>
            </a:r>
            <a:r>
              <a:rPr lang="en-US" sz="2000" dirty="0">
                <a:solidFill>
                  <a:schemeClr val="bg1"/>
                </a:solidFill>
              </a:rPr>
              <a:t>, Matt Freeman</a:t>
            </a:r>
            <a:r>
              <a:rPr lang="en-US" sz="2000" baseline="30000" dirty="0">
                <a:solidFill>
                  <a:schemeClr val="bg1"/>
                </a:solidFill>
              </a:rPr>
              <a:t>3</a:t>
            </a:r>
            <a:r>
              <a:rPr lang="en-US" sz="2000" dirty="0">
                <a:solidFill>
                  <a:schemeClr val="bg1"/>
                </a:solidFill>
              </a:rPr>
              <a:t>, and Todd Plessel</a:t>
            </a:r>
            <a:r>
              <a:rPr lang="en-US" sz="2000" baseline="30000" dirty="0">
                <a:solidFill>
                  <a:schemeClr val="bg1"/>
                </a:solidFill>
              </a:rPr>
              <a:t>3</a:t>
            </a:r>
            <a:endParaRPr lang="en-US" sz="2000" baseline="30000" dirty="0">
              <a:solidFill>
                <a:schemeClr val="bg1"/>
              </a:solidFill>
              <a:cs typeface="Calibri"/>
            </a:endParaRPr>
          </a:p>
          <a:p>
            <a:pPr algn="ctr"/>
            <a:r>
              <a:rPr lang="en-US" sz="1600" i="1" baseline="30000" dirty="0">
                <a:solidFill>
                  <a:schemeClr val="bg1"/>
                </a:solidFill>
              </a:rPr>
              <a:t>1</a:t>
            </a:r>
            <a:r>
              <a:rPr lang="en-US" sz="1600" i="1" dirty="0">
                <a:solidFill>
                  <a:schemeClr val="bg1"/>
                </a:solidFill>
              </a:rPr>
              <a:t>Center For Environmental Measurements and Modeling​</a:t>
            </a:r>
            <a:endParaRPr lang="en-US" sz="1600" i="1" dirty="0">
              <a:solidFill>
                <a:schemeClr val="bg1"/>
              </a:solidFill>
              <a:cs typeface="Calibri"/>
            </a:endParaRPr>
          </a:p>
          <a:p>
            <a:pPr algn="ctr"/>
            <a:r>
              <a:rPr lang="en-US" sz="1600" i="1" dirty="0">
                <a:solidFill>
                  <a:schemeClr val="bg1"/>
                </a:solidFill>
              </a:rPr>
              <a:t>U.S. EPA Office of Research and Development, RTP NC USA​</a:t>
            </a:r>
          </a:p>
          <a:p>
            <a:pPr algn="ctr"/>
            <a:r>
              <a:rPr lang="en-US" sz="1600" i="1" dirty="0">
                <a:solidFill>
                  <a:schemeClr val="bg1"/>
                </a:solidFill>
              </a:rPr>
              <a:t>Office of Information Technology and Operations</a:t>
            </a:r>
          </a:p>
          <a:p>
            <a:pPr algn="ctr"/>
            <a:r>
              <a:rPr lang="en-US" sz="1600" i="1" baseline="30000" dirty="0">
                <a:solidFill>
                  <a:schemeClr val="bg1"/>
                </a:solidFill>
              </a:rPr>
              <a:t>2</a:t>
            </a:r>
            <a:r>
              <a:rPr lang="en-US" sz="1600" i="1" dirty="0">
                <a:solidFill>
                  <a:schemeClr val="bg1"/>
                </a:solidFill>
              </a:rPr>
              <a:t>U.S. EPA Office of Mission Support, RTP NC USA</a:t>
            </a:r>
          </a:p>
          <a:p>
            <a:pPr algn="ctr"/>
            <a:r>
              <a:rPr lang="en-US" sz="1600" i="1" baseline="30000" dirty="0">
                <a:solidFill>
                  <a:schemeClr val="bg1"/>
                </a:solidFill>
                <a:cs typeface="Calibri"/>
              </a:rPr>
              <a:t>3</a:t>
            </a:r>
            <a:r>
              <a:rPr lang="en-US" sz="1600" i="1" dirty="0">
                <a:solidFill>
                  <a:schemeClr val="bg1"/>
                </a:solidFill>
                <a:cs typeface="Calibri"/>
              </a:rPr>
              <a:t>U.S. EPA Environmental Modeling and Visualization Lab, </a:t>
            </a:r>
          </a:p>
          <a:p>
            <a:pPr algn="ctr"/>
            <a:r>
              <a:rPr lang="en-US" sz="1600" i="1" dirty="0">
                <a:solidFill>
                  <a:schemeClr val="bg1"/>
                </a:solidFill>
              </a:rPr>
              <a:t>RTP NC USA​</a:t>
            </a:r>
          </a:p>
          <a:p>
            <a:pPr algn="ctr"/>
            <a:endParaRPr lang="en-US" sz="1300" i="1" dirty="0">
              <a:solidFill>
                <a:schemeClr val="bg1"/>
              </a:solidFill>
            </a:endParaRPr>
          </a:p>
        </p:txBody>
      </p:sp>
    </p:spTree>
    <p:extLst>
      <p:ext uri="{BB962C8B-B14F-4D97-AF65-F5344CB8AC3E}">
        <p14:creationId xmlns:p14="http://schemas.microsoft.com/office/powerpoint/2010/main" val="2475207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D081E1-CDC3-42C0-1314-D6219DB10622}"/>
              </a:ext>
            </a:extLst>
          </p:cNvPr>
          <p:cNvSpPr>
            <a:spLocks noGrp="1"/>
          </p:cNvSpPr>
          <p:nvPr>
            <p:ph type="title"/>
          </p:nvPr>
        </p:nvSpPr>
        <p:spPr>
          <a:xfrm>
            <a:off x="1067622" y="9930"/>
            <a:ext cx="9920534" cy="975701"/>
          </a:xfrm>
        </p:spPr>
        <p:txBody>
          <a:bodyPr/>
          <a:lstStyle/>
          <a:p>
            <a:r>
              <a:rPr kumimoji="0" lang="en-US" sz="2800" b="1" i="0" u="none" strike="noStrike" kern="1200" cap="none" spc="0" normalizeH="0" baseline="0" noProof="0" dirty="0">
                <a:ln>
                  <a:noFill/>
                </a:ln>
                <a:solidFill>
                  <a:srgbClr val="0070C0"/>
                </a:solidFill>
                <a:effectLst/>
                <a:uLnTx/>
                <a:uFillTx/>
                <a:ea typeface="+mn-ea"/>
                <a:cs typeface="+mn-cs"/>
              </a:rPr>
              <a:t>TEMPO Validation Analysis facilitated by EPA’s Remote Sensing Information Gateway </a:t>
            </a:r>
            <a:endParaRPr lang="en-US" sz="2800" dirty="0">
              <a:solidFill>
                <a:srgbClr val="0070C0"/>
              </a:solidFill>
            </a:endParaRPr>
          </a:p>
        </p:txBody>
      </p:sp>
      <p:sp>
        <p:nvSpPr>
          <p:cNvPr id="8" name="TextBox 7">
            <a:extLst>
              <a:ext uri="{FF2B5EF4-FFF2-40B4-BE49-F238E27FC236}">
                <a16:creationId xmlns:a16="http://schemas.microsoft.com/office/drawing/2014/main" id="{FE7E3AC9-46A3-1F08-E9B8-334885E9B6D6}"/>
              </a:ext>
            </a:extLst>
          </p:cNvPr>
          <p:cNvSpPr txBox="1"/>
          <p:nvPr/>
        </p:nvSpPr>
        <p:spPr>
          <a:xfrm>
            <a:off x="9721650" y="1804978"/>
            <a:ext cx="2403622" cy="3539430"/>
          </a:xfrm>
          <a:prstGeom prst="rect">
            <a:avLst/>
          </a:prstGeom>
          <a:no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Contributing to PSPIs NO</a:t>
            </a:r>
            <a:r>
              <a:rPr kumimoji="0" lang="en-US" sz="1600" b="1" i="0" u="none" strike="noStrike" kern="1200" cap="none" spc="0" normalizeH="0" baseline="-25000" noProof="0" dirty="0">
                <a:ln>
                  <a:noFill/>
                </a:ln>
                <a:solidFill>
                  <a:prstClr val="black"/>
                </a:solidFill>
                <a:effectLst/>
                <a:uLnTx/>
                <a:uFillTx/>
                <a:latin typeface="Aptos" panose="020B0004020202020204" pitchFamily="34" charset="0"/>
                <a:ea typeface="+mn-ea"/>
                <a:cs typeface="Times New Roman" panose="02020603050405020304" pitchFamily="18" charset="0"/>
              </a:rPr>
              <a:t>2-</a:t>
            </a: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01, 02, 04 &amp; 06.</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1600" b="1" dirty="0">
              <a:solidFill>
                <a:prstClr val="black"/>
              </a:solidFill>
              <a:latin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Comparison </a:t>
            </a:r>
            <a:r>
              <a:rPr lang="en-US" sz="1600" b="1" dirty="0">
                <a:solidFill>
                  <a:prstClr val="black"/>
                </a:solidFill>
                <a:latin typeface="Aptos" panose="020B0004020202020204" pitchFamily="34" charset="0"/>
                <a:cs typeface="Times New Roman" panose="02020603050405020304" pitchFamily="18" charset="0"/>
              </a:rPr>
              <a:t>between P</a:t>
            </a:r>
            <a:r>
              <a:rPr kumimoji="0" lang="en-US" sz="1600" b="1"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andora and TROPOMI are being conducted on an on-going basis.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1600" b="1" dirty="0">
              <a:solidFill>
                <a:prstClr val="black"/>
              </a:solidFill>
              <a:latin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1" dirty="0">
                <a:solidFill>
                  <a:prstClr val="black"/>
                </a:solidFill>
                <a:latin typeface="Aptos" panose="020B0004020202020204" pitchFamily="34" charset="0"/>
                <a:cs typeface="Times New Roman" panose="02020603050405020304" pitchFamily="18" charset="0"/>
              </a:rPr>
              <a:t>Analyses will be critical for provisional and full validation.</a:t>
            </a:r>
            <a:endParaRPr lang="en-US" dirty="0"/>
          </a:p>
        </p:txBody>
      </p:sp>
      <p:sp>
        <p:nvSpPr>
          <p:cNvPr id="2" name="TextBox 1">
            <a:extLst>
              <a:ext uri="{FF2B5EF4-FFF2-40B4-BE49-F238E27FC236}">
                <a16:creationId xmlns:a16="http://schemas.microsoft.com/office/drawing/2014/main" id="{3369539C-FB75-ACF5-6895-9189E70BACD9}"/>
              </a:ext>
            </a:extLst>
          </p:cNvPr>
          <p:cNvSpPr txBox="1"/>
          <p:nvPr/>
        </p:nvSpPr>
        <p:spPr>
          <a:xfrm>
            <a:off x="0" y="5891801"/>
            <a:ext cx="8179266" cy="923330"/>
          </a:xfrm>
          <a:prstGeom prst="rect">
            <a:avLst/>
          </a:prstGeom>
          <a:solidFill>
            <a:srgbClr val="A02B93"/>
          </a:solidFill>
          <a:ln w="25400" cap="flat" cmpd="sng" algn="ctr">
            <a:solidFill>
              <a:sysClr val="window" lastClr="FFFFFF"/>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ptos" panose="02110004020202020204"/>
                <a:ea typeface="+mn-ea"/>
                <a:cs typeface="+mn-cs"/>
              </a:rPr>
              <a:t>More results will be presented by Barron Henderson on Wednesday @12:15 pm, 3.18 in AQ Trace Gas Session expanding on use of TROPOMI and Pandora for TEMPO validation. </a:t>
            </a:r>
          </a:p>
        </p:txBody>
      </p:sp>
      <p:pic>
        <p:nvPicPr>
          <p:cNvPr id="4" name="Picture 3">
            <a:extLst>
              <a:ext uri="{FF2B5EF4-FFF2-40B4-BE49-F238E27FC236}">
                <a16:creationId xmlns:a16="http://schemas.microsoft.com/office/drawing/2014/main" id="{CEB0890E-4941-D6A5-C851-355B41BAF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52748" y="1014644"/>
            <a:ext cx="4095148" cy="234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ormalized Median Bias as a percent plots by loc at All Sites.">
            <a:extLst>
              <a:ext uri="{FF2B5EF4-FFF2-40B4-BE49-F238E27FC236}">
                <a16:creationId xmlns:a16="http://schemas.microsoft.com/office/drawing/2014/main" id="{6C41543C-31F6-2BBD-A4DC-DA10F0604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600" y="1014643"/>
            <a:ext cx="4095148" cy="23400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0">
            <a:extLst>
              <a:ext uri="{FF2B5EF4-FFF2-40B4-BE49-F238E27FC236}">
                <a16:creationId xmlns:a16="http://schemas.microsoft.com/office/drawing/2014/main" id="{CDE11C7C-D909-777F-BC02-2567BA8FBBB8}"/>
              </a:ext>
            </a:extLst>
          </p:cNvPr>
          <p:cNvSpPr txBox="1"/>
          <p:nvPr/>
        </p:nvSpPr>
        <p:spPr>
          <a:xfrm>
            <a:off x="618538" y="2550939"/>
            <a:ext cx="1881896" cy="276999"/>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1: Spatial Variability </a:t>
            </a:r>
          </a:p>
        </p:txBody>
      </p:sp>
      <p:sp>
        <p:nvSpPr>
          <p:cNvPr id="14" name="TextBox 30">
            <a:extLst>
              <a:ext uri="{FF2B5EF4-FFF2-40B4-BE49-F238E27FC236}">
                <a16:creationId xmlns:a16="http://schemas.microsoft.com/office/drawing/2014/main" id="{20F12A20-0D55-A550-BEE9-DA0334EE93EC}"/>
              </a:ext>
            </a:extLst>
          </p:cNvPr>
          <p:cNvSpPr txBox="1"/>
          <p:nvPr/>
        </p:nvSpPr>
        <p:spPr>
          <a:xfrm>
            <a:off x="5506424" y="2580093"/>
            <a:ext cx="1472184" cy="276999"/>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2: Good Biases</a:t>
            </a:r>
          </a:p>
        </p:txBody>
      </p:sp>
      <p:pic>
        <p:nvPicPr>
          <p:cNvPr id="15" name="Picture 14">
            <a:extLst>
              <a:ext uri="{FF2B5EF4-FFF2-40B4-BE49-F238E27FC236}">
                <a16:creationId xmlns:a16="http://schemas.microsoft.com/office/drawing/2014/main" id="{254EF460-7E21-2143-EA66-D30A385EC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40002" y="1013471"/>
            <a:ext cx="4099250" cy="23424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9">
            <a:extLst>
              <a:ext uri="{FF2B5EF4-FFF2-40B4-BE49-F238E27FC236}">
                <a16:creationId xmlns:a16="http://schemas.microsoft.com/office/drawing/2014/main" id="{3A017F20-DBA4-A083-1086-913F84CB2397}"/>
              </a:ext>
            </a:extLst>
          </p:cNvPr>
          <p:cNvSpPr txBox="1"/>
          <p:nvPr/>
        </p:nvSpPr>
        <p:spPr>
          <a:xfrm>
            <a:off x="9515972" y="2550938"/>
            <a:ext cx="1472184" cy="276999"/>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4: Correlation</a:t>
            </a:r>
          </a:p>
        </p:txBody>
      </p:sp>
      <p:pic>
        <p:nvPicPr>
          <p:cNvPr id="17" name="Picture 16">
            <a:extLst>
              <a:ext uri="{FF2B5EF4-FFF2-40B4-BE49-F238E27FC236}">
                <a16:creationId xmlns:a16="http://schemas.microsoft.com/office/drawing/2014/main" id="{E97AD3BE-70A9-322D-7EEF-3049A3AE3F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2748" y="3503275"/>
            <a:ext cx="4095147" cy="23400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A2434A6-9972-E106-928A-6ECBAAB0F8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058600" y="3503274"/>
            <a:ext cx="4095148" cy="23400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39">
            <a:extLst>
              <a:ext uri="{FF2B5EF4-FFF2-40B4-BE49-F238E27FC236}">
                <a16:creationId xmlns:a16="http://schemas.microsoft.com/office/drawing/2014/main" id="{08449EF9-D7E6-4382-B77E-4CC8A98E5676}"/>
              </a:ext>
            </a:extLst>
          </p:cNvPr>
          <p:cNvSpPr txBox="1"/>
          <p:nvPr/>
        </p:nvSpPr>
        <p:spPr>
          <a:xfrm>
            <a:off x="618538" y="5039570"/>
            <a:ext cx="1881896" cy="276999"/>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1: Spatial Variability </a:t>
            </a:r>
          </a:p>
        </p:txBody>
      </p:sp>
      <p:sp>
        <p:nvSpPr>
          <p:cNvPr id="20" name="TextBox 40">
            <a:extLst>
              <a:ext uri="{FF2B5EF4-FFF2-40B4-BE49-F238E27FC236}">
                <a16:creationId xmlns:a16="http://schemas.microsoft.com/office/drawing/2014/main" id="{0093823C-C47B-DB1B-68C7-56F99BF76587}"/>
              </a:ext>
            </a:extLst>
          </p:cNvPr>
          <p:cNvSpPr txBox="1"/>
          <p:nvPr/>
        </p:nvSpPr>
        <p:spPr>
          <a:xfrm>
            <a:off x="5506424" y="5068724"/>
            <a:ext cx="1472184" cy="276999"/>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2: Good Biases</a:t>
            </a:r>
          </a:p>
        </p:txBody>
      </p:sp>
      <p:pic>
        <p:nvPicPr>
          <p:cNvPr id="21" name="Picture 20">
            <a:extLst>
              <a:ext uri="{FF2B5EF4-FFF2-40B4-BE49-F238E27FC236}">
                <a16:creationId xmlns:a16="http://schemas.microsoft.com/office/drawing/2014/main" id="{DDC62A75-8391-48B1-6282-009D6E78C1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940003" y="3503273"/>
            <a:ext cx="4097200" cy="234125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42">
            <a:extLst>
              <a:ext uri="{FF2B5EF4-FFF2-40B4-BE49-F238E27FC236}">
                <a16:creationId xmlns:a16="http://schemas.microsoft.com/office/drawing/2014/main" id="{0A7AB428-E131-04D1-F954-8BDD5DF89FE4}"/>
              </a:ext>
            </a:extLst>
          </p:cNvPr>
          <p:cNvSpPr txBox="1"/>
          <p:nvPr/>
        </p:nvSpPr>
        <p:spPr>
          <a:xfrm>
            <a:off x="9515972" y="5039569"/>
            <a:ext cx="1472184" cy="276999"/>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4: Correlation</a:t>
            </a:r>
          </a:p>
        </p:txBody>
      </p:sp>
      <p:sp>
        <p:nvSpPr>
          <p:cNvPr id="23" name="TextBox 43">
            <a:extLst>
              <a:ext uri="{FF2B5EF4-FFF2-40B4-BE49-F238E27FC236}">
                <a16:creationId xmlns:a16="http://schemas.microsoft.com/office/drawing/2014/main" id="{205CEA61-A9D0-D7DE-9462-DC0B1C60895A}"/>
              </a:ext>
            </a:extLst>
          </p:cNvPr>
          <p:cNvSpPr txBox="1"/>
          <p:nvPr/>
        </p:nvSpPr>
        <p:spPr>
          <a:xfrm>
            <a:off x="372701" y="3933367"/>
            <a:ext cx="1576790" cy="276999"/>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TropOMI @ NAA</a:t>
            </a:r>
          </a:p>
        </p:txBody>
      </p:sp>
      <p:sp>
        <p:nvSpPr>
          <p:cNvPr id="24" name="TextBox 44">
            <a:extLst>
              <a:ext uri="{FF2B5EF4-FFF2-40B4-BE49-F238E27FC236}">
                <a16:creationId xmlns:a16="http://schemas.microsoft.com/office/drawing/2014/main" id="{05D13818-2A14-4B9E-A1E7-CFA0982F532F}"/>
              </a:ext>
            </a:extLst>
          </p:cNvPr>
          <p:cNvSpPr txBox="1"/>
          <p:nvPr/>
        </p:nvSpPr>
        <p:spPr>
          <a:xfrm>
            <a:off x="4283175" y="3933367"/>
            <a:ext cx="1576790" cy="276999"/>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TropOMI @ NAA</a:t>
            </a:r>
          </a:p>
        </p:txBody>
      </p:sp>
      <p:sp>
        <p:nvSpPr>
          <p:cNvPr id="25" name="TextBox 45">
            <a:extLst>
              <a:ext uri="{FF2B5EF4-FFF2-40B4-BE49-F238E27FC236}">
                <a16:creationId xmlns:a16="http://schemas.microsoft.com/office/drawing/2014/main" id="{C980EFD6-ED9B-7A92-482B-824869BEB9C9}"/>
              </a:ext>
            </a:extLst>
          </p:cNvPr>
          <p:cNvSpPr txBox="1"/>
          <p:nvPr/>
        </p:nvSpPr>
        <p:spPr>
          <a:xfrm>
            <a:off x="8166653" y="3933366"/>
            <a:ext cx="1576790" cy="276999"/>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TropOMI @ NAA</a:t>
            </a:r>
          </a:p>
        </p:txBody>
      </p:sp>
      <p:sp>
        <p:nvSpPr>
          <p:cNvPr id="26" name="TextBox 46">
            <a:extLst>
              <a:ext uri="{FF2B5EF4-FFF2-40B4-BE49-F238E27FC236}">
                <a16:creationId xmlns:a16="http://schemas.microsoft.com/office/drawing/2014/main" id="{04CD282C-E3CA-1BCE-5C67-C5E26CFCEE60}"/>
              </a:ext>
            </a:extLst>
          </p:cNvPr>
          <p:cNvSpPr txBox="1"/>
          <p:nvPr/>
        </p:nvSpPr>
        <p:spPr>
          <a:xfrm>
            <a:off x="370516" y="1273743"/>
            <a:ext cx="858486" cy="278102"/>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Pandora</a:t>
            </a:r>
          </a:p>
        </p:txBody>
      </p:sp>
      <p:sp>
        <p:nvSpPr>
          <p:cNvPr id="27" name="TextBox 47">
            <a:extLst>
              <a:ext uri="{FF2B5EF4-FFF2-40B4-BE49-F238E27FC236}">
                <a16:creationId xmlns:a16="http://schemas.microsoft.com/office/drawing/2014/main" id="{3F23FA98-506A-4156-BD47-488F4C02C23A}"/>
              </a:ext>
            </a:extLst>
          </p:cNvPr>
          <p:cNvSpPr txBox="1"/>
          <p:nvPr/>
        </p:nvSpPr>
        <p:spPr>
          <a:xfrm>
            <a:off x="4280990" y="1273743"/>
            <a:ext cx="858486" cy="278102"/>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Pandora</a:t>
            </a:r>
          </a:p>
        </p:txBody>
      </p:sp>
      <p:sp>
        <p:nvSpPr>
          <p:cNvPr id="28" name="TextBox 48">
            <a:extLst>
              <a:ext uri="{FF2B5EF4-FFF2-40B4-BE49-F238E27FC236}">
                <a16:creationId xmlns:a16="http://schemas.microsoft.com/office/drawing/2014/main" id="{C9FDB0CC-2650-68EC-2261-D6439EB0D429}"/>
              </a:ext>
            </a:extLst>
          </p:cNvPr>
          <p:cNvSpPr txBox="1"/>
          <p:nvPr/>
        </p:nvSpPr>
        <p:spPr>
          <a:xfrm>
            <a:off x="8164468" y="1273742"/>
            <a:ext cx="858486" cy="278102"/>
          </a:xfrm>
          <a:prstGeom prst="rect">
            <a:avLst/>
          </a:prstGeom>
          <a:solidFill>
            <a:sysClr val="window" lastClr="FFFFFF"/>
          </a:solid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Pandora</a:t>
            </a:r>
          </a:p>
        </p:txBody>
      </p:sp>
    </p:spTree>
    <p:extLst>
      <p:ext uri="{BB962C8B-B14F-4D97-AF65-F5344CB8AC3E}">
        <p14:creationId xmlns:p14="http://schemas.microsoft.com/office/powerpoint/2010/main" val="3989479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A464F9-B754-F919-493C-20510A04FEDB}"/>
              </a:ext>
            </a:extLst>
          </p:cNvPr>
          <p:cNvSpPr>
            <a:spLocks noGrp="1"/>
          </p:cNvSpPr>
          <p:nvPr>
            <p:ph sz="half" idx="1"/>
          </p:nvPr>
        </p:nvSpPr>
        <p:spPr>
          <a:xfrm>
            <a:off x="336884" y="1288311"/>
            <a:ext cx="11353063" cy="3429000"/>
          </a:xfrm>
        </p:spPr>
        <p:txBody>
          <a:bodyPr/>
          <a:lstStyle/>
          <a:p>
            <a:r>
              <a:rPr lang="en-US" sz="2000" dirty="0"/>
              <a:t>EPA CEOS talks will provide additional information on current operational capabilities </a:t>
            </a:r>
          </a:p>
          <a:p>
            <a:pPr lvl="1"/>
            <a:r>
              <a:rPr lang="en-US" sz="1600" dirty="0"/>
              <a:t>AQ Trace Gas Session 3.18 - Barron Henderson, </a:t>
            </a:r>
            <a:r>
              <a:rPr lang="en-US" sz="1600" i="1" dirty="0"/>
              <a:t>EPA Validation Activities, </a:t>
            </a:r>
            <a:r>
              <a:rPr lang="en-US" sz="1600" dirty="0"/>
              <a:t>Wednesday 12:15 pm </a:t>
            </a:r>
          </a:p>
          <a:p>
            <a:pPr lvl="1"/>
            <a:endParaRPr lang="en-US" sz="1600" dirty="0"/>
          </a:p>
          <a:p>
            <a:pPr lvl="1"/>
            <a:r>
              <a:rPr lang="en-US" sz="1600" dirty="0"/>
              <a:t>AQ Aerosol Session 4.02 – Jim Szykman and Ruben Delgado (Hampton Univ.), Aerosol Layer Height Discussion, Thursday 08:35 am </a:t>
            </a:r>
          </a:p>
          <a:p>
            <a:pPr lvl="1"/>
            <a:endParaRPr lang="en-US" sz="1600" dirty="0"/>
          </a:p>
          <a:p>
            <a:pPr lvl="1"/>
            <a:r>
              <a:rPr lang="en-US" sz="1600" dirty="0"/>
              <a:t>AQ Aerosol Session 4.08 - Barron Henderson, </a:t>
            </a:r>
            <a:r>
              <a:rPr lang="en-US" sz="1600" dirty="0" err="1"/>
              <a:t>AirFuse</a:t>
            </a:r>
            <a:r>
              <a:rPr lang="en-US" sz="1600" dirty="0"/>
              <a:t>, Thursday </a:t>
            </a:r>
            <a:r>
              <a:rPr lang="en-US" sz="1600"/>
              <a:t>11:15 1:00 </a:t>
            </a:r>
            <a:r>
              <a:rPr lang="en-US" sz="1600" dirty="0"/>
              <a:t>am </a:t>
            </a:r>
          </a:p>
          <a:p>
            <a:pPr lvl="1"/>
            <a:endParaRPr lang="en-US" sz="1600" dirty="0"/>
          </a:p>
          <a:p>
            <a:r>
              <a:rPr lang="en-US" sz="2000" dirty="0"/>
              <a:t>EPA pending reorganization likely to impact current and future capabilities </a:t>
            </a:r>
          </a:p>
          <a:p>
            <a:endParaRPr lang="en-US" sz="2000" dirty="0"/>
          </a:p>
          <a:p>
            <a:r>
              <a:rPr lang="en-US" sz="2000" dirty="0"/>
              <a:t>Primary contacts on EPA efforts moving forward will be Luke Valin and Barron Henderson </a:t>
            </a:r>
          </a:p>
          <a:p>
            <a:endParaRPr lang="en-US" sz="2000" dirty="0"/>
          </a:p>
          <a:p>
            <a:endParaRPr lang="en-US" sz="2000" dirty="0"/>
          </a:p>
          <a:p>
            <a:endParaRPr lang="en-US" dirty="0"/>
          </a:p>
          <a:p>
            <a:endParaRPr lang="en-US" dirty="0"/>
          </a:p>
        </p:txBody>
      </p:sp>
      <p:sp>
        <p:nvSpPr>
          <p:cNvPr id="43" name="object 2">
            <a:extLst>
              <a:ext uri="{FF2B5EF4-FFF2-40B4-BE49-F238E27FC236}">
                <a16:creationId xmlns:a16="http://schemas.microsoft.com/office/drawing/2014/main" id="{3410B9E2-8206-222E-AEA2-5C536B605ADC}"/>
              </a:ext>
            </a:extLst>
          </p:cNvPr>
          <p:cNvSpPr txBox="1">
            <a:spLocks noGrp="1"/>
          </p:cNvSpPr>
          <p:nvPr>
            <p:ph type="title"/>
          </p:nvPr>
        </p:nvSpPr>
        <p:spPr>
          <a:xfrm>
            <a:off x="419013" y="587308"/>
            <a:ext cx="10363200" cy="443711"/>
          </a:xfrm>
          <a:prstGeom prst="rect">
            <a:avLst/>
          </a:prstGeom>
        </p:spPr>
        <p:txBody>
          <a:bodyPr vert="horz" wrap="square" lIns="0" tIns="12700" rIns="0" bIns="0" rtlCol="0">
            <a:spAutoFit/>
          </a:bodyPr>
          <a:lstStyle/>
          <a:p>
            <a:pPr marL="12700" marR="5080" algn="ctr">
              <a:lnSpc>
                <a:spcPct val="100000"/>
              </a:lnSpc>
              <a:spcBef>
                <a:spcPts val="100"/>
              </a:spcBef>
            </a:pPr>
            <a:r>
              <a:rPr lang="en-US" sz="2800" b="1" spc="-5" dirty="0">
                <a:latin typeface="Calibri"/>
                <a:cs typeface="Calibri"/>
              </a:rPr>
              <a:t>Summary</a:t>
            </a:r>
            <a:r>
              <a:rPr lang="en-US" sz="2800" b="1" spc="-5" dirty="0">
                <a:solidFill>
                  <a:srgbClr val="006FB8"/>
                </a:solidFill>
                <a:latin typeface="Calibri"/>
                <a:cs typeface="Calibri"/>
              </a:rPr>
              <a:t> </a:t>
            </a:r>
            <a:endParaRPr lang="en-US" sz="2800" b="1" dirty="0">
              <a:latin typeface="Calibri"/>
              <a:cs typeface="Calibri"/>
            </a:endParaRPr>
          </a:p>
        </p:txBody>
      </p:sp>
    </p:spTree>
    <p:extLst>
      <p:ext uri="{BB962C8B-B14F-4D97-AF65-F5344CB8AC3E}">
        <p14:creationId xmlns:p14="http://schemas.microsoft.com/office/powerpoint/2010/main" val="2103629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879" y="1173610"/>
            <a:ext cx="7239000" cy="1475404"/>
          </a:xfrm>
          <a:prstGeom prst="rect">
            <a:avLst/>
          </a:prstGeom>
        </p:spPr>
        <p:txBody>
          <a:bodyPr vert="horz" wrap="square" lIns="0" tIns="13335" rIns="0" bIns="0" rtlCol="0">
            <a:spAutoFit/>
          </a:bodyPr>
          <a:lstStyle/>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Calibri"/>
              </a:rPr>
              <a:t>Jim Szykman </a:t>
            </a:r>
          </a:p>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Senior Research Engineer</a:t>
            </a:r>
          </a:p>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Center for Environmental Measurements and Modeling</a:t>
            </a:r>
          </a:p>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US EPA Office of Research and Development</a:t>
            </a:r>
          </a:p>
          <a:p>
            <a:pPr marL="12700" marR="0" lvl="0" indent="0" algn="l" defTabSz="914400" rtl="0" eaLnBrk="1" fontAlgn="auto" latinLnBrk="0" hangingPunct="1">
              <a:lnSpc>
                <a:spcPts val="2200"/>
              </a:lnSpc>
              <a:spcBef>
                <a:spcPts val="105"/>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hlinkClick r:id="rId3"/>
              </a:rPr>
              <a:t>Szykman.Jim@epa.gov</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p>
        </p:txBody>
      </p:sp>
      <p:sp>
        <p:nvSpPr>
          <p:cNvPr id="6" name="Slide Number Placeholder 5">
            <a:extLst>
              <a:ext uri="{FF2B5EF4-FFF2-40B4-BE49-F238E27FC236}">
                <a16:creationId xmlns:a16="http://schemas.microsoft.com/office/drawing/2014/main" id="{CB5347FA-AA26-4F12-9631-BA4C4B2B63B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54A5C6-1A67-402B-9D43-A5D8CAE25FA9}"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bject 3">
            <a:extLst>
              <a:ext uri="{FF2B5EF4-FFF2-40B4-BE49-F238E27FC236}">
                <a16:creationId xmlns:a16="http://schemas.microsoft.com/office/drawing/2014/main" id="{1519CC5F-1647-4AB3-8496-C2DE892ECB95}"/>
              </a:ext>
            </a:extLst>
          </p:cNvPr>
          <p:cNvSpPr txBox="1">
            <a:spLocks/>
          </p:cNvSpPr>
          <p:nvPr/>
        </p:nvSpPr>
        <p:spPr>
          <a:xfrm>
            <a:off x="7957845" y="1326358"/>
            <a:ext cx="3319755" cy="84382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5400" b="1" i="0" u="none" strike="noStrike" kern="1200" cap="none" spc="0" normalizeH="0" baseline="0" noProof="0" dirty="0">
                <a:ln>
                  <a:noFill/>
                </a:ln>
                <a:solidFill>
                  <a:srgbClr val="006FB8"/>
                </a:solidFill>
                <a:effectLst/>
                <a:uLnTx/>
                <a:uFillTx/>
                <a:latin typeface="Calibri" panose="020F0502020204030204"/>
                <a:ea typeface="+mj-ea"/>
                <a:cs typeface="+mj-cs"/>
              </a:rPr>
              <a:t>Thank You!</a:t>
            </a:r>
            <a:endPar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8" name="Content Placeholder 8" descr="A picture containing outdoor, sky, tree, plant&#10;&#10;Description automatically generated">
            <a:extLst>
              <a:ext uri="{FF2B5EF4-FFF2-40B4-BE49-F238E27FC236}">
                <a16:creationId xmlns:a16="http://schemas.microsoft.com/office/drawing/2014/main" id="{6812911D-D71A-4CFB-986C-38FCEF7A8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97185"/>
            <a:ext cx="12192000" cy="3629025"/>
          </a:xfrm>
          <a:prstGeom prst="rect">
            <a:avLst/>
          </a:prstGeom>
        </p:spPr>
      </p:pic>
      <p:sp>
        <p:nvSpPr>
          <p:cNvPr id="5" name="TextBox 4">
            <a:extLst>
              <a:ext uri="{FF2B5EF4-FFF2-40B4-BE49-F238E27FC236}">
                <a16:creationId xmlns:a16="http://schemas.microsoft.com/office/drawing/2014/main" id="{025DA7C9-C750-9DB7-50F5-0EA0D02BB7F0}"/>
              </a:ext>
            </a:extLst>
          </p:cNvPr>
          <p:cNvSpPr txBox="1"/>
          <p:nvPr/>
        </p:nvSpPr>
        <p:spPr>
          <a:xfrm>
            <a:off x="8388" y="2756920"/>
            <a:ext cx="5956183" cy="1600438"/>
          </a:xfrm>
          <a:prstGeom prst="rect">
            <a:avLst/>
          </a:prstGeom>
          <a:no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chemeClr val="tx2"/>
                </a:solidFill>
                <a:effectLst/>
                <a:uLnTx/>
                <a:uFillTx/>
              </a:rPr>
              <a:t>Disclaimers: The views expressed in this presentation are those of the authors and do not necessarily represent the views or the policies of the U.S. Environmental Protection Agency. </a:t>
            </a:r>
            <a:endParaRPr kumimoji="0" lang="en-US" sz="1400" b="1" i="1" u="none" strike="noStrike" kern="0" cap="none" spc="0" normalizeH="0" baseline="0" noProof="0" dirty="0">
              <a:ln>
                <a:noFill/>
              </a:ln>
              <a:solidFill>
                <a:schemeClr val="tx2"/>
              </a:solidFill>
              <a:effectLst/>
              <a:uLnTx/>
              <a:uFillTx/>
              <a:cs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chemeClr val="tx2"/>
                </a:solidFill>
                <a:effectLst/>
                <a:uLnTx/>
                <a:uFillTx/>
              </a:rPr>
              <a:t>Any mention of trade names, products, or services does not imply an endorsement by the U.S. Government or the U.S. Environmental Protection Agency. The EPA does not endorse any commercial products, services, or enterprises.</a:t>
            </a:r>
            <a:endParaRPr kumimoji="0" lang="en-US" sz="1400" b="1" i="1" u="none" strike="noStrike" kern="0" cap="none" spc="0" normalizeH="0" baseline="0" noProof="0" dirty="0">
              <a:ln>
                <a:noFill/>
              </a:ln>
              <a:solidFill>
                <a:schemeClr val="tx2"/>
              </a:solidFill>
              <a:effectLst/>
              <a:uLnTx/>
              <a:uFillTx/>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C401B-C9AC-4417-85F7-C39444DB9AA2}"/>
              </a:ext>
            </a:extLst>
          </p:cNvPr>
          <p:cNvSpPr>
            <a:spLocks noGrp="1"/>
          </p:cNvSpPr>
          <p:nvPr>
            <p:ph type="title"/>
          </p:nvPr>
        </p:nvSpPr>
        <p:spPr>
          <a:xfrm>
            <a:off x="368765" y="302691"/>
            <a:ext cx="10859426" cy="695790"/>
          </a:xfrm>
        </p:spPr>
        <p:txBody>
          <a:bodyPr/>
          <a:lstStyle/>
          <a:p>
            <a:r>
              <a:rPr lang="en-US" sz="3200" dirty="0" err="1"/>
              <a:t>TropOMI</a:t>
            </a:r>
            <a:r>
              <a:rPr lang="en-US" sz="3200" dirty="0"/>
              <a:t> and TEMPO offer key measurements directly aligned with EPA research as directed under Clean Air Act as Amended </a:t>
            </a:r>
          </a:p>
        </p:txBody>
      </p:sp>
      <p:sp>
        <p:nvSpPr>
          <p:cNvPr id="3" name="Slide Number Placeholder 2">
            <a:extLst>
              <a:ext uri="{FF2B5EF4-FFF2-40B4-BE49-F238E27FC236}">
                <a16:creationId xmlns:a16="http://schemas.microsoft.com/office/drawing/2014/main" id="{68FABEFA-A80D-42D0-BB9B-5943839A1CFE}"/>
              </a:ext>
            </a:extLst>
          </p:cNvPr>
          <p:cNvSpPr>
            <a:spLocks noGrp="1"/>
          </p:cNvSpPr>
          <p:nvPr>
            <p:ph type="sldNum" sz="quarter" idx="4"/>
          </p:nvPr>
        </p:nvSpPr>
        <p:spPr>
          <a:xfrm>
            <a:off x="9441271" y="6540021"/>
            <a:ext cx="2540000" cy="278561"/>
          </a:xfrm>
        </p:spPr>
        <p:txBody>
          <a:bodyPr/>
          <a:lstStyle/>
          <a:p>
            <a:fld id="{12C80C7B-1DE2-4FD7-9AB9-740667D82627}" type="slidenum">
              <a:rPr lang="en-US" smtClean="0"/>
              <a:pPr/>
              <a:t>2</a:t>
            </a:fld>
            <a:endParaRPr lang="en-US" dirty="0"/>
          </a:p>
        </p:txBody>
      </p:sp>
      <p:sp>
        <p:nvSpPr>
          <p:cNvPr id="4" name="TextBox 3">
            <a:extLst>
              <a:ext uri="{FF2B5EF4-FFF2-40B4-BE49-F238E27FC236}">
                <a16:creationId xmlns:a16="http://schemas.microsoft.com/office/drawing/2014/main" id="{C8A1A0B9-B54C-4C4C-A3FC-BE3FCFE53D5F}"/>
              </a:ext>
            </a:extLst>
          </p:cNvPr>
          <p:cNvSpPr txBox="1"/>
          <p:nvPr/>
        </p:nvSpPr>
        <p:spPr>
          <a:xfrm>
            <a:off x="666286" y="1277042"/>
            <a:ext cx="10859427" cy="5262979"/>
          </a:xfrm>
          <a:prstGeom prst="rect">
            <a:avLst/>
          </a:prstGeom>
          <a:noFill/>
        </p:spPr>
        <p:txBody>
          <a:bodyPr wrap="square" rtlCol="0">
            <a:spAutoFit/>
          </a:bodyPr>
          <a:lstStyle/>
          <a:p>
            <a:r>
              <a:rPr lang="en-US" sz="1400" b="1" dirty="0"/>
              <a:t>Clean Air Act, codified as 42 U.S.C. 7403 - Research, investigation, training, and other activities</a:t>
            </a:r>
          </a:p>
          <a:p>
            <a:endParaRPr lang="en-US" sz="1400" dirty="0"/>
          </a:p>
          <a:p>
            <a:r>
              <a:rPr lang="en-US" sz="1400" dirty="0"/>
              <a:t>(a)RESEARCH AND DEVELOPMENT PROGRAM FOR PREVENTION AND CONTROL OF AIR POLLUTION The Administrator shall establish a national research and development program for the prevention and control of air pollution and as part of such program shall—</a:t>
            </a:r>
          </a:p>
          <a:p>
            <a:pPr lvl="1"/>
            <a:r>
              <a:rPr lang="en-US" sz="1400" dirty="0"/>
              <a:t>(1)conduct, and promote the coordination and acceleration of, research, investigations, experiments, demonstrations, surveys, and studies relating to the causes, effects (including health and welfare effects), extent, prevention, and control of air pollution;</a:t>
            </a:r>
          </a:p>
          <a:p>
            <a:endParaRPr lang="en-US" sz="1400" dirty="0"/>
          </a:p>
          <a:p>
            <a:r>
              <a:rPr lang="en-US" sz="1400" dirty="0"/>
              <a:t>(b)AUTHORIZED ACTIVITIES OF ADMINISTRATOR IN ESTABLISHING RESEARCH AND DEVELOPMENT PROGRAM In carrying out the provisions of the preceding subsection the Administrator is authorized to—</a:t>
            </a:r>
          </a:p>
          <a:p>
            <a:pPr lvl="1"/>
            <a:r>
              <a:rPr lang="en-US" sz="1400" dirty="0"/>
              <a:t>(2) cooperate with other Federal departments and agencies, with air pollution control agencies, with other public and private agencies, institutions, and organizations, and with any industries involved, in the preparation and conduct of such research and other activities;</a:t>
            </a:r>
          </a:p>
          <a:p>
            <a:endParaRPr lang="en-US" sz="1400" dirty="0"/>
          </a:p>
          <a:p>
            <a:r>
              <a:rPr lang="en-US" sz="1400" dirty="0"/>
              <a:t>(c)AIR POLLUTANT MONITORING, ANALYSIS, MODELING, AND INVENTORY RESEARCH In carrying out subsection (a), the Administrator shall conduct a program of research, testing, and development of methods for sampling, measurement, monitoring, analysis, and modeling of air pollutants. Such program shall include the following elements:</a:t>
            </a:r>
          </a:p>
          <a:p>
            <a:pPr lvl="1"/>
            <a:r>
              <a:rPr lang="en-US" sz="1400" dirty="0">
                <a:highlight>
                  <a:srgbClr val="FFFF00"/>
                </a:highlight>
              </a:rPr>
              <a:t>(3)Development of improved methods and technologies for sampling, measurement, monitoring, analysis, and modeling to increase understanding of the sources of ozone precursors, ozone formation, ozone transport, regional influences on urban ozone, regional ozone trends, and interactions of ozone with other pollutants. Emphasis shall be placed on those techniques which—</a:t>
            </a:r>
          </a:p>
          <a:p>
            <a:pPr lvl="1"/>
            <a:r>
              <a:rPr lang="en-US" sz="1400" dirty="0"/>
              <a:t>(A)improve the ability to inventory emissions of volatile organic compounds and nitrogen oxides that contribute to urban air pollution, including anthropogenic and natural sources;</a:t>
            </a:r>
          </a:p>
          <a:p>
            <a:pPr lvl="1"/>
            <a:r>
              <a:rPr lang="en-US" sz="1400" dirty="0"/>
              <a:t>(C)improve the ability to identify and evaluate region-specific prevention and control options for ozone pollution.</a:t>
            </a:r>
          </a:p>
        </p:txBody>
      </p:sp>
    </p:spTree>
    <p:extLst>
      <p:ext uri="{BB962C8B-B14F-4D97-AF65-F5344CB8AC3E}">
        <p14:creationId xmlns:p14="http://schemas.microsoft.com/office/powerpoint/2010/main" val="4085955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B60E-E61C-4CAD-8454-FE5C7ADABD9C}"/>
              </a:ext>
            </a:extLst>
          </p:cNvPr>
          <p:cNvSpPr>
            <a:spLocks noGrp="1"/>
          </p:cNvSpPr>
          <p:nvPr>
            <p:ph type="title"/>
          </p:nvPr>
        </p:nvSpPr>
        <p:spPr>
          <a:xfrm>
            <a:off x="0" y="160329"/>
            <a:ext cx="11750841" cy="695790"/>
          </a:xfrm>
        </p:spPr>
        <p:txBody>
          <a:bodyPr/>
          <a:lstStyle/>
          <a:p>
            <a:r>
              <a:rPr lang="en-US" sz="2800" dirty="0"/>
              <a:t>EPA investments for satellite validation driven by TEMPO selection in 2012</a:t>
            </a:r>
          </a:p>
        </p:txBody>
      </p:sp>
      <p:sp>
        <p:nvSpPr>
          <p:cNvPr id="3" name="Slide Number Placeholder 2">
            <a:extLst>
              <a:ext uri="{FF2B5EF4-FFF2-40B4-BE49-F238E27FC236}">
                <a16:creationId xmlns:a16="http://schemas.microsoft.com/office/drawing/2014/main" id="{067EFA91-A065-46D0-963C-BDACA866C36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80C7B-1DE2-4FD7-9AB9-740667D82627}" type="slidenum">
              <a:rPr kumimoji="0" lang="en-US" sz="1400" b="0" i="0" u="none" strike="noStrike" kern="1200" cap="none" spc="0" normalizeH="0" baseline="0" noProof="0" smtClean="0">
                <a:ln>
                  <a:noFill/>
                </a:ln>
                <a:solidFill>
                  <a:srgbClr val="FFFFFF">
                    <a:lumMod val="85000"/>
                  </a:srgb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FFFFFF">
                  <a:lumMod val="85000"/>
                </a:srgbClr>
              </a:solidFill>
              <a:effectLst/>
              <a:uLnTx/>
              <a:uFillTx/>
              <a:latin typeface="Arial"/>
              <a:ea typeface="ＭＳ Ｐゴシック"/>
              <a:cs typeface="+mn-cs"/>
            </a:endParaRPr>
          </a:p>
        </p:txBody>
      </p:sp>
      <p:sp>
        <p:nvSpPr>
          <p:cNvPr id="4" name="TextBox 3">
            <a:extLst>
              <a:ext uri="{FF2B5EF4-FFF2-40B4-BE49-F238E27FC236}">
                <a16:creationId xmlns:a16="http://schemas.microsoft.com/office/drawing/2014/main" id="{5D5148F8-577C-46DA-B8D3-6B5BFC5C22BF}"/>
              </a:ext>
            </a:extLst>
          </p:cNvPr>
          <p:cNvSpPr txBox="1"/>
          <p:nvPr/>
        </p:nvSpPr>
        <p:spPr>
          <a:xfrm>
            <a:off x="4832260" y="1137313"/>
            <a:ext cx="6841100" cy="59093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NASA Earth Venture Instruments focused </a:t>
            </a:r>
            <a:r>
              <a:rPr lang="en-US" dirty="0">
                <a:solidFill>
                  <a:srgbClr val="000000"/>
                </a:solidFill>
                <a:latin typeface="Arial"/>
                <a:ea typeface="ＭＳ Ｐゴシック"/>
              </a:rPr>
              <a:t>on technology development.  TEMPO is not an operational mission like GEMS or Sentinel-4.</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rgbClr val="000000"/>
              </a:solidFill>
              <a:latin typeface="Arial"/>
              <a:ea typeface="ＭＳ Ｐゴシック"/>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solidFill>
                  <a:srgbClr val="000000"/>
                </a:solidFill>
                <a:latin typeface="Arial"/>
                <a:ea typeface="ＭＳ Ｐゴシック"/>
              </a:rPr>
              <a:t>Validation not balanced with the interests of science and applications of TEMPO high demand data products, impacting acceptance and use of the data by operational agencies like EPA.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rgbClr val="000000"/>
              </a:solidFill>
              <a:latin typeface="Arial"/>
              <a:ea typeface="ＭＳ Ｐゴシック"/>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solidFill>
                  <a:srgbClr val="000000"/>
                </a:solidFill>
                <a:latin typeface="Arial"/>
                <a:ea typeface="ＭＳ Ｐゴシック"/>
              </a:rPr>
              <a:t>EPA made strategic investments to move towards routine and systematic validation of L2 data products.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rgbClr val="000000"/>
              </a:solidFill>
              <a:latin typeface="Arial"/>
              <a:ea typeface="ＭＳ Ｐゴシック"/>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Efforts leveraged existing investments largely made by CEOS agencies. For TEMPO initial goal was to have product specific metrics to provide a ‘fit for purpose’ applications framework consistent with EPA Environmental Information Quality Policy.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solidFill>
                <a:srgbClr val="000000"/>
              </a:solidFill>
              <a:latin typeface="Arial"/>
              <a:ea typeface="ＭＳ Ｐゴシック"/>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Ultimate goal of accuracy estimations by the end of TEMPO and the beginning of </a:t>
            </a:r>
            <a:r>
              <a:rPr kumimoji="0" lang="en-US" sz="1800" b="0" i="0" u="none" strike="noStrike" kern="1200" cap="none" spc="0" normalizeH="0" baseline="0" noProof="0" dirty="0" err="1">
                <a:ln>
                  <a:noFill/>
                </a:ln>
                <a:solidFill>
                  <a:srgbClr val="000000"/>
                </a:solidFill>
                <a:effectLst/>
                <a:uLnTx/>
                <a:uFillTx/>
                <a:latin typeface="Arial"/>
                <a:ea typeface="ＭＳ Ｐゴシック"/>
                <a:cs typeface="+mn-cs"/>
              </a:rPr>
              <a:t>GeoXO</a:t>
            </a:r>
            <a:r>
              <a:rPr kumimoji="0" lang="en-US" sz="1800" b="0" i="0" u="none" strike="noStrike" kern="1200" cap="none" spc="0" normalizeH="0" baseline="0" noProof="0" dirty="0">
                <a:ln>
                  <a:noFill/>
                </a:ln>
                <a:solidFill>
                  <a:srgbClr val="000000"/>
                </a:solidFill>
                <a:effectLst/>
                <a:uLnTx/>
                <a:uFillTx/>
                <a:latin typeface="Arial"/>
                <a:ea typeface="ＭＳ Ｐゴシック"/>
                <a:cs typeface="+mn-cs"/>
              </a:rPr>
              <a:t> ACX.</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7" name="Picture 6" descr="Text, letter&#10;&#10;Description automatically generated">
            <a:extLst>
              <a:ext uri="{FF2B5EF4-FFF2-40B4-BE49-F238E27FC236}">
                <a16:creationId xmlns:a16="http://schemas.microsoft.com/office/drawing/2014/main" id="{3CD50FFE-6E51-2758-5E05-2462FC732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40" y="1137313"/>
            <a:ext cx="3840296" cy="4969794"/>
          </a:xfrm>
          <a:prstGeom prst="rect">
            <a:avLst/>
          </a:prstGeom>
          <a:ln w="19050">
            <a:solidFill>
              <a:schemeClr val="tx1"/>
            </a:solidFill>
          </a:ln>
        </p:spPr>
      </p:pic>
    </p:spTree>
    <p:extLst>
      <p:ext uri="{BB962C8B-B14F-4D97-AF65-F5344CB8AC3E}">
        <p14:creationId xmlns:p14="http://schemas.microsoft.com/office/powerpoint/2010/main" val="1807895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496956" y="52199"/>
            <a:ext cx="11198087" cy="594294"/>
          </a:xfrm>
        </p:spPr>
        <p:txBody>
          <a:bodyPr>
            <a:normAutofit/>
          </a:bodyPr>
          <a:lstStyle/>
          <a:p>
            <a:pPr marL="0" indent="0" algn="ctr">
              <a:buNone/>
            </a:pPr>
            <a:r>
              <a:rPr lang="en-US" b="1" dirty="0">
                <a:latin typeface="+mn-lt"/>
                <a:cs typeface="Arial" panose="020B0604020202020204" pitchFamily="34" charset="0"/>
              </a:rPr>
              <a:t>EPA ORD Areas of support related to satellite validation</a:t>
            </a:r>
          </a:p>
        </p:txBody>
      </p:sp>
      <p:sp>
        <p:nvSpPr>
          <p:cNvPr id="2" name="TextBox 1">
            <a:extLst>
              <a:ext uri="{FF2B5EF4-FFF2-40B4-BE49-F238E27FC236}">
                <a16:creationId xmlns:a16="http://schemas.microsoft.com/office/drawing/2014/main" id="{440FB4C8-4732-447A-B011-B0AC5DE61AF2}"/>
              </a:ext>
            </a:extLst>
          </p:cNvPr>
          <p:cNvSpPr txBox="1"/>
          <p:nvPr/>
        </p:nvSpPr>
        <p:spPr>
          <a:xfrm>
            <a:off x="402083" y="514740"/>
            <a:ext cx="4627133" cy="646331"/>
          </a:xfrm>
          <a:prstGeom prst="rect">
            <a:avLst/>
          </a:prstGeom>
          <a:noFill/>
        </p:spPr>
        <p:txBody>
          <a:bodyPr wrap="square" rtlCol="0">
            <a:spAutoFit/>
          </a:bodyPr>
          <a:lstStyle/>
          <a:p>
            <a:pPr algn="ctr"/>
            <a:r>
              <a:rPr lang="en-US" b="1" dirty="0"/>
              <a:t>FTE for Science Team participation, capacity building for validation</a:t>
            </a:r>
          </a:p>
        </p:txBody>
      </p:sp>
      <p:sp>
        <p:nvSpPr>
          <p:cNvPr id="11" name="TextBox 10">
            <a:extLst>
              <a:ext uri="{FF2B5EF4-FFF2-40B4-BE49-F238E27FC236}">
                <a16:creationId xmlns:a16="http://schemas.microsoft.com/office/drawing/2014/main" id="{2C7BE198-7BC0-4C02-89EC-06D5FC7955B3}"/>
              </a:ext>
            </a:extLst>
          </p:cNvPr>
          <p:cNvSpPr txBox="1"/>
          <p:nvPr/>
        </p:nvSpPr>
        <p:spPr>
          <a:xfrm>
            <a:off x="272607" y="3715812"/>
            <a:ext cx="4756609" cy="646331"/>
          </a:xfrm>
          <a:prstGeom prst="rect">
            <a:avLst/>
          </a:prstGeom>
          <a:noFill/>
        </p:spPr>
        <p:txBody>
          <a:bodyPr wrap="square" rtlCol="0">
            <a:spAutoFit/>
          </a:bodyPr>
          <a:lstStyle/>
          <a:p>
            <a:pPr algn="ctr"/>
            <a:r>
              <a:rPr lang="en-US" b="1" dirty="0"/>
              <a:t>Field Campaigns support via ground-measurements systems for validation</a:t>
            </a:r>
          </a:p>
        </p:txBody>
      </p:sp>
      <p:sp>
        <p:nvSpPr>
          <p:cNvPr id="12" name="TextBox 11">
            <a:extLst>
              <a:ext uri="{FF2B5EF4-FFF2-40B4-BE49-F238E27FC236}">
                <a16:creationId xmlns:a16="http://schemas.microsoft.com/office/drawing/2014/main" id="{5DDD470C-50BF-4873-AC10-D13C6F063539}"/>
              </a:ext>
            </a:extLst>
          </p:cNvPr>
          <p:cNvSpPr txBox="1"/>
          <p:nvPr/>
        </p:nvSpPr>
        <p:spPr>
          <a:xfrm>
            <a:off x="6377043" y="546477"/>
            <a:ext cx="5187372" cy="923330"/>
          </a:xfrm>
          <a:prstGeom prst="rect">
            <a:avLst/>
          </a:prstGeom>
          <a:noFill/>
        </p:spPr>
        <p:txBody>
          <a:bodyPr wrap="square" rtlCol="0">
            <a:spAutoFit/>
          </a:bodyPr>
          <a:lstStyle/>
          <a:p>
            <a:pPr algn="ctr"/>
            <a:r>
              <a:rPr lang="en-US" b="1" dirty="0"/>
              <a:t>Supporting and building networks with added validation and profiling measurements</a:t>
            </a:r>
          </a:p>
          <a:p>
            <a:pPr algn="ctr"/>
            <a:endParaRPr lang="en-US" b="1" dirty="0"/>
          </a:p>
        </p:txBody>
      </p:sp>
      <p:sp>
        <p:nvSpPr>
          <p:cNvPr id="13" name="TextBox 12">
            <a:extLst>
              <a:ext uri="{FF2B5EF4-FFF2-40B4-BE49-F238E27FC236}">
                <a16:creationId xmlns:a16="http://schemas.microsoft.com/office/drawing/2014/main" id="{E531F090-DCD1-4C03-8E5F-174DA00F12D0}"/>
              </a:ext>
            </a:extLst>
          </p:cNvPr>
          <p:cNvSpPr txBox="1"/>
          <p:nvPr/>
        </p:nvSpPr>
        <p:spPr>
          <a:xfrm>
            <a:off x="6654078" y="3627575"/>
            <a:ext cx="4662054" cy="646331"/>
          </a:xfrm>
          <a:prstGeom prst="rect">
            <a:avLst/>
          </a:prstGeom>
          <a:noFill/>
        </p:spPr>
        <p:txBody>
          <a:bodyPr wrap="square" rtlCol="0">
            <a:spAutoFit/>
          </a:bodyPr>
          <a:lstStyle/>
          <a:p>
            <a:pPr algn="ctr"/>
            <a:r>
              <a:rPr lang="en-US" b="1" dirty="0"/>
              <a:t>IT systems development to support AQ community needs for data and analysis</a:t>
            </a:r>
          </a:p>
        </p:txBody>
      </p:sp>
      <p:pic>
        <p:nvPicPr>
          <p:cNvPr id="15" name="Picture 14">
            <a:extLst>
              <a:ext uri="{FF2B5EF4-FFF2-40B4-BE49-F238E27FC236}">
                <a16:creationId xmlns:a16="http://schemas.microsoft.com/office/drawing/2014/main" id="{E3409D73-D87A-436B-9D43-A44BC154AEAD}"/>
              </a:ext>
            </a:extLst>
          </p:cNvPr>
          <p:cNvPicPr>
            <a:picLocks noChangeAspect="1"/>
          </p:cNvPicPr>
          <p:nvPr/>
        </p:nvPicPr>
        <p:blipFill>
          <a:blip r:embed="rId3"/>
          <a:stretch>
            <a:fillRect/>
          </a:stretch>
        </p:blipFill>
        <p:spPr>
          <a:xfrm>
            <a:off x="704471" y="4446230"/>
            <a:ext cx="3971365" cy="1985683"/>
          </a:xfrm>
          <a:prstGeom prst="rect">
            <a:avLst/>
          </a:prstGeom>
        </p:spPr>
      </p:pic>
      <p:pic>
        <p:nvPicPr>
          <p:cNvPr id="16" name="Picture 15">
            <a:extLst>
              <a:ext uri="{FF2B5EF4-FFF2-40B4-BE49-F238E27FC236}">
                <a16:creationId xmlns:a16="http://schemas.microsoft.com/office/drawing/2014/main" id="{363C4304-CF55-4FF6-B22C-41D4947160CD}"/>
              </a:ext>
            </a:extLst>
          </p:cNvPr>
          <p:cNvPicPr>
            <a:picLocks noChangeAspect="1"/>
          </p:cNvPicPr>
          <p:nvPr/>
        </p:nvPicPr>
        <p:blipFill>
          <a:blip r:embed="rId4"/>
          <a:stretch>
            <a:fillRect/>
          </a:stretch>
        </p:blipFill>
        <p:spPr>
          <a:xfrm>
            <a:off x="7788330" y="4273722"/>
            <a:ext cx="2593688" cy="2158191"/>
          </a:xfrm>
          <a:prstGeom prst="rect">
            <a:avLst/>
          </a:prstGeom>
        </p:spPr>
      </p:pic>
      <p:pic>
        <p:nvPicPr>
          <p:cNvPr id="17" name="Picture 16">
            <a:extLst>
              <a:ext uri="{FF2B5EF4-FFF2-40B4-BE49-F238E27FC236}">
                <a16:creationId xmlns:a16="http://schemas.microsoft.com/office/drawing/2014/main" id="{885AF091-B1B9-47C6-ABB8-6B11131430DB}"/>
              </a:ext>
            </a:extLst>
          </p:cNvPr>
          <p:cNvPicPr>
            <a:picLocks noChangeAspect="1"/>
          </p:cNvPicPr>
          <p:nvPr/>
        </p:nvPicPr>
        <p:blipFill>
          <a:blip r:embed="rId5"/>
          <a:stretch>
            <a:fillRect/>
          </a:stretch>
        </p:blipFill>
        <p:spPr>
          <a:xfrm>
            <a:off x="8588259" y="1184625"/>
            <a:ext cx="2499971" cy="1670448"/>
          </a:xfrm>
          <a:prstGeom prst="rect">
            <a:avLst/>
          </a:prstGeom>
        </p:spPr>
      </p:pic>
      <p:pic>
        <p:nvPicPr>
          <p:cNvPr id="18" name="Picture 17">
            <a:extLst>
              <a:ext uri="{FF2B5EF4-FFF2-40B4-BE49-F238E27FC236}">
                <a16:creationId xmlns:a16="http://schemas.microsoft.com/office/drawing/2014/main" id="{C01C13BD-5309-4B19-93B5-F49707001EFA}"/>
              </a:ext>
            </a:extLst>
          </p:cNvPr>
          <p:cNvPicPr>
            <a:picLocks noChangeAspect="1"/>
          </p:cNvPicPr>
          <p:nvPr/>
        </p:nvPicPr>
        <p:blipFill>
          <a:blip r:embed="rId6"/>
          <a:stretch>
            <a:fillRect/>
          </a:stretch>
        </p:blipFill>
        <p:spPr>
          <a:xfrm>
            <a:off x="6387106" y="1720694"/>
            <a:ext cx="2975949" cy="1670449"/>
          </a:xfrm>
          <a:prstGeom prst="rect">
            <a:avLst/>
          </a:prstGeom>
        </p:spPr>
      </p:pic>
      <p:pic>
        <p:nvPicPr>
          <p:cNvPr id="19" name="Picture 18">
            <a:extLst>
              <a:ext uri="{FF2B5EF4-FFF2-40B4-BE49-F238E27FC236}">
                <a16:creationId xmlns:a16="http://schemas.microsoft.com/office/drawing/2014/main" id="{05C8433D-002A-4EC3-A37E-16DE0643A3F5}"/>
              </a:ext>
            </a:extLst>
          </p:cNvPr>
          <p:cNvPicPr>
            <a:picLocks noChangeAspect="1"/>
          </p:cNvPicPr>
          <p:nvPr/>
        </p:nvPicPr>
        <p:blipFill>
          <a:blip r:embed="rId7"/>
          <a:stretch>
            <a:fillRect/>
          </a:stretch>
        </p:blipFill>
        <p:spPr>
          <a:xfrm>
            <a:off x="8358063" y="2330987"/>
            <a:ext cx="2730168" cy="1045950"/>
          </a:xfrm>
          <a:prstGeom prst="rect">
            <a:avLst/>
          </a:prstGeom>
        </p:spPr>
      </p:pic>
      <p:sp>
        <p:nvSpPr>
          <p:cNvPr id="20" name="TextBox 19">
            <a:extLst>
              <a:ext uri="{FF2B5EF4-FFF2-40B4-BE49-F238E27FC236}">
                <a16:creationId xmlns:a16="http://schemas.microsoft.com/office/drawing/2014/main" id="{1FEEB5F2-E730-4F4D-B26A-A51D7B489EF1}"/>
              </a:ext>
            </a:extLst>
          </p:cNvPr>
          <p:cNvSpPr txBox="1"/>
          <p:nvPr/>
        </p:nvSpPr>
        <p:spPr>
          <a:xfrm>
            <a:off x="8767370" y="3331222"/>
            <a:ext cx="2548762" cy="276999"/>
          </a:xfrm>
          <a:prstGeom prst="rect">
            <a:avLst/>
          </a:prstGeom>
          <a:noFill/>
        </p:spPr>
        <p:txBody>
          <a:bodyPr wrap="square" rtlCol="0">
            <a:spAutoFit/>
          </a:bodyPr>
          <a:lstStyle/>
          <a:p>
            <a:r>
              <a:rPr lang="en-US" sz="1200" b="1" dirty="0"/>
              <a:t>Unified Ceilometer Network</a:t>
            </a:r>
          </a:p>
        </p:txBody>
      </p:sp>
      <p:sp>
        <p:nvSpPr>
          <p:cNvPr id="21" name="TextBox 20">
            <a:extLst>
              <a:ext uri="{FF2B5EF4-FFF2-40B4-BE49-F238E27FC236}">
                <a16:creationId xmlns:a16="http://schemas.microsoft.com/office/drawing/2014/main" id="{A361C455-7515-4F74-A4F8-6BD036420C2F}"/>
              </a:ext>
            </a:extLst>
          </p:cNvPr>
          <p:cNvSpPr txBox="1"/>
          <p:nvPr/>
        </p:nvSpPr>
        <p:spPr>
          <a:xfrm>
            <a:off x="9434193" y="1228493"/>
            <a:ext cx="2060976"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ＭＳ Ｐゴシック"/>
                <a:cs typeface="+mn-cs"/>
              </a:rPr>
              <a:t>US EPA and state air quality monitoring networks</a:t>
            </a:r>
          </a:p>
        </p:txBody>
      </p:sp>
      <p:pic>
        <p:nvPicPr>
          <p:cNvPr id="23" name="Picture 22">
            <a:extLst>
              <a:ext uri="{FF2B5EF4-FFF2-40B4-BE49-F238E27FC236}">
                <a16:creationId xmlns:a16="http://schemas.microsoft.com/office/drawing/2014/main" id="{BF700137-5C30-498E-8D05-EAA0C22348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45338" y="1512200"/>
            <a:ext cx="2278232" cy="1708674"/>
          </a:xfrm>
          <a:prstGeom prst="rect">
            <a:avLst/>
          </a:prstGeom>
        </p:spPr>
      </p:pic>
      <p:pic>
        <p:nvPicPr>
          <p:cNvPr id="22" name="Picture 21">
            <a:extLst>
              <a:ext uri="{FF2B5EF4-FFF2-40B4-BE49-F238E27FC236}">
                <a16:creationId xmlns:a16="http://schemas.microsoft.com/office/drawing/2014/main" id="{C0F9C4E9-F290-43F6-90DE-6F8CF4826B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339446" y="1503690"/>
            <a:ext cx="2278232" cy="1708674"/>
          </a:xfrm>
          <a:prstGeom prst="rect">
            <a:avLst/>
          </a:prstGeom>
        </p:spPr>
      </p:pic>
      <p:pic>
        <p:nvPicPr>
          <p:cNvPr id="24" name="Picture 2" descr="Flat Stanley Sticker by Dani &amp; To Co.">
            <a:extLst>
              <a:ext uri="{FF2B5EF4-FFF2-40B4-BE49-F238E27FC236}">
                <a16:creationId xmlns:a16="http://schemas.microsoft.com/office/drawing/2014/main" id="{5F9B713C-4A78-41A2-88FB-D6A8A3B3E4CE}"/>
              </a:ext>
            </a:extLst>
          </p:cNvPr>
          <p:cNvPicPr>
            <a:picLocks noChangeAspect="1" noChangeArrowheads="1"/>
          </p:cNvPicPr>
          <p:nvPr/>
        </p:nvPicPr>
        <p:blipFill>
          <a:blip r:embed="rId10">
            <a:alphaModFix/>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2882242" y="2075401"/>
            <a:ext cx="305408" cy="30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37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D2BA81-134C-3319-75F9-1BC61728B214}"/>
              </a:ext>
            </a:extLst>
          </p:cNvPr>
          <p:cNvSpPr>
            <a:spLocks noGrp="1"/>
          </p:cNvSpPr>
          <p:nvPr>
            <p:ph type="title"/>
          </p:nvPr>
        </p:nvSpPr>
        <p:spPr>
          <a:xfrm>
            <a:off x="328389" y="215618"/>
            <a:ext cx="10363200" cy="695790"/>
          </a:xfrm>
        </p:spPr>
        <p:txBody>
          <a:bodyPr/>
          <a:lstStyle/>
          <a:p>
            <a:r>
              <a:rPr lang="en-US" dirty="0"/>
              <a:t>Pandonia Global Network and EPA Photochemical Assessment Monitoring Station (PAMS) Network</a:t>
            </a:r>
          </a:p>
        </p:txBody>
      </p:sp>
      <p:sp>
        <p:nvSpPr>
          <p:cNvPr id="30" name="TextBox 29">
            <a:extLst>
              <a:ext uri="{FF2B5EF4-FFF2-40B4-BE49-F238E27FC236}">
                <a16:creationId xmlns:a16="http://schemas.microsoft.com/office/drawing/2014/main" id="{06B94094-8534-4BC0-85B7-864A2E6FA165}"/>
              </a:ext>
            </a:extLst>
          </p:cNvPr>
          <p:cNvSpPr txBox="1"/>
          <p:nvPr/>
        </p:nvSpPr>
        <p:spPr>
          <a:xfrm>
            <a:off x="5147348" y="1303963"/>
            <a:ext cx="6716263" cy="4031873"/>
          </a:xfrm>
          <a:prstGeom prst="rect">
            <a:avLst/>
          </a:prstGeom>
          <a:noFill/>
        </p:spPr>
        <p:txBody>
          <a:bodyPr wrap="square" rtlCol="0">
            <a:spAutoFit/>
          </a:bodyPr>
          <a:lstStyle/>
          <a:p>
            <a:pPr marL="285750" marR="48210" indent="-285750">
              <a:buFont typeface="Arial" panose="020B0604020202020204" pitchFamily="34" charset="0"/>
              <a:buChar char="•"/>
            </a:pPr>
            <a:r>
              <a:rPr lang="en-US" sz="1600" dirty="0"/>
              <a:t>In collaboration with the NASA Pandora Project, EPA integrated a subset (~24) Pandora spectrometers within the U.S. surface air quality network contributing to larger Pandonia Global Network.  Effort facilitated by Agency level EPA-NASA Memorandum of Agreement and EPA’s commitment to TEMPO mission.</a:t>
            </a:r>
          </a:p>
          <a:p>
            <a:pPr marL="285750" marR="48210" indent="-285750">
              <a:buFont typeface="Arial" panose="020B0604020202020204" pitchFamily="34" charset="0"/>
              <a:buChar char="•"/>
            </a:pPr>
            <a:endParaRPr lang="en-US" sz="1600" dirty="0"/>
          </a:p>
          <a:p>
            <a:pPr marL="285750" marR="48210" indent="-285750">
              <a:buFont typeface="Arial" panose="020B0604020202020204" pitchFamily="34" charset="0"/>
              <a:buChar char="•"/>
            </a:pPr>
            <a:r>
              <a:rPr lang="en-US" sz="1600" dirty="0"/>
              <a:t>EPA currently provides led Network Operator for the PGN, Eric Baumann.  Luke Valin serves as EPA lead for PGN activities and is a member of the PGN Work Group. </a:t>
            </a:r>
          </a:p>
          <a:p>
            <a:pPr marL="285750" marR="48210" indent="-285750">
              <a:buFont typeface="Arial" panose="020B0604020202020204" pitchFamily="34" charset="0"/>
              <a:buChar char="•"/>
            </a:pPr>
            <a:endParaRPr lang="en-US" sz="1600" dirty="0"/>
          </a:p>
          <a:p>
            <a:pPr marL="285750" marR="48210" indent="-285750">
              <a:buFont typeface="Arial" panose="020B0604020202020204" pitchFamily="34" charset="0"/>
              <a:buChar char="•"/>
            </a:pPr>
            <a:r>
              <a:rPr lang="en-US" sz="1600" dirty="0"/>
              <a:t>Development API for pandora data through EPA’s Remote Sensing Information Gateway.</a:t>
            </a:r>
          </a:p>
          <a:p>
            <a:pPr marL="285750" marR="48210" indent="-285750">
              <a:buFont typeface="Arial" panose="020B0604020202020204" pitchFamily="34" charset="0"/>
              <a:buChar char="•"/>
            </a:pPr>
            <a:endParaRPr lang="en-US" sz="1600" dirty="0"/>
          </a:p>
          <a:p>
            <a:pPr marL="285750" marR="48210" indent="-285750">
              <a:buFont typeface="Arial" panose="020B0604020202020204" pitchFamily="34" charset="0"/>
              <a:buChar char="•"/>
            </a:pPr>
            <a:r>
              <a:rPr lang="en-US" sz="1600"/>
              <a:t>EPA Pandoras </a:t>
            </a:r>
            <a:r>
              <a:rPr lang="en-US" sz="1600" dirty="0"/>
              <a:t>are collocated with in-situ measurement of trace gas and aerosols </a:t>
            </a:r>
            <a:r>
              <a:rPr lang="en-US" sz="1600"/>
              <a:t>to promote </a:t>
            </a:r>
            <a:r>
              <a:rPr lang="en-US" sz="1600" dirty="0"/>
              <a:t>development and validation of applications.</a:t>
            </a:r>
          </a:p>
          <a:p>
            <a:pPr marL="285750" marR="48210" indent="-285750">
              <a:buFont typeface="Arial" panose="020B0604020202020204" pitchFamily="34" charset="0"/>
              <a:buChar char="•"/>
            </a:pPr>
            <a:endParaRPr lang="en-US" sz="1600" dirty="0"/>
          </a:p>
        </p:txBody>
      </p:sp>
      <p:pic>
        <p:nvPicPr>
          <p:cNvPr id="8" name="Picture 7" descr="Map&#10;&#10;AI-generated content may be incorrect.">
            <a:extLst>
              <a:ext uri="{FF2B5EF4-FFF2-40B4-BE49-F238E27FC236}">
                <a16:creationId xmlns:a16="http://schemas.microsoft.com/office/drawing/2014/main" id="{CD5A0BD2-4A58-9278-D1F5-61183AEB2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70" y="1859962"/>
            <a:ext cx="4557681" cy="3138076"/>
          </a:xfrm>
          <a:prstGeom prst="rect">
            <a:avLst/>
          </a:prstGeom>
        </p:spPr>
      </p:pic>
      <p:sp>
        <p:nvSpPr>
          <p:cNvPr id="9" name="TextBox 8">
            <a:extLst>
              <a:ext uri="{FF2B5EF4-FFF2-40B4-BE49-F238E27FC236}">
                <a16:creationId xmlns:a16="http://schemas.microsoft.com/office/drawing/2014/main" id="{3E288A3D-E41D-314B-9D5A-6B009373811E}"/>
              </a:ext>
            </a:extLst>
          </p:cNvPr>
          <p:cNvSpPr txBox="1"/>
          <p:nvPr/>
        </p:nvSpPr>
        <p:spPr>
          <a:xfrm>
            <a:off x="447866" y="1303963"/>
            <a:ext cx="4627133" cy="646331"/>
          </a:xfrm>
          <a:prstGeom prst="rect">
            <a:avLst/>
          </a:prstGeom>
          <a:noFill/>
        </p:spPr>
        <p:txBody>
          <a:bodyPr wrap="square" rtlCol="0">
            <a:spAutoFit/>
          </a:bodyPr>
          <a:lstStyle/>
          <a:p>
            <a:pPr algn="ctr"/>
            <a:r>
              <a:rPr lang="en-US" b="1" dirty="0"/>
              <a:t>PGN locations and TEMPO L2 HCHO (July 2024)</a:t>
            </a:r>
          </a:p>
        </p:txBody>
      </p:sp>
    </p:spTree>
    <p:extLst>
      <p:ext uri="{BB962C8B-B14F-4D97-AF65-F5344CB8AC3E}">
        <p14:creationId xmlns:p14="http://schemas.microsoft.com/office/powerpoint/2010/main" val="4233891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AD2ACFF-3615-0979-E83B-EC62678EA287}"/>
              </a:ext>
            </a:extLst>
          </p:cNvPr>
          <p:cNvPicPr>
            <a:picLocks noChangeAspect="1"/>
          </p:cNvPicPr>
          <p:nvPr/>
        </p:nvPicPr>
        <p:blipFill>
          <a:blip r:embed="rId2"/>
          <a:stretch>
            <a:fillRect/>
          </a:stretch>
        </p:blipFill>
        <p:spPr>
          <a:xfrm>
            <a:off x="7800075" y="4138018"/>
            <a:ext cx="3082896" cy="2309264"/>
          </a:xfrm>
          <a:prstGeom prst="rect">
            <a:avLst/>
          </a:prstGeom>
        </p:spPr>
      </p:pic>
      <p:pic>
        <p:nvPicPr>
          <p:cNvPr id="11" name="Picture 10">
            <a:extLst>
              <a:ext uri="{FF2B5EF4-FFF2-40B4-BE49-F238E27FC236}">
                <a16:creationId xmlns:a16="http://schemas.microsoft.com/office/drawing/2014/main" id="{D46DC140-20B6-338D-0CB2-F2BEC9C22FFB}"/>
              </a:ext>
            </a:extLst>
          </p:cNvPr>
          <p:cNvPicPr>
            <a:picLocks noChangeAspect="1"/>
          </p:cNvPicPr>
          <p:nvPr/>
        </p:nvPicPr>
        <p:blipFill>
          <a:blip r:embed="rId3"/>
          <a:stretch>
            <a:fillRect/>
          </a:stretch>
        </p:blipFill>
        <p:spPr>
          <a:xfrm>
            <a:off x="3701595" y="4084335"/>
            <a:ext cx="3666628" cy="2301849"/>
          </a:xfrm>
          <a:prstGeom prst="rect">
            <a:avLst/>
          </a:prstGeom>
        </p:spPr>
      </p:pic>
      <p:sp>
        <p:nvSpPr>
          <p:cNvPr id="3" name="Title 2">
            <a:extLst>
              <a:ext uri="{FF2B5EF4-FFF2-40B4-BE49-F238E27FC236}">
                <a16:creationId xmlns:a16="http://schemas.microsoft.com/office/drawing/2014/main" id="{63D2BA81-134C-3319-75F9-1BC61728B214}"/>
              </a:ext>
            </a:extLst>
          </p:cNvPr>
          <p:cNvSpPr>
            <a:spLocks noGrp="1"/>
          </p:cNvSpPr>
          <p:nvPr>
            <p:ph type="title"/>
          </p:nvPr>
        </p:nvSpPr>
        <p:spPr>
          <a:xfrm>
            <a:off x="914400" y="57376"/>
            <a:ext cx="10363200" cy="695790"/>
          </a:xfrm>
        </p:spPr>
        <p:txBody>
          <a:bodyPr/>
          <a:lstStyle/>
          <a:p>
            <a:r>
              <a:rPr lang="en-US" dirty="0"/>
              <a:t>Unified Ceilometer Network (UCN)</a:t>
            </a:r>
          </a:p>
        </p:txBody>
      </p:sp>
      <p:sp>
        <p:nvSpPr>
          <p:cNvPr id="30" name="TextBox 29">
            <a:extLst>
              <a:ext uri="{FF2B5EF4-FFF2-40B4-BE49-F238E27FC236}">
                <a16:creationId xmlns:a16="http://schemas.microsoft.com/office/drawing/2014/main" id="{06B94094-8534-4BC0-85B7-864A2E6FA165}"/>
              </a:ext>
            </a:extLst>
          </p:cNvPr>
          <p:cNvSpPr txBox="1"/>
          <p:nvPr/>
        </p:nvSpPr>
        <p:spPr>
          <a:xfrm>
            <a:off x="111211" y="629112"/>
            <a:ext cx="11621896" cy="3046988"/>
          </a:xfrm>
          <a:prstGeom prst="rect">
            <a:avLst/>
          </a:prstGeom>
          <a:noFill/>
        </p:spPr>
        <p:txBody>
          <a:bodyPr wrap="square" rtlCol="0">
            <a:spAutoFit/>
          </a:bodyPr>
          <a:lstStyle/>
          <a:p>
            <a:pPr marL="285750" marR="48210" indent="-285750">
              <a:buFont typeface="Arial" panose="020B0604020202020204" pitchFamily="34" charset="0"/>
              <a:buChar char="•"/>
            </a:pPr>
            <a:r>
              <a:rPr lang="en-US" sz="1600" dirty="0"/>
              <a:t>Collaboration between Hampton University, EPA, NASA, NOAA and state and local agencies.</a:t>
            </a:r>
          </a:p>
          <a:p>
            <a:pPr marL="285750" marR="48210" indent="-285750">
              <a:buFont typeface="Arial" panose="020B0604020202020204" pitchFamily="34" charset="0"/>
              <a:buChar char="•"/>
            </a:pPr>
            <a:endParaRPr lang="en-US" sz="1600" dirty="0"/>
          </a:p>
          <a:p>
            <a:pPr marL="285750" marR="48210" indent="-285750">
              <a:buFont typeface="Arial" panose="020B0604020202020204" pitchFamily="34" charset="0"/>
              <a:buChar char="•"/>
            </a:pPr>
            <a:r>
              <a:rPr lang="en-US" sz="1600" dirty="0"/>
              <a:t>Centralized data archive of ceilometer attenuated backscatter coefficient profiles </a:t>
            </a:r>
            <a:r>
              <a:rPr lang="el-GR" sz="1600" dirty="0"/>
              <a:t>β(</a:t>
            </a:r>
            <a:r>
              <a:rPr lang="en-US" sz="1600" dirty="0"/>
              <a:t>z) from U.S. Air Quality Network (~72 sites) and Academic Institutions.</a:t>
            </a:r>
          </a:p>
          <a:p>
            <a:pPr marL="285750" marR="48210" indent="-285750">
              <a:buFont typeface="Arial" panose="020B0604020202020204" pitchFamily="34" charset="0"/>
              <a:buChar char="•"/>
            </a:pPr>
            <a:endParaRPr lang="en-US" sz="1600" dirty="0"/>
          </a:p>
          <a:p>
            <a:pPr marL="285750" marR="48210" indent="-285750">
              <a:buFont typeface="Arial" panose="020B0604020202020204" pitchFamily="34" charset="0"/>
              <a:buChar char="•"/>
            </a:pPr>
            <a:r>
              <a:rPr lang="en-US" sz="1600" b="0" i="0" u="none" strike="noStrike" baseline="0" dirty="0"/>
              <a:t>Automated PBL algorithm corrects for instrument signal quality, screens for precipitation and cloud layers, and provides PBLH uncertainties (Caicedo et al. 2020).</a:t>
            </a:r>
            <a:r>
              <a:rPr lang="en-US" sz="1600" dirty="0"/>
              <a:t> </a:t>
            </a:r>
          </a:p>
          <a:p>
            <a:pPr marL="285750" marR="48210" indent="-285750">
              <a:buFont typeface="Arial" panose="020B0604020202020204" pitchFamily="34" charset="0"/>
              <a:buChar char="•"/>
            </a:pPr>
            <a:endParaRPr lang="en-US" sz="1600" dirty="0"/>
          </a:p>
          <a:p>
            <a:pPr marL="285750" marR="48210" indent="-285750">
              <a:buFont typeface="Arial" panose="020B0604020202020204" pitchFamily="34" charset="0"/>
              <a:buChar char="•"/>
            </a:pPr>
            <a:r>
              <a:rPr lang="en-US" sz="1600" dirty="0"/>
              <a:t>HU, EPA, and NOAA collaborating on UCN as validation source for NOAA NRT TEMPO of Aerosol Heights Index.</a:t>
            </a:r>
          </a:p>
          <a:p>
            <a:pPr marL="285750" marR="48210" indent="-285750">
              <a:buFont typeface="Arial" panose="020B0604020202020204" pitchFamily="34" charset="0"/>
              <a:buChar char="•"/>
            </a:pPr>
            <a:endParaRPr lang="en-US" sz="1600" dirty="0"/>
          </a:p>
          <a:p>
            <a:pPr marL="285750" marR="48210" indent="-285750">
              <a:buFont typeface="Arial" panose="020B0604020202020204" pitchFamily="34" charset="0"/>
              <a:buChar char="•"/>
            </a:pPr>
            <a:r>
              <a:rPr lang="en-US" sz="1600" dirty="0"/>
              <a:t>Many ceilometers collocated with pandora and in-situ measurement of trace gas and aerosols.</a:t>
            </a:r>
          </a:p>
          <a:p>
            <a:pPr marL="285750" marR="48210" indent="-285750">
              <a:buFont typeface="Arial" panose="020B0604020202020204" pitchFamily="34" charset="0"/>
              <a:buChar char="•"/>
            </a:pPr>
            <a:endParaRPr lang="en-US" sz="1600" dirty="0"/>
          </a:p>
        </p:txBody>
      </p:sp>
      <p:pic>
        <p:nvPicPr>
          <p:cNvPr id="4" name="Picture 3">
            <a:extLst>
              <a:ext uri="{FF2B5EF4-FFF2-40B4-BE49-F238E27FC236}">
                <a16:creationId xmlns:a16="http://schemas.microsoft.com/office/drawing/2014/main" id="{03219104-38B6-06A4-849D-C9CB47C7309A}"/>
              </a:ext>
            </a:extLst>
          </p:cNvPr>
          <p:cNvPicPr>
            <a:picLocks noChangeAspect="1"/>
          </p:cNvPicPr>
          <p:nvPr/>
        </p:nvPicPr>
        <p:blipFill rotWithShape="1">
          <a:blip r:embed="rId4"/>
          <a:srcRect l="5443" t="15016" r="63737" b="46796"/>
          <a:stretch/>
        </p:blipFill>
        <p:spPr>
          <a:xfrm>
            <a:off x="246831" y="3889874"/>
            <a:ext cx="3175073" cy="2212916"/>
          </a:xfrm>
          <a:prstGeom prst="rect">
            <a:avLst/>
          </a:prstGeom>
          <a:ln w="22225">
            <a:solidFill>
              <a:schemeClr val="tx1"/>
            </a:solidFill>
          </a:ln>
        </p:spPr>
      </p:pic>
      <p:sp>
        <p:nvSpPr>
          <p:cNvPr id="5" name="TextBox 4">
            <a:extLst>
              <a:ext uri="{FF2B5EF4-FFF2-40B4-BE49-F238E27FC236}">
                <a16:creationId xmlns:a16="http://schemas.microsoft.com/office/drawing/2014/main" id="{16E1F0F5-EA53-B931-DB6F-337775BBF6A3}"/>
              </a:ext>
            </a:extLst>
          </p:cNvPr>
          <p:cNvSpPr txBox="1"/>
          <p:nvPr/>
        </p:nvSpPr>
        <p:spPr>
          <a:xfrm>
            <a:off x="111211" y="6139735"/>
            <a:ext cx="3666628" cy="369332"/>
          </a:xfrm>
          <a:prstGeom prst="rect">
            <a:avLst/>
          </a:prstGeom>
          <a:noFill/>
        </p:spPr>
        <p:txBody>
          <a:bodyPr wrap="square">
            <a:spAutoFit/>
          </a:bodyPr>
          <a:lstStyle/>
          <a:p>
            <a:r>
              <a:rPr lang="en-US" b="1" dirty="0"/>
              <a:t>https://ucn.cas.hamptonu.edu </a:t>
            </a:r>
          </a:p>
        </p:txBody>
      </p:sp>
      <p:cxnSp>
        <p:nvCxnSpPr>
          <p:cNvPr id="23" name="Straight Connector 22">
            <a:extLst>
              <a:ext uri="{FF2B5EF4-FFF2-40B4-BE49-F238E27FC236}">
                <a16:creationId xmlns:a16="http://schemas.microsoft.com/office/drawing/2014/main" id="{2F319AEE-D925-4F5C-8ADA-DCE8DB92B4C9}"/>
              </a:ext>
            </a:extLst>
          </p:cNvPr>
          <p:cNvCxnSpPr>
            <a:cxnSpLocks/>
          </p:cNvCxnSpPr>
          <p:nvPr/>
        </p:nvCxnSpPr>
        <p:spPr>
          <a:xfrm flipV="1">
            <a:off x="2471351" y="4991709"/>
            <a:ext cx="1251865" cy="46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Google Shape;225;p26">
            <a:extLst>
              <a:ext uri="{FF2B5EF4-FFF2-40B4-BE49-F238E27FC236}">
                <a16:creationId xmlns:a16="http://schemas.microsoft.com/office/drawing/2014/main" id="{9AB1114F-0BA6-793B-90C0-ACFBF770072D}"/>
              </a:ext>
            </a:extLst>
          </p:cNvPr>
          <p:cNvSpPr txBox="1"/>
          <p:nvPr/>
        </p:nvSpPr>
        <p:spPr>
          <a:xfrm>
            <a:off x="4775658" y="4717257"/>
            <a:ext cx="1518501"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Smoke plume</a:t>
            </a:r>
            <a:endParaRPr sz="1400" b="0" i="0" u="none" strike="noStrike" cap="none" dirty="0">
              <a:solidFill>
                <a:srgbClr val="000000"/>
              </a:solidFill>
              <a:latin typeface="Arial"/>
              <a:ea typeface="Arial"/>
              <a:cs typeface="Arial"/>
              <a:sym typeface="Arial"/>
            </a:endParaRPr>
          </a:p>
        </p:txBody>
      </p:sp>
      <p:sp>
        <p:nvSpPr>
          <p:cNvPr id="13" name="Google Shape;224;p26">
            <a:extLst>
              <a:ext uri="{FF2B5EF4-FFF2-40B4-BE49-F238E27FC236}">
                <a16:creationId xmlns:a16="http://schemas.microsoft.com/office/drawing/2014/main" id="{228914F5-CD5F-2163-55F3-211BDB2BB6ED}"/>
              </a:ext>
            </a:extLst>
          </p:cNvPr>
          <p:cNvSpPr txBox="1"/>
          <p:nvPr/>
        </p:nvSpPr>
        <p:spPr>
          <a:xfrm>
            <a:off x="3988917" y="3527278"/>
            <a:ext cx="7548175"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dirty="0">
                <a:solidFill>
                  <a:schemeClr val="dk1"/>
                </a:solidFill>
                <a:latin typeface="Calibri"/>
                <a:ea typeface="Calibri"/>
                <a:cs typeface="Calibri"/>
                <a:sym typeface="Calibri"/>
              </a:rPr>
              <a:t>PAMS ceilometer in Cleveland, OH shows smoke mixed down to the boundary layer by ~18:30 UTC; correlates with aerosol layer height from TEMPO Scan 10</a:t>
            </a:r>
            <a:endParaRPr sz="1600" b="1" i="0" u="none" strike="noStrike" cap="none" dirty="0">
              <a:solidFill>
                <a:srgbClr val="000000"/>
              </a:solidFill>
              <a:latin typeface="Arial"/>
              <a:ea typeface="Arial"/>
              <a:cs typeface="Arial"/>
              <a:sym typeface="Arial"/>
            </a:endParaRPr>
          </a:p>
        </p:txBody>
      </p:sp>
      <p:cxnSp>
        <p:nvCxnSpPr>
          <p:cNvPr id="22" name="Google Shape;226;p26">
            <a:extLst>
              <a:ext uri="{FF2B5EF4-FFF2-40B4-BE49-F238E27FC236}">
                <a16:creationId xmlns:a16="http://schemas.microsoft.com/office/drawing/2014/main" id="{C97E2E87-C91A-81AD-0D27-63F7DEE737B6}"/>
              </a:ext>
            </a:extLst>
          </p:cNvPr>
          <p:cNvCxnSpPr>
            <a:cxnSpLocks/>
          </p:cNvCxnSpPr>
          <p:nvPr/>
        </p:nvCxnSpPr>
        <p:spPr>
          <a:xfrm flipV="1">
            <a:off x="6096000" y="5086588"/>
            <a:ext cx="3566664" cy="321440"/>
          </a:xfrm>
          <a:prstGeom prst="straightConnector1">
            <a:avLst/>
          </a:prstGeom>
          <a:noFill/>
          <a:ln w="38100" cap="flat" cmpd="sng">
            <a:solidFill>
              <a:schemeClr val="lt1"/>
            </a:solidFill>
            <a:prstDash val="solid"/>
            <a:round/>
            <a:headEnd type="none" w="sm" len="sm"/>
            <a:tailEnd type="triangle" w="med" len="med"/>
          </a:ln>
        </p:spPr>
      </p:cxnSp>
    </p:spTree>
    <p:extLst>
      <p:ext uri="{BB962C8B-B14F-4D97-AF65-F5344CB8AC3E}">
        <p14:creationId xmlns:p14="http://schemas.microsoft.com/office/powerpoint/2010/main" val="687727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336AA65-8A02-44FE-8879-C58D5B04FEB9}"/>
              </a:ext>
            </a:extLst>
          </p:cNvPr>
          <p:cNvSpPr txBox="1">
            <a:spLocks noGrp="1"/>
          </p:cNvSpPr>
          <p:nvPr>
            <p:ph type="title"/>
          </p:nvPr>
        </p:nvSpPr>
        <p:spPr>
          <a:xfrm>
            <a:off x="1392474" y="233813"/>
            <a:ext cx="9736401" cy="566822"/>
          </a:xfrm>
          <a:prstGeom prst="rect">
            <a:avLst/>
          </a:prstGeom>
        </p:spPr>
        <p:txBody>
          <a:bodyPr vert="horz" wrap="square" lIns="0" tIns="12700" rIns="0" bIns="0" rtlCol="0">
            <a:spAutoFit/>
          </a:bodyPr>
          <a:lstStyle/>
          <a:p>
            <a:pPr marL="12700" marR="5080" algn="ctr">
              <a:lnSpc>
                <a:spcPct val="100000"/>
              </a:lnSpc>
              <a:spcBef>
                <a:spcPts val="100"/>
              </a:spcBef>
            </a:pPr>
            <a:r>
              <a:rPr lang="en-US" sz="3600" b="1" spc="-5" dirty="0">
                <a:solidFill>
                  <a:srgbClr val="006FB8"/>
                </a:solidFill>
                <a:latin typeface="Calibri"/>
                <a:cs typeface="Calibri"/>
              </a:rPr>
              <a:t>U.S. EPA Remote Sensing Information Gateway</a:t>
            </a:r>
            <a:endParaRPr sz="3600" b="1" dirty="0">
              <a:latin typeface="Calibri"/>
              <a:cs typeface="Calibri"/>
            </a:endParaRPr>
          </a:p>
        </p:txBody>
      </p:sp>
      <p:sp>
        <p:nvSpPr>
          <p:cNvPr id="5" name="object 4">
            <a:extLst>
              <a:ext uri="{FF2B5EF4-FFF2-40B4-BE49-F238E27FC236}">
                <a16:creationId xmlns:a16="http://schemas.microsoft.com/office/drawing/2014/main" id="{613E8629-32EC-45A0-9B3F-972A9EB7CA16}"/>
              </a:ext>
            </a:extLst>
          </p:cNvPr>
          <p:cNvSpPr txBox="1">
            <a:spLocks/>
          </p:cNvSpPr>
          <p:nvPr/>
        </p:nvSpPr>
        <p:spPr>
          <a:xfrm>
            <a:off x="158629" y="1077283"/>
            <a:ext cx="5937371" cy="5100755"/>
          </a:xfrm>
          <a:prstGeom prst="rect">
            <a:avLst/>
          </a:prstGeom>
        </p:spPr>
        <p:txBody>
          <a:bodyPr vert="horz" wrap="square" lIns="0" tIns="12065"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marR="5080" indent="-342900">
              <a:lnSpc>
                <a:spcPct val="100000"/>
              </a:lnSpc>
              <a:spcBef>
                <a:spcPts val="95"/>
              </a:spcBef>
              <a:buClr>
                <a:srgbClr val="0070C0"/>
              </a:buClr>
              <a:buSzPct val="100000"/>
              <a:tabLst>
                <a:tab pos="180340" algn="l"/>
              </a:tabLst>
            </a:pPr>
            <a:r>
              <a:rPr lang="en-US" sz="1800" dirty="0"/>
              <a:t>Free multi-platform, scriptable software system which creates a consolidated access point to 100’s of terabytes (TB) of air quality relevant model, measurement and satellite data sets.</a:t>
            </a:r>
          </a:p>
          <a:p>
            <a:pPr marL="355600" marR="5080" indent="-342900">
              <a:lnSpc>
                <a:spcPct val="100000"/>
              </a:lnSpc>
              <a:spcBef>
                <a:spcPts val="95"/>
              </a:spcBef>
              <a:buClr>
                <a:srgbClr val="0070C0"/>
              </a:buClr>
              <a:buSzPct val="100000"/>
              <a:tabLst>
                <a:tab pos="180340" algn="l"/>
              </a:tabLst>
            </a:pPr>
            <a:endParaRPr lang="en-US" sz="1800" dirty="0"/>
          </a:p>
          <a:p>
            <a:pPr marL="355600" marR="5080" indent="-342900">
              <a:lnSpc>
                <a:spcPct val="100000"/>
              </a:lnSpc>
              <a:spcBef>
                <a:spcPts val="95"/>
              </a:spcBef>
              <a:buClr>
                <a:srgbClr val="0070C0"/>
              </a:buClr>
              <a:buSzPct val="100000"/>
              <a:tabLst>
                <a:tab pos="180340" algn="l"/>
              </a:tabLst>
            </a:pPr>
            <a:r>
              <a:rPr lang="en-US" sz="1800" dirty="0"/>
              <a:t>Provides quick and easy ways of retrieving, visualizing and saving subsets of these selected geospatial atmospheric data.</a:t>
            </a:r>
          </a:p>
          <a:p>
            <a:pPr marL="355600" marR="5080" indent="-342900">
              <a:lnSpc>
                <a:spcPct val="100000"/>
              </a:lnSpc>
              <a:spcBef>
                <a:spcPts val="95"/>
              </a:spcBef>
              <a:buClr>
                <a:srgbClr val="0070C0"/>
              </a:buClr>
              <a:buSzPct val="100000"/>
              <a:tabLst>
                <a:tab pos="180340" algn="l"/>
              </a:tabLst>
            </a:pPr>
            <a:endParaRPr lang="en-US" sz="1800" dirty="0"/>
          </a:p>
          <a:p>
            <a:pPr marL="355600" marR="5080" indent="-342900">
              <a:lnSpc>
                <a:spcPct val="100000"/>
              </a:lnSpc>
              <a:spcBef>
                <a:spcPts val="95"/>
              </a:spcBef>
              <a:buClr>
                <a:srgbClr val="0070C0"/>
              </a:buClr>
              <a:buSzPct val="100000"/>
              <a:tabLst>
                <a:tab pos="180340" algn="l"/>
              </a:tabLst>
            </a:pPr>
            <a:r>
              <a:rPr lang="en-US" sz="1800" dirty="0"/>
              <a:t>Built to assist EPA with access to high value remote sensing data and enable air quality research and applications, </a:t>
            </a:r>
            <a:r>
              <a:rPr lang="en-US" sz="1800" b="1" dirty="0"/>
              <a:t>including satellite validation analyses</a:t>
            </a:r>
            <a:r>
              <a:rPr lang="en-US" sz="1800" dirty="0"/>
              <a:t>. </a:t>
            </a:r>
          </a:p>
          <a:p>
            <a:pPr marL="355600" marR="5080" indent="-342900">
              <a:lnSpc>
                <a:spcPct val="100000"/>
              </a:lnSpc>
              <a:spcBef>
                <a:spcPts val="95"/>
              </a:spcBef>
              <a:buClr>
                <a:srgbClr val="0070C0"/>
              </a:buClr>
              <a:buSzPct val="100000"/>
              <a:tabLst>
                <a:tab pos="180340" algn="l"/>
              </a:tabLst>
            </a:pPr>
            <a:endParaRPr lang="en-US" sz="1800" dirty="0"/>
          </a:p>
          <a:p>
            <a:pPr marL="355600" marR="5080" indent="-342900">
              <a:lnSpc>
                <a:spcPct val="100000"/>
              </a:lnSpc>
              <a:spcBef>
                <a:spcPts val="95"/>
              </a:spcBef>
              <a:buClr>
                <a:srgbClr val="0070C0"/>
              </a:buClr>
              <a:buSzPct val="100000"/>
              <a:tabLst>
                <a:tab pos="180340" algn="l"/>
              </a:tabLst>
            </a:pPr>
            <a:r>
              <a:rPr lang="en-US" sz="1800" dirty="0"/>
              <a:t>RSIG facilitates access to complex data sets through web services, exports data analysis-ready-format for further use in their own software, R, python, excel, etc.</a:t>
            </a:r>
          </a:p>
          <a:p>
            <a:pPr marL="355600" marR="5080" indent="-342900">
              <a:lnSpc>
                <a:spcPct val="100000"/>
              </a:lnSpc>
              <a:spcBef>
                <a:spcPts val="95"/>
              </a:spcBef>
              <a:buClr>
                <a:srgbClr val="0070C0"/>
              </a:buClr>
              <a:buSzPct val="100000"/>
              <a:tabLst>
                <a:tab pos="180340" algn="l"/>
              </a:tabLst>
            </a:pPr>
            <a:endParaRPr lang="en-US" sz="1800" dirty="0"/>
          </a:p>
          <a:p>
            <a:pPr marL="355600" marR="5080" indent="-342900">
              <a:lnSpc>
                <a:spcPct val="100000"/>
              </a:lnSpc>
              <a:spcBef>
                <a:spcPts val="95"/>
              </a:spcBef>
              <a:buClr>
                <a:srgbClr val="0070C0"/>
              </a:buClr>
              <a:buSzPct val="100000"/>
              <a:tabLst>
                <a:tab pos="180340" algn="l"/>
              </a:tabLst>
            </a:pPr>
            <a:r>
              <a:rPr lang="en-US" sz="1800" dirty="0"/>
              <a:t>Now has python scriptable interface (</a:t>
            </a:r>
            <a:r>
              <a:rPr lang="en-US" sz="1800" dirty="0" err="1"/>
              <a:t>pyrsig</a:t>
            </a:r>
            <a:r>
              <a:rPr lang="en-US" sz="1800" dirty="0"/>
              <a:t>). </a:t>
            </a:r>
          </a:p>
        </p:txBody>
      </p:sp>
      <p:pic>
        <p:nvPicPr>
          <p:cNvPr id="2" name="Picture 1">
            <a:extLst>
              <a:ext uri="{FF2B5EF4-FFF2-40B4-BE49-F238E27FC236}">
                <a16:creationId xmlns:a16="http://schemas.microsoft.com/office/drawing/2014/main" id="{4E7BC211-B644-4A4C-8FBE-8AE00EC57CA3}"/>
              </a:ext>
            </a:extLst>
          </p:cNvPr>
          <p:cNvPicPr>
            <a:picLocks noChangeAspect="1"/>
          </p:cNvPicPr>
          <p:nvPr/>
        </p:nvPicPr>
        <p:blipFill rotWithShape="1">
          <a:blip r:embed="rId2"/>
          <a:srcRect l="8503" t="16088" r="7874" b="14322"/>
          <a:stretch/>
        </p:blipFill>
        <p:spPr>
          <a:xfrm>
            <a:off x="6273033" y="1442942"/>
            <a:ext cx="5325472" cy="4621648"/>
          </a:xfrm>
          <a:prstGeom prst="rect">
            <a:avLst/>
          </a:prstGeom>
        </p:spPr>
      </p:pic>
      <p:pic>
        <p:nvPicPr>
          <p:cNvPr id="8" name="Picture 7">
            <a:extLst>
              <a:ext uri="{FF2B5EF4-FFF2-40B4-BE49-F238E27FC236}">
                <a16:creationId xmlns:a16="http://schemas.microsoft.com/office/drawing/2014/main" id="{8860294B-9746-4E08-8FE4-743D40C9491F}"/>
              </a:ext>
            </a:extLst>
          </p:cNvPr>
          <p:cNvPicPr>
            <a:picLocks noChangeAspect="1"/>
          </p:cNvPicPr>
          <p:nvPr/>
        </p:nvPicPr>
        <p:blipFill rotWithShape="1">
          <a:blip r:embed="rId3"/>
          <a:srcRect b="4154"/>
          <a:stretch/>
        </p:blipFill>
        <p:spPr>
          <a:xfrm>
            <a:off x="6567079" y="1723263"/>
            <a:ext cx="4694066" cy="2764139"/>
          </a:xfrm>
          <a:prstGeom prst="rect">
            <a:avLst/>
          </a:prstGeom>
        </p:spPr>
      </p:pic>
      <p:sp>
        <p:nvSpPr>
          <p:cNvPr id="9" name="TextBox 8">
            <a:extLst>
              <a:ext uri="{FF2B5EF4-FFF2-40B4-BE49-F238E27FC236}">
                <a16:creationId xmlns:a16="http://schemas.microsoft.com/office/drawing/2014/main" id="{359FD68C-E0C0-4273-ABC0-4A6B1F56E86B}"/>
              </a:ext>
            </a:extLst>
          </p:cNvPr>
          <p:cNvSpPr txBox="1"/>
          <p:nvPr/>
        </p:nvSpPr>
        <p:spPr>
          <a:xfrm>
            <a:off x="6273032" y="5928277"/>
            <a:ext cx="5760339" cy="364843"/>
          </a:xfrm>
          <a:prstGeom prst="rect">
            <a:avLst/>
          </a:prstGeom>
          <a:noFill/>
        </p:spPr>
        <p:txBody>
          <a:bodyPr wrap="square">
            <a:spAutoFit/>
          </a:bodyPr>
          <a:lstStyle/>
          <a:p>
            <a:pPr marL="12700" algn="ctr">
              <a:lnSpc>
                <a:spcPts val="2200"/>
              </a:lnSpc>
              <a:spcBef>
                <a:spcPts val="105"/>
              </a:spcBef>
            </a:pPr>
            <a:r>
              <a:rPr lang="en-US" sz="1800" b="1" dirty="0">
                <a:latin typeface="Calibri"/>
                <a:cs typeface="Calibri"/>
                <a:hlinkClick r:id="rId4"/>
              </a:rPr>
              <a:t>https://www.epa.gov/rsig</a:t>
            </a:r>
            <a:endParaRPr lang="en-US" sz="1800" b="1" dirty="0">
              <a:latin typeface="Calibri"/>
              <a:cs typeface="Calibri"/>
            </a:endParaRPr>
          </a:p>
        </p:txBody>
      </p:sp>
      <p:sp>
        <p:nvSpPr>
          <p:cNvPr id="3" name="TextBox 2">
            <a:extLst>
              <a:ext uri="{FF2B5EF4-FFF2-40B4-BE49-F238E27FC236}">
                <a16:creationId xmlns:a16="http://schemas.microsoft.com/office/drawing/2014/main" id="{8CA47011-B388-588A-10C2-8447170E4DDC}"/>
              </a:ext>
            </a:extLst>
          </p:cNvPr>
          <p:cNvSpPr txBox="1"/>
          <p:nvPr/>
        </p:nvSpPr>
        <p:spPr>
          <a:xfrm>
            <a:off x="6567079" y="1077283"/>
            <a:ext cx="5031425" cy="369332"/>
          </a:xfrm>
          <a:prstGeom prst="rect">
            <a:avLst/>
          </a:prstGeom>
          <a:noFill/>
        </p:spPr>
        <p:txBody>
          <a:bodyPr wrap="square" rtlCol="0">
            <a:spAutoFit/>
          </a:bodyPr>
          <a:lstStyle/>
          <a:p>
            <a:r>
              <a:rPr lang="en-US" b="1" dirty="0"/>
              <a:t>RSIG3D is the client graphical user interface</a:t>
            </a:r>
          </a:p>
        </p:txBody>
      </p:sp>
    </p:spTree>
    <p:extLst>
      <p:ext uri="{BB962C8B-B14F-4D97-AF65-F5344CB8AC3E}">
        <p14:creationId xmlns:p14="http://schemas.microsoft.com/office/powerpoint/2010/main" val="2997389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DA4E738-DE23-A1E5-D7F2-B98E22506131}"/>
              </a:ext>
            </a:extLst>
          </p:cNvPr>
          <p:cNvGrpSpPr/>
          <p:nvPr/>
        </p:nvGrpSpPr>
        <p:grpSpPr>
          <a:xfrm>
            <a:off x="1868317" y="707830"/>
            <a:ext cx="9960078" cy="5742039"/>
            <a:chOff x="1641987" y="1199534"/>
            <a:chExt cx="9960078" cy="5742039"/>
          </a:xfrm>
        </p:grpSpPr>
        <p:pic>
          <p:nvPicPr>
            <p:cNvPr id="7" name="Picture 6" descr="A picture containing room, gambling house, scene, indoor&#10;&#10;Description automatically generated">
              <a:extLst>
                <a:ext uri="{FF2B5EF4-FFF2-40B4-BE49-F238E27FC236}">
                  <a16:creationId xmlns:a16="http://schemas.microsoft.com/office/drawing/2014/main" id="{E89D75CC-A99B-322C-9290-9D2C4F1F4713}"/>
                </a:ext>
              </a:extLst>
            </p:cNvPr>
            <p:cNvPicPr>
              <a:picLocks noChangeAspect="1"/>
            </p:cNvPicPr>
            <p:nvPr/>
          </p:nvPicPr>
          <p:blipFill rotWithShape="1">
            <a:blip r:embed="rId2">
              <a:extLst>
                <a:ext uri="{28A0092B-C50C-407E-A947-70E740481C1C}">
                  <a14:useLocalDpi xmlns:a14="http://schemas.microsoft.com/office/drawing/2010/main" val="0"/>
                </a:ext>
              </a:extLst>
            </a:blip>
            <a:srcRect l="3923" t="2315" r="3356" b="2656"/>
            <a:stretch/>
          </p:blipFill>
          <p:spPr>
            <a:xfrm>
              <a:off x="1641987" y="1199534"/>
              <a:ext cx="9960078" cy="5742039"/>
            </a:xfrm>
            <a:prstGeom prst="rect">
              <a:avLst/>
            </a:prstGeom>
          </p:spPr>
        </p:pic>
        <p:sp>
          <p:nvSpPr>
            <p:cNvPr id="10" name="TextBox 9">
              <a:extLst>
                <a:ext uri="{FF2B5EF4-FFF2-40B4-BE49-F238E27FC236}">
                  <a16:creationId xmlns:a16="http://schemas.microsoft.com/office/drawing/2014/main" id="{3595EA92-29CB-46F5-0291-96731B7B41F8}"/>
                </a:ext>
              </a:extLst>
            </p:cNvPr>
            <p:cNvSpPr txBox="1"/>
            <p:nvPr/>
          </p:nvSpPr>
          <p:spPr>
            <a:xfrm>
              <a:off x="7646531" y="1866030"/>
              <a:ext cx="1274496" cy="584775"/>
            </a:xfrm>
            <a:prstGeom prst="rect">
              <a:avLst/>
            </a:prstGeom>
            <a:noFill/>
          </p:spPr>
          <p:txBody>
            <a:bodyPr wrap="square" rtlCol="0">
              <a:spAutoFit/>
            </a:bodyPr>
            <a:lstStyle/>
            <a:p>
              <a:pPr algn="ctr"/>
              <a:r>
                <a:rPr lang="en-US" sz="1600" b="1" dirty="0" err="1">
                  <a:solidFill>
                    <a:prstClr val="black"/>
                  </a:solidFill>
                  <a:latin typeface="Calibri" panose="020F0502020204030204"/>
                </a:rPr>
                <a:t>AirNow</a:t>
              </a:r>
              <a:endParaRPr lang="en-US" sz="1600" b="1" dirty="0">
                <a:solidFill>
                  <a:prstClr val="black"/>
                </a:solidFill>
                <a:latin typeface="Calibri" panose="020F0502020204030204"/>
              </a:endParaRPr>
            </a:p>
            <a:p>
              <a:pPr algn="ctr"/>
              <a:r>
                <a:rPr lang="en-US" sz="1600" b="1" dirty="0">
                  <a:solidFill>
                    <a:prstClr val="black"/>
                  </a:solidFill>
                  <a:latin typeface="Calibri" panose="020F0502020204030204"/>
                </a:rPr>
                <a:t>&amp; AQS</a:t>
              </a:r>
            </a:p>
          </p:txBody>
        </p:sp>
        <p:sp>
          <p:nvSpPr>
            <p:cNvPr id="11" name="TextBox 10">
              <a:extLst>
                <a:ext uri="{FF2B5EF4-FFF2-40B4-BE49-F238E27FC236}">
                  <a16:creationId xmlns:a16="http://schemas.microsoft.com/office/drawing/2014/main" id="{7D17A8A8-D7F7-B1A8-9466-13686225F57A}"/>
                </a:ext>
              </a:extLst>
            </p:cNvPr>
            <p:cNvSpPr txBox="1"/>
            <p:nvPr/>
          </p:nvSpPr>
          <p:spPr>
            <a:xfrm>
              <a:off x="10563464" y="2633502"/>
              <a:ext cx="762000" cy="369332"/>
            </a:xfrm>
            <a:prstGeom prst="rect">
              <a:avLst/>
            </a:prstGeom>
            <a:noFill/>
          </p:spPr>
          <p:txBody>
            <a:bodyPr wrap="square" rtlCol="0">
              <a:spAutoFit/>
            </a:bodyPr>
            <a:lstStyle/>
            <a:p>
              <a:r>
                <a:rPr lang="en-US" b="1" dirty="0">
                  <a:solidFill>
                    <a:prstClr val="black"/>
                  </a:solidFill>
                  <a:latin typeface="Calibri" panose="020F0502020204030204"/>
                </a:rPr>
                <a:t>PGN</a:t>
              </a:r>
            </a:p>
          </p:txBody>
        </p:sp>
        <p:sp>
          <p:nvSpPr>
            <p:cNvPr id="12" name="TextBox 11">
              <a:extLst>
                <a:ext uri="{FF2B5EF4-FFF2-40B4-BE49-F238E27FC236}">
                  <a16:creationId xmlns:a16="http://schemas.microsoft.com/office/drawing/2014/main" id="{221BABD6-86E6-D849-878D-AF137B1B3556}"/>
                </a:ext>
              </a:extLst>
            </p:cNvPr>
            <p:cNvSpPr txBox="1"/>
            <p:nvPr/>
          </p:nvSpPr>
          <p:spPr>
            <a:xfrm>
              <a:off x="7168330" y="5219621"/>
              <a:ext cx="1181100" cy="369332"/>
            </a:xfrm>
            <a:prstGeom prst="rect">
              <a:avLst/>
            </a:prstGeom>
            <a:noFill/>
          </p:spPr>
          <p:txBody>
            <a:bodyPr wrap="square" rtlCol="0">
              <a:spAutoFit/>
            </a:bodyPr>
            <a:lstStyle/>
            <a:p>
              <a:r>
                <a:rPr lang="en-US" b="1">
                  <a:solidFill>
                    <a:prstClr val="black"/>
                  </a:solidFill>
                  <a:latin typeface="Calibri" panose="020F0502020204030204"/>
                </a:rPr>
                <a:t>EQUATES</a:t>
              </a:r>
            </a:p>
          </p:txBody>
        </p:sp>
        <p:sp>
          <p:nvSpPr>
            <p:cNvPr id="13" name="TextBox 12">
              <a:extLst>
                <a:ext uri="{FF2B5EF4-FFF2-40B4-BE49-F238E27FC236}">
                  <a16:creationId xmlns:a16="http://schemas.microsoft.com/office/drawing/2014/main" id="{1DEF5EDC-42C1-C551-38E0-AF4731E133E2}"/>
                </a:ext>
              </a:extLst>
            </p:cNvPr>
            <p:cNvSpPr txBox="1"/>
            <p:nvPr/>
          </p:nvSpPr>
          <p:spPr>
            <a:xfrm>
              <a:off x="9003480" y="3896201"/>
              <a:ext cx="901700" cy="369332"/>
            </a:xfrm>
            <a:prstGeom prst="rect">
              <a:avLst/>
            </a:prstGeom>
            <a:noFill/>
          </p:spPr>
          <p:txBody>
            <a:bodyPr wrap="square" rtlCol="0">
              <a:spAutoFit/>
            </a:bodyPr>
            <a:lstStyle/>
            <a:p>
              <a:r>
                <a:rPr lang="en-US" b="1">
                  <a:solidFill>
                    <a:prstClr val="black"/>
                  </a:solidFill>
                  <a:latin typeface="Calibri" panose="020F0502020204030204"/>
                </a:rPr>
                <a:t>HRRR</a:t>
              </a:r>
            </a:p>
          </p:txBody>
        </p:sp>
        <p:sp>
          <p:nvSpPr>
            <p:cNvPr id="14" name="TextBox 13">
              <a:extLst>
                <a:ext uri="{FF2B5EF4-FFF2-40B4-BE49-F238E27FC236}">
                  <a16:creationId xmlns:a16="http://schemas.microsoft.com/office/drawing/2014/main" id="{D48D032F-6F04-329D-FA7D-5159355AD65A}"/>
                </a:ext>
              </a:extLst>
            </p:cNvPr>
            <p:cNvSpPr txBox="1"/>
            <p:nvPr/>
          </p:nvSpPr>
          <p:spPr>
            <a:xfrm>
              <a:off x="3682180" y="2323940"/>
              <a:ext cx="1225551" cy="369332"/>
            </a:xfrm>
            <a:prstGeom prst="rect">
              <a:avLst/>
            </a:prstGeom>
            <a:noFill/>
          </p:spPr>
          <p:txBody>
            <a:bodyPr wrap="square" rtlCol="0">
              <a:spAutoFit/>
            </a:bodyPr>
            <a:lstStyle/>
            <a:p>
              <a:r>
                <a:rPr lang="en-US" b="1">
                  <a:solidFill>
                    <a:prstClr val="black"/>
                  </a:solidFill>
                  <a:latin typeface="Calibri" panose="020F0502020204030204"/>
                </a:rPr>
                <a:t>TROPOMI</a:t>
              </a:r>
            </a:p>
          </p:txBody>
        </p:sp>
        <p:sp>
          <p:nvSpPr>
            <p:cNvPr id="15" name="TextBox 14">
              <a:extLst>
                <a:ext uri="{FF2B5EF4-FFF2-40B4-BE49-F238E27FC236}">
                  <a16:creationId xmlns:a16="http://schemas.microsoft.com/office/drawing/2014/main" id="{F07A4097-4006-7C33-8973-60C85386A012}"/>
                </a:ext>
              </a:extLst>
            </p:cNvPr>
            <p:cNvSpPr txBox="1"/>
            <p:nvPr/>
          </p:nvSpPr>
          <p:spPr>
            <a:xfrm>
              <a:off x="1819374" y="3379750"/>
              <a:ext cx="1079500" cy="523220"/>
            </a:xfrm>
            <a:prstGeom prst="rect">
              <a:avLst/>
            </a:prstGeom>
            <a:noFill/>
          </p:spPr>
          <p:txBody>
            <a:bodyPr wrap="square" rtlCol="0">
              <a:spAutoFit/>
            </a:bodyPr>
            <a:lstStyle/>
            <a:p>
              <a:pPr algn="ctr"/>
              <a:r>
                <a:rPr lang="en-US" sz="1400" b="1" dirty="0">
                  <a:solidFill>
                    <a:prstClr val="black"/>
                  </a:solidFill>
                  <a:latin typeface="Calibri" panose="020F0502020204030204"/>
                </a:rPr>
                <a:t>CALIOP</a:t>
              </a:r>
            </a:p>
            <a:p>
              <a:pPr algn="ctr"/>
              <a:r>
                <a:rPr lang="en-US" sz="1400" b="1" dirty="0">
                  <a:solidFill>
                    <a:prstClr val="black"/>
                  </a:solidFill>
                  <a:latin typeface="Calibri" panose="020F0502020204030204"/>
                </a:rPr>
                <a:t>&amp; TEMPO</a:t>
              </a:r>
            </a:p>
          </p:txBody>
        </p:sp>
        <p:sp>
          <p:nvSpPr>
            <p:cNvPr id="16" name="TextBox 15">
              <a:extLst>
                <a:ext uri="{FF2B5EF4-FFF2-40B4-BE49-F238E27FC236}">
                  <a16:creationId xmlns:a16="http://schemas.microsoft.com/office/drawing/2014/main" id="{CE415336-D3A3-7FE5-4F63-DA9B29192659}"/>
                </a:ext>
              </a:extLst>
            </p:cNvPr>
            <p:cNvSpPr txBox="1"/>
            <p:nvPr/>
          </p:nvSpPr>
          <p:spPr>
            <a:xfrm>
              <a:off x="4520381" y="4317642"/>
              <a:ext cx="774699" cy="369332"/>
            </a:xfrm>
            <a:prstGeom prst="rect">
              <a:avLst/>
            </a:prstGeom>
            <a:noFill/>
          </p:spPr>
          <p:txBody>
            <a:bodyPr wrap="square" rtlCol="0">
              <a:spAutoFit/>
            </a:bodyPr>
            <a:lstStyle/>
            <a:p>
              <a:r>
                <a:rPr lang="en-US" b="1">
                  <a:solidFill>
                    <a:prstClr val="black"/>
                  </a:solidFill>
                  <a:latin typeface="Calibri" panose="020F0502020204030204"/>
                </a:rPr>
                <a:t>VIIRS</a:t>
              </a:r>
            </a:p>
          </p:txBody>
        </p:sp>
        <p:sp>
          <p:nvSpPr>
            <p:cNvPr id="17" name="TextBox 16">
              <a:extLst>
                <a:ext uri="{FF2B5EF4-FFF2-40B4-BE49-F238E27FC236}">
                  <a16:creationId xmlns:a16="http://schemas.microsoft.com/office/drawing/2014/main" id="{DAE2625D-CE68-0B46-49DF-8A56EF11FF22}"/>
                </a:ext>
              </a:extLst>
            </p:cNvPr>
            <p:cNvSpPr txBox="1"/>
            <p:nvPr/>
          </p:nvSpPr>
          <p:spPr>
            <a:xfrm>
              <a:off x="5512037" y="1270237"/>
              <a:ext cx="1079500" cy="369332"/>
            </a:xfrm>
            <a:prstGeom prst="rect">
              <a:avLst/>
            </a:prstGeom>
            <a:noFill/>
          </p:spPr>
          <p:txBody>
            <a:bodyPr wrap="square" rtlCol="0">
              <a:spAutoFit/>
            </a:bodyPr>
            <a:lstStyle/>
            <a:p>
              <a:r>
                <a:rPr lang="en-US" b="1" dirty="0">
                  <a:solidFill>
                    <a:prstClr val="black"/>
                  </a:solidFill>
                  <a:latin typeface="Calibri" panose="020F0502020204030204"/>
                </a:rPr>
                <a:t>MODIS</a:t>
              </a:r>
            </a:p>
          </p:txBody>
        </p:sp>
        <p:sp>
          <p:nvSpPr>
            <p:cNvPr id="18" name="TextBox 17">
              <a:extLst>
                <a:ext uri="{FF2B5EF4-FFF2-40B4-BE49-F238E27FC236}">
                  <a16:creationId xmlns:a16="http://schemas.microsoft.com/office/drawing/2014/main" id="{25272E22-E0C8-F17E-BD99-5296244FD144}"/>
                </a:ext>
              </a:extLst>
            </p:cNvPr>
            <p:cNvSpPr txBox="1"/>
            <p:nvPr/>
          </p:nvSpPr>
          <p:spPr>
            <a:xfrm>
              <a:off x="6342830" y="2277564"/>
              <a:ext cx="825500" cy="461665"/>
            </a:xfrm>
            <a:prstGeom prst="rect">
              <a:avLst/>
            </a:prstGeom>
            <a:noFill/>
          </p:spPr>
          <p:txBody>
            <a:bodyPr wrap="square" rtlCol="0">
              <a:spAutoFit/>
            </a:bodyPr>
            <a:lstStyle/>
            <a:p>
              <a:r>
                <a:rPr lang="en-US" sz="2400" b="1">
                  <a:solidFill>
                    <a:prstClr val="black"/>
                  </a:solidFill>
                  <a:latin typeface="Calibri" panose="020F0502020204030204"/>
                </a:rPr>
                <a:t>RSIG</a:t>
              </a:r>
            </a:p>
          </p:txBody>
        </p:sp>
      </p:grpSp>
      <p:sp>
        <p:nvSpPr>
          <p:cNvPr id="19" name="Oval 18">
            <a:extLst>
              <a:ext uri="{FF2B5EF4-FFF2-40B4-BE49-F238E27FC236}">
                <a16:creationId xmlns:a16="http://schemas.microsoft.com/office/drawing/2014/main" id="{7A5B798F-996B-C9C4-43C6-84F0B0517B23}"/>
              </a:ext>
            </a:extLst>
          </p:cNvPr>
          <p:cNvSpPr/>
          <p:nvPr/>
        </p:nvSpPr>
        <p:spPr>
          <a:xfrm>
            <a:off x="1465195" y="1570380"/>
            <a:ext cx="2005780" cy="940750"/>
          </a:xfrm>
          <a:prstGeom prst="ellipse">
            <a:avLst/>
          </a:prstGeom>
          <a:solidFill>
            <a:srgbClr val="5B9BD5"/>
          </a:solid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Satellite Data</a:t>
            </a:r>
          </a:p>
        </p:txBody>
      </p:sp>
      <p:sp>
        <p:nvSpPr>
          <p:cNvPr id="20" name="Oval 19">
            <a:extLst>
              <a:ext uri="{FF2B5EF4-FFF2-40B4-BE49-F238E27FC236}">
                <a16:creationId xmlns:a16="http://schemas.microsoft.com/office/drawing/2014/main" id="{07E3EE5F-D6F4-C883-2AF3-86A3BAF5DFB4}"/>
              </a:ext>
            </a:extLst>
          </p:cNvPr>
          <p:cNvSpPr/>
          <p:nvPr/>
        </p:nvSpPr>
        <p:spPr>
          <a:xfrm>
            <a:off x="9054479" y="905299"/>
            <a:ext cx="2290098" cy="964032"/>
          </a:xfrm>
          <a:prstGeom prst="ellipse">
            <a:avLst/>
          </a:prstGeom>
          <a:solidFill>
            <a:srgbClr val="5B9BD5"/>
          </a:solid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Surface Measurement Data</a:t>
            </a:r>
          </a:p>
        </p:txBody>
      </p:sp>
      <p:sp>
        <p:nvSpPr>
          <p:cNvPr id="21" name="Oval 20">
            <a:extLst>
              <a:ext uri="{FF2B5EF4-FFF2-40B4-BE49-F238E27FC236}">
                <a16:creationId xmlns:a16="http://schemas.microsoft.com/office/drawing/2014/main" id="{1290BD7B-31C4-FC7C-2C30-CB0BC70F5D8E}"/>
              </a:ext>
            </a:extLst>
          </p:cNvPr>
          <p:cNvSpPr/>
          <p:nvPr/>
        </p:nvSpPr>
        <p:spPr>
          <a:xfrm>
            <a:off x="8663980" y="5119441"/>
            <a:ext cx="2198807" cy="1035939"/>
          </a:xfrm>
          <a:prstGeom prst="ellipse">
            <a:avLst/>
          </a:prstGeom>
          <a:solidFill>
            <a:srgbClr val="5B9BD5"/>
          </a:solid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Model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Data</a:t>
            </a:r>
          </a:p>
        </p:txBody>
      </p:sp>
      <p:pic>
        <p:nvPicPr>
          <p:cNvPr id="22" name="Picture 21">
            <a:extLst>
              <a:ext uri="{FF2B5EF4-FFF2-40B4-BE49-F238E27FC236}">
                <a16:creationId xmlns:a16="http://schemas.microsoft.com/office/drawing/2014/main" id="{5CC1ECEC-E138-AFF0-5D21-ACFEEADEEE1D}"/>
              </a:ext>
            </a:extLst>
          </p:cNvPr>
          <p:cNvPicPr>
            <a:picLocks noChangeAspect="1"/>
          </p:cNvPicPr>
          <p:nvPr/>
        </p:nvPicPr>
        <p:blipFill>
          <a:blip r:embed="rId3"/>
          <a:stretch>
            <a:fillRect/>
          </a:stretch>
        </p:blipFill>
        <p:spPr>
          <a:xfrm>
            <a:off x="2022048" y="3592499"/>
            <a:ext cx="1271024" cy="635512"/>
          </a:xfrm>
          <a:prstGeom prst="rect">
            <a:avLst/>
          </a:prstGeom>
        </p:spPr>
      </p:pic>
      <p:pic>
        <p:nvPicPr>
          <p:cNvPr id="23" name="Picture 22">
            <a:extLst>
              <a:ext uri="{FF2B5EF4-FFF2-40B4-BE49-F238E27FC236}">
                <a16:creationId xmlns:a16="http://schemas.microsoft.com/office/drawing/2014/main" id="{55CF7773-51FF-8BE4-8582-76EB7863047A}"/>
              </a:ext>
            </a:extLst>
          </p:cNvPr>
          <p:cNvPicPr>
            <a:picLocks noChangeAspect="1"/>
          </p:cNvPicPr>
          <p:nvPr/>
        </p:nvPicPr>
        <p:blipFill>
          <a:blip r:embed="rId3"/>
          <a:stretch>
            <a:fillRect/>
          </a:stretch>
        </p:blipFill>
        <p:spPr>
          <a:xfrm>
            <a:off x="5574362" y="1293211"/>
            <a:ext cx="1181100" cy="590550"/>
          </a:xfrm>
          <a:prstGeom prst="rect">
            <a:avLst/>
          </a:prstGeom>
        </p:spPr>
      </p:pic>
      <p:pic>
        <p:nvPicPr>
          <p:cNvPr id="24" name="Picture 2">
            <a:extLst>
              <a:ext uri="{FF2B5EF4-FFF2-40B4-BE49-F238E27FC236}">
                <a16:creationId xmlns:a16="http://schemas.microsoft.com/office/drawing/2014/main" id="{AB4253F9-ACC2-55F1-F2DA-2D8787E9F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0770" y="5462396"/>
            <a:ext cx="569118" cy="5691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opernicus logo | Copernicus">
            <a:extLst>
              <a:ext uri="{FF2B5EF4-FFF2-40B4-BE49-F238E27FC236}">
                <a16:creationId xmlns:a16="http://schemas.microsoft.com/office/drawing/2014/main" id="{E2C326F1-D0E1-E8DA-FECC-E1582BA6E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2400" y="2510247"/>
            <a:ext cx="657770" cy="369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National Oceanic and Atmospheric Administration (NOAA) log… | Flickr">
            <a:extLst>
              <a:ext uri="{FF2B5EF4-FFF2-40B4-BE49-F238E27FC236}">
                <a16:creationId xmlns:a16="http://schemas.microsoft.com/office/drawing/2014/main" id="{64E32A2A-432A-9EE7-C570-864615D239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0170" y="4460002"/>
            <a:ext cx="634180" cy="6123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National Oceanic and Atmospheric Administration (NOAA) log… | Flickr">
            <a:extLst>
              <a:ext uri="{FF2B5EF4-FFF2-40B4-BE49-F238E27FC236}">
                <a16:creationId xmlns:a16="http://schemas.microsoft.com/office/drawing/2014/main" id="{A1D6E873-39D6-EC80-5699-FA08FEB0F4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3570" y="3973435"/>
            <a:ext cx="634180" cy="6123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15685FF3-A3C4-8145-C896-C07B2D28F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009" y="2776386"/>
            <a:ext cx="983916" cy="98391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6D53652-3E9C-6D7F-CB9B-87BFE73E3968}"/>
              </a:ext>
            </a:extLst>
          </p:cNvPr>
          <p:cNvSpPr txBox="1"/>
          <p:nvPr/>
        </p:nvSpPr>
        <p:spPr>
          <a:xfrm>
            <a:off x="273807" y="334642"/>
            <a:ext cx="3454096" cy="987450"/>
          </a:xfrm>
          <a:prstGeom prst="rect">
            <a:avLst/>
          </a:prstGeom>
          <a:noFill/>
        </p:spPr>
        <p:txBody>
          <a:bodyPr wrap="square" lIns="91440" tIns="45720" rIns="91440" bIns="45720" rtlCol="0" anchor="t">
            <a:spAutoFit/>
          </a:bodyPr>
          <a:lstStyle/>
          <a:p>
            <a:pPr>
              <a:spcAft>
                <a:spcPts val="500"/>
              </a:spcAft>
            </a:pPr>
            <a:r>
              <a:rPr lang="en-US" b="1" i="1" dirty="0">
                <a:solidFill>
                  <a:prstClr val="black"/>
                </a:solidFill>
                <a:latin typeface="Calibri" panose="020F0502020204030204"/>
              </a:rPr>
              <a:t>-RSIG access both graphical and programable scripts (APIs)</a:t>
            </a:r>
            <a:endParaRPr lang="en-US" dirty="0">
              <a:solidFill>
                <a:prstClr val="black"/>
              </a:solidFill>
              <a:latin typeface="Calibri" panose="020F0502020204030204"/>
            </a:endParaRPr>
          </a:p>
          <a:p>
            <a:endParaRPr lang="en-US" b="1" i="1" dirty="0">
              <a:solidFill>
                <a:prstClr val="black"/>
              </a:solidFill>
              <a:latin typeface="Calibri" panose="020F0502020204030204"/>
            </a:endParaRPr>
          </a:p>
        </p:txBody>
      </p:sp>
      <p:sp>
        <p:nvSpPr>
          <p:cNvPr id="31" name="TextBox 30">
            <a:extLst>
              <a:ext uri="{FF2B5EF4-FFF2-40B4-BE49-F238E27FC236}">
                <a16:creationId xmlns:a16="http://schemas.microsoft.com/office/drawing/2014/main" id="{16A2BB60-FA46-700B-67BE-1EB9F3A57B19}"/>
              </a:ext>
            </a:extLst>
          </p:cNvPr>
          <p:cNvSpPr txBox="1"/>
          <p:nvPr/>
        </p:nvSpPr>
        <p:spPr>
          <a:xfrm>
            <a:off x="16662" y="4409244"/>
            <a:ext cx="4030604" cy="1785104"/>
          </a:xfrm>
          <a:prstGeom prst="rect">
            <a:avLst/>
          </a:prstGeom>
          <a:noFill/>
        </p:spPr>
        <p:txBody>
          <a:bodyPr wrap="square">
            <a:spAutoFit/>
          </a:bodyPr>
          <a:lstStyle/>
          <a:p>
            <a:r>
              <a:rPr lang="en-US" sz="1400" b="1" i="1" dirty="0">
                <a:solidFill>
                  <a:prstClr val="black"/>
                </a:solidFill>
                <a:latin typeface="Calibri" panose="020F0502020204030204"/>
              </a:rPr>
              <a:t>Popular Air Quality Data Sets:</a:t>
            </a:r>
          </a:p>
          <a:p>
            <a:pPr marL="171450" indent="-171450">
              <a:buFont typeface="Arial" panose="020B0604020202020204" pitchFamily="34" charset="0"/>
              <a:buChar char="•"/>
            </a:pPr>
            <a:r>
              <a:rPr lang="en-US" sz="1200" i="1" dirty="0">
                <a:solidFill>
                  <a:prstClr val="black"/>
                </a:solidFill>
                <a:latin typeface="Calibri" panose="020F0502020204030204"/>
              </a:rPr>
              <a:t>Moderate Resolution Imaging Spectroradiometer (</a:t>
            </a:r>
            <a:r>
              <a:rPr lang="en-US" sz="1200" b="1" i="1" dirty="0">
                <a:solidFill>
                  <a:prstClr val="black"/>
                </a:solidFill>
                <a:latin typeface="Calibri" panose="020F0502020204030204"/>
              </a:rPr>
              <a:t>MODIS</a:t>
            </a:r>
            <a:r>
              <a:rPr lang="en-US" sz="1200" i="1" dirty="0">
                <a:solidFill>
                  <a:prstClr val="black"/>
                </a:solidFill>
                <a:latin typeface="Calibri" panose="020F0502020204030204"/>
              </a:rPr>
              <a:t>)</a:t>
            </a:r>
          </a:p>
          <a:p>
            <a:pPr marL="171450" indent="-171450">
              <a:buFont typeface="Arial" panose="020B0604020202020204" pitchFamily="34" charset="0"/>
              <a:buChar char="•"/>
            </a:pPr>
            <a:r>
              <a:rPr lang="en-US" sz="1200" i="1" dirty="0">
                <a:solidFill>
                  <a:prstClr val="black"/>
                </a:solidFill>
                <a:latin typeface="Calibri" panose="020F0502020204030204"/>
              </a:rPr>
              <a:t>Visible Infrared Imaging Radiometer Suite (</a:t>
            </a:r>
            <a:r>
              <a:rPr lang="en-US" sz="1200" b="1" i="1" dirty="0">
                <a:solidFill>
                  <a:prstClr val="black"/>
                </a:solidFill>
                <a:latin typeface="Calibri" panose="020F0502020204030204"/>
              </a:rPr>
              <a:t>VIIRS</a:t>
            </a:r>
            <a:r>
              <a:rPr lang="en-US" sz="1200" i="1" dirty="0">
                <a:solidFill>
                  <a:prstClr val="black"/>
                </a:solidFill>
                <a:latin typeface="Calibri" panose="020F0502020204030204"/>
              </a:rPr>
              <a:t>)</a:t>
            </a:r>
          </a:p>
          <a:p>
            <a:pPr marL="171450" indent="-171450">
              <a:buFont typeface="Arial" panose="020B0604020202020204" pitchFamily="34" charset="0"/>
              <a:buChar char="•"/>
            </a:pPr>
            <a:r>
              <a:rPr lang="en-US" sz="1200" i="1" dirty="0">
                <a:solidFill>
                  <a:prstClr val="black"/>
                </a:solidFill>
                <a:latin typeface="Calibri" panose="020F0502020204030204"/>
              </a:rPr>
              <a:t>Cloud-Aerosol Lidar with Orthogonal Polarization (</a:t>
            </a:r>
            <a:r>
              <a:rPr lang="en-US" sz="1200" b="1" i="1" dirty="0">
                <a:solidFill>
                  <a:prstClr val="black"/>
                </a:solidFill>
                <a:latin typeface="Calibri" panose="020F0502020204030204"/>
              </a:rPr>
              <a:t>CALIOP</a:t>
            </a:r>
            <a:r>
              <a:rPr lang="en-US" sz="1200" i="1" dirty="0">
                <a:solidFill>
                  <a:prstClr val="black"/>
                </a:solidFill>
                <a:latin typeface="Calibri" panose="020F0502020204030204"/>
              </a:rPr>
              <a:t>)</a:t>
            </a:r>
          </a:p>
          <a:p>
            <a:pPr marL="171450" indent="-171450">
              <a:buFont typeface="Arial" panose="020B0604020202020204" pitchFamily="34" charset="0"/>
              <a:buChar char="•"/>
            </a:pPr>
            <a:r>
              <a:rPr lang="en-US" sz="1200" i="1" dirty="0">
                <a:solidFill>
                  <a:prstClr val="black"/>
                </a:solidFill>
                <a:latin typeface="Calibri" panose="020F0502020204030204"/>
              </a:rPr>
              <a:t>Air Quality System (</a:t>
            </a:r>
            <a:r>
              <a:rPr lang="en-US" sz="1200" b="1" i="1" dirty="0">
                <a:solidFill>
                  <a:prstClr val="black"/>
                </a:solidFill>
                <a:latin typeface="Calibri" panose="020F0502020204030204"/>
              </a:rPr>
              <a:t>AQS</a:t>
            </a:r>
            <a:r>
              <a:rPr lang="en-US" sz="1200" i="1" dirty="0">
                <a:solidFill>
                  <a:prstClr val="black"/>
                </a:solidFill>
                <a:latin typeface="Calibri" panose="020F0502020204030204"/>
              </a:rPr>
              <a:t>)</a:t>
            </a:r>
          </a:p>
          <a:p>
            <a:pPr marL="171450" indent="-171450">
              <a:buFont typeface="Arial" panose="020B0604020202020204" pitchFamily="34" charset="0"/>
              <a:buChar char="•"/>
            </a:pPr>
            <a:r>
              <a:rPr lang="en-US" sz="1200" i="1" dirty="0">
                <a:solidFill>
                  <a:prstClr val="black"/>
                </a:solidFill>
                <a:latin typeface="Calibri" panose="020F0502020204030204"/>
              </a:rPr>
              <a:t>EPA’s Air </a:t>
            </a:r>
            <a:r>
              <a:rPr lang="en-US" sz="1200" i="1" dirty="0" err="1">
                <a:solidFill>
                  <a:prstClr val="black"/>
                </a:solidFill>
                <a:latin typeface="Calibri" panose="020F0502020204030204"/>
              </a:rPr>
              <a:t>QUAlity</a:t>
            </a:r>
            <a:r>
              <a:rPr lang="en-US" sz="1200" i="1" dirty="0">
                <a:solidFill>
                  <a:prstClr val="black"/>
                </a:solidFill>
                <a:latin typeface="Calibri" panose="020F0502020204030204"/>
              </a:rPr>
              <a:t> </a:t>
            </a:r>
            <a:r>
              <a:rPr lang="en-US" sz="1200" i="1" dirty="0" err="1">
                <a:solidFill>
                  <a:prstClr val="black"/>
                </a:solidFill>
                <a:latin typeface="Calibri" panose="020F0502020204030204"/>
              </a:rPr>
              <a:t>TimE</a:t>
            </a:r>
            <a:r>
              <a:rPr lang="en-US" sz="1200" i="1" dirty="0">
                <a:solidFill>
                  <a:prstClr val="black"/>
                </a:solidFill>
                <a:latin typeface="Calibri" panose="020F0502020204030204"/>
              </a:rPr>
              <a:t> Series (</a:t>
            </a:r>
            <a:r>
              <a:rPr lang="en-US" sz="1200" b="1" i="1" dirty="0">
                <a:solidFill>
                  <a:prstClr val="black"/>
                </a:solidFill>
                <a:latin typeface="Calibri" panose="020F0502020204030204"/>
              </a:rPr>
              <a:t>EQUATES</a:t>
            </a:r>
            <a:r>
              <a:rPr lang="en-US" sz="1200" i="1" dirty="0">
                <a:solidFill>
                  <a:prstClr val="black"/>
                </a:solidFill>
                <a:latin typeface="Calibri" panose="020F0502020204030204"/>
              </a:rPr>
              <a:t>)</a:t>
            </a:r>
          </a:p>
          <a:p>
            <a:pPr marL="171450" indent="-171450">
              <a:buFont typeface="Arial" panose="020B0604020202020204" pitchFamily="34" charset="0"/>
              <a:buChar char="•"/>
            </a:pPr>
            <a:r>
              <a:rPr lang="en-US" sz="1200" i="1" dirty="0" err="1">
                <a:solidFill>
                  <a:prstClr val="black"/>
                </a:solidFill>
                <a:latin typeface="Calibri" panose="020F0502020204030204"/>
              </a:rPr>
              <a:t>TROPOspheric</a:t>
            </a:r>
            <a:r>
              <a:rPr lang="en-US" sz="1200" i="1" dirty="0">
                <a:solidFill>
                  <a:prstClr val="black"/>
                </a:solidFill>
                <a:latin typeface="Calibri" panose="020F0502020204030204"/>
              </a:rPr>
              <a:t> Monitoring Instrument (</a:t>
            </a:r>
            <a:r>
              <a:rPr lang="en-US" sz="1200" b="1" i="1" dirty="0">
                <a:solidFill>
                  <a:prstClr val="black"/>
                </a:solidFill>
                <a:latin typeface="Calibri" panose="020F0502020204030204"/>
              </a:rPr>
              <a:t>TROPOMI</a:t>
            </a:r>
            <a:r>
              <a:rPr lang="en-US" sz="1200" i="1" dirty="0">
                <a:solidFill>
                  <a:prstClr val="black"/>
                </a:solidFill>
                <a:latin typeface="Calibri" panose="020F0502020204030204"/>
              </a:rPr>
              <a:t>)</a:t>
            </a:r>
          </a:p>
          <a:p>
            <a:pPr marL="171450" indent="-171450">
              <a:buFont typeface="Arial" panose="020B0604020202020204" pitchFamily="34" charset="0"/>
              <a:buChar char="•"/>
            </a:pPr>
            <a:r>
              <a:rPr lang="en-US" sz="1200" i="1" dirty="0">
                <a:solidFill>
                  <a:prstClr val="black"/>
                </a:solidFill>
                <a:latin typeface="Calibri" panose="020F0502020204030204"/>
              </a:rPr>
              <a:t>Tropospheric Emissions: Monitoring of </a:t>
            </a:r>
            <a:r>
              <a:rPr lang="en-US" sz="1200" i="1" dirty="0" err="1">
                <a:solidFill>
                  <a:prstClr val="black"/>
                </a:solidFill>
                <a:latin typeface="Calibri" panose="020F0502020204030204"/>
              </a:rPr>
              <a:t>POllution</a:t>
            </a:r>
            <a:r>
              <a:rPr lang="en-US" sz="1200" i="1" dirty="0">
                <a:solidFill>
                  <a:prstClr val="black"/>
                </a:solidFill>
                <a:latin typeface="Calibri" panose="020F0502020204030204"/>
              </a:rPr>
              <a:t> (</a:t>
            </a:r>
            <a:r>
              <a:rPr lang="en-US" sz="1200" b="1" i="1" dirty="0">
                <a:solidFill>
                  <a:prstClr val="black"/>
                </a:solidFill>
                <a:latin typeface="Calibri" panose="020F0502020204030204"/>
              </a:rPr>
              <a:t>TEMPO</a:t>
            </a:r>
            <a:r>
              <a:rPr lang="en-US" sz="1200" i="1" dirty="0">
                <a:solidFill>
                  <a:prstClr val="black"/>
                </a:solidFill>
                <a:latin typeface="Calibri" panose="020F0502020204030204"/>
              </a:rPr>
              <a:t>)</a:t>
            </a:r>
          </a:p>
          <a:p>
            <a:pPr marL="171450" indent="-171450">
              <a:buFont typeface="Arial" panose="020B0604020202020204" pitchFamily="34" charset="0"/>
              <a:buChar char="•"/>
            </a:pPr>
            <a:r>
              <a:rPr lang="en-US" sz="1200" i="1" dirty="0">
                <a:solidFill>
                  <a:prstClr val="black"/>
                </a:solidFill>
                <a:latin typeface="Calibri" panose="020F0502020204030204"/>
              </a:rPr>
              <a:t>High-Resolution Rapid Refresh (</a:t>
            </a:r>
            <a:r>
              <a:rPr lang="en-US" sz="1200" b="1" i="1" dirty="0">
                <a:solidFill>
                  <a:prstClr val="black"/>
                </a:solidFill>
                <a:latin typeface="Calibri" panose="020F0502020204030204"/>
              </a:rPr>
              <a:t>HRRR</a:t>
            </a:r>
            <a:r>
              <a:rPr lang="en-US" sz="1200" i="1" dirty="0">
                <a:solidFill>
                  <a:prstClr val="black"/>
                </a:solidFill>
                <a:latin typeface="Calibri" panose="020F0502020204030204"/>
              </a:rPr>
              <a:t>)</a:t>
            </a:r>
          </a:p>
        </p:txBody>
      </p:sp>
      <p:pic>
        <p:nvPicPr>
          <p:cNvPr id="32" name="Picture 2">
            <a:extLst>
              <a:ext uri="{FF2B5EF4-FFF2-40B4-BE49-F238E27FC236}">
                <a16:creationId xmlns:a16="http://schemas.microsoft.com/office/drawing/2014/main" id="{7393E065-CD1D-73F9-5086-7EB79367C2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6904" y="2060011"/>
            <a:ext cx="569118" cy="5691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6597E682-6066-7732-57B3-810EEB17DF55}"/>
              </a:ext>
            </a:extLst>
          </p:cNvPr>
          <p:cNvPicPr>
            <a:picLocks noChangeAspect="1"/>
          </p:cNvPicPr>
          <p:nvPr/>
        </p:nvPicPr>
        <p:blipFill rotWithShape="1">
          <a:blip r:embed="rId7"/>
          <a:srcRect l="84013" t="3975" r="3851" b="74512"/>
          <a:stretch/>
        </p:blipFill>
        <p:spPr>
          <a:xfrm>
            <a:off x="3742776" y="300362"/>
            <a:ext cx="932330" cy="932330"/>
          </a:xfrm>
          <a:prstGeom prst="rect">
            <a:avLst/>
          </a:prstGeom>
        </p:spPr>
      </p:pic>
      <p:pic>
        <p:nvPicPr>
          <p:cNvPr id="34" name="Picture 33">
            <a:extLst>
              <a:ext uri="{FF2B5EF4-FFF2-40B4-BE49-F238E27FC236}">
                <a16:creationId xmlns:a16="http://schemas.microsoft.com/office/drawing/2014/main" id="{FAC1E752-5287-9FA4-9152-DFB630268B29}"/>
              </a:ext>
            </a:extLst>
          </p:cNvPr>
          <p:cNvPicPr>
            <a:picLocks noChangeAspect="1"/>
          </p:cNvPicPr>
          <p:nvPr/>
        </p:nvPicPr>
        <p:blipFill rotWithShape="1">
          <a:blip r:embed="rId8"/>
          <a:srcRect b="4154"/>
          <a:stretch/>
        </p:blipFill>
        <p:spPr>
          <a:xfrm>
            <a:off x="3952511" y="434241"/>
            <a:ext cx="549392" cy="344292"/>
          </a:xfrm>
          <a:prstGeom prst="rect">
            <a:avLst/>
          </a:prstGeom>
        </p:spPr>
      </p:pic>
      <p:cxnSp>
        <p:nvCxnSpPr>
          <p:cNvPr id="35" name="Straight Connector 34">
            <a:extLst>
              <a:ext uri="{FF2B5EF4-FFF2-40B4-BE49-F238E27FC236}">
                <a16:creationId xmlns:a16="http://schemas.microsoft.com/office/drawing/2014/main" id="{E2F74A34-8131-52A6-0E06-2A10C6D95B28}"/>
              </a:ext>
            </a:extLst>
          </p:cNvPr>
          <p:cNvCxnSpPr>
            <a:cxnSpLocks/>
          </p:cNvCxnSpPr>
          <p:nvPr/>
        </p:nvCxnSpPr>
        <p:spPr>
          <a:xfrm>
            <a:off x="4545228" y="1168649"/>
            <a:ext cx="1475978" cy="1460480"/>
          </a:xfrm>
          <a:prstGeom prst="line">
            <a:avLst/>
          </a:prstGeom>
          <a:noFill/>
          <a:ln w="28575" cap="flat" cmpd="sng" algn="ctr">
            <a:solidFill>
              <a:srgbClr val="5B9BD5"/>
            </a:solidFill>
            <a:prstDash val="solid"/>
            <a:miter lim="800000"/>
          </a:ln>
          <a:effectLst/>
        </p:spPr>
      </p:cxnSp>
      <p:sp>
        <p:nvSpPr>
          <p:cNvPr id="41" name="TextBox 40">
            <a:extLst>
              <a:ext uri="{FF2B5EF4-FFF2-40B4-BE49-F238E27FC236}">
                <a16:creationId xmlns:a16="http://schemas.microsoft.com/office/drawing/2014/main" id="{3F31AC16-6F49-799A-7952-C66C01CCDEC1}"/>
              </a:ext>
            </a:extLst>
          </p:cNvPr>
          <p:cNvSpPr txBox="1"/>
          <p:nvPr/>
        </p:nvSpPr>
        <p:spPr>
          <a:xfrm>
            <a:off x="4628560" y="182774"/>
            <a:ext cx="11731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RSIG User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-GUI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-Scripts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-pyrsig </a:t>
            </a:r>
          </a:p>
        </p:txBody>
      </p:sp>
      <p:sp>
        <p:nvSpPr>
          <p:cNvPr id="43" name="object 2">
            <a:extLst>
              <a:ext uri="{FF2B5EF4-FFF2-40B4-BE49-F238E27FC236}">
                <a16:creationId xmlns:a16="http://schemas.microsoft.com/office/drawing/2014/main" id="{3410B9E2-8206-222E-AEA2-5C536B605ADC}"/>
              </a:ext>
            </a:extLst>
          </p:cNvPr>
          <p:cNvSpPr txBox="1">
            <a:spLocks noGrp="1"/>
          </p:cNvSpPr>
          <p:nvPr>
            <p:ph type="title"/>
          </p:nvPr>
        </p:nvSpPr>
        <p:spPr>
          <a:xfrm>
            <a:off x="4801763" y="62299"/>
            <a:ext cx="7275008" cy="443711"/>
          </a:xfrm>
          <a:prstGeom prst="rect">
            <a:avLst/>
          </a:prstGeom>
        </p:spPr>
        <p:txBody>
          <a:bodyPr vert="horz" wrap="square" lIns="0" tIns="12700" rIns="0" bIns="0" rtlCol="0">
            <a:spAutoFit/>
          </a:bodyPr>
          <a:lstStyle/>
          <a:p>
            <a:pPr marL="12700" marR="5080" algn="ctr">
              <a:lnSpc>
                <a:spcPct val="100000"/>
              </a:lnSpc>
              <a:spcBef>
                <a:spcPts val="100"/>
              </a:spcBef>
            </a:pPr>
            <a:r>
              <a:rPr lang="en-US" sz="2800" b="1" spc="-5" dirty="0">
                <a:solidFill>
                  <a:srgbClr val="006FB8"/>
                </a:solidFill>
                <a:latin typeface="Calibri"/>
                <a:cs typeface="Calibri"/>
              </a:rPr>
              <a:t>RSIG Server is a Web of Servers </a:t>
            </a:r>
            <a:endParaRPr lang="en-US" sz="2800" b="1" dirty="0">
              <a:latin typeface="Calibri"/>
              <a:cs typeface="Calibri"/>
            </a:endParaRPr>
          </a:p>
        </p:txBody>
      </p:sp>
      <p:pic>
        <p:nvPicPr>
          <p:cNvPr id="48" name="Picture 2" descr="Pandonia Global Network">
            <a:extLst>
              <a:ext uri="{FF2B5EF4-FFF2-40B4-BE49-F238E27FC236}">
                <a16:creationId xmlns:a16="http://schemas.microsoft.com/office/drawing/2014/main" id="{4A9E45DA-CBE5-3C6B-235D-662B0DC667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79498" y="2658675"/>
            <a:ext cx="809625"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38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802482-2994-4791-BF3D-4AE8832E7F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83679" y="1001994"/>
            <a:ext cx="5682755" cy="5363570"/>
          </a:xfrm>
          <a:prstGeom prst="rect">
            <a:avLst/>
          </a:prstGeom>
          <a:effectLst>
            <a:outerShdw blurRad="63500" sx="102000" sy="102000" algn="ctr" rotWithShape="0">
              <a:prstClr val="black">
                <a:alpha val="40000"/>
              </a:prstClr>
            </a:outerShdw>
          </a:effectLst>
        </p:spPr>
      </p:pic>
      <p:sp>
        <p:nvSpPr>
          <p:cNvPr id="4" name="Right Brace 3">
            <a:extLst>
              <a:ext uri="{FF2B5EF4-FFF2-40B4-BE49-F238E27FC236}">
                <a16:creationId xmlns:a16="http://schemas.microsoft.com/office/drawing/2014/main" id="{CD1420F9-CC4D-4EAE-BADF-BC577F04FAE2}"/>
              </a:ext>
            </a:extLst>
          </p:cNvPr>
          <p:cNvSpPr/>
          <p:nvPr/>
        </p:nvSpPr>
        <p:spPr>
          <a:xfrm>
            <a:off x="9123418" y="3226580"/>
            <a:ext cx="211652" cy="2652363"/>
          </a:xfrm>
          <a:prstGeom prst="rightBrace">
            <a:avLst>
              <a:gd name="adj1" fmla="val 8333"/>
              <a:gd name="adj2" fmla="val 53023"/>
            </a:avLst>
          </a:prstGeom>
          <a:noFill/>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5230158-9CB9-444A-B4B4-F1895ABDEF9A}"/>
              </a:ext>
            </a:extLst>
          </p:cNvPr>
          <p:cNvSpPr txBox="1"/>
          <p:nvPr/>
        </p:nvSpPr>
        <p:spPr>
          <a:xfrm>
            <a:off x="9526363" y="2748236"/>
            <a:ext cx="253620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RSIG3D application download</a:t>
            </a:r>
          </a:p>
          <a:p>
            <a:pPr marL="342900" marR="0" lvl="0" indent="-34290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Windows</a:t>
            </a:r>
          </a:p>
          <a:p>
            <a:pPr marL="342900" marR="0" lvl="0" indent="-34290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Mac</a:t>
            </a:r>
          </a:p>
          <a:p>
            <a:pPr marL="342900" marR="0" lvl="0" indent="-342900" algn="l" defTabSz="914400" rtl="0" eaLnBrk="1" fontAlgn="auto" latinLnBrk="0" hangingPunct="1">
              <a:lnSpc>
                <a:spcPct val="100000"/>
              </a:lnSpc>
              <a:spcBef>
                <a:spcPts val="0"/>
              </a:spcBef>
              <a:spcAft>
                <a:spcPts val="0"/>
              </a:spcAft>
              <a:buClr>
                <a:srgbClr val="00206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Linux (RHEL7)</a:t>
            </a:r>
          </a:p>
        </p:txBody>
      </p:sp>
      <p:cxnSp>
        <p:nvCxnSpPr>
          <p:cNvPr id="29" name="Straight Arrow Connector 28">
            <a:extLst>
              <a:ext uri="{FF2B5EF4-FFF2-40B4-BE49-F238E27FC236}">
                <a16:creationId xmlns:a16="http://schemas.microsoft.com/office/drawing/2014/main" id="{4FAE1F40-3721-4075-9138-26EFFEBBCE8F}"/>
              </a:ext>
            </a:extLst>
          </p:cNvPr>
          <p:cNvCxnSpPr>
            <a:cxnSpLocks/>
          </p:cNvCxnSpPr>
          <p:nvPr/>
        </p:nvCxnSpPr>
        <p:spPr>
          <a:xfrm>
            <a:off x="2292824" y="2216645"/>
            <a:ext cx="1037230" cy="106452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5866985-189D-4C50-A484-AF8619F2B881}"/>
              </a:ext>
            </a:extLst>
          </p:cNvPr>
          <p:cNvSpPr txBox="1"/>
          <p:nvPr/>
        </p:nvSpPr>
        <p:spPr>
          <a:xfrm>
            <a:off x="4692134" y="428068"/>
            <a:ext cx="2905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www.epa.gov/rsig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2F7991A8-1533-4771-BF8C-41742E5CAC1A}"/>
              </a:ext>
            </a:extLst>
          </p:cNvPr>
          <p:cNvSpPr txBox="1"/>
          <p:nvPr/>
        </p:nvSpPr>
        <p:spPr>
          <a:xfrm>
            <a:off x="269004" y="1552575"/>
            <a:ext cx="278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“Getting started” video tutorials</a:t>
            </a:r>
          </a:p>
        </p:txBody>
      </p:sp>
      <p:cxnSp>
        <p:nvCxnSpPr>
          <p:cNvPr id="31" name="Straight Arrow Connector 30">
            <a:extLst>
              <a:ext uri="{FF2B5EF4-FFF2-40B4-BE49-F238E27FC236}">
                <a16:creationId xmlns:a16="http://schemas.microsoft.com/office/drawing/2014/main" id="{3095258C-16BA-472D-97D1-ACB75225A9BD}"/>
              </a:ext>
            </a:extLst>
          </p:cNvPr>
          <p:cNvCxnSpPr>
            <a:cxnSpLocks/>
          </p:cNvCxnSpPr>
          <p:nvPr/>
        </p:nvCxnSpPr>
        <p:spPr>
          <a:xfrm>
            <a:off x="2292824" y="3117397"/>
            <a:ext cx="996286" cy="62779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90C2CC5-1E6F-48F6-BD62-AFA0430814DF}"/>
              </a:ext>
            </a:extLst>
          </p:cNvPr>
          <p:cNvSpPr txBox="1"/>
          <p:nvPr/>
        </p:nvSpPr>
        <p:spPr>
          <a:xfrm>
            <a:off x="297692" y="2585596"/>
            <a:ext cx="213861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Web access to RSIG data</a:t>
            </a:r>
          </a:p>
        </p:txBody>
      </p:sp>
      <p:cxnSp>
        <p:nvCxnSpPr>
          <p:cNvPr id="35" name="Straight Arrow Connector 34">
            <a:extLst>
              <a:ext uri="{FF2B5EF4-FFF2-40B4-BE49-F238E27FC236}">
                <a16:creationId xmlns:a16="http://schemas.microsoft.com/office/drawing/2014/main" id="{58C0FF81-45A6-42C2-BFD0-6D6F72895F4D}"/>
              </a:ext>
            </a:extLst>
          </p:cNvPr>
          <p:cNvCxnSpPr>
            <a:cxnSpLocks/>
          </p:cNvCxnSpPr>
          <p:nvPr/>
        </p:nvCxnSpPr>
        <p:spPr>
          <a:xfrm>
            <a:off x="2920620" y="4028569"/>
            <a:ext cx="395786"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45BB13-C662-4FB6-9213-3CB320C843A3}"/>
              </a:ext>
            </a:extLst>
          </p:cNvPr>
          <p:cNvSpPr txBox="1"/>
          <p:nvPr/>
        </p:nvSpPr>
        <p:spPr>
          <a:xfrm>
            <a:off x="313899" y="3622367"/>
            <a:ext cx="26613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Standalone/remote CMAQ* file reader tutorial</a:t>
            </a:r>
          </a:p>
        </p:txBody>
      </p:sp>
      <p:cxnSp>
        <p:nvCxnSpPr>
          <p:cNvPr id="53" name="Straight Arrow Connector 52">
            <a:extLst>
              <a:ext uri="{FF2B5EF4-FFF2-40B4-BE49-F238E27FC236}">
                <a16:creationId xmlns:a16="http://schemas.microsoft.com/office/drawing/2014/main" id="{C67C4E60-E3B6-49A5-970D-8AFCBDF06143}"/>
              </a:ext>
            </a:extLst>
          </p:cNvPr>
          <p:cNvCxnSpPr>
            <a:cxnSpLocks/>
          </p:cNvCxnSpPr>
          <p:nvPr/>
        </p:nvCxnSpPr>
        <p:spPr>
          <a:xfrm flipV="1">
            <a:off x="2674961" y="5096323"/>
            <a:ext cx="600502" cy="20471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85310E5-1228-4EA3-9C40-8CE632ECFB9C}"/>
              </a:ext>
            </a:extLst>
          </p:cNvPr>
          <p:cNvSpPr txBox="1"/>
          <p:nvPr/>
        </p:nvSpPr>
        <p:spPr>
          <a:xfrm>
            <a:off x="320724" y="4981497"/>
            <a:ext cx="270908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RSIG regrids data</a:t>
            </a:r>
          </a:p>
        </p:txBody>
      </p:sp>
      <p:sp>
        <p:nvSpPr>
          <p:cNvPr id="2" name="TextBox 1">
            <a:extLst>
              <a:ext uri="{FF2B5EF4-FFF2-40B4-BE49-F238E27FC236}">
                <a16:creationId xmlns:a16="http://schemas.microsoft.com/office/drawing/2014/main" id="{E7874CE2-941E-4E07-B79C-58B87B15BC4A}"/>
              </a:ext>
            </a:extLst>
          </p:cNvPr>
          <p:cNvSpPr txBox="1"/>
          <p:nvPr/>
        </p:nvSpPr>
        <p:spPr>
          <a:xfrm>
            <a:off x="9516402" y="5304670"/>
            <a:ext cx="2536206" cy="923330"/>
          </a:xfrm>
          <a:prstGeom prst="rect">
            <a:avLst/>
          </a:prstGeom>
          <a:noFill/>
        </p:spPr>
        <p:txBody>
          <a:bodyPr wrap="square" rtlCol="0">
            <a:spAutoFit/>
          </a:bodyPr>
          <a:lstStyle/>
          <a:p>
            <a:r>
              <a:rPr lang="en-US" i="1" dirty="0"/>
              <a:t>*Community Multiscale Air Quality Modeling System</a:t>
            </a:r>
          </a:p>
        </p:txBody>
      </p:sp>
      <p:sp>
        <p:nvSpPr>
          <p:cNvPr id="7" name="Rectangle 6">
            <a:extLst>
              <a:ext uri="{FF2B5EF4-FFF2-40B4-BE49-F238E27FC236}">
                <a16:creationId xmlns:a16="http://schemas.microsoft.com/office/drawing/2014/main" id="{A3D8E1A4-CC5B-CF8D-1714-24336B0D21E3}"/>
              </a:ext>
            </a:extLst>
          </p:cNvPr>
          <p:cNvSpPr/>
          <p:nvPr/>
        </p:nvSpPr>
        <p:spPr>
          <a:xfrm>
            <a:off x="4692135" y="2933893"/>
            <a:ext cx="2446796" cy="137709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23416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ption 4D_Lt Dk Blue_16_9.pptx" id="{C576ADC4-9F9E-4DE7-BC34-8FBF08604BAB}" vid="{C926CB2E-5FBE-4808-8B77-D8B32DA8A2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25D3D08504134E92053A6D592E2A76" ma:contentTypeVersion="5" ma:contentTypeDescription="Create a new document." ma:contentTypeScope="" ma:versionID="c11075d14f6e62b312f72e1acf87226a">
  <xsd:schema xmlns:xsd="http://www.w3.org/2001/XMLSchema" xmlns:xs="http://www.w3.org/2001/XMLSchema" xmlns:p="http://schemas.microsoft.com/office/2006/metadata/properties" xmlns:ns2="0cdeaf3d-732b-4611-bfbb-370839583ed1" xmlns:ns3="ece0831b-db44-44c6-9844-668f97a3cffc" targetNamespace="http://schemas.microsoft.com/office/2006/metadata/properties" ma:root="true" ma:fieldsID="01f0d66541c1d67b863476241c66d665" ns2:_="" ns3:_="">
    <xsd:import namespace="0cdeaf3d-732b-4611-bfbb-370839583ed1"/>
    <xsd:import namespace="ece0831b-db44-44c6-9844-668f97a3cf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deaf3d-732b-4611-bfbb-370839583e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e0831b-db44-44c6-9844-668f97a3cf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4EE04E-7765-4508-AEFF-936FB75E4521}">
  <ds:schemaRefs>
    <ds:schemaRef ds:uri="http://schemas.microsoft.com/office/infopath/2007/PartnerControls"/>
    <ds:schemaRef ds:uri="http://purl.org/dc/dcmitype/"/>
    <ds:schemaRef ds:uri="http://www.w3.org/XML/1998/namespace"/>
    <ds:schemaRef ds:uri="http://schemas.microsoft.com/office/2006/documentManagement/types"/>
    <ds:schemaRef ds:uri="http://schemas.openxmlformats.org/package/2006/metadata/core-properties"/>
    <ds:schemaRef ds:uri="4ffa91fb-a0ff-4ac5-b2db-65c790d184a4"/>
    <ds:schemaRef ds:uri="http://schemas.microsoft.com/sharepoint/v3"/>
    <ds:schemaRef ds:uri="http://schemas.microsoft.com/sharepoint.v3"/>
    <ds:schemaRef ds:uri="http://schemas.microsoft.com/sharepoint/v3/fields"/>
    <ds:schemaRef ds:uri="http://purl.org/dc/elements/1.1/"/>
    <ds:schemaRef ds:uri="http://schemas.microsoft.com/office/2006/metadata/properties"/>
    <ds:schemaRef ds:uri="855531ad-76a3-4f8c-8865-43f06c89b29e"/>
    <ds:schemaRef ds:uri="http://purl.org/dc/terms/"/>
  </ds:schemaRefs>
</ds:datastoreItem>
</file>

<file path=customXml/itemProps2.xml><?xml version="1.0" encoding="utf-8"?>
<ds:datastoreItem xmlns:ds="http://schemas.openxmlformats.org/officeDocument/2006/customXml" ds:itemID="{47E4B298-B9D6-4B76-B144-D0BE2E54BDD4}">
  <ds:schemaRefs>
    <ds:schemaRef ds:uri="http://schemas.microsoft.com/sharepoint/v3/contenttype/forms"/>
  </ds:schemaRefs>
</ds:datastoreItem>
</file>

<file path=customXml/itemProps3.xml><?xml version="1.0" encoding="utf-8"?>
<ds:datastoreItem xmlns:ds="http://schemas.openxmlformats.org/officeDocument/2006/customXml" ds:itemID="{C6BB80CA-FC6B-40AC-901E-503668A3F5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deaf3d-732b-4611-bfbb-370839583ed1"/>
    <ds:schemaRef ds:uri="ece0831b-db44-44c6-9844-668f97a3cf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10706</TotalTime>
  <Words>1754</Words>
  <Application>Microsoft Office PowerPoint</Application>
  <PresentationFormat>Widescreen</PresentationFormat>
  <Paragraphs>176</Paragraphs>
  <Slides>12</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Aptos</vt:lpstr>
      <vt:lpstr>Arial</vt:lpstr>
      <vt:lpstr>Avenir Next Demi Bold</vt:lpstr>
      <vt:lpstr>Calibri</vt:lpstr>
      <vt:lpstr>Calibri Light</vt:lpstr>
      <vt:lpstr>Gill Sans MT</vt:lpstr>
      <vt:lpstr>Wingdings</vt:lpstr>
      <vt:lpstr>Blank Presentation</vt:lpstr>
      <vt:lpstr>Office Theme</vt:lpstr>
      <vt:lpstr>PowerPoint Presentation</vt:lpstr>
      <vt:lpstr>TropOMI and TEMPO offer key measurements directly aligned with EPA research as directed under Clean Air Act as Amended </vt:lpstr>
      <vt:lpstr>EPA investments for satellite validation driven by TEMPO selection in 2012</vt:lpstr>
      <vt:lpstr>PowerPoint Presentation</vt:lpstr>
      <vt:lpstr>Pandonia Global Network and EPA Photochemical Assessment Monitoring Station (PAMS) Network</vt:lpstr>
      <vt:lpstr>Unified Ceilometer Network (UCN)</vt:lpstr>
      <vt:lpstr>U.S. EPA Remote Sensing Information Gateway</vt:lpstr>
      <vt:lpstr>RSIG Server is a Web of Servers </vt:lpstr>
      <vt:lpstr>PowerPoint Presentation</vt:lpstr>
      <vt:lpstr>TEMPO Validation Analysis facilitated by EPA’s Remote Sensing Information Gateway </vt:lpstr>
      <vt:lpstr>Summary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Szykman, James J. (LARC-E303)[EPA/LaRC]</dc:creator>
  <cp:lastModifiedBy>Szykman, James J. (LARC-E303)[EPA/LaRC]</cp:lastModifiedBy>
  <cp:revision>316</cp:revision>
  <cp:lastPrinted>2023-10-11T11:56:34Z</cp:lastPrinted>
  <dcterms:created xsi:type="dcterms:W3CDTF">2021-10-06T13:13:32Z</dcterms:created>
  <dcterms:modified xsi:type="dcterms:W3CDTF">2025-06-09T12:20:25Z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3f09c3df709400db2417a7161762d62">
    <vt:lpwstr/>
  </property>
  <property fmtid="{D5CDD505-2E9C-101B-9397-08002B2CF9AE}" pid="3" name="Document Type">
    <vt:lpwstr/>
  </property>
  <property fmtid="{D5CDD505-2E9C-101B-9397-08002B2CF9AE}" pid="4" name="EPA_x0020_Subject">
    <vt:lpwstr/>
  </property>
  <property fmtid="{D5CDD505-2E9C-101B-9397-08002B2CF9AE}" pid="5" name="TaxKeyword">
    <vt:lpwstr/>
  </property>
  <property fmtid="{D5CDD505-2E9C-101B-9397-08002B2CF9AE}" pid="6" name="EPA Subject">
    <vt:lpwstr/>
  </property>
  <property fmtid="{D5CDD505-2E9C-101B-9397-08002B2CF9AE}" pid="7" name="ContentTypeId">
    <vt:lpwstr>0x0101004325D3D08504134E92053A6D592E2A76</vt:lpwstr>
  </property>
</Properties>
</file>