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735" r:id="rId2"/>
    <p:sldMasterId id="2147483741" r:id="rId3"/>
  </p:sldMasterIdLst>
  <p:notesMasterIdLst>
    <p:notesMasterId r:id="rId15"/>
  </p:notesMasterIdLst>
  <p:sldIdLst>
    <p:sldId id="256" r:id="rId4"/>
    <p:sldId id="2357" r:id="rId5"/>
    <p:sldId id="2491" r:id="rId6"/>
    <p:sldId id="2552" r:id="rId7"/>
    <p:sldId id="2336" r:id="rId8"/>
    <p:sldId id="2433" r:id="rId9"/>
    <p:sldId id="2541" r:id="rId10"/>
    <p:sldId id="2549" r:id="rId11"/>
    <p:sldId id="2547" r:id="rId12"/>
    <p:sldId id="2550" r:id="rId13"/>
    <p:sldId id="2551" r:id="rId14"/>
  </p:sldIdLst>
  <p:sldSz cx="12192000" cy="6858000"/>
  <p:notesSz cx="6794500" cy="9931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342" autoAdjust="0"/>
    <p:restoredTop sz="93836" autoAdjust="0"/>
  </p:normalViewPr>
  <p:slideViewPr>
    <p:cSldViewPr>
      <p:cViewPr varScale="1">
        <p:scale>
          <a:sx n="119" d="100"/>
          <a:sy n="119" d="100"/>
        </p:scale>
        <p:origin x="1256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2" name="Shape 342"/>
          <p:cNvSpPr>
            <a:spLocks noGrp="1"/>
          </p:cNvSpPr>
          <p:nvPr>
            <p:ph type="body" sz="quarter" idx="1"/>
          </p:nvPr>
        </p:nvSpPr>
        <p:spPr>
          <a:xfrm>
            <a:off x="905934" y="4717415"/>
            <a:ext cx="4982633" cy="44691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449927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8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876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25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38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image" Target="../media/image37.jpe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39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teks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4400"/>
            </a:lvl1pPr>
          </a:lstStyle>
          <a:p>
            <a:r>
              <a:t>Titeltekst</a:t>
            </a:r>
          </a:p>
        </p:txBody>
      </p:sp>
      <p:sp>
        <p:nvSpPr>
          <p:cNvPr id="15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pic>
        <p:nvPicPr>
          <p:cNvPr id="1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" y="5636566"/>
            <a:ext cx="929641" cy="8404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7880" y="5489420"/>
            <a:ext cx="1137920" cy="9875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35" descr="Picture 35"/>
          <p:cNvPicPr>
            <a:picLocks noChangeAspect="1"/>
          </p:cNvPicPr>
          <p:nvPr userDrawn="1"/>
        </p:nvPicPr>
        <p:blipFill rotWithShape="1">
          <a:blip r:embed="rId4"/>
          <a:srcRect/>
          <a:stretch/>
        </p:blipFill>
        <p:spPr>
          <a:xfrm>
            <a:off x="185956" y="160789"/>
            <a:ext cx="1546167" cy="566928"/>
          </a:xfrm>
          <a:prstGeom prst="rect">
            <a:avLst/>
          </a:prstGeom>
          <a:ln w="12700">
            <a:miter lim="400000"/>
          </a:ln>
          <a:effectLst/>
        </p:spPr>
      </p:pic>
      <p:pic>
        <p:nvPicPr>
          <p:cNvPr id="9" name="Picture 2" descr="Picture 2"/>
          <p:cNvPicPr>
            <a:picLocks noChangeAspect="1"/>
          </p:cNvPicPr>
          <p:nvPr userDrawn="1"/>
        </p:nvPicPr>
        <p:blipFill rotWithShape="1">
          <a:blip r:embed="rId5"/>
          <a:srcRect l="27878" t="24243" b="13549"/>
          <a:stretch/>
        </p:blipFill>
        <p:spPr>
          <a:xfrm>
            <a:off x="800997" y="6038903"/>
            <a:ext cx="1367613" cy="301429"/>
          </a:xfrm>
          <a:prstGeom prst="rect">
            <a:avLst/>
          </a:prstGeom>
          <a:ln w="12700">
            <a:miter lim="400000"/>
          </a:ln>
          <a:effectLst/>
        </p:spPr>
      </p:pic>
      <p:pic>
        <p:nvPicPr>
          <p:cNvPr id="11" name="Picture 10"/>
          <p:cNvPicPr>
            <a:picLocks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4" t="23963" r="15841" b="18526"/>
          <a:stretch/>
        </p:blipFill>
        <p:spPr>
          <a:xfrm>
            <a:off x="10363200" y="76200"/>
            <a:ext cx="1676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556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>
                <a:solidFill>
                  <a:schemeClr val="bg2"/>
                </a:solidFill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AADDB-504A-479E-8C40-41B4A0D15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184" y="1125538"/>
            <a:ext cx="5755216" cy="5111775"/>
          </a:xfrm>
        </p:spPr>
        <p:txBody>
          <a:bodyPr/>
          <a:lstStyle>
            <a:lvl1pPr>
              <a:buClr>
                <a:schemeClr val="bg2"/>
              </a:buClr>
              <a:buSzPct val="80000"/>
              <a:buFontTx/>
              <a:buChar char="•"/>
              <a:defRPr sz="3733">
                <a:solidFill>
                  <a:schemeClr val="bg2"/>
                </a:solidFill>
                <a:effectLst/>
              </a:defRPr>
            </a:lvl1pPr>
            <a:lvl2pPr>
              <a:buClr>
                <a:schemeClr val="bg2"/>
              </a:buClr>
              <a:buSzPct val="80000"/>
              <a:buFontTx/>
              <a:buChar char="•"/>
              <a:defRPr sz="3200">
                <a:solidFill>
                  <a:schemeClr val="bg2"/>
                </a:solidFill>
                <a:effectLst/>
              </a:defRPr>
            </a:lvl2pPr>
            <a:lvl3pPr>
              <a:buClr>
                <a:schemeClr val="bg2"/>
              </a:buClr>
              <a:buSzPct val="80000"/>
              <a:buFontTx/>
              <a:buChar char="•"/>
              <a:defRPr sz="2667">
                <a:solidFill>
                  <a:schemeClr val="bg2"/>
                </a:solidFill>
                <a:effectLst/>
              </a:defRPr>
            </a:lvl3pPr>
            <a:lvl4pPr>
              <a:buClr>
                <a:schemeClr val="bg2"/>
              </a:buClr>
              <a:buSzPct val="80000"/>
              <a:buFontTx/>
              <a:buChar char="•"/>
              <a:defRPr sz="2400">
                <a:solidFill>
                  <a:schemeClr val="bg2"/>
                </a:solidFill>
                <a:effectLst/>
              </a:defRPr>
            </a:lvl4pPr>
            <a:lvl5pPr>
              <a:buClr>
                <a:schemeClr val="bg2"/>
              </a:buClr>
              <a:buSzPct val="80000"/>
              <a:buFontTx/>
              <a:buChar char="•"/>
              <a:defRPr sz="2400">
                <a:solidFill>
                  <a:schemeClr val="bg2"/>
                </a:solidFill>
                <a:effectLst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2" y="1125538"/>
            <a:ext cx="5755217" cy="5111775"/>
          </a:xfrm>
        </p:spPr>
        <p:txBody>
          <a:bodyPr/>
          <a:lstStyle>
            <a:lvl1pPr>
              <a:buClr>
                <a:schemeClr val="bg2"/>
              </a:buClr>
              <a:buSzPct val="80000"/>
              <a:buFontTx/>
              <a:buChar char="•"/>
              <a:defRPr sz="3733">
                <a:solidFill>
                  <a:schemeClr val="bg2"/>
                </a:solidFill>
                <a:effectLst/>
              </a:defRPr>
            </a:lvl1pPr>
            <a:lvl2pPr>
              <a:buClr>
                <a:schemeClr val="bg2"/>
              </a:buClr>
              <a:buSzPct val="80000"/>
              <a:buFontTx/>
              <a:buChar char="•"/>
              <a:defRPr sz="3200">
                <a:solidFill>
                  <a:schemeClr val="bg2"/>
                </a:solidFill>
                <a:effectLst/>
              </a:defRPr>
            </a:lvl2pPr>
            <a:lvl3pPr>
              <a:buClr>
                <a:schemeClr val="bg2"/>
              </a:buClr>
              <a:buSzPct val="80000"/>
              <a:buFontTx/>
              <a:buChar char="•"/>
              <a:defRPr sz="2667">
                <a:solidFill>
                  <a:schemeClr val="bg2"/>
                </a:solidFill>
                <a:effectLst/>
              </a:defRPr>
            </a:lvl3pPr>
            <a:lvl4pPr>
              <a:buClr>
                <a:schemeClr val="bg2"/>
              </a:buClr>
              <a:buSzPct val="80000"/>
              <a:buFontTx/>
              <a:buChar char="•"/>
              <a:defRPr sz="2400">
                <a:solidFill>
                  <a:schemeClr val="bg2"/>
                </a:solidFill>
                <a:effectLst/>
              </a:defRPr>
            </a:lvl4pPr>
            <a:lvl5pPr>
              <a:buClr>
                <a:schemeClr val="bg2"/>
              </a:buClr>
              <a:buSzPct val="80000"/>
              <a:buFontTx/>
              <a:buChar char="•"/>
              <a:defRPr sz="2400">
                <a:solidFill>
                  <a:schemeClr val="bg2"/>
                </a:solidFill>
                <a:effectLst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AADDB-504A-479E-8C40-41B4A0D15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535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4062437"/>
          </a:xfrm>
        </p:spPr>
        <p:txBody>
          <a:bodyPr/>
          <a:lstStyle>
            <a:lvl1pPr>
              <a:buClr>
                <a:schemeClr val="bg2"/>
              </a:buClr>
              <a:buSzPct val="80000"/>
              <a:buFont typeface="Arial" pitchFamily="34" charset="0"/>
              <a:buChar char="•"/>
              <a:defRPr sz="3200">
                <a:solidFill>
                  <a:schemeClr val="bg2"/>
                </a:solidFill>
                <a:effectLst/>
              </a:defRPr>
            </a:lvl1pPr>
            <a:lvl2pPr>
              <a:buClr>
                <a:schemeClr val="bg2"/>
              </a:buClr>
              <a:buSzPct val="80000"/>
              <a:buFont typeface="Arial" pitchFamily="34" charset="0"/>
              <a:buChar char="•"/>
              <a:defRPr sz="2667">
                <a:solidFill>
                  <a:schemeClr val="bg2"/>
                </a:solidFill>
                <a:effectLst/>
              </a:defRPr>
            </a:lvl2pPr>
            <a:lvl3pPr>
              <a:buClr>
                <a:schemeClr val="bg2"/>
              </a:buClr>
              <a:buSzPct val="80000"/>
              <a:buFont typeface="Arial" pitchFamily="34" charset="0"/>
              <a:buChar char="•"/>
              <a:defRPr sz="2400">
                <a:solidFill>
                  <a:schemeClr val="bg2"/>
                </a:solidFill>
                <a:effectLst/>
              </a:defRPr>
            </a:lvl3pPr>
            <a:lvl4pPr>
              <a:buClr>
                <a:schemeClr val="bg2"/>
              </a:buClr>
              <a:buSzPct val="80000"/>
              <a:buFont typeface="Arial" pitchFamily="34" charset="0"/>
              <a:buChar char="•"/>
              <a:defRPr sz="2133">
                <a:solidFill>
                  <a:schemeClr val="bg2"/>
                </a:solidFill>
                <a:effectLst/>
              </a:defRPr>
            </a:lvl4pPr>
            <a:lvl5pPr>
              <a:buClr>
                <a:schemeClr val="bg2"/>
              </a:buClr>
              <a:buSzPct val="80000"/>
              <a:buFont typeface="Arial" pitchFamily="34" charset="0"/>
              <a:buChar char="•"/>
              <a:defRPr sz="2133">
                <a:solidFill>
                  <a:schemeClr val="bg2"/>
                </a:solidFill>
                <a:effectLst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4062437"/>
          </a:xfrm>
        </p:spPr>
        <p:txBody>
          <a:bodyPr/>
          <a:lstStyle>
            <a:lvl1pPr>
              <a:buClr>
                <a:schemeClr val="bg2"/>
              </a:buClr>
              <a:buSzPct val="80000"/>
              <a:buFont typeface="Arial" pitchFamily="34" charset="0"/>
              <a:buChar char="•"/>
              <a:defRPr sz="3200">
                <a:solidFill>
                  <a:schemeClr val="bg2"/>
                </a:solidFill>
                <a:effectLst/>
              </a:defRPr>
            </a:lvl1pPr>
            <a:lvl2pPr>
              <a:buClr>
                <a:schemeClr val="bg2"/>
              </a:buClr>
              <a:buSzPct val="80000"/>
              <a:buFont typeface="Arial" pitchFamily="34" charset="0"/>
              <a:buChar char="•"/>
              <a:defRPr sz="2667">
                <a:solidFill>
                  <a:schemeClr val="bg2"/>
                </a:solidFill>
                <a:effectLst/>
              </a:defRPr>
            </a:lvl2pPr>
            <a:lvl3pPr>
              <a:buClr>
                <a:schemeClr val="bg2"/>
              </a:buClr>
              <a:buSzPct val="80000"/>
              <a:buFont typeface="Arial" pitchFamily="34" charset="0"/>
              <a:buChar char="•"/>
              <a:defRPr sz="2400">
                <a:solidFill>
                  <a:schemeClr val="bg2"/>
                </a:solidFill>
                <a:effectLst/>
              </a:defRPr>
            </a:lvl3pPr>
            <a:lvl4pPr>
              <a:buClr>
                <a:schemeClr val="bg2"/>
              </a:buClr>
              <a:buSzPct val="80000"/>
              <a:buFont typeface="Arial" pitchFamily="34" charset="0"/>
              <a:buChar char="•"/>
              <a:defRPr sz="2133">
                <a:solidFill>
                  <a:schemeClr val="bg2"/>
                </a:solidFill>
                <a:effectLst/>
              </a:defRPr>
            </a:lvl4pPr>
            <a:lvl5pPr>
              <a:buClr>
                <a:schemeClr val="bg2"/>
              </a:buClr>
              <a:buSzPct val="80000"/>
              <a:buFont typeface="Arial" pitchFamily="34" charset="0"/>
              <a:buChar char="•"/>
              <a:defRPr sz="2133">
                <a:solidFill>
                  <a:schemeClr val="bg2"/>
                </a:solidFill>
                <a:effectLst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AADDB-504A-479E-8C40-41B4A0D15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420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AADDB-504A-479E-8C40-41B4A0D15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528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AADDB-504A-479E-8C40-41B4A0D15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804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991795"/>
          </a:xfrm>
        </p:spPr>
        <p:txBody>
          <a:bodyPr/>
          <a:lstStyle>
            <a:lvl1pPr>
              <a:buClr>
                <a:schemeClr val="bg2"/>
              </a:buClr>
              <a:buSzPct val="120000"/>
              <a:buFont typeface="Arial" pitchFamily="34" charset="0"/>
              <a:buChar char="•"/>
              <a:defRPr sz="4267">
                <a:solidFill>
                  <a:schemeClr val="bg2"/>
                </a:solidFill>
                <a:effectLst/>
              </a:defRPr>
            </a:lvl1pPr>
            <a:lvl2pPr>
              <a:buClr>
                <a:schemeClr val="bg2"/>
              </a:buClr>
              <a:buSzPct val="120000"/>
              <a:buFont typeface="Arial" pitchFamily="34" charset="0"/>
              <a:buChar char="•"/>
              <a:defRPr sz="3733">
                <a:solidFill>
                  <a:schemeClr val="bg2"/>
                </a:solidFill>
                <a:effectLst/>
              </a:defRPr>
            </a:lvl2pPr>
            <a:lvl3pPr>
              <a:buClr>
                <a:schemeClr val="bg2"/>
              </a:buClr>
              <a:buSzPct val="120000"/>
              <a:buFont typeface="Arial" pitchFamily="34" charset="0"/>
              <a:buChar char="•"/>
              <a:defRPr sz="3200">
                <a:solidFill>
                  <a:schemeClr val="bg2"/>
                </a:solidFill>
                <a:effectLst/>
              </a:defRPr>
            </a:lvl3pPr>
            <a:lvl4pPr>
              <a:buClr>
                <a:schemeClr val="bg2"/>
              </a:buClr>
              <a:buSzPct val="120000"/>
              <a:buFont typeface="Arial" pitchFamily="34" charset="0"/>
              <a:buChar char="•"/>
              <a:defRPr sz="2667">
                <a:solidFill>
                  <a:schemeClr val="bg2"/>
                </a:solidFill>
                <a:effectLst/>
              </a:defRPr>
            </a:lvl4pPr>
            <a:lvl5pPr>
              <a:buClr>
                <a:schemeClr val="bg2"/>
              </a:buClr>
              <a:buSzPct val="120000"/>
              <a:buFont typeface="Arial" pitchFamily="34" charset="0"/>
              <a:buChar char="•"/>
              <a:defRPr sz="2667">
                <a:solidFill>
                  <a:schemeClr val="bg2"/>
                </a:solidFill>
                <a:effectLst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802212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AADDB-504A-479E-8C40-41B4A0D15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502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69975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AADDB-504A-479E-8C40-41B4A0D15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078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bg2"/>
              </a:buClr>
              <a:buSzPct val="80000"/>
              <a:buFontTx/>
              <a:buChar char="•"/>
              <a:defRPr>
                <a:solidFill>
                  <a:schemeClr val="bg2"/>
                </a:solidFill>
                <a:effectLst/>
              </a:defRPr>
            </a:lvl1pPr>
            <a:lvl2pPr>
              <a:buClr>
                <a:schemeClr val="bg2"/>
              </a:buClr>
              <a:buSzPct val="80000"/>
              <a:buFontTx/>
              <a:buChar char="•"/>
              <a:defRPr>
                <a:solidFill>
                  <a:schemeClr val="bg2"/>
                </a:solidFill>
                <a:effectLst/>
              </a:defRPr>
            </a:lvl2pPr>
            <a:lvl3pPr>
              <a:buClr>
                <a:schemeClr val="bg2"/>
              </a:buClr>
              <a:buSzPct val="80000"/>
              <a:buFontTx/>
              <a:buChar char="•"/>
              <a:defRPr>
                <a:solidFill>
                  <a:schemeClr val="bg2"/>
                </a:solidFill>
                <a:effectLst/>
              </a:defRPr>
            </a:lvl3pPr>
            <a:lvl4pPr>
              <a:buClr>
                <a:schemeClr val="bg2"/>
              </a:buClr>
              <a:buSzPct val="80000"/>
              <a:buFontTx/>
              <a:buChar char="•"/>
              <a:defRPr>
                <a:solidFill>
                  <a:schemeClr val="bg2"/>
                </a:solidFill>
                <a:effectLst/>
              </a:defRPr>
            </a:lvl4pPr>
            <a:lvl5pPr>
              <a:buClr>
                <a:schemeClr val="bg2"/>
              </a:buClr>
              <a:buSzPct val="80000"/>
              <a:buFontTx/>
              <a:buChar char="•"/>
              <a:defRPr>
                <a:solidFill>
                  <a:schemeClr val="bg2"/>
                </a:solidFill>
                <a:effectLst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AADDB-504A-479E-8C40-41B4A0D15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931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5469" y="260349"/>
            <a:ext cx="2927351" cy="5976963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184" y="260349"/>
            <a:ext cx="8583083" cy="5976963"/>
          </a:xfrm>
        </p:spPr>
        <p:txBody>
          <a:bodyPr vert="eaVert"/>
          <a:lstStyle>
            <a:lvl1pPr>
              <a:buClr>
                <a:schemeClr val="bg2"/>
              </a:buClr>
              <a:buSzPct val="80000"/>
              <a:buFontTx/>
              <a:buChar char="•"/>
              <a:defRPr>
                <a:solidFill>
                  <a:schemeClr val="bg2"/>
                </a:solidFill>
                <a:effectLst/>
              </a:defRPr>
            </a:lvl1pPr>
            <a:lvl2pPr>
              <a:buClr>
                <a:schemeClr val="bg2"/>
              </a:buClr>
              <a:buSzPct val="80000"/>
              <a:buFontTx/>
              <a:buChar char="•"/>
              <a:defRPr>
                <a:solidFill>
                  <a:schemeClr val="bg2"/>
                </a:solidFill>
                <a:effectLst/>
              </a:defRPr>
            </a:lvl2pPr>
            <a:lvl3pPr>
              <a:buClr>
                <a:schemeClr val="bg2"/>
              </a:buClr>
              <a:buSzPct val="80000"/>
              <a:buFontTx/>
              <a:buChar char="•"/>
              <a:defRPr>
                <a:solidFill>
                  <a:schemeClr val="bg2"/>
                </a:solidFill>
                <a:effectLst/>
              </a:defRPr>
            </a:lvl3pPr>
            <a:lvl4pPr>
              <a:buClr>
                <a:schemeClr val="bg2"/>
              </a:buClr>
              <a:buSzPct val="80000"/>
              <a:buFontTx/>
              <a:buChar char="•"/>
              <a:defRPr>
                <a:solidFill>
                  <a:schemeClr val="bg2"/>
                </a:solidFill>
                <a:effectLst/>
              </a:defRPr>
            </a:lvl4pPr>
            <a:lvl5pPr>
              <a:buClr>
                <a:schemeClr val="bg2"/>
              </a:buClr>
              <a:buSzPct val="80000"/>
              <a:buFontTx/>
              <a:buChar char="•"/>
              <a:defRPr>
                <a:solidFill>
                  <a:schemeClr val="bg2"/>
                </a:solidFill>
                <a:effectLst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AADDB-504A-479E-8C40-41B4A0D15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08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tekst"/>
          <p:cNvSpPr txBox="1">
            <a:spLocks noGrp="1"/>
          </p:cNvSpPr>
          <p:nvPr>
            <p:ph type="title"/>
          </p:nvPr>
        </p:nvSpPr>
        <p:spPr>
          <a:xfrm>
            <a:off x="457200" y="365277"/>
            <a:ext cx="11277600" cy="562528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9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457200" y="1188719"/>
            <a:ext cx="11277600" cy="5135881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20209F48-9F73-B641-BC07-128A5E83DA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5" b="79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2D1CF0C5-3E1B-3949-8A10-67C5A718CA2F}"/>
              </a:ext>
            </a:extLst>
          </p:cNvPr>
          <p:cNvSpPr/>
          <p:nvPr userDrawn="1"/>
        </p:nvSpPr>
        <p:spPr>
          <a:xfrm>
            <a:off x="0" y="-1"/>
            <a:ext cx="12191999" cy="6858000"/>
          </a:xfrm>
          <a:prstGeom prst="rect">
            <a:avLst/>
          </a:prstGeom>
          <a:solidFill>
            <a:srgbClr val="335E6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0" name="Freeform 149">
            <a:extLst>
              <a:ext uri="{FF2B5EF4-FFF2-40B4-BE49-F238E27FC236}">
                <a16:creationId xmlns:a16="http://schemas.microsoft.com/office/drawing/2014/main" id="{8C186663-9C02-2947-9ABE-9623D7AFA466}"/>
              </a:ext>
            </a:extLst>
          </p:cNvPr>
          <p:cNvSpPr/>
          <p:nvPr userDrawn="1"/>
        </p:nvSpPr>
        <p:spPr>
          <a:xfrm rot="2700000">
            <a:off x="-3782996" y="4744151"/>
            <a:ext cx="6274800" cy="14397947"/>
          </a:xfrm>
          <a:custGeom>
            <a:avLst/>
            <a:gdLst>
              <a:gd name="connsiteX0" fmla="*/ 3137400 w 6274800"/>
              <a:gd name="connsiteY0" fmla="*/ 0 h 14397947"/>
              <a:gd name="connsiteX1" fmla="*/ 6274800 w 6274800"/>
              <a:gd name="connsiteY1" fmla="*/ 3137400 h 14397947"/>
              <a:gd name="connsiteX2" fmla="*/ 6274717 w 6274800"/>
              <a:gd name="connsiteY2" fmla="*/ 3137400 h 14397947"/>
              <a:gd name="connsiteX3" fmla="*/ 6274717 w 6274800"/>
              <a:gd name="connsiteY3" fmla="*/ 14397947 h 14397947"/>
              <a:gd name="connsiteX4" fmla="*/ 0 w 6274800"/>
              <a:gd name="connsiteY4" fmla="*/ 14397947 h 14397947"/>
              <a:gd name="connsiteX5" fmla="*/ 0 w 6274800"/>
              <a:gd name="connsiteY5" fmla="*/ 3137400 h 1439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4800" h="14397947">
                <a:moveTo>
                  <a:pt x="3137400" y="0"/>
                </a:moveTo>
                <a:lnTo>
                  <a:pt x="6274800" y="3137400"/>
                </a:lnTo>
                <a:lnTo>
                  <a:pt x="6274717" y="3137400"/>
                </a:lnTo>
                <a:lnTo>
                  <a:pt x="6274717" y="14397947"/>
                </a:lnTo>
                <a:lnTo>
                  <a:pt x="0" y="14397947"/>
                </a:lnTo>
                <a:lnTo>
                  <a:pt x="0" y="3137400"/>
                </a:lnTo>
                <a:close/>
              </a:path>
            </a:pathLst>
          </a:custGeom>
          <a:gradFill flip="none" rotWithShape="1">
            <a:gsLst>
              <a:gs pos="0">
                <a:srgbClr val="003249"/>
              </a:gs>
              <a:gs pos="100000">
                <a:srgbClr val="003249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706C8168-EC0D-064A-861E-97CC6A1B09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CDF2AB6C-6C5A-8A4B-B93B-16E15B7186AE}"/>
              </a:ext>
            </a:extLst>
          </p:cNvPr>
          <p:cNvCxnSpPr>
            <a:cxnSpLocks/>
          </p:cNvCxnSpPr>
          <p:nvPr userDrawn="1"/>
        </p:nvCxnSpPr>
        <p:spPr>
          <a:xfrm>
            <a:off x="219687" y="4078969"/>
            <a:ext cx="1173774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itle 5">
            <a:extLst>
              <a:ext uri="{FF2B5EF4-FFF2-40B4-BE49-F238E27FC236}">
                <a16:creationId xmlns:a16="http://schemas.microsoft.com/office/drawing/2014/main" id="{02470FCA-76F3-2046-9F70-8AE8B0DDFF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425" y="3509439"/>
            <a:ext cx="11741010" cy="563779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199" name="Text Placeholder 7">
            <a:extLst>
              <a:ext uri="{FF2B5EF4-FFF2-40B4-BE49-F238E27FC236}">
                <a16:creationId xmlns:a16="http://schemas.microsoft.com/office/drawing/2014/main" id="{CE2F6074-FECA-6A4B-B561-8C940332D6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65005" y="5091757"/>
            <a:ext cx="2594803" cy="1315441"/>
          </a:xfrm>
        </p:spPr>
        <p:txBody>
          <a:bodyPr lIns="0" rIns="0" anchor="ctr"/>
          <a:lstStyle>
            <a:lvl1pPr algn="r">
              <a:lnSpc>
                <a:spcPct val="150000"/>
              </a:lnSpc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Name Surname</a:t>
            </a:r>
          </a:p>
          <a:p>
            <a:pPr lvl="0"/>
            <a:r>
              <a:rPr lang="it-IT" dirty="0" err="1"/>
              <a:t>Where</a:t>
            </a:r>
            <a:r>
              <a:rPr lang="it-IT" dirty="0"/>
              <a:t> are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today</a:t>
            </a:r>
            <a:r>
              <a:rPr lang="it-IT" dirty="0"/>
              <a:t>?</a:t>
            </a:r>
          </a:p>
          <a:p>
            <a:pPr lvl="0"/>
            <a:r>
              <a:rPr lang="it-IT" dirty="0"/>
              <a:t>DD/MM/YYYY</a:t>
            </a:r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940F2778-1FE5-D34E-80F7-C773ADB30E33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227" name="Picture 226" descr="at.png">
              <a:extLst>
                <a:ext uri="{FF2B5EF4-FFF2-40B4-BE49-F238E27FC236}">
                  <a16:creationId xmlns:a16="http://schemas.microsoft.com/office/drawing/2014/main" id="{0782DE12-C6EE-434E-90D9-E1C5EC8C55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8" name="Picture 227" descr="be.png">
              <a:extLst>
                <a:ext uri="{FF2B5EF4-FFF2-40B4-BE49-F238E27FC236}">
                  <a16:creationId xmlns:a16="http://schemas.microsoft.com/office/drawing/2014/main" id="{90260B22-95C9-2447-AF2E-C1C944115F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9" name="Picture 228" descr="ch.png">
              <a:extLst>
                <a:ext uri="{FF2B5EF4-FFF2-40B4-BE49-F238E27FC236}">
                  <a16:creationId xmlns:a16="http://schemas.microsoft.com/office/drawing/2014/main" id="{B97E9132-FEB3-F642-B1BD-A28CEC82E1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0" name="Picture 229" descr="cz.png">
              <a:extLst>
                <a:ext uri="{FF2B5EF4-FFF2-40B4-BE49-F238E27FC236}">
                  <a16:creationId xmlns:a16="http://schemas.microsoft.com/office/drawing/2014/main" id="{EBD123B3-1770-8F46-B8EC-72FDEAFC19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1" name="Picture 230" descr="de.png">
              <a:extLst>
                <a:ext uri="{FF2B5EF4-FFF2-40B4-BE49-F238E27FC236}">
                  <a16:creationId xmlns:a16="http://schemas.microsoft.com/office/drawing/2014/main" id="{449E0366-D8F2-4045-B18E-09C7244296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2" name="Picture 231" descr="dk.png">
              <a:extLst>
                <a:ext uri="{FF2B5EF4-FFF2-40B4-BE49-F238E27FC236}">
                  <a16:creationId xmlns:a16="http://schemas.microsoft.com/office/drawing/2014/main" id="{D97E699A-5D09-1A4C-97E0-2EB6B23636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3" name="Picture 232" descr="ee.png">
              <a:extLst>
                <a:ext uri="{FF2B5EF4-FFF2-40B4-BE49-F238E27FC236}">
                  <a16:creationId xmlns:a16="http://schemas.microsoft.com/office/drawing/2014/main" id="{CCF89CE8-38D0-764B-A493-509E21976E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4" name="Picture 233" descr="es.png">
              <a:extLst>
                <a:ext uri="{FF2B5EF4-FFF2-40B4-BE49-F238E27FC236}">
                  <a16:creationId xmlns:a16="http://schemas.microsoft.com/office/drawing/2014/main" id="{9288FBD7-9EB9-444E-861A-107A893AAD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5" name="Picture 234" descr="fi.png">
              <a:extLst>
                <a:ext uri="{FF2B5EF4-FFF2-40B4-BE49-F238E27FC236}">
                  <a16:creationId xmlns:a16="http://schemas.microsoft.com/office/drawing/2014/main" id="{81EA92E9-B202-7A41-BAEB-E31ABF6AA2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6" name="Picture 235" descr="fr.png">
              <a:extLst>
                <a:ext uri="{FF2B5EF4-FFF2-40B4-BE49-F238E27FC236}">
                  <a16:creationId xmlns:a16="http://schemas.microsoft.com/office/drawing/2014/main" id="{5052FB0D-6FB0-4943-ABB4-34A3100E21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7" name="Picture 236" descr="gr.png">
              <a:extLst>
                <a:ext uri="{FF2B5EF4-FFF2-40B4-BE49-F238E27FC236}">
                  <a16:creationId xmlns:a16="http://schemas.microsoft.com/office/drawing/2014/main" id="{8540C873-004D-4A48-8EAA-35526D5B5C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8" name="Picture 237" descr="hu.png">
              <a:extLst>
                <a:ext uri="{FF2B5EF4-FFF2-40B4-BE49-F238E27FC236}">
                  <a16:creationId xmlns:a16="http://schemas.microsoft.com/office/drawing/2014/main" id="{A7C24DEA-EF78-CE46-9989-1BC3704284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9" name="Picture 238" descr="ie.png">
              <a:extLst>
                <a:ext uri="{FF2B5EF4-FFF2-40B4-BE49-F238E27FC236}">
                  <a16:creationId xmlns:a16="http://schemas.microsoft.com/office/drawing/2014/main" id="{5E6A3DE5-DAB3-1344-81F8-E6A35D0CB1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0" name="Picture 239" descr="it.png">
              <a:extLst>
                <a:ext uri="{FF2B5EF4-FFF2-40B4-BE49-F238E27FC236}">
                  <a16:creationId xmlns:a16="http://schemas.microsoft.com/office/drawing/2014/main" id="{587E1FDC-549B-4740-86B1-BFD243F159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1" name="Picture 240" descr="lu.png">
              <a:extLst>
                <a:ext uri="{FF2B5EF4-FFF2-40B4-BE49-F238E27FC236}">
                  <a16:creationId xmlns:a16="http://schemas.microsoft.com/office/drawing/2014/main" id="{4AF49776-011B-3647-9F27-497FEFA10B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2" name="Picture 241" descr="nl.png">
              <a:extLst>
                <a:ext uri="{FF2B5EF4-FFF2-40B4-BE49-F238E27FC236}">
                  <a16:creationId xmlns:a16="http://schemas.microsoft.com/office/drawing/2014/main" id="{B68ECBED-D67B-EF44-AE83-BDFF85F01C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3" name="Picture 242" descr="no.png">
              <a:extLst>
                <a:ext uri="{FF2B5EF4-FFF2-40B4-BE49-F238E27FC236}">
                  <a16:creationId xmlns:a16="http://schemas.microsoft.com/office/drawing/2014/main" id="{BEAA7BE3-8A72-DE40-8A13-44F0905A67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4" name="Picture 243" descr="pl.png">
              <a:extLst>
                <a:ext uri="{FF2B5EF4-FFF2-40B4-BE49-F238E27FC236}">
                  <a16:creationId xmlns:a16="http://schemas.microsoft.com/office/drawing/2014/main" id="{0AD41159-3018-D040-A2E0-E8C9C0BB46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5" name="Picture 244" descr="pt.png">
              <a:extLst>
                <a:ext uri="{FF2B5EF4-FFF2-40B4-BE49-F238E27FC236}">
                  <a16:creationId xmlns:a16="http://schemas.microsoft.com/office/drawing/2014/main" id="{754E9B6D-F126-E941-94A1-7FAFB3463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6" name="Picture 245" descr="ro.png">
              <a:extLst>
                <a:ext uri="{FF2B5EF4-FFF2-40B4-BE49-F238E27FC236}">
                  <a16:creationId xmlns:a16="http://schemas.microsoft.com/office/drawing/2014/main" id="{AD998A58-03C2-2646-BB0C-DB3727357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7" name="Picture 246" descr="se.png">
              <a:extLst>
                <a:ext uri="{FF2B5EF4-FFF2-40B4-BE49-F238E27FC236}">
                  <a16:creationId xmlns:a16="http://schemas.microsoft.com/office/drawing/2014/main" id="{82A62F2F-2DD5-E745-BEEC-CDB437D645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8" name="Picture 247" descr="uk.png">
              <a:extLst>
                <a:ext uri="{FF2B5EF4-FFF2-40B4-BE49-F238E27FC236}">
                  <a16:creationId xmlns:a16="http://schemas.microsoft.com/office/drawing/2014/main" id="{D6EF3427-1B5F-1347-B426-4EFEA794AD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9" name="Picture 248" descr="ca.png">
              <a:extLst>
                <a:ext uri="{FF2B5EF4-FFF2-40B4-BE49-F238E27FC236}">
                  <a16:creationId xmlns:a16="http://schemas.microsoft.com/office/drawing/2014/main" id="{D7F90C8A-D10B-044E-8195-40B0717070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0" name="Picture 249">
              <a:extLst>
                <a:ext uri="{FF2B5EF4-FFF2-40B4-BE49-F238E27FC236}">
                  <a16:creationId xmlns:a16="http://schemas.microsoft.com/office/drawing/2014/main" id="{7D21BEA8-CA42-1A4C-A89C-90068EE71E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251" name="Picture 250" descr="si.png">
              <a:extLst>
                <a:ext uri="{FF2B5EF4-FFF2-40B4-BE49-F238E27FC236}">
                  <a16:creationId xmlns:a16="http://schemas.microsoft.com/office/drawing/2014/main" id="{4226F33F-882D-214F-9C1B-4C7AABF7A0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715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64283 -1.14352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35" y="-5717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97" grpId="0"/>
      <p:bldP spid="199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4BB0771-C5FD-364D-BD90-42231504E0FB}"/>
              </a:ext>
            </a:extLst>
          </p:cNvPr>
          <p:cNvSpPr/>
          <p:nvPr userDrawn="1"/>
        </p:nvSpPr>
        <p:spPr>
          <a:xfrm>
            <a:off x="0" y="-1"/>
            <a:ext cx="12192000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B2630FB4-0043-964B-A87A-FFCB3139DED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4D97AA66-51B6-E346-86AC-0DB59D502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40779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00866D1-4C96-604E-ADA1-E8D39C7D00C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57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66570320-3196-EF45-AA70-55A3A8412E23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35E6F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BE56DB9E-ADEC-C041-9F85-12B8B19C0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4077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5E5E0F-3BDB-C24D-BC1B-B04099CF0BB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08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0CDF259-CCFE-B84C-939A-68017F83E81D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8688588E-F9A8-2845-885D-3F95E59BBB1E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35E6F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1734A63-3455-1741-9D19-40E5D75E70B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27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8261" y="1673225"/>
            <a:ext cx="578884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296" y="1673225"/>
            <a:ext cx="5776365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DD319A-FF79-A641-BC47-9B3E6F0EDF0D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942C04B5-56FD-9D4A-846B-7FFFA4F531B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35E6F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4CC20C-FA37-8D4F-94B7-181CC04E7FC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59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07534" y="2565400"/>
            <a:ext cx="10176933" cy="2016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007533" y="908052"/>
            <a:ext cx="10170584" cy="1368425"/>
          </a:xfrm>
        </p:spPr>
        <p:txBody>
          <a:bodyPr anchor="b"/>
          <a:lstStyle>
            <a:lvl1pPr>
              <a:defRPr sz="3733">
                <a:solidFill>
                  <a:schemeClr val="tx1"/>
                </a:solidFill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A281D6-4C97-FC4B-A455-6B40720CAB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8640"/>
            <a:ext cx="12192000" cy="24993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64221F-3CF7-B744-A9C3-0193E06147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2800" y="4334400"/>
            <a:ext cx="1947333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52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189" indent="-457189"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1pPr>
            <a:lvl2pPr marL="1066773" indent="-457189"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2pPr>
            <a:lvl3pPr marL="1676358" indent="-457189"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3pPr>
            <a:lvl4pPr marL="2285943" indent="-457189"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  <a:effectLst/>
              </a:defRPr>
            </a:lvl4pPr>
            <a:lvl5pPr marL="2895528" indent="-457189"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  <a:effectLst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AADDB-504A-479E-8C40-41B4A0D15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75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8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40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2115" y="6618830"/>
            <a:ext cx="12189887" cy="253836"/>
          </a:xfrm>
          <a:prstGeom prst="rect">
            <a:avLst/>
          </a:prstGeom>
          <a:solidFill>
            <a:srgbClr val="061D75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Titeltekst"/>
          <p:cNvSpPr txBox="1">
            <a:spLocks noGrp="1"/>
          </p:cNvSpPr>
          <p:nvPr>
            <p:ph type="title"/>
          </p:nvPr>
        </p:nvSpPr>
        <p:spPr>
          <a:xfrm>
            <a:off x="838200" y="365277"/>
            <a:ext cx="10515600" cy="630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6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838200" y="1188719"/>
            <a:ext cx="10515600" cy="4988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741" y="6605579"/>
            <a:ext cx="349645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CEOS AC-VC-21 / ACSG, </a:t>
            </a:r>
            <a:r>
              <a:rPr kumimoji="0" lang="fr-BE" sz="1200" b="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Takamatsu, 10-13 </a:t>
            </a:r>
            <a:r>
              <a:rPr kumimoji="0" lang="en-US" sz="1200" b="0" i="1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June</a:t>
            </a:r>
            <a:r>
              <a:rPr kumimoji="0" lang="fr-BE" sz="1200" b="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2025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4648200" y="6604748"/>
            <a:ext cx="29001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BE" sz="1200" b="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2.22 – ATM-MPC Routine </a:t>
            </a:r>
            <a:r>
              <a:rPr kumimoji="0" lang="en-US" sz="1200" b="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Validation Service</a:t>
            </a:r>
            <a:endParaRPr kumimoji="0" lang="fr-BE" sz="1200" b="0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lum bright="86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085" y="6546207"/>
            <a:ext cx="754915" cy="377457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/>
        </p:nvPicPr>
        <p:blipFill rotWithShape="1"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2" t="24861" r="14244" b="25414"/>
          <a:stretch/>
        </p:blipFill>
        <p:spPr>
          <a:xfrm>
            <a:off x="10262061" y="6582535"/>
            <a:ext cx="685800" cy="304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327" y="6636715"/>
            <a:ext cx="1212273" cy="2164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9605" y="6629400"/>
            <a:ext cx="352395" cy="2342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650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1F4E79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1F4E79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1F4E79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1F4E79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1F4E79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1F4E79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1F4E79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1F4E79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1F4E79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1F4E79"/>
          </a:solidFill>
          <a:uFillTx/>
          <a:latin typeface="Verdana"/>
          <a:ea typeface="Verdana"/>
          <a:cs typeface="Verdana"/>
          <a:sym typeface="Verdana"/>
        </a:defRPr>
      </a:lvl1pPr>
      <a:lvl2pPr marL="731519" marR="0" indent="-27431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1F4E79"/>
          </a:solidFill>
          <a:uFillTx/>
          <a:latin typeface="Verdana"/>
          <a:ea typeface="Verdana"/>
          <a:cs typeface="Verdana"/>
          <a:sym typeface="Verdana"/>
        </a:defRPr>
      </a:lvl2pPr>
      <a:lvl3pPr marL="1219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1F4E79"/>
          </a:solidFill>
          <a:uFillTx/>
          <a:latin typeface="Verdana"/>
          <a:ea typeface="Verdana"/>
          <a:cs typeface="Verdana"/>
          <a:sym typeface="Verdana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1F4E79"/>
          </a:solidFill>
          <a:uFillTx/>
          <a:latin typeface="Verdana"/>
          <a:ea typeface="Verdana"/>
          <a:cs typeface="Verdana"/>
          <a:sym typeface="Verdana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1F4E79"/>
          </a:solidFill>
          <a:uFillTx/>
          <a:latin typeface="Verdana"/>
          <a:ea typeface="Verdana"/>
          <a:cs typeface="Verdana"/>
          <a:sym typeface="Verdana"/>
        </a:defRPr>
      </a:lvl5pPr>
      <a:lvl6pPr marL="25908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1F4E79"/>
          </a:solidFill>
          <a:uFillTx/>
          <a:latin typeface="Verdana"/>
          <a:ea typeface="Verdana"/>
          <a:cs typeface="Verdana"/>
          <a:sym typeface="Verdana"/>
        </a:defRPr>
      </a:lvl6pPr>
      <a:lvl7pPr marL="30480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1F4E79"/>
          </a:solidFill>
          <a:uFillTx/>
          <a:latin typeface="Verdana"/>
          <a:ea typeface="Verdana"/>
          <a:cs typeface="Verdana"/>
          <a:sym typeface="Verdana"/>
        </a:defRPr>
      </a:lvl7pPr>
      <a:lvl8pPr marL="3505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1F4E79"/>
          </a:solidFill>
          <a:uFillTx/>
          <a:latin typeface="Verdana"/>
          <a:ea typeface="Verdana"/>
          <a:cs typeface="Verdana"/>
          <a:sym typeface="Verdana"/>
        </a:defRPr>
      </a:lvl8pPr>
      <a:lvl9pPr marL="39624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1F4E79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35" descr="PPT_Header02" hidden="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8262" y="883106"/>
            <a:ext cx="11763662" cy="554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34" name="Picture 33"/>
          <p:cNvPicPr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121" name="Text Box 38">
            <a:extLst>
              <a:ext uri="{FF2B5EF4-FFF2-40B4-BE49-F238E27FC236}">
                <a16:creationId xmlns:a16="http://schemas.microsoft.com/office/drawing/2014/main" id="{3C549275-6783-7945-A889-48A7AC6D14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BF9CC564-99C6-CF4A-B66D-51C35F77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25" y="156382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A98235A-908E-9E4D-97CE-A7BE035FCD9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8D6837A-A6B3-7945-8B79-FE698D2EDB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178C65F7-2688-B645-B8E3-2B9FAEDF0F36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68" name="Picture 167" descr="at.png">
              <a:extLst>
                <a:ext uri="{FF2B5EF4-FFF2-40B4-BE49-F238E27FC236}">
                  <a16:creationId xmlns:a16="http://schemas.microsoft.com/office/drawing/2014/main" id="{A52E0A18-E273-2242-82E5-C3746DF1D4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9" name="Picture 168" descr="be.png">
              <a:extLst>
                <a:ext uri="{FF2B5EF4-FFF2-40B4-BE49-F238E27FC236}">
                  <a16:creationId xmlns:a16="http://schemas.microsoft.com/office/drawing/2014/main" id="{EA2130B9-A9A0-6046-AD1D-70D5050D0C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0" name="Picture 169" descr="ch.png">
              <a:extLst>
                <a:ext uri="{FF2B5EF4-FFF2-40B4-BE49-F238E27FC236}">
                  <a16:creationId xmlns:a16="http://schemas.microsoft.com/office/drawing/2014/main" id="{53F85A0B-24AA-4C4E-ABE5-4F432092D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1" name="Picture 170" descr="cz.png">
              <a:extLst>
                <a:ext uri="{FF2B5EF4-FFF2-40B4-BE49-F238E27FC236}">
                  <a16:creationId xmlns:a16="http://schemas.microsoft.com/office/drawing/2014/main" id="{98789C69-E55F-0F45-9211-C5F7204597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2" name="Picture 171" descr="de.png">
              <a:extLst>
                <a:ext uri="{FF2B5EF4-FFF2-40B4-BE49-F238E27FC236}">
                  <a16:creationId xmlns:a16="http://schemas.microsoft.com/office/drawing/2014/main" id="{E070005B-481E-D14C-ADCA-B91B537738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172" descr="dk.png">
              <a:extLst>
                <a:ext uri="{FF2B5EF4-FFF2-40B4-BE49-F238E27FC236}">
                  <a16:creationId xmlns:a16="http://schemas.microsoft.com/office/drawing/2014/main" id="{C7708920-5A91-8A40-B2E4-CFBDBCF5C3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ee.png">
              <a:extLst>
                <a:ext uri="{FF2B5EF4-FFF2-40B4-BE49-F238E27FC236}">
                  <a16:creationId xmlns:a16="http://schemas.microsoft.com/office/drawing/2014/main" id="{D55A5191-7187-794E-BE28-1FBD0687C4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es.png">
              <a:extLst>
                <a:ext uri="{FF2B5EF4-FFF2-40B4-BE49-F238E27FC236}">
                  <a16:creationId xmlns:a16="http://schemas.microsoft.com/office/drawing/2014/main" id="{3BB24710-F05A-5241-A7A5-1332316607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fi.png">
              <a:extLst>
                <a:ext uri="{FF2B5EF4-FFF2-40B4-BE49-F238E27FC236}">
                  <a16:creationId xmlns:a16="http://schemas.microsoft.com/office/drawing/2014/main" id="{7BA315E5-0C31-FB43-B1BB-DAE9140A28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fr.png">
              <a:extLst>
                <a:ext uri="{FF2B5EF4-FFF2-40B4-BE49-F238E27FC236}">
                  <a16:creationId xmlns:a16="http://schemas.microsoft.com/office/drawing/2014/main" id="{0FC36517-5A08-C543-BCFD-0A6FC61CFD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gr.png">
              <a:extLst>
                <a:ext uri="{FF2B5EF4-FFF2-40B4-BE49-F238E27FC236}">
                  <a16:creationId xmlns:a16="http://schemas.microsoft.com/office/drawing/2014/main" id="{A443BDCF-5161-0C41-9887-20261585DA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hu.png">
              <a:extLst>
                <a:ext uri="{FF2B5EF4-FFF2-40B4-BE49-F238E27FC236}">
                  <a16:creationId xmlns:a16="http://schemas.microsoft.com/office/drawing/2014/main" id="{CEC53681-F54F-E24D-BE98-D13C771C50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ie.png">
              <a:extLst>
                <a:ext uri="{FF2B5EF4-FFF2-40B4-BE49-F238E27FC236}">
                  <a16:creationId xmlns:a16="http://schemas.microsoft.com/office/drawing/2014/main" id="{9359D085-5B30-2E4E-B347-85C20B9D6B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it.png">
              <a:extLst>
                <a:ext uri="{FF2B5EF4-FFF2-40B4-BE49-F238E27FC236}">
                  <a16:creationId xmlns:a16="http://schemas.microsoft.com/office/drawing/2014/main" id="{A073D5AB-0943-7F42-B5CF-66BF3036BE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lu.png">
              <a:extLst>
                <a:ext uri="{FF2B5EF4-FFF2-40B4-BE49-F238E27FC236}">
                  <a16:creationId xmlns:a16="http://schemas.microsoft.com/office/drawing/2014/main" id="{B7DB2800-3FBD-0442-AD77-E738DC3DD8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nl.png">
              <a:extLst>
                <a:ext uri="{FF2B5EF4-FFF2-40B4-BE49-F238E27FC236}">
                  <a16:creationId xmlns:a16="http://schemas.microsoft.com/office/drawing/2014/main" id="{6A7883EB-A595-5042-AA17-1BBBEE45C1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no.png">
              <a:extLst>
                <a:ext uri="{FF2B5EF4-FFF2-40B4-BE49-F238E27FC236}">
                  <a16:creationId xmlns:a16="http://schemas.microsoft.com/office/drawing/2014/main" id="{AED34C86-2E21-3846-A864-D7403FCD81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pl.png">
              <a:extLst>
                <a:ext uri="{FF2B5EF4-FFF2-40B4-BE49-F238E27FC236}">
                  <a16:creationId xmlns:a16="http://schemas.microsoft.com/office/drawing/2014/main" id="{D19C51F3-6334-D642-91C7-AAA1F28365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pt.png">
              <a:extLst>
                <a:ext uri="{FF2B5EF4-FFF2-40B4-BE49-F238E27FC236}">
                  <a16:creationId xmlns:a16="http://schemas.microsoft.com/office/drawing/2014/main" id="{241CD090-4E5A-8644-9DE6-E31D3F6040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ro.png">
              <a:extLst>
                <a:ext uri="{FF2B5EF4-FFF2-40B4-BE49-F238E27FC236}">
                  <a16:creationId xmlns:a16="http://schemas.microsoft.com/office/drawing/2014/main" id="{AE18BFF2-64F5-9B40-9020-4FC4CB94AD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se.png">
              <a:extLst>
                <a:ext uri="{FF2B5EF4-FFF2-40B4-BE49-F238E27FC236}">
                  <a16:creationId xmlns:a16="http://schemas.microsoft.com/office/drawing/2014/main" id="{1D7DFFBC-E3F0-8641-80CA-05B02B6FDF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uk.png">
              <a:extLst>
                <a:ext uri="{FF2B5EF4-FFF2-40B4-BE49-F238E27FC236}">
                  <a16:creationId xmlns:a16="http://schemas.microsoft.com/office/drawing/2014/main" id="{32FDEBBE-7B6A-4042-8476-2020352869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ca.png">
              <a:extLst>
                <a:ext uri="{FF2B5EF4-FFF2-40B4-BE49-F238E27FC236}">
                  <a16:creationId xmlns:a16="http://schemas.microsoft.com/office/drawing/2014/main" id="{FBEED6DD-52B4-7A42-B5EC-2A2D71DACB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5A2C547D-F2C2-E54F-9736-136FAB167E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2" name="Picture 191" descr="si.png">
              <a:extLst>
                <a:ext uri="{FF2B5EF4-FFF2-40B4-BE49-F238E27FC236}">
                  <a16:creationId xmlns:a16="http://schemas.microsoft.com/office/drawing/2014/main" id="{614673E0-AB0A-1241-B7C2-A6F982B41D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915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i="0">
          <a:solidFill>
            <a:srgbClr val="335E6F"/>
          </a:solidFill>
          <a:latin typeface="+mj-lt"/>
          <a:ea typeface="MS PGothic" pitchFamily="34" charset="-128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1pPr>
      <a:lvl2pPr marL="808038" indent="-35083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2pPr>
      <a:lvl3pPr marL="1406525" indent="-49212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3pPr>
      <a:lvl4pPr marL="2005013" indent="-6334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603500" indent="-7747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0216"/>
            <a:ext cx="12192000" cy="557784"/>
          </a:xfrm>
          <a:prstGeom prst="rect">
            <a:avLst/>
          </a:prstGeom>
        </p:spPr>
      </p:pic>
      <p:sp>
        <p:nvSpPr>
          <p:cNvPr id="4034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9186" y="260350"/>
            <a:ext cx="11713633" cy="70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Master title (Verdana 24 bold)</a:t>
            </a:r>
          </a:p>
        </p:txBody>
      </p:sp>
      <p:sp>
        <p:nvSpPr>
          <p:cNvPr id="403469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9186" y="1125538"/>
            <a:ext cx="11713633" cy="51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Master text first level (all levels Verdana 20)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0346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5702" y="6597650"/>
            <a:ext cx="7488767" cy="26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CCECFF"/>
                </a:solidFill>
              </a:defRPr>
            </a:lvl1pPr>
          </a:lstStyle>
          <a:p>
            <a:endParaRPr lang="en-GB"/>
          </a:p>
        </p:txBody>
      </p:sp>
      <p:sp>
        <p:nvSpPr>
          <p:cNvPr id="403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79719" y="6597650"/>
            <a:ext cx="673100" cy="26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CCECFF"/>
                </a:solidFill>
              </a:defRPr>
            </a:lvl1pPr>
          </a:lstStyle>
          <a:p>
            <a:fld id="{FC1AADDB-504A-479E-8C40-41B4A0D15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3741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Char char="•"/>
        <a:defRPr sz="2667">
          <a:solidFill>
            <a:schemeClr val="bg2"/>
          </a:solidFill>
          <a:effectLst/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Char char="•"/>
        <a:defRPr sz="2667">
          <a:solidFill>
            <a:schemeClr val="bg2"/>
          </a:solidFill>
          <a:effectLst/>
          <a:latin typeface="+mn-lt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Char char="•"/>
        <a:defRPr sz="2667">
          <a:solidFill>
            <a:schemeClr val="bg2"/>
          </a:solidFill>
          <a:effectLst/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SzPct val="80000"/>
        <a:buChar char="•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gif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hyperlink" Target="https://mpc-vdaf.tropomi.e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pc-vdaf-server.tropomi.eu/" TargetMode="External"/><Relationship Id="rId7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26" Type="http://schemas.openxmlformats.org/officeDocument/2006/relationships/image" Target="../media/image79.png"/><Relationship Id="rId3" Type="http://schemas.openxmlformats.org/officeDocument/2006/relationships/image" Target="../media/image57.png"/><Relationship Id="rId21" Type="http://schemas.openxmlformats.org/officeDocument/2006/relationships/image" Target="../media/image54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5" Type="http://schemas.openxmlformats.org/officeDocument/2006/relationships/image" Target="../media/image78.png"/><Relationship Id="rId2" Type="http://schemas.openxmlformats.org/officeDocument/2006/relationships/image" Target="../media/image56.png"/><Relationship Id="rId16" Type="http://schemas.openxmlformats.org/officeDocument/2006/relationships/image" Target="../media/image70.jpe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24" Type="http://schemas.openxmlformats.org/officeDocument/2006/relationships/image" Target="../media/image77.jpeg"/><Relationship Id="rId5" Type="http://schemas.openxmlformats.org/officeDocument/2006/relationships/image" Target="../media/image59.png"/><Relationship Id="rId15" Type="http://schemas.openxmlformats.org/officeDocument/2006/relationships/image" Target="../media/image69.jpeg"/><Relationship Id="rId23" Type="http://schemas.openxmlformats.org/officeDocument/2006/relationships/image" Target="../media/image76.png"/><Relationship Id="rId10" Type="http://schemas.openxmlformats.org/officeDocument/2006/relationships/image" Target="../media/image64.jpg"/><Relationship Id="rId19" Type="http://schemas.openxmlformats.org/officeDocument/2006/relationships/image" Target="../media/image73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gif"/><Relationship Id="rId22" Type="http://schemas.openxmlformats.org/officeDocument/2006/relationships/image" Target="../media/image7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9.png"/><Relationship Id="rId3" Type="http://schemas.openxmlformats.org/officeDocument/2006/relationships/image" Target="../media/image80.png"/><Relationship Id="rId7" Type="http://schemas.openxmlformats.org/officeDocument/2006/relationships/image" Target="../media/image64.jp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0.png"/><Relationship Id="rId5" Type="http://schemas.openxmlformats.org/officeDocument/2006/relationships/image" Target="../media/image82.png"/><Relationship Id="rId10" Type="http://schemas.openxmlformats.org/officeDocument/2006/relationships/image" Target="../media/image75.png"/><Relationship Id="rId4" Type="http://schemas.openxmlformats.org/officeDocument/2006/relationships/image" Target="../media/image81.png"/><Relationship Id="rId9" Type="http://schemas.openxmlformats.org/officeDocument/2006/relationships/image" Target="../media/image6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 noGrp="1"/>
          </p:cNvSpPr>
          <p:nvPr>
            <p:ph type="title"/>
          </p:nvPr>
        </p:nvSpPr>
        <p:spPr>
          <a:xfrm>
            <a:off x="304800" y="1371600"/>
            <a:ext cx="11465802" cy="23876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3100" dirty="0"/>
              <a:t>Atmospheric Mission Performance </a:t>
            </a:r>
            <a:br>
              <a:rPr lang="en-US" sz="3100" dirty="0"/>
            </a:br>
            <a:r>
              <a:rPr lang="en-US" sz="3100" dirty="0"/>
              <a:t>Cluster (ATM-MPC)</a:t>
            </a:r>
            <a:br>
              <a:rPr lang="en-US" sz="3100" dirty="0"/>
            </a:br>
            <a:br>
              <a:rPr lang="en-US" sz="4000" b="1" dirty="0"/>
            </a:br>
            <a:br>
              <a:rPr lang="en-US" b="1" dirty="0"/>
            </a:br>
            <a:r>
              <a:rPr lang="en-US" sz="6700" dirty="0"/>
              <a:t>ESA / Copernicus ATM-MPC </a:t>
            </a:r>
            <a:br>
              <a:rPr lang="en-US" sz="6700" dirty="0"/>
            </a:br>
            <a:r>
              <a:rPr lang="en-US" sz="6700" dirty="0"/>
              <a:t>Routine Validation Service</a:t>
            </a:r>
            <a:endParaRPr sz="6700" dirty="0"/>
          </a:p>
        </p:txBody>
      </p:sp>
      <p:grpSp>
        <p:nvGrpSpPr>
          <p:cNvPr id="4" name="Group 3"/>
          <p:cNvGrpSpPr/>
          <p:nvPr/>
        </p:nvGrpSpPr>
        <p:grpSpPr>
          <a:xfrm>
            <a:off x="3641704" y="5843125"/>
            <a:ext cx="4908593" cy="710075"/>
            <a:chOff x="0" y="72000"/>
            <a:chExt cx="6367500" cy="970279"/>
          </a:xfrm>
        </p:grpSpPr>
        <p:pic>
          <p:nvPicPr>
            <p:cNvPr id="5" name="Picture 4" descr="Picture 10"/>
            <p:cNvPicPr>
              <a:picLocks noChangeAspect="1"/>
            </p:cNvPicPr>
            <p:nvPr/>
          </p:nvPicPr>
          <p:blipFill rotWithShape="1">
            <a:blip r:embed="rId3"/>
            <a:srcRect b="2754"/>
            <a:stretch/>
          </p:blipFill>
          <p:spPr bwMode="auto">
            <a:xfrm>
              <a:off x="5494234" y="174230"/>
              <a:ext cx="873266" cy="777567"/>
            </a:xfrm>
            <a:prstGeom prst="rect">
              <a:avLst/>
            </a:prstGeom>
            <a:ln>
              <a:noFill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0" y="72000"/>
              <a:ext cx="5416702" cy="970279"/>
              <a:chOff x="0" y="0"/>
              <a:chExt cx="5416897" cy="970843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0" y="0"/>
                <a:ext cx="4990645" cy="970843"/>
                <a:chOff x="719961" y="-1"/>
                <a:chExt cx="3563896" cy="676506"/>
              </a:xfrm>
            </p:grpSpPr>
            <p:pic>
              <p:nvPicPr>
                <p:cNvPr id="10" name="Picture 9" descr="Picture 3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9961" y="10938"/>
                  <a:ext cx="399891" cy="6270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grpSp>
              <p:nvGrpSpPr>
                <p:cNvPr id="11" name="Group 10"/>
                <p:cNvGrpSpPr/>
                <p:nvPr/>
              </p:nvGrpSpPr>
              <p:grpSpPr>
                <a:xfrm>
                  <a:off x="1125149" y="-1"/>
                  <a:ext cx="3158708" cy="676506"/>
                  <a:chOff x="1125149" y="-1"/>
                  <a:chExt cx="3158707" cy="676505"/>
                </a:xfrm>
              </p:grpSpPr>
              <p:pic>
                <p:nvPicPr>
                  <p:cNvPr id="12" name="Picture 11" descr="Picture 2"/>
                  <p:cNvPicPr>
                    <a:picLocks noChangeAspect="1"/>
                  </p:cNvPicPr>
                  <p:nvPr/>
                </p:nvPicPr>
                <p:blipFill>
                  <a:blip r:embed="rId5"/>
                  <a:srcRect l="62758" t="48793" r="9632" b="42274"/>
                  <a:stretch>
                    <a:fillRect/>
                  </a:stretch>
                </p:blipFill>
                <p:spPr>
                  <a:xfrm>
                    <a:off x="1125149" y="28038"/>
                    <a:ext cx="3114139" cy="62972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sp>
                <p:nvSpPr>
                  <p:cNvPr id="13" name="Rectangle 12"/>
                  <p:cNvSpPr/>
                  <p:nvPr/>
                </p:nvSpPr>
                <p:spPr>
                  <a:xfrm>
                    <a:off x="4127137" y="-1"/>
                    <a:ext cx="112150" cy="131556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 lang="fr-BE"/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4171706" y="602243"/>
                    <a:ext cx="112150" cy="74261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 lang="fr-BE"/>
                  </a:p>
                </p:txBody>
              </p:sp>
              <p:pic>
                <p:nvPicPr>
                  <p:cNvPr id="15" name="Picture 14" descr="Picture 4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179060" y="45295"/>
                    <a:ext cx="330166" cy="301202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</p:grpSp>
          <p:pic>
            <p:nvPicPr>
              <p:cNvPr id="8" name="Picture 7" descr="Image result for AUTH LOGO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8750" r="-20313"/>
              <a:stretch/>
            </p:blipFill>
            <p:spPr bwMode="auto">
              <a:xfrm>
                <a:off x="3450749" y="65004"/>
                <a:ext cx="640800" cy="4607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9" name="Picture 8" descr="Picture 2"/>
              <p:cNvPicPr>
                <a:picLocks noChangeAspect="1"/>
              </p:cNvPicPr>
              <p:nvPr/>
            </p:nvPicPr>
            <p:blipFill rotWithShape="1">
              <a:blip r:embed="rId5"/>
              <a:srcRect l="81575" t="49148" r="15099" b="45733"/>
              <a:stretch/>
            </p:blipFill>
            <p:spPr bwMode="auto">
              <a:xfrm>
                <a:off x="4891297" y="81706"/>
                <a:ext cx="525600" cy="518401"/>
              </a:xfrm>
              <a:prstGeom prst="rect">
                <a:avLst/>
              </a:prstGeom>
              <a:ln>
                <a:noFill/>
              </a:ln>
              <a:effectLst/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sp>
        <p:nvSpPr>
          <p:cNvPr id="17" name="Subtitle 2"/>
          <p:cNvSpPr txBox="1">
            <a:spLocks noGrp="1"/>
          </p:cNvSpPr>
          <p:nvPr>
            <p:ph type="body" sz="quarter" idx="1"/>
          </p:nvPr>
        </p:nvSpPr>
        <p:spPr>
          <a:xfrm>
            <a:off x="594360" y="4110320"/>
            <a:ext cx="11064240" cy="1594875"/>
          </a:xfrm>
          <a:prstGeom prst="rect">
            <a:avLst/>
          </a:prstGeom>
        </p:spPr>
        <p:txBody>
          <a:bodyPr>
            <a:noAutofit/>
          </a:bodyPr>
          <a:lstStyle/>
          <a:p>
            <a:pPr lvl="1" indent="0" hangingPunct="1">
              <a:lnSpc>
                <a:spcPct val="110000"/>
              </a:lnSpc>
              <a:spcBef>
                <a:spcPts val="0"/>
              </a:spcBef>
              <a:defRPr sz="1400"/>
            </a:pPr>
            <a:r>
              <a:rPr lang="fr-BE" sz="1500" dirty="0"/>
              <a:t>J.-C. Lambert, S. Compernolle, </a:t>
            </a:r>
            <a:r>
              <a:rPr lang="fr-BE" sz="1500" b="1" u="sng" dirty="0"/>
              <a:t>Arno Keppens</a:t>
            </a:r>
            <a:r>
              <a:rPr lang="fr-BE" sz="1500" dirty="0"/>
              <a:t>, B. Langerock, M.K. Sha, T. Verhoelst  (BIRA-IASB),</a:t>
            </a:r>
          </a:p>
          <a:p>
            <a:pPr lvl="1" indent="0" hangingPunct="1">
              <a:lnSpc>
                <a:spcPct val="100000"/>
              </a:lnSpc>
              <a:spcBef>
                <a:spcPts val="300"/>
              </a:spcBef>
              <a:defRPr sz="1400"/>
            </a:pPr>
            <a:r>
              <a:rPr lang="fr-BE" sz="1500" dirty="0"/>
              <a:t>D. Stein-Zweers (KNMI), </a:t>
            </a:r>
            <a:r>
              <a:rPr lang="fr-BE" sz="1600" dirty="0"/>
              <a:t>A.M. Fjæraa (NILU), S. Niemeijer (s[&amp;]t), </a:t>
            </a:r>
            <a:r>
              <a:rPr lang="fr-BE" sz="1500" dirty="0"/>
              <a:t>A. Dehn (ESA) </a:t>
            </a:r>
          </a:p>
          <a:p>
            <a:pPr lvl="1" indent="0" hangingPunct="1">
              <a:lnSpc>
                <a:spcPct val="110000"/>
              </a:lnSpc>
              <a:spcBef>
                <a:spcPts val="0"/>
              </a:spcBef>
              <a:defRPr sz="1400"/>
            </a:pPr>
            <a:endParaRPr lang="fr-BE" sz="1400" dirty="0"/>
          </a:p>
          <a:p>
            <a:pPr lvl="1" indent="0" hangingPunct="1">
              <a:lnSpc>
                <a:spcPct val="110000"/>
              </a:lnSpc>
              <a:spcBef>
                <a:spcPts val="0"/>
              </a:spcBef>
              <a:defRPr sz="1400"/>
            </a:pPr>
            <a:r>
              <a:rPr lang="fr-BE" sz="1050" dirty="0"/>
              <a:t>D. Hubert, Y. Geunes, J. Granville, O. Rasson, I. De Smedt, T. Ooms, G. Pinardi, M.K. Sha, N. Theys, C. Vigouroux (BIRA-IASB),</a:t>
            </a:r>
          </a:p>
          <a:p>
            <a:pPr lvl="1" indent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defRPr sz="1400"/>
            </a:pPr>
            <a:r>
              <a:rPr lang="fr-BE" sz="1050" dirty="0"/>
              <a:t>A. Argyrouli, M. Coldewey-</a:t>
            </a:r>
            <a:r>
              <a:rPr lang="fr-BE" sz="1050" dirty="0" err="1"/>
              <a:t>Egbers</a:t>
            </a:r>
            <a:r>
              <a:rPr lang="fr-BE" sz="1050" dirty="0"/>
              <a:t>, K.-P. Heue, P. Hedelt, G. Lichtenberg, R. Lutz, F. Romahn (DLR), </a:t>
            </a:r>
          </a:p>
          <a:p>
            <a:pPr lvl="1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defRPr sz="1400"/>
            </a:pPr>
            <a:r>
              <a:rPr lang="fr-BE" sz="1050" dirty="0"/>
              <a:t>D. Balis, K. Garane, ML. Koukouli, K. Michailidis, A. Pseftogkas (AUTH), S. </a:t>
            </a:r>
            <a:r>
              <a:rPr lang="fr-BE" sz="1050" dirty="0" err="1"/>
              <a:t>Beirle</a:t>
            </a:r>
            <a:r>
              <a:rPr lang="fr-BE" sz="1050" dirty="0"/>
              <a:t>, T. Wagner (MPI-C),</a:t>
            </a:r>
          </a:p>
          <a:p>
            <a:pPr lvl="1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defRPr sz="1400"/>
            </a:pPr>
            <a:r>
              <a:rPr lang="fr-BE" sz="1050" dirty="0"/>
              <a:t>J. Claes, M. de Graaf, H. Eskes, E. </a:t>
            </a:r>
            <a:r>
              <a:rPr lang="fr-BE" sz="1050" dirty="0" err="1"/>
              <a:t>Loots</a:t>
            </a:r>
            <a:r>
              <a:rPr lang="fr-BE" sz="1050" dirty="0"/>
              <a:t>, E. van der Plas, J. van </a:t>
            </a:r>
            <a:r>
              <a:rPr lang="fr-BE" sz="1050" dirty="0" err="1"/>
              <a:t>Geffen</a:t>
            </a:r>
            <a:r>
              <a:rPr lang="fr-BE" sz="1050" dirty="0"/>
              <a:t> (KNMI), K.-U. Eichmann (IUP-UB), M. </a:t>
            </a:r>
            <a:r>
              <a:rPr lang="pt-BR" sz="1050" dirty="0"/>
              <a:t>Alparone</a:t>
            </a:r>
            <a:r>
              <a:rPr lang="fr-BE" sz="1050" dirty="0"/>
              <a:t>, C. Zehner (ESA)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89B87-78D0-B12A-AEBD-9F55194F8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66707-2EC2-0F5B-F13E-E3D57ACD2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11277600" cy="905958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Service Extension to Copernicus Contributing Missions (CCM)</a:t>
            </a:r>
            <a:br>
              <a:rPr lang="en-US" dirty="0"/>
            </a:br>
            <a:r>
              <a:rPr lang="en-US" sz="2200" dirty="0"/>
              <a:t>ESA, BIRA-IASB, DLR, KNMI, s[&amp;]t</a:t>
            </a:r>
            <a:endParaRPr lang="en-BE" sz="2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879B0-B894-9162-6ED4-C9BD8C396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11353800" cy="4952999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133" b="1" i="1" dirty="0"/>
              <a:t>Set-up Phase (2024-2025)</a:t>
            </a:r>
          </a:p>
          <a:p>
            <a:pPr>
              <a:spcBef>
                <a:spcPts val="1200"/>
              </a:spcBef>
            </a:pPr>
            <a:r>
              <a:rPr lang="en-US" sz="2133" dirty="0"/>
              <a:t>Pilot engagement of two New Space companies – 3 facility scale CH</a:t>
            </a:r>
            <a:r>
              <a:rPr lang="en-US" sz="2133" baseline="-25000" dirty="0"/>
              <a:t>4</a:t>
            </a:r>
            <a:r>
              <a:rPr lang="en-US" sz="2133" dirty="0"/>
              <a:t> satellites</a:t>
            </a:r>
          </a:p>
          <a:p>
            <a:pPr>
              <a:spcBef>
                <a:spcPts val="1200"/>
              </a:spcBef>
            </a:pPr>
            <a:r>
              <a:rPr lang="en-US" sz="2133" dirty="0"/>
              <a:t>Requirements and specifications for L1 &amp; L2+, validation and documentation</a:t>
            </a:r>
          </a:p>
          <a:p>
            <a:pPr>
              <a:spcBef>
                <a:spcPts val="1200"/>
              </a:spcBef>
            </a:pPr>
            <a:r>
              <a:rPr lang="en-US" sz="2133" dirty="0"/>
              <a:t>Guidance on community standards and FRMs (RadCalNet, GHG networks…)</a:t>
            </a:r>
          </a:p>
          <a:p>
            <a:pPr>
              <a:spcBef>
                <a:spcPts val="1200"/>
              </a:spcBef>
            </a:pPr>
            <a:r>
              <a:rPr lang="en-US" sz="2133" dirty="0"/>
              <a:t>Exchanges with NPL, JPL and NASA/GSFC on EDAP+ maturity assessment</a:t>
            </a:r>
          </a:p>
          <a:p>
            <a:pPr>
              <a:spcBef>
                <a:spcPts val="1200"/>
              </a:spcBef>
            </a:pPr>
            <a:endParaRPr lang="en-US" sz="14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133" b="1" i="1" dirty="0"/>
              <a:t>Service Operations Phase (2025-2027)</a:t>
            </a:r>
          </a:p>
          <a:p>
            <a:pPr>
              <a:spcBef>
                <a:spcPts val="1200"/>
              </a:spcBef>
            </a:pPr>
            <a:r>
              <a:rPr lang="en-US" sz="2133" dirty="0"/>
              <a:t>VDAF-AVS extension to CCMs</a:t>
            </a:r>
          </a:p>
          <a:p>
            <a:pPr>
              <a:spcBef>
                <a:spcPts val="1200"/>
              </a:spcBef>
            </a:pPr>
            <a:r>
              <a:rPr lang="en-US" sz="2133" dirty="0"/>
              <a:t>CCM data quality assessment and reporting</a:t>
            </a:r>
          </a:p>
          <a:p>
            <a:pPr>
              <a:spcBef>
                <a:spcPts val="1200"/>
              </a:spcBef>
            </a:pPr>
            <a:r>
              <a:rPr lang="en-US" sz="2133" dirty="0"/>
              <a:t>Expert support and guidance</a:t>
            </a:r>
          </a:p>
          <a:p>
            <a:pPr>
              <a:spcBef>
                <a:spcPts val="1200"/>
              </a:spcBef>
            </a:pPr>
            <a:r>
              <a:rPr lang="en-US" sz="2133" dirty="0"/>
              <a:t>Dedicated parts in ESA-led VH-RODA annual workshop</a:t>
            </a:r>
            <a:endParaRPr lang="en-BE" sz="2133" dirty="0"/>
          </a:p>
        </p:txBody>
      </p:sp>
    </p:spTree>
    <p:extLst>
      <p:ext uri="{BB962C8B-B14F-4D97-AF65-F5344CB8AC3E}">
        <p14:creationId xmlns:p14="http://schemas.microsoft.com/office/powerpoint/2010/main" val="265327935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277"/>
            <a:ext cx="11277600" cy="562528"/>
          </a:xfrm>
        </p:spPr>
        <p:txBody>
          <a:bodyPr>
            <a:noAutofit/>
          </a:bodyPr>
          <a:lstStyle/>
          <a:p>
            <a:r>
              <a:rPr lang="en-US" sz="4200" dirty="0"/>
              <a:t>Conclusion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11506200" cy="5288281"/>
          </a:xfrm>
        </p:spPr>
        <p:txBody>
          <a:bodyPr anchor="ctr">
            <a:normAutofit fontScale="92500"/>
          </a:bodyPr>
          <a:lstStyle/>
          <a:p>
            <a:pPr marL="540000" lvl="1">
              <a:lnSpc>
                <a:spcPct val="105000"/>
              </a:lnSpc>
              <a:spcBef>
                <a:spcPts val="1600"/>
              </a:spcBef>
            </a:pPr>
            <a:r>
              <a:rPr lang="en-US" sz="2500" dirty="0"/>
              <a:t>ATM-MPC routine validation in service for Sentinel-5P TROPOMI since 2018; ongoing extension to facility-scale CH</a:t>
            </a:r>
            <a:r>
              <a:rPr lang="en-US" sz="2500" baseline="-25000" dirty="0"/>
              <a:t>4</a:t>
            </a:r>
            <a:r>
              <a:rPr lang="en-US" sz="2500" dirty="0"/>
              <a:t> missions (CCM)</a:t>
            </a:r>
          </a:p>
          <a:p>
            <a:pPr marL="540000" lvl="1">
              <a:lnSpc>
                <a:spcPct val="105000"/>
              </a:lnSpc>
              <a:spcBef>
                <a:spcPts val="1600"/>
              </a:spcBef>
            </a:pPr>
            <a:r>
              <a:rPr lang="en-US" sz="2500" i="1" dirty="0"/>
              <a:t>VDAF-AVS Automated Validation Server </a:t>
            </a:r>
            <a:r>
              <a:rPr lang="en-US" sz="2500" dirty="0"/>
              <a:t>performing well and in permanent evolution: collaborative development of new validation channels, operationalization of data streams, Cal/Val methods R&amp;D…</a:t>
            </a:r>
          </a:p>
          <a:p>
            <a:pPr marL="540000" lvl="1">
              <a:lnSpc>
                <a:spcPct val="105000"/>
              </a:lnSpc>
              <a:spcBef>
                <a:spcPts val="1600"/>
              </a:spcBef>
            </a:pPr>
            <a:r>
              <a:rPr lang="en-US" sz="2500" dirty="0"/>
              <a:t>Test bed e.g. for EDAP+ and CEOS-FRM Maturity Assessment Framework</a:t>
            </a:r>
          </a:p>
          <a:p>
            <a:pPr marL="540000" lvl="1">
              <a:lnSpc>
                <a:spcPct val="105000"/>
              </a:lnSpc>
              <a:spcBef>
                <a:spcPts val="1600"/>
              </a:spcBef>
            </a:pPr>
            <a:r>
              <a:rPr lang="en-US" sz="2500" dirty="0"/>
              <a:t>External dependence on FRM availability and timeliness; important source of feedback to ground-based monitoring networks: quality, </a:t>
            </a:r>
            <a:r>
              <a:rPr lang="en-US" sz="2500"/>
              <a:t>network evolution, </a:t>
            </a:r>
            <a:r>
              <a:rPr lang="en-US" sz="2500" dirty="0"/>
              <a:t>uncertainty budget, CEOS-FRM maturity level…</a:t>
            </a:r>
          </a:p>
          <a:p>
            <a:pPr marL="540000" lvl="1">
              <a:lnSpc>
                <a:spcPct val="105000"/>
              </a:lnSpc>
              <a:spcBef>
                <a:spcPts val="1600"/>
              </a:spcBef>
            </a:pPr>
            <a:r>
              <a:rPr lang="en-US" sz="2500" dirty="0"/>
              <a:t>Pathfinder for constellation-wide and facility-scale operational validation. Several challenges require R&amp;D on validation methods, uncertainties...</a:t>
            </a:r>
          </a:p>
        </p:txBody>
      </p:sp>
    </p:spTree>
    <p:extLst>
      <p:ext uri="{BB962C8B-B14F-4D97-AF65-F5344CB8AC3E}">
        <p14:creationId xmlns:p14="http://schemas.microsoft.com/office/powerpoint/2010/main" val="218720488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40" y="1329896"/>
            <a:ext cx="6211420" cy="515251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672"/>
            <a:ext cx="11277600" cy="562528"/>
          </a:xfrm>
        </p:spPr>
        <p:txBody>
          <a:bodyPr>
            <a:noAutofit/>
          </a:bodyPr>
          <a:lstStyle/>
          <a:p>
            <a:r>
              <a:rPr lang="en-US" sz="4000" dirty="0"/>
              <a:t>S5P TROPOMI Routine Validation Service Portal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511" y="1016932"/>
            <a:ext cx="4255736" cy="200473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/>
              <a:t>Up-to-date quality information on TROPOMI L1B and L2(+) data based on </a:t>
            </a:r>
            <a:r>
              <a:rPr lang="en-US" sz="2200" u="sng" dirty="0"/>
              <a:t>monthly teleconferences</a:t>
            </a:r>
            <a:r>
              <a:rPr lang="en-US" sz="2200" dirty="0"/>
              <a:t> and </a:t>
            </a:r>
            <a:r>
              <a:rPr lang="en-US" sz="2200" u="sng" dirty="0"/>
              <a:t>quarterly validation reports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5000" y="914400"/>
            <a:ext cx="6524031" cy="4385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sz="1500" b="1" i="0" u="none" strike="noStrike" cap="none" spc="0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FillTx/>
                <a:sym typeface="Calibri"/>
              </a:rPr>
              <a:t>Routine Operations Validation </a:t>
            </a:r>
            <a:r>
              <a:rPr lang="en-US" sz="1500" b="1" dirty="0">
                <a:solidFill>
                  <a:schemeClr val="accent2">
                    <a:lumMod val="50000"/>
                  </a:schemeClr>
                </a:solidFill>
              </a:rPr>
              <a:t>Platform                </a:t>
            </a:r>
            <a:r>
              <a:rPr lang="en-US" sz="1500" b="1" dirty="0">
                <a:solidFill>
                  <a:schemeClr val="accent2">
                    <a:lumMod val="50000"/>
                  </a:schemeClr>
                </a:solidFill>
                <a:hlinkClick r:id="rId4"/>
              </a:rPr>
              <a:t>https://mpc-vdaf.tropomi.eu</a:t>
            </a:r>
            <a:r>
              <a:rPr lang="en-US" sz="15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kumimoji="0" lang="en-US" sz="1500" b="1" i="0" u="none" strike="noStrike" cap="none" spc="0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FillTx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0D84D3-E61B-4CB3-9361-6807E0EE9185}"/>
              </a:ext>
            </a:extLst>
          </p:cNvPr>
          <p:cNvSpPr txBox="1"/>
          <p:nvPr/>
        </p:nvSpPr>
        <p:spPr>
          <a:xfrm>
            <a:off x="4354396" y="1952168"/>
            <a:ext cx="1590496" cy="577079"/>
          </a:xfrm>
          <a:prstGeom prst="rect">
            <a:avLst/>
          </a:prstGeom>
          <a:solidFill>
            <a:srgbClr val="00B050"/>
          </a:solidFill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Search engine to browse </a:t>
            </a:r>
          </a:p>
          <a:p>
            <a:r>
              <a:rPr lang="en-US" sz="1050" b="1" dirty="0">
                <a:solidFill>
                  <a:schemeClr val="bg1"/>
                </a:solidFill>
              </a:rPr>
              <a:t>results by processor </a:t>
            </a:r>
          </a:p>
          <a:p>
            <a:r>
              <a:rPr lang="en-US" sz="1050" b="1" dirty="0">
                <a:solidFill>
                  <a:schemeClr val="bg1"/>
                </a:solidFill>
              </a:rPr>
              <a:t>versions, networks etc.</a:t>
            </a:r>
            <a:endParaRPr lang="nl-BE" sz="1050" b="1" dirty="0">
              <a:solidFill>
                <a:schemeClr val="bg1"/>
              </a:solidFill>
            </a:endParaRP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BA4E6462-EADA-4834-8184-B2DADF3B5724}"/>
              </a:ext>
            </a:extLst>
          </p:cNvPr>
          <p:cNvSpPr/>
          <p:nvPr/>
        </p:nvSpPr>
        <p:spPr>
          <a:xfrm>
            <a:off x="5714108" y="1771924"/>
            <a:ext cx="314507" cy="181187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nl-BE" sz="1050">
              <a:solidFill>
                <a:schemeClr val="bg1"/>
              </a:solidFill>
            </a:endParaRP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8D1C6957-B1CC-44D6-9E77-64415A07A3B5}"/>
              </a:ext>
            </a:extLst>
          </p:cNvPr>
          <p:cNvSpPr/>
          <p:nvPr/>
        </p:nvSpPr>
        <p:spPr>
          <a:xfrm>
            <a:off x="6072979" y="1770981"/>
            <a:ext cx="314507" cy="181187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nl-BE" sz="105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552A52-FFA2-4F4F-9FD3-E37E5E781557}"/>
              </a:ext>
            </a:extLst>
          </p:cNvPr>
          <p:cNvSpPr txBox="1"/>
          <p:nvPr/>
        </p:nvSpPr>
        <p:spPr>
          <a:xfrm>
            <a:off x="6151628" y="1947702"/>
            <a:ext cx="1234629" cy="415496"/>
          </a:xfrm>
          <a:prstGeom prst="rect">
            <a:avLst/>
          </a:prstGeom>
          <a:solidFill>
            <a:srgbClr val="00B050"/>
          </a:solidFill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To the Automated </a:t>
            </a:r>
          </a:p>
          <a:p>
            <a:r>
              <a:rPr lang="en-US" sz="1050" b="1" dirty="0">
                <a:solidFill>
                  <a:schemeClr val="bg1"/>
                </a:solidFill>
              </a:rPr>
              <a:t>Validation Server</a:t>
            </a:r>
          </a:p>
        </p:txBody>
      </p:sp>
      <p:sp>
        <p:nvSpPr>
          <p:cNvPr id="15" name="Arrow: Left 9">
            <a:extLst>
              <a:ext uri="{FF2B5EF4-FFF2-40B4-BE49-F238E27FC236}">
                <a16:creationId xmlns:a16="http://schemas.microsoft.com/office/drawing/2014/main" id="{9BB474AA-8412-4BC4-8362-597136D02319}"/>
              </a:ext>
            </a:extLst>
          </p:cNvPr>
          <p:cNvSpPr/>
          <p:nvPr/>
        </p:nvSpPr>
        <p:spPr>
          <a:xfrm>
            <a:off x="4937744" y="3338535"/>
            <a:ext cx="188925" cy="156136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nl-BE" sz="105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58D031-8309-4051-BA2C-18DC90EDEC43}"/>
              </a:ext>
            </a:extLst>
          </p:cNvPr>
          <p:cNvSpPr txBox="1"/>
          <p:nvPr/>
        </p:nvSpPr>
        <p:spPr>
          <a:xfrm>
            <a:off x="5126669" y="3372306"/>
            <a:ext cx="2036131" cy="253914"/>
          </a:xfrm>
          <a:prstGeom prst="rect">
            <a:avLst/>
          </a:prstGeom>
          <a:solidFill>
            <a:srgbClr val="00B050"/>
          </a:solidFill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Results and resources by product</a:t>
            </a:r>
            <a:endParaRPr lang="nl-BE" sz="1050" b="1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354" y="3650599"/>
            <a:ext cx="1199450" cy="2329703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18" name="Arrow: Left 9">
            <a:extLst>
              <a:ext uri="{FF2B5EF4-FFF2-40B4-BE49-F238E27FC236}">
                <a16:creationId xmlns:a16="http://schemas.microsoft.com/office/drawing/2014/main" id="{9BB474AA-8412-4BC4-8362-597136D02319}"/>
              </a:ext>
            </a:extLst>
          </p:cNvPr>
          <p:cNvSpPr/>
          <p:nvPr/>
        </p:nvSpPr>
        <p:spPr>
          <a:xfrm>
            <a:off x="5863759" y="6301018"/>
            <a:ext cx="188925" cy="156136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nl-BE" sz="105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58D031-8309-4051-BA2C-18DC90EDEC43}"/>
              </a:ext>
            </a:extLst>
          </p:cNvPr>
          <p:cNvSpPr txBox="1"/>
          <p:nvPr/>
        </p:nvSpPr>
        <p:spPr>
          <a:xfrm>
            <a:off x="6040644" y="6252877"/>
            <a:ext cx="2324786" cy="253914"/>
          </a:xfrm>
          <a:prstGeom prst="rect">
            <a:avLst/>
          </a:prstGeom>
          <a:solidFill>
            <a:srgbClr val="00B050"/>
          </a:solidFill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Direct access to quarterly report</a:t>
            </a:r>
            <a:endParaRPr lang="nl-BE" sz="1050" b="1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428" y="3200400"/>
            <a:ext cx="2208163" cy="3306391"/>
          </a:xfrm>
          <a:prstGeom prst="rect">
            <a:avLst/>
          </a:prstGeom>
          <a:ln w="127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98314908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11734800" cy="10332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000" dirty="0"/>
              <a:t>VDAF-AVS:  Automated comparison to ground-based networks and </a:t>
            </a:r>
            <a:br>
              <a:rPr lang="en-US" sz="3000" dirty="0"/>
            </a:br>
            <a:r>
              <a:rPr lang="en-US" sz="3000" dirty="0"/>
              <a:t>permanent reporting of S5P TROPOMI L2(+) data Quality Indicators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300927"/>
            <a:ext cx="7194461" cy="34016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1418102"/>
            <a:ext cx="43701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hlinkClick r:id="rId3"/>
              </a:rPr>
              <a:t>https://mpc-vdaf-server.tropomi.eu</a:t>
            </a:r>
            <a:r>
              <a:rPr lang="en-US" sz="22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082788"/>
            <a:ext cx="4185686" cy="431801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47469" r="40741"/>
          <a:stretch/>
        </p:blipFill>
        <p:spPr>
          <a:xfrm>
            <a:off x="7086600" y="1534320"/>
            <a:ext cx="1763305" cy="766607"/>
          </a:xfrm>
          <a:prstGeom prst="rect">
            <a:avLst/>
          </a:prstGeom>
          <a:ln w="2857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558700" y="1346912"/>
            <a:ext cx="921084" cy="23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Total SO</a:t>
            </a:r>
            <a:r>
              <a:rPr kumimoji="0" lang="en-US" sz="900" b="1" i="0" u="none" strike="noStrike" cap="none" spc="0" normalizeH="0" baseline="-2500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</a:t>
            </a:r>
            <a:r>
              <a:rPr kumimoji="0" lang="en-US" sz="9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column</a:t>
            </a:r>
          </a:p>
        </p:txBody>
      </p:sp>
      <p:sp>
        <p:nvSpPr>
          <p:cNvPr id="8" name="Rectangle 7"/>
          <p:cNvSpPr/>
          <p:nvPr/>
        </p:nvSpPr>
        <p:spPr>
          <a:xfrm>
            <a:off x="7119272" y="1534320"/>
            <a:ext cx="1730633" cy="766607"/>
          </a:xfrm>
          <a:prstGeom prst="rect">
            <a:avLst/>
          </a:prstGeom>
          <a:noFill/>
          <a:ln w="12700" cap="flat">
            <a:solidFill>
              <a:schemeClr val="tx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5734" y="1432063"/>
            <a:ext cx="156916" cy="15497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7941212" y="2300927"/>
            <a:ext cx="212188" cy="366073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ys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9" b="1407"/>
          <a:stretch/>
        </p:blipFill>
        <p:spPr>
          <a:xfrm>
            <a:off x="4853202" y="3550866"/>
            <a:ext cx="309313" cy="1129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31395" y="6028765"/>
            <a:ext cx="1145005" cy="343501"/>
          </a:xfrm>
          <a:prstGeom prst="roundRect">
            <a:avLst/>
          </a:prstGeom>
          <a:noFill/>
          <a:ln w="38100" cap="flat">
            <a:solidFill>
              <a:srgbClr val="00B05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5963920"/>
            <a:ext cx="266034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New since AC-VC-20</a:t>
            </a:r>
          </a:p>
        </p:txBody>
      </p:sp>
    </p:spTree>
    <p:extLst>
      <p:ext uri="{BB962C8B-B14F-4D97-AF65-F5344CB8AC3E}">
        <p14:creationId xmlns:p14="http://schemas.microsoft.com/office/powerpoint/2010/main" val="6113882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CA0B6-021A-FA1B-B126-B7DD0AF73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11277600" cy="562528"/>
          </a:xfrm>
        </p:spPr>
        <p:txBody>
          <a:bodyPr>
            <a:noAutofit/>
          </a:bodyPr>
          <a:lstStyle/>
          <a:p>
            <a:r>
              <a:rPr lang="en-US" sz="4000" dirty="0"/>
              <a:t>VDAF Automated Validation Server</a:t>
            </a:r>
            <a:endParaRPr lang="en-BE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7A091-A7BD-A0C6-1AC0-43DBCD900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11430000" cy="54102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300" dirty="0">
                <a:sym typeface="Wingdings" panose="05000000000000000000" pitchFamily="2" charset="2"/>
              </a:rPr>
              <a:t>Community-agreed validation methods &amp; metrics (CEOS, QA4EO, pubs…)</a:t>
            </a:r>
          </a:p>
          <a:p>
            <a:pPr>
              <a:spcBef>
                <a:spcPts val="1800"/>
              </a:spcBef>
            </a:pPr>
            <a:r>
              <a:rPr lang="en-US" sz="2300" dirty="0">
                <a:sym typeface="Wingdings" panose="05000000000000000000" pitchFamily="2" charset="2"/>
              </a:rPr>
              <a:t>Reference measurements from ground-based </a:t>
            </a:r>
            <a:r>
              <a:rPr lang="en-US" sz="2300" u="sng" dirty="0">
                <a:sym typeface="Wingdings" panose="05000000000000000000" pitchFamily="2" charset="2"/>
              </a:rPr>
              <a:t>monitoring networks</a:t>
            </a:r>
            <a:r>
              <a:rPr lang="en-US" sz="2300" dirty="0">
                <a:sym typeface="Wingdings" panose="05000000000000000000" pitchFamily="2" charset="2"/>
              </a:rPr>
              <a:t> and ESA </a:t>
            </a:r>
            <a:r>
              <a:rPr lang="en-US" sz="2300" u="sng" dirty="0">
                <a:sym typeface="Wingdings" panose="05000000000000000000" pitchFamily="2" charset="2"/>
              </a:rPr>
              <a:t>FRM4xxx programme</a:t>
            </a:r>
            <a:r>
              <a:rPr lang="en-US" sz="2300" dirty="0">
                <a:sym typeface="Wingdings" panose="05000000000000000000" pitchFamily="2" charset="2"/>
              </a:rPr>
              <a:t>; substantial progress on harmonization, traceability, uncertainty assessment, documentation</a:t>
            </a:r>
          </a:p>
          <a:p>
            <a:pPr>
              <a:spcBef>
                <a:spcPts val="1800"/>
              </a:spcBef>
            </a:pPr>
            <a:r>
              <a:rPr lang="en-US" sz="2300" dirty="0">
                <a:sym typeface="Wingdings" panose="05000000000000000000" pitchFamily="2" charset="2"/>
              </a:rPr>
              <a:t>Validation database and services at </a:t>
            </a:r>
            <a:r>
              <a:rPr lang="en-US" sz="2300" u="sng" dirty="0">
                <a:sym typeface="Wingdings" panose="05000000000000000000" pitchFamily="2" charset="2"/>
              </a:rPr>
              <a:t>EVDC</a:t>
            </a:r>
            <a:r>
              <a:rPr lang="en-US" sz="2300" dirty="0">
                <a:sym typeface="Wingdings" panose="05000000000000000000" pitchFamily="2" charset="2"/>
              </a:rPr>
              <a:t> (NILU and partners), including harmonization with network data centers (GEOMS, DCIO…)</a:t>
            </a:r>
          </a:p>
          <a:p>
            <a:pPr>
              <a:spcBef>
                <a:spcPts val="1800"/>
              </a:spcBef>
            </a:pPr>
            <a:r>
              <a:rPr lang="en-US" sz="2300" dirty="0">
                <a:sym typeface="Wingdings" panose="05000000000000000000" pitchFamily="2" charset="2"/>
              </a:rPr>
              <a:t>(Reference and satellite) data harvesting and handling tools from ESA </a:t>
            </a:r>
            <a:r>
              <a:rPr lang="en-US" sz="2300" u="sng" dirty="0">
                <a:sym typeface="Wingdings" panose="05000000000000000000" pitchFamily="2" charset="2"/>
              </a:rPr>
              <a:t>Atmospheric Toolbox</a:t>
            </a:r>
            <a:r>
              <a:rPr lang="en-US" sz="2300" dirty="0">
                <a:sym typeface="Wingdings" panose="05000000000000000000" pitchFamily="2" charset="2"/>
              </a:rPr>
              <a:t> (CODA, HARP, VISAN) implemented by s[&amp;]t</a:t>
            </a:r>
          </a:p>
          <a:p>
            <a:pPr>
              <a:spcBef>
                <a:spcPts val="1800"/>
              </a:spcBef>
            </a:pPr>
            <a:r>
              <a:rPr lang="en-US" sz="2300" dirty="0">
                <a:sym typeface="Wingdings" panose="05000000000000000000" pitchFamily="2" charset="2"/>
              </a:rPr>
              <a:t>Monthly evaluation and feedback from ATM-MPC validation team</a:t>
            </a:r>
          </a:p>
          <a:p>
            <a:pPr>
              <a:spcBef>
                <a:spcPts val="1800"/>
              </a:spcBef>
            </a:pPr>
            <a:r>
              <a:rPr lang="en-US" sz="2300" dirty="0">
                <a:sym typeface="Wingdings" panose="05000000000000000000" pitchFamily="2" charset="2"/>
              </a:rPr>
              <a:t>Permanent evolution: new data sources, new validation channels, improved efficiency, enhanced QA/QC…</a:t>
            </a:r>
          </a:p>
        </p:txBody>
      </p:sp>
    </p:spTree>
    <p:extLst>
      <p:ext uri="{BB962C8B-B14F-4D97-AF65-F5344CB8AC3E}">
        <p14:creationId xmlns:p14="http://schemas.microsoft.com/office/powerpoint/2010/main" val="324178117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11654660" cy="782856"/>
          </a:xfrm>
        </p:spPr>
        <p:txBody>
          <a:bodyPr>
            <a:noAutofit/>
          </a:bodyPr>
          <a:lstStyle/>
          <a:p>
            <a:r>
              <a:rPr lang="en-US" sz="3300" dirty="0"/>
              <a:t>Fiducial Reference Measurements and Other Validation Data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422455"/>
              </p:ext>
            </p:extLst>
          </p:nvPr>
        </p:nvGraphicFramePr>
        <p:xfrm>
          <a:off x="701413" y="907778"/>
          <a:ext cx="9556457" cy="5112022"/>
        </p:xfrm>
        <a:graphic>
          <a:graphicData uri="http://schemas.openxmlformats.org/drawingml/2006/table">
            <a:tbl>
              <a:tblPr firstRow="1" firstCol="1" bandRow="1"/>
              <a:tblGrid>
                <a:gridCol w="2123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4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95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45484">
                  <a:extLst>
                    <a:ext uri="{9D8B030D-6E8A-4147-A177-3AD203B41FA5}">
                      <a16:colId xmlns:a16="http://schemas.microsoft.com/office/drawing/2014/main" val="975986057"/>
                    </a:ext>
                  </a:extLst>
                </a:gridCol>
              </a:tblGrid>
              <a:tr h="4760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S5P data Product</a:t>
                      </a:r>
                      <a:endParaRPr lang="fr-BE" sz="1300" dirty="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8" marR="42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3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Mission </a:t>
                      </a:r>
                      <a:r>
                        <a:rPr lang="en-US" sz="1300" b="1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requirements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Systematic     Random</a:t>
                      </a:r>
                    </a:p>
                  </a:txBody>
                  <a:tcPr marL="42168" marR="42168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9278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Fiducial Reference Measurements</a:t>
                      </a:r>
                      <a:endParaRPr lang="fr-BE" sz="1300" dirty="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and other ground-based data sources</a:t>
                      </a:r>
                    </a:p>
                  </a:txBody>
                  <a:tcPr marL="42168" marR="42168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3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Satellite data sources</a:t>
                      </a:r>
                    </a:p>
                  </a:txBody>
                  <a:tcPr marL="42168" marR="42168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Calibri"/>
                        </a:rPr>
                        <a:t>L1B radiance &amp; irradiance</a:t>
                      </a:r>
                    </a:p>
                  </a:txBody>
                  <a:tcPr marL="42168" marR="42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0" i="0" u="none" strike="noStrike" cap="none" spc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band dependent</a:t>
                      </a: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BE" sz="13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/>
                        <a:ea typeface="Times New Roman"/>
                        <a:cs typeface="Arial"/>
                        <a:sym typeface="Arial"/>
                      </a:endParaRP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PICS </a:t>
                      </a:r>
                      <a:r>
                        <a:rPr lang="en-US" sz="13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based</a:t>
                      </a: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 monitoring</a:t>
                      </a: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OMPS-NP, OMPS-NM</a:t>
                      </a:r>
                    </a:p>
                  </a:txBody>
                  <a:tcPr marL="33247" marR="33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854163"/>
                  </a:ext>
                </a:extLst>
              </a:tr>
              <a:tr h="286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0" u="none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n-GB" sz="1300" b="0" u="none" baseline="-250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GB" sz="1300" b="0" u="none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total column</a:t>
                      </a:r>
                      <a:endParaRPr lang="fr-BE" sz="1300" b="0" u="none" dirty="0">
                        <a:solidFill>
                          <a:srgbClr val="00B05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8" marR="42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5%</a:t>
                      </a: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2.5%</a:t>
                      </a: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Brewer, Dobson, ZSL-DOAS,</a:t>
                      </a:r>
                      <a:r>
                        <a:rPr lang="en-GB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PGN</a:t>
                      </a:r>
                      <a:endParaRPr lang="fr-BE" sz="1300" b="0" i="0" u="none" strike="noStrike" cap="none" spc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FillTx/>
                        <a:latin typeface="Arial"/>
                        <a:ea typeface="Times New Roman"/>
                        <a:cs typeface="Arial"/>
                        <a:sym typeface="Arial"/>
                      </a:endParaRP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OMI, GOME-2</a:t>
                      </a:r>
                    </a:p>
                  </a:txBody>
                  <a:tcPr marL="33247" marR="33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2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0" u="none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n-GB" sz="1300" b="0" u="none" baseline="-250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GB" sz="1300" b="0" u="none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vertical </a:t>
                      </a:r>
                      <a:r>
                        <a:rPr lang="en-GB" sz="13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</a:rPr>
                        <a:t>profile</a:t>
                      </a:r>
                      <a:endParaRPr lang="fr-BE" sz="1300" b="0" i="0" u="none" strike="noStrike" kern="1200" cap="none" spc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FillTx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168" marR="42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30%</a:t>
                      </a: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10%</a:t>
                      </a: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ozonesonde, DIAL (</a:t>
                      </a:r>
                      <a:r>
                        <a:rPr lang="en-GB" sz="1300" b="0" i="0" u="none" strike="noStrike" kern="1200" cap="none" spc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strato+</a:t>
                      </a:r>
                      <a:r>
                        <a:rPr lang="en-GB" sz="13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tropo</a:t>
                      </a:r>
                      <a:r>
                        <a:rPr lang="en-GB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)</a:t>
                      </a:r>
                      <a:endParaRPr lang="fr-BE" sz="1300" b="0" i="0" u="none" strike="noStrike" cap="none" spc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FillTx/>
                        <a:latin typeface="Arial"/>
                        <a:ea typeface="Times New Roman"/>
                        <a:cs typeface="Arial"/>
                        <a:sym typeface="Arial"/>
                      </a:endParaRP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OMI, GOME-2</a:t>
                      </a:r>
                    </a:p>
                  </a:txBody>
                  <a:tcPr marL="33247" marR="33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6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O</a:t>
                      </a:r>
                      <a:r>
                        <a:rPr lang="en-GB" sz="1300" b="0" i="0" u="none" strike="noStrike" cap="none" spc="0" baseline="-25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3</a:t>
                      </a:r>
                      <a:r>
                        <a:rPr lang="en-GB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 tropospheric column</a:t>
                      </a:r>
                      <a:endParaRPr lang="fr-BE" sz="1300" b="0" i="0" u="none" strike="noStrike" cap="none" spc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FillTx/>
                        <a:latin typeface="Arial"/>
                        <a:ea typeface="Times New Roman"/>
                        <a:cs typeface="Arial"/>
                        <a:sym typeface="Arial"/>
                      </a:endParaRPr>
                    </a:p>
                  </a:txBody>
                  <a:tcPr marL="42168" marR="42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25%</a:t>
                      </a: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25%</a:t>
                      </a: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ozonesonde</a:t>
                      </a:r>
                      <a:r>
                        <a:rPr lang="en-GB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 </a:t>
                      </a:r>
                      <a:endParaRPr lang="fr-BE" sz="13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/>
                        <a:ea typeface="Times New Roman"/>
                        <a:cs typeface="Arial"/>
                        <a:sym typeface="Arial"/>
                      </a:endParaRP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OMI, GOME-2</a:t>
                      </a:r>
                    </a:p>
                  </a:txBody>
                  <a:tcPr marL="33247" marR="33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6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0" u="none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</a:t>
                      </a:r>
                      <a:r>
                        <a:rPr lang="en-GB" sz="1300" b="0" u="none" baseline="-250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GB" sz="1300" b="0" u="none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stratospheric column</a:t>
                      </a:r>
                      <a:endParaRPr lang="fr-BE" sz="1300" b="0" u="none" dirty="0">
                        <a:solidFill>
                          <a:srgbClr val="00B05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8" marR="42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10%</a:t>
                      </a: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0.5 e15</a:t>
                      </a: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NDACC ZSL-DOAS</a:t>
                      </a:r>
                      <a:endParaRPr lang="fr-BE" sz="1300" b="0" i="0" u="none" strike="noStrike" cap="none" spc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FillTx/>
                        <a:latin typeface="Arial"/>
                        <a:ea typeface="Times New Roman"/>
                        <a:cs typeface="Arial"/>
                        <a:sym typeface="Arial"/>
                      </a:endParaRP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OMI, GOME-2</a:t>
                      </a:r>
                    </a:p>
                  </a:txBody>
                  <a:tcPr marL="33247" marR="33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6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0" u="none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</a:t>
                      </a:r>
                      <a:r>
                        <a:rPr lang="en-GB" sz="1300" b="0" u="none" baseline="-250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GB" sz="1300" b="0" u="none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tropospheric column</a:t>
                      </a:r>
                      <a:endParaRPr lang="fr-BE" sz="1300" b="0" u="none" dirty="0">
                        <a:solidFill>
                          <a:srgbClr val="00B05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8" marR="42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50%</a:t>
                      </a: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0.7 e15</a:t>
                      </a: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NDACC MAX-DOAS</a:t>
                      </a:r>
                      <a:endParaRPr lang="fr-BE" sz="1300" b="0" i="0" u="none" strike="noStrike" cap="none" spc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FillTx/>
                        <a:latin typeface="Arial"/>
                        <a:ea typeface="Times New Roman"/>
                        <a:cs typeface="Arial"/>
                        <a:sym typeface="Arial"/>
                      </a:endParaRP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OMI, GOME-2</a:t>
                      </a:r>
                    </a:p>
                  </a:txBody>
                  <a:tcPr marL="33247" marR="33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6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0" u="none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</a:t>
                      </a:r>
                      <a:r>
                        <a:rPr lang="en-GB" sz="1300" b="0" u="none" baseline="-250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GB" sz="1300" b="0" u="none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total column</a:t>
                      </a:r>
                      <a:endParaRPr lang="fr-BE" sz="1300" b="0" u="none" dirty="0">
                        <a:solidFill>
                          <a:srgbClr val="00B05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8" marR="42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PGN</a:t>
                      </a:r>
                      <a:endParaRPr lang="fr-BE" sz="1300" b="0" i="0" u="none" strike="noStrike" cap="none" spc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FillTx/>
                        <a:latin typeface="Arial"/>
                        <a:ea typeface="Times New Roman"/>
                        <a:cs typeface="Arial"/>
                        <a:sym typeface="Arial"/>
                      </a:endParaRP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OMI, GOME-2</a:t>
                      </a:r>
                    </a:p>
                  </a:txBody>
                  <a:tcPr marL="33247" marR="33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3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0" u="none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SO</a:t>
                      </a:r>
                      <a:r>
                        <a:rPr lang="en-GB" sz="1300" b="0" u="none" baseline="-250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GB" sz="1300" b="0" u="none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total column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0" u="none" dirty="0">
                          <a:solidFill>
                            <a:srgbClr val="0070C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SO</a:t>
                      </a:r>
                      <a:r>
                        <a:rPr lang="en-GB" sz="1300" b="0" u="none" baseline="-25000" dirty="0">
                          <a:solidFill>
                            <a:srgbClr val="0070C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GB" sz="1300" b="0" u="none" dirty="0">
                          <a:solidFill>
                            <a:srgbClr val="0070C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layer height</a:t>
                      </a:r>
                      <a:endParaRPr lang="fr-BE" sz="1300" b="0" u="none" dirty="0">
                        <a:solidFill>
                          <a:srgbClr val="0070C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8" marR="42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30%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30%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MAX-DOAS, </a:t>
                      </a:r>
                      <a:r>
                        <a:rPr lang="en-GB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PGN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-</a:t>
                      </a:r>
                      <a:endParaRPr lang="fr-BE" sz="1300" b="0" i="0" u="none" strike="noStrike" cap="none" spc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uFillTx/>
                        <a:latin typeface="Arial"/>
                        <a:ea typeface="Times New Roman"/>
                        <a:cs typeface="Arial"/>
                        <a:sym typeface="Arial"/>
                      </a:endParaRP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OMI, OMPS-NP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IASI-B, IASI-C, CALIPSO</a:t>
                      </a:r>
                    </a:p>
                  </a:txBody>
                  <a:tcPr marL="33247" marR="33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6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0" u="none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HCHO total column</a:t>
                      </a:r>
                      <a:endParaRPr lang="fr-BE" sz="1300" b="0" u="none" dirty="0">
                        <a:solidFill>
                          <a:srgbClr val="00B05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8" marR="42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80%</a:t>
                      </a: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1.2 e16</a:t>
                      </a: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MAX-DOAS</a:t>
                      </a:r>
                      <a:r>
                        <a:rPr lang="en-GB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, </a:t>
                      </a:r>
                      <a:r>
                        <a:rPr lang="en-GB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NDACC FTIR, PGN</a:t>
                      </a:r>
                      <a:endParaRPr lang="fr-BE" sz="1300" b="0" i="0" u="none" strike="noStrike" cap="none" spc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FillTx/>
                        <a:latin typeface="Arial"/>
                        <a:ea typeface="Times New Roman"/>
                        <a:cs typeface="Arial"/>
                        <a:sym typeface="Arial"/>
                      </a:endParaRP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OMI, GOME-2</a:t>
                      </a:r>
                    </a:p>
                  </a:txBody>
                  <a:tcPr marL="33247" marR="33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62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0" u="none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 total column</a:t>
                      </a:r>
                      <a:endParaRPr lang="fr-BE" sz="1300" b="0" u="none" dirty="0">
                        <a:solidFill>
                          <a:srgbClr val="00B05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8" marR="42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15%</a:t>
                      </a: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10%</a:t>
                      </a: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9278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NDACC FTIR, </a:t>
                      </a: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TCCON, COCCON</a:t>
                      </a: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GOSAT-2, OCO-2</a:t>
                      </a:r>
                    </a:p>
                  </a:txBody>
                  <a:tcPr marL="33247" marR="33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247">
                <a:tc>
                  <a:txBody>
                    <a:bodyPr/>
                    <a:lstStyle/>
                    <a:p>
                      <a: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CH</a:t>
                      </a:r>
                      <a:r>
                        <a:rPr lang="en-GB" sz="1300" b="0" i="0" u="none" strike="noStrike" cap="none" spc="0" baseline="-25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4</a:t>
                      </a:r>
                      <a:r>
                        <a:rPr lang="en-GB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 total column</a:t>
                      </a:r>
                      <a:endParaRPr lang="fr-BE" sz="1300" b="0" i="0" u="none" strike="noStrike" cap="none" spc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FillTx/>
                        <a:latin typeface="Arial"/>
                        <a:ea typeface="Times New Roman"/>
                        <a:cs typeface="Arial"/>
                        <a:sym typeface="Arial"/>
                      </a:endParaRPr>
                    </a:p>
                  </a:txBody>
                  <a:tcPr marL="42168" marR="42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1.5%</a:t>
                      </a: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1%</a:t>
                      </a: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NDACC FTIR, </a:t>
                      </a: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TCCON, COCCON</a:t>
                      </a: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GOSAT-2, OCO-2</a:t>
                      </a:r>
                    </a:p>
                  </a:txBody>
                  <a:tcPr marL="33247" marR="33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06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0" i="1" u="non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Cloud Fraction</a:t>
                      </a:r>
                      <a:endParaRPr lang="fr-BE" sz="1300" b="0" i="1" u="non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8" marR="42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3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20%</a:t>
                      </a: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3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0.05</a:t>
                      </a: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FRM not available</a:t>
                      </a:r>
                      <a:endParaRPr lang="fr-BE" sz="1300" b="0" i="0" u="none" strike="noStrike" cap="none" spc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uFillTx/>
                        <a:latin typeface="Arial"/>
                        <a:ea typeface="Times New Roman"/>
                        <a:cs typeface="Arial"/>
                        <a:sym typeface="Arial"/>
                      </a:endParaRP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VIIRS, OMI, GOME-2</a:t>
                      </a:r>
                    </a:p>
                  </a:txBody>
                  <a:tcPr marL="33247" marR="33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6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0" u="none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Cloud Height (pressure)</a:t>
                      </a:r>
                      <a:endParaRPr lang="fr-BE" sz="1300" b="0" u="none" dirty="0">
                        <a:solidFill>
                          <a:srgbClr val="00B05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8" marR="42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3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20%</a:t>
                      </a: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3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0.5 km</a:t>
                      </a: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CLOUDNET lidar/radar</a:t>
                      </a:r>
                      <a:endParaRPr lang="fr-BE" sz="1300" b="0" i="0" u="none" strike="noStrike" cap="none" spc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FillTx/>
                        <a:latin typeface="Arial"/>
                        <a:ea typeface="Times New Roman"/>
                        <a:cs typeface="Arial"/>
                        <a:sym typeface="Arial"/>
                      </a:endParaRP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VIIRS, OMI, GOME-2</a:t>
                      </a:r>
                    </a:p>
                  </a:txBody>
                  <a:tcPr marL="33247" marR="33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06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0" i="1" u="non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Cloud Optical Thickness</a:t>
                      </a:r>
                      <a:endParaRPr lang="fr-BE" sz="1300" b="0" i="1" u="non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8" marR="42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3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20%</a:t>
                      </a: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3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0.05</a:t>
                      </a: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FRM not available</a:t>
                      </a:r>
                      <a:endParaRPr lang="fr-BE" sz="1300" b="0" i="0" u="none" strike="noStrike" cap="none" spc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uFillTx/>
                        <a:latin typeface="Arial"/>
                        <a:ea typeface="Times New Roman"/>
                        <a:cs typeface="Arial"/>
                        <a:sym typeface="Arial"/>
                      </a:endParaRP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VIIRS, OMI, GOME-2</a:t>
                      </a:r>
                    </a:p>
                  </a:txBody>
                  <a:tcPr marL="33247" marR="33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06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0" i="1" u="non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Aerosol Absorbing Index</a:t>
                      </a:r>
                      <a:endParaRPr lang="fr-BE" sz="1300" b="0" i="1" u="non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8" marR="42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3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1 AAI</a:t>
                      </a: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3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0.1 AAI</a:t>
                      </a: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FRM not available</a:t>
                      </a:r>
                      <a:endParaRPr lang="fr-BE" sz="1300" b="0" i="0" u="none" strike="noStrike" cap="none" spc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uFillTx/>
                        <a:latin typeface="Arial"/>
                        <a:ea typeface="Times New Roman"/>
                        <a:cs typeface="Arial"/>
                        <a:sym typeface="Arial"/>
                      </a:endParaRP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OMI, OMPS-NP</a:t>
                      </a:r>
                    </a:p>
                  </a:txBody>
                  <a:tcPr marL="33247" marR="33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06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0" u="none" dirty="0">
                          <a:solidFill>
                            <a:srgbClr val="0070C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Aerosol Layer Height</a:t>
                      </a:r>
                      <a:endParaRPr lang="fr-BE" sz="1300" b="0" u="none" dirty="0">
                        <a:solidFill>
                          <a:srgbClr val="0070C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68" marR="42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100 hPa</a:t>
                      </a: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50 hPa</a:t>
                      </a: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EARLINET lidar</a:t>
                      </a:r>
                      <a:endParaRPr lang="fr-BE" sz="1300" b="0" i="0" u="none" strike="noStrike" cap="none" spc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FillTx/>
                        <a:latin typeface="Arial"/>
                        <a:ea typeface="Times New Roman"/>
                        <a:cs typeface="Arial"/>
                        <a:sym typeface="Arial"/>
                      </a:endParaRPr>
                    </a:p>
                  </a:txBody>
                  <a:tcPr marL="42168" marR="42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BE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CALIPSO, VIIRS, GOME-2</a:t>
                      </a:r>
                    </a:p>
                  </a:txBody>
                  <a:tcPr marL="33247" marR="33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17" name="Picture 8" descr="Nitrogen-dioxide-3D-vd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2832394"/>
            <a:ext cx="400863" cy="29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Spacefill model of carbon monox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29" y="4057495"/>
            <a:ext cx="343645" cy="27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Spacefill model of oz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" y="1915747"/>
            <a:ext cx="430821" cy="3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upload.wikimedia.org/wikipedia/commons/thumb/2/21/GHS-pictogram-silhouette.svg/220px-GHS-pictogram-silhouette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75" y="5542399"/>
            <a:ext cx="395025" cy="39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lambert\AppData\Local\Microsoft\Windows\INetCache\IE\MHXVHN9T\1399995805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" y="4876252"/>
            <a:ext cx="421231" cy="24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Methane-3D-space-filling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2" y="4325702"/>
            <a:ext cx="345167" cy="37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image illustrative de l’article Méthana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59" y="3733800"/>
            <a:ext cx="304416" cy="32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Sulfur-dioxide-3D-vd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2" y="3397054"/>
            <a:ext cx="359501" cy="28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982154" y="5991603"/>
            <a:ext cx="10528573" cy="583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595" tIns="45595" rIns="45595" bIns="45595" numCol="1" spcCol="28575" rtlCol="0" anchor="t">
            <a:spAutoFit/>
          </a:bodyPr>
          <a:lstStyle/>
          <a:p>
            <a:r>
              <a:rPr lang="en-GB" sz="1596" dirty="0"/>
              <a:t>Colour code:  </a:t>
            </a:r>
            <a:r>
              <a:rPr lang="en-GB" sz="1596" b="1" dirty="0">
                <a:solidFill>
                  <a:srgbClr val="00B050"/>
                </a:solidFill>
              </a:rPr>
              <a:t>automated production of S5P QIs by the VDAF-AVS</a:t>
            </a:r>
            <a:r>
              <a:rPr lang="en-GB" sz="1596" b="1" dirty="0"/>
              <a:t>        </a:t>
            </a:r>
            <a:r>
              <a:rPr lang="en-GB" sz="1596" b="1" dirty="0">
                <a:solidFill>
                  <a:srgbClr val="0070C0"/>
                </a:solidFill>
              </a:rPr>
              <a:t>manual data collection and/or validation</a:t>
            </a:r>
          </a:p>
          <a:p>
            <a:r>
              <a:rPr lang="en-GB" sz="1596" dirty="0">
                <a:solidFill>
                  <a:schemeClr val="bg1">
                    <a:lumMod val="65000"/>
                  </a:schemeClr>
                </a:solidFill>
              </a:rPr>
              <a:t>                        </a:t>
            </a:r>
            <a:r>
              <a:rPr lang="en-GB" sz="1596" i="1" dirty="0">
                <a:solidFill>
                  <a:schemeClr val="bg1">
                    <a:lumMod val="65000"/>
                  </a:schemeClr>
                </a:solidFill>
              </a:rPr>
              <a:t>FRM not available, quality evaluation mainly via diagnostics and satellite data intercomparisons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625306" y="2971800"/>
            <a:ext cx="1179901" cy="2844000"/>
          </a:xfrm>
          <a:prstGeom prst="rect">
            <a:avLst/>
          </a:prstGeom>
          <a:noFill/>
          <a:ln w="19050" cap="flat">
            <a:solidFill>
              <a:srgbClr val="00B0F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595" tIns="45595" rIns="45595" bIns="45595" numCol="1" spcCol="38100" rtlCol="0" anchor="t">
            <a:spAutoFit/>
          </a:bodyPr>
          <a:lstStyle/>
          <a:p>
            <a:pPr algn="ctr" defTabSz="911939"/>
            <a:r>
              <a:rPr lang="en-US" sz="897" b="1" dirty="0">
                <a:solidFill>
                  <a:srgbClr val="0070C0"/>
                </a:solidFill>
              </a:rPr>
              <a:t>Monitoring Networks</a:t>
            </a:r>
          </a:p>
          <a:p>
            <a:pPr defTabSz="911939"/>
            <a:endParaRPr lang="en-US" sz="897" b="1" dirty="0"/>
          </a:p>
          <a:p>
            <a:pPr defTabSz="911939"/>
            <a:endParaRPr lang="en-US" sz="897" b="1" dirty="0"/>
          </a:p>
          <a:p>
            <a:pPr defTabSz="911939"/>
            <a:endParaRPr lang="en-US" sz="897" b="1" dirty="0"/>
          </a:p>
          <a:p>
            <a:pPr defTabSz="911939"/>
            <a:endParaRPr lang="en-US" sz="897" b="1" dirty="0"/>
          </a:p>
          <a:p>
            <a:pPr defTabSz="911939"/>
            <a:endParaRPr lang="en-US" sz="897" b="1" dirty="0"/>
          </a:p>
          <a:p>
            <a:pPr defTabSz="911939"/>
            <a:endParaRPr lang="en-US" sz="897" b="1" dirty="0"/>
          </a:p>
          <a:p>
            <a:pPr defTabSz="911939"/>
            <a:endParaRPr lang="en-US" sz="897" b="1" dirty="0"/>
          </a:p>
          <a:p>
            <a:pPr defTabSz="911939"/>
            <a:endParaRPr lang="en-US" sz="897" b="1" dirty="0"/>
          </a:p>
          <a:p>
            <a:pPr defTabSz="911939"/>
            <a:endParaRPr lang="en-US" sz="897" b="1" dirty="0"/>
          </a:p>
          <a:p>
            <a:pPr defTabSz="911939"/>
            <a:endParaRPr lang="en-US" sz="897" b="1" dirty="0"/>
          </a:p>
          <a:p>
            <a:pPr defTabSz="911939"/>
            <a:endParaRPr lang="en-US" sz="897" b="1" dirty="0"/>
          </a:p>
          <a:p>
            <a:pPr defTabSz="911939"/>
            <a:endParaRPr lang="en-US" sz="897" b="1" dirty="0"/>
          </a:p>
          <a:p>
            <a:pPr defTabSz="911939"/>
            <a:endParaRPr lang="en-US" sz="897" b="1" dirty="0"/>
          </a:p>
          <a:p>
            <a:pPr defTabSz="911939"/>
            <a:endParaRPr lang="en-US" sz="897" b="1" dirty="0"/>
          </a:p>
          <a:p>
            <a:pPr defTabSz="911939"/>
            <a:endParaRPr lang="en-US" sz="897" b="1" dirty="0"/>
          </a:p>
          <a:p>
            <a:pPr defTabSz="911939"/>
            <a:endParaRPr lang="en-US" sz="897" b="1" dirty="0"/>
          </a:p>
          <a:p>
            <a:pPr defTabSz="911939"/>
            <a:endParaRPr lang="en-US" sz="897" b="1" dirty="0"/>
          </a:p>
          <a:p>
            <a:pPr defTabSz="911939"/>
            <a:endParaRPr lang="en-US" sz="897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0625306" y="2075975"/>
            <a:ext cx="1179901" cy="782334"/>
          </a:xfrm>
          <a:prstGeom prst="rect">
            <a:avLst/>
          </a:prstGeom>
          <a:noFill/>
          <a:ln w="19050" cap="flat">
            <a:solidFill>
              <a:srgbClr val="00B0F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595" tIns="45595" rIns="45595" bIns="45595" numCol="1" spcCol="38100" rtlCol="0" anchor="t">
            <a:spAutoFit/>
          </a:bodyPr>
          <a:lstStyle/>
          <a:p>
            <a:pPr algn="ctr" defTabSz="911939"/>
            <a:r>
              <a:rPr lang="en-US" sz="897" b="1" dirty="0">
                <a:solidFill>
                  <a:srgbClr val="0070C0"/>
                </a:solidFill>
              </a:rPr>
              <a:t>ESA FRM Programme</a:t>
            </a:r>
          </a:p>
          <a:p>
            <a:pPr defTabSz="911939"/>
            <a:endParaRPr lang="en-US" sz="897" b="1" dirty="0"/>
          </a:p>
          <a:p>
            <a:pPr defTabSz="911939"/>
            <a:endParaRPr lang="en-US" sz="897" b="1" dirty="0"/>
          </a:p>
          <a:p>
            <a:pPr defTabSz="911939"/>
            <a:endParaRPr lang="en-US" sz="897" b="1" dirty="0"/>
          </a:p>
          <a:p>
            <a:pPr defTabSz="911939"/>
            <a:endParaRPr lang="en-US" sz="897" b="1" dirty="0"/>
          </a:p>
        </p:txBody>
      </p:sp>
      <p:pic>
        <p:nvPicPr>
          <p:cNvPr id="36" name="graphics1"/>
          <p:cNvPicPr/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11268155" y="3255089"/>
            <a:ext cx="362691" cy="465001"/>
          </a:xfrm>
          <a:prstGeom prst="rect">
            <a:avLst/>
          </a:prstGeom>
          <a:ln>
            <a:noFill/>
            <a:prstDash/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214" y="3854426"/>
            <a:ext cx="500215" cy="369664"/>
          </a:xfrm>
          <a:prstGeom prst="rect">
            <a:avLst/>
          </a:prstGeom>
        </p:spPr>
      </p:pic>
      <p:pic>
        <p:nvPicPr>
          <p:cNvPr id="38" name="Picture 2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008" y="4717621"/>
            <a:ext cx="606707" cy="31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5305" y="1470605"/>
            <a:ext cx="1141216" cy="53858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817" y="4289723"/>
            <a:ext cx="405943" cy="31751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0611" y="3197639"/>
            <a:ext cx="410357" cy="605607"/>
          </a:xfrm>
          <a:prstGeom prst="rect">
            <a:avLst/>
          </a:prstGeom>
        </p:spPr>
      </p:pic>
      <p:pic>
        <p:nvPicPr>
          <p:cNvPr id="42" name="Picture 4" descr="https://www.earlinet.org/index.php?eID=tx_nawsecuredl&amp;u=0&amp;g=0&amp;t=1525355363&amp;hash=8802bc9ee1ae978541f743cc7661388a537d85b1&amp;file=/fileadmin/images/earlinet_logo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690" y="5410200"/>
            <a:ext cx="329945" cy="35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7" descr="Picture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67307" y="965468"/>
            <a:ext cx="1184000" cy="587549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Picture 2" descr="http://frm4doas.aeronomie.be/ProjectDir/logotitle3.pn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26"/>
          <a:stretch/>
        </p:blipFill>
        <p:spPr bwMode="auto">
          <a:xfrm>
            <a:off x="11259950" y="2353498"/>
            <a:ext cx="445685" cy="15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http://frm4ghg.aeronomie.be/ProjectDir/documents/Pictures/frm4ghgWHITE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560" y="2532876"/>
            <a:ext cx="269441" cy="2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ttp://pandonia.net/static/img/title.png"/>
          <p:cNvPicPr>
            <a:picLocks noChangeAspect="1" noChangeArrowheads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608" y="2611303"/>
            <a:ext cx="442241" cy="15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97397" y="3861200"/>
            <a:ext cx="370003" cy="36543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320696" y="4286159"/>
            <a:ext cx="346705" cy="37182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226855" y="4745784"/>
            <a:ext cx="461360" cy="20098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857" y="2324818"/>
            <a:ext cx="513056" cy="14282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9" b="1407"/>
          <a:stretch/>
        </p:blipFill>
        <p:spPr>
          <a:xfrm>
            <a:off x="10657659" y="5410200"/>
            <a:ext cx="663037" cy="242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920" y="5033500"/>
            <a:ext cx="564280" cy="341900"/>
          </a:xfrm>
          <a:prstGeom prst="rect">
            <a:avLst/>
          </a:prstGeom>
        </p:spPr>
      </p:pic>
      <p:sp>
        <p:nvSpPr>
          <p:cNvPr id="3" name="Left Brace 2"/>
          <p:cNvSpPr/>
          <p:nvPr/>
        </p:nvSpPr>
        <p:spPr>
          <a:xfrm>
            <a:off x="629689" y="1693899"/>
            <a:ext cx="45719" cy="778615"/>
          </a:xfrm>
          <a:prstGeom prst="leftBrac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3" name="Left Brace 32"/>
          <p:cNvSpPr/>
          <p:nvPr/>
        </p:nvSpPr>
        <p:spPr>
          <a:xfrm>
            <a:off x="632937" y="2567819"/>
            <a:ext cx="45719" cy="778615"/>
          </a:xfrm>
          <a:prstGeom prst="leftBrac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4" name="Left Brace 43"/>
          <p:cNvSpPr/>
          <p:nvPr/>
        </p:nvSpPr>
        <p:spPr>
          <a:xfrm>
            <a:off x="631032" y="4648200"/>
            <a:ext cx="45719" cy="778615"/>
          </a:xfrm>
          <a:prstGeom prst="leftBrac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3" name="Left Brace 52"/>
          <p:cNvSpPr/>
          <p:nvPr/>
        </p:nvSpPr>
        <p:spPr>
          <a:xfrm>
            <a:off x="631032" y="5500621"/>
            <a:ext cx="45719" cy="483459"/>
          </a:xfrm>
          <a:prstGeom prst="leftBrac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3743033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2" y="3870531"/>
            <a:ext cx="4615232" cy="25521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3" y="1266871"/>
            <a:ext cx="4615232" cy="255212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052396"/>
              </p:ext>
            </p:extLst>
          </p:nvPr>
        </p:nvGraphicFramePr>
        <p:xfrm>
          <a:off x="457200" y="1203960"/>
          <a:ext cx="5127501" cy="527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7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5322">
                <a:tc>
                  <a:txBody>
                    <a:bodyPr/>
                    <a:lstStyle/>
                    <a:p>
                      <a:pPr algn="l"/>
                      <a:r>
                        <a:rPr lang="fr-BE" sz="1700" b="1" dirty="0">
                          <a:solidFill>
                            <a:srgbClr val="00B050"/>
                          </a:solidFill>
                        </a:rPr>
                        <a:t>L2_O3_PR</a:t>
                      </a:r>
                    </a:p>
                    <a:p>
                      <a:pPr algn="l"/>
                      <a:endParaRPr lang="fr-BE" sz="1700" b="1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fr-BE" sz="1700" b="1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fr-BE" sz="1700" b="1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fr-BE" sz="1700" b="1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fr-BE" sz="1700" b="1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fr-BE" sz="1700" b="1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fr-BE" sz="1700" b="1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fr-BE" sz="1700" b="1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r>
                        <a:rPr lang="fr-BE" sz="1700" b="1" dirty="0">
                          <a:solidFill>
                            <a:srgbClr val="002060"/>
                          </a:solidFill>
                        </a:rPr>
                        <a:t>Lidar</a:t>
                      </a:r>
                      <a:endParaRPr lang="fr-BE" sz="1700" dirty="0"/>
                    </a:p>
                  </a:txBody>
                  <a:tcPr marL="54000" marT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5322">
                <a:tc>
                  <a:txBody>
                    <a:bodyPr/>
                    <a:lstStyle/>
                    <a:p>
                      <a:pPr algn="l"/>
                      <a:r>
                        <a:rPr lang="fr-BE" sz="1700" b="1" i="0" u="none" strike="noStrike" cap="none" spc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L</a:t>
                      </a:r>
                      <a:r>
                        <a:rPr lang="fr-BE" sz="1700" b="1" dirty="0">
                          <a:solidFill>
                            <a:srgbClr val="00B050"/>
                          </a:solidFill>
                        </a:rPr>
                        <a:t>2_O3_PR</a:t>
                      </a:r>
                    </a:p>
                    <a:p>
                      <a:pPr algn="l"/>
                      <a:r>
                        <a:rPr lang="fr-BE" sz="1700" b="1" dirty="0">
                          <a:solidFill>
                            <a:srgbClr val="00B050"/>
                          </a:solidFill>
                        </a:rPr>
                        <a:t>L2_O3_TCL</a:t>
                      </a:r>
                    </a:p>
                    <a:p>
                      <a:pPr algn="l"/>
                      <a:endParaRPr lang="fr-BE" sz="1700" b="1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fr-BE" sz="1700" b="1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fr-BE" sz="1700" b="1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fr-BE" sz="1700" b="1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fr-BE" sz="1700" b="1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fr-BE" sz="1700" b="1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fr-BE" sz="1700" b="1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r>
                        <a:rPr lang="fr-BE" sz="1700" b="1" dirty="0">
                          <a:solidFill>
                            <a:srgbClr val="002060"/>
                          </a:solidFill>
                        </a:rPr>
                        <a:t>Ozonesonde</a:t>
                      </a:r>
                      <a:endParaRPr lang="fr-BE" sz="1700" dirty="0"/>
                    </a:p>
                  </a:txBody>
                  <a:tcPr marL="54000" marT="0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88800"/>
            <a:ext cx="5714696" cy="3160101"/>
          </a:xfrm>
          <a:prstGeom prst="rect">
            <a:avLst/>
          </a:prstGeom>
        </p:spPr>
      </p:pic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001792"/>
              </p:ext>
            </p:extLst>
          </p:nvPr>
        </p:nvGraphicFramePr>
        <p:xfrm>
          <a:off x="6476086" y="2388345"/>
          <a:ext cx="5127501" cy="3154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7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4421">
                <a:tc>
                  <a:txBody>
                    <a:bodyPr/>
                    <a:lstStyle/>
                    <a:p>
                      <a:pPr algn="l"/>
                      <a:r>
                        <a:rPr lang="fr-BE" sz="1700" b="1" dirty="0">
                          <a:solidFill>
                            <a:srgbClr val="00B0F0"/>
                          </a:solidFill>
                        </a:rPr>
                        <a:t>L2_CLOUD</a:t>
                      </a:r>
                    </a:p>
                    <a:p>
                      <a:pPr algn="l"/>
                      <a:endParaRPr lang="fr-BE" sz="1700" b="1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fr-BE" sz="1700" b="1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fr-BE" sz="1700" b="1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fr-BE" sz="1700" b="1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fr-BE" sz="1700" b="1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fr-BE" sz="1700" b="1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fr-BE" sz="1700" b="1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fr-BE" sz="1700" b="1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fr-BE" sz="1700" b="1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fr-BE" sz="1700" b="1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r>
                        <a:rPr lang="fr-BE" sz="1700" b="1" dirty="0">
                          <a:solidFill>
                            <a:srgbClr val="002060"/>
                          </a:solidFill>
                        </a:rPr>
                        <a:t>Lidar/radar</a:t>
                      </a:r>
                      <a:endParaRPr lang="fr-BE" sz="1700" dirty="0"/>
                    </a:p>
                  </a:txBody>
                  <a:tcPr marL="54000" marT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7" name="Picture 14" descr="Spacefill model of ozo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1511306"/>
            <a:ext cx="323682" cy="2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4" descr="Spacefill model of ozo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04" y="4399589"/>
            <a:ext cx="323682" cy="2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graphics1"/>
          <p:cNvPicPr/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5165873" y="3903736"/>
            <a:ext cx="319538" cy="446257"/>
          </a:xfrm>
          <a:prstGeom prst="rect">
            <a:avLst/>
          </a:prstGeom>
          <a:ln>
            <a:noFill/>
            <a:prstDash/>
          </a:ln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853" y="1295895"/>
            <a:ext cx="454741" cy="3360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22" y="4814572"/>
            <a:ext cx="369039" cy="2886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60870" y="1713475"/>
            <a:ext cx="346706" cy="37182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541" y="4403585"/>
            <a:ext cx="454741" cy="336058"/>
          </a:xfrm>
          <a:prstGeom prst="rect">
            <a:avLst/>
          </a:prstGeom>
        </p:spPr>
      </p:pic>
      <p:pic>
        <p:nvPicPr>
          <p:cNvPr id="47" name="Picture 6" descr="C:\Users\lambert\AppData\Local\Microsoft\Windows\INetCache\IE\MHXVHN9T\1399995805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86" y="2709606"/>
            <a:ext cx="421231" cy="24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9" b="1407"/>
          <a:stretch/>
        </p:blipFill>
        <p:spPr>
          <a:xfrm>
            <a:off x="10812275" y="4859802"/>
            <a:ext cx="663038" cy="24222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932" y="5107339"/>
            <a:ext cx="620708" cy="376090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6487216" y="2375044"/>
            <a:ext cx="5109444" cy="3168564"/>
          </a:xfrm>
          <a:prstGeom prst="rect">
            <a:avLst/>
          </a:prstGeom>
          <a:noFill/>
          <a:ln w="57150" cap="flat">
            <a:solidFill>
              <a:srgbClr val="00B0F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5440" y="1220966"/>
            <a:ext cx="5119261" cy="5256000"/>
          </a:xfrm>
          <a:prstGeom prst="rect">
            <a:avLst/>
          </a:prstGeom>
          <a:noFill/>
          <a:ln w="57150" cap="flat">
            <a:solidFill>
              <a:srgbClr val="00B05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78100" y="107735"/>
            <a:ext cx="11737699" cy="98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 fontScale="925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1F4E79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1F4E79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1F4E79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1F4E79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1F4E79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1F4E79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1F4E79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1F4E79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1F4E79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868658" hangingPunct="1">
              <a:lnSpc>
                <a:spcPct val="114000"/>
              </a:lnSpc>
              <a:defRPr sz="3040"/>
            </a:pPr>
            <a:r>
              <a:rPr lang="en-US" sz="3200" dirty="0"/>
              <a:t>Timeliness of FRM / Validation Data Streams: O</a:t>
            </a:r>
            <a:r>
              <a:rPr lang="en-US" sz="3200" baseline="-25000" dirty="0"/>
              <a:t>3</a:t>
            </a:r>
            <a:r>
              <a:rPr lang="en-US" sz="3200" dirty="0"/>
              <a:t> profile &amp; clouds</a:t>
            </a:r>
            <a:br>
              <a:rPr lang="en-US" sz="3200" b="1" dirty="0"/>
            </a:br>
            <a:r>
              <a:rPr lang="en-US" sz="1500" dirty="0"/>
              <a:t>from CLOUDNET, NDACC, SHADOZ, TOLNet and WOUDC collected via EVDC (NILU) and Multi-TASTE/CORR-2 (BIRA-IASB)</a:t>
            </a:r>
          </a:p>
        </p:txBody>
      </p:sp>
      <p:sp>
        <p:nvSpPr>
          <p:cNvPr id="2" name="Oval 1"/>
          <p:cNvSpPr/>
          <p:nvPr/>
        </p:nvSpPr>
        <p:spPr>
          <a:xfrm>
            <a:off x="10518762" y="4765672"/>
            <a:ext cx="1246909" cy="946285"/>
          </a:xfrm>
          <a:prstGeom prst="ellipse">
            <a:avLst/>
          </a:prstGeom>
          <a:noFill/>
          <a:ln w="57150" cap="flat">
            <a:solidFill>
              <a:srgbClr val="00B05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26066" y="5754471"/>
            <a:ext cx="264615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Enhanced data provision via ACTRIS-CLOUDNET</a:t>
            </a:r>
          </a:p>
        </p:txBody>
      </p:sp>
      <p:sp>
        <p:nvSpPr>
          <p:cNvPr id="6" name="Oval 5"/>
          <p:cNvSpPr/>
          <p:nvPr/>
        </p:nvSpPr>
        <p:spPr>
          <a:xfrm>
            <a:off x="8762086" y="4859802"/>
            <a:ext cx="838200" cy="726992"/>
          </a:xfrm>
          <a:prstGeom prst="ellipse">
            <a:avLst/>
          </a:prstGeom>
          <a:noFill/>
          <a:ln w="38100" cap="flat">
            <a:solidFill>
              <a:srgbClr val="00B05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9452728" y="5426451"/>
            <a:ext cx="457200" cy="271042"/>
          </a:xfrm>
          <a:prstGeom prst="straightConnector1">
            <a:avLst/>
          </a:prstGeom>
          <a:noFill/>
          <a:ln w="76200" cap="flat">
            <a:solidFill>
              <a:srgbClr val="00B05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Oval 24"/>
          <p:cNvSpPr/>
          <p:nvPr/>
        </p:nvSpPr>
        <p:spPr>
          <a:xfrm>
            <a:off x="2833078" y="5849470"/>
            <a:ext cx="1115644" cy="660902"/>
          </a:xfrm>
          <a:prstGeom prst="ellipse">
            <a:avLst/>
          </a:prstGeom>
          <a:noFill/>
          <a:ln w="38100" cap="flat">
            <a:solidFill>
              <a:srgbClr val="00B05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801470" y="3200400"/>
            <a:ext cx="762000" cy="660902"/>
          </a:xfrm>
          <a:prstGeom prst="ellipse">
            <a:avLst/>
          </a:prstGeom>
          <a:noFill/>
          <a:ln w="38100" cap="flat">
            <a:solidFill>
              <a:srgbClr val="00B05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495800" y="1752600"/>
            <a:ext cx="2477718" cy="1371600"/>
          </a:xfrm>
          <a:prstGeom prst="straightConnector1">
            <a:avLst/>
          </a:prstGeom>
          <a:noFill/>
          <a:ln w="76200" cap="flat">
            <a:solidFill>
              <a:srgbClr val="00B05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TextBox 28"/>
          <p:cNvSpPr txBox="1"/>
          <p:nvPr/>
        </p:nvSpPr>
        <p:spPr>
          <a:xfrm>
            <a:off x="6858000" y="1134072"/>
            <a:ext cx="2641398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Enhanced data provision in collaboration with CAMS validation</a:t>
            </a:r>
          </a:p>
        </p:txBody>
      </p:sp>
    </p:spTree>
    <p:extLst>
      <p:ext uri="{BB962C8B-B14F-4D97-AF65-F5344CB8AC3E}">
        <p14:creationId xmlns:p14="http://schemas.microsoft.com/office/powerpoint/2010/main" val="285797426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8FC4D-95C2-93D8-340C-FB1E0C42B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DC3CC19D-7DAD-C9C1-EB4A-50E74F8198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0"/>
          <a:stretch/>
        </p:blipFill>
        <p:spPr bwMode="auto">
          <a:xfrm>
            <a:off x="1066800" y="1657808"/>
            <a:ext cx="849786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2ECA0B6-021A-FA1B-B126-B7DD0AF73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00" y="732872"/>
            <a:ext cx="11585300" cy="56252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Time dependent operation of NDACC ozone lidars (funding, staff, supplies, </a:t>
            </a:r>
            <a:r>
              <a:rPr lang="en-US" sz="2400"/>
              <a:t>station access…)</a:t>
            </a:r>
            <a:br>
              <a:rPr lang="en-US" sz="2400" dirty="0"/>
            </a:b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u="sng" dirty="0">
                <a:solidFill>
                  <a:srgbClr val="FF0000"/>
                </a:solidFill>
              </a:rPr>
              <a:t>Incomplete validation coverage</a:t>
            </a:r>
            <a:r>
              <a:rPr lang="en-US" sz="2400" dirty="0"/>
              <a:t>: no recent measurements in Arctic/Antarctica and tropics !</a:t>
            </a:r>
            <a:endParaRPr lang="en-BE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849582"/>
            <a:ext cx="732366" cy="54122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78100" y="76200"/>
            <a:ext cx="11737699" cy="98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1F4E79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1F4E79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1F4E79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1F4E79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1F4E79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1F4E79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1F4E79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1F4E79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1F4E79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868658" hangingPunct="1">
              <a:lnSpc>
                <a:spcPct val="114000"/>
              </a:lnSpc>
              <a:defRPr sz="3040"/>
            </a:pPr>
            <a:r>
              <a:rPr lang="en-US" sz="3200" dirty="0"/>
              <a:t>Coverage of FRM / Validation Data: O</a:t>
            </a:r>
            <a:r>
              <a:rPr lang="en-US" sz="3200" baseline="-25000" dirty="0"/>
              <a:t>3</a:t>
            </a:r>
            <a:r>
              <a:rPr lang="en-US" sz="3200" dirty="0"/>
              <a:t> profile </a:t>
            </a:r>
            <a:br>
              <a:rPr lang="en-US" sz="3200" b="1" dirty="0"/>
            </a:br>
            <a:endParaRPr lang="en-US" sz="15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4829" y="1872539"/>
            <a:ext cx="1141216" cy="53858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8221640" y="1771665"/>
            <a:ext cx="1034120" cy="4781535"/>
          </a:xfrm>
          <a:prstGeom prst="roundRect">
            <a:avLst/>
          </a:prstGeom>
          <a:noFill/>
          <a:ln w="57150" cap="flat">
            <a:solidFill>
              <a:srgbClr val="00B0F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67040" y="1390665"/>
            <a:ext cx="168197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TROPOMI</a:t>
            </a:r>
          </a:p>
        </p:txBody>
      </p:sp>
    </p:spTree>
    <p:extLst>
      <p:ext uri="{BB962C8B-B14F-4D97-AF65-F5344CB8AC3E}">
        <p14:creationId xmlns:p14="http://schemas.microsoft.com/office/powerpoint/2010/main" val="3290168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58746-71D2-CB96-66AA-E2213655C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76CCE55-AD2C-A411-0ABD-EEF6BAF71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4139" y="832989"/>
            <a:ext cx="11044878" cy="579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60193"/>
            <a:ext cx="1182302" cy="60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2ECA0B6-021A-FA1B-B126-B7DD0AF73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6680" y="275672"/>
            <a:ext cx="12405360" cy="562528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TCCON data at EVDC </a:t>
            </a:r>
            <a:r>
              <a:rPr lang="en-US" sz="2800" dirty="0"/>
              <a:t>(active sites only, GGG2014 &amp; GGG2020)</a:t>
            </a:r>
            <a:endParaRPr lang="en-BE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7696200" y="1447800"/>
            <a:ext cx="2438400" cy="4781535"/>
          </a:xfrm>
          <a:prstGeom prst="roundRect">
            <a:avLst/>
          </a:prstGeom>
          <a:noFill/>
          <a:ln w="57150" cap="flat">
            <a:solidFill>
              <a:srgbClr val="00B0F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40857" y="1087120"/>
            <a:ext cx="134908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TROPOMI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4788" y="894488"/>
            <a:ext cx="1141216" cy="53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857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FF5A7-45DF-A4E7-7D00-BCC8EFAC8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>
            <a:extLst>
              <a:ext uri="{FF2B5EF4-FFF2-40B4-BE49-F238E27FC236}">
                <a16:creationId xmlns:a16="http://schemas.microsoft.com/office/drawing/2014/main" id="{F87ED2F8-2836-BA4D-712D-46BD22C85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1752600"/>
            <a:ext cx="5559768" cy="372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AA7CD6C7-D3D4-BC2A-660A-0C403C1AC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368" y="1447800"/>
            <a:ext cx="584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2ECA0B6-021A-FA1B-B126-B7DD0AF73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5" y="732872"/>
            <a:ext cx="11277600" cy="562528"/>
          </a:xfrm>
        </p:spPr>
        <p:txBody>
          <a:bodyPr>
            <a:noAutofit/>
          </a:bodyPr>
          <a:lstStyle/>
          <a:p>
            <a:r>
              <a:rPr lang="en-US" sz="2400" dirty="0"/>
              <a:t>New PGN off-axis HCHO &amp; NO</a:t>
            </a:r>
            <a:r>
              <a:rPr lang="en-US" sz="2400" baseline="-25000" dirty="0"/>
              <a:t>2</a:t>
            </a:r>
            <a:r>
              <a:rPr lang="en-US" sz="2400" dirty="0"/>
              <a:t> data at EVDC</a:t>
            </a:r>
            <a:endParaRPr lang="en-BE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344740"/>
            <a:ext cx="655481" cy="64738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78100" y="123272"/>
            <a:ext cx="11737699" cy="98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1F4E79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1F4E79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1F4E79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1F4E79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1F4E79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1F4E79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1F4E79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1F4E79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1F4E79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868658" hangingPunct="1">
              <a:lnSpc>
                <a:spcPct val="114000"/>
              </a:lnSpc>
              <a:defRPr sz="3040"/>
            </a:pPr>
            <a:r>
              <a:rPr lang="en-US" sz="3200" dirty="0"/>
              <a:t>Upcoming FRM Data Streams</a:t>
            </a:r>
            <a:br>
              <a:rPr lang="en-US" sz="3200" b="1" dirty="0"/>
            </a:br>
            <a:endParaRPr lang="en-US" sz="15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784" y="5411816"/>
            <a:ext cx="1141216" cy="5385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20" y="1767840"/>
            <a:ext cx="655481" cy="64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5174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4035F37E-B9D1-4636-97E4-60CF27A625BA}" vid="{04ACA1D1-02E6-4B19-B828-578536E30479}"/>
    </a:ext>
  </a:extLst>
</a:theme>
</file>

<file path=ppt/theme/theme3.xml><?xml version="1.0" encoding="utf-8"?>
<a:theme xmlns:a="http://schemas.openxmlformats.org/drawingml/2006/main" name="sron_whitewide">
  <a:themeElements>
    <a:clrScheme name="Custom 1">
      <a:dk1>
        <a:srgbClr val="000000"/>
      </a:dk1>
      <a:lt1>
        <a:srgbClr val="FFFFFF"/>
      </a:lt1>
      <a:dk2>
        <a:srgbClr val="424242"/>
      </a:dk2>
      <a:lt2>
        <a:srgbClr val="FFFFCC"/>
      </a:lt2>
      <a:accent1>
        <a:srgbClr val="FFCC66"/>
      </a:accent1>
      <a:accent2>
        <a:srgbClr val="1F497D"/>
      </a:accent2>
      <a:accent3>
        <a:srgbClr val="64C204"/>
      </a:accent3>
      <a:accent4>
        <a:srgbClr val="FF6666"/>
      </a:accent4>
      <a:accent5>
        <a:srgbClr val="FFFF00"/>
      </a:accent5>
      <a:accent6>
        <a:srgbClr val="593D7B"/>
      </a:accent6>
      <a:hlink>
        <a:srgbClr val="809BC8"/>
      </a:hlink>
      <a:folHlink>
        <a:srgbClr val="FF6666"/>
      </a:folHlink>
    </a:clrScheme>
    <a:fontScheme name="SRON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Presentation7" id="{BEA80449-4CBF-E248-BAA7-824FF88FDF55}" vid="{CA5873E9-E79B-9343-9D21-E22EFE91125C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1099</Words>
  <Application>Microsoft Macintosh PowerPoint</Application>
  <PresentationFormat>ワイド画面</PresentationFormat>
  <Paragraphs>202</Paragraphs>
  <Slides>11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11</vt:i4>
      </vt:variant>
    </vt:vector>
  </HeadingPairs>
  <TitlesOfParts>
    <vt:vector size="19" baseType="lpstr">
      <vt:lpstr>Arial</vt:lpstr>
      <vt:lpstr>Calibri</vt:lpstr>
      <vt:lpstr>Tahoma</vt:lpstr>
      <vt:lpstr>Verdana</vt:lpstr>
      <vt:lpstr>Wingdings</vt:lpstr>
      <vt:lpstr>Office Theme</vt:lpstr>
      <vt:lpstr>1_ESA_Presentation_CLEAR</vt:lpstr>
      <vt:lpstr>sron_whitewide</vt:lpstr>
      <vt:lpstr>Atmospheric Mission Performance  Cluster (ATM-MPC)   ESA / Copernicus ATM-MPC  Routine Validation Service</vt:lpstr>
      <vt:lpstr>S5P TROPOMI Routine Validation Service Portal</vt:lpstr>
      <vt:lpstr>VDAF-AVS:  Automated comparison to ground-based networks and  permanent reporting of S5P TROPOMI L2(+) data Quality Indicators</vt:lpstr>
      <vt:lpstr>VDAF Automated Validation Server</vt:lpstr>
      <vt:lpstr>Fiducial Reference Measurements and Other Validation Data</vt:lpstr>
      <vt:lpstr>PowerPoint プレゼンテーション</vt:lpstr>
      <vt:lpstr>Time dependent operation of NDACC ozone lidars (funding, staff, supplies, station access…)  Incomplete validation coverage: no recent measurements in Arctic/Antarctica and tropics !</vt:lpstr>
      <vt:lpstr>TCCON data at EVDC (active sites only, GGG2014 &amp; GGG2020)</vt:lpstr>
      <vt:lpstr>New PGN off-axis HCHO &amp; NO2 data at EVDC</vt:lpstr>
      <vt:lpstr>Service Extension to Copernicus Contributing Missions (CCM) ESA, BIRA-IASB, DLR, KNMI, s[&amp;]t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2025-07-26T08:27:10Z</dcterms:modified>
</cp:coreProperties>
</file>