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17"/>
  </p:notesMasterIdLst>
  <p:sldIdLst>
    <p:sldId id="614" r:id="rId3"/>
    <p:sldId id="615" r:id="rId4"/>
    <p:sldId id="684" r:id="rId5"/>
    <p:sldId id="716" r:id="rId6"/>
    <p:sldId id="715" r:id="rId7"/>
    <p:sldId id="692" r:id="rId8"/>
    <p:sldId id="1287" r:id="rId9"/>
    <p:sldId id="1290" r:id="rId10"/>
    <p:sldId id="1296" r:id="rId11"/>
    <p:sldId id="671" r:id="rId12"/>
    <p:sldId id="659" r:id="rId13"/>
    <p:sldId id="1301" r:id="rId14"/>
    <p:sldId id="1308" r:id="rId15"/>
    <p:sldId id="1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8A9"/>
    <a:srgbClr val="FFFFFF"/>
    <a:srgbClr val="0B610B"/>
    <a:srgbClr val="0E7F0E"/>
    <a:srgbClr val="00BFBF"/>
    <a:srgbClr val="FF0808"/>
    <a:srgbClr val="2626EA"/>
    <a:srgbClr val="F0F0F0"/>
    <a:srgbClr val="FFF7E1"/>
    <a:srgbClr val="F9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5A5C9-19D1-4E87-9049-E4DFC6FF8920}" v="1" dt="2025-06-09T13:52:53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76" autoAdjust="0"/>
  </p:normalViewPr>
  <p:slideViewPr>
    <p:cSldViewPr snapToGrid="0">
      <p:cViewPr varScale="1">
        <p:scale>
          <a:sx n="59" d="100"/>
          <a:sy n="59" d="100"/>
        </p:scale>
        <p:origin x="9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Ruethrich" userId="45c1586f-03fa-4325-9c31-933a6f6c0f7d" providerId="ADAL" clId="{9945A5C9-19D1-4E87-9049-E4DFC6FF8920}"/>
    <pc:docChg chg="undo custSel addSld delSld modSld">
      <pc:chgData name="Frank Ruethrich" userId="45c1586f-03fa-4325-9c31-933a6f6c0f7d" providerId="ADAL" clId="{9945A5C9-19D1-4E87-9049-E4DFC6FF8920}" dt="2025-06-09T13:52:53.575" v="193" actId="20578"/>
      <pc:docMkLst>
        <pc:docMk/>
      </pc:docMkLst>
      <pc:sldChg chg="modSp mod">
        <pc:chgData name="Frank Ruethrich" userId="45c1586f-03fa-4325-9c31-933a6f6c0f7d" providerId="ADAL" clId="{9945A5C9-19D1-4E87-9049-E4DFC6FF8920}" dt="2025-06-09T12:56:11.268" v="42" actId="20577"/>
        <pc:sldMkLst>
          <pc:docMk/>
          <pc:sldMk cId="2103999536" sldId="615"/>
        </pc:sldMkLst>
        <pc:spChg chg="mod">
          <ac:chgData name="Frank Ruethrich" userId="45c1586f-03fa-4325-9c31-933a6f6c0f7d" providerId="ADAL" clId="{9945A5C9-19D1-4E87-9049-E4DFC6FF8920}" dt="2025-06-09T12:56:11.268" v="42" actId="20577"/>
          <ac:spMkLst>
            <pc:docMk/>
            <pc:sldMk cId="2103999536" sldId="615"/>
            <ac:spMk id="3" creationId="{1F31196A-949D-A53E-F30A-BA9F8DF07A71}"/>
          </ac:spMkLst>
        </pc:spChg>
      </pc:sldChg>
      <pc:sldChg chg="del">
        <pc:chgData name="Frank Ruethrich" userId="45c1586f-03fa-4325-9c31-933a6f6c0f7d" providerId="ADAL" clId="{9945A5C9-19D1-4E87-9049-E4DFC6FF8920}" dt="2025-06-09T13:50:43.539" v="192" actId="47"/>
        <pc:sldMkLst>
          <pc:docMk/>
          <pc:sldMk cId="2165814045" sldId="677"/>
        </pc:sldMkLst>
      </pc:sldChg>
      <pc:sldChg chg="modSp mod">
        <pc:chgData name="Frank Ruethrich" userId="45c1586f-03fa-4325-9c31-933a6f6c0f7d" providerId="ADAL" clId="{9945A5C9-19D1-4E87-9049-E4DFC6FF8920}" dt="2025-06-09T12:56:25.639" v="54" actId="20577"/>
        <pc:sldMkLst>
          <pc:docMk/>
          <pc:sldMk cId="3380178694" sldId="715"/>
        </pc:sldMkLst>
        <pc:spChg chg="mod">
          <ac:chgData name="Frank Ruethrich" userId="45c1586f-03fa-4325-9c31-933a6f6c0f7d" providerId="ADAL" clId="{9945A5C9-19D1-4E87-9049-E4DFC6FF8920}" dt="2025-06-09T12:56:25.639" v="54" actId="20577"/>
          <ac:spMkLst>
            <pc:docMk/>
            <pc:sldMk cId="3380178694" sldId="715"/>
            <ac:spMk id="2" creationId="{00000000-0000-0000-0000-000000000000}"/>
          </ac:spMkLst>
        </pc:spChg>
      </pc:sldChg>
      <pc:sldChg chg="delSp modSp mod">
        <pc:chgData name="Frank Ruethrich" userId="45c1586f-03fa-4325-9c31-933a6f6c0f7d" providerId="ADAL" clId="{9945A5C9-19D1-4E87-9049-E4DFC6FF8920}" dt="2025-06-09T13:52:53.575" v="193" actId="20578"/>
        <pc:sldMkLst>
          <pc:docMk/>
          <pc:sldMk cId="994719291" sldId="716"/>
        </pc:sldMkLst>
        <pc:spChg chg="mod">
          <ac:chgData name="Frank Ruethrich" userId="45c1586f-03fa-4325-9c31-933a6f6c0f7d" providerId="ADAL" clId="{9945A5C9-19D1-4E87-9049-E4DFC6FF8920}" dt="2025-06-09T13:52:53.575" v="193" actId="20578"/>
          <ac:spMkLst>
            <pc:docMk/>
            <pc:sldMk cId="994719291" sldId="716"/>
            <ac:spMk id="3" creationId="{142BF206-F91B-620A-DDA9-8F2AD58E646F}"/>
          </ac:spMkLst>
        </pc:spChg>
        <pc:spChg chg="del">
          <ac:chgData name="Frank Ruethrich" userId="45c1586f-03fa-4325-9c31-933a6f6c0f7d" providerId="ADAL" clId="{9945A5C9-19D1-4E87-9049-E4DFC6FF8920}" dt="2025-06-09T12:54:57.719" v="8" actId="478"/>
          <ac:spMkLst>
            <pc:docMk/>
            <pc:sldMk cId="994719291" sldId="716"/>
            <ac:spMk id="4" creationId="{7890E6A0-2ED2-7473-2249-6B26B709B313}"/>
          </ac:spMkLst>
        </pc:spChg>
        <pc:picChg chg="mod">
          <ac:chgData name="Frank Ruethrich" userId="45c1586f-03fa-4325-9c31-933a6f6c0f7d" providerId="ADAL" clId="{9945A5C9-19D1-4E87-9049-E4DFC6FF8920}" dt="2025-06-09T12:54:42.404" v="7" actId="1076"/>
          <ac:picMkLst>
            <pc:docMk/>
            <pc:sldMk cId="994719291" sldId="716"/>
            <ac:picMk id="6" creationId="{F94693E8-8350-A511-F038-46851F6077A2}"/>
          </ac:picMkLst>
        </pc:picChg>
      </pc:sldChg>
      <pc:sldChg chg="modSp mod">
        <pc:chgData name="Frank Ruethrich" userId="45c1586f-03fa-4325-9c31-933a6f6c0f7d" providerId="ADAL" clId="{9945A5C9-19D1-4E87-9049-E4DFC6FF8920}" dt="2025-06-09T13:30:24.547" v="189" actId="20577"/>
        <pc:sldMkLst>
          <pc:docMk/>
          <pc:sldMk cId="3450373947" sldId="1301"/>
        </pc:sldMkLst>
        <pc:spChg chg="mod">
          <ac:chgData name="Frank Ruethrich" userId="45c1586f-03fa-4325-9c31-933a6f6c0f7d" providerId="ADAL" clId="{9945A5C9-19D1-4E87-9049-E4DFC6FF8920}" dt="2025-06-09T13:30:24.547" v="189" actId="20577"/>
          <ac:spMkLst>
            <pc:docMk/>
            <pc:sldMk cId="3450373947" sldId="1301"/>
            <ac:spMk id="6" creationId="{39CEFE2A-FF9E-3C9D-B6D7-A0AF1ADB67BC}"/>
          </ac:spMkLst>
        </pc:spChg>
      </pc:sldChg>
      <pc:sldChg chg="new del">
        <pc:chgData name="Frank Ruethrich" userId="45c1586f-03fa-4325-9c31-933a6f6c0f7d" providerId="ADAL" clId="{9945A5C9-19D1-4E87-9049-E4DFC6FF8920}" dt="2025-06-09T13:36:59.975" v="191" actId="680"/>
        <pc:sldMkLst>
          <pc:docMk/>
          <pc:sldMk cId="457734765" sldId="1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F3AC2-37C4-4C4F-863F-7344D597374C}" type="datetimeFigureOut">
              <a:rPr lang="en-IE" smtClean="0"/>
              <a:t>09/06/2025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21042-5A7C-4AAB-A910-8AE1724963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159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3A57-78E8-3B60-B2D2-DB5AACD2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E32CD-07BF-80F4-D87A-7AC78F234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A1ADA-2794-3650-6738-655E4F56A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F4743-1171-812C-00E4-4592296E9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21042-5A7C-4AAB-A910-8AE1724963FD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1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E61E-A1CE-2E3B-351B-A4CEB235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E10AD-A59A-FAC4-5EC4-457E0BF2A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8E2A9-7880-29C3-764D-7C55D5F5A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D92B1-805A-8896-8AA2-6D67BB852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21042-5A7C-4AAB-A910-8AE1724963FD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9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5C60-69E0-BD77-6FE0-857AEB69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809A8-06AB-272E-411A-F10341491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55508-AD07-7DEE-CF41-17200C0B4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928A6-9D7A-4D14-FF48-F0B656807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21042-5A7C-4AAB-A910-8AE1724963FD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3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A08A-ABDC-6927-E59F-E93962428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9C283-E4AF-00F6-1D32-B4F48B9BC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B414E-E0BF-16AC-8DF5-A2B1E9025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875F-1E0A-31FD-89E8-24D90B3DB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21042-5A7C-4AAB-A910-8AE1724963FD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0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5D006-ABA5-4444-FD17-671F813B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034E5-3408-992B-ECAB-E3BCD8BB4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B1E25-7CFB-41C5-11BC-AEA27F509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63BF7-B40D-B338-8FCA-CC4853318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1042-5A7C-4AAB-A910-8AE1724963FD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099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1042-5A7C-4AAB-A910-8AE1724963FD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79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1042-5A7C-4AAB-A910-8AE1724963FD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453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391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5648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17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06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32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39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62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57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9066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3215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9721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0724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9064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2833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148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48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369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81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30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612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9527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619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5242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98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0552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407212" cy="533075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426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02" y="1183478"/>
            <a:ext cx="9486293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67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" y="1240117"/>
            <a:ext cx="9335282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010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57952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 marL="90488" indent="-90488">
              <a:defRPr sz="1800" spc="-100" baseline="0"/>
            </a:lvl1pPr>
            <a:lvl2pPr marL="266700" indent="-85725">
              <a:defRPr sz="1800" spc="-100" baseline="0"/>
            </a:lvl2pPr>
            <a:lvl3pPr marL="447675" indent="-90488">
              <a:defRPr sz="1800" spc="-100" baseline="0"/>
            </a:lvl3pPr>
            <a:lvl4pPr marL="628650" indent="-90488">
              <a:defRPr sz="1800" spc="-100" baseline="0"/>
            </a:lvl4pPr>
            <a:lvl5pPr marL="804863" indent="-87313">
              <a:defRPr sz="1800" spc="-1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030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767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5546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94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021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34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08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867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045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89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167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62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IE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, v, 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b-NO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EUM/RSP/VWG/24/1427060, v1 Draft, 4 September 2024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6881091" y="1884153"/>
            <a:ext cx="5310909" cy="3071949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EUMETSAT preparations for operational validation of S4/S5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Rasmus Lindstrot</a:t>
            </a: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, Sebastian Gimeno-Garcia,</a:t>
            </a: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 Frank Ruethrich</a:t>
            </a: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,  </a:t>
            </a:r>
            <a:r>
              <a:rPr lang="en-IE" sz="1600" dirty="0"/>
              <a:t>Christopher Diekmann </a:t>
            </a:r>
            <a:r>
              <a:rPr lang="en-US" sz="1600" dirty="0"/>
              <a:t>for the Remote Sensing Products Team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IWGGMS-21 / CEOS AC-VC-21 - Takamatsu</a:t>
            </a:r>
          </a:p>
        </p:txBody>
      </p:sp>
    </p:spTree>
    <p:extLst>
      <p:ext uri="{BB962C8B-B14F-4D97-AF65-F5344CB8AC3E}">
        <p14:creationId xmlns:p14="http://schemas.microsoft.com/office/powerpoint/2010/main" val="16076285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53EF-B0EF-AA35-6211-C975AA2F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Datasets L2 Products (S5/UVNS case)</a:t>
            </a:r>
            <a:endParaRPr lang="en-IE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165928-86FE-63BA-20C0-9EF40301D8ED}"/>
              </a:ext>
            </a:extLst>
          </p:cNvPr>
          <p:cNvSpPr/>
          <p:nvPr/>
        </p:nvSpPr>
        <p:spPr bwMode="auto">
          <a:xfrm>
            <a:off x="487346" y="3376569"/>
            <a:ext cx="828000" cy="40444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NO</a:t>
            </a:r>
            <a:r>
              <a:rPr lang="en-GB" sz="1400" baseline="-25000" dirty="0">
                <a:solidFill>
                  <a:schemeClr val="tx1"/>
                </a:solidFill>
                <a:latin typeface="Tahoma" pitchFamily="34" charset="0"/>
              </a:rPr>
              <a:t>2</a:t>
            </a:r>
            <a:endParaRPr kumimoji="0" lang="en-IE" sz="140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812E2A-B451-091B-0D76-0CC0599FABBC}"/>
              </a:ext>
            </a:extLst>
          </p:cNvPr>
          <p:cNvSpPr/>
          <p:nvPr/>
        </p:nvSpPr>
        <p:spPr bwMode="auto">
          <a:xfrm>
            <a:off x="528664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TCCON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691425-6BDE-8E85-B4BD-E45A52DF4980}"/>
              </a:ext>
            </a:extLst>
          </p:cNvPr>
          <p:cNvSpPr/>
          <p:nvPr/>
        </p:nvSpPr>
        <p:spPr bwMode="auto">
          <a:xfrm>
            <a:off x="1533025" y="3376569"/>
            <a:ext cx="828000" cy="4044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SO</a:t>
            </a:r>
            <a:r>
              <a:rPr lang="en-GB" sz="1400" baseline="-25000" dirty="0">
                <a:solidFill>
                  <a:schemeClr val="tx1"/>
                </a:solidFill>
                <a:latin typeface="Tahoma" pitchFamily="34" charset="0"/>
              </a:rPr>
              <a:t>2</a:t>
            </a:r>
            <a:endParaRPr kumimoji="0" lang="en-IE" sz="140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9F40EE-8E1C-22B6-0E5C-57278BC6D38A}"/>
              </a:ext>
            </a:extLst>
          </p:cNvPr>
          <p:cNvSpPr/>
          <p:nvPr/>
        </p:nvSpPr>
        <p:spPr bwMode="auto">
          <a:xfrm>
            <a:off x="2578704" y="3376569"/>
            <a:ext cx="828000" cy="4044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O</a:t>
            </a:r>
            <a:r>
              <a:rPr lang="en-GB" sz="1400" baseline="-25000" dirty="0">
                <a:solidFill>
                  <a:schemeClr val="tx1"/>
                </a:solidFill>
                <a:latin typeface="Tahoma" pitchFamily="34" charset="0"/>
              </a:rPr>
              <a:t>3</a:t>
            </a:r>
            <a:endParaRPr kumimoji="0" lang="en-IE" sz="140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59A166-8DB9-06E5-E847-C0067BF5CB51}"/>
              </a:ext>
            </a:extLst>
          </p:cNvPr>
          <p:cNvSpPr/>
          <p:nvPr/>
        </p:nvSpPr>
        <p:spPr bwMode="auto">
          <a:xfrm>
            <a:off x="5715741" y="3376569"/>
            <a:ext cx="828000" cy="4044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HCHO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0AE4BB-ED3C-9327-1C4C-D879712F120B}"/>
              </a:ext>
            </a:extLst>
          </p:cNvPr>
          <p:cNvSpPr/>
          <p:nvPr/>
        </p:nvSpPr>
        <p:spPr bwMode="auto">
          <a:xfrm>
            <a:off x="6761420" y="3376569"/>
            <a:ext cx="828000" cy="4044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CHOCHO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5881FC-38C1-01C4-2965-1B786DDF74FF}"/>
              </a:ext>
            </a:extLst>
          </p:cNvPr>
          <p:cNvSpPr/>
          <p:nvPr/>
        </p:nvSpPr>
        <p:spPr bwMode="auto">
          <a:xfrm>
            <a:off x="7807099" y="3376569"/>
            <a:ext cx="828000" cy="40444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Clouds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E4E5C6-D5AD-0C6E-AE67-E6A2A255C480}"/>
              </a:ext>
            </a:extLst>
          </p:cNvPr>
          <p:cNvSpPr/>
          <p:nvPr/>
        </p:nvSpPr>
        <p:spPr bwMode="auto">
          <a:xfrm>
            <a:off x="9898457" y="3376569"/>
            <a:ext cx="828000" cy="40444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Aerosols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AC1D19-E1FC-890D-9DAE-708B7A39685B}"/>
              </a:ext>
            </a:extLst>
          </p:cNvPr>
          <p:cNvSpPr/>
          <p:nvPr/>
        </p:nvSpPr>
        <p:spPr bwMode="auto">
          <a:xfrm>
            <a:off x="2353248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COCCON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7B7715-F317-FE46-5F3E-886D4C78F5F2}"/>
              </a:ext>
            </a:extLst>
          </p:cNvPr>
          <p:cNvSpPr/>
          <p:nvPr/>
        </p:nvSpPr>
        <p:spPr bwMode="auto">
          <a:xfrm>
            <a:off x="3265540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NDACC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59A576-8A97-7931-213D-FC587B48DD29}"/>
              </a:ext>
            </a:extLst>
          </p:cNvPr>
          <p:cNvSpPr/>
          <p:nvPr/>
        </p:nvSpPr>
        <p:spPr bwMode="auto">
          <a:xfrm>
            <a:off x="4177832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WDCGG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20F159-3494-AF6B-48B0-FAB9873E65F9}"/>
              </a:ext>
            </a:extLst>
          </p:cNvPr>
          <p:cNvSpPr/>
          <p:nvPr/>
        </p:nvSpPr>
        <p:spPr bwMode="auto">
          <a:xfrm>
            <a:off x="1440956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PANDORA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5112C1-DFF5-8234-606F-F504B44DE23C}"/>
              </a:ext>
            </a:extLst>
          </p:cNvPr>
          <p:cNvSpPr/>
          <p:nvPr/>
        </p:nvSpPr>
        <p:spPr bwMode="auto">
          <a:xfrm>
            <a:off x="5090124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err="1">
                <a:solidFill>
                  <a:schemeClr val="bg1"/>
                </a:solidFill>
                <a:latin typeface="Tahoma" pitchFamily="34" charset="0"/>
              </a:rPr>
              <a:t>TOLNet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EF9042-1BC9-9188-F326-F9386FFC47DD}"/>
              </a:ext>
            </a:extLst>
          </p:cNvPr>
          <p:cNvSpPr/>
          <p:nvPr/>
        </p:nvSpPr>
        <p:spPr bwMode="auto">
          <a:xfrm>
            <a:off x="6002416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WOUDC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79136A-B921-C279-5DB7-70DEA48E14D6}"/>
              </a:ext>
            </a:extLst>
          </p:cNvPr>
          <p:cNvSpPr/>
          <p:nvPr/>
        </p:nvSpPr>
        <p:spPr bwMode="auto">
          <a:xfrm>
            <a:off x="6914708" y="5327102"/>
            <a:ext cx="1029039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EUBREWNET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B818B2-2048-7FDF-03BF-07E999D700B3}"/>
              </a:ext>
            </a:extLst>
          </p:cNvPr>
          <p:cNvSpPr/>
          <p:nvPr/>
        </p:nvSpPr>
        <p:spPr bwMode="auto">
          <a:xfrm>
            <a:off x="8028039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ACTRIS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DEBDD4-CB5E-6EAD-FE5C-B48531C2BA69}"/>
              </a:ext>
            </a:extLst>
          </p:cNvPr>
          <p:cNvSpPr/>
          <p:nvPr/>
        </p:nvSpPr>
        <p:spPr bwMode="auto">
          <a:xfrm>
            <a:off x="8940331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AERONET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3AEF0C0-B638-9E22-771E-0F3CDDED4E0D}"/>
              </a:ext>
            </a:extLst>
          </p:cNvPr>
          <p:cNvSpPr/>
          <p:nvPr/>
        </p:nvSpPr>
        <p:spPr bwMode="auto">
          <a:xfrm>
            <a:off x="9852623" y="5327102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MPLNet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16F8D1C-A4BB-5735-B61B-A3E757F9F318}"/>
              </a:ext>
            </a:extLst>
          </p:cNvPr>
          <p:cNvSpPr/>
          <p:nvPr/>
        </p:nvSpPr>
        <p:spPr bwMode="auto">
          <a:xfrm>
            <a:off x="10764920" y="5330766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AD-Net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133EA12-E4C5-09D6-007E-BB959B7D6C7A}"/>
              </a:ext>
            </a:extLst>
          </p:cNvPr>
          <p:cNvSpPr/>
          <p:nvPr/>
        </p:nvSpPr>
        <p:spPr bwMode="auto">
          <a:xfrm>
            <a:off x="3624383" y="3376569"/>
            <a:ext cx="828000" cy="4044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CO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44CC3E-2B56-14DB-6941-D02652181126}"/>
              </a:ext>
            </a:extLst>
          </p:cNvPr>
          <p:cNvSpPr/>
          <p:nvPr/>
        </p:nvSpPr>
        <p:spPr bwMode="auto">
          <a:xfrm>
            <a:off x="4670062" y="3376569"/>
            <a:ext cx="828000" cy="40444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CH</a:t>
            </a:r>
            <a:r>
              <a:rPr kumimoji="0" lang="en-GB" sz="140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  <a:endParaRPr kumimoji="0" lang="en-IE" sz="140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72C598-FCD8-D7CB-A08A-CD65584DB3E9}"/>
              </a:ext>
            </a:extLst>
          </p:cNvPr>
          <p:cNvSpPr/>
          <p:nvPr/>
        </p:nvSpPr>
        <p:spPr bwMode="auto">
          <a:xfrm>
            <a:off x="10944137" y="3376569"/>
            <a:ext cx="828000" cy="40444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UV Index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5A1DC3-594C-00B2-202C-78496D3886C8}"/>
              </a:ext>
            </a:extLst>
          </p:cNvPr>
          <p:cNvSpPr/>
          <p:nvPr/>
        </p:nvSpPr>
        <p:spPr bwMode="auto">
          <a:xfrm>
            <a:off x="8852778" y="3376569"/>
            <a:ext cx="828000" cy="404449"/>
          </a:xfrm>
          <a:prstGeom prst="roundRect">
            <a:avLst/>
          </a:prstGeom>
          <a:solidFill>
            <a:schemeClr val="bg1">
              <a:lumMod val="90000"/>
              <a:lumOff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err="1">
                <a:solidFill>
                  <a:schemeClr val="tx1"/>
                </a:solidFill>
                <a:latin typeface="Tahoma" pitchFamily="34" charset="0"/>
              </a:rPr>
              <a:t>Srf</a:t>
            </a:r>
            <a:r>
              <a:rPr lang="en-GB" sz="1400" dirty="0">
                <a:solidFill>
                  <a:schemeClr val="tx1"/>
                </a:solidFill>
                <a:latin typeface="Tahoma" pitchFamily="34" charset="0"/>
              </a:rPr>
              <a:t>. Refl.</a:t>
            </a:r>
            <a:endParaRPr kumimoji="0" lang="en-I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0358EB-2396-85E0-EAD4-F2DFC8B7497C}"/>
              </a:ext>
            </a:extLst>
          </p:cNvPr>
          <p:cNvSpPr/>
          <p:nvPr/>
        </p:nvSpPr>
        <p:spPr bwMode="auto">
          <a:xfrm>
            <a:off x="26225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TROPOMI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44CA1A4-2ECC-2BE6-730E-35FCED8DFF4B}"/>
              </a:ext>
            </a:extLst>
          </p:cNvPr>
          <p:cNvSpPr/>
          <p:nvPr/>
        </p:nvSpPr>
        <p:spPr bwMode="auto">
          <a:xfrm>
            <a:off x="568259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IASI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6A5578-7D83-B2F5-02A2-52B5E55BD111}"/>
              </a:ext>
            </a:extLst>
          </p:cNvPr>
          <p:cNvSpPr/>
          <p:nvPr/>
        </p:nvSpPr>
        <p:spPr bwMode="auto">
          <a:xfrm>
            <a:off x="658598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IASI-NG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ACEAA3D-6ABC-2208-038D-C9E13BF426FB}"/>
              </a:ext>
            </a:extLst>
          </p:cNvPr>
          <p:cNvSpPr/>
          <p:nvPr/>
        </p:nvSpPr>
        <p:spPr bwMode="auto">
          <a:xfrm>
            <a:off x="116564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IRS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90EEFF2-DC15-7158-9995-BBBC74AA87CB}"/>
              </a:ext>
            </a:extLst>
          </p:cNvPr>
          <p:cNvSpPr/>
          <p:nvPr/>
        </p:nvSpPr>
        <p:spPr bwMode="auto">
          <a:xfrm>
            <a:off x="206903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GOME-2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8EA0479-B5F9-8DD8-7E78-77FF468299D0}"/>
              </a:ext>
            </a:extLst>
          </p:cNvPr>
          <p:cNvSpPr/>
          <p:nvPr/>
        </p:nvSpPr>
        <p:spPr bwMode="auto">
          <a:xfrm>
            <a:off x="7489375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Tahoma" pitchFamily="34" charset="0"/>
              </a:rPr>
              <a:t>GOSAT-1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4BE974B-B685-885F-F767-4EBC93DBC1A4}"/>
              </a:ext>
            </a:extLst>
          </p:cNvPr>
          <p:cNvSpPr/>
          <p:nvPr/>
        </p:nvSpPr>
        <p:spPr bwMode="auto">
          <a:xfrm>
            <a:off x="8392766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GOSAT-2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4662DD8-A2B2-0EA9-7887-350DB7D176B7}"/>
              </a:ext>
            </a:extLst>
          </p:cNvPr>
          <p:cNvSpPr/>
          <p:nvPr/>
        </p:nvSpPr>
        <p:spPr bwMode="auto">
          <a:xfrm>
            <a:off x="477920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GEMS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7031B14-CB76-7FA1-A0F1-2AFB0DF1F28B}"/>
              </a:ext>
            </a:extLst>
          </p:cNvPr>
          <p:cNvSpPr/>
          <p:nvPr/>
        </p:nvSpPr>
        <p:spPr bwMode="auto">
          <a:xfrm>
            <a:off x="387581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TEMPO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FD027E7-FD98-06AB-1C9D-C56DE3D315EE}"/>
              </a:ext>
            </a:extLst>
          </p:cNvPr>
          <p:cNvSpPr/>
          <p:nvPr/>
        </p:nvSpPr>
        <p:spPr bwMode="auto">
          <a:xfrm>
            <a:off x="2972424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OMI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29A890F-47FA-E140-B040-C9AD7E36C29D}"/>
              </a:ext>
            </a:extLst>
          </p:cNvPr>
          <p:cNvSpPr/>
          <p:nvPr/>
        </p:nvSpPr>
        <p:spPr bwMode="auto">
          <a:xfrm>
            <a:off x="10250199" y="1383465"/>
            <a:ext cx="828000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METimage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006D0C5-CC20-0F18-FC60-F7B61A662E90}"/>
              </a:ext>
            </a:extLst>
          </p:cNvPr>
          <p:cNvSpPr/>
          <p:nvPr/>
        </p:nvSpPr>
        <p:spPr bwMode="auto">
          <a:xfrm>
            <a:off x="11153593" y="1383465"/>
            <a:ext cx="878653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EarthCARE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306FF92-F4BC-9148-1D3B-E406C40CDAB3}"/>
              </a:ext>
            </a:extLst>
          </p:cNvPr>
          <p:cNvSpPr/>
          <p:nvPr/>
        </p:nvSpPr>
        <p:spPr bwMode="auto">
          <a:xfrm>
            <a:off x="9296156" y="1383465"/>
            <a:ext cx="878653" cy="39980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OMPS</a:t>
            </a:r>
            <a:endParaRPr kumimoji="0" lang="en-IE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83135E-EB73-3CFB-919A-84A26A141605}"/>
              </a:ext>
            </a:extLst>
          </p:cNvPr>
          <p:cNvCxnSpPr>
            <a:stCxn id="4" idx="0"/>
            <a:endCxn id="30" idx="2"/>
          </p:cNvCxnSpPr>
          <p:nvPr/>
        </p:nvCxnSpPr>
        <p:spPr bwMode="auto">
          <a:xfrm flipH="1" flipV="1">
            <a:off x="676254" y="1783268"/>
            <a:ext cx="225092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11CBA24-7F49-098B-5C02-F1D406211263}"/>
              </a:ext>
            </a:extLst>
          </p:cNvPr>
          <p:cNvCxnSpPr>
            <a:cxnSpLocks/>
            <a:stCxn id="4" idx="0"/>
            <a:endCxn id="33" idx="2"/>
          </p:cNvCxnSpPr>
          <p:nvPr/>
        </p:nvCxnSpPr>
        <p:spPr bwMode="auto">
          <a:xfrm flipV="1">
            <a:off x="901346" y="1783268"/>
            <a:ext cx="678298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E19C9F3-3C06-B8DE-1E09-01344E6B0523}"/>
              </a:ext>
            </a:extLst>
          </p:cNvPr>
          <p:cNvCxnSpPr>
            <a:cxnSpLocks/>
            <a:stCxn id="4" idx="0"/>
            <a:endCxn id="34" idx="2"/>
          </p:cNvCxnSpPr>
          <p:nvPr/>
        </p:nvCxnSpPr>
        <p:spPr bwMode="auto">
          <a:xfrm flipV="1">
            <a:off x="901346" y="1783268"/>
            <a:ext cx="1581688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4B99FAB-1470-4212-BF39-93CA5C99DAD6}"/>
              </a:ext>
            </a:extLst>
          </p:cNvPr>
          <p:cNvCxnSpPr>
            <a:cxnSpLocks/>
            <a:stCxn id="4" idx="0"/>
            <a:endCxn id="39" idx="2"/>
          </p:cNvCxnSpPr>
          <p:nvPr/>
        </p:nvCxnSpPr>
        <p:spPr bwMode="auto">
          <a:xfrm flipV="1">
            <a:off x="901346" y="1783268"/>
            <a:ext cx="2485078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C862C5-B58F-288D-0AA5-F1306F35604D}"/>
              </a:ext>
            </a:extLst>
          </p:cNvPr>
          <p:cNvCxnSpPr>
            <a:cxnSpLocks/>
            <a:stCxn id="4" idx="0"/>
            <a:endCxn id="38" idx="2"/>
          </p:cNvCxnSpPr>
          <p:nvPr/>
        </p:nvCxnSpPr>
        <p:spPr bwMode="auto">
          <a:xfrm flipV="1">
            <a:off x="901346" y="1783268"/>
            <a:ext cx="3388468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AE08273-206B-A3B7-1F6E-4E644AC72989}"/>
              </a:ext>
            </a:extLst>
          </p:cNvPr>
          <p:cNvCxnSpPr>
            <a:cxnSpLocks/>
            <a:stCxn id="4" idx="0"/>
            <a:endCxn id="37" idx="2"/>
          </p:cNvCxnSpPr>
          <p:nvPr/>
        </p:nvCxnSpPr>
        <p:spPr bwMode="auto">
          <a:xfrm flipV="1">
            <a:off x="901346" y="1783268"/>
            <a:ext cx="4291858" cy="159330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078E5F-61F1-D05B-E139-F3DA94295C7E}"/>
              </a:ext>
            </a:extLst>
          </p:cNvPr>
          <p:cNvCxnSpPr>
            <a:cxnSpLocks/>
            <a:stCxn id="26" idx="0"/>
            <a:endCxn id="30" idx="2"/>
          </p:cNvCxnSpPr>
          <p:nvPr/>
        </p:nvCxnSpPr>
        <p:spPr bwMode="auto">
          <a:xfrm flipH="1" flipV="1">
            <a:off x="676254" y="1783268"/>
            <a:ext cx="3362129" cy="1593301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A4DDAC-ACF8-9AD1-A0AC-665043F3ADDB}"/>
              </a:ext>
            </a:extLst>
          </p:cNvPr>
          <p:cNvCxnSpPr>
            <a:cxnSpLocks/>
            <a:stCxn id="26" idx="0"/>
            <a:endCxn id="31" idx="2"/>
          </p:cNvCxnSpPr>
          <p:nvPr/>
        </p:nvCxnSpPr>
        <p:spPr bwMode="auto">
          <a:xfrm flipV="1">
            <a:off x="4038383" y="1783268"/>
            <a:ext cx="2058211" cy="1593301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ADBB397-856A-09C1-6FC8-3D7D9B6CEABA}"/>
              </a:ext>
            </a:extLst>
          </p:cNvPr>
          <p:cNvCxnSpPr>
            <a:cxnSpLocks/>
            <a:stCxn id="26" idx="0"/>
            <a:endCxn id="32" idx="2"/>
          </p:cNvCxnSpPr>
          <p:nvPr/>
        </p:nvCxnSpPr>
        <p:spPr bwMode="auto">
          <a:xfrm flipV="1">
            <a:off x="4038383" y="1783268"/>
            <a:ext cx="2961601" cy="1593301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100A516-60DC-01EC-EBB2-3A30490F93B8}"/>
              </a:ext>
            </a:extLst>
          </p:cNvPr>
          <p:cNvCxnSpPr>
            <a:cxnSpLocks/>
            <a:stCxn id="26" idx="0"/>
            <a:endCxn id="33" idx="2"/>
          </p:cNvCxnSpPr>
          <p:nvPr/>
        </p:nvCxnSpPr>
        <p:spPr bwMode="auto">
          <a:xfrm flipH="1" flipV="1">
            <a:off x="1579644" y="1783268"/>
            <a:ext cx="2458739" cy="1593301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3C9A7C1-9A40-1ED2-AB8B-7FECABD20FBA}"/>
              </a:ext>
            </a:extLst>
          </p:cNvPr>
          <p:cNvCxnSpPr>
            <a:cxnSpLocks/>
            <a:stCxn id="26" idx="0"/>
            <a:endCxn id="36" idx="2"/>
          </p:cNvCxnSpPr>
          <p:nvPr/>
        </p:nvCxnSpPr>
        <p:spPr bwMode="auto">
          <a:xfrm flipV="1">
            <a:off x="4038383" y="1783268"/>
            <a:ext cx="4768383" cy="1593301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2DB81F6-A184-491E-8C72-403B24F336C0}"/>
              </a:ext>
            </a:extLst>
          </p:cNvPr>
          <p:cNvCxnSpPr>
            <a:cxnSpLocks/>
            <a:stCxn id="27" idx="0"/>
            <a:endCxn id="30" idx="2"/>
          </p:cNvCxnSpPr>
          <p:nvPr/>
        </p:nvCxnSpPr>
        <p:spPr bwMode="auto">
          <a:xfrm flipH="1" flipV="1">
            <a:off x="676254" y="1783268"/>
            <a:ext cx="4407808" cy="1593301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18EC7DC-513C-A2E5-0D5E-A028EEF000F9}"/>
              </a:ext>
            </a:extLst>
          </p:cNvPr>
          <p:cNvCxnSpPr>
            <a:cxnSpLocks/>
            <a:stCxn id="27" idx="0"/>
            <a:endCxn id="32" idx="2"/>
          </p:cNvCxnSpPr>
          <p:nvPr/>
        </p:nvCxnSpPr>
        <p:spPr bwMode="auto">
          <a:xfrm flipV="1">
            <a:off x="5084062" y="1783268"/>
            <a:ext cx="1915922" cy="1593301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6056117-AE8F-7C96-EF78-1ED26CB9316E}"/>
              </a:ext>
            </a:extLst>
          </p:cNvPr>
          <p:cNvCxnSpPr>
            <a:cxnSpLocks/>
            <a:stCxn id="27" idx="0"/>
            <a:endCxn id="35" idx="2"/>
          </p:cNvCxnSpPr>
          <p:nvPr/>
        </p:nvCxnSpPr>
        <p:spPr bwMode="auto">
          <a:xfrm flipV="1">
            <a:off x="5084062" y="1783268"/>
            <a:ext cx="2819313" cy="1593301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9FE215B-AE67-A4EF-FDFB-55775583E897}"/>
              </a:ext>
            </a:extLst>
          </p:cNvPr>
          <p:cNvCxnSpPr>
            <a:cxnSpLocks/>
            <a:stCxn id="27" idx="0"/>
            <a:endCxn id="36" idx="2"/>
          </p:cNvCxnSpPr>
          <p:nvPr/>
        </p:nvCxnSpPr>
        <p:spPr bwMode="auto">
          <a:xfrm flipV="1">
            <a:off x="5084062" y="1783268"/>
            <a:ext cx="3722704" cy="1593301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2B3424F-6EE6-2218-41BD-7DD71C40F9A6}"/>
              </a:ext>
            </a:extLst>
          </p:cNvPr>
          <p:cNvCxnSpPr>
            <a:cxnSpLocks/>
            <a:stCxn id="7" idx="0"/>
            <a:endCxn id="30" idx="2"/>
          </p:cNvCxnSpPr>
          <p:nvPr/>
        </p:nvCxnSpPr>
        <p:spPr bwMode="auto">
          <a:xfrm flipH="1" flipV="1">
            <a:off x="676254" y="1783268"/>
            <a:ext cx="1270771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C3320DF-59B2-C98E-DC29-7AF0E6CDDE99}"/>
              </a:ext>
            </a:extLst>
          </p:cNvPr>
          <p:cNvCxnSpPr>
            <a:cxnSpLocks/>
            <a:stCxn id="7" idx="0"/>
            <a:endCxn id="31" idx="2"/>
          </p:cNvCxnSpPr>
          <p:nvPr/>
        </p:nvCxnSpPr>
        <p:spPr bwMode="auto">
          <a:xfrm flipV="1">
            <a:off x="1947025" y="1783268"/>
            <a:ext cx="4149569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0A4B447-5C4E-EACC-3B65-28F63D5C565E}"/>
              </a:ext>
            </a:extLst>
          </p:cNvPr>
          <p:cNvCxnSpPr>
            <a:cxnSpLocks/>
            <a:stCxn id="7" idx="0"/>
            <a:endCxn id="32" idx="2"/>
          </p:cNvCxnSpPr>
          <p:nvPr/>
        </p:nvCxnSpPr>
        <p:spPr bwMode="auto">
          <a:xfrm flipV="1">
            <a:off x="1947025" y="1783268"/>
            <a:ext cx="5052959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095D98D-E9E0-AEC4-479C-8F7FF42C7B3B}"/>
              </a:ext>
            </a:extLst>
          </p:cNvPr>
          <p:cNvCxnSpPr>
            <a:cxnSpLocks/>
            <a:stCxn id="7" idx="0"/>
            <a:endCxn id="33" idx="2"/>
          </p:cNvCxnSpPr>
          <p:nvPr/>
        </p:nvCxnSpPr>
        <p:spPr bwMode="auto">
          <a:xfrm flipH="1" flipV="1">
            <a:off x="1579644" y="1783268"/>
            <a:ext cx="367381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B2F5C9D-F22C-E75F-4A25-3C6910D99279}"/>
              </a:ext>
            </a:extLst>
          </p:cNvPr>
          <p:cNvCxnSpPr>
            <a:cxnSpLocks/>
            <a:stCxn id="7" idx="0"/>
            <a:endCxn id="34" idx="2"/>
          </p:cNvCxnSpPr>
          <p:nvPr/>
        </p:nvCxnSpPr>
        <p:spPr bwMode="auto">
          <a:xfrm flipV="1">
            <a:off x="1947025" y="1783268"/>
            <a:ext cx="536009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68B254F-984D-C667-8372-F85DAEA7E7C5}"/>
              </a:ext>
            </a:extLst>
          </p:cNvPr>
          <p:cNvCxnSpPr>
            <a:cxnSpLocks/>
            <a:stCxn id="7" idx="0"/>
            <a:endCxn id="37" idx="2"/>
          </p:cNvCxnSpPr>
          <p:nvPr/>
        </p:nvCxnSpPr>
        <p:spPr bwMode="auto">
          <a:xfrm flipV="1">
            <a:off x="1947025" y="1783268"/>
            <a:ext cx="3246179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CC9526-1EEC-0931-6F13-F01BF76E96B9}"/>
              </a:ext>
            </a:extLst>
          </p:cNvPr>
          <p:cNvCxnSpPr>
            <a:cxnSpLocks/>
            <a:stCxn id="7" idx="0"/>
            <a:endCxn id="39" idx="2"/>
          </p:cNvCxnSpPr>
          <p:nvPr/>
        </p:nvCxnSpPr>
        <p:spPr bwMode="auto">
          <a:xfrm flipV="1">
            <a:off x="1947025" y="1783268"/>
            <a:ext cx="1439399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3C545B9-BAF9-50D4-B8FF-7B6DA6E6EDB1}"/>
              </a:ext>
            </a:extLst>
          </p:cNvPr>
          <p:cNvCxnSpPr>
            <a:cxnSpLocks/>
            <a:stCxn id="7" idx="0"/>
            <a:endCxn id="42" idx="2"/>
          </p:cNvCxnSpPr>
          <p:nvPr/>
        </p:nvCxnSpPr>
        <p:spPr bwMode="auto">
          <a:xfrm flipV="1">
            <a:off x="1947025" y="1783268"/>
            <a:ext cx="7788458" cy="159330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700F87F-FC04-5D57-BA3B-090C850E6A01}"/>
              </a:ext>
            </a:extLst>
          </p:cNvPr>
          <p:cNvCxnSpPr>
            <a:cxnSpLocks/>
            <a:stCxn id="8" idx="0"/>
            <a:endCxn id="30" idx="2"/>
          </p:cNvCxnSpPr>
          <p:nvPr/>
        </p:nvCxnSpPr>
        <p:spPr bwMode="auto">
          <a:xfrm flipH="1" flipV="1">
            <a:off x="676254" y="1783268"/>
            <a:ext cx="231645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EAD057E-FED4-C9ED-4B66-94050520C449}"/>
              </a:ext>
            </a:extLst>
          </p:cNvPr>
          <p:cNvCxnSpPr>
            <a:cxnSpLocks/>
            <a:stCxn id="8" idx="0"/>
            <a:endCxn id="31" idx="2"/>
          </p:cNvCxnSpPr>
          <p:nvPr/>
        </p:nvCxnSpPr>
        <p:spPr bwMode="auto">
          <a:xfrm flipV="1">
            <a:off x="2992704" y="1783268"/>
            <a:ext cx="310389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2746A91-B424-7A64-9186-B656396EBC5A}"/>
              </a:ext>
            </a:extLst>
          </p:cNvPr>
          <p:cNvCxnSpPr>
            <a:cxnSpLocks/>
            <a:stCxn id="8" idx="0"/>
            <a:endCxn id="32" idx="2"/>
          </p:cNvCxnSpPr>
          <p:nvPr/>
        </p:nvCxnSpPr>
        <p:spPr bwMode="auto">
          <a:xfrm flipV="1">
            <a:off x="2992704" y="1783268"/>
            <a:ext cx="400728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EA342FA-D552-63AB-19BB-0103E0AF4500}"/>
              </a:ext>
            </a:extLst>
          </p:cNvPr>
          <p:cNvCxnSpPr>
            <a:cxnSpLocks/>
            <a:stCxn id="8" idx="0"/>
            <a:endCxn id="33" idx="2"/>
          </p:cNvCxnSpPr>
          <p:nvPr/>
        </p:nvCxnSpPr>
        <p:spPr bwMode="auto">
          <a:xfrm flipH="1" flipV="1">
            <a:off x="1579644" y="1783268"/>
            <a:ext cx="141306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2398CA7-C2FB-0BDD-B34D-48CD90A904E1}"/>
              </a:ext>
            </a:extLst>
          </p:cNvPr>
          <p:cNvCxnSpPr>
            <a:cxnSpLocks/>
            <a:stCxn id="8" idx="0"/>
            <a:endCxn id="34" idx="2"/>
          </p:cNvCxnSpPr>
          <p:nvPr/>
        </p:nvCxnSpPr>
        <p:spPr bwMode="auto">
          <a:xfrm flipH="1" flipV="1">
            <a:off x="2483034" y="1783268"/>
            <a:ext cx="50967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79159D5-0D9B-E159-367A-31F9583F2CAD}"/>
              </a:ext>
            </a:extLst>
          </p:cNvPr>
          <p:cNvCxnSpPr>
            <a:cxnSpLocks/>
            <a:stCxn id="8" idx="0"/>
            <a:endCxn id="38" idx="2"/>
          </p:cNvCxnSpPr>
          <p:nvPr/>
        </p:nvCxnSpPr>
        <p:spPr bwMode="auto">
          <a:xfrm flipV="1">
            <a:off x="2992704" y="1783268"/>
            <a:ext cx="129711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9CC8BE6-F676-B7B6-6271-AA36BB19D172}"/>
              </a:ext>
            </a:extLst>
          </p:cNvPr>
          <p:cNvCxnSpPr>
            <a:cxnSpLocks/>
            <a:stCxn id="8" idx="0"/>
            <a:endCxn id="39" idx="2"/>
          </p:cNvCxnSpPr>
          <p:nvPr/>
        </p:nvCxnSpPr>
        <p:spPr bwMode="auto">
          <a:xfrm flipV="1">
            <a:off x="2992704" y="1783268"/>
            <a:ext cx="393720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529DAB1-47E1-6642-2873-D7847437D415}"/>
              </a:ext>
            </a:extLst>
          </p:cNvPr>
          <p:cNvCxnSpPr>
            <a:cxnSpLocks/>
            <a:stCxn id="8" idx="0"/>
            <a:endCxn id="42" idx="2"/>
          </p:cNvCxnSpPr>
          <p:nvPr/>
        </p:nvCxnSpPr>
        <p:spPr bwMode="auto">
          <a:xfrm flipV="1">
            <a:off x="2992704" y="1783268"/>
            <a:ext cx="6742779" cy="159330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125D6E0-A876-3543-C729-08ED62238296}"/>
              </a:ext>
            </a:extLst>
          </p:cNvPr>
          <p:cNvCxnSpPr>
            <a:cxnSpLocks/>
            <a:stCxn id="11" idx="0"/>
            <a:endCxn id="30" idx="2"/>
          </p:cNvCxnSpPr>
          <p:nvPr/>
        </p:nvCxnSpPr>
        <p:spPr bwMode="auto">
          <a:xfrm flipH="1" flipV="1">
            <a:off x="676254" y="1783268"/>
            <a:ext cx="5453487" cy="1593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C13E9F48-9FFB-BCA5-93B2-94ADFA202DC4}"/>
              </a:ext>
            </a:extLst>
          </p:cNvPr>
          <p:cNvCxnSpPr>
            <a:cxnSpLocks/>
            <a:stCxn id="11" idx="0"/>
            <a:endCxn id="33" idx="2"/>
          </p:cNvCxnSpPr>
          <p:nvPr/>
        </p:nvCxnSpPr>
        <p:spPr bwMode="auto">
          <a:xfrm flipH="1" flipV="1">
            <a:off x="1579644" y="1783268"/>
            <a:ext cx="4550097" cy="1593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4D3DFE3-E405-6A53-3C12-9A35EC28446E}"/>
              </a:ext>
            </a:extLst>
          </p:cNvPr>
          <p:cNvCxnSpPr>
            <a:cxnSpLocks/>
            <a:stCxn id="11" idx="0"/>
            <a:endCxn id="34" idx="2"/>
          </p:cNvCxnSpPr>
          <p:nvPr/>
        </p:nvCxnSpPr>
        <p:spPr bwMode="auto">
          <a:xfrm flipH="1" flipV="1">
            <a:off x="2483034" y="1783268"/>
            <a:ext cx="3646707" cy="1593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17A0F65-2409-0C13-5858-FDCAD8A5CF4A}"/>
              </a:ext>
            </a:extLst>
          </p:cNvPr>
          <p:cNvCxnSpPr>
            <a:cxnSpLocks/>
            <a:stCxn id="11" idx="0"/>
            <a:endCxn id="37" idx="2"/>
          </p:cNvCxnSpPr>
          <p:nvPr/>
        </p:nvCxnSpPr>
        <p:spPr bwMode="auto">
          <a:xfrm flipH="1" flipV="1">
            <a:off x="5193204" y="1783268"/>
            <a:ext cx="936537" cy="1593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7C5C8B74-46F2-0C0B-8501-EA4C4E310C0D}"/>
              </a:ext>
            </a:extLst>
          </p:cNvPr>
          <p:cNvCxnSpPr>
            <a:cxnSpLocks/>
            <a:stCxn id="11" idx="0"/>
            <a:endCxn id="38" idx="2"/>
          </p:cNvCxnSpPr>
          <p:nvPr/>
        </p:nvCxnSpPr>
        <p:spPr bwMode="auto">
          <a:xfrm flipH="1" flipV="1">
            <a:off x="4289814" y="1783268"/>
            <a:ext cx="1839927" cy="1593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961EE778-7551-996D-58D5-16D96C5AEEE9}"/>
              </a:ext>
            </a:extLst>
          </p:cNvPr>
          <p:cNvCxnSpPr>
            <a:cxnSpLocks/>
            <a:stCxn id="12" idx="0"/>
            <a:endCxn id="33" idx="2"/>
          </p:cNvCxnSpPr>
          <p:nvPr/>
        </p:nvCxnSpPr>
        <p:spPr bwMode="auto">
          <a:xfrm flipH="1" flipV="1">
            <a:off x="1579644" y="1783268"/>
            <a:ext cx="5595776" cy="1593301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AA1CBAA-FA62-1928-F4CC-C747DAFA968D}"/>
              </a:ext>
            </a:extLst>
          </p:cNvPr>
          <p:cNvCxnSpPr>
            <a:cxnSpLocks/>
            <a:stCxn id="12" idx="0"/>
            <a:endCxn id="37" idx="2"/>
          </p:cNvCxnSpPr>
          <p:nvPr/>
        </p:nvCxnSpPr>
        <p:spPr bwMode="auto">
          <a:xfrm flipH="1" flipV="1">
            <a:off x="5193204" y="1783268"/>
            <a:ext cx="1982216" cy="1593301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4AFE1C8-2598-3472-FCE7-584FA0D8A57C}"/>
              </a:ext>
            </a:extLst>
          </p:cNvPr>
          <p:cNvCxnSpPr>
            <a:cxnSpLocks/>
            <a:stCxn id="13" idx="0"/>
            <a:endCxn id="40" idx="2"/>
          </p:cNvCxnSpPr>
          <p:nvPr/>
        </p:nvCxnSpPr>
        <p:spPr bwMode="auto">
          <a:xfrm flipV="1">
            <a:off x="8221099" y="1783268"/>
            <a:ext cx="2443100" cy="159330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645C7C8-6631-A2A8-7CA1-F784F8CA42F2}"/>
              </a:ext>
            </a:extLst>
          </p:cNvPr>
          <p:cNvCxnSpPr>
            <a:cxnSpLocks/>
            <a:stCxn id="29" idx="0"/>
            <a:endCxn id="37" idx="2"/>
          </p:cNvCxnSpPr>
          <p:nvPr/>
        </p:nvCxnSpPr>
        <p:spPr bwMode="auto">
          <a:xfrm flipH="1" flipV="1">
            <a:off x="5193204" y="1783268"/>
            <a:ext cx="4073574" cy="1593301"/>
          </a:xfrm>
          <a:prstGeom prst="line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813F74D-DCDF-12A1-38B5-9D96A8573E75}"/>
              </a:ext>
            </a:extLst>
          </p:cNvPr>
          <p:cNvCxnSpPr>
            <a:cxnSpLocks/>
            <a:stCxn id="14" idx="0"/>
            <a:endCxn id="30" idx="2"/>
          </p:cNvCxnSpPr>
          <p:nvPr/>
        </p:nvCxnSpPr>
        <p:spPr bwMode="auto">
          <a:xfrm flipH="1" flipV="1">
            <a:off x="676254" y="1783268"/>
            <a:ext cx="9636203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2B8AA4E1-B409-763D-71AF-2FD4171DFA0C}"/>
              </a:ext>
            </a:extLst>
          </p:cNvPr>
          <p:cNvCxnSpPr>
            <a:cxnSpLocks/>
            <a:stCxn id="14" idx="0"/>
            <a:endCxn id="33" idx="2"/>
          </p:cNvCxnSpPr>
          <p:nvPr/>
        </p:nvCxnSpPr>
        <p:spPr bwMode="auto">
          <a:xfrm flipH="1" flipV="1">
            <a:off x="1579644" y="1783268"/>
            <a:ext cx="8732813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805711E-46A9-D6F0-E438-9F1181479A56}"/>
              </a:ext>
            </a:extLst>
          </p:cNvPr>
          <p:cNvCxnSpPr>
            <a:cxnSpLocks/>
            <a:stCxn id="14" idx="0"/>
            <a:endCxn id="37" idx="2"/>
          </p:cNvCxnSpPr>
          <p:nvPr/>
        </p:nvCxnSpPr>
        <p:spPr bwMode="auto">
          <a:xfrm flipH="1" flipV="1">
            <a:off x="5193204" y="1783268"/>
            <a:ext cx="5119253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C780AEC5-8B40-1260-990E-6E825F926A13}"/>
              </a:ext>
            </a:extLst>
          </p:cNvPr>
          <p:cNvCxnSpPr>
            <a:cxnSpLocks/>
            <a:stCxn id="14" idx="0"/>
            <a:endCxn id="39" idx="2"/>
          </p:cNvCxnSpPr>
          <p:nvPr/>
        </p:nvCxnSpPr>
        <p:spPr bwMode="auto">
          <a:xfrm flipH="1" flipV="1">
            <a:off x="3386424" y="1783268"/>
            <a:ext cx="6926033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DA37942-A5FB-B5D3-ED8C-0BA497EBAF3B}"/>
              </a:ext>
            </a:extLst>
          </p:cNvPr>
          <p:cNvCxnSpPr>
            <a:cxnSpLocks/>
            <a:stCxn id="14" idx="0"/>
            <a:endCxn id="42" idx="2"/>
          </p:cNvCxnSpPr>
          <p:nvPr/>
        </p:nvCxnSpPr>
        <p:spPr bwMode="auto">
          <a:xfrm flipH="1" flipV="1">
            <a:off x="9735483" y="1783268"/>
            <a:ext cx="576974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69863C22-A335-EDDE-09E5-A5EB2F6AEA2D}"/>
              </a:ext>
            </a:extLst>
          </p:cNvPr>
          <p:cNvCxnSpPr>
            <a:cxnSpLocks/>
            <a:stCxn id="14" idx="0"/>
            <a:endCxn id="41" idx="2"/>
          </p:cNvCxnSpPr>
          <p:nvPr/>
        </p:nvCxnSpPr>
        <p:spPr bwMode="auto">
          <a:xfrm flipV="1">
            <a:off x="10312457" y="1783268"/>
            <a:ext cx="1280463" cy="15933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D548C24-5E0B-E24D-C110-3AC768C3D08E}"/>
              </a:ext>
            </a:extLst>
          </p:cNvPr>
          <p:cNvCxnSpPr>
            <a:cxnSpLocks/>
            <a:stCxn id="28" idx="0"/>
            <a:endCxn id="37" idx="2"/>
          </p:cNvCxnSpPr>
          <p:nvPr/>
        </p:nvCxnSpPr>
        <p:spPr bwMode="auto">
          <a:xfrm flipH="1" flipV="1">
            <a:off x="5193204" y="1783268"/>
            <a:ext cx="6164933" cy="1593301"/>
          </a:xfrm>
          <a:prstGeom prst="line">
            <a:avLst/>
          </a:prstGeom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FD4D100-ACA3-FA3F-0EC4-A7CA40333ABB}"/>
              </a:ext>
            </a:extLst>
          </p:cNvPr>
          <p:cNvCxnSpPr>
            <a:cxnSpLocks/>
            <a:stCxn id="13" idx="0"/>
            <a:endCxn id="33" idx="2"/>
          </p:cNvCxnSpPr>
          <p:nvPr/>
        </p:nvCxnSpPr>
        <p:spPr bwMode="auto">
          <a:xfrm flipH="1" flipV="1">
            <a:off x="1579644" y="1783268"/>
            <a:ext cx="6641455" cy="159330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B0CCF59-C630-9EFD-BC52-0FE824B7C4AE}"/>
              </a:ext>
            </a:extLst>
          </p:cNvPr>
          <p:cNvCxnSpPr>
            <a:cxnSpLocks/>
            <a:stCxn id="26" idx="2"/>
            <a:endCxn id="5" idx="0"/>
          </p:cNvCxnSpPr>
          <p:nvPr/>
        </p:nvCxnSpPr>
        <p:spPr bwMode="auto">
          <a:xfrm flipH="1">
            <a:off x="942664" y="3781018"/>
            <a:ext cx="3095719" cy="1546084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79416E45-0E0B-3F19-4F89-C6C1F19B1D68}"/>
              </a:ext>
            </a:extLst>
          </p:cNvPr>
          <p:cNvCxnSpPr>
            <a:cxnSpLocks/>
            <a:stCxn id="26" idx="2"/>
            <a:endCxn id="15" idx="0"/>
          </p:cNvCxnSpPr>
          <p:nvPr/>
        </p:nvCxnSpPr>
        <p:spPr bwMode="auto">
          <a:xfrm flipH="1">
            <a:off x="2767248" y="3781018"/>
            <a:ext cx="1271135" cy="1546084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EE0FE965-78CA-C281-DF1C-702BF2E8FBC4}"/>
              </a:ext>
            </a:extLst>
          </p:cNvPr>
          <p:cNvCxnSpPr>
            <a:cxnSpLocks/>
            <a:stCxn id="27" idx="2"/>
            <a:endCxn id="5" idx="0"/>
          </p:cNvCxnSpPr>
          <p:nvPr/>
        </p:nvCxnSpPr>
        <p:spPr bwMode="auto">
          <a:xfrm flipH="1">
            <a:off x="942664" y="3781018"/>
            <a:ext cx="4141398" cy="154608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11F3A72-0F16-42E1-3A9C-003FFAF93455}"/>
              </a:ext>
            </a:extLst>
          </p:cNvPr>
          <p:cNvCxnSpPr>
            <a:cxnSpLocks/>
            <a:stCxn id="27" idx="2"/>
            <a:endCxn id="16" idx="0"/>
          </p:cNvCxnSpPr>
          <p:nvPr/>
        </p:nvCxnSpPr>
        <p:spPr bwMode="auto">
          <a:xfrm flipH="1">
            <a:off x="3679540" y="3781018"/>
            <a:ext cx="1404522" cy="154608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0CC71330-CADE-5A6B-FA1C-27C6233CAAFF}"/>
              </a:ext>
            </a:extLst>
          </p:cNvPr>
          <p:cNvCxnSpPr>
            <a:cxnSpLocks/>
            <a:stCxn id="27" idx="2"/>
            <a:endCxn id="15" idx="0"/>
          </p:cNvCxnSpPr>
          <p:nvPr/>
        </p:nvCxnSpPr>
        <p:spPr bwMode="auto">
          <a:xfrm flipH="1">
            <a:off x="2767248" y="3781018"/>
            <a:ext cx="2316814" cy="154608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8F3F6C8F-B86F-B9BB-183E-DD7FA930EA72}"/>
              </a:ext>
            </a:extLst>
          </p:cNvPr>
          <p:cNvCxnSpPr>
            <a:cxnSpLocks/>
            <a:stCxn id="27" idx="2"/>
            <a:endCxn id="17" idx="0"/>
          </p:cNvCxnSpPr>
          <p:nvPr/>
        </p:nvCxnSpPr>
        <p:spPr bwMode="auto">
          <a:xfrm flipH="1">
            <a:off x="4591832" y="3781018"/>
            <a:ext cx="492230" cy="154608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F15488A9-B079-7E79-BB62-92654A35C8DB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 bwMode="auto">
          <a:xfrm flipH="1">
            <a:off x="1854956" y="3781018"/>
            <a:ext cx="4274785" cy="154608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EC2357B-A76B-FD8D-38AB-12ABC2A17309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 bwMode="auto">
          <a:xfrm>
            <a:off x="901346" y="3781018"/>
            <a:ext cx="953610" cy="1546084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57D8ED0-FC98-4B6B-486D-7A9FA5FDD066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 bwMode="auto">
          <a:xfrm flipH="1">
            <a:off x="1854956" y="3781018"/>
            <a:ext cx="1137748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ADED6FBD-9720-83DB-FDEB-C64EBB38E447}"/>
              </a:ext>
            </a:extLst>
          </p:cNvPr>
          <p:cNvCxnSpPr>
            <a:cxnSpLocks/>
            <a:stCxn id="8" idx="2"/>
            <a:endCxn id="16" idx="0"/>
          </p:cNvCxnSpPr>
          <p:nvPr/>
        </p:nvCxnSpPr>
        <p:spPr bwMode="auto">
          <a:xfrm>
            <a:off x="2992704" y="3781018"/>
            <a:ext cx="686836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75D97392-3605-84BE-EEF5-1BC006BCC003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 bwMode="auto">
          <a:xfrm>
            <a:off x="2992704" y="3781018"/>
            <a:ext cx="2511420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31F35EA4-9F81-15F9-EBC7-BE419371F9B5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 bwMode="auto">
          <a:xfrm>
            <a:off x="2992704" y="3781018"/>
            <a:ext cx="3423712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E728FBF-3545-64AF-C031-463D8F7D30D0}"/>
              </a:ext>
            </a:extLst>
          </p:cNvPr>
          <p:cNvCxnSpPr>
            <a:cxnSpLocks/>
            <a:stCxn id="8" idx="2"/>
            <a:endCxn id="21" idx="0"/>
          </p:cNvCxnSpPr>
          <p:nvPr/>
        </p:nvCxnSpPr>
        <p:spPr bwMode="auto">
          <a:xfrm>
            <a:off x="2992704" y="3781018"/>
            <a:ext cx="4436524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579BB86C-B18C-5EB5-EDCD-821B801C05FB}"/>
              </a:ext>
            </a:extLst>
          </p:cNvPr>
          <p:cNvCxnSpPr>
            <a:cxnSpLocks/>
            <a:stCxn id="8" idx="2"/>
            <a:endCxn id="22" idx="0"/>
          </p:cNvCxnSpPr>
          <p:nvPr/>
        </p:nvCxnSpPr>
        <p:spPr bwMode="auto">
          <a:xfrm>
            <a:off x="2992704" y="3781018"/>
            <a:ext cx="5449335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977273D-1ED4-0305-3873-5CBB36A8725D}"/>
              </a:ext>
            </a:extLst>
          </p:cNvPr>
          <p:cNvCxnSpPr>
            <a:cxnSpLocks/>
            <a:stCxn id="8" idx="2"/>
            <a:endCxn id="23" idx="0"/>
          </p:cNvCxnSpPr>
          <p:nvPr/>
        </p:nvCxnSpPr>
        <p:spPr bwMode="auto">
          <a:xfrm>
            <a:off x="2992704" y="3781018"/>
            <a:ext cx="6361627" cy="15460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D3F0D48D-503D-AA89-A654-CA694F070603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 bwMode="auto">
          <a:xfrm>
            <a:off x="901346" y="3781018"/>
            <a:ext cx="2778194" cy="1546084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5FEC0952-19E8-FDAC-5C69-D2510E01C5C7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922003" y="3776372"/>
            <a:ext cx="8432328" cy="155073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8D4212FC-A363-B505-9C79-477A10E70C1B}"/>
              </a:ext>
            </a:extLst>
          </p:cNvPr>
          <p:cNvCxnSpPr>
            <a:cxnSpLocks/>
            <a:stCxn id="7" idx="2"/>
            <a:endCxn id="20" idx="0"/>
          </p:cNvCxnSpPr>
          <p:nvPr/>
        </p:nvCxnSpPr>
        <p:spPr bwMode="auto">
          <a:xfrm>
            <a:off x="1947025" y="3781018"/>
            <a:ext cx="4469391" cy="154608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8EEF75F-182F-79AA-C1A8-FFCC9F0DF364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 bwMode="auto">
          <a:xfrm>
            <a:off x="1947025" y="3781018"/>
            <a:ext cx="5482203" cy="154608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32911996-9D7D-C0D1-8B90-0CD258A141FE}"/>
              </a:ext>
            </a:extLst>
          </p:cNvPr>
          <p:cNvCxnSpPr>
            <a:cxnSpLocks/>
            <a:stCxn id="23" idx="0"/>
            <a:endCxn id="14" idx="2"/>
          </p:cNvCxnSpPr>
          <p:nvPr/>
        </p:nvCxnSpPr>
        <p:spPr bwMode="auto">
          <a:xfrm flipV="1">
            <a:off x="9354331" y="3781018"/>
            <a:ext cx="958126" cy="154608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CC88FC9D-7069-467A-0220-38A7DE2D351A}"/>
              </a:ext>
            </a:extLst>
          </p:cNvPr>
          <p:cNvCxnSpPr>
            <a:cxnSpLocks/>
            <a:stCxn id="24" idx="0"/>
            <a:endCxn id="14" idx="2"/>
          </p:cNvCxnSpPr>
          <p:nvPr/>
        </p:nvCxnSpPr>
        <p:spPr bwMode="auto">
          <a:xfrm flipV="1">
            <a:off x="10266623" y="3781018"/>
            <a:ext cx="45834" cy="154608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E6663FB6-E06A-34FA-43D1-A48D9DA96D36}"/>
              </a:ext>
            </a:extLst>
          </p:cNvPr>
          <p:cNvCxnSpPr>
            <a:cxnSpLocks/>
            <a:stCxn id="22" idx="0"/>
            <a:endCxn id="14" idx="2"/>
          </p:cNvCxnSpPr>
          <p:nvPr/>
        </p:nvCxnSpPr>
        <p:spPr bwMode="auto">
          <a:xfrm flipV="1">
            <a:off x="8442039" y="3781018"/>
            <a:ext cx="1870418" cy="154608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4D62BC42-986D-534B-72DB-89F6E5D9E8E7}"/>
              </a:ext>
            </a:extLst>
          </p:cNvPr>
          <p:cNvCxnSpPr>
            <a:cxnSpLocks/>
            <a:stCxn id="25" idx="0"/>
            <a:endCxn id="14" idx="2"/>
          </p:cNvCxnSpPr>
          <p:nvPr/>
        </p:nvCxnSpPr>
        <p:spPr bwMode="auto">
          <a:xfrm flipH="1" flipV="1">
            <a:off x="10312457" y="3781018"/>
            <a:ext cx="866463" cy="154974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4226CAB7-2515-10D7-F5C3-C76EA3C24D5A}"/>
              </a:ext>
            </a:extLst>
          </p:cNvPr>
          <p:cNvSpPr txBox="1"/>
          <p:nvPr/>
        </p:nvSpPr>
        <p:spPr>
          <a:xfrm>
            <a:off x="3948967" y="89658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GB" b="1" kern="0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sets from satellite instruments</a:t>
            </a:r>
            <a:endParaRPr lang="en-GB" sz="1600" b="1" kern="0" spc="-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71EDAB65-9204-D86F-3CA9-6338F83AD283}"/>
              </a:ext>
            </a:extLst>
          </p:cNvPr>
          <p:cNvSpPr txBox="1"/>
          <p:nvPr/>
        </p:nvSpPr>
        <p:spPr>
          <a:xfrm>
            <a:off x="3313076" y="5879060"/>
            <a:ext cx="6102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GB" sz="1600" b="1" kern="0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sets from Fiducial Reference Measurements (FRM)</a:t>
            </a:r>
          </a:p>
        </p:txBody>
      </p:sp>
    </p:spTree>
    <p:extLst>
      <p:ext uri="{BB962C8B-B14F-4D97-AF65-F5344CB8AC3E}">
        <p14:creationId xmlns:p14="http://schemas.microsoft.com/office/powerpoint/2010/main" val="200169654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A803-DC7E-804F-E39C-AFEE0909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2A6A-1CA9-5832-2AAF-A5CB2956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External Reference Data L2 (S5/UVNS case)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8ABDA-16C8-9D66-D273-7B483E953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213" y="797662"/>
            <a:ext cx="5694432" cy="526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UVNS L2 Cal/Val – Model Data Sets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505891-21BB-3223-C7FB-6F99659B1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99520"/>
              </p:ext>
            </p:extLst>
          </p:nvPr>
        </p:nvGraphicFramePr>
        <p:xfrm>
          <a:off x="709449" y="1887550"/>
          <a:ext cx="10773102" cy="323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4009">
                  <a:extLst>
                    <a:ext uri="{9D8B030D-6E8A-4147-A177-3AD203B41FA5}">
                      <a16:colId xmlns:a16="http://schemas.microsoft.com/office/drawing/2014/main" val="395572575"/>
                    </a:ext>
                  </a:extLst>
                </a:gridCol>
                <a:gridCol w="2911343">
                  <a:extLst>
                    <a:ext uri="{9D8B030D-6E8A-4147-A177-3AD203B41FA5}">
                      <a16:colId xmlns:a16="http://schemas.microsoft.com/office/drawing/2014/main" val="3366931386"/>
                    </a:ext>
                  </a:extLst>
                </a:gridCol>
                <a:gridCol w="4197750">
                  <a:extLst>
                    <a:ext uri="{9D8B030D-6E8A-4147-A177-3AD203B41FA5}">
                      <a16:colId xmlns:a16="http://schemas.microsoft.com/office/drawing/2014/main" val="4196591585"/>
                    </a:ext>
                  </a:extLst>
                </a:gridCol>
              </a:tblGrid>
              <a:tr h="60498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I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I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 Products</a:t>
                      </a:r>
                      <a:endParaRPr lang="en-I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748136"/>
                  </a:ext>
                </a:extLst>
              </a:tr>
              <a:tr h="497249">
                <a:tc rowSpan="4"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Atmospheric Models</a:t>
                      </a:r>
                      <a:endParaRPr lang="en-IE" sz="14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CAMS Analysis 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O3, SO2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830352"/>
                  </a:ext>
                </a:extLst>
              </a:tr>
              <a:tr h="819766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CAMS Forecast 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Aerosols, O3, NO2, SO2, C2H2O2, HCHO, … 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614477"/>
                  </a:ext>
                </a:extLst>
              </a:tr>
              <a:tr h="819766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CAMS Forecast Delayed Mode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CO2, CH4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99285"/>
                  </a:ext>
                </a:extLst>
              </a:tr>
              <a:tr h="497249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IFS Forecast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Met. parameters</a:t>
                      </a:r>
                      <a:endParaRPr lang="en-I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5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4524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80FA2-ACEB-4530-6E2A-1962C68B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AC0E-78DB-2633-CC8B-1E3F4ACD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MICMICS for UVN and UVNS</a:t>
            </a:r>
            <a:endParaRPr lang="en-I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ABB2A-432E-DDE3-4225-A7DCE3806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3" y="2836684"/>
            <a:ext cx="2157027" cy="1612716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58B92-32F9-426A-D07D-5C25B5572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350" y="2793778"/>
            <a:ext cx="2091613" cy="156381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BAA4849-4BE3-057F-B045-31797882C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2"/>
          <a:stretch/>
        </p:blipFill>
        <p:spPr>
          <a:xfrm>
            <a:off x="8362240" y="4693611"/>
            <a:ext cx="3698341" cy="176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0941D-D175-7CAD-DE82-117949F3D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2" b="38185"/>
          <a:stretch/>
        </p:blipFill>
        <p:spPr>
          <a:xfrm>
            <a:off x="5544782" y="5178505"/>
            <a:ext cx="2564623" cy="125715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CEFE2A-FF9E-3C9D-B6D7-A0AF1ADB67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699" y="870158"/>
            <a:ext cx="7862293" cy="5123236"/>
          </a:xfrm>
        </p:spPr>
        <p:txBody>
          <a:bodyPr numCol="1" spcCol="144000">
            <a:noAutofit/>
          </a:bodyPr>
          <a:lstStyle/>
          <a:p>
            <a:r>
              <a:rPr lang="en-US" sz="2000" dirty="0">
                <a:latin typeface="+mn-lt"/>
              </a:rPr>
              <a:t>Already supporting the EUMETSAT diagnostics on SEVIRI, AVHRR, OLCI &amp; SLSTR, FCI &amp; LI</a:t>
            </a:r>
          </a:p>
          <a:p>
            <a:r>
              <a:rPr lang="en-US" sz="2000" b="1" kern="1200" dirty="0">
                <a:latin typeface="+mn-lt"/>
              </a:rPr>
              <a:t>Absolute Calibration</a:t>
            </a:r>
            <a:r>
              <a:rPr lang="en-US" sz="2000" kern="1200" dirty="0">
                <a:latin typeface="+mn-lt"/>
              </a:rPr>
              <a:t>: </a:t>
            </a:r>
          </a:p>
          <a:p>
            <a:pPr lvl="1"/>
            <a:r>
              <a:rPr lang="en-US" sz="1800" kern="1200" dirty="0">
                <a:latin typeface="+mn-lt"/>
              </a:rPr>
              <a:t>RTM over Deserts [DCC and Sea]</a:t>
            </a:r>
          </a:p>
          <a:p>
            <a:pPr lvl="1"/>
            <a:r>
              <a:rPr lang="en-US" sz="1800" kern="1200" dirty="0">
                <a:latin typeface="+mn-lt"/>
              </a:rPr>
              <a:t>Lunar model (GIRO)</a:t>
            </a:r>
          </a:p>
          <a:p>
            <a:pPr lvl="1"/>
            <a:r>
              <a:rPr lang="en-US" sz="1800" kern="1200" dirty="0">
                <a:latin typeface="+mn-lt"/>
              </a:rPr>
              <a:t>Sensor to sensor collocations</a:t>
            </a:r>
          </a:p>
          <a:p>
            <a:r>
              <a:rPr lang="en-US" sz="2000" b="1" kern="1200" dirty="0">
                <a:latin typeface="+mn-lt"/>
              </a:rPr>
              <a:t>Drift Monitoring</a:t>
            </a:r>
            <a:endParaRPr lang="en-US" sz="2000" kern="1200" dirty="0">
              <a:latin typeface="+mn-lt"/>
            </a:endParaRPr>
          </a:p>
          <a:p>
            <a:r>
              <a:rPr lang="en-GB" sz="2000" b="0" spc="-100" dirty="0">
                <a:latin typeface="+mn-lt"/>
              </a:rPr>
              <a:t>Support the operational generation of GSICS products (and intermediate products such as collocations) and the generation of Climate Data Records</a:t>
            </a:r>
          </a:p>
          <a:p>
            <a:r>
              <a:rPr lang="en-US" sz="2000" kern="1200" dirty="0">
                <a:latin typeface="+mn-lt"/>
              </a:rPr>
              <a:t>Challenges in short wavelength ranges not typically covered before (&lt;400nm).</a:t>
            </a:r>
            <a:endParaRPr lang="en-GB" sz="2000" dirty="0"/>
          </a:p>
          <a:p>
            <a:pPr>
              <a:buFontTx/>
              <a:buChar char="-"/>
            </a:pPr>
            <a:endParaRPr lang="en-GB" sz="1600" dirty="0"/>
          </a:p>
          <a:p>
            <a:pPr marL="0" indent="0">
              <a:buNone/>
            </a:pPr>
            <a:endParaRPr lang="en-GB" sz="1600" kern="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92AA3-8152-6247-22AB-76C7B7A9E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147" y="1203660"/>
            <a:ext cx="2993326" cy="1282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6132B-B214-2D31-5A04-DF21E40F2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030" y="4892821"/>
            <a:ext cx="2122104" cy="1652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C78662-2B00-3EFF-A0EE-9D48E4464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49" y="4995415"/>
            <a:ext cx="2718357" cy="15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739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8309B-8AF0-8677-708C-14D159C76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616D-EB98-51F7-DC96-55B96D6F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PIQMICS (sub-modules for S5 &amp; S4 L1B)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2F605AF-EBF3-934A-04C7-C2CADAFDA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999" y="751041"/>
            <a:ext cx="11749615" cy="750331"/>
          </a:xfrm>
        </p:spPr>
        <p:txBody>
          <a:bodyPr>
            <a:noAutofit/>
          </a:bodyPr>
          <a:lstStyle/>
          <a:p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The input for IDEAL and IRAT tools are 2D images. As S5 is a hyperspectral imager, the first step in the process is to obtain a 2D image from the 3D S5 L1B data. </a:t>
            </a:r>
          </a:p>
          <a:p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This is achieved applying </a:t>
            </a:r>
            <a:r>
              <a:rPr lang="en-IE" dirty="0">
                <a:solidFill>
                  <a:srgbClr val="FF0000"/>
                </a:solidFill>
                <a:latin typeface="+mj-lt"/>
              </a:rPr>
              <a:t>P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rinciple Component Analysis (PCA)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on a given (configurable) spectral range and selecting the component that best discerns Land and Water. This includes the full information from the analysed spectral band.</a:t>
            </a: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IE" dirty="0">
                <a:solidFill>
                  <a:srgbClr val="FF0000"/>
                </a:solidFill>
                <a:latin typeface="+mj-lt"/>
              </a:rPr>
              <a:t>G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aussian Mixture Model (GMM)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thresholding is then applied to discriminate between land and water. </a:t>
            </a:r>
          </a:p>
          <a:p>
            <a:r>
              <a:rPr lang="en-IE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hi-Tomasi Feature tracking (STF)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is used to identify features in the reference image (land water mask). </a:t>
            </a:r>
          </a:p>
          <a:p>
            <a:r>
              <a:rPr lang="en-IE" dirty="0">
                <a:solidFill>
                  <a:srgbClr val="FF0000"/>
                </a:solidFill>
                <a:latin typeface="+mj-lt"/>
              </a:rPr>
              <a:t>P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hase Cross Correlation (PCC)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of the resulting 2D image is used to estimate the displacement of identified features to either</a:t>
            </a:r>
          </a:p>
          <a:p>
            <a:pPr lvl="1"/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check the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absolute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 geolocation accuracy (IDEAL) by comparing with a reference (land water mask) </a:t>
            </a:r>
          </a:p>
          <a:p>
            <a:pPr lvl="1"/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check the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inter band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co-registration (IRAT): two images are derived from two different bands and compared</a:t>
            </a:r>
          </a:p>
          <a:p>
            <a:pPr lvl="1"/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check the 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intra band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 co-registration (IRAT): two images are derived from the same band and compared</a:t>
            </a:r>
          </a:p>
          <a:p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The overall sequence is named </a:t>
            </a:r>
            <a:r>
              <a:rPr lang="en-IE" dirty="0">
                <a:solidFill>
                  <a:srgbClr val="FF0000"/>
                </a:solidFill>
                <a:latin typeface="+mj-lt"/>
              </a:rPr>
              <a:t>PGSP</a:t>
            </a:r>
            <a:r>
              <a:rPr lang="en-IE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rgbClr val="FF0000"/>
              </a:solidFill>
              <a:latin typeface="+mj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I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0DD47B-C383-24DF-4922-EE16B2A1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57" y="2502913"/>
            <a:ext cx="1768239" cy="1696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9C8954-37F7-8FA6-04BC-EAE00856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45" y="2602808"/>
            <a:ext cx="1386951" cy="1403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51F23-C40E-C14F-5210-812B69D46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18" y="2602809"/>
            <a:ext cx="2304081" cy="1418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BAD187-AB5F-05BA-4780-010A3ABD0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104" y="2545969"/>
            <a:ext cx="1546378" cy="1536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75EBE9-DCB6-6A89-B41F-2EFBDD308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060" y="2502913"/>
            <a:ext cx="1608505" cy="16036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BA1D98-D168-6B7F-91B3-6D0655B8331D}"/>
              </a:ext>
            </a:extLst>
          </p:cNvPr>
          <p:cNvSpPr/>
          <p:nvPr/>
        </p:nvSpPr>
        <p:spPr bwMode="auto">
          <a:xfrm>
            <a:off x="348791" y="2055043"/>
            <a:ext cx="2356701" cy="220587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293B10-753C-2725-6FDB-5442C204DA5B}"/>
              </a:ext>
            </a:extLst>
          </p:cNvPr>
          <p:cNvSpPr/>
          <p:nvPr/>
        </p:nvSpPr>
        <p:spPr bwMode="auto">
          <a:xfrm>
            <a:off x="2974994" y="2059875"/>
            <a:ext cx="4227796" cy="220587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GMM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6F8E52-D082-4433-09D8-FF81DC0AA01E}"/>
              </a:ext>
            </a:extLst>
          </p:cNvPr>
          <p:cNvSpPr/>
          <p:nvPr/>
        </p:nvSpPr>
        <p:spPr bwMode="auto">
          <a:xfrm>
            <a:off x="7397736" y="2055043"/>
            <a:ext cx="4094407" cy="220587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STF</a:t>
            </a:r>
          </a:p>
        </p:txBody>
      </p:sp>
    </p:spTree>
    <p:extLst>
      <p:ext uri="{BB962C8B-B14F-4D97-AF65-F5344CB8AC3E}">
        <p14:creationId xmlns:p14="http://schemas.microsoft.com/office/powerpoint/2010/main" val="11897725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1A21-1BAF-2789-83D0-1245E880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7149B-C59A-4C78-D539-CB94199E2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EUMETSAT Cal/Val activities are a combination of:</a:t>
            </a:r>
          </a:p>
          <a:p>
            <a:endParaRPr lang="en-US" dirty="0"/>
          </a:p>
          <a:p>
            <a:r>
              <a:rPr lang="en-US" dirty="0"/>
              <a:t>Well established, internal facilities (L0, L1 &amp; L2)</a:t>
            </a:r>
          </a:p>
          <a:p>
            <a:pPr lvl="1"/>
            <a:r>
              <a:rPr lang="en-US" dirty="0"/>
              <a:t>Extended to hyperspectral sensors</a:t>
            </a:r>
          </a:p>
          <a:p>
            <a:pPr lvl="1"/>
            <a:r>
              <a:rPr lang="en-US" dirty="0"/>
              <a:t>Inspired by GSICS methods e.g. for simultaneous nadir overpasses</a:t>
            </a:r>
          </a:p>
          <a:p>
            <a:endParaRPr lang="en-US" dirty="0"/>
          </a:p>
          <a:p>
            <a:r>
              <a:rPr lang="en-US" dirty="0"/>
              <a:t>Outreaches to the scientific community (~L2)</a:t>
            </a:r>
          </a:p>
          <a:p>
            <a:pPr lvl="1"/>
            <a:r>
              <a:rPr lang="en-IE" dirty="0"/>
              <a:t>Service contracts and AO call</a:t>
            </a:r>
          </a:p>
        </p:txBody>
      </p:sp>
    </p:spTree>
    <p:extLst>
      <p:ext uri="{BB962C8B-B14F-4D97-AF65-F5344CB8AC3E}">
        <p14:creationId xmlns:p14="http://schemas.microsoft.com/office/powerpoint/2010/main" val="29008619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4E71-4D2C-C0CA-CEB2-A1626FAF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1196A-949D-A53E-F30A-BA9F8DF07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7961" y="1693568"/>
            <a:ext cx="5463956" cy="4526257"/>
          </a:xfrm>
        </p:spPr>
        <p:txBody>
          <a:bodyPr>
            <a:normAutofit/>
          </a:bodyPr>
          <a:lstStyle/>
          <a:p>
            <a:r>
              <a:rPr lang="en-GB" sz="2400" dirty="0"/>
              <a:t>S4/S5 Cal/Val plan</a:t>
            </a:r>
          </a:p>
          <a:p>
            <a:endParaRPr lang="en-GB" sz="2400" dirty="0"/>
          </a:p>
          <a:p>
            <a:r>
              <a:rPr lang="en-IE" sz="2400" dirty="0"/>
              <a:t>S4/S5 Cal/Val facilities</a:t>
            </a:r>
          </a:p>
          <a:p>
            <a:endParaRPr lang="en-IE" sz="2400" dirty="0"/>
          </a:p>
          <a:p>
            <a:r>
              <a:rPr lang="en-IE" sz="2400" dirty="0"/>
              <a:t>UVN-STAR / UVNS-STAR</a:t>
            </a:r>
          </a:p>
          <a:p>
            <a:endParaRPr lang="en-IE" sz="2400" dirty="0"/>
          </a:p>
          <a:p>
            <a:r>
              <a:rPr lang="en-IE" sz="2400" dirty="0"/>
              <a:t>MICMICS (Radiometry)</a:t>
            </a:r>
          </a:p>
          <a:p>
            <a:pPr marL="0" indent="0">
              <a:buNone/>
            </a:pPr>
            <a:endParaRPr lang="en-IE" sz="2400" dirty="0"/>
          </a:p>
          <a:p>
            <a:r>
              <a:rPr lang="en-IE" sz="2400" dirty="0"/>
              <a:t>PICMICS (Geometry)</a:t>
            </a:r>
          </a:p>
          <a:p>
            <a:pPr marL="0" indent="0">
              <a:buNone/>
            </a:pP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1039995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65EE-F97F-E51B-5143-0B2C17D0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and S5 Cal/Val Plan</a:t>
            </a:r>
            <a:endParaRPr lang="en-IE" dirty="0"/>
          </a:p>
        </p:txBody>
      </p:sp>
      <p:pic>
        <p:nvPicPr>
          <p:cNvPr id="5" name="Picture 4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32573B7E-7736-9167-4E0B-C490A2CD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18851"/>
          <a:stretch/>
        </p:blipFill>
        <p:spPr>
          <a:xfrm>
            <a:off x="4861710" y="1018726"/>
            <a:ext cx="7116024" cy="558315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F2C9044-EE48-FC09-7E38-11DFDCB4F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788" y="870158"/>
            <a:ext cx="8832259" cy="5077969"/>
          </a:xfrm>
        </p:spPr>
        <p:txBody>
          <a:bodyPr numCol="1" spcCol="144000">
            <a:normAutofit/>
          </a:bodyPr>
          <a:lstStyle/>
          <a:p>
            <a:pPr marL="0" indent="0">
              <a:buNone/>
            </a:pPr>
            <a:r>
              <a:rPr lang="en-GB" sz="1800" dirty="0"/>
              <a:t>Joint plan for activities of calibration and validation </a:t>
            </a:r>
            <a:br>
              <a:rPr lang="en-GB" sz="1800" dirty="0"/>
            </a:br>
            <a:r>
              <a:rPr lang="en-GB" sz="1800" dirty="0"/>
              <a:t>for Sentinel-4 and Sentinel-5 </a:t>
            </a:r>
            <a:r>
              <a:rPr lang="en-GB" sz="1800" kern="0" dirty="0"/>
              <a:t>during commissioning and routine operations</a:t>
            </a:r>
          </a:p>
          <a:p>
            <a:pPr marL="0" indent="0">
              <a:buNone/>
            </a:pPr>
            <a:endParaRPr lang="en-GB" sz="1800" kern="0" dirty="0"/>
          </a:p>
          <a:p>
            <a:pPr>
              <a:buFontTx/>
              <a:buChar char="-"/>
            </a:pPr>
            <a:r>
              <a:rPr lang="en-GB" sz="1800" b="1" dirty="0"/>
              <a:t>Ad-hoc activities</a:t>
            </a:r>
          </a:p>
          <a:p>
            <a:pPr lvl="1">
              <a:buFontTx/>
              <a:buChar char="-"/>
            </a:pPr>
            <a:r>
              <a:rPr lang="en-GB" sz="1400" dirty="0"/>
              <a:t>Formal testing</a:t>
            </a:r>
          </a:p>
          <a:p>
            <a:pPr lvl="1">
              <a:buFontTx/>
              <a:buChar char="-"/>
            </a:pPr>
            <a:r>
              <a:rPr lang="en-GB" sz="1400" dirty="0"/>
              <a:t>CKD Validation and Update </a:t>
            </a:r>
          </a:p>
          <a:p>
            <a:pPr marL="562722" lvl="1" indent="0">
              <a:buNone/>
            </a:pPr>
            <a:endParaRPr lang="en-GB" sz="1400" dirty="0"/>
          </a:p>
          <a:p>
            <a:pPr>
              <a:buFontTx/>
              <a:buChar char="-"/>
            </a:pPr>
            <a:r>
              <a:rPr lang="en-GB" sz="1800" b="1" dirty="0"/>
              <a:t>Performance monitoring</a:t>
            </a:r>
          </a:p>
          <a:p>
            <a:pPr lvl="1">
              <a:buFontTx/>
              <a:buChar char="-"/>
            </a:pPr>
            <a:r>
              <a:rPr lang="en-GB" sz="1400" kern="0" dirty="0"/>
              <a:t>Routine processing using Offline Environment</a:t>
            </a:r>
            <a:br>
              <a:rPr lang="en-GB" sz="1400" kern="0" dirty="0"/>
            </a:br>
            <a:r>
              <a:rPr lang="en-GB" sz="1400" kern="0" dirty="0"/>
              <a:t>(e.g. </a:t>
            </a:r>
            <a:r>
              <a:rPr lang="en-GB" sz="1400" dirty="0"/>
              <a:t>UVNS-STAR, MICMICS, PIQMICS)</a:t>
            </a:r>
            <a:r>
              <a:rPr lang="en-GB" sz="1400" kern="0" dirty="0"/>
              <a:t> </a:t>
            </a:r>
          </a:p>
          <a:p>
            <a:pPr lvl="1">
              <a:buFontTx/>
              <a:buChar char="-"/>
            </a:pPr>
            <a:r>
              <a:rPr lang="en-GB" sz="1400" dirty="0"/>
              <a:t>Includes routine validation of L2</a:t>
            </a:r>
            <a:endParaRPr lang="en-GB" sz="1400" kern="0" dirty="0"/>
          </a:p>
          <a:p>
            <a:pPr lvl="1">
              <a:buFontTx/>
              <a:buChar char="-"/>
            </a:pPr>
            <a:r>
              <a:rPr lang="en-GB" sz="1400" dirty="0"/>
              <a:t>Scheduled</a:t>
            </a:r>
            <a:r>
              <a:rPr lang="en-GB" sz="1400" kern="0" dirty="0"/>
              <a:t> reporting of instrument and product quality</a:t>
            </a:r>
          </a:p>
          <a:p>
            <a:pPr marL="562722" lvl="1" indent="0">
              <a:buNone/>
            </a:pPr>
            <a:endParaRPr lang="en-GB" sz="1400" kern="0" dirty="0"/>
          </a:p>
          <a:p>
            <a:pPr>
              <a:buFontTx/>
              <a:buChar char="-"/>
            </a:pPr>
            <a:r>
              <a:rPr lang="en-GB" sz="1800" b="1" kern="0" dirty="0"/>
              <a:t>Community activities</a:t>
            </a:r>
          </a:p>
          <a:p>
            <a:pPr lvl="1">
              <a:buFontTx/>
              <a:buChar char="-"/>
            </a:pPr>
            <a:r>
              <a:rPr lang="en-GB" sz="1400" dirty="0"/>
              <a:t>Service Contracts for L1 and L2 activities</a:t>
            </a:r>
          </a:p>
          <a:p>
            <a:pPr lvl="1">
              <a:buFontTx/>
              <a:buChar char="-"/>
            </a:pPr>
            <a:r>
              <a:rPr lang="en-GB" sz="1400" dirty="0"/>
              <a:t>AO Call for external L2 products validation</a:t>
            </a:r>
          </a:p>
          <a:p>
            <a:pPr marL="0" indent="0">
              <a:buNone/>
            </a:pPr>
            <a:endParaRPr lang="en-GB" sz="1800" kern="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993222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27F1-F40A-DBBE-0432-A15F870D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and S5 Cal/Val Plan – AO call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F206-F91B-620A-DDA9-8F2AD58E64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30"/>
            <a:ext cx="6590284" cy="374825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Announcement of Opportunity Call activities will</a:t>
            </a:r>
          </a:p>
          <a:p>
            <a:pPr lvl="1"/>
            <a:r>
              <a:rPr lang="en-GB" dirty="0"/>
              <a:t>contribute to the initial post-launch assessment of the product quality and </a:t>
            </a:r>
          </a:p>
          <a:p>
            <a:pPr lvl="1"/>
            <a:r>
              <a:rPr lang="en-GB" dirty="0"/>
              <a:t>provide inputs for the Product Validation Review Boards (PVRBs)</a:t>
            </a:r>
          </a:p>
          <a:p>
            <a:endParaRPr lang="en-GB" dirty="0"/>
          </a:p>
          <a:p>
            <a:r>
              <a:rPr lang="en-GB" dirty="0"/>
              <a:t>22 proposed projects accepted by EUM/ESA</a:t>
            </a:r>
          </a:p>
          <a:p>
            <a:endParaRPr lang="en-GB" dirty="0"/>
          </a:p>
          <a:p>
            <a:r>
              <a:rPr lang="en-GB" dirty="0"/>
              <a:t>A first Cal/Val preparation workshop will take place at EUMETSAT on 16-18 June, 2025.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693E8-8350-A511-F038-46851F60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82" y="2727252"/>
            <a:ext cx="4598120" cy="2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92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S4 / S5 Cal/Val and monitoring: facilities at EUMETSAT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76094"/>
              </p:ext>
            </p:extLst>
          </p:nvPr>
        </p:nvGraphicFramePr>
        <p:xfrm>
          <a:off x="243840" y="843012"/>
          <a:ext cx="11735957" cy="5556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0352">
                  <a:extLst>
                    <a:ext uri="{9D8B030D-6E8A-4147-A177-3AD203B41FA5}">
                      <a16:colId xmlns:a16="http://schemas.microsoft.com/office/drawing/2014/main" val="443786802"/>
                    </a:ext>
                  </a:extLst>
                </a:gridCol>
                <a:gridCol w="2362335">
                  <a:extLst>
                    <a:ext uri="{9D8B030D-6E8A-4147-A177-3AD203B41FA5}">
                      <a16:colId xmlns:a16="http://schemas.microsoft.com/office/drawing/2014/main" val="1882931137"/>
                    </a:ext>
                  </a:extLst>
                </a:gridCol>
                <a:gridCol w="6163270">
                  <a:extLst>
                    <a:ext uri="{9D8B030D-6E8A-4147-A177-3AD203B41FA5}">
                      <a16:colId xmlns:a16="http://schemas.microsoft.com/office/drawing/2014/main" val="30350733"/>
                    </a:ext>
                  </a:extLst>
                </a:gridCol>
              </a:tblGrid>
              <a:tr h="545950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Functionality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595454"/>
                  </a:ext>
                </a:extLst>
              </a:tr>
              <a:tr h="98177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Instrument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 housekeeping monitoring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UVN-STAR / UVNS-STAR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 thermal and electrical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performance, life-limited items status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900566"/>
                  </a:ext>
                </a:extLst>
              </a:tr>
              <a:tr h="88330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L1 product quality and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on-board calibration monitoring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UVN-STAR / UVNS-STAR 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L1 product quality, on-board calibration sources, solar irradiance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67464"/>
                  </a:ext>
                </a:extLst>
              </a:tr>
              <a:tr h="80574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Geolocation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validation and monitoring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PIQMICS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Verification / validation / monitoring of geolocation, intra-band and inter-band co-registration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28289"/>
                  </a:ext>
                </a:extLst>
              </a:tr>
              <a:tr h="11752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Radiometric calibration verification and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Verification and monitoring of radiometric bias and stability, using PICTs (desert, DCC, </a:t>
                      </a:r>
                      <a:r>
                        <a:rPr lang="en-DE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.), Satellite inter-comparisons (imager &amp; hyperspectral) and lunar calibration.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54003"/>
                  </a:ext>
                </a:extLst>
              </a:tr>
              <a:tr h="115105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L2 product quality 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and continuous validation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UVN-STAR / UVNS-STAR 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L2 product quality, continuous validation against Fiducial Reference Measurements and comparison against other satellite retrievals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932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1786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5F435-CEDF-EF4B-9475-800204B17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D3FD02-B700-388D-63D9-2EC43E134906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 bwMode="auto">
          <a:xfrm>
            <a:off x="4662654" y="3429000"/>
            <a:ext cx="497190" cy="616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E467D8-A0A3-8CF8-B5BF-0D94AD7AA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 – Framework</a:t>
            </a:r>
            <a:endParaRPr lang="en-IE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F64D84-BBAD-1EB4-5CBF-3F4991B1B383}"/>
              </a:ext>
            </a:extLst>
          </p:cNvPr>
          <p:cNvSpPr/>
          <p:nvPr/>
        </p:nvSpPr>
        <p:spPr bwMode="auto">
          <a:xfrm>
            <a:off x="5159844" y="3099242"/>
            <a:ext cx="1622582" cy="660747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STAR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948D94-1A4C-2B9A-7717-7405654E4BC1}"/>
              </a:ext>
            </a:extLst>
          </p:cNvPr>
          <p:cNvSpPr/>
          <p:nvPr/>
        </p:nvSpPr>
        <p:spPr bwMode="auto">
          <a:xfrm>
            <a:off x="5306125" y="2211969"/>
            <a:ext cx="1326991" cy="4656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MTG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3CF2CE-9A00-6643-7351-B906B3FCC1FB}"/>
              </a:ext>
            </a:extLst>
          </p:cNvPr>
          <p:cNvSpPr/>
          <p:nvPr/>
        </p:nvSpPr>
        <p:spPr bwMode="auto">
          <a:xfrm>
            <a:off x="7311935" y="3196175"/>
            <a:ext cx="1326991" cy="4656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EPS-SG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1FFE7D-C43D-4B55-031B-689710A69D50}"/>
              </a:ext>
            </a:extLst>
          </p:cNvPr>
          <p:cNvSpPr/>
          <p:nvPr/>
        </p:nvSpPr>
        <p:spPr bwMode="auto">
          <a:xfrm>
            <a:off x="3335663" y="3196175"/>
            <a:ext cx="1326991" cy="4656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CO2M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4C43B2-91B2-0114-5AC4-2059EDFA25E4}"/>
              </a:ext>
            </a:extLst>
          </p:cNvPr>
          <p:cNvSpPr/>
          <p:nvPr/>
        </p:nvSpPr>
        <p:spPr bwMode="auto">
          <a:xfrm>
            <a:off x="5232996" y="4234875"/>
            <a:ext cx="1485533" cy="4656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Sentinel-3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47F97D-474B-0968-CA58-DACFBCFB3952}"/>
              </a:ext>
            </a:extLst>
          </p:cNvPr>
          <p:cNvSpPr/>
          <p:nvPr/>
        </p:nvSpPr>
        <p:spPr bwMode="auto">
          <a:xfrm>
            <a:off x="4551792" y="1280671"/>
            <a:ext cx="1326991" cy="4656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FCI-STAR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E19FB2-565B-0A65-CB60-1E2F1C55213F}"/>
              </a:ext>
            </a:extLst>
          </p:cNvPr>
          <p:cNvSpPr/>
          <p:nvPr/>
        </p:nvSpPr>
        <p:spPr bwMode="auto">
          <a:xfrm>
            <a:off x="6165109" y="1280671"/>
            <a:ext cx="1326991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UVN-STAR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0B428B-085C-C9EB-ABB2-0CB2EAEC4176}"/>
              </a:ext>
            </a:extLst>
          </p:cNvPr>
          <p:cNvSpPr/>
          <p:nvPr/>
        </p:nvSpPr>
        <p:spPr bwMode="auto">
          <a:xfrm>
            <a:off x="9154588" y="2767470"/>
            <a:ext cx="1326991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267058-4CE9-647F-B290-DEC4FDD3027A}"/>
              </a:ext>
            </a:extLst>
          </p:cNvPr>
          <p:cNvSpPr/>
          <p:nvPr/>
        </p:nvSpPr>
        <p:spPr bwMode="auto">
          <a:xfrm>
            <a:off x="9154587" y="3584889"/>
            <a:ext cx="1326991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UVNS-STAR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486680-A7F6-F72D-8B20-A9E9ECFAE363}"/>
              </a:ext>
            </a:extLst>
          </p:cNvPr>
          <p:cNvSpPr/>
          <p:nvPr/>
        </p:nvSpPr>
        <p:spPr bwMode="auto">
          <a:xfrm>
            <a:off x="4327068" y="5125788"/>
            <a:ext cx="1485533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OLCI-STAR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8694A4-7AA9-968F-D8AF-543E02DFF096}"/>
              </a:ext>
            </a:extLst>
          </p:cNvPr>
          <p:cNvSpPr/>
          <p:nvPr/>
        </p:nvSpPr>
        <p:spPr bwMode="auto">
          <a:xfrm>
            <a:off x="6098927" y="5125787"/>
            <a:ext cx="1485533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SLSTR-STAR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404FB7-4F7B-C0FB-009A-547C05659A96}"/>
              </a:ext>
            </a:extLst>
          </p:cNvPr>
          <p:cNvSpPr/>
          <p:nvPr/>
        </p:nvSpPr>
        <p:spPr bwMode="auto">
          <a:xfrm>
            <a:off x="1442182" y="2561121"/>
            <a:ext cx="1326991" cy="465649"/>
          </a:xfrm>
          <a:prstGeom prst="roundRect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CLIM-STAR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BB6C858-9990-F66F-99AD-CDAE9B96E323}"/>
              </a:ext>
            </a:extLst>
          </p:cNvPr>
          <p:cNvSpPr/>
          <p:nvPr/>
        </p:nvSpPr>
        <p:spPr bwMode="auto">
          <a:xfrm>
            <a:off x="1442181" y="3196175"/>
            <a:ext cx="1326991" cy="46564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MAP-STAR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E02FF7-D4E4-3B6A-1BE6-9D138BF2E45C}"/>
              </a:ext>
            </a:extLst>
          </p:cNvPr>
          <p:cNvSpPr/>
          <p:nvPr/>
        </p:nvSpPr>
        <p:spPr bwMode="auto">
          <a:xfrm>
            <a:off x="1442181" y="3819978"/>
            <a:ext cx="1326991" cy="46564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CO2I-STAR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BD00FF-A2EE-392B-D71B-37AE4D943202}"/>
              </a:ext>
            </a:extLst>
          </p:cNvPr>
          <p:cNvCxnSpPr>
            <a:cxnSpLocks/>
            <a:stCxn id="12" idx="0"/>
            <a:endCxn id="3" idx="2"/>
          </p:cNvCxnSpPr>
          <p:nvPr/>
        </p:nvCxnSpPr>
        <p:spPr bwMode="auto">
          <a:xfrm flipH="1" flipV="1">
            <a:off x="5969621" y="2677618"/>
            <a:ext cx="1514" cy="421624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D8B40-56F5-29F4-A0EF-2CF7A1019EC1}"/>
              </a:ext>
            </a:extLst>
          </p:cNvPr>
          <p:cNvCxnSpPr>
            <a:cxnSpLocks/>
            <a:stCxn id="6" idx="0"/>
            <a:endCxn id="12" idx="2"/>
          </p:cNvCxnSpPr>
          <p:nvPr/>
        </p:nvCxnSpPr>
        <p:spPr bwMode="auto">
          <a:xfrm flipH="1" flipV="1">
            <a:off x="5971135" y="3759989"/>
            <a:ext cx="4628" cy="474886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5EAB0-0625-E93F-54A2-6F86020D829E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 bwMode="auto">
          <a:xfrm flipV="1">
            <a:off x="6782426" y="3429000"/>
            <a:ext cx="529509" cy="616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D9A7D49-4C95-4632-A819-5029343ACC9D}"/>
              </a:ext>
            </a:extLst>
          </p:cNvPr>
          <p:cNvCxnSpPr>
            <a:stCxn id="7" idx="2"/>
            <a:endCxn id="3" idx="0"/>
          </p:cNvCxnSpPr>
          <p:nvPr/>
        </p:nvCxnSpPr>
        <p:spPr bwMode="auto">
          <a:xfrm rot="16200000" flipH="1">
            <a:off x="5359630" y="1601977"/>
            <a:ext cx="465649" cy="754333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B96D40F-BBFC-3106-B8AF-171806984898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 bwMode="auto">
          <a:xfrm rot="5400000">
            <a:off x="6166289" y="1549652"/>
            <a:ext cx="465649" cy="858984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D94449A-118F-9857-F044-B3D9C05D631E}"/>
              </a:ext>
            </a:extLst>
          </p:cNvPr>
          <p:cNvCxnSpPr>
            <a:cxnSpLocks/>
            <a:stCxn id="15" idx="3"/>
            <a:endCxn id="5" idx="1"/>
          </p:cNvCxnSpPr>
          <p:nvPr/>
        </p:nvCxnSpPr>
        <p:spPr bwMode="auto">
          <a:xfrm>
            <a:off x="2769173" y="2793946"/>
            <a:ext cx="566490" cy="635054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CCC0E381-248B-59AF-8547-A68807F6CA17}"/>
              </a:ext>
            </a:extLst>
          </p:cNvPr>
          <p:cNvCxnSpPr>
            <a:cxnSpLocks/>
            <a:stCxn id="17" idx="3"/>
            <a:endCxn id="5" idx="1"/>
          </p:cNvCxnSpPr>
          <p:nvPr/>
        </p:nvCxnSpPr>
        <p:spPr bwMode="auto">
          <a:xfrm flipV="1">
            <a:off x="2769172" y="3429000"/>
            <a:ext cx="566491" cy="623803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B18AC2BD-0EE9-A65C-E276-8E3F4DC4C330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 flipV="1">
            <a:off x="8638926" y="3000295"/>
            <a:ext cx="515662" cy="428705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332699E2-1B2E-AE6D-BF68-F5BC891A8A0D}"/>
              </a:ext>
            </a:extLst>
          </p:cNvPr>
          <p:cNvCxnSpPr>
            <a:cxnSpLocks/>
            <a:stCxn id="10" idx="1"/>
            <a:endCxn id="4" idx="3"/>
          </p:cNvCxnSpPr>
          <p:nvPr/>
        </p:nvCxnSpPr>
        <p:spPr bwMode="auto">
          <a:xfrm rot="10800000">
            <a:off x="8638927" y="3429000"/>
            <a:ext cx="515661" cy="388714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BBB8F403-64BD-559E-4B6A-88E87D4C942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 bwMode="auto">
          <a:xfrm rot="16200000" flipH="1">
            <a:off x="6196097" y="4480189"/>
            <a:ext cx="425263" cy="865931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0CC760BA-125B-DC76-B954-47D5D089128B}"/>
              </a:ext>
            </a:extLst>
          </p:cNvPr>
          <p:cNvCxnSpPr>
            <a:cxnSpLocks/>
            <a:stCxn id="11" idx="0"/>
            <a:endCxn id="6" idx="2"/>
          </p:cNvCxnSpPr>
          <p:nvPr/>
        </p:nvCxnSpPr>
        <p:spPr bwMode="auto">
          <a:xfrm rot="5400000" flipH="1" flipV="1">
            <a:off x="5310167" y="4460192"/>
            <a:ext cx="425264" cy="905928"/>
          </a:xfrm>
          <a:prstGeom prst="bentConnector3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82E2EED-0001-F84A-E343-172D8AD444F9}"/>
              </a:ext>
            </a:extLst>
          </p:cNvPr>
          <p:cNvCxnSpPr>
            <a:cxnSpLocks/>
            <a:stCxn id="16" idx="3"/>
            <a:endCxn id="5" idx="1"/>
          </p:cNvCxnSpPr>
          <p:nvPr/>
        </p:nvCxnSpPr>
        <p:spPr bwMode="auto">
          <a:xfrm>
            <a:off x="2769172" y="3429000"/>
            <a:ext cx="566491" cy="0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3E67867-F587-59E5-FD46-9D2A453AFC27}"/>
              </a:ext>
            </a:extLst>
          </p:cNvPr>
          <p:cNvSpPr/>
          <p:nvPr/>
        </p:nvSpPr>
        <p:spPr bwMode="auto">
          <a:xfrm>
            <a:off x="10330818" y="4913154"/>
            <a:ext cx="1326991" cy="425264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operational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7A01AF2-7480-89A9-E8D5-2ED83DB7F5D6}"/>
              </a:ext>
            </a:extLst>
          </p:cNvPr>
          <p:cNvSpPr/>
          <p:nvPr/>
        </p:nvSpPr>
        <p:spPr bwMode="auto">
          <a:xfrm>
            <a:off x="10330818" y="5504365"/>
            <a:ext cx="1326991" cy="425264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dev.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8C123B8-784A-56A6-6C45-635DDB24A601}"/>
              </a:ext>
            </a:extLst>
          </p:cNvPr>
          <p:cNvSpPr/>
          <p:nvPr/>
        </p:nvSpPr>
        <p:spPr bwMode="auto">
          <a:xfrm>
            <a:off x="10330818" y="6095576"/>
            <a:ext cx="1326991" cy="425264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planned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2489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F8073-832A-A0CD-EDC0-DF9757EB4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C727-24EC-7179-4647-C44A482B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UVNS-STAR Tools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2CC7C-3163-6430-984B-A5C074FDED56}"/>
              </a:ext>
            </a:extLst>
          </p:cNvPr>
          <p:cNvSpPr txBox="1"/>
          <p:nvPr/>
        </p:nvSpPr>
        <p:spPr>
          <a:xfrm>
            <a:off x="632934" y="1269540"/>
            <a:ext cx="1847715" cy="44267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UVNS-STAR</a:t>
            </a:r>
            <a:endParaRPr kumimoji="0" lang="en-IE" sz="20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1A4D3-06A3-DA2E-7698-7BE13A52C628}"/>
              </a:ext>
            </a:extLst>
          </p:cNvPr>
          <p:cNvSpPr txBox="1"/>
          <p:nvPr/>
        </p:nvSpPr>
        <p:spPr>
          <a:xfrm>
            <a:off x="4279971" y="1286566"/>
            <a:ext cx="783161" cy="408623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L0</a:t>
            </a:r>
            <a:endParaRPr kumimoji="0" lang="en-IE" sz="18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7202A1F-B8C4-B8D8-B9F1-8CDE07231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4570" y="1488065"/>
            <a:ext cx="3007177" cy="1412824"/>
          </a:xfrm>
        </p:spPr>
        <p:txBody>
          <a:bodyPr numCol="1" spcCol="144000">
            <a:normAutofit/>
          </a:bodyPr>
          <a:lstStyle/>
          <a:p>
            <a:pPr marL="0" indent="0">
              <a:buNone/>
            </a:pPr>
            <a:br>
              <a:rPr lang="en-GB" sz="1800" b="1" i="1" spc="-70" dirty="0"/>
            </a:br>
            <a:r>
              <a:rPr lang="en-IE" sz="1600" i="1" spc="-80" dirty="0"/>
              <a:t>Monitoring of instrument health from an engineering point of view</a:t>
            </a:r>
          </a:p>
          <a:p>
            <a:pPr marL="0" indent="0">
              <a:buNone/>
            </a:pPr>
            <a:endParaRPr lang="en-GB" sz="1200" i="1" kern="0" spc="-70" dirty="0"/>
          </a:p>
          <a:p>
            <a:pPr marL="0" indent="0">
              <a:buNone/>
            </a:pPr>
            <a:endParaRPr lang="en-GB" sz="1600" i="1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A4475625-EB24-D6C9-5F85-A2925D3735C9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>
            <a:off x="2480649" y="1490877"/>
            <a:ext cx="1799322" cy="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11C265A-E8CF-5738-BA03-E44D4D8B23AC}"/>
              </a:ext>
            </a:extLst>
          </p:cNvPr>
          <p:cNvSpPr txBox="1"/>
          <p:nvPr/>
        </p:nvSpPr>
        <p:spPr>
          <a:xfrm>
            <a:off x="6642011" y="1269540"/>
            <a:ext cx="1386763" cy="5788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Thermal Performance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6F0D6C-71A7-4D41-72E9-40CA336B9ACC}"/>
              </a:ext>
            </a:extLst>
          </p:cNvPr>
          <p:cNvSpPr txBox="1"/>
          <p:nvPr/>
        </p:nvSpPr>
        <p:spPr>
          <a:xfrm>
            <a:off x="8279037" y="1269540"/>
            <a:ext cx="1386763" cy="5788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Electrical Performance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FAC92A-A4B3-E8A0-3BFF-D23F6BBEFA0E}"/>
              </a:ext>
            </a:extLst>
          </p:cNvPr>
          <p:cNvSpPr txBox="1"/>
          <p:nvPr/>
        </p:nvSpPr>
        <p:spPr>
          <a:xfrm>
            <a:off x="9916063" y="1269540"/>
            <a:ext cx="1386763" cy="5788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Life-Limited Items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D3451259-0BD6-D954-F555-AC3D540FE596}"/>
              </a:ext>
            </a:extLst>
          </p:cNvPr>
          <p:cNvSpPr/>
          <p:nvPr/>
        </p:nvSpPr>
        <p:spPr bwMode="auto">
          <a:xfrm>
            <a:off x="5232409" y="1384503"/>
            <a:ext cx="1240325" cy="2071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A97584-40B2-5C08-B264-7C4E5431E940}"/>
              </a:ext>
            </a:extLst>
          </p:cNvPr>
          <p:cNvGraphicFramePr>
            <a:graphicFrameLocks noGrp="1"/>
          </p:cNvGraphicFramePr>
          <p:nvPr/>
        </p:nvGraphicFramePr>
        <p:xfrm>
          <a:off x="3235635" y="3125010"/>
          <a:ext cx="7318274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905">
                  <a:extLst>
                    <a:ext uri="{9D8B030D-6E8A-4147-A177-3AD203B41FA5}">
                      <a16:colId xmlns:a16="http://schemas.microsoft.com/office/drawing/2014/main" val="565636679"/>
                    </a:ext>
                  </a:extLst>
                </a:gridCol>
                <a:gridCol w="4000278">
                  <a:extLst>
                    <a:ext uri="{9D8B030D-6E8A-4147-A177-3AD203B41FA5}">
                      <a16:colId xmlns:a16="http://schemas.microsoft.com/office/drawing/2014/main" val="4075059921"/>
                    </a:ext>
                  </a:extLst>
                </a:gridCol>
                <a:gridCol w="1351091">
                  <a:extLst>
                    <a:ext uri="{9D8B030D-6E8A-4147-A177-3AD203B41FA5}">
                      <a16:colId xmlns:a16="http://schemas.microsoft.com/office/drawing/2014/main" val="1537134880"/>
                    </a:ext>
                  </a:extLst>
                </a:gridCol>
              </a:tblGrid>
              <a:tr h="32297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 </a:t>
                      </a:r>
                      <a:endParaRPr lang="en-I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  <a:endParaRPr lang="en-I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Cal/Val Ref</a:t>
                      </a:r>
                      <a:endParaRPr lang="en-I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874321"/>
                  </a:ext>
                </a:extLst>
              </a:tr>
              <a:tr h="34769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limited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 expected lifetime and characteristics </a:t>
                      </a:r>
                      <a:b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(e.g. total duration per mode, number of actuations, …):</a:t>
                      </a:r>
                    </a:p>
                    <a:p>
                      <a:endParaRPr lang="en-GB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Light Source (WLS)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Line Source (SLS)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scanner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aperture covers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assembly mechanisms</a:t>
                      </a:r>
                      <a:endParaRPr lang="en-I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A4.1.1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948434"/>
                  </a:ext>
                </a:extLst>
              </a:tr>
              <a:tr h="34769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Time-series of radiator</a:t>
                      </a:r>
                    </a:p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bench temperatures</a:t>
                      </a:r>
                    </a:p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 thermistor temperatures</a:t>
                      </a:r>
                    </a:p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 detector temperatures</a:t>
                      </a:r>
                      <a:endParaRPr lang="en-I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A4.1.2</a:t>
                      </a:r>
                      <a:endParaRPr lang="en-I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488357"/>
                  </a:ext>
                </a:extLst>
              </a:tr>
              <a:tr h="34769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Time-series of voltages and currents (SLS, WLS)</a:t>
                      </a:r>
                    </a:p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Time-series of lamp stabilisation time</a:t>
                      </a:r>
                      <a:endParaRPr lang="en-I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A4.1.3</a:t>
                      </a:r>
                      <a:endParaRPr lang="en-IE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3989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BFB8D125-503E-E85B-A5EE-8A9593F5023F}"/>
              </a:ext>
            </a:extLst>
          </p:cNvPr>
          <p:cNvSpPr/>
          <p:nvPr/>
        </p:nvSpPr>
        <p:spPr bwMode="auto">
          <a:xfrm>
            <a:off x="1920949" y="3202423"/>
            <a:ext cx="809204" cy="600834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6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41E5-451B-B80C-1753-82FE1C81E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B0B5-53A3-0B70-F67F-077AEE82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UVNS-STAR Tools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9B4A2-5792-4AA5-BF15-2E042BBBBF6B}"/>
              </a:ext>
            </a:extLst>
          </p:cNvPr>
          <p:cNvSpPr txBox="1"/>
          <p:nvPr/>
        </p:nvSpPr>
        <p:spPr>
          <a:xfrm>
            <a:off x="632934" y="1269540"/>
            <a:ext cx="1847715" cy="44267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UVNS-STAR</a:t>
            </a:r>
            <a:endParaRPr kumimoji="0" lang="en-IE" sz="20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0544F-18AB-A795-10CD-89E2096E2776}"/>
              </a:ext>
            </a:extLst>
          </p:cNvPr>
          <p:cNvSpPr txBox="1"/>
          <p:nvPr/>
        </p:nvSpPr>
        <p:spPr>
          <a:xfrm>
            <a:off x="4279971" y="1286565"/>
            <a:ext cx="783161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L1B</a:t>
            </a:r>
            <a:endParaRPr kumimoji="0" lang="en-IE" sz="18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711B61-208B-08A1-386A-95B37225FB3D}"/>
              </a:ext>
            </a:extLst>
          </p:cNvPr>
          <p:cNvSpPr txBox="1">
            <a:spLocks/>
          </p:cNvSpPr>
          <p:nvPr/>
        </p:nvSpPr>
        <p:spPr bwMode="auto">
          <a:xfrm>
            <a:off x="3241953" y="1441877"/>
            <a:ext cx="3450799" cy="141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spcCol="144000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kumimoji="0" lang="en-GB" sz="1800" b="1" i="1" u="none" strike="noStrike" kern="0" cap="none" spc="-7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</a:br>
            <a:r>
              <a:rPr kumimoji="0" lang="en-IE" sz="1600" b="0" i="1" u="none" strike="noStrike" kern="0" cap="none" spc="-8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Monitoring of instrument calibration based on internal calibration sources, sun measurements, CKD updates and earth spectra statistics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200" b="0" i="1" u="none" strike="noStrike" kern="0" cap="none" spc="-7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0" i="1" u="none" strike="noStrike" kern="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289CEF7-2F5A-9741-CF0F-968F7DDD67AA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2480649" y="1490877"/>
            <a:ext cx="1799322" cy="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6513053-ED8B-DF77-C359-5129D84E98AC}"/>
              </a:ext>
            </a:extLst>
          </p:cNvPr>
          <p:cNvSpPr/>
          <p:nvPr/>
        </p:nvSpPr>
        <p:spPr bwMode="auto">
          <a:xfrm>
            <a:off x="5254155" y="1412123"/>
            <a:ext cx="1240325" cy="20712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1CC71-6464-16DB-AEAD-59F79DB0EC7B}"/>
              </a:ext>
            </a:extLst>
          </p:cNvPr>
          <p:cNvSpPr txBox="1"/>
          <p:nvPr/>
        </p:nvSpPr>
        <p:spPr>
          <a:xfrm>
            <a:off x="7752115" y="3391287"/>
            <a:ext cx="153916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Spectral Stability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1CDCD-B23E-8031-478A-175E34E02888}"/>
              </a:ext>
            </a:extLst>
          </p:cNvPr>
          <p:cNvSpPr txBox="1"/>
          <p:nvPr/>
        </p:nvSpPr>
        <p:spPr>
          <a:xfrm>
            <a:off x="6052600" y="3410114"/>
            <a:ext cx="1539162" cy="3405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Offset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4237E5-B127-2A26-7BEE-242CB52F0E52}"/>
              </a:ext>
            </a:extLst>
          </p:cNvPr>
          <p:cNvSpPr txBox="1"/>
          <p:nvPr/>
        </p:nvSpPr>
        <p:spPr>
          <a:xfrm>
            <a:off x="9457823" y="2972548"/>
            <a:ext cx="1539162" cy="3405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ISRF Stability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5A204C-EF70-71CD-FAC9-C90DFF59BF67}"/>
              </a:ext>
            </a:extLst>
          </p:cNvPr>
          <p:cNvSpPr txBox="1"/>
          <p:nvPr/>
        </p:nvSpPr>
        <p:spPr>
          <a:xfrm>
            <a:off x="6059871" y="2972549"/>
            <a:ext cx="1539162" cy="3405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Dark Signal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71C25-C859-67B9-F6BC-E86EC3AC13CE}"/>
              </a:ext>
            </a:extLst>
          </p:cNvPr>
          <p:cNvSpPr txBox="1"/>
          <p:nvPr/>
        </p:nvSpPr>
        <p:spPr>
          <a:xfrm>
            <a:off x="7752115" y="2972550"/>
            <a:ext cx="1539162" cy="3405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PRNU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89BFB3-790E-B747-8942-5B4D2F162892}"/>
              </a:ext>
            </a:extLst>
          </p:cNvPr>
          <p:cNvSpPr txBox="1"/>
          <p:nvPr/>
        </p:nvSpPr>
        <p:spPr>
          <a:xfrm>
            <a:off x="9457823" y="3429881"/>
            <a:ext cx="153916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Wavelength Stability</a:t>
            </a:r>
            <a:endParaRPr kumimoji="0" lang="en-IE" sz="1400" b="0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F8626A5-150F-A1ED-080A-E55C434939BB}"/>
              </a:ext>
            </a:extLst>
          </p:cNvPr>
          <p:cNvSpPr/>
          <p:nvPr/>
        </p:nvSpPr>
        <p:spPr bwMode="auto">
          <a:xfrm>
            <a:off x="754959" y="3001137"/>
            <a:ext cx="789096" cy="9403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E41DEA-BF61-F1A4-598B-922763A67E46}"/>
              </a:ext>
            </a:extLst>
          </p:cNvPr>
          <p:cNvSpPr txBox="1"/>
          <p:nvPr/>
        </p:nvSpPr>
        <p:spPr>
          <a:xfrm>
            <a:off x="1657323" y="2919274"/>
            <a:ext cx="40851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 of In-Flight Calibration Parameters against on-ground calibration parameters (S5-L1B-AUX-CKD)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F2B37-2316-38BE-BA07-68373029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82" y="4306440"/>
            <a:ext cx="2285554" cy="2292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5A7ED-2961-348F-4D97-A396147E2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07" y="4306440"/>
            <a:ext cx="2492127" cy="22857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5719D1F-4570-7F79-7BA6-239A3C299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2" b="3892"/>
          <a:stretch/>
        </p:blipFill>
        <p:spPr bwMode="auto">
          <a:xfrm>
            <a:off x="7219719" y="4339131"/>
            <a:ext cx="4179801" cy="225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B2BD7-1BBF-F32C-6F1A-34B85AB77570}"/>
              </a:ext>
            </a:extLst>
          </p:cNvPr>
          <p:cNvSpPr txBox="1"/>
          <p:nvPr/>
        </p:nvSpPr>
        <p:spPr>
          <a:xfrm>
            <a:off x="8263945" y="1226244"/>
            <a:ext cx="1421425" cy="5788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kern="100">
                <a:solidFill>
                  <a:schemeClr val="tx1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CKD Monitoring</a:t>
            </a:r>
            <a:endParaRPr kumimoji="0" lang="en-IE" sz="14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828BD-01D7-8555-33A3-5BCB422D936B}"/>
              </a:ext>
            </a:extLst>
          </p:cNvPr>
          <p:cNvSpPr txBox="1"/>
          <p:nvPr/>
        </p:nvSpPr>
        <p:spPr>
          <a:xfrm>
            <a:off x="6644250" y="1226244"/>
            <a:ext cx="1421425" cy="5788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Arial Nova" panose="020B0504020202020204" pitchFamily="34" charset="0"/>
              </a:rPr>
              <a:t>CAL Monitoring</a:t>
            </a:r>
            <a:endParaRPr lang="en-IE" sz="1400" dirty="0" err="1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1FD18-811E-4D2A-2344-10B04F963E5A}"/>
              </a:ext>
            </a:extLst>
          </p:cNvPr>
          <p:cNvSpPr txBox="1"/>
          <p:nvPr/>
        </p:nvSpPr>
        <p:spPr>
          <a:xfrm>
            <a:off x="9910957" y="1584683"/>
            <a:ext cx="1619693" cy="5788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kern="100">
                <a:solidFill>
                  <a:schemeClr val="tx1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Earth Radiance Monitoring</a:t>
            </a:r>
            <a:endParaRPr lang="en-IE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F9F20-241F-6F9B-224E-4EA67A7C97EA}"/>
              </a:ext>
            </a:extLst>
          </p:cNvPr>
          <p:cNvSpPr txBox="1"/>
          <p:nvPr/>
        </p:nvSpPr>
        <p:spPr>
          <a:xfrm>
            <a:off x="9918305" y="900334"/>
            <a:ext cx="1619693" cy="5788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kern="100">
                <a:solidFill>
                  <a:schemeClr val="tx1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Solar Irradiance Monitoring</a:t>
            </a:r>
            <a:endParaRPr lang="en-IE" dirty="0" err="1"/>
          </a:p>
        </p:txBody>
      </p:sp>
    </p:spTree>
    <p:extLst>
      <p:ext uri="{BB962C8B-B14F-4D97-AF65-F5344CB8AC3E}">
        <p14:creationId xmlns:p14="http://schemas.microsoft.com/office/powerpoint/2010/main" val="132651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 animBg="1"/>
      <p:bldP spid="35" grpId="0" animBg="1"/>
      <p:bldP spid="46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E70F1-C5EE-D67C-64D1-6B560C99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D5DF-2594-353B-1A99-716B5D7F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UVNS-STAR Tools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67585-7397-B24C-046E-085EEE9C9660}"/>
              </a:ext>
            </a:extLst>
          </p:cNvPr>
          <p:cNvSpPr txBox="1"/>
          <p:nvPr/>
        </p:nvSpPr>
        <p:spPr>
          <a:xfrm>
            <a:off x="632934" y="1269540"/>
            <a:ext cx="1847715" cy="44267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UVNS-STAR</a:t>
            </a:r>
            <a:endParaRPr kumimoji="0" lang="en-IE" sz="20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FC607-B09A-C35F-7B16-1C0D0FAC9C7E}"/>
              </a:ext>
            </a:extLst>
          </p:cNvPr>
          <p:cNvSpPr txBox="1"/>
          <p:nvPr/>
        </p:nvSpPr>
        <p:spPr>
          <a:xfrm>
            <a:off x="4279971" y="1286565"/>
            <a:ext cx="783161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kern="10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L2</a:t>
            </a:r>
            <a:endParaRPr kumimoji="0" lang="en-IE" sz="18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8F5F9C3-64F2-55F5-5B3D-D0BC5D164E1D}"/>
              </a:ext>
            </a:extLst>
          </p:cNvPr>
          <p:cNvSpPr txBox="1">
            <a:spLocks/>
          </p:cNvSpPr>
          <p:nvPr/>
        </p:nvSpPr>
        <p:spPr bwMode="auto">
          <a:xfrm>
            <a:off x="3241953" y="1441877"/>
            <a:ext cx="3450799" cy="141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spcCol="144000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kumimoji="0" lang="en-IE" sz="1800" b="1" i="1" u="none" strike="noStrike" kern="0" cap="none" spc="-7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</a:br>
            <a:r>
              <a:rPr kumimoji="0" lang="en-IE" sz="1600" b="0" i="1" u="none" strike="noStrike" kern="0" cap="none" spc="-7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Monitoring of geophysical parameters against external reference data</a:t>
            </a:r>
            <a:endParaRPr kumimoji="0" lang="en-GB" sz="1600" b="0" i="1" u="none" strike="noStrike" kern="0" cap="none" spc="-7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0" i="1" u="none" strike="noStrike" kern="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368A73C-DC3F-28EA-C4D0-89028DC1D6CA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2480649" y="1490877"/>
            <a:ext cx="1799322" cy="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34880EF-F3DE-123A-609D-6FE46EA4F0DA}"/>
              </a:ext>
            </a:extLst>
          </p:cNvPr>
          <p:cNvSpPr txBox="1"/>
          <p:nvPr/>
        </p:nvSpPr>
        <p:spPr>
          <a:xfrm>
            <a:off x="6644250" y="1226244"/>
            <a:ext cx="1421425" cy="5788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kern="100">
                <a:solidFill>
                  <a:schemeClr val="tx2">
                    <a:lumMod val="40000"/>
                    <a:lumOff val="60000"/>
                  </a:schemeClr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Product State Monitoring</a:t>
            </a:r>
            <a:endParaRPr kumimoji="0" lang="en-IE" sz="1400" b="1" i="0" u="none" strike="noStrike" kern="1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C48A30F-3394-4433-0A11-2521C15D11EE}"/>
              </a:ext>
            </a:extLst>
          </p:cNvPr>
          <p:cNvSpPr/>
          <p:nvPr/>
        </p:nvSpPr>
        <p:spPr bwMode="auto">
          <a:xfrm>
            <a:off x="5254155" y="1412123"/>
            <a:ext cx="1240325" cy="2071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599B3-D871-D723-ED4C-D861CA67E44D}"/>
              </a:ext>
            </a:extLst>
          </p:cNvPr>
          <p:cNvSpPr txBox="1"/>
          <p:nvPr/>
        </p:nvSpPr>
        <p:spPr>
          <a:xfrm>
            <a:off x="9192378" y="911995"/>
            <a:ext cx="1502532" cy="5788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kern="100">
                <a:solidFill>
                  <a:schemeClr val="tx1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SAT-FRM Monitoring</a:t>
            </a:r>
            <a:endParaRPr kumimoji="0" lang="en-IE" sz="14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68E7D-1448-8300-DEA4-F21F7F5244F3}"/>
              </a:ext>
            </a:extLst>
          </p:cNvPr>
          <p:cNvSpPr txBox="1"/>
          <p:nvPr/>
        </p:nvSpPr>
        <p:spPr>
          <a:xfrm>
            <a:off x="10056534" y="1610059"/>
            <a:ext cx="1502532" cy="5788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kern="100">
                <a:solidFill>
                  <a:schemeClr val="tx1"/>
                </a:solidFill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SAT-SAT Monitoring</a:t>
            </a:r>
            <a:endParaRPr kumimoji="0" lang="en-IE" sz="1400" b="1" i="0" u="none" strike="noStrike" kern="1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F0607-DC1A-7610-A91C-84C29EB274DD}"/>
              </a:ext>
            </a:extLst>
          </p:cNvPr>
          <p:cNvSpPr txBox="1"/>
          <p:nvPr/>
        </p:nvSpPr>
        <p:spPr>
          <a:xfrm>
            <a:off x="8383155" y="1610059"/>
            <a:ext cx="1502532" cy="5788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kern="1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SAT-MOD Monitoring</a:t>
            </a:r>
            <a:endParaRPr kumimoji="0" lang="en-IE" sz="1400" i="0" u="none" strike="noStrike" kern="1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" panose="020B05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E0DD1-5DD9-2242-19C6-9F05BD5339D6}"/>
              </a:ext>
            </a:extLst>
          </p:cNvPr>
          <p:cNvSpPr/>
          <p:nvPr/>
        </p:nvSpPr>
        <p:spPr bwMode="auto">
          <a:xfrm>
            <a:off x="3328069" y="2907439"/>
            <a:ext cx="2782180" cy="1859718"/>
          </a:xfrm>
          <a:prstGeom prst="rect">
            <a:avLst/>
          </a:prstGeom>
          <a:solidFill>
            <a:srgbClr val="F2F2F2"/>
          </a:solidFill>
          <a:ln w="19050" cap="flat" cmpd="sng" algn="ctr">
            <a:solidFill>
              <a:srgbClr val="F9C068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BEB46-351C-60D1-60A3-C63CF8C008D3}"/>
              </a:ext>
            </a:extLst>
          </p:cNvPr>
          <p:cNvSpPr/>
          <p:nvPr/>
        </p:nvSpPr>
        <p:spPr bwMode="auto">
          <a:xfrm>
            <a:off x="6356260" y="2890734"/>
            <a:ext cx="5389197" cy="3643112"/>
          </a:xfrm>
          <a:prstGeom prst="rect">
            <a:avLst/>
          </a:prstGeom>
          <a:solidFill>
            <a:srgbClr val="F2F2F2"/>
          </a:solidFill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F3C71255-5368-A4A7-B9EF-AC78DCC5392F}"/>
              </a:ext>
            </a:extLst>
          </p:cNvPr>
          <p:cNvSpPr/>
          <p:nvPr/>
        </p:nvSpPr>
        <p:spPr bwMode="auto">
          <a:xfrm rot="5400000">
            <a:off x="2449274" y="2709731"/>
            <a:ext cx="344031" cy="640079"/>
          </a:xfrm>
          <a:prstGeom prst="can">
            <a:avLst/>
          </a:prstGeom>
          <a:solidFill>
            <a:srgbClr val="75C6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S5</a:t>
            </a:r>
            <a:endParaRPr kumimoji="0" lang="en-IE" sz="11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E6FED326-8653-1ADB-5502-15E8E66125EA}"/>
              </a:ext>
            </a:extLst>
          </p:cNvPr>
          <p:cNvSpPr/>
          <p:nvPr/>
        </p:nvSpPr>
        <p:spPr bwMode="auto">
          <a:xfrm rot="5400000">
            <a:off x="2449273" y="3209883"/>
            <a:ext cx="344031" cy="640079"/>
          </a:xfrm>
          <a:prstGeom prst="can">
            <a:avLst/>
          </a:prstGeom>
          <a:solidFill>
            <a:srgbClr val="75C6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IE" sz="11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671950FD-24AE-6F06-9708-3230A54BE2B4}"/>
              </a:ext>
            </a:extLst>
          </p:cNvPr>
          <p:cNvSpPr/>
          <p:nvPr/>
        </p:nvSpPr>
        <p:spPr bwMode="auto">
          <a:xfrm rot="5400000">
            <a:off x="2457158" y="4047695"/>
            <a:ext cx="344031" cy="640079"/>
          </a:xfrm>
          <a:prstGeom prst="can">
            <a:avLst/>
          </a:prstGeom>
          <a:solidFill>
            <a:srgbClr val="75C6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IE" sz="11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5A0C15E7-F847-955D-4217-8BB44A76151D}"/>
              </a:ext>
            </a:extLst>
          </p:cNvPr>
          <p:cNvSpPr/>
          <p:nvPr/>
        </p:nvSpPr>
        <p:spPr bwMode="auto">
          <a:xfrm rot="5400000">
            <a:off x="8492385" y="5711908"/>
            <a:ext cx="457774" cy="975254"/>
          </a:xfrm>
          <a:prstGeom prst="can">
            <a:avLst/>
          </a:prstGeom>
          <a:solidFill>
            <a:srgbClr val="75C6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Overlap subsets (.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IE" sz="11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CDE698-012C-67E2-906E-960369CB7D0D}"/>
              </a:ext>
            </a:extLst>
          </p:cNvPr>
          <p:cNvGrpSpPr/>
          <p:nvPr/>
        </p:nvGrpSpPr>
        <p:grpSpPr>
          <a:xfrm>
            <a:off x="4915091" y="3288230"/>
            <a:ext cx="1376288" cy="1198269"/>
            <a:chOff x="485153" y="1885384"/>
            <a:chExt cx="1102936" cy="1121522"/>
          </a:xfrm>
        </p:grpSpPr>
        <p:pic>
          <p:nvPicPr>
            <p:cNvPr id="18" name="Graphic 17" descr="Database with solid fill">
              <a:extLst>
                <a:ext uri="{FF2B5EF4-FFF2-40B4-BE49-F238E27FC236}">
                  <a16:creationId xmlns:a16="http://schemas.microsoft.com/office/drawing/2014/main" id="{C2FE9D4F-F801-D1E3-BAC3-CF215FE86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422" y="1885384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E07CE-DD07-A97F-AD6B-29FB2257D6C3}"/>
                </a:ext>
              </a:extLst>
            </p:cNvPr>
            <p:cNvSpPr txBox="1"/>
            <p:nvPr/>
          </p:nvSpPr>
          <p:spPr>
            <a:xfrm>
              <a:off x="485153" y="2729907"/>
              <a:ext cx="1102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00" cap="none" spc="0" normalizeH="0" baseline="0" noProof="0" dirty="0" err="1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ReferenceDB</a:t>
              </a:r>
              <a:endParaRPr kumimoji="0" lang="en-IE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1C3079-116F-794F-AC7F-09AC937EE2A7}"/>
              </a:ext>
            </a:extLst>
          </p:cNvPr>
          <p:cNvGrpSpPr/>
          <p:nvPr/>
        </p:nvGrpSpPr>
        <p:grpSpPr>
          <a:xfrm>
            <a:off x="7992287" y="3288230"/>
            <a:ext cx="1376288" cy="1179314"/>
            <a:chOff x="485153" y="1885384"/>
            <a:chExt cx="1102936" cy="1103781"/>
          </a:xfrm>
        </p:grpSpPr>
        <p:pic>
          <p:nvPicPr>
            <p:cNvPr id="23" name="Graphic 22" descr="Database with solid fill">
              <a:extLst>
                <a:ext uri="{FF2B5EF4-FFF2-40B4-BE49-F238E27FC236}">
                  <a16:creationId xmlns:a16="http://schemas.microsoft.com/office/drawing/2014/main" id="{7BFB868F-60FE-0602-B467-2C387A6AE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422" y="1885384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C85AD4-7905-59C0-30A5-43800E5C115D}"/>
                </a:ext>
              </a:extLst>
            </p:cNvPr>
            <p:cNvSpPr txBox="1"/>
            <p:nvPr/>
          </p:nvSpPr>
          <p:spPr>
            <a:xfrm>
              <a:off x="485153" y="2729907"/>
              <a:ext cx="1102936" cy="25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00" cap="none" spc="0" normalizeH="0" baseline="0" noProof="0" dirty="0" err="1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ValidationDB</a:t>
              </a:r>
              <a:endParaRPr kumimoji="0" lang="en-IE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2C5D1AF-C0BF-1035-9198-FDB62E5B166F}"/>
              </a:ext>
            </a:extLst>
          </p:cNvPr>
          <p:cNvSpPr/>
          <p:nvPr/>
        </p:nvSpPr>
        <p:spPr bwMode="auto">
          <a:xfrm>
            <a:off x="6995138" y="4961815"/>
            <a:ext cx="1095928" cy="4080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Overlap Module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506148-84A7-D20B-CE2E-CAE277E1DE16}"/>
              </a:ext>
            </a:extLst>
          </p:cNvPr>
          <p:cNvSpPr/>
          <p:nvPr/>
        </p:nvSpPr>
        <p:spPr bwMode="auto">
          <a:xfrm>
            <a:off x="9250945" y="4960624"/>
            <a:ext cx="1095928" cy="4080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L2 Analysis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BB4B74-62E2-F4D4-8D2F-9ADF63B3A37B}"/>
              </a:ext>
            </a:extLst>
          </p:cNvPr>
          <p:cNvSpPr/>
          <p:nvPr/>
        </p:nvSpPr>
        <p:spPr bwMode="auto">
          <a:xfrm>
            <a:off x="10346873" y="3330765"/>
            <a:ext cx="1095928" cy="4080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Routine Web Reports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D1F413-ED92-F16D-2C25-E637230396C1}"/>
              </a:ext>
            </a:extLst>
          </p:cNvPr>
          <p:cNvSpPr/>
          <p:nvPr/>
        </p:nvSpPr>
        <p:spPr bwMode="auto">
          <a:xfrm>
            <a:off x="10346873" y="3899823"/>
            <a:ext cx="1095928" cy="4080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Ad-Hoc Analyses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453E6D-6D00-EC11-F559-4915EEA760AC}"/>
              </a:ext>
            </a:extLst>
          </p:cNvPr>
          <p:cNvSpPr/>
          <p:nvPr/>
        </p:nvSpPr>
        <p:spPr bwMode="auto">
          <a:xfrm>
            <a:off x="3577748" y="3074789"/>
            <a:ext cx="1095928" cy="408043"/>
          </a:xfrm>
          <a:prstGeom prst="rect">
            <a:avLst/>
          </a:prstGeom>
          <a:solidFill>
            <a:srgbClr val="F9C06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AAA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Polygon Extraction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EAAA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1A9CF2-90E7-1CF5-92EB-E5A91BC7628F}"/>
              </a:ext>
            </a:extLst>
          </p:cNvPr>
          <p:cNvSpPr/>
          <p:nvPr/>
        </p:nvSpPr>
        <p:spPr bwMode="auto">
          <a:xfrm>
            <a:off x="3578064" y="4165964"/>
            <a:ext cx="1095928" cy="408043"/>
          </a:xfrm>
          <a:prstGeom prst="rect">
            <a:avLst/>
          </a:prstGeom>
          <a:solidFill>
            <a:srgbClr val="F9C06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AAA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Point Extraction</a:t>
            </a:r>
            <a:endParaRPr kumimoji="0" lang="en-IE" sz="1050" b="0" i="0" u="none" strike="noStrike" kern="1200" cap="none" spc="0" normalizeH="0" baseline="0" noProof="0" dirty="0">
              <a:ln>
                <a:noFill/>
              </a:ln>
              <a:solidFill>
                <a:srgbClr val="EAAA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E59B0C-787E-4D88-D570-7BCE11B087A4}"/>
              </a:ext>
            </a:extLst>
          </p:cNvPr>
          <p:cNvSpPr/>
          <p:nvPr/>
        </p:nvSpPr>
        <p:spPr bwMode="auto">
          <a:xfrm>
            <a:off x="6620936" y="3572694"/>
            <a:ext cx="1095928" cy="4080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Overlap Check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027D8180-0100-C1DA-C980-5120C06567B4}"/>
              </a:ext>
            </a:extLst>
          </p:cNvPr>
          <p:cNvCxnSpPr>
            <a:stCxn id="8" idx="1"/>
            <a:endCxn id="30" idx="1"/>
          </p:cNvCxnSpPr>
          <p:nvPr/>
        </p:nvCxnSpPr>
        <p:spPr bwMode="auto">
          <a:xfrm>
            <a:off x="2941329" y="3029771"/>
            <a:ext cx="636419" cy="249040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1F6194AB-0E4E-F5B3-3EDB-7BCB3504368D}"/>
              </a:ext>
            </a:extLst>
          </p:cNvPr>
          <p:cNvCxnSpPr>
            <a:stCxn id="13" idx="1"/>
            <a:endCxn id="30" idx="1"/>
          </p:cNvCxnSpPr>
          <p:nvPr/>
        </p:nvCxnSpPr>
        <p:spPr bwMode="auto">
          <a:xfrm flipV="1">
            <a:off x="2941328" y="3278811"/>
            <a:ext cx="636420" cy="251112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A21E33F-8370-7847-CA87-847E90DCCA60}"/>
              </a:ext>
            </a:extLst>
          </p:cNvPr>
          <p:cNvCxnSpPr>
            <a:stCxn id="14" idx="1"/>
            <a:endCxn id="31" idx="1"/>
          </p:cNvCxnSpPr>
          <p:nvPr/>
        </p:nvCxnSpPr>
        <p:spPr bwMode="auto">
          <a:xfrm>
            <a:off x="2949213" y="4367735"/>
            <a:ext cx="628851" cy="2251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2C10034-E96A-2209-E6B7-3C1A85D32917}"/>
              </a:ext>
            </a:extLst>
          </p:cNvPr>
          <p:cNvCxnSpPr>
            <a:cxnSpLocks/>
            <a:stCxn id="38" idx="4"/>
            <a:endCxn id="8" idx="3"/>
          </p:cNvCxnSpPr>
          <p:nvPr/>
        </p:nvCxnSpPr>
        <p:spPr bwMode="auto">
          <a:xfrm flipV="1">
            <a:off x="1427247" y="3029771"/>
            <a:ext cx="874003" cy="9292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Cylinder 37">
            <a:extLst>
              <a:ext uri="{FF2B5EF4-FFF2-40B4-BE49-F238E27FC236}">
                <a16:creationId xmlns:a16="http://schemas.microsoft.com/office/drawing/2014/main" id="{366F177A-4DCB-3F7F-8C7C-868447630080}"/>
              </a:ext>
            </a:extLst>
          </p:cNvPr>
          <p:cNvSpPr/>
          <p:nvPr/>
        </p:nvSpPr>
        <p:spPr bwMode="auto">
          <a:xfrm>
            <a:off x="632934" y="3639014"/>
            <a:ext cx="794313" cy="640079"/>
          </a:xfrm>
          <a:prstGeom prst="can">
            <a:avLst/>
          </a:prstGeom>
          <a:solidFill>
            <a:srgbClr val="1478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Rolling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Filebuffer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B533D27D-EC1E-CDAA-0CB2-5BD58A6EA07D}"/>
              </a:ext>
            </a:extLst>
          </p:cNvPr>
          <p:cNvCxnSpPr>
            <a:cxnSpLocks/>
            <a:stCxn id="38" idx="4"/>
            <a:endCxn id="13" idx="3"/>
          </p:cNvCxnSpPr>
          <p:nvPr/>
        </p:nvCxnSpPr>
        <p:spPr bwMode="auto">
          <a:xfrm flipV="1">
            <a:off x="1427247" y="3529923"/>
            <a:ext cx="874002" cy="42913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D5ECFA6D-782A-18C9-61A9-2013E3416A76}"/>
              </a:ext>
            </a:extLst>
          </p:cNvPr>
          <p:cNvCxnSpPr>
            <a:cxnSpLocks/>
            <a:stCxn id="38" idx="4"/>
            <a:endCxn id="14" idx="3"/>
          </p:cNvCxnSpPr>
          <p:nvPr/>
        </p:nvCxnSpPr>
        <p:spPr bwMode="auto">
          <a:xfrm>
            <a:off x="1427247" y="3959054"/>
            <a:ext cx="881887" cy="40868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FEECFEF-71B9-BB52-F6F1-D8D08C473526}"/>
              </a:ext>
            </a:extLst>
          </p:cNvPr>
          <p:cNvSpPr txBox="1"/>
          <p:nvPr/>
        </p:nvSpPr>
        <p:spPr>
          <a:xfrm>
            <a:off x="1951781" y="2457158"/>
            <a:ext cx="137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Satellite instruments</a:t>
            </a:r>
            <a:endParaRPr kumimoji="0" lang="en-IE" sz="12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68FEAD-72BE-7833-15C1-FBB4C67A0720}"/>
              </a:ext>
            </a:extLst>
          </p:cNvPr>
          <p:cNvSpPr txBox="1"/>
          <p:nvPr/>
        </p:nvSpPr>
        <p:spPr>
          <a:xfrm>
            <a:off x="1951781" y="3789201"/>
            <a:ext cx="137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Fiducial Reference Measurements</a:t>
            </a:r>
            <a:endParaRPr kumimoji="0" lang="en-IE" sz="12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75A1DC8B-6A2B-2259-9852-772B558C043C}"/>
              </a:ext>
            </a:extLst>
          </p:cNvPr>
          <p:cNvCxnSpPr>
            <a:cxnSpLocks/>
            <a:stCxn id="30" idx="3"/>
          </p:cNvCxnSpPr>
          <p:nvPr/>
        </p:nvCxnSpPr>
        <p:spPr bwMode="auto">
          <a:xfrm>
            <a:off x="4673676" y="3278811"/>
            <a:ext cx="606771" cy="510390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02B3787D-1060-0FB7-16F9-4BBA0505687C}"/>
              </a:ext>
            </a:extLst>
          </p:cNvPr>
          <p:cNvCxnSpPr>
            <a:cxnSpLocks/>
            <a:stCxn id="31" idx="3"/>
          </p:cNvCxnSpPr>
          <p:nvPr/>
        </p:nvCxnSpPr>
        <p:spPr bwMode="auto">
          <a:xfrm flipV="1">
            <a:off x="4673992" y="3789201"/>
            <a:ext cx="606455" cy="58078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36A3E999-6A91-ABD3-B5CF-18238B59D3E2}"/>
              </a:ext>
            </a:extLst>
          </p:cNvPr>
          <p:cNvCxnSpPr>
            <a:cxnSpLocks/>
          </p:cNvCxnSpPr>
          <p:nvPr/>
        </p:nvCxnSpPr>
        <p:spPr bwMode="auto">
          <a:xfrm>
            <a:off x="5930191" y="3776715"/>
            <a:ext cx="690745" cy="1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12F6537-23ED-C770-E365-A27D06491EF1}"/>
              </a:ext>
            </a:extLst>
          </p:cNvPr>
          <p:cNvCxnSpPr>
            <a:cxnSpLocks/>
          </p:cNvCxnSpPr>
          <p:nvPr/>
        </p:nvCxnSpPr>
        <p:spPr bwMode="auto">
          <a:xfrm flipV="1">
            <a:off x="7716864" y="3776715"/>
            <a:ext cx="643030" cy="1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42A9E2B-783D-A814-EAB2-D7958F6B9D33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 flipV="1">
            <a:off x="9023202" y="3534787"/>
            <a:ext cx="1323671" cy="241928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BED84995-2246-0B88-825C-7257469CDD8A}"/>
              </a:ext>
            </a:extLst>
          </p:cNvPr>
          <p:cNvCxnSpPr>
            <a:cxnSpLocks/>
            <a:endCxn id="29" idx="1"/>
          </p:cNvCxnSpPr>
          <p:nvPr/>
        </p:nvCxnSpPr>
        <p:spPr bwMode="auto">
          <a:xfrm>
            <a:off x="9034015" y="3776715"/>
            <a:ext cx="1312858" cy="327130"/>
          </a:xfrm>
          <a:prstGeom prst="bentConnector3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BE3522A3-D890-F5FE-6287-77739CC614F8}"/>
              </a:ext>
            </a:extLst>
          </p:cNvPr>
          <p:cNvSpPr/>
          <p:nvPr/>
        </p:nvSpPr>
        <p:spPr bwMode="auto">
          <a:xfrm rot="8076193">
            <a:off x="7594063" y="4458669"/>
            <a:ext cx="719657" cy="276033"/>
          </a:xfrm>
          <a:prstGeom prst="rightArrow">
            <a:avLst>
              <a:gd name="adj1" fmla="val 40953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F3AC88BB-2950-C19B-8044-AF70228E2D66}"/>
              </a:ext>
            </a:extLst>
          </p:cNvPr>
          <p:cNvSpPr/>
          <p:nvPr/>
        </p:nvSpPr>
        <p:spPr bwMode="auto">
          <a:xfrm rot="18838682">
            <a:off x="9131853" y="5561664"/>
            <a:ext cx="719657" cy="276033"/>
          </a:xfrm>
          <a:prstGeom prst="rightArrow">
            <a:avLst>
              <a:gd name="adj1" fmla="val 40953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2DE68892-4FE6-30E3-60C5-F8539A0B2F92}"/>
              </a:ext>
            </a:extLst>
          </p:cNvPr>
          <p:cNvSpPr/>
          <p:nvPr/>
        </p:nvSpPr>
        <p:spPr bwMode="auto">
          <a:xfrm rot="2701024">
            <a:off x="7648082" y="5572494"/>
            <a:ext cx="719657" cy="276033"/>
          </a:xfrm>
          <a:prstGeom prst="rightArrow">
            <a:avLst>
              <a:gd name="adj1" fmla="val 40953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5923D5C7-32D6-CD85-8747-2D3D89FBBDA4}"/>
              </a:ext>
            </a:extLst>
          </p:cNvPr>
          <p:cNvSpPr/>
          <p:nvPr/>
        </p:nvSpPr>
        <p:spPr bwMode="auto">
          <a:xfrm rot="13513521">
            <a:off x="9046667" y="4448638"/>
            <a:ext cx="719657" cy="276033"/>
          </a:xfrm>
          <a:prstGeom prst="rightArrow">
            <a:avLst>
              <a:gd name="adj1" fmla="val 40953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20A7ED-1D14-991A-F6D4-0BD65BB0B0CE}"/>
              </a:ext>
            </a:extLst>
          </p:cNvPr>
          <p:cNvSpPr txBox="1"/>
          <p:nvPr/>
        </p:nvSpPr>
        <p:spPr>
          <a:xfrm>
            <a:off x="3985532" y="2431265"/>
            <a:ext cx="137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Reference Data Service</a:t>
            </a:r>
            <a:endParaRPr kumimoji="0" lang="en-IE" sz="12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5319C6-7133-3D4C-6B7A-622DE6F91F30}"/>
              </a:ext>
            </a:extLst>
          </p:cNvPr>
          <p:cNvSpPr txBox="1"/>
          <p:nvPr/>
        </p:nvSpPr>
        <p:spPr>
          <a:xfrm>
            <a:off x="8064302" y="2571102"/>
            <a:ext cx="137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UVNS-STAR L2</a:t>
            </a:r>
            <a:endParaRPr kumimoji="0" lang="en-IE" sz="1200" b="1" i="0" u="none" strike="noStrike" kern="100" cap="none" spc="0" normalizeH="0" baseline="0" noProof="0" dirty="0" err="1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8F441CF-BFAF-9BB4-AA35-2A1059B3BA98}"/>
              </a:ext>
            </a:extLst>
          </p:cNvPr>
          <p:cNvSpPr txBox="1">
            <a:spLocks/>
          </p:cNvSpPr>
          <p:nvPr/>
        </p:nvSpPr>
        <p:spPr bwMode="auto">
          <a:xfrm>
            <a:off x="292667" y="5242461"/>
            <a:ext cx="5596188" cy="150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500" b="1" i="0" u="none" strike="noStrike" kern="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Reference Data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500" b="0" i="0" u="none" strike="noStrike" kern="0" cap="none" spc="-8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Extract the geo-information of reference datasets into a central </a:t>
            </a:r>
            <a:r>
              <a:rPr kumimoji="0" lang="en-GB" sz="1500" b="0" i="0" u="none" strike="noStrike" kern="0" cap="none" spc="-8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PostGIS</a:t>
            </a:r>
            <a:r>
              <a:rPr kumimoji="0" lang="en-GB" sz="1500" b="0" i="0" u="none" strike="noStrike" kern="0" cap="none" spc="-8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database (file-driven for satellites, static for fixed stations)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500" b="0" i="0" u="none" strike="noStrike" kern="0" cap="none" spc="-8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Automatically assess overlaps between products on UVNS-STAR level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500" b="0" i="0" u="none" strike="noStrike" kern="0" cap="none" spc="-8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Create overlap subsets and run data comparison analyses </a:t>
            </a:r>
          </a:p>
        </p:txBody>
      </p:sp>
    </p:spTree>
    <p:extLst>
      <p:ext uri="{BB962C8B-B14F-4D97-AF65-F5344CB8AC3E}">
        <p14:creationId xmlns:p14="http://schemas.microsoft.com/office/powerpoint/2010/main" val="3208859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4" grpId="0" animBg="1"/>
      <p:bldP spid="16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8" grpId="0" animBg="1"/>
      <p:bldP spid="41" grpId="0"/>
      <p:bldP spid="42" grpId="0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Corporate Template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" id="{700658B4-1887-4E74-8C09-D39B3D14ACA5}" vid="{7AB13581-7F32-47D6-B0F7-E1217CBC87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Widescreen</PresentationFormat>
  <Paragraphs>273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Arial Nova</vt:lpstr>
      <vt:lpstr>Bahnschrift Light</vt:lpstr>
      <vt:lpstr>Bahnschrift SemiLight</vt:lpstr>
      <vt:lpstr>Calibri</vt:lpstr>
      <vt:lpstr>Century Gothic</vt:lpstr>
      <vt:lpstr>Roboto</vt:lpstr>
      <vt:lpstr>Tahoma</vt:lpstr>
      <vt:lpstr>Title &amp; Seperator Slides</vt:lpstr>
      <vt:lpstr>Corporate Template</vt:lpstr>
      <vt:lpstr>PowerPoint Presentation</vt:lpstr>
      <vt:lpstr>Outline</vt:lpstr>
      <vt:lpstr>S4 and S5 Cal/Val Plan</vt:lpstr>
      <vt:lpstr>S4 and S5 Cal/Val Plan – AO call</vt:lpstr>
      <vt:lpstr>S4 / S5 Cal/Val and monitoring: facilities at EUMETSAT</vt:lpstr>
      <vt:lpstr>STAR – Framework</vt:lpstr>
      <vt:lpstr>UVNS-STAR Tools</vt:lpstr>
      <vt:lpstr>UVNS-STAR Tools</vt:lpstr>
      <vt:lpstr>UVNS-STAR Tools</vt:lpstr>
      <vt:lpstr>Validation Datasets L2 Products (S5/UVNS case)</vt:lpstr>
      <vt:lpstr>External Reference Data L2 (S5/UVNS case)</vt:lpstr>
      <vt:lpstr>MICMICS for UVN and UVNS</vt:lpstr>
      <vt:lpstr>PIQMICS (sub-modules for S5 &amp; S4 L1B)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Diekmann</dc:creator>
  <cp:lastModifiedBy>Frank Ruethrich</cp:lastModifiedBy>
  <cp:revision>26</cp:revision>
  <dcterms:created xsi:type="dcterms:W3CDTF">2024-09-17T07:39:19Z</dcterms:created>
  <dcterms:modified xsi:type="dcterms:W3CDTF">2025-06-09T13:52:56Z</dcterms:modified>
</cp:coreProperties>
</file>