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4" r:id="rId5"/>
    <p:sldId id="260" r:id="rId6"/>
    <p:sldId id="284" r:id="rId7"/>
    <p:sldId id="285" r:id="rId8"/>
    <p:sldId id="259" r:id="rId9"/>
    <p:sldId id="261" r:id="rId10"/>
    <p:sldId id="286" r:id="rId11"/>
    <p:sldId id="258" r:id="rId12"/>
    <p:sldId id="262" r:id="rId13"/>
    <p:sldId id="265" r:id="rId14"/>
    <p:sldId id="266" r:id="rId15"/>
    <p:sldId id="267" r:id="rId16"/>
    <p:sldId id="268" r:id="rId17"/>
    <p:sldId id="269" r:id="rId18"/>
    <p:sldId id="301" r:id="rId19"/>
    <p:sldId id="302" r:id="rId20"/>
    <p:sldId id="300" r:id="rId21"/>
    <p:sldId id="303" r:id="rId22"/>
    <p:sldId id="274" r:id="rId23"/>
    <p:sldId id="305" r:id="rId24"/>
    <p:sldId id="306" r:id="rId25"/>
    <p:sldId id="304" r:id="rId26"/>
    <p:sldId id="276" r:id="rId27"/>
    <p:sldId id="295" r:id="rId28"/>
    <p:sldId id="296" r:id="rId29"/>
    <p:sldId id="297" r:id="rId30"/>
    <p:sldId id="277" r:id="rId31"/>
    <p:sldId id="308" r:id="rId32"/>
    <p:sldId id="307" r:id="rId33"/>
    <p:sldId id="280" r:id="rId34"/>
    <p:sldId id="281" r:id="rId35"/>
    <p:sldId id="298" r:id="rId36"/>
    <p:sldId id="299" r:id="rId37"/>
    <p:sldId id="282" r:id="rId38"/>
    <p:sldId id="283" r:id="rId39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C00"/>
    <a:srgbClr val="DEDB6B"/>
    <a:srgbClr val="E1EFFF"/>
    <a:srgbClr val="91C5FF"/>
    <a:srgbClr val="2D91FF"/>
    <a:srgbClr val="0069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E9D5C4-281D-F247-9F63-2AABE87DE172}" v="46" dt="2025-06-06T08:29:08.8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1" autoAdjust="0"/>
    <p:restoredTop sz="94597"/>
  </p:normalViewPr>
  <p:slideViewPr>
    <p:cSldViewPr snapToGrid="0">
      <p:cViewPr varScale="1">
        <p:scale>
          <a:sx n="114" d="100"/>
          <a:sy n="114" d="100"/>
        </p:scale>
        <p:origin x="9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464E6-FD80-4B6A-CF1C-E88958E7B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945751-12A4-430B-C469-45939A2B64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0E04BF-0143-2DB7-F076-ADDC46AF0E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4DDF9A-21D5-4E93-BBD0-26091F2D8942}" type="datetimeFigureOut">
              <a:rPr lang="en-BE" smtClean="0"/>
              <a:t>05/06/2025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AD829-EBCE-5DAF-0743-9286F40E1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80E3B-C2B6-B664-2A01-3244D4B2F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910004-7ABB-4097-8C2C-8B308E84F34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805998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97DBA-B3CB-4DCA-8907-B0E63917F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044CA3-9131-CB88-0F96-54FCBF623C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B3AF5-05BB-3B45-AB4A-DC89BDCFF4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4DDF9A-21D5-4E93-BBD0-26091F2D8942}" type="datetimeFigureOut">
              <a:rPr lang="en-BE" smtClean="0"/>
              <a:t>05/06/2025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12B1D-4074-08C1-6A3C-162F2EFE4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22A30-B150-125D-EF92-5F907C7C8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910004-7ABB-4097-8C2C-8B308E84F34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61132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1C8424-B7B7-2CEB-A3DD-B4EA6A75A5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1C9A5C-EA45-3CF6-BC03-A8062FD5EE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EAF2F3-0316-292F-D79B-DF1B4BF28B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4DDF9A-21D5-4E93-BBD0-26091F2D8942}" type="datetimeFigureOut">
              <a:rPr lang="en-BE" smtClean="0"/>
              <a:t>05/06/2025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B5C31-94C4-8D8C-7BBF-0DADE7DA0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D711F2-536A-7D5B-EA51-BF8FD6F26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910004-7ABB-4097-8C2C-8B308E84F34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20108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4AFF8-51AE-63DA-FBDA-F1C749FC5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AB9F1-6CC5-1D5A-2775-07CDE5E30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E1FB0-8E4F-CB43-191B-94889250E5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4DDF9A-21D5-4E93-BBD0-26091F2D8942}" type="datetimeFigureOut">
              <a:rPr lang="en-BE" smtClean="0"/>
              <a:t>05/06/2025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3052B-A570-F24A-8C17-E4E427DE5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65603-FD0B-4A1A-65A6-AE0C020AE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910004-7ABB-4097-8C2C-8B308E84F34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10423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0CC77-783B-22BB-699E-0538D735F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E5F6A8-EF70-515C-9191-62A9B8B00D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0141D-F23B-E732-5E01-A18D25597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4DDF9A-21D5-4E93-BBD0-26091F2D8942}" type="datetimeFigureOut">
              <a:rPr lang="en-BE" smtClean="0"/>
              <a:t>05/06/2025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9BC3BA-D8CA-12C1-6500-4A621293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94045-69CE-120D-29F4-D1763EE57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910004-7ABB-4097-8C2C-8B308E84F34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838766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75065-8052-DC5F-070D-19AB04030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AAEE9-C492-AA44-7243-6888C31D95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DA6360-183A-A023-3F1F-924D2746B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767E6C-7EB5-BCBB-CEF0-4B2C5407E2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4DDF9A-21D5-4E93-BBD0-26091F2D8942}" type="datetimeFigureOut">
              <a:rPr lang="en-BE" smtClean="0"/>
              <a:t>05/06/2025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D91BA0-BAEE-DA6D-8401-1A64A9D16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907C22-77B2-0E57-7A6C-4B48017C6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910004-7ABB-4097-8C2C-8B308E84F34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3098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8A4C3-86E2-A3D9-3B7B-A8F036E57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054D72-6661-852E-3D7D-34126F01A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0BB7-CCD3-B506-9F39-20CD4AD953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D884EC-13B8-4460-A552-0F296BA176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409AD7-3F49-68A5-6621-5838FF2950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CA8C7F-BDB9-23A3-6362-427FB1643A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4DDF9A-21D5-4E93-BBD0-26091F2D8942}" type="datetimeFigureOut">
              <a:rPr lang="en-BE" smtClean="0"/>
              <a:t>05/06/2025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30C238-4361-B55B-6BBF-91CCC80C5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D83A07-A8BD-8B3C-EC40-B49F4F3B0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910004-7ABB-4097-8C2C-8B308E84F34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404542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CAC11-E98A-41C7-E9E4-8E5D15EE9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B37BC5-C3F1-5195-3F0A-9AA8196787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4DDF9A-21D5-4E93-BBD0-26091F2D8942}" type="datetimeFigureOut">
              <a:rPr lang="en-BE" smtClean="0"/>
              <a:t>05/06/2025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93294A-6D2E-29F5-E89B-379DB84DE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04CD3F-0800-3030-A1CE-C6CE8AA92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910004-7ABB-4097-8C2C-8B308E84F34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54134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EFEE22-5F8F-D4E4-96B5-90A16A57F6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4DDF9A-21D5-4E93-BBD0-26091F2D8942}" type="datetimeFigureOut">
              <a:rPr lang="en-BE" smtClean="0"/>
              <a:t>05/06/2025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F677C1-2C4E-2C9A-E57D-9853CE174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E5B332-48DB-2129-3A3D-E31E2C840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910004-7ABB-4097-8C2C-8B308E84F34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514383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6A38A-0921-348D-7B22-60BF64C96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2BFF8-1D3F-25DD-B10E-86DB41D44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0ACCBB-61C8-3423-1154-116B6FD37C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6CB03A-509D-BD41-F50D-77B543A2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4DDF9A-21D5-4E93-BBD0-26091F2D8942}" type="datetimeFigureOut">
              <a:rPr lang="en-BE" smtClean="0"/>
              <a:t>05/06/2025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B99AA2-53F1-72F4-FD26-D2FF719DB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E970D5-D0FB-3B17-4E47-D750DD7FE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910004-7ABB-4097-8C2C-8B308E84F34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98165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E277D-9253-ABE1-2C41-E13195488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BAEB08-9117-0618-E495-CD91157E71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D8F104-684A-E487-9C31-8EAD13B1C3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EABE1-3EA2-F94C-0655-FE29D4791F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4DDF9A-21D5-4E93-BBD0-26091F2D8942}" type="datetimeFigureOut">
              <a:rPr lang="en-BE" smtClean="0"/>
              <a:t>05/06/2025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70FACE-1620-A57C-5521-CB0D4615A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F76EB-D1ED-C5E4-1363-D8300C7D2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910004-7ABB-4097-8C2C-8B308E84F34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232762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473CFF9-A4EB-3B2A-1EF9-19A7E22121DD}"/>
              </a:ext>
            </a:extLst>
          </p:cNvPr>
          <p:cNvSpPr txBox="1"/>
          <p:nvPr userDrawn="1"/>
        </p:nvSpPr>
        <p:spPr>
          <a:xfrm>
            <a:off x="0" y="6550223"/>
            <a:ext cx="12192000" cy="30777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1400"/>
              <a:t>E. Dekemper – ALTIUS – 21</a:t>
            </a:r>
            <a:r>
              <a:rPr lang="en-US" sz="1400" baseline="30000"/>
              <a:t>st</a:t>
            </a:r>
            <a:r>
              <a:rPr lang="en-US" sz="1400"/>
              <a:t> CEOS AC-VC workshop – Japan</a:t>
            </a:r>
            <a:endParaRPr lang="en-BE" sz="14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5CADB6-4083-7E62-546B-A69E64E3376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000" y="5958000"/>
            <a:ext cx="900000" cy="90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F90B93-8F26-6CE7-EC7E-9CA0B6EE0B2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133" y="6348408"/>
            <a:ext cx="549867" cy="509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6783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C2842C-606D-AEDF-2B2E-4023025DC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6192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655463-8D8D-EBDC-DB1E-C6B454D8EE14}"/>
              </a:ext>
            </a:extLst>
          </p:cNvPr>
          <p:cNvSpPr txBox="1"/>
          <p:nvPr/>
        </p:nvSpPr>
        <p:spPr>
          <a:xfrm>
            <a:off x="360000" y="360000"/>
            <a:ext cx="7861383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</a:rPr>
              <a:t>ALTIUS</a:t>
            </a:r>
          </a:p>
          <a:p>
            <a:r>
              <a:rPr lang="en-US" sz="4400">
                <a:solidFill>
                  <a:schemeClr val="bg1"/>
                </a:solidFill>
              </a:rPr>
              <a:t>status and expected performance</a:t>
            </a:r>
            <a:endParaRPr lang="en-BE" sz="40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BA7109-E226-5447-CCFB-84ECD7A47ED9}"/>
              </a:ext>
            </a:extLst>
          </p:cNvPr>
          <p:cNvSpPr txBox="1"/>
          <p:nvPr/>
        </p:nvSpPr>
        <p:spPr>
          <a:xfrm>
            <a:off x="360000" y="2139885"/>
            <a:ext cx="42996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E. Dekemper, and BIRA-IASB’s ALTIUS team</a:t>
            </a:r>
          </a:p>
          <a:p>
            <a:r>
              <a:rPr lang="en-US">
                <a:solidFill>
                  <a:schemeClr val="bg1"/>
                </a:solidFill>
              </a:rPr>
              <a:t>USASK’s ALTIUS team</a:t>
            </a:r>
          </a:p>
          <a:p>
            <a:r>
              <a:rPr lang="en-US">
                <a:solidFill>
                  <a:schemeClr val="bg1"/>
                </a:solidFill>
              </a:rPr>
              <a:t>ESA’s ALTIUS team</a:t>
            </a:r>
            <a:endParaRPr lang="en-B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177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B0FFA-3410-B376-A442-EBF0A5353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15289F-15B9-D5DF-BAEE-F170A97C188E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r>
              <a:rPr lang="en-US" sz="2800" b="1"/>
              <a:t>Mission status</a:t>
            </a:r>
            <a:endParaRPr lang="en-BE" sz="2800" b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C5B53A-D4E6-1636-A8F3-90534DFC88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2497" b="16694"/>
          <a:stretch>
            <a:fillRect/>
          </a:stretch>
        </p:blipFill>
        <p:spPr>
          <a:xfrm>
            <a:off x="814667" y="2020039"/>
            <a:ext cx="5017325" cy="35095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57F8EC-D368-08F5-FD9E-70E2685C8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197" y="1674248"/>
            <a:ext cx="5128591" cy="42010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0D0EAE-FA41-818F-E10B-2132BC5ADE6F}"/>
              </a:ext>
            </a:extLst>
          </p:cNvPr>
          <p:cNvSpPr txBox="1"/>
          <p:nvPr/>
        </p:nvSpPr>
        <p:spPr>
          <a:xfrm>
            <a:off x="295212" y="769286"/>
            <a:ext cx="5303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400"/>
              <a:t>Fabry-Pérot Interferometer (UV channel) manufactured and characterized by VTT in Finland.</a:t>
            </a:r>
          </a:p>
        </p:txBody>
      </p:sp>
    </p:spTree>
    <p:extLst>
      <p:ext uri="{BB962C8B-B14F-4D97-AF65-F5344CB8AC3E}">
        <p14:creationId xmlns:p14="http://schemas.microsoft.com/office/powerpoint/2010/main" val="3463627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499300-37CC-9EDC-78AC-F925D945D21D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r>
              <a:rPr lang="en-US" sz="2800" b="1"/>
              <a:t>Mission status</a:t>
            </a:r>
            <a:endParaRPr lang="en-BE" sz="2800" b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C91828-EAAE-AB0A-2147-30BD0865C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48" y="1969615"/>
            <a:ext cx="3714750" cy="44386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6688F1-C666-C5E9-2E48-8538770E5304}"/>
              </a:ext>
            </a:extLst>
          </p:cNvPr>
          <p:cNvSpPr txBox="1"/>
          <p:nvPr/>
        </p:nvSpPr>
        <p:spPr>
          <a:xfrm>
            <a:off x="295212" y="769286"/>
            <a:ext cx="5303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400"/>
              <a:t>VIS and NIR AOTFs produced by Gooch &amp; Housego in UK.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A0BD57-C332-7452-68E6-5D5E37830E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7341" b="5617"/>
          <a:stretch>
            <a:fillRect/>
          </a:stretch>
        </p:blipFill>
        <p:spPr>
          <a:xfrm>
            <a:off x="4674128" y="1184784"/>
            <a:ext cx="7324190" cy="20938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7F8228-5BB9-0BB0-EA7B-23A78631B8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2379" r="4209"/>
          <a:stretch>
            <a:fillRect/>
          </a:stretch>
        </p:blipFill>
        <p:spPr>
          <a:xfrm>
            <a:off x="4674128" y="3429000"/>
            <a:ext cx="6563715" cy="278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941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499300-37CC-9EDC-78AC-F925D945D21D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r>
              <a:rPr lang="en-US" sz="2800" b="1"/>
              <a:t>Mission status</a:t>
            </a:r>
            <a:endParaRPr lang="en-BE" sz="2800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4E5BD7-3CEF-D3A7-2E93-5D49721C7439}"/>
              </a:ext>
            </a:extLst>
          </p:cNvPr>
          <p:cNvSpPr txBox="1"/>
          <p:nvPr/>
        </p:nvSpPr>
        <p:spPr>
          <a:xfrm>
            <a:off x="360000" y="828000"/>
            <a:ext cx="609380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/>
              <a:t>Space segment CDR closed in June 2024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/>
              <a:t>Payload subsystems integration is starting at OIP (Belgium)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/>
              <a:t>Calibration and characterization will start in 2026 at CSL (Belgium)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/>
              <a:t>Ground segment CDR in progress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/>
              <a:t>Shared launch with ESA’s FLEX is becoming highly hypothetical. Ride share in 2027 being negotiated with AVIO.</a:t>
            </a:r>
          </a:p>
        </p:txBody>
      </p:sp>
      <p:pic>
        <p:nvPicPr>
          <p:cNvPr id="1026" name="Picture 2" descr="ESA - Vega-C set for inaugural launch">
            <a:extLst>
              <a:ext uri="{FF2B5EF4-FFF2-40B4-BE49-F238E27FC236}">
                <a16:creationId xmlns:a16="http://schemas.microsoft.com/office/drawing/2014/main" id="{2C726D7E-2C38-08E0-61FB-CE1EC98360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08"/>
          <a:stretch>
            <a:fillRect/>
          </a:stretch>
        </p:blipFill>
        <p:spPr bwMode="auto">
          <a:xfrm>
            <a:off x="6547478" y="1892560"/>
            <a:ext cx="5498749" cy="350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428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836256-D57C-EECD-B511-21C56137F4CD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r>
              <a:rPr lang="en-US" sz="2800" b="1"/>
              <a:t>Mission performance verification approaches</a:t>
            </a:r>
            <a:endParaRPr lang="en-BE" sz="2800" b="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4B5869-096A-F01A-51F7-FA2ED25211E3}"/>
              </a:ext>
            </a:extLst>
          </p:cNvPr>
          <p:cNvSpPr/>
          <p:nvPr/>
        </p:nvSpPr>
        <p:spPr>
          <a:xfrm>
            <a:off x="752474" y="3230668"/>
            <a:ext cx="9220201" cy="1712807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b="1">
                <a:solidFill>
                  <a:schemeClr val="accent1"/>
                </a:solidFill>
              </a:rPr>
              <a:t>System Performance Simulator (SPS)</a:t>
            </a:r>
            <a:endParaRPr lang="en-BE" b="1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3C041D-3D3D-DF18-A0BE-B6CCC780E1B9}"/>
              </a:ext>
            </a:extLst>
          </p:cNvPr>
          <p:cNvSpPr txBox="1"/>
          <p:nvPr/>
        </p:nvSpPr>
        <p:spPr>
          <a:xfrm>
            <a:off x="360000" y="1080000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Based on synthetic data</a:t>
            </a:r>
            <a:endParaRPr lang="en-BE" dirty="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3C279B-A604-53AF-C821-BCD75D5D713F}"/>
              </a:ext>
            </a:extLst>
          </p:cNvPr>
          <p:cNvSpPr/>
          <p:nvPr/>
        </p:nvSpPr>
        <p:spPr>
          <a:xfrm>
            <a:off x="360000" y="1800000"/>
            <a:ext cx="2160000" cy="1080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RTM-generated scenes</a:t>
            </a:r>
            <a:endParaRPr lang="en-B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4AD767-26BC-C645-8D04-7ED52519B2B3}"/>
              </a:ext>
            </a:extLst>
          </p:cNvPr>
          <p:cNvSpPr/>
          <p:nvPr/>
        </p:nvSpPr>
        <p:spPr>
          <a:xfrm>
            <a:off x="2788658" y="3667123"/>
            <a:ext cx="1440000" cy="1080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L0</a:t>
            </a:r>
          </a:p>
          <a:p>
            <a:pPr algn="ctr"/>
            <a:endParaRPr lang="en-US"/>
          </a:p>
          <a:p>
            <a:pPr algn="ctr"/>
            <a:r>
              <a:rPr lang="en-US" sz="1400"/>
              <a:t>(raw images)</a:t>
            </a:r>
            <a:endParaRPr lang="en-BE" sz="1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789DF8-6132-2C7C-7C4F-B0AEDC60D474}"/>
              </a:ext>
            </a:extLst>
          </p:cNvPr>
          <p:cNvSpPr/>
          <p:nvPr/>
        </p:nvSpPr>
        <p:spPr>
          <a:xfrm>
            <a:off x="971549" y="3667123"/>
            <a:ext cx="1440000" cy="1080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Instrument + Satellite Model</a:t>
            </a:r>
            <a:endParaRPr lang="en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5AF7DF-37D8-7A92-9534-26CD8FFF7EFF}"/>
              </a:ext>
            </a:extLst>
          </p:cNvPr>
          <p:cNvSpPr/>
          <p:nvPr/>
        </p:nvSpPr>
        <p:spPr>
          <a:xfrm>
            <a:off x="4605767" y="3667123"/>
            <a:ext cx="1440000" cy="1080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L1a</a:t>
            </a:r>
          </a:p>
          <a:p>
            <a:pPr algn="ctr"/>
            <a:endParaRPr lang="en-US"/>
          </a:p>
          <a:p>
            <a:pPr algn="ctr"/>
            <a:r>
              <a:rPr lang="en-US" sz="1400"/>
              <a:t>(radiometric corrections)</a:t>
            </a:r>
            <a:endParaRPr lang="en-BE" sz="1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1EB4E8-D574-2FF6-4CCA-6EE6B1C57DBE}"/>
              </a:ext>
            </a:extLst>
          </p:cNvPr>
          <p:cNvSpPr/>
          <p:nvPr/>
        </p:nvSpPr>
        <p:spPr>
          <a:xfrm>
            <a:off x="6422876" y="3667123"/>
            <a:ext cx="1440000" cy="1080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L1b</a:t>
            </a:r>
          </a:p>
          <a:p>
            <a:pPr algn="ctr"/>
            <a:endParaRPr lang="en-US"/>
          </a:p>
          <a:p>
            <a:pPr algn="ctr"/>
            <a:r>
              <a:rPr lang="en-US" sz="1400"/>
              <a:t>(geo-referencing)</a:t>
            </a:r>
            <a:endParaRPr lang="en-BE" sz="1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14C893-1D5C-3129-35AB-2A1693AAB56D}"/>
              </a:ext>
            </a:extLst>
          </p:cNvPr>
          <p:cNvSpPr/>
          <p:nvPr/>
        </p:nvSpPr>
        <p:spPr>
          <a:xfrm>
            <a:off x="8239985" y="3667123"/>
            <a:ext cx="1440000" cy="1080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L1c</a:t>
            </a:r>
          </a:p>
          <a:p>
            <a:pPr algn="ctr"/>
            <a:endParaRPr lang="en-US"/>
          </a:p>
          <a:p>
            <a:pPr algn="ctr"/>
            <a:r>
              <a:rPr lang="en-US" sz="1400"/>
              <a:t>(straylight removal)</a:t>
            </a:r>
            <a:endParaRPr lang="en-BE" sz="1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E2EBBF-08B6-9812-38AD-483D5949F054}"/>
              </a:ext>
            </a:extLst>
          </p:cNvPr>
          <p:cNvSpPr/>
          <p:nvPr/>
        </p:nvSpPr>
        <p:spPr>
          <a:xfrm>
            <a:off x="10572750" y="5124447"/>
            <a:ext cx="1440000" cy="1080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L2</a:t>
            </a:r>
            <a:endParaRPr lang="en-B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65AF7B-1FFC-83EA-4E8D-97993AC79EC5}"/>
              </a:ext>
            </a:extLst>
          </p:cNvPr>
          <p:cNvSpPr/>
          <p:nvPr/>
        </p:nvSpPr>
        <p:spPr>
          <a:xfrm>
            <a:off x="971549" y="5124447"/>
            <a:ext cx="3257109" cy="1080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Synthetic L1 generator</a:t>
            </a:r>
          </a:p>
          <a:p>
            <a:pPr algn="ctr"/>
            <a:endParaRPr lang="en-US"/>
          </a:p>
          <a:p>
            <a:pPr algn="ctr"/>
            <a:r>
              <a:rPr lang="en-US" sz="1400"/>
              <a:t>(spectral convolutions, radiometric noise, images formation)</a:t>
            </a:r>
            <a:endParaRPr lang="en-BE" sz="1400"/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79422CC5-F5B6-892A-4490-D897C687F590}"/>
              </a:ext>
            </a:extLst>
          </p:cNvPr>
          <p:cNvCxnSpPr>
            <a:cxnSpLocks/>
            <a:stCxn id="5" idx="1"/>
            <a:endCxn id="3" idx="1"/>
          </p:cNvCxnSpPr>
          <p:nvPr/>
        </p:nvCxnSpPr>
        <p:spPr>
          <a:xfrm rot="10800000" flipH="1" flipV="1">
            <a:off x="360000" y="2340000"/>
            <a:ext cx="392474" cy="1747072"/>
          </a:xfrm>
          <a:prstGeom prst="bentConnector3">
            <a:avLst>
              <a:gd name="adj1" fmla="val -58246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76F072CD-B471-0BF3-FF06-14DA2060F988}"/>
              </a:ext>
            </a:extLst>
          </p:cNvPr>
          <p:cNvCxnSpPr>
            <a:stCxn id="3" idx="3"/>
            <a:endCxn id="11" idx="0"/>
          </p:cNvCxnSpPr>
          <p:nvPr/>
        </p:nvCxnSpPr>
        <p:spPr>
          <a:xfrm>
            <a:off x="9972675" y="4087072"/>
            <a:ext cx="1320075" cy="1037375"/>
          </a:xfrm>
          <a:prstGeom prst="bent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49A7050F-CA19-5693-4DC6-52ABFB6F2F46}"/>
              </a:ext>
            </a:extLst>
          </p:cNvPr>
          <p:cNvCxnSpPr>
            <a:stCxn id="5" idx="1"/>
            <a:endCxn id="12" idx="1"/>
          </p:cNvCxnSpPr>
          <p:nvPr/>
        </p:nvCxnSpPr>
        <p:spPr>
          <a:xfrm rot="10800000" flipH="1" flipV="1">
            <a:off x="359999" y="2339999"/>
            <a:ext cx="611549" cy="3324447"/>
          </a:xfrm>
          <a:prstGeom prst="bentConnector3">
            <a:avLst>
              <a:gd name="adj1" fmla="val -37380"/>
            </a:avLst>
          </a:prstGeom>
          <a:ln w="158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A5E43E7-2007-A3BC-F803-8D2AE953A724}"/>
              </a:ext>
            </a:extLst>
          </p:cNvPr>
          <p:cNvCxnSpPr>
            <a:stCxn id="12" idx="3"/>
            <a:endCxn id="11" idx="1"/>
          </p:cNvCxnSpPr>
          <p:nvPr/>
        </p:nvCxnSpPr>
        <p:spPr>
          <a:xfrm>
            <a:off x="4228658" y="5664447"/>
            <a:ext cx="6344092" cy="0"/>
          </a:xfrm>
          <a:prstGeom prst="straightConnector1">
            <a:avLst/>
          </a:prstGeom>
          <a:ln w="158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291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E10951-71CD-2ED5-B9AB-5B2529827644}"/>
              </a:ext>
            </a:extLst>
          </p:cNvPr>
          <p:cNvSpPr/>
          <p:nvPr/>
        </p:nvSpPr>
        <p:spPr>
          <a:xfrm>
            <a:off x="752474" y="3230668"/>
            <a:ext cx="9220201" cy="1712807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b="1">
                <a:solidFill>
                  <a:schemeClr val="accent1"/>
                </a:solidFill>
              </a:rPr>
              <a:t>System Performance Simulator (SPS)</a:t>
            </a:r>
            <a:endParaRPr lang="en-BE" b="1">
              <a:solidFill>
                <a:schemeClr val="accent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AFED7D-CAA3-2DA4-5E5A-8E62DCAFF01D}"/>
              </a:ext>
            </a:extLst>
          </p:cNvPr>
          <p:cNvSpPr txBox="1"/>
          <p:nvPr/>
        </p:nvSpPr>
        <p:spPr>
          <a:xfrm>
            <a:off x="360000" y="1080000"/>
            <a:ext cx="3711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Based on synthetic data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Based on existing satellite data</a:t>
            </a:r>
            <a:endParaRPr lang="en-BE" dirty="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F53F64-8F4F-A325-6DEA-8CABEDDE1912}"/>
              </a:ext>
            </a:extLst>
          </p:cNvPr>
          <p:cNvSpPr/>
          <p:nvPr/>
        </p:nvSpPr>
        <p:spPr>
          <a:xfrm>
            <a:off x="360000" y="1800000"/>
            <a:ext cx="2160000" cy="1080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RTM-generated scenes</a:t>
            </a:r>
            <a:endParaRPr lang="en-B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217A29-0972-190A-8EEB-8A7A3022511D}"/>
              </a:ext>
            </a:extLst>
          </p:cNvPr>
          <p:cNvSpPr/>
          <p:nvPr/>
        </p:nvSpPr>
        <p:spPr>
          <a:xfrm>
            <a:off x="2788658" y="3667123"/>
            <a:ext cx="1440000" cy="1080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L0</a:t>
            </a:r>
          </a:p>
          <a:p>
            <a:pPr algn="ctr"/>
            <a:endParaRPr lang="en-US"/>
          </a:p>
          <a:p>
            <a:pPr algn="ctr"/>
            <a:r>
              <a:rPr lang="en-US" sz="1400"/>
              <a:t>(raw images)</a:t>
            </a:r>
            <a:endParaRPr lang="en-BE" sz="1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F1E0DB-C81D-63C5-8D0F-5E05C5E337A2}"/>
              </a:ext>
            </a:extLst>
          </p:cNvPr>
          <p:cNvSpPr/>
          <p:nvPr/>
        </p:nvSpPr>
        <p:spPr>
          <a:xfrm>
            <a:off x="971549" y="3667123"/>
            <a:ext cx="1440000" cy="1080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Instrument + Satellite Model</a:t>
            </a:r>
            <a:endParaRPr lang="en-B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454E82-8E5F-11EF-BAD6-26003F33CF8C}"/>
              </a:ext>
            </a:extLst>
          </p:cNvPr>
          <p:cNvSpPr/>
          <p:nvPr/>
        </p:nvSpPr>
        <p:spPr>
          <a:xfrm>
            <a:off x="4605767" y="3667123"/>
            <a:ext cx="1440000" cy="1080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L1a</a:t>
            </a:r>
          </a:p>
          <a:p>
            <a:pPr algn="ctr"/>
            <a:endParaRPr lang="en-US"/>
          </a:p>
          <a:p>
            <a:pPr algn="ctr"/>
            <a:r>
              <a:rPr lang="en-US" sz="1400"/>
              <a:t>(radiometric corrections)</a:t>
            </a:r>
            <a:endParaRPr lang="en-BE" sz="1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971040-A4D1-7A30-2C00-6D51E446974A}"/>
              </a:ext>
            </a:extLst>
          </p:cNvPr>
          <p:cNvSpPr/>
          <p:nvPr/>
        </p:nvSpPr>
        <p:spPr>
          <a:xfrm>
            <a:off x="6422876" y="3667123"/>
            <a:ext cx="1440000" cy="1080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L1b</a:t>
            </a:r>
          </a:p>
          <a:p>
            <a:pPr algn="ctr"/>
            <a:endParaRPr lang="en-US"/>
          </a:p>
          <a:p>
            <a:pPr algn="ctr"/>
            <a:r>
              <a:rPr lang="en-US" sz="1400"/>
              <a:t>(geo-referencing)</a:t>
            </a:r>
            <a:endParaRPr lang="en-BE" sz="1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A35174-5F16-928A-827C-E816B8F28004}"/>
              </a:ext>
            </a:extLst>
          </p:cNvPr>
          <p:cNvSpPr/>
          <p:nvPr/>
        </p:nvSpPr>
        <p:spPr>
          <a:xfrm>
            <a:off x="8239985" y="3667123"/>
            <a:ext cx="1440000" cy="1080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L1c</a:t>
            </a:r>
          </a:p>
          <a:p>
            <a:pPr algn="ctr"/>
            <a:endParaRPr lang="en-US"/>
          </a:p>
          <a:p>
            <a:pPr algn="ctr"/>
            <a:r>
              <a:rPr lang="en-US" sz="1400"/>
              <a:t>(straylight removal)</a:t>
            </a:r>
            <a:endParaRPr lang="en-BE" sz="1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9364AF-D3ED-2039-ACA0-89B6BF6D228B}"/>
              </a:ext>
            </a:extLst>
          </p:cNvPr>
          <p:cNvSpPr/>
          <p:nvPr/>
        </p:nvSpPr>
        <p:spPr>
          <a:xfrm>
            <a:off x="10572750" y="5124447"/>
            <a:ext cx="1440000" cy="1080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L2</a:t>
            </a:r>
            <a:endParaRPr lang="en-B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FF442A-5680-993F-B113-30E38141D2EF}"/>
              </a:ext>
            </a:extLst>
          </p:cNvPr>
          <p:cNvSpPr/>
          <p:nvPr/>
        </p:nvSpPr>
        <p:spPr>
          <a:xfrm>
            <a:off x="971549" y="5124447"/>
            <a:ext cx="3257109" cy="1080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Synthetic L1 generator</a:t>
            </a:r>
          </a:p>
          <a:p>
            <a:pPr algn="ctr"/>
            <a:endParaRPr lang="en-US"/>
          </a:p>
          <a:p>
            <a:pPr algn="ctr"/>
            <a:r>
              <a:rPr lang="en-US" sz="1400"/>
              <a:t>(spectral convolutions, radiometric noise, images formation)</a:t>
            </a:r>
            <a:endParaRPr lang="en-BE" sz="1400"/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250D9467-01A8-92C2-67F0-13B9BF659510}"/>
              </a:ext>
            </a:extLst>
          </p:cNvPr>
          <p:cNvCxnSpPr>
            <a:cxnSpLocks/>
            <a:stCxn id="4" idx="1"/>
            <a:endCxn id="2" idx="1"/>
          </p:cNvCxnSpPr>
          <p:nvPr/>
        </p:nvCxnSpPr>
        <p:spPr>
          <a:xfrm rot="10800000" flipH="1" flipV="1">
            <a:off x="360000" y="2340000"/>
            <a:ext cx="392474" cy="1747072"/>
          </a:xfrm>
          <a:prstGeom prst="bentConnector3">
            <a:avLst>
              <a:gd name="adj1" fmla="val -58246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3D47334C-B782-6354-C19A-97E6A0A1508B}"/>
              </a:ext>
            </a:extLst>
          </p:cNvPr>
          <p:cNvCxnSpPr>
            <a:stCxn id="2" idx="3"/>
            <a:endCxn id="10" idx="0"/>
          </p:cNvCxnSpPr>
          <p:nvPr/>
        </p:nvCxnSpPr>
        <p:spPr>
          <a:xfrm>
            <a:off x="9972675" y="4087072"/>
            <a:ext cx="1320075" cy="1037375"/>
          </a:xfrm>
          <a:prstGeom prst="bent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A8C84C77-F183-8F5D-9E6A-BBECF1A9E81A}"/>
              </a:ext>
            </a:extLst>
          </p:cNvPr>
          <p:cNvCxnSpPr>
            <a:stCxn id="4" idx="1"/>
            <a:endCxn id="11" idx="1"/>
          </p:cNvCxnSpPr>
          <p:nvPr/>
        </p:nvCxnSpPr>
        <p:spPr>
          <a:xfrm rot="10800000" flipH="1" flipV="1">
            <a:off x="359999" y="2339999"/>
            <a:ext cx="611549" cy="3324447"/>
          </a:xfrm>
          <a:prstGeom prst="bentConnector3">
            <a:avLst>
              <a:gd name="adj1" fmla="val -37380"/>
            </a:avLst>
          </a:prstGeom>
          <a:ln w="158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1228096-9C71-B89E-5D20-DB226D159BAE}"/>
              </a:ext>
            </a:extLst>
          </p:cNvPr>
          <p:cNvCxnSpPr>
            <a:stCxn id="11" idx="3"/>
            <a:endCxn id="10" idx="1"/>
          </p:cNvCxnSpPr>
          <p:nvPr/>
        </p:nvCxnSpPr>
        <p:spPr>
          <a:xfrm>
            <a:off x="4228658" y="5664447"/>
            <a:ext cx="6344092" cy="0"/>
          </a:xfrm>
          <a:prstGeom prst="straightConnector1">
            <a:avLst/>
          </a:prstGeom>
          <a:ln w="158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C38E8A-8956-6918-9930-EA175264E3E0}"/>
              </a:ext>
            </a:extLst>
          </p:cNvPr>
          <p:cNvCxnSpPr/>
          <p:nvPr/>
        </p:nvCxnSpPr>
        <p:spPr>
          <a:xfrm>
            <a:off x="885828" y="1795929"/>
            <a:ext cx="1080000" cy="10800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9DDB426-16B3-DD2E-8966-4C2C0EB1C9D2}"/>
              </a:ext>
            </a:extLst>
          </p:cNvPr>
          <p:cNvCxnSpPr>
            <a:cxnSpLocks/>
          </p:cNvCxnSpPr>
          <p:nvPr/>
        </p:nvCxnSpPr>
        <p:spPr>
          <a:xfrm flipH="1">
            <a:off x="885828" y="1795929"/>
            <a:ext cx="1080000" cy="10800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2867A352-3ADA-90F5-BF87-F88C63BFEF97}"/>
              </a:ext>
            </a:extLst>
          </p:cNvPr>
          <p:cNvSpPr/>
          <p:nvPr/>
        </p:nvSpPr>
        <p:spPr>
          <a:xfrm>
            <a:off x="3112662" y="1799999"/>
            <a:ext cx="2160000" cy="10800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Satellite L1 data</a:t>
            </a:r>
            <a:endParaRPr lang="en-BE" sz="2000" b="1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77FEED-C691-650B-7A9E-568252146463}"/>
              </a:ext>
            </a:extLst>
          </p:cNvPr>
          <p:cNvCxnSpPr>
            <a:stCxn id="18" idx="1"/>
            <a:endCxn id="4" idx="3"/>
          </p:cNvCxnSpPr>
          <p:nvPr/>
        </p:nvCxnSpPr>
        <p:spPr>
          <a:xfrm flipH="1">
            <a:off x="2520000" y="2339999"/>
            <a:ext cx="592662" cy="1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D534EAE-DD98-5163-BEAA-5D54345C6470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r>
              <a:rPr lang="en-US" sz="2800" b="1"/>
              <a:t>Mission performance verification approaches</a:t>
            </a:r>
            <a:endParaRPr lang="en-BE" sz="2800" b="1"/>
          </a:p>
        </p:txBody>
      </p:sp>
    </p:spTree>
    <p:extLst>
      <p:ext uri="{BB962C8B-B14F-4D97-AF65-F5344CB8AC3E}">
        <p14:creationId xmlns:p14="http://schemas.microsoft.com/office/powerpoint/2010/main" val="3067666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2CBDEE-C1D3-046A-9CCC-7A22857DEADB}"/>
              </a:ext>
            </a:extLst>
          </p:cNvPr>
          <p:cNvSpPr txBox="1"/>
          <p:nvPr/>
        </p:nvSpPr>
        <p:spPr>
          <a:xfrm>
            <a:off x="1262424" y="1171575"/>
            <a:ext cx="1585690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Bright limb</a:t>
            </a:r>
          </a:p>
          <a:p>
            <a:pPr algn="ctr"/>
            <a:endParaRPr lang="en-US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ctr"/>
            <a:endParaRPr lang="en-US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ctr"/>
            <a:endParaRPr lang="en-US" sz="2400" b="1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ctr"/>
            <a:r>
              <a:rPr lang="en-US" sz="2400" b="1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OMPS-LP</a:t>
            </a:r>
            <a:endParaRPr lang="en-BE" sz="2400" b="1" dirty="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ACC18F-4934-2963-B79C-6B81A148A773}"/>
              </a:ext>
            </a:extLst>
          </p:cNvPr>
          <p:cNvSpPr txBox="1"/>
          <p:nvPr/>
        </p:nvSpPr>
        <p:spPr>
          <a:xfrm>
            <a:off x="4839000" y="1171575"/>
            <a:ext cx="2185214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Solar occultations</a:t>
            </a:r>
          </a:p>
          <a:p>
            <a:pPr algn="ctr"/>
            <a:endParaRPr lang="en-US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ctr"/>
            <a:endParaRPr lang="en-US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ctr"/>
            <a:endParaRPr lang="en-US" sz="2400" b="1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ctr"/>
            <a:r>
              <a:rPr lang="en-US" sz="2400" b="1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SAGE-III</a:t>
            </a:r>
            <a:endParaRPr lang="en-BE" sz="2400" b="1" dirty="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CAFDC2-6762-BC97-218F-BBEAF647456E}"/>
              </a:ext>
            </a:extLst>
          </p:cNvPr>
          <p:cNvSpPr txBox="1"/>
          <p:nvPr/>
        </p:nvSpPr>
        <p:spPr>
          <a:xfrm>
            <a:off x="8987537" y="1171293"/>
            <a:ext cx="2313454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Stellar occultations</a:t>
            </a:r>
          </a:p>
          <a:p>
            <a:pPr algn="ctr"/>
            <a:endParaRPr lang="en-US" b="1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ctr"/>
            <a:endParaRPr lang="en-US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ctr"/>
            <a:endParaRPr lang="en-US" sz="2400" b="1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ctr"/>
            <a:r>
              <a:rPr lang="en-US" sz="2400" b="1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GOMOS</a:t>
            </a:r>
            <a:endParaRPr lang="en-BE" sz="2400" b="1" dirty="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5" name="Picture 4" descr="NPP → Suomi NPP / JPSS 1 → NOAA 20 - Gunter's Space Page">
            <a:extLst>
              <a:ext uri="{FF2B5EF4-FFF2-40B4-BE49-F238E27FC236}">
                <a16:creationId xmlns:a16="http://schemas.microsoft.com/office/drawing/2014/main" id="{AB0610A4-6019-0A4B-C2B5-D0D44FD04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2964521"/>
            <a:ext cx="34575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EnviSat (Environmental Satellite) - eoPortal">
            <a:extLst>
              <a:ext uri="{FF2B5EF4-FFF2-40B4-BE49-F238E27FC236}">
                <a16:creationId xmlns:a16="http://schemas.microsoft.com/office/drawing/2014/main" id="{9B52BD3B-6408-E524-27BA-F234DFC970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50"/>
          <a:stretch/>
        </p:blipFill>
        <p:spPr bwMode="auto">
          <a:xfrm>
            <a:off x="8380690" y="2943954"/>
            <a:ext cx="3527148" cy="325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SAGE III/ISS Science Data Validation Efforts Begin - SAGE (Stratospheric  Aerosol and Gas Experiment)">
            <a:extLst>
              <a:ext uri="{FF2B5EF4-FFF2-40B4-BE49-F238E27FC236}">
                <a16:creationId xmlns:a16="http://schemas.microsoft.com/office/drawing/2014/main" id="{4F789861-D16C-2162-6B1C-CA2BCAFF9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453" y="3100685"/>
            <a:ext cx="3921960" cy="257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C27A574C-BCAC-005D-BEC0-AD258EE21191}"/>
              </a:ext>
            </a:extLst>
          </p:cNvPr>
          <p:cNvSpPr/>
          <p:nvPr/>
        </p:nvSpPr>
        <p:spPr>
          <a:xfrm>
            <a:off x="1875269" y="1710221"/>
            <a:ext cx="360000" cy="5400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F4450687-6C56-D4EF-39DC-E18B99ECD8BF}"/>
              </a:ext>
            </a:extLst>
          </p:cNvPr>
          <p:cNvSpPr/>
          <p:nvPr/>
        </p:nvSpPr>
        <p:spPr>
          <a:xfrm>
            <a:off x="5785916" y="1710221"/>
            <a:ext cx="360000" cy="5400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EF10979C-4151-72E2-9568-8C5A2F3EAE13}"/>
              </a:ext>
            </a:extLst>
          </p:cNvPr>
          <p:cNvSpPr/>
          <p:nvPr/>
        </p:nvSpPr>
        <p:spPr>
          <a:xfrm>
            <a:off x="9964263" y="1732289"/>
            <a:ext cx="360000" cy="5400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6D64CA-6859-17C3-51B3-C15A80EA6337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r>
              <a:rPr lang="en-US" sz="2800" b="1"/>
              <a:t>Mission performance verification approaches</a:t>
            </a:r>
            <a:endParaRPr lang="en-BE" sz="2800" b="1"/>
          </a:p>
        </p:txBody>
      </p:sp>
    </p:spTree>
    <p:extLst>
      <p:ext uri="{BB962C8B-B14F-4D97-AF65-F5344CB8AC3E}">
        <p14:creationId xmlns:p14="http://schemas.microsoft.com/office/powerpoint/2010/main" val="3180111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36D64CA-6859-17C3-51B3-C15A80EA6337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r>
              <a:rPr lang="en-US" sz="2800" b="1"/>
              <a:t>Mission performance verification approaches</a:t>
            </a:r>
            <a:endParaRPr lang="en-BE" sz="2800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E03252-E8C9-B4A7-22AD-0691F6D6E49F}"/>
              </a:ext>
            </a:extLst>
          </p:cNvPr>
          <p:cNvSpPr txBox="1"/>
          <p:nvPr/>
        </p:nvSpPr>
        <p:spPr>
          <a:xfrm>
            <a:off x="72000" y="1080000"/>
            <a:ext cx="3232599" cy="166199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180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Satellite instrument L1 file</a:t>
            </a:r>
          </a:p>
          <a:p>
            <a:pPr marL="0" marR="0" lvl="0" indent="0" defTabSz="180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OMPS-LP: 	-limb radiance spectra</a:t>
            </a:r>
          </a:p>
          <a:p>
            <a:pPr marL="0" marR="0" lvl="0" indent="0" defTabSz="180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				-solar angles</a:t>
            </a:r>
          </a:p>
          <a:p>
            <a:pPr marL="0" marR="0" lvl="0" indent="0" defTabSz="180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				-satellite position/velocity</a:t>
            </a:r>
          </a:p>
          <a:p>
            <a:pPr marL="0" marR="0" lvl="0" indent="0" defTabSz="180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GOMOS: 	-atmospheric transmittance spectra</a:t>
            </a:r>
          </a:p>
          <a:p>
            <a:pPr marL="0" marR="0" lvl="0" indent="0" defTabSz="180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				-1kHz  scintillation term</a:t>
            </a:r>
          </a:p>
          <a:p>
            <a:pPr marL="0" marR="0" lvl="0" indent="0" defTabSz="180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				-star ID and TOA spectrum</a:t>
            </a:r>
          </a:p>
          <a:p>
            <a:pPr marL="0" marR="0" lvl="0" indent="0" defTabSz="180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SAGE-III: 	-atmospheric transmittance spectra</a:t>
            </a:r>
            <a:endParaRPr kumimoji="0" lang="en-BE" sz="11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0DBA89-5111-3028-9259-50F22598B03D}"/>
              </a:ext>
            </a:extLst>
          </p:cNvPr>
          <p:cNvSpPr txBox="1"/>
          <p:nvPr/>
        </p:nvSpPr>
        <p:spPr>
          <a:xfrm>
            <a:off x="4378297" y="1638786"/>
            <a:ext cx="2603528" cy="1846659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180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“Altiusification”</a:t>
            </a:r>
          </a:p>
          <a:p>
            <a:pPr marL="0" marR="0" lvl="0" indent="0" defTabSz="180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-Creation of a pseudo stimuli</a:t>
            </a:r>
          </a:p>
          <a:p>
            <a:pPr marL="0" marR="0" lvl="0" indent="0" defTabSz="180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-Replacement of atmospheric parameters (T°, P, O3, etc)</a:t>
            </a:r>
          </a:p>
          <a:p>
            <a:pPr marL="0" marR="0" lvl="0" indent="0" defTabSz="180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-Update the light source settings (solar angles or star ID)</a:t>
            </a:r>
          </a:p>
          <a:p>
            <a:pPr marL="0" marR="0" lvl="0" indent="0" defTabSz="180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-Interpolation/extrapolation of the (ir)radiance spectra on the ALTIUS altitude and wavelength grid</a:t>
            </a:r>
            <a:endParaRPr kumimoji="0" lang="en-BE" sz="12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3D7AA8-2C8E-7F6B-A8D0-C060C9F7776D}"/>
              </a:ext>
            </a:extLst>
          </p:cNvPr>
          <p:cNvSpPr txBox="1"/>
          <p:nvPr/>
        </p:nvSpPr>
        <p:spPr>
          <a:xfrm>
            <a:off x="7687752" y="1555848"/>
            <a:ext cx="2290679" cy="2031325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180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ALTIUS SPS</a:t>
            </a:r>
          </a:p>
          <a:p>
            <a:pPr marL="0" marR="0" lvl="0" indent="0" defTabSz="180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-Simulation of the spectral images at the requested wavelengths (according to an acquisition plan)</a:t>
            </a:r>
          </a:p>
          <a:p>
            <a:pPr marL="0" marR="0" lvl="0" indent="0" defTabSz="180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-Estimation of measurement errors</a:t>
            </a:r>
          </a:p>
          <a:p>
            <a:pPr marL="0" marR="0" lvl="0" indent="0" defTabSz="180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-Georeferencing</a:t>
            </a:r>
          </a:p>
          <a:p>
            <a:pPr marL="0" marR="0" lvl="0" indent="0" defTabSz="180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ctr" defTabSz="180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ISM -&gt; L0 -&gt; L1a -&gt; L1b -&gt; L1c</a:t>
            </a:r>
            <a:endParaRPr kumimoji="0" lang="en-BE" sz="12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1CC4BF-6A1B-8938-E2A9-0FE9927928C6}"/>
              </a:ext>
            </a:extLst>
          </p:cNvPr>
          <p:cNvSpPr txBox="1"/>
          <p:nvPr/>
        </p:nvSpPr>
        <p:spPr>
          <a:xfrm>
            <a:off x="72000" y="2808000"/>
            <a:ext cx="3232599" cy="129266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180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Satellite instrument L2 file</a:t>
            </a:r>
          </a:p>
          <a:p>
            <a:pPr marL="0" marR="0" lvl="0" indent="0" defTabSz="180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-O3 profile</a:t>
            </a:r>
          </a:p>
          <a:p>
            <a:pPr marL="0" marR="0" lvl="0" indent="0" defTabSz="180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-Aerosol extinction coef. profiles</a:t>
            </a:r>
          </a:p>
          <a:p>
            <a:pPr marL="0" marR="0" lvl="0" indent="0" defTabSz="180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-Temperature</a:t>
            </a:r>
          </a:p>
          <a:p>
            <a:pPr marL="0" marR="0" lvl="0" indent="0" defTabSz="180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-Pressure</a:t>
            </a:r>
          </a:p>
          <a:p>
            <a:pPr marL="0" marR="0" lvl="0" indent="0" defTabSz="180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-Albedo</a:t>
            </a:r>
            <a:endParaRPr kumimoji="0" lang="en-BE" sz="11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3005CE-273C-2487-84E5-9BF8DC1D4E7A}"/>
              </a:ext>
            </a:extLst>
          </p:cNvPr>
          <p:cNvSpPr txBox="1"/>
          <p:nvPr/>
        </p:nvSpPr>
        <p:spPr>
          <a:xfrm>
            <a:off x="158299" y="5014776"/>
            <a:ext cx="3060000" cy="1200329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180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Satellite instrument L2 validation report</a:t>
            </a:r>
          </a:p>
          <a:p>
            <a:pPr marL="0" marR="0" lvl="0" indent="0" defTabSz="180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-Latitude and altitude-dependent O3 profile random and systematic </a:t>
            </a:r>
            <a:r>
              <a:rPr lang="en-US" sz="1200" kern="0">
                <a:solidFill>
                  <a:schemeClr val="bg1"/>
                </a:solidFill>
                <a:latin typeface="+mn-lt"/>
              </a:rPr>
              <a:t>differences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ctr" defTabSz="180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>
                <a:solidFill>
                  <a:schemeClr val="bg1"/>
                </a:solidFill>
                <a:latin typeface="+mn-lt"/>
              </a:rPr>
              <a:t>Source: Ozone CCI+ PVIR v4.0</a:t>
            </a:r>
            <a:endParaRPr kumimoji="0" lang="en-US" sz="11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FDB956-88B4-5907-17A5-CD080B54BF31}"/>
              </a:ext>
            </a:extLst>
          </p:cNvPr>
          <p:cNvSpPr txBox="1"/>
          <p:nvPr/>
        </p:nvSpPr>
        <p:spPr>
          <a:xfrm>
            <a:off x="5110916" y="5014776"/>
            <a:ext cx="2990850" cy="1200329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180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>
                <a:solidFill>
                  <a:schemeClr val="bg1"/>
                </a:solidFill>
                <a:latin typeface="+mn-lt"/>
              </a:rPr>
              <a:t>Performance Evaluation Module (PEM)</a:t>
            </a: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</a:endParaRPr>
          </a:p>
          <a:p>
            <a:pPr marL="0" marR="0" lvl="0" indent="0" defTabSz="180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-Comparison of the 2 retrieved O3 profiles</a:t>
            </a:r>
          </a:p>
          <a:p>
            <a:pPr marL="0" marR="0" lvl="0" indent="0" defTabSz="180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-Assessment of significance with respect to the satellite product validation report</a:t>
            </a:r>
            <a:endParaRPr kumimoji="0" lang="en-BE" sz="12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DBAE3E-FF9A-5B52-68F6-F1996C8F57BF}"/>
              </a:ext>
            </a:extLst>
          </p:cNvPr>
          <p:cNvSpPr txBox="1"/>
          <p:nvPr/>
        </p:nvSpPr>
        <p:spPr>
          <a:xfrm>
            <a:off x="9086116" y="5291774"/>
            <a:ext cx="2141416" cy="646331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180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Intercomparison report</a:t>
            </a:r>
            <a:endParaRPr kumimoji="0" lang="en-BE" sz="18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</a:endParaRPr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41B4FFBA-63E7-C84C-0F74-5D8C60384C36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>
            <a:off x="3304599" y="1910997"/>
            <a:ext cx="1073698" cy="651119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chemeClr val="accent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F5320076-82B8-228A-1254-1D215C17443B}"/>
              </a:ext>
            </a:extLst>
          </p:cNvPr>
          <p:cNvCxnSpPr>
            <a:cxnSpLocks/>
            <a:stCxn id="15" idx="3"/>
            <a:endCxn id="13" idx="1"/>
          </p:cNvCxnSpPr>
          <p:nvPr/>
        </p:nvCxnSpPr>
        <p:spPr>
          <a:xfrm flipV="1">
            <a:off x="3304599" y="2562116"/>
            <a:ext cx="1073698" cy="892215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chemeClr val="accent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BD5EADFF-0460-5D4A-D6AE-1F8FD2930930}"/>
              </a:ext>
            </a:extLst>
          </p:cNvPr>
          <p:cNvCxnSpPr>
            <a:cxnSpLocks/>
            <a:stCxn id="22" idx="2"/>
            <a:endCxn id="17" idx="0"/>
          </p:cNvCxnSpPr>
          <p:nvPr/>
        </p:nvCxnSpPr>
        <p:spPr>
          <a:xfrm rot="5400000">
            <a:off x="7965304" y="1752548"/>
            <a:ext cx="1903266" cy="4621191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chemeClr val="accent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A1937E6-F23D-5DC5-C51A-78B8A0FE1BBB}"/>
              </a:ext>
            </a:extLst>
          </p:cNvPr>
          <p:cNvSpPr/>
          <p:nvPr/>
        </p:nvSpPr>
        <p:spPr>
          <a:xfrm>
            <a:off x="10507532" y="2031510"/>
            <a:ext cx="1440000" cy="1080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L2</a:t>
            </a:r>
          </a:p>
          <a:p>
            <a:pPr algn="ctr"/>
            <a:r>
              <a:rPr lang="en-US" b="1"/>
              <a:t>Processor</a:t>
            </a:r>
          </a:p>
          <a:p>
            <a:pPr algn="ctr"/>
            <a:endParaRPr lang="en-US" b="1"/>
          </a:p>
          <a:p>
            <a:pPr algn="ctr"/>
            <a:r>
              <a:rPr lang="en-US" sz="1200"/>
              <a:t>O</a:t>
            </a:r>
            <a:r>
              <a:rPr lang="en-US" sz="1200" baseline="-25000"/>
              <a:t>3</a:t>
            </a:r>
            <a:r>
              <a:rPr lang="en-US" sz="1200"/>
              <a:t> profile retrieval</a:t>
            </a:r>
            <a:endParaRPr lang="en-BE" sz="120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140FE70-EE89-C0BE-2932-CDA57C219DDD}"/>
              </a:ext>
            </a:extLst>
          </p:cNvPr>
          <p:cNvCxnSpPr>
            <a:cxnSpLocks/>
            <a:stCxn id="14" idx="3"/>
            <a:endCxn id="22" idx="1"/>
          </p:cNvCxnSpPr>
          <p:nvPr/>
        </p:nvCxnSpPr>
        <p:spPr>
          <a:xfrm flipV="1">
            <a:off x="9978431" y="2571510"/>
            <a:ext cx="529101" cy="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B24847F-86A5-E4C4-7527-49606A4B162A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>
          <a:xfrm>
            <a:off x="6981825" y="2562116"/>
            <a:ext cx="705927" cy="939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ECA36C6-5083-19F4-96E5-9D8E25CB236E}"/>
              </a:ext>
            </a:extLst>
          </p:cNvPr>
          <p:cNvCxnSpPr>
            <a:stCxn id="16" idx="3"/>
            <a:endCxn id="17" idx="1"/>
          </p:cNvCxnSpPr>
          <p:nvPr/>
        </p:nvCxnSpPr>
        <p:spPr>
          <a:xfrm>
            <a:off x="3218299" y="5614941"/>
            <a:ext cx="1892617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61EC827-178A-7199-CD74-553E056EF87A}"/>
              </a:ext>
            </a:extLst>
          </p:cNvPr>
          <p:cNvCxnSpPr>
            <a:cxnSpLocks/>
            <a:stCxn id="17" idx="3"/>
            <a:endCxn id="18" idx="1"/>
          </p:cNvCxnSpPr>
          <p:nvPr/>
        </p:nvCxnSpPr>
        <p:spPr>
          <a:xfrm flipV="1">
            <a:off x="8101766" y="5614940"/>
            <a:ext cx="984350" cy="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1ED3E489-7026-7723-4E36-A4B4AB9FDA85}"/>
              </a:ext>
            </a:extLst>
          </p:cNvPr>
          <p:cNvCxnSpPr>
            <a:stCxn id="15" idx="2"/>
            <a:endCxn id="17" idx="0"/>
          </p:cNvCxnSpPr>
          <p:nvPr/>
        </p:nvCxnSpPr>
        <p:spPr>
          <a:xfrm rot="16200000" flipH="1">
            <a:off x="3690263" y="2098698"/>
            <a:ext cx="914114" cy="4918041"/>
          </a:xfrm>
          <a:prstGeom prst="bentConnector3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5676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36D64CA-6859-17C3-51B3-C15A80EA6337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r>
              <a:rPr lang="en-US" sz="2800" b="1"/>
              <a:t>Limb scattering mode – O</a:t>
            </a:r>
            <a:r>
              <a:rPr lang="en-US" sz="2800" b="1" baseline="-25000"/>
              <a:t>3</a:t>
            </a:r>
            <a:endParaRPr lang="en-BE" sz="2800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59841D-6E04-33CC-50AA-4B445F2C70B6}"/>
              </a:ext>
            </a:extLst>
          </p:cNvPr>
          <p:cNvSpPr txBox="1"/>
          <p:nvPr/>
        </p:nvSpPr>
        <p:spPr>
          <a:xfrm>
            <a:off x="360000" y="780861"/>
            <a:ext cx="10802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End-to-end simulations show that the mission (space + ground segment) is currently meeting the primary scientific requirements. </a:t>
            </a:r>
            <a:endParaRPr lang="en-BE" sz="2000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0414A9-70FC-1039-B0FC-9C9D06A2D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032117"/>
            <a:ext cx="7772400" cy="279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39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3D8A8-BB5F-A89C-B7D4-DD576F32D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3F8CF43-C05B-7097-0DCC-09B0C17DAC63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r>
              <a:rPr lang="en-US" sz="2800" b="1"/>
              <a:t>Limb scattering mode – O</a:t>
            </a:r>
            <a:r>
              <a:rPr lang="en-US" sz="2800" b="1" baseline="-25000"/>
              <a:t>3</a:t>
            </a:r>
            <a:endParaRPr lang="en-BE" sz="2800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308C6C-5C01-BD4B-1616-B92F2983D52C}"/>
              </a:ext>
            </a:extLst>
          </p:cNvPr>
          <p:cNvSpPr txBox="1"/>
          <p:nvPr/>
        </p:nvSpPr>
        <p:spPr>
          <a:xfrm>
            <a:off x="360000" y="780861"/>
            <a:ext cx="108023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This is based on L1 </a:t>
            </a:r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Wingdings" pitchFamily="2" charset="2"/>
              </a:rPr>
              <a:t> L2 sensitivity analyses…</a:t>
            </a:r>
          </a:p>
          <a:p>
            <a:pPr algn="l"/>
            <a:endParaRPr lang="en-US" sz="2000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  <a:sym typeface="Wingdings" pitchFamily="2" charset="2"/>
            </a:endParaRPr>
          </a:p>
          <a:p>
            <a:pPr algn="l"/>
            <a:endParaRPr lang="en-US" sz="2000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  <a:sym typeface="Wingdings" pitchFamily="2" charset="2"/>
            </a:endParaRPr>
          </a:p>
          <a:p>
            <a:pPr algn="l"/>
            <a:r>
              <a:rPr lang="en-US" sz="20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Wingdings" pitchFamily="2" charset="2"/>
              </a:rPr>
              <a:t>		Random errors					Systematic errors</a:t>
            </a:r>
            <a:endParaRPr lang="en-BE" sz="2000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0C2F95-FDCB-71F4-C9DC-A0BC492D06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408"/>
          <a:stretch>
            <a:fillRect/>
          </a:stretch>
        </p:blipFill>
        <p:spPr>
          <a:xfrm>
            <a:off x="727990" y="2125315"/>
            <a:ext cx="4929629" cy="4129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124F24-EBAF-93FF-2AF1-BA86DBC0A1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408"/>
          <a:stretch>
            <a:fillRect/>
          </a:stretch>
        </p:blipFill>
        <p:spPr>
          <a:xfrm>
            <a:off x="6445173" y="2125315"/>
            <a:ext cx="4929629" cy="407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152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15FEC-A6C1-B91D-E6F0-BAA355A9E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904EB9E-C8D9-5F9B-4266-CD3AC8A9320D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r>
              <a:rPr lang="en-US" sz="2800" b="1"/>
              <a:t>Limb scattering mode – O</a:t>
            </a:r>
            <a:r>
              <a:rPr lang="en-US" sz="2800" b="1" baseline="-25000"/>
              <a:t>3</a:t>
            </a:r>
            <a:endParaRPr lang="en-BE" sz="2800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DFA447-B859-EF5D-2A87-6B2AB74D21C9}"/>
              </a:ext>
            </a:extLst>
          </p:cNvPr>
          <p:cNvSpPr txBox="1"/>
          <p:nvPr/>
        </p:nvSpPr>
        <p:spPr>
          <a:xfrm>
            <a:off x="360000" y="780861"/>
            <a:ext cx="10802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… and on L2 sensitivity analyses (modeling errors, auxiliary data uncertainties, etc).</a:t>
            </a:r>
            <a:endParaRPr lang="en-BE" sz="2000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15382A-DE1D-9300-78AB-3AACC0DC06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406"/>
          <a:stretch>
            <a:fillRect/>
          </a:stretch>
        </p:blipFill>
        <p:spPr>
          <a:xfrm>
            <a:off x="360000" y="1438612"/>
            <a:ext cx="5403850" cy="48137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175538-895E-29C8-B60C-F58068554FEC}"/>
              </a:ext>
            </a:extLst>
          </p:cNvPr>
          <p:cNvSpPr txBox="1"/>
          <p:nvPr/>
        </p:nvSpPr>
        <p:spPr>
          <a:xfrm>
            <a:off x="5631366" y="1962615"/>
            <a:ext cx="55310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000"/>
              <a:t>ALTIUS is not different than other limb scattering instruments, and the driver of the error budget is the uncertainty on the aerosol particles in the atmosphere. </a:t>
            </a:r>
          </a:p>
        </p:txBody>
      </p:sp>
    </p:spTree>
    <p:extLst>
      <p:ext uri="{BB962C8B-B14F-4D97-AF65-F5344CB8AC3E}">
        <p14:creationId xmlns:p14="http://schemas.microsoft.com/office/powerpoint/2010/main" val="350891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499300-37CC-9EDC-78AC-F925D945D21D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r>
              <a:rPr lang="en-US" sz="2800" b="1"/>
              <a:t>Mission objectives</a:t>
            </a:r>
            <a:endParaRPr lang="en-BE" sz="2800" b="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53861B-FDE7-2822-F22D-D26D7451CF9C}"/>
              </a:ext>
            </a:extLst>
          </p:cNvPr>
          <p:cNvSpPr/>
          <p:nvPr/>
        </p:nvSpPr>
        <p:spPr>
          <a:xfrm>
            <a:off x="652021" y="1084082"/>
            <a:ext cx="301658" cy="1319753"/>
          </a:xfrm>
          <a:prstGeom prst="rect">
            <a:avLst/>
          </a:prstGeom>
          <a:gradFill>
            <a:gsLst>
              <a:gs pos="0">
                <a:srgbClr val="E1EFFF"/>
              </a:gs>
              <a:gs pos="100000">
                <a:srgbClr val="91C5FF"/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Mesosphere</a:t>
            </a:r>
            <a:endParaRPr lang="en-B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3DE84D-EE5E-2F27-EE59-548CE1DF5DFF}"/>
              </a:ext>
            </a:extLst>
          </p:cNvPr>
          <p:cNvSpPr/>
          <p:nvPr/>
        </p:nvSpPr>
        <p:spPr>
          <a:xfrm>
            <a:off x="652021" y="2403835"/>
            <a:ext cx="301658" cy="1729819"/>
          </a:xfrm>
          <a:prstGeom prst="rect">
            <a:avLst/>
          </a:prstGeom>
          <a:gradFill>
            <a:gsLst>
              <a:gs pos="0">
                <a:srgbClr val="91C5FF"/>
              </a:gs>
              <a:gs pos="100000">
                <a:srgbClr val="2D91FF"/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Stratosphere</a:t>
            </a:r>
            <a:endParaRPr lang="en-B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4EE5B1-F4C1-4C5A-475A-BD01809082F1}"/>
              </a:ext>
            </a:extLst>
          </p:cNvPr>
          <p:cNvSpPr/>
          <p:nvPr/>
        </p:nvSpPr>
        <p:spPr>
          <a:xfrm>
            <a:off x="652021" y="4122655"/>
            <a:ext cx="301658" cy="1319753"/>
          </a:xfrm>
          <a:prstGeom prst="rect">
            <a:avLst/>
          </a:prstGeom>
          <a:gradFill flip="none" rotWithShape="1">
            <a:gsLst>
              <a:gs pos="0">
                <a:srgbClr val="2D91FF"/>
              </a:gs>
              <a:gs pos="100000">
                <a:srgbClr val="0069DC"/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Troposphere</a:t>
            </a:r>
            <a:endParaRPr lang="en-B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181558-6034-E570-D8ED-02D79F4F2405}"/>
              </a:ext>
            </a:extLst>
          </p:cNvPr>
          <p:cNvSpPr/>
          <p:nvPr/>
        </p:nvSpPr>
        <p:spPr>
          <a:xfrm>
            <a:off x="1498861" y="2403834"/>
            <a:ext cx="108000" cy="17298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034306-8BBC-F2CC-4EE8-B8166691EF57}"/>
              </a:ext>
            </a:extLst>
          </p:cNvPr>
          <p:cNvSpPr/>
          <p:nvPr/>
        </p:nvSpPr>
        <p:spPr>
          <a:xfrm>
            <a:off x="1688968" y="2403833"/>
            <a:ext cx="108000" cy="15899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6EC833-FB02-B51F-24CB-54ADC7A8E948}"/>
              </a:ext>
            </a:extLst>
          </p:cNvPr>
          <p:cNvSpPr/>
          <p:nvPr/>
        </p:nvSpPr>
        <p:spPr>
          <a:xfrm>
            <a:off x="1879075" y="1640265"/>
            <a:ext cx="108000" cy="2653646"/>
          </a:xfrm>
          <a:prstGeom prst="rect">
            <a:avLst/>
          </a:prstGeom>
          <a:solidFill>
            <a:srgbClr val="DEDB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96D717-9BE4-19C6-28ED-95ABDA7D09E3}"/>
              </a:ext>
            </a:extLst>
          </p:cNvPr>
          <p:cNvSpPr txBox="1"/>
          <p:nvPr/>
        </p:nvSpPr>
        <p:spPr>
          <a:xfrm>
            <a:off x="1498861" y="4919188"/>
            <a:ext cx="548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O</a:t>
            </a:r>
            <a:r>
              <a:rPr lang="en-US" sz="2800" b="1" baseline="-25000"/>
              <a:t>3</a:t>
            </a:r>
            <a:endParaRPr lang="en-BE" sz="2800" b="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F812DF-E5CD-BF54-5D0E-45AC87669B98}"/>
              </a:ext>
            </a:extLst>
          </p:cNvPr>
          <p:cNvSpPr/>
          <p:nvPr/>
        </p:nvSpPr>
        <p:spPr>
          <a:xfrm>
            <a:off x="2538591" y="2601796"/>
            <a:ext cx="101666" cy="1531857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224DD6-FF78-6D37-420A-A4323F7D9D4A}"/>
              </a:ext>
            </a:extLst>
          </p:cNvPr>
          <p:cNvSpPr/>
          <p:nvPr/>
        </p:nvSpPr>
        <p:spPr>
          <a:xfrm>
            <a:off x="2728698" y="2601798"/>
            <a:ext cx="108000" cy="13920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D51B98-BD62-9F11-2E13-F6EC4BC7FE34}"/>
              </a:ext>
            </a:extLst>
          </p:cNvPr>
          <p:cNvSpPr/>
          <p:nvPr/>
        </p:nvSpPr>
        <p:spPr>
          <a:xfrm>
            <a:off x="2918805" y="2601795"/>
            <a:ext cx="109630" cy="1531858"/>
          </a:xfrm>
          <a:prstGeom prst="rect">
            <a:avLst/>
          </a:prstGeom>
          <a:solidFill>
            <a:srgbClr val="DEDB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DDE4F1-656F-B4EF-C60B-294A398AE42A}"/>
              </a:ext>
            </a:extLst>
          </p:cNvPr>
          <p:cNvSpPr txBox="1"/>
          <p:nvPr/>
        </p:nvSpPr>
        <p:spPr>
          <a:xfrm>
            <a:off x="2453748" y="4919188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NO</a:t>
            </a:r>
            <a:r>
              <a:rPr lang="en-US" sz="2800" b="1" baseline="-25000"/>
              <a:t>2</a:t>
            </a:r>
            <a:endParaRPr lang="en-BE" sz="2800" b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23E6DF-7461-381D-F8B4-2DBC7B4766DF}"/>
              </a:ext>
            </a:extLst>
          </p:cNvPr>
          <p:cNvSpPr/>
          <p:nvPr/>
        </p:nvSpPr>
        <p:spPr>
          <a:xfrm>
            <a:off x="3599018" y="3039734"/>
            <a:ext cx="108000" cy="1093920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32C883-637B-BC7E-9CD2-E0D9CB69D298}"/>
              </a:ext>
            </a:extLst>
          </p:cNvPr>
          <p:cNvSpPr/>
          <p:nvPr/>
        </p:nvSpPr>
        <p:spPr>
          <a:xfrm>
            <a:off x="3979232" y="3039733"/>
            <a:ext cx="108000" cy="1254177"/>
          </a:xfrm>
          <a:prstGeom prst="rect">
            <a:avLst/>
          </a:prstGeom>
          <a:pattFill prst="wdDnDiag">
            <a:fgClr>
              <a:srgbClr val="DEDB6B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3037BA-89C8-C2F4-1B43-4DCE243D0A1C}"/>
              </a:ext>
            </a:extLst>
          </p:cNvPr>
          <p:cNvSpPr txBox="1"/>
          <p:nvPr/>
        </p:nvSpPr>
        <p:spPr>
          <a:xfrm>
            <a:off x="3485894" y="4919188"/>
            <a:ext cx="774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H</a:t>
            </a:r>
            <a:r>
              <a:rPr lang="en-US" sz="2800" b="1" baseline="-25000"/>
              <a:t>2</a:t>
            </a:r>
            <a:r>
              <a:rPr lang="en-US" sz="2800" b="1"/>
              <a:t>O</a:t>
            </a:r>
            <a:endParaRPr lang="en-BE" sz="2800" b="1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8227580-6107-47F8-69D7-C5E2F5587192}"/>
              </a:ext>
            </a:extLst>
          </p:cNvPr>
          <p:cNvSpPr/>
          <p:nvPr/>
        </p:nvSpPr>
        <p:spPr>
          <a:xfrm>
            <a:off x="4674172" y="3039732"/>
            <a:ext cx="108000" cy="10939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51E69D-D665-BBA8-D159-634BC1D7BFA8}"/>
              </a:ext>
            </a:extLst>
          </p:cNvPr>
          <p:cNvSpPr/>
          <p:nvPr/>
        </p:nvSpPr>
        <p:spPr>
          <a:xfrm>
            <a:off x="4864279" y="3039732"/>
            <a:ext cx="108000" cy="9540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CB1B3AA-D096-5B65-59BA-446D5E47297A}"/>
              </a:ext>
            </a:extLst>
          </p:cNvPr>
          <p:cNvSpPr/>
          <p:nvPr/>
        </p:nvSpPr>
        <p:spPr>
          <a:xfrm>
            <a:off x="5054386" y="3039731"/>
            <a:ext cx="112976" cy="1254179"/>
          </a:xfrm>
          <a:prstGeom prst="rect">
            <a:avLst/>
          </a:prstGeom>
          <a:solidFill>
            <a:srgbClr val="DEDB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E5E477-E17F-8945-F6F8-1C0AB656597F}"/>
              </a:ext>
            </a:extLst>
          </p:cNvPr>
          <p:cNvSpPr txBox="1"/>
          <p:nvPr/>
        </p:nvSpPr>
        <p:spPr>
          <a:xfrm>
            <a:off x="4551622" y="4919188"/>
            <a:ext cx="859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aero</a:t>
            </a:r>
            <a:endParaRPr lang="en-BE" sz="2800" b="1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73CE98-BDAC-082A-AA5A-C98F567F29E7}"/>
              </a:ext>
            </a:extLst>
          </p:cNvPr>
          <p:cNvSpPr/>
          <p:nvPr/>
        </p:nvSpPr>
        <p:spPr>
          <a:xfrm>
            <a:off x="6257746" y="2601797"/>
            <a:ext cx="108000" cy="1531855"/>
          </a:xfrm>
          <a:prstGeom prst="rect">
            <a:avLst/>
          </a:prstGeom>
          <a:pattFill prst="wdDnDiag">
            <a:fgClr>
              <a:srgbClr val="DEDB6B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697F67-418D-B90F-0F0C-87C3363A4563}"/>
              </a:ext>
            </a:extLst>
          </p:cNvPr>
          <p:cNvSpPr txBox="1"/>
          <p:nvPr/>
        </p:nvSpPr>
        <p:spPr>
          <a:xfrm>
            <a:off x="5877532" y="4919188"/>
            <a:ext cx="947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OClO</a:t>
            </a:r>
            <a:endParaRPr lang="en-BE" sz="2800" b="1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760CA01-AB81-C188-0CC5-308FE4B783AD}"/>
              </a:ext>
            </a:extLst>
          </p:cNvPr>
          <p:cNvSpPr/>
          <p:nvPr/>
        </p:nvSpPr>
        <p:spPr>
          <a:xfrm>
            <a:off x="7597213" y="2931735"/>
            <a:ext cx="112976" cy="1201917"/>
          </a:xfrm>
          <a:prstGeom prst="rect">
            <a:avLst/>
          </a:prstGeom>
          <a:pattFill prst="wdDnDiag">
            <a:fgClr>
              <a:srgbClr val="DEDB6B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8F46E82-C30D-80FD-1638-940B13BA48CF}"/>
              </a:ext>
            </a:extLst>
          </p:cNvPr>
          <p:cNvSpPr txBox="1"/>
          <p:nvPr/>
        </p:nvSpPr>
        <p:spPr>
          <a:xfrm>
            <a:off x="7216999" y="4919188"/>
            <a:ext cx="756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BrO</a:t>
            </a:r>
            <a:endParaRPr lang="en-BE" sz="2800" b="1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7B4D993-7F8A-8BB8-9E6F-36AC6577A515}"/>
              </a:ext>
            </a:extLst>
          </p:cNvPr>
          <p:cNvSpPr/>
          <p:nvPr/>
        </p:nvSpPr>
        <p:spPr>
          <a:xfrm>
            <a:off x="8743585" y="2601797"/>
            <a:ext cx="105816" cy="1520858"/>
          </a:xfrm>
          <a:prstGeom prst="rect">
            <a:avLst/>
          </a:prstGeom>
          <a:pattFill prst="wdDnDiag">
            <a:fgClr>
              <a:srgbClr val="DEDB6B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85E58FA-81B4-2411-D337-D6A4D3FE71A6}"/>
              </a:ext>
            </a:extLst>
          </p:cNvPr>
          <p:cNvSpPr txBox="1"/>
          <p:nvPr/>
        </p:nvSpPr>
        <p:spPr>
          <a:xfrm>
            <a:off x="8363371" y="4908190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NO</a:t>
            </a:r>
            <a:r>
              <a:rPr lang="en-US" sz="2800" b="1" baseline="-25000"/>
              <a:t>3</a:t>
            </a:r>
            <a:endParaRPr lang="en-BE" sz="2800" b="1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20AFB6D-782E-540A-9A92-21722F4F07F4}"/>
              </a:ext>
            </a:extLst>
          </p:cNvPr>
          <p:cNvSpPr/>
          <p:nvPr/>
        </p:nvSpPr>
        <p:spPr>
          <a:xfrm>
            <a:off x="9564463" y="1819374"/>
            <a:ext cx="108000" cy="1894788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E33543F-B5B8-ED8F-76E9-D8EAFFB65AEA}"/>
              </a:ext>
            </a:extLst>
          </p:cNvPr>
          <p:cNvSpPr/>
          <p:nvPr/>
        </p:nvSpPr>
        <p:spPr>
          <a:xfrm>
            <a:off x="9944677" y="1480007"/>
            <a:ext cx="105816" cy="2653646"/>
          </a:xfrm>
          <a:prstGeom prst="rect">
            <a:avLst/>
          </a:prstGeom>
          <a:pattFill prst="wdDnDiag">
            <a:fgClr>
              <a:srgbClr val="DEDB6B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D98AB10-2EF4-8000-54CA-F974188E6CCC}"/>
              </a:ext>
            </a:extLst>
          </p:cNvPr>
          <p:cNvSpPr txBox="1"/>
          <p:nvPr/>
        </p:nvSpPr>
        <p:spPr>
          <a:xfrm>
            <a:off x="9564463" y="4919188"/>
            <a:ext cx="486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T°</a:t>
            </a:r>
            <a:endParaRPr lang="en-BE" sz="2800" b="1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458F897-FE81-4779-3676-696D73853080}"/>
              </a:ext>
            </a:extLst>
          </p:cNvPr>
          <p:cNvSpPr/>
          <p:nvPr/>
        </p:nvSpPr>
        <p:spPr>
          <a:xfrm rot="5400000">
            <a:off x="3224805" y="357444"/>
            <a:ext cx="108000" cy="7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BC21AEC-7D63-7C1C-86E9-9E7E5EDB11F1}"/>
              </a:ext>
            </a:extLst>
          </p:cNvPr>
          <p:cNvSpPr/>
          <p:nvPr/>
        </p:nvSpPr>
        <p:spPr>
          <a:xfrm rot="5400000">
            <a:off x="3224805" y="624135"/>
            <a:ext cx="108000" cy="72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580A7F9-7EB6-F01C-A6DD-71383919850D}"/>
              </a:ext>
            </a:extLst>
          </p:cNvPr>
          <p:cNvSpPr/>
          <p:nvPr/>
        </p:nvSpPr>
        <p:spPr>
          <a:xfrm rot="5400000">
            <a:off x="3224805" y="906530"/>
            <a:ext cx="108000" cy="720000"/>
          </a:xfrm>
          <a:prstGeom prst="rect">
            <a:avLst/>
          </a:prstGeom>
          <a:solidFill>
            <a:srgbClr val="DEDB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0E20991-A718-0549-087B-425E6941187A}"/>
              </a:ext>
            </a:extLst>
          </p:cNvPr>
          <p:cNvSpPr txBox="1"/>
          <p:nvPr/>
        </p:nvSpPr>
        <p:spPr>
          <a:xfrm>
            <a:off x="3638805" y="520098"/>
            <a:ext cx="29305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limb scattering</a:t>
            </a:r>
          </a:p>
          <a:p>
            <a:r>
              <a:rPr lang="en-US"/>
              <a:t>stellar/planetary occultations</a:t>
            </a:r>
          </a:p>
          <a:p>
            <a:r>
              <a:rPr lang="en-US"/>
              <a:t>solar/lunar occultations</a:t>
            </a:r>
            <a:endParaRPr lang="en-BE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372BDE3-6E0C-EAB2-97BC-111DF5B4675E}"/>
              </a:ext>
            </a:extLst>
          </p:cNvPr>
          <p:cNvSpPr/>
          <p:nvPr/>
        </p:nvSpPr>
        <p:spPr>
          <a:xfrm rot="5400000">
            <a:off x="7522999" y="354120"/>
            <a:ext cx="108000" cy="720000"/>
          </a:xfrm>
          <a:prstGeom prst="rect">
            <a:avLst/>
          </a:prstGeom>
          <a:pattFill prst="wdDnDiag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E3EB716-5DF6-7610-F89F-D63F29F89191}"/>
              </a:ext>
            </a:extLst>
          </p:cNvPr>
          <p:cNvSpPr txBox="1"/>
          <p:nvPr/>
        </p:nvSpPr>
        <p:spPr>
          <a:xfrm>
            <a:off x="7977032" y="498543"/>
            <a:ext cx="202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still to be evaluated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09506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F4E86-EC84-C405-6031-8BB8738D0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D03892D-FF8C-9049-B1E3-57805C617675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r>
              <a:rPr lang="en-US" sz="2800" b="1"/>
              <a:t>Limb scattering mode – O</a:t>
            </a:r>
            <a:r>
              <a:rPr lang="en-US" sz="2800" b="1" baseline="-25000"/>
              <a:t>3</a:t>
            </a:r>
            <a:endParaRPr lang="en-BE" sz="2800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C5A2E7-FB33-1356-300D-3D9E22EE609E}"/>
              </a:ext>
            </a:extLst>
          </p:cNvPr>
          <p:cNvSpPr txBox="1"/>
          <p:nvPr/>
        </p:nvSpPr>
        <p:spPr>
          <a:xfrm>
            <a:off x="360000" y="722321"/>
            <a:ext cx="107800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E2E simulations using OMPS-LP L1 radiances is a complex exercise, as there are many differences between the two instruments:</a:t>
            </a:r>
          </a:p>
          <a:p>
            <a:pPr algn="l"/>
            <a:endParaRPr lang="en-US" sz="2000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Polarisation sensitivity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Different spectral resolutions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</a:t>
            </a:r>
            <a:r>
              <a:rPr lang="en-BE" sz="20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maging vs non-imaging system (and different vertical resolution)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A445FA09-A2E3-1B79-59BF-488EFAB23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034" y="2860414"/>
            <a:ext cx="5334000" cy="347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2D3C52-41C2-FD3B-71F3-0B4EB0E479DF}"/>
              </a:ext>
            </a:extLst>
          </p:cNvPr>
          <p:cNvSpPr txBox="1"/>
          <p:nvPr/>
        </p:nvSpPr>
        <p:spPr>
          <a:xfrm>
            <a:off x="8263053" y="3244334"/>
            <a:ext cx="3601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/>
              <a:t>The raw data of ALTIUS take the form of spectral images.</a:t>
            </a:r>
          </a:p>
        </p:txBody>
      </p:sp>
    </p:spTree>
    <p:extLst>
      <p:ext uri="{BB962C8B-B14F-4D97-AF65-F5344CB8AC3E}">
        <p14:creationId xmlns:p14="http://schemas.microsoft.com/office/powerpoint/2010/main" val="40598213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042E7-F96D-D8DF-B3B7-C735E710E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580A439-46BF-14C2-65C0-ED1B740B46AB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r>
              <a:rPr lang="en-US" sz="2800" b="1"/>
              <a:t>Limb scattering mode – O</a:t>
            </a:r>
            <a:r>
              <a:rPr lang="en-US" sz="2800" b="1" baseline="-25000"/>
              <a:t>3</a:t>
            </a:r>
            <a:endParaRPr lang="en-BE" sz="2800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8C2604-52E1-4ABF-B608-A3AB750E8A61}"/>
              </a:ext>
            </a:extLst>
          </p:cNvPr>
          <p:cNvSpPr txBox="1"/>
          <p:nvPr/>
        </p:nvSpPr>
        <p:spPr>
          <a:xfrm>
            <a:off x="360000" y="722321"/>
            <a:ext cx="10780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BE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Still solving issues with O</a:t>
            </a:r>
            <a:r>
              <a:rPr lang="nl-BE" sz="2000" baseline="-25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3</a:t>
            </a:r>
            <a:r>
              <a:rPr lang="nl-BE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cross sections and aerosol model, but results obtained with the OMPS-LP L1 radiances are encouraging.</a:t>
            </a:r>
            <a:endParaRPr lang="en-BE" sz="2000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7ACCC2-2411-31E4-8345-E01DF77AC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5496"/>
            <a:ext cx="12192000" cy="448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992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09C776-C8A7-3580-324A-57DBDE6A23A7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r>
              <a:rPr lang="en-US" sz="2800" b="1"/>
              <a:t>Solar occultation mode – O</a:t>
            </a:r>
            <a:r>
              <a:rPr lang="en-US" sz="2800" b="1" baseline="-25000"/>
              <a:t>3</a:t>
            </a:r>
            <a:r>
              <a:rPr lang="en-US" sz="2800" b="1"/>
              <a:t>, k</a:t>
            </a:r>
            <a:r>
              <a:rPr lang="en-US" sz="2800" b="1" baseline="-25000"/>
              <a:t>aer </a:t>
            </a:r>
            <a:r>
              <a:rPr lang="en-US" sz="2800" b="1"/>
              <a:t>, NO</a:t>
            </a:r>
            <a:r>
              <a:rPr lang="en-US" sz="2800" b="1" baseline="-25000"/>
              <a:t>2</a:t>
            </a:r>
            <a:endParaRPr lang="en-BE" sz="2800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798E5B-46AC-E27C-15AD-957050BE8BDF}"/>
              </a:ext>
            </a:extLst>
          </p:cNvPr>
          <p:cNvSpPr txBox="1"/>
          <p:nvPr/>
        </p:nvSpPr>
        <p:spPr>
          <a:xfrm>
            <a:off x="360000" y="765063"/>
            <a:ext cx="108023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E2E simulations of solar occultation show no particular difficulty for O</a:t>
            </a:r>
            <a:r>
              <a:rPr lang="en-US" sz="2000" baseline="-25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3</a:t>
            </a:r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, aerosol extinction, and NO</a:t>
            </a:r>
            <a:r>
              <a:rPr lang="en-US" sz="2000" baseline="-25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2</a:t>
            </a:r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retrievals. </a:t>
            </a:r>
          </a:p>
          <a:p>
            <a:pPr algn="l"/>
            <a:endParaRPr lang="en-US" sz="200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l"/>
            <a:endParaRPr lang="en-US" sz="2000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l"/>
            <a:r>
              <a:rPr lang="en-US" sz="20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Typical performance of an </a:t>
            </a:r>
            <a:r>
              <a:rPr lang="en-US" sz="2000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O</a:t>
            </a:r>
            <a:r>
              <a:rPr lang="en-US" sz="2000" b="1" baseline="-250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3</a:t>
            </a:r>
            <a:r>
              <a:rPr lang="en-US" sz="2000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retrieval </a:t>
            </a:r>
            <a:r>
              <a:rPr lang="en-US" sz="20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in solar occultation.</a:t>
            </a:r>
            <a:endParaRPr lang="en-BE" sz="2000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0CCEFF-AC2D-8C4A-EFAF-15B075DC56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9" y="2520000"/>
            <a:ext cx="9943727" cy="388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33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DB891-5A8B-D0E5-9B12-6CEAA7BDA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E15899-FE79-36B9-FB08-FA18455E1424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r>
              <a:rPr lang="en-US" sz="2800" b="1"/>
              <a:t>Solar occultation mode – O</a:t>
            </a:r>
            <a:r>
              <a:rPr lang="en-US" sz="2800" b="1" baseline="-25000"/>
              <a:t>3</a:t>
            </a:r>
            <a:r>
              <a:rPr lang="en-US" sz="2800" b="1"/>
              <a:t>, k</a:t>
            </a:r>
            <a:r>
              <a:rPr lang="en-US" sz="2800" b="1" baseline="-25000"/>
              <a:t>aer </a:t>
            </a:r>
            <a:r>
              <a:rPr lang="en-US" sz="2800" b="1"/>
              <a:t>, NO</a:t>
            </a:r>
            <a:r>
              <a:rPr lang="en-US" sz="2800" b="1" baseline="-25000"/>
              <a:t>2</a:t>
            </a:r>
            <a:endParaRPr lang="en-BE" sz="2800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5B85E9-97D9-DF7C-39A3-E38EB5F397A7}"/>
              </a:ext>
            </a:extLst>
          </p:cNvPr>
          <p:cNvSpPr txBox="1"/>
          <p:nvPr/>
        </p:nvSpPr>
        <p:spPr>
          <a:xfrm>
            <a:off x="360000" y="765063"/>
            <a:ext cx="108023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E2E simulations of solar occultation show no particular difficulty for O</a:t>
            </a:r>
            <a:r>
              <a:rPr lang="en-US" sz="2000" baseline="-25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3</a:t>
            </a:r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, aerosol extinction, and NO</a:t>
            </a:r>
            <a:r>
              <a:rPr lang="en-US" sz="2000" baseline="-25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2</a:t>
            </a:r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retrievals. </a:t>
            </a:r>
          </a:p>
          <a:p>
            <a:pPr algn="l"/>
            <a:endParaRPr lang="en-US" sz="200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l"/>
            <a:endParaRPr lang="en-US" sz="2000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l"/>
            <a:r>
              <a:rPr lang="en-US" sz="20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Typical performance of an </a:t>
            </a:r>
            <a:r>
              <a:rPr lang="en-US" sz="2000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aerosol extinction coefficient retrieval </a:t>
            </a:r>
            <a:r>
              <a:rPr lang="en-US" sz="20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in solar occultation.</a:t>
            </a:r>
            <a:endParaRPr lang="en-BE" sz="2000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28C79-230D-F44E-E6A0-D47FBC5E4B28}"/>
              </a:ext>
            </a:extLst>
          </p:cNvPr>
          <p:cNvPicPr/>
          <p:nvPr/>
        </p:nvPicPr>
        <p:blipFill>
          <a:blip r:embed="rId2"/>
          <a:srcRect/>
          <a:stretch/>
        </p:blipFill>
        <p:spPr>
          <a:xfrm>
            <a:off x="253292" y="2486722"/>
            <a:ext cx="10407274" cy="399484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06091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DD7B1-D92C-F1E8-A44D-56134C992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072FB3-70EF-B0AE-AFEB-F0DDBC7A376C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r>
              <a:rPr lang="en-US" sz="2800" b="1"/>
              <a:t>Solar occultation mode – O</a:t>
            </a:r>
            <a:r>
              <a:rPr lang="en-US" sz="2800" b="1" baseline="-25000"/>
              <a:t>3</a:t>
            </a:r>
            <a:r>
              <a:rPr lang="en-US" sz="2800" b="1"/>
              <a:t>, k</a:t>
            </a:r>
            <a:r>
              <a:rPr lang="en-US" sz="2800" b="1" baseline="-25000"/>
              <a:t>aer </a:t>
            </a:r>
            <a:r>
              <a:rPr lang="en-US" sz="2800" b="1"/>
              <a:t>, NO</a:t>
            </a:r>
            <a:r>
              <a:rPr lang="en-US" sz="2800" b="1" baseline="-25000"/>
              <a:t>2</a:t>
            </a:r>
            <a:endParaRPr lang="en-BE" sz="2800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B1E33C-A166-0795-5FC0-E00ED054C2DE}"/>
              </a:ext>
            </a:extLst>
          </p:cNvPr>
          <p:cNvSpPr txBox="1"/>
          <p:nvPr/>
        </p:nvSpPr>
        <p:spPr>
          <a:xfrm>
            <a:off x="360000" y="765063"/>
            <a:ext cx="108023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E2E simulations of solar occultation show no particular difficulty for O</a:t>
            </a:r>
            <a:r>
              <a:rPr lang="en-US" sz="2000" baseline="-25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3</a:t>
            </a:r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, aerosol extinction, and NO</a:t>
            </a:r>
            <a:r>
              <a:rPr lang="en-US" sz="2000" baseline="-25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2</a:t>
            </a:r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retrievals. </a:t>
            </a:r>
          </a:p>
          <a:p>
            <a:pPr algn="l"/>
            <a:endParaRPr lang="en-US" sz="200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l"/>
            <a:endParaRPr lang="en-US" sz="2000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l"/>
            <a:r>
              <a:rPr lang="en-US" sz="20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Typical performance of an </a:t>
            </a:r>
            <a:r>
              <a:rPr lang="en-US" sz="2000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NO</a:t>
            </a:r>
            <a:r>
              <a:rPr lang="en-US" sz="2000" b="1" baseline="-250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2</a:t>
            </a:r>
            <a:r>
              <a:rPr lang="en-US" sz="2000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retrieval </a:t>
            </a:r>
            <a:r>
              <a:rPr lang="en-US" sz="20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in solar occultation.</a:t>
            </a:r>
            <a:endParaRPr lang="en-BE" sz="2000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495941-4583-C546-983A-BA2C6D4FABAD}"/>
              </a:ext>
            </a:extLst>
          </p:cNvPr>
          <p:cNvPicPr/>
          <p:nvPr/>
        </p:nvPicPr>
        <p:blipFill>
          <a:blip r:embed="rId2"/>
          <a:srcRect r="7407"/>
          <a:stretch>
            <a:fillRect/>
          </a:stretch>
        </p:blipFill>
        <p:spPr>
          <a:xfrm>
            <a:off x="0" y="2720758"/>
            <a:ext cx="10802371" cy="38167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58508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E785D-1BB1-87C4-5B15-1E4809D54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C94246-BAA5-409E-AADF-31CA667292ED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r>
              <a:rPr lang="en-US" sz="2800" b="1"/>
              <a:t>Solar occultation mode – O</a:t>
            </a:r>
            <a:r>
              <a:rPr lang="en-US" sz="2800" b="1" baseline="-25000"/>
              <a:t>3</a:t>
            </a:r>
            <a:r>
              <a:rPr lang="en-US" sz="2800" b="1"/>
              <a:t>, k</a:t>
            </a:r>
            <a:r>
              <a:rPr lang="en-US" sz="2800" b="1" baseline="-25000"/>
              <a:t>aer </a:t>
            </a:r>
            <a:r>
              <a:rPr lang="en-US" sz="2800" b="1"/>
              <a:t>, NO</a:t>
            </a:r>
            <a:r>
              <a:rPr lang="en-US" sz="2800" b="1" baseline="-25000"/>
              <a:t>2</a:t>
            </a:r>
            <a:endParaRPr lang="en-BE" sz="2800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C712FE-DEB3-0F54-CE1B-E80B117CB077}"/>
              </a:ext>
            </a:extLst>
          </p:cNvPr>
          <p:cNvSpPr txBox="1"/>
          <p:nvPr/>
        </p:nvSpPr>
        <p:spPr>
          <a:xfrm>
            <a:off x="360000" y="765063"/>
            <a:ext cx="10802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E2E simulations based on the SAGE-III/ISS L1 transmittances are also performed for testing the solar (and soo the lunar) occultation mode.</a:t>
            </a:r>
            <a:endParaRPr lang="en-BE" sz="2000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327D6F3-FAE5-CEA9-6184-50C48D100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5828"/>
            <a:ext cx="5334000" cy="3438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6B17598A-4515-CF5B-75DB-964F22EBE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340" y="2396141"/>
            <a:ext cx="5334000" cy="347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285F2B-4569-3519-2EC4-FE248A0AE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3196" y="2843561"/>
            <a:ext cx="2778804" cy="249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916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6EC1A2-CC77-0562-FF1F-8CB5A79BB6F3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r>
              <a:rPr lang="en-US" sz="2800" b="1"/>
              <a:t>Solar occultation mode – O</a:t>
            </a:r>
            <a:r>
              <a:rPr lang="en-US" sz="2800" b="1" baseline="-25000"/>
              <a:t>3</a:t>
            </a:r>
            <a:r>
              <a:rPr lang="en-US" sz="2800" b="1"/>
              <a:t>, k</a:t>
            </a:r>
            <a:r>
              <a:rPr lang="en-US" sz="2800" b="1" baseline="-25000"/>
              <a:t>aer </a:t>
            </a:r>
            <a:r>
              <a:rPr lang="en-US" sz="2800" b="1"/>
              <a:t>, NO</a:t>
            </a:r>
            <a:r>
              <a:rPr lang="en-US" sz="2800" b="1" baseline="-25000"/>
              <a:t>2</a:t>
            </a:r>
            <a:endParaRPr lang="en-BE" sz="2800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6E3E7D-5EF9-89D1-4FEF-8567B0226ED9}"/>
              </a:ext>
            </a:extLst>
          </p:cNvPr>
          <p:cNvSpPr txBox="1"/>
          <p:nvPr/>
        </p:nvSpPr>
        <p:spPr>
          <a:xfrm>
            <a:off x="360000" y="1080000"/>
            <a:ext cx="57526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Full end-to-end processing of a few SAGE-III occultations</a:t>
            </a:r>
          </a:p>
          <a:p>
            <a:pPr algn="l"/>
            <a:endParaRPr lang="en-US" sz="200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l"/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! The SPS takes ages to fabricate the hundreds of spectral images acquired by ALTIUS during the occultation !</a:t>
            </a:r>
          </a:p>
          <a:p>
            <a:pPr algn="l"/>
            <a:endParaRPr lang="en-US" sz="200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l"/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O</a:t>
            </a:r>
            <a:r>
              <a:rPr lang="en-US" sz="2000" baseline="-25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3</a:t>
            </a:r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retrievals are always in excellent agreement with SAGE-III solution.</a:t>
            </a:r>
          </a:p>
        </p:txBody>
      </p:sp>
      <p:pic>
        <p:nvPicPr>
          <p:cNvPr id="6" name="Picture 5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B1ABC908-36A0-B201-87A1-5519102AB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7" r="13375"/>
          <a:stretch>
            <a:fillRect/>
          </a:stretch>
        </p:blipFill>
        <p:spPr>
          <a:xfrm>
            <a:off x="6095999" y="1080000"/>
            <a:ext cx="6044956" cy="426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1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1900D-304E-BC65-39D7-59198F70B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424B35-E6BD-4EA6-F02B-9994367A02A5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r>
              <a:rPr lang="en-US" sz="2800" b="1"/>
              <a:t>Solar occultation mode – O</a:t>
            </a:r>
            <a:r>
              <a:rPr lang="en-US" sz="2800" b="1" baseline="-25000"/>
              <a:t>3</a:t>
            </a:r>
            <a:r>
              <a:rPr lang="en-US" sz="2800" b="1"/>
              <a:t>, k</a:t>
            </a:r>
            <a:r>
              <a:rPr lang="en-US" sz="2800" b="1" baseline="-25000"/>
              <a:t>aer </a:t>
            </a:r>
            <a:r>
              <a:rPr lang="en-US" sz="2800" b="1"/>
              <a:t>, NO</a:t>
            </a:r>
            <a:r>
              <a:rPr lang="en-US" sz="2800" b="1" baseline="-25000"/>
              <a:t>2</a:t>
            </a:r>
            <a:endParaRPr lang="en-BE" sz="2800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CD0506-2093-27D1-176D-6240B4690DFE}"/>
              </a:ext>
            </a:extLst>
          </p:cNvPr>
          <p:cNvSpPr txBox="1"/>
          <p:nvPr/>
        </p:nvSpPr>
        <p:spPr>
          <a:xfrm>
            <a:off x="360000" y="1080000"/>
            <a:ext cx="575266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Full end-to-end processing of a few SAGE-III occultations</a:t>
            </a:r>
          </a:p>
          <a:p>
            <a:pPr algn="l"/>
            <a:endParaRPr lang="en-US" sz="200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l"/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! The SPS takes ages to fabricate the hundreds of spectral images acquired by ALTIUS during the occultation !</a:t>
            </a:r>
          </a:p>
          <a:p>
            <a:pPr algn="l"/>
            <a:endParaRPr lang="en-US" sz="200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l"/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O</a:t>
            </a:r>
            <a:r>
              <a:rPr lang="en-US" sz="2000" baseline="-25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3</a:t>
            </a:r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retrievals are always in excellent agreement with SAGE-III solution.</a:t>
            </a:r>
          </a:p>
          <a:p>
            <a:pPr algn="l"/>
            <a:endParaRPr lang="en-US" sz="200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l"/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Aerosol extinction coefficient at 750nm are also good (now considering to use v6.0 for easier conversions over wavelengths).</a:t>
            </a:r>
          </a:p>
        </p:txBody>
      </p:sp>
      <p:pic>
        <p:nvPicPr>
          <p:cNvPr id="5" name="Picture 4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317A69A1-0D16-6B2C-543C-C78752662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6" r="12930"/>
          <a:stretch>
            <a:fillRect/>
          </a:stretch>
        </p:blipFill>
        <p:spPr>
          <a:xfrm>
            <a:off x="6096000" y="1107878"/>
            <a:ext cx="6138738" cy="409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971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8DCB4-7073-83D8-4813-5A99D612D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77485D-32A5-E30C-A978-3C82E451A6E7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r>
              <a:rPr lang="en-US" sz="2800" b="1"/>
              <a:t>Solar occultation mode – O</a:t>
            </a:r>
            <a:r>
              <a:rPr lang="en-US" sz="2800" b="1" baseline="-25000"/>
              <a:t>3</a:t>
            </a:r>
            <a:r>
              <a:rPr lang="en-US" sz="2800" b="1"/>
              <a:t>, k</a:t>
            </a:r>
            <a:r>
              <a:rPr lang="en-US" sz="2800" b="1" baseline="-25000"/>
              <a:t>aer </a:t>
            </a:r>
            <a:r>
              <a:rPr lang="en-US" sz="2800" b="1"/>
              <a:t>, NO</a:t>
            </a:r>
            <a:r>
              <a:rPr lang="en-US" sz="2800" b="1" baseline="-25000"/>
              <a:t>2</a:t>
            </a:r>
            <a:endParaRPr lang="en-BE" sz="2800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49C9E6-5EAB-FD8C-EDB0-514D5A1FB2C8}"/>
              </a:ext>
            </a:extLst>
          </p:cNvPr>
          <p:cNvSpPr txBox="1"/>
          <p:nvPr/>
        </p:nvSpPr>
        <p:spPr>
          <a:xfrm>
            <a:off x="360000" y="1080000"/>
            <a:ext cx="575266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Full end-to-end processing of a few SAGE-III occultations</a:t>
            </a:r>
          </a:p>
          <a:p>
            <a:pPr algn="l"/>
            <a:endParaRPr lang="en-US" sz="200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l"/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! The SPS takes ages to fabricate the hundreds of spectral images acquired by ALTIUS during the occultation !</a:t>
            </a:r>
          </a:p>
          <a:p>
            <a:pPr algn="l"/>
            <a:endParaRPr lang="en-US" sz="200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l"/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O</a:t>
            </a:r>
            <a:r>
              <a:rPr lang="en-US" sz="2000" baseline="-25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3</a:t>
            </a:r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retrievals are always in excellent agreement with SAGE-III solution.</a:t>
            </a:r>
          </a:p>
          <a:p>
            <a:pPr algn="l"/>
            <a:endParaRPr lang="en-US" sz="200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l"/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Aerosol extinction coefficient at 750nm are also good (now considering to use v6.0 for easier conversions over wavelengths).</a:t>
            </a:r>
          </a:p>
          <a:p>
            <a:pPr algn="l"/>
            <a:endParaRPr lang="en-US" sz="200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l"/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NO</a:t>
            </a:r>
            <a:r>
              <a:rPr lang="en-US" sz="2000" baseline="-25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2</a:t>
            </a:r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retrievals are not yet ok due to: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Spectral resolution of ALTIUS is at the limit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Spectral gaps in SAGE L1s are filled arbitrarily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94A107-4112-690B-6531-0B3E51744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943" y="1447989"/>
            <a:ext cx="5047057" cy="373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803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7A329-9575-1A1E-9EA9-FC0D8F5D7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FE3B0E-A6F2-8AC3-933E-8BC14261C181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r>
              <a:rPr lang="en-US" sz="2800" b="1"/>
              <a:t>Solar occultation mode – O</a:t>
            </a:r>
            <a:r>
              <a:rPr lang="en-US" sz="2800" b="1" baseline="-25000"/>
              <a:t>3</a:t>
            </a:r>
            <a:r>
              <a:rPr lang="en-US" sz="2800" b="1"/>
              <a:t>, k</a:t>
            </a:r>
            <a:r>
              <a:rPr lang="en-US" sz="2800" b="1" baseline="-25000"/>
              <a:t>aer </a:t>
            </a:r>
            <a:r>
              <a:rPr lang="en-US" sz="2800" b="1"/>
              <a:t>, NO</a:t>
            </a:r>
            <a:r>
              <a:rPr lang="en-US" sz="2800" b="1" baseline="-25000"/>
              <a:t>2</a:t>
            </a:r>
            <a:endParaRPr lang="en-BE" sz="2800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BF47CC-7386-A79C-D052-868ACFE136A7}"/>
              </a:ext>
            </a:extLst>
          </p:cNvPr>
          <p:cNvSpPr txBox="1"/>
          <p:nvPr/>
        </p:nvSpPr>
        <p:spPr>
          <a:xfrm>
            <a:off x="360000" y="1080000"/>
            <a:ext cx="575266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Full end-to-end processing of a few SAGE-III occultations</a:t>
            </a:r>
          </a:p>
          <a:p>
            <a:pPr algn="l"/>
            <a:endParaRPr lang="en-US" sz="200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l"/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! The SPS takes ages to fabricate the hundreds of spectral images acquired by ALTIUS during the occultation !</a:t>
            </a:r>
          </a:p>
          <a:p>
            <a:pPr algn="l"/>
            <a:endParaRPr lang="en-US" sz="200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l"/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O</a:t>
            </a:r>
            <a:r>
              <a:rPr lang="en-US" sz="2000" baseline="-25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3</a:t>
            </a:r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retrievals are always in excellent agreement with SAGE-III solution.</a:t>
            </a:r>
          </a:p>
          <a:p>
            <a:pPr algn="l"/>
            <a:endParaRPr lang="en-US" sz="200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l"/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Aerosol extinction coefficient at 750nm are also good (now considering to use v6.0 for easier conversions over wavelengths).</a:t>
            </a:r>
          </a:p>
          <a:p>
            <a:pPr algn="l"/>
            <a:endParaRPr lang="en-US" sz="200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l"/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NO</a:t>
            </a:r>
            <a:r>
              <a:rPr lang="en-US" sz="2000" baseline="-25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2</a:t>
            </a:r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retrievals are not yet ok due to: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Spectral resolution of ALTIUS is at the limit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Spectral gaps in SAGE L1s are filled arbitrarily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485729-C306-222F-F999-3AF12AE875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575" r="70196"/>
          <a:stretch>
            <a:fillRect/>
          </a:stretch>
        </p:blipFill>
        <p:spPr bwMode="auto">
          <a:xfrm>
            <a:off x="9139639" y="1211001"/>
            <a:ext cx="2634861" cy="36869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E2E19C-6807-2D3B-1DDA-5981A0E4F9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17"/>
          <a:stretch>
            <a:fillRect/>
          </a:stretch>
        </p:blipFill>
        <p:spPr bwMode="auto">
          <a:xfrm>
            <a:off x="6293426" y="667268"/>
            <a:ext cx="2722956" cy="42307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E9702A-8FB7-B445-EC59-B2FD338ACF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2" t="41940" r="47017" b="39286"/>
          <a:stretch>
            <a:fillRect/>
          </a:stretch>
        </p:blipFill>
        <p:spPr bwMode="auto">
          <a:xfrm>
            <a:off x="7267700" y="4711215"/>
            <a:ext cx="2034339" cy="791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0FA8A3-F72E-8678-0A46-B275E803E52C}"/>
              </a:ext>
            </a:extLst>
          </p:cNvPr>
          <p:cNvSpPr txBox="1"/>
          <p:nvPr/>
        </p:nvSpPr>
        <p:spPr>
          <a:xfrm>
            <a:off x="7412514" y="1354623"/>
            <a:ext cx="3585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/>
              <a:t>Sunrise			Sunset</a:t>
            </a:r>
          </a:p>
        </p:txBody>
      </p:sp>
    </p:spTree>
    <p:extLst>
      <p:ext uri="{BB962C8B-B14F-4D97-AF65-F5344CB8AC3E}">
        <p14:creationId xmlns:p14="http://schemas.microsoft.com/office/powerpoint/2010/main" val="2025468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499300-37CC-9EDC-78AC-F925D945D21D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r>
              <a:rPr lang="en-US" sz="2800" b="1"/>
              <a:t>Mission concept</a:t>
            </a:r>
            <a:endParaRPr lang="en-BE" sz="2800" b="1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83B9912-5148-D13D-6159-86DB3050C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1708150"/>
            <a:ext cx="5181360" cy="306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97F9D4-ABBE-C5A0-E525-5841F230AD46}"/>
              </a:ext>
            </a:extLst>
          </p:cNvPr>
          <p:cNvSpPr txBox="1"/>
          <p:nvPr/>
        </p:nvSpPr>
        <p:spPr>
          <a:xfrm>
            <a:off x="218262" y="5143500"/>
            <a:ext cx="50948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>
                <a:ea typeface="MS PGothic" pitchFamily="34" charset="-128"/>
                <a:cs typeface="Arial" panose="020B0604020202020204" pitchFamily="34" charset="0"/>
              </a:rPr>
              <a:t>On the capability of the ALTIUS data to constrain modelled stratospheric O</a:t>
            </a:r>
            <a:r>
              <a:rPr lang="en-US" sz="2000" baseline="-25000">
                <a:ea typeface="MS PGothic" pitchFamily="34" charset="-128"/>
                <a:cs typeface="Arial" panose="020B0604020202020204" pitchFamily="34" charset="0"/>
              </a:rPr>
              <a:t>3</a:t>
            </a:r>
            <a:endParaRPr lang="en-US" sz="2000">
              <a:ea typeface="MS PGothic" pitchFamily="34" charset="-128"/>
              <a:cs typeface="Arial" panose="020B0604020202020204" pitchFamily="34" charset="0"/>
            </a:endParaRPr>
          </a:p>
          <a:p>
            <a:pPr algn="l"/>
            <a:r>
              <a:rPr lang="en-US" sz="2000">
                <a:ea typeface="MS PGothic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 Errera et al., AMT 14, 2021</a:t>
            </a:r>
            <a:endParaRPr lang="en-BE" sz="2000" dirty="0"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578297-2FFB-9B79-489F-5946B8CBC4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802" y="4551750"/>
            <a:ext cx="3600000" cy="2306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EA2FF3-7507-1097-D178-607FFE4842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802" y="2212594"/>
            <a:ext cx="3600000" cy="2306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EC5ABA-1256-F2F5-1C09-E0F91A1FE0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802" y="0"/>
            <a:ext cx="3600000" cy="217968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4FC8C5E-9128-7C4C-6022-75EADD748F42}"/>
              </a:ext>
            </a:extLst>
          </p:cNvPr>
          <p:cNvCxnSpPr>
            <a:endCxn id="8" idx="1"/>
          </p:cNvCxnSpPr>
          <p:nvPr/>
        </p:nvCxnSpPr>
        <p:spPr>
          <a:xfrm flipV="1">
            <a:off x="4310637" y="1089844"/>
            <a:ext cx="2223165" cy="853256"/>
          </a:xfrm>
          <a:prstGeom prst="straightConnector1">
            <a:avLst/>
          </a:prstGeom>
          <a:ln w="28575">
            <a:solidFill>
              <a:srgbClr val="3030E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1C40203-C66E-6893-B046-7BDF18F37F43}"/>
              </a:ext>
            </a:extLst>
          </p:cNvPr>
          <p:cNvCxnSpPr>
            <a:cxnSpLocks/>
            <a:stCxn id="12" idx="6"/>
            <a:endCxn id="7" idx="1"/>
          </p:cNvCxnSpPr>
          <p:nvPr/>
        </p:nvCxnSpPr>
        <p:spPr>
          <a:xfrm>
            <a:off x="5313123" y="2360992"/>
            <a:ext cx="1220679" cy="1004727"/>
          </a:xfrm>
          <a:prstGeom prst="straightConnector1">
            <a:avLst/>
          </a:prstGeom>
          <a:ln w="28575">
            <a:solidFill>
              <a:srgbClr val="FFCC4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EABF27-289D-C62E-5C44-B58759FD78E0}"/>
              </a:ext>
            </a:extLst>
          </p:cNvPr>
          <p:cNvCxnSpPr>
            <a:cxnSpLocks/>
            <a:stCxn id="13" idx="6"/>
            <a:endCxn id="7" idx="1"/>
          </p:cNvCxnSpPr>
          <p:nvPr/>
        </p:nvCxnSpPr>
        <p:spPr>
          <a:xfrm>
            <a:off x="5389323" y="2954007"/>
            <a:ext cx="1144479" cy="411712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1B674AA4-85C2-C9F4-179B-BAF9DC753931}"/>
              </a:ext>
            </a:extLst>
          </p:cNvPr>
          <p:cNvSpPr/>
          <p:nvPr/>
        </p:nvSpPr>
        <p:spPr>
          <a:xfrm>
            <a:off x="4886879" y="2168795"/>
            <a:ext cx="426244" cy="384394"/>
          </a:xfrm>
          <a:prstGeom prst="ellipse">
            <a:avLst/>
          </a:prstGeom>
          <a:noFill/>
          <a:ln>
            <a:solidFill>
              <a:srgbClr val="FFCC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1D823E-2D51-CF73-52DD-EBCC669141A0}"/>
              </a:ext>
            </a:extLst>
          </p:cNvPr>
          <p:cNvSpPr/>
          <p:nvPr/>
        </p:nvSpPr>
        <p:spPr>
          <a:xfrm>
            <a:off x="4963079" y="2761810"/>
            <a:ext cx="426244" cy="38439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D1F1EB4-6531-E998-B471-E471EB0EA206}"/>
              </a:ext>
            </a:extLst>
          </p:cNvPr>
          <p:cNvCxnSpPr>
            <a:cxnSpLocks/>
            <a:stCxn id="15" idx="6"/>
            <a:endCxn id="6" idx="1"/>
          </p:cNvCxnSpPr>
          <p:nvPr/>
        </p:nvCxnSpPr>
        <p:spPr>
          <a:xfrm>
            <a:off x="5079771" y="4120029"/>
            <a:ext cx="1454031" cy="158484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2D8E6BE9-D843-C542-6E5C-9F4908C00BD8}"/>
              </a:ext>
            </a:extLst>
          </p:cNvPr>
          <p:cNvSpPr/>
          <p:nvPr/>
        </p:nvSpPr>
        <p:spPr>
          <a:xfrm>
            <a:off x="4653527" y="3927832"/>
            <a:ext cx="426244" cy="3843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785D47-9096-696D-5B59-95D3CB2EEE12}"/>
              </a:ext>
            </a:extLst>
          </p:cNvPr>
          <p:cNvSpPr txBox="1"/>
          <p:nvPr/>
        </p:nvSpPr>
        <p:spPr>
          <a:xfrm>
            <a:off x="10327062" y="1283983"/>
            <a:ext cx="1633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ea typeface="MS PGothic" pitchFamily="34" charset="-128"/>
                <a:cs typeface="Arial" panose="020B0604020202020204" pitchFamily="34" charset="0"/>
              </a:rPr>
              <a:t>Limb-scattering</a:t>
            </a:r>
            <a:endParaRPr lang="en-BE" dirty="0"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DD7D83-B86A-47E8-7464-25D34A484582}"/>
              </a:ext>
            </a:extLst>
          </p:cNvPr>
          <p:cNvSpPr txBox="1"/>
          <p:nvPr/>
        </p:nvSpPr>
        <p:spPr>
          <a:xfrm>
            <a:off x="10374687" y="3236608"/>
            <a:ext cx="1714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>
                <a:ea typeface="MS PGothic" pitchFamily="34" charset="-128"/>
                <a:cs typeface="Arial" panose="020B0604020202020204" pitchFamily="34" charset="0"/>
              </a:rPr>
              <a:t>Solar/Lunar occultations</a:t>
            </a:r>
            <a:endParaRPr lang="en-BE" dirty="0"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99999D-EF59-F931-9476-F54DE72AF135}"/>
              </a:ext>
            </a:extLst>
          </p:cNvPr>
          <p:cNvSpPr txBox="1"/>
          <p:nvPr/>
        </p:nvSpPr>
        <p:spPr>
          <a:xfrm>
            <a:off x="10327062" y="5073134"/>
            <a:ext cx="1898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>
                <a:ea typeface="MS PGothic" pitchFamily="34" charset="-128"/>
                <a:cs typeface="Arial" panose="020B0604020202020204" pitchFamily="34" charset="0"/>
              </a:rPr>
              <a:t>Stellar/Planetary occultations</a:t>
            </a:r>
            <a:endParaRPr lang="en-BE" dirty="0"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6624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653DCF-A968-3870-339B-BBBF71CBF79D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r>
              <a:rPr lang="en-US" sz="2800" b="1"/>
              <a:t>Stellar occultation mode – O</a:t>
            </a:r>
            <a:r>
              <a:rPr lang="en-US" sz="2800" b="1" baseline="-25000"/>
              <a:t>3</a:t>
            </a:r>
            <a:r>
              <a:rPr lang="en-US" sz="2800" b="1"/>
              <a:t>, k</a:t>
            </a:r>
            <a:r>
              <a:rPr lang="en-US" sz="2800" b="1" baseline="-25000"/>
              <a:t>aer </a:t>
            </a:r>
            <a:r>
              <a:rPr lang="en-US" sz="2800" b="1"/>
              <a:t>, NO</a:t>
            </a:r>
            <a:r>
              <a:rPr lang="en-US" sz="2800" b="1" baseline="-25000"/>
              <a:t>2</a:t>
            </a:r>
            <a:endParaRPr lang="en-BE" sz="2800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3898D1-5769-82EB-BCFD-CBC581974225}"/>
              </a:ext>
            </a:extLst>
          </p:cNvPr>
          <p:cNvSpPr txBox="1"/>
          <p:nvPr/>
        </p:nvSpPr>
        <p:spPr>
          <a:xfrm>
            <a:off x="382303" y="778252"/>
            <a:ext cx="10768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The stellar occultation mode is struggling with a low SNR.</a:t>
            </a:r>
          </a:p>
          <a:p>
            <a:pPr algn="l"/>
            <a:endParaRPr lang="en-US" sz="200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l"/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Star scintillation is more difficult to manage in absence of fast photometers like in GOMOS.</a:t>
            </a:r>
          </a:p>
          <a:p>
            <a:pPr algn="l"/>
            <a:endParaRPr lang="en-US" sz="200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l"/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Wingdings" pitchFamily="2" charset="2"/>
              </a:rPr>
              <a:t> E2E simulations confirm feasibility with 10 stars + 5 planets.</a:t>
            </a:r>
            <a:endParaRPr lang="en-BE" sz="2000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4961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4B102-E540-E35D-5FAB-9E111334F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4F3FB7-21C3-1548-CED4-F68EECDD8A4A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r>
              <a:rPr lang="en-US" sz="2800" b="1"/>
              <a:t>Stellar occultation mode – O</a:t>
            </a:r>
            <a:r>
              <a:rPr lang="en-US" sz="2800" b="1" baseline="-25000"/>
              <a:t>3</a:t>
            </a:r>
            <a:r>
              <a:rPr lang="en-US" sz="2800" b="1"/>
              <a:t>, k</a:t>
            </a:r>
            <a:r>
              <a:rPr lang="en-US" sz="2800" b="1" baseline="-25000"/>
              <a:t>aer </a:t>
            </a:r>
            <a:r>
              <a:rPr lang="en-US" sz="2800" b="1"/>
              <a:t>, NO</a:t>
            </a:r>
            <a:r>
              <a:rPr lang="en-US" sz="2800" b="1" baseline="-25000"/>
              <a:t>2</a:t>
            </a:r>
            <a:endParaRPr lang="en-BE" sz="2800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01F92D-BD4B-9914-FB56-F1EAB755C731}"/>
              </a:ext>
            </a:extLst>
          </p:cNvPr>
          <p:cNvSpPr txBox="1"/>
          <p:nvPr/>
        </p:nvSpPr>
        <p:spPr>
          <a:xfrm>
            <a:off x="382303" y="778252"/>
            <a:ext cx="10768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The stellar occultation mode is struggling with a low SNR.</a:t>
            </a:r>
          </a:p>
          <a:p>
            <a:pPr algn="l"/>
            <a:endParaRPr lang="en-US" sz="200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l"/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Star scintillation is more difficult to manage in absence of fast photometers like in GOMOS.</a:t>
            </a:r>
          </a:p>
          <a:p>
            <a:pPr algn="l"/>
            <a:endParaRPr lang="en-US" sz="200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l"/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Wingdings" pitchFamily="2" charset="2"/>
              </a:rPr>
              <a:t> E2E simulations confirm feasibility with 10 stars + 5 planets.</a:t>
            </a:r>
            <a:endParaRPr lang="en-BE" sz="2000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E217D5-6DD4-E0FE-E569-A7AD25F810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79932" y="2942580"/>
            <a:ext cx="8745862" cy="34239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CC4EA4-7854-DEA2-2C6B-3F7AE0DA9E17}"/>
              </a:ext>
            </a:extLst>
          </p:cNvPr>
          <p:cNvSpPr txBox="1"/>
          <p:nvPr/>
        </p:nvSpPr>
        <p:spPr>
          <a:xfrm>
            <a:off x="9701561" y="3429000"/>
            <a:ext cx="2174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/>
              <a:t>Typical synthetic retrieval performance for O</a:t>
            </a:r>
            <a:r>
              <a:rPr lang="en-BE" baseline="-25000"/>
              <a:t>3</a:t>
            </a:r>
            <a:r>
              <a:rPr lang="en-BE"/>
              <a:t> retrieval.</a:t>
            </a:r>
          </a:p>
        </p:txBody>
      </p:sp>
    </p:spTree>
    <p:extLst>
      <p:ext uri="{BB962C8B-B14F-4D97-AF65-F5344CB8AC3E}">
        <p14:creationId xmlns:p14="http://schemas.microsoft.com/office/powerpoint/2010/main" val="29129408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49E08-8874-D85C-EE6D-E76EDE505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B33568-2AFA-707F-DDA8-A3F11844FC6D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r>
              <a:rPr lang="en-US" sz="2800" b="1"/>
              <a:t>Stellar occultation mode – O</a:t>
            </a:r>
            <a:r>
              <a:rPr lang="en-US" sz="2800" b="1" baseline="-25000"/>
              <a:t>3</a:t>
            </a:r>
            <a:r>
              <a:rPr lang="en-US" sz="2800" b="1"/>
              <a:t>, k</a:t>
            </a:r>
            <a:r>
              <a:rPr lang="en-US" sz="2800" b="1" baseline="-25000"/>
              <a:t>aer </a:t>
            </a:r>
            <a:r>
              <a:rPr lang="en-US" sz="2800" b="1"/>
              <a:t>, NO</a:t>
            </a:r>
            <a:r>
              <a:rPr lang="en-US" sz="2800" b="1" baseline="-25000"/>
              <a:t>2</a:t>
            </a:r>
            <a:endParaRPr lang="en-BE" sz="2800" b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705B5C-3E02-FD26-5D7E-01261040D3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6"/>
          <a:stretch/>
        </p:blipFill>
        <p:spPr bwMode="auto">
          <a:xfrm>
            <a:off x="5972953" y="2886075"/>
            <a:ext cx="4083213" cy="3094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E2BD06-3C32-A1CB-A765-EA5673C66A0E}"/>
              </a:ext>
            </a:extLst>
          </p:cNvPr>
          <p:cNvSpPr txBox="1"/>
          <p:nvPr/>
        </p:nvSpPr>
        <p:spPr>
          <a:xfrm>
            <a:off x="371151" y="877797"/>
            <a:ext cx="10780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E2E simulations based on GOMOS L1 star irradiance spectra are confirming that ALTIUS can will be able to deliver nighttime O</a:t>
            </a:r>
            <a:r>
              <a:rPr lang="en-US" sz="2000" baseline="-25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3</a:t>
            </a:r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profiles, and aerosol extinction profiles in case of event. </a:t>
            </a:r>
            <a:endParaRPr lang="en-BE" sz="2000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2A15FE-B7FB-5333-6C64-4BF2001820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6" r="8000" b="-1"/>
          <a:stretch/>
        </p:blipFill>
        <p:spPr>
          <a:xfrm>
            <a:off x="932620" y="3000375"/>
            <a:ext cx="3312368" cy="29798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59E61D-2D90-FF89-3893-425DB3512B75}"/>
              </a:ext>
            </a:extLst>
          </p:cNvPr>
          <p:cNvSpPr txBox="1"/>
          <p:nvPr/>
        </p:nvSpPr>
        <p:spPr>
          <a:xfrm>
            <a:off x="2343150" y="2631043"/>
            <a:ext cx="1001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ALTIUS</a:t>
            </a:r>
            <a:endParaRPr lang="en-BE" b="1" dirty="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53D4E5-4BA2-E595-7A95-FFC3B4107210}"/>
              </a:ext>
            </a:extLst>
          </p:cNvPr>
          <p:cNvSpPr txBox="1"/>
          <p:nvPr/>
        </p:nvSpPr>
        <p:spPr>
          <a:xfrm>
            <a:off x="7479798" y="2631043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GOMOS</a:t>
            </a:r>
            <a:endParaRPr lang="en-BE" b="1" dirty="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4326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43E980-0481-1C69-991C-C4D6F232B8C8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r>
              <a:rPr lang="en-US" sz="2800" b="1"/>
              <a:t>Stellar occultation mode – O</a:t>
            </a:r>
            <a:r>
              <a:rPr lang="en-US" sz="2800" b="1" baseline="-25000"/>
              <a:t>3</a:t>
            </a:r>
            <a:r>
              <a:rPr lang="en-US" sz="2800" b="1"/>
              <a:t>, k</a:t>
            </a:r>
            <a:r>
              <a:rPr lang="en-US" sz="2800" b="1" baseline="-25000"/>
              <a:t>aer </a:t>
            </a:r>
            <a:r>
              <a:rPr lang="en-US" sz="2800" b="1"/>
              <a:t>, NO</a:t>
            </a:r>
            <a:r>
              <a:rPr lang="en-US" sz="2800" b="1" baseline="-25000"/>
              <a:t>2</a:t>
            </a:r>
            <a:endParaRPr lang="en-BE" sz="2800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D5B8F5-28E8-7A6A-55A9-C8069EC3E34C}"/>
              </a:ext>
            </a:extLst>
          </p:cNvPr>
          <p:cNvSpPr txBox="1"/>
          <p:nvPr/>
        </p:nvSpPr>
        <p:spPr>
          <a:xfrm>
            <a:off x="360000" y="1080000"/>
            <a:ext cx="109766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Full end-to-end processing of GOMOS data were achieved with the SPS, and the baseline L2P.</a:t>
            </a:r>
          </a:p>
          <a:p>
            <a:pPr algn="l"/>
            <a:endParaRPr lang="en-US" sz="200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l"/>
            <a:r>
              <a:rPr lang="en-US" sz="2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The 10 brightest stars + 5 planets seem feasible.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E63FC8-E2B9-9F0A-A2EF-C738435757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6" t="7275" r="52298"/>
          <a:stretch/>
        </p:blipFill>
        <p:spPr>
          <a:xfrm>
            <a:off x="914400" y="2924175"/>
            <a:ext cx="4219575" cy="32247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0B1D51-E482-BFFC-3E19-07D129DDCF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7" r="52457"/>
          <a:stretch/>
        </p:blipFill>
        <p:spPr>
          <a:xfrm>
            <a:off x="6007229" y="2671187"/>
            <a:ext cx="4219575" cy="3477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CC8F1B-5264-3BBB-657E-C3F5E3D6E6D3}"/>
              </a:ext>
            </a:extLst>
          </p:cNvPr>
          <p:cNvSpPr txBox="1"/>
          <p:nvPr/>
        </p:nvSpPr>
        <p:spPr>
          <a:xfrm>
            <a:off x="8610600" y="3244334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Achernar</a:t>
            </a:r>
            <a:endParaRPr lang="en-BE" dirty="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8E567E-63FC-C79D-FA9A-9F6BE914389A}"/>
              </a:ext>
            </a:extLst>
          </p:cNvPr>
          <p:cNvSpPr txBox="1"/>
          <p:nvPr/>
        </p:nvSpPr>
        <p:spPr>
          <a:xfrm>
            <a:off x="3371850" y="327977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Rigil</a:t>
            </a:r>
            <a:endParaRPr lang="en-BE" dirty="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E35999-B14C-EAC6-3956-8CA5A1E0E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8131" y="3696735"/>
            <a:ext cx="170497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4666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43E980-0481-1C69-991C-C4D6F232B8C8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r>
              <a:rPr lang="en-US" sz="2800" b="1"/>
              <a:t>Stellar occultation mode – O</a:t>
            </a:r>
            <a:r>
              <a:rPr lang="en-US" sz="2800" b="1" baseline="-25000"/>
              <a:t>3</a:t>
            </a:r>
            <a:r>
              <a:rPr lang="en-US" sz="2800" b="1"/>
              <a:t>, k</a:t>
            </a:r>
            <a:r>
              <a:rPr lang="en-US" sz="2800" b="1" baseline="-25000"/>
              <a:t>aer </a:t>
            </a:r>
            <a:r>
              <a:rPr lang="en-US" sz="2800" b="1"/>
              <a:t>, NO</a:t>
            </a:r>
            <a:r>
              <a:rPr lang="en-US" sz="2800" b="1" baseline="-25000"/>
              <a:t>2</a:t>
            </a:r>
            <a:endParaRPr lang="en-BE" sz="2800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58BCC7-BDCD-67EB-3307-0065B0E3EAD9}"/>
              </a:ext>
            </a:extLst>
          </p:cNvPr>
          <p:cNvSpPr txBox="1"/>
          <p:nvPr/>
        </p:nvSpPr>
        <p:spPr>
          <a:xfrm>
            <a:off x="162324" y="618087"/>
            <a:ext cx="11563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Full end-to-end processing of GOMOS data (O</a:t>
            </a:r>
            <a:r>
              <a:rPr lang="en-US" baseline="-25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3</a:t>
            </a:r>
            <a:r>
              <a:rPr lang="en-US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) were achieved with the SPS (very slow), and the baseline L2P.</a:t>
            </a:r>
          </a:p>
          <a:p>
            <a:pPr algn="l"/>
            <a:r>
              <a:rPr lang="en-US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Hundreds of occultations of year 2004 were processed. Good agreement is observed down to 20km for O</a:t>
            </a:r>
            <a:r>
              <a:rPr lang="en-US" baseline="-2500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3</a:t>
            </a:r>
            <a:r>
              <a:rPr lang="en-US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0C033B-2693-1802-2A4B-A1F8C99D4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282" y="1359285"/>
            <a:ext cx="9309411" cy="516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387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DACA7-8F2D-075B-90EC-456995452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F1E772-199D-D229-EDD7-36216D48EA5F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r>
              <a:rPr lang="en-US" sz="2800" b="1"/>
              <a:t>Stellar occultation mode – O</a:t>
            </a:r>
            <a:r>
              <a:rPr lang="en-US" sz="2800" b="1" baseline="-25000"/>
              <a:t>3</a:t>
            </a:r>
            <a:r>
              <a:rPr lang="en-US" sz="2800" b="1"/>
              <a:t>, k</a:t>
            </a:r>
            <a:r>
              <a:rPr lang="en-US" sz="2800" b="1" baseline="-25000"/>
              <a:t>aer </a:t>
            </a:r>
            <a:r>
              <a:rPr lang="en-US" sz="2800" b="1"/>
              <a:t>, NO</a:t>
            </a:r>
            <a:r>
              <a:rPr lang="en-US" sz="2800" b="1" baseline="-25000"/>
              <a:t>2</a:t>
            </a:r>
            <a:endParaRPr lang="en-BE" sz="2800" b="1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1B8BA54-3550-3662-6F80-918795A21A49}"/>
                  </a:ext>
                </a:extLst>
              </p:cNvPr>
              <p:cNvSpPr txBox="1"/>
              <p:nvPr/>
            </p:nvSpPr>
            <p:spPr>
              <a:xfrm>
                <a:off x="162324" y="618087"/>
                <a:ext cx="110000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rPr>
                  <a:t>For aerosol extinction coefficient at 750nm, ALTIUS will be able to contribute when the aerosol loading is moderate: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B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B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nl-B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750</m:t>
                        </m:r>
                      </m:sub>
                    </m:sSub>
                    <m:r>
                      <a:rPr lang="nl-BE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≥~4×</m:t>
                    </m:r>
                    <m:sSup>
                      <m:sSupPr>
                        <m:ctrlPr>
                          <a:rPr lang="nl-B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B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nl-B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BE" sz="2000">
                    <a:solidFill>
                      <a:schemeClr val="tx1"/>
                    </a:solidFill>
                  </a:rPr>
                  <a:t> km</a:t>
                </a:r>
                <a:r>
                  <a:rPr lang="en-BE" sz="2000" baseline="30000">
                    <a:solidFill>
                      <a:schemeClr val="tx1"/>
                    </a:solidFill>
                  </a:rPr>
                  <a:t>-1</a:t>
                </a:r>
                <a:r>
                  <a:rPr lang="en-BE" sz="2000">
                    <a:solidFill>
                      <a:schemeClr val="tx1"/>
                    </a:solidFill>
                  </a:rPr>
                  <a:t>.</a:t>
                </a:r>
              </a:p>
              <a:p>
                <a:endParaRPr lang="en-BE" sz="2000"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endParaRPr>
              </a:p>
              <a:p>
                <a:r>
                  <a:rPr lang="en-BE"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rPr>
                  <a:t>Full end-to-end simulation with the SPS, for Sirius.</a:t>
                </a:r>
                <a:endParaRPr lang="en-US" sz="2000"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1B8BA54-3550-3662-6F80-918795A21A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324" y="618087"/>
                <a:ext cx="11000047" cy="1323439"/>
              </a:xfrm>
              <a:prstGeom prst="rect">
                <a:avLst/>
              </a:prstGeom>
              <a:blipFill>
                <a:blip r:embed="rId2"/>
                <a:stretch>
                  <a:fillRect l="-577" t="-1905" b="-7619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graph with a line and a graph with numbers&#10;&#10;AI-generated content may be incorrect.">
            <a:extLst>
              <a:ext uri="{FF2B5EF4-FFF2-40B4-BE49-F238E27FC236}">
                <a16:creationId xmlns:a16="http://schemas.microsoft.com/office/drawing/2014/main" id="{4A4617D7-4C53-5F32-BD61-FF99CE2C2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79" y="2036393"/>
            <a:ext cx="11078641" cy="362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798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4DC3D-695B-56A1-9E51-926BFC25F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8FB70D-0AE7-D477-1AB8-3B2B827233FE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r>
              <a:rPr lang="en-US" sz="2800" b="1"/>
              <a:t>Stellar occultation mode – O</a:t>
            </a:r>
            <a:r>
              <a:rPr lang="en-US" sz="2800" b="1" baseline="-25000"/>
              <a:t>3</a:t>
            </a:r>
            <a:r>
              <a:rPr lang="en-US" sz="2800" b="1"/>
              <a:t>, k</a:t>
            </a:r>
            <a:r>
              <a:rPr lang="en-US" sz="2800" b="1" baseline="-25000"/>
              <a:t>aer </a:t>
            </a:r>
            <a:r>
              <a:rPr lang="en-US" sz="2800" b="1"/>
              <a:t>, NO</a:t>
            </a:r>
            <a:r>
              <a:rPr lang="en-US" sz="2800" b="1" baseline="-25000"/>
              <a:t>2</a:t>
            </a:r>
            <a:endParaRPr lang="en-BE" sz="2800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7B9A13-909F-BDA6-D293-DADBD5A6360B}"/>
              </a:ext>
            </a:extLst>
          </p:cNvPr>
          <p:cNvSpPr txBox="1"/>
          <p:nvPr/>
        </p:nvSpPr>
        <p:spPr>
          <a:xfrm>
            <a:off x="173475" y="941472"/>
            <a:ext cx="110000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For NO</a:t>
            </a:r>
            <a:r>
              <a:rPr lang="nl-BE" sz="2000" baseline="-25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2</a:t>
            </a:r>
            <a:r>
              <a:rPr lang="nl-BE"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, there is not enough SNR in the stars signal.</a:t>
            </a:r>
          </a:p>
          <a:p>
            <a:endParaRPr lang="nl-BE" sz="200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r>
              <a:rPr lang="nl-BE" sz="20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Planetary occultations still need to be tested with the SPS.</a:t>
            </a:r>
            <a:endParaRPr lang="en-US" sz="2000">
              <a:solidFill>
                <a:schemeClr val="tx1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7411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F0D1F4-127E-6C22-8DEE-2E900E4DAA4F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r>
              <a:rPr lang="en-US" sz="2800" b="1"/>
              <a:t>Conclusions</a:t>
            </a:r>
            <a:endParaRPr lang="en-BE" sz="2800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D03194-94F9-66CE-D6B9-B0FDF2F1A5C9}"/>
              </a:ext>
            </a:extLst>
          </p:cNvPr>
          <p:cNvSpPr txBox="1"/>
          <p:nvPr/>
        </p:nvSpPr>
        <p:spPr>
          <a:xfrm>
            <a:off x="267964" y="934168"/>
            <a:ext cx="115941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ALTIUS space segment is making progresses </a:t>
            </a:r>
            <a:r>
              <a:rPr lang="en-US" sz="2000" b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Wingdings" pitchFamily="2" charset="2"/>
              </a:rPr>
              <a:t> calibration in 2026  launch in 2027</a:t>
            </a:r>
            <a:endParaRPr lang="en-US" sz="2000" b="1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l"/>
            <a:endParaRPr lang="en-US" sz="2000" b="1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l"/>
            <a:r>
              <a:rPr lang="en-US" sz="2000" b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The L1 and L2 products performance are assessed with the SPS (instrument perf. simul.)</a:t>
            </a:r>
          </a:p>
          <a:p>
            <a:pPr algn="l"/>
            <a:endParaRPr lang="en-US" sz="2000" b="1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l"/>
            <a:r>
              <a:rPr lang="en-US" sz="2000" b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“Altiusification” of L1s from other limb sounders is helping checking our perf. and algos.</a:t>
            </a:r>
          </a:p>
          <a:p>
            <a:pPr algn="l"/>
            <a:endParaRPr lang="en-US" sz="2000" b="1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l"/>
            <a:endParaRPr lang="en-US" sz="2000" b="1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FE0B293-17C3-F160-2C73-C09321A7FE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323334"/>
              </p:ext>
            </p:extLst>
          </p:nvPr>
        </p:nvGraphicFramePr>
        <p:xfrm>
          <a:off x="1299347" y="3153428"/>
          <a:ext cx="9379185" cy="2931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5837">
                  <a:extLst>
                    <a:ext uri="{9D8B030D-6E8A-4147-A177-3AD203B41FA5}">
                      <a16:colId xmlns:a16="http://schemas.microsoft.com/office/drawing/2014/main" val="4024055083"/>
                    </a:ext>
                  </a:extLst>
                </a:gridCol>
                <a:gridCol w="1875837">
                  <a:extLst>
                    <a:ext uri="{9D8B030D-6E8A-4147-A177-3AD203B41FA5}">
                      <a16:colId xmlns:a16="http://schemas.microsoft.com/office/drawing/2014/main" val="119683670"/>
                    </a:ext>
                  </a:extLst>
                </a:gridCol>
                <a:gridCol w="1875837">
                  <a:extLst>
                    <a:ext uri="{9D8B030D-6E8A-4147-A177-3AD203B41FA5}">
                      <a16:colId xmlns:a16="http://schemas.microsoft.com/office/drawing/2014/main" val="2565064100"/>
                    </a:ext>
                  </a:extLst>
                </a:gridCol>
                <a:gridCol w="1875837">
                  <a:extLst>
                    <a:ext uri="{9D8B030D-6E8A-4147-A177-3AD203B41FA5}">
                      <a16:colId xmlns:a16="http://schemas.microsoft.com/office/drawing/2014/main" val="544627950"/>
                    </a:ext>
                  </a:extLst>
                </a:gridCol>
                <a:gridCol w="1875837">
                  <a:extLst>
                    <a:ext uri="{9D8B030D-6E8A-4147-A177-3AD203B41FA5}">
                      <a16:colId xmlns:a16="http://schemas.microsoft.com/office/drawing/2014/main" val="1137663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/>
                        <a:t>O</a:t>
                      </a:r>
                      <a:r>
                        <a:rPr lang="en-BE" baseline="-25000"/>
                        <a:t>3</a:t>
                      </a:r>
                      <a:endParaRPr lang="en-BE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/>
                        <a:t>k</a:t>
                      </a:r>
                      <a:r>
                        <a:rPr lang="en-BE" baseline="-25000"/>
                        <a:t>750</a:t>
                      </a:r>
                      <a:endParaRPr lang="en-BE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/>
                        <a:t>NO</a:t>
                      </a:r>
                      <a:r>
                        <a:rPr lang="en-BE" baseline="-25000"/>
                        <a:t>2</a:t>
                      </a:r>
                      <a:endParaRPr lang="en-BE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/>
                        <a:t>H</a:t>
                      </a:r>
                      <a:r>
                        <a:rPr lang="en-BE" baseline="-25000"/>
                        <a:t>2</a:t>
                      </a:r>
                      <a:r>
                        <a:rPr lang="en-BE" baseline="0"/>
                        <a:t>O</a:t>
                      </a:r>
                      <a:endParaRPr lang="en-BE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2814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BE"/>
                        <a:t>Limb-scatter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S</a:t>
                      </a:r>
                      <a:r>
                        <a:rPr lang="en-BE"/>
                        <a:t>imul: </a:t>
                      </a:r>
                    </a:p>
                    <a:p>
                      <a:r>
                        <a:rPr lang="en-BE"/>
                        <a:t>Real: </a:t>
                      </a:r>
                      <a:r>
                        <a:rPr lang="en-BE">
                          <a:solidFill>
                            <a:srgbClr val="FF8C00"/>
                          </a:solidFill>
                        </a:rPr>
                        <a:t>OMPS-LP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S</a:t>
                      </a:r>
                      <a:r>
                        <a:rPr lang="en-BE"/>
                        <a:t>imul: </a:t>
                      </a:r>
                      <a:r>
                        <a:rPr lang="en-BE">
                          <a:solidFill>
                            <a:srgbClr val="00B050"/>
                          </a:solidFill>
                        </a:rPr>
                        <a:t>see USASK</a:t>
                      </a:r>
                    </a:p>
                    <a:p>
                      <a:r>
                        <a:rPr lang="en-BE"/>
                        <a:t>Real: </a:t>
                      </a:r>
                      <a:r>
                        <a:rPr lang="en-BE">
                          <a:solidFill>
                            <a:srgbClr val="00B050"/>
                          </a:solidFill>
                        </a:rPr>
                        <a:t>see USASK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To be started</a:t>
                      </a:r>
                      <a:endParaRPr lang="en-BE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/>
                        <a:t>In progress</a:t>
                      </a:r>
                      <a:endParaRPr lang="en-BE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4938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BE"/>
                        <a:t>Solar/Lunar occultation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S</a:t>
                      </a:r>
                      <a:r>
                        <a:rPr lang="en-BE"/>
                        <a:t>imul:</a:t>
                      </a:r>
                    </a:p>
                    <a:p>
                      <a:r>
                        <a:rPr lang="en-BE"/>
                        <a:t>Real: </a:t>
                      </a:r>
                      <a:r>
                        <a:rPr lang="en-BE">
                          <a:solidFill>
                            <a:srgbClr val="00B050"/>
                          </a:solidFill>
                        </a:rPr>
                        <a:t>SAGE-III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S</a:t>
                      </a:r>
                      <a:r>
                        <a:rPr lang="en-BE"/>
                        <a:t>imul:</a:t>
                      </a:r>
                    </a:p>
                    <a:p>
                      <a:r>
                        <a:rPr lang="en-BE"/>
                        <a:t>Real: </a:t>
                      </a:r>
                      <a:r>
                        <a:rPr lang="en-BE">
                          <a:solidFill>
                            <a:srgbClr val="00B050"/>
                          </a:solidFill>
                        </a:rPr>
                        <a:t>SAGE-III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S</a:t>
                      </a:r>
                      <a:r>
                        <a:rPr lang="en-BE"/>
                        <a:t>imul: </a:t>
                      </a:r>
                    </a:p>
                    <a:p>
                      <a:r>
                        <a:rPr lang="en-BE"/>
                        <a:t>Real: </a:t>
                      </a:r>
                      <a:r>
                        <a:rPr lang="en-BE">
                          <a:solidFill>
                            <a:srgbClr val="FF8C00"/>
                          </a:solidFill>
                        </a:rPr>
                        <a:t>SAGE-III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/>
                        <a:t>In progress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5239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BE"/>
                        <a:t>Stellar occultation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S</a:t>
                      </a:r>
                      <a:r>
                        <a:rPr lang="en-BE"/>
                        <a:t>imul: </a:t>
                      </a:r>
                    </a:p>
                    <a:p>
                      <a:r>
                        <a:rPr lang="en-BE"/>
                        <a:t>Real: </a:t>
                      </a:r>
                      <a:r>
                        <a:rPr lang="en-BE">
                          <a:solidFill>
                            <a:srgbClr val="00B050"/>
                          </a:solidFill>
                        </a:rPr>
                        <a:t>GOMOS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S</a:t>
                      </a:r>
                      <a:r>
                        <a:rPr lang="en-BE"/>
                        <a:t>imul: </a:t>
                      </a:r>
                      <a:r>
                        <a:rPr lang="en-BE">
                          <a:solidFill>
                            <a:srgbClr val="FF8C00"/>
                          </a:solidFill>
                        </a:rPr>
                        <a:t>&gt;4.10</a:t>
                      </a:r>
                      <a:r>
                        <a:rPr lang="en-BE" baseline="30000">
                          <a:solidFill>
                            <a:srgbClr val="FF8C00"/>
                          </a:solidFill>
                        </a:rPr>
                        <a:t>-4</a:t>
                      </a:r>
                      <a:r>
                        <a:rPr lang="en-BE" baseline="0">
                          <a:solidFill>
                            <a:srgbClr val="FF8C00"/>
                          </a:solidFill>
                        </a:rPr>
                        <a:t>km</a:t>
                      </a:r>
                      <a:r>
                        <a:rPr lang="en-BE" baseline="30000">
                          <a:solidFill>
                            <a:srgbClr val="FF8C00"/>
                          </a:solidFill>
                        </a:rPr>
                        <a:t>-1</a:t>
                      </a:r>
                      <a:endParaRPr lang="en-BE">
                        <a:solidFill>
                          <a:srgbClr val="FF8C00"/>
                        </a:solidFill>
                      </a:endParaRPr>
                    </a:p>
                    <a:p>
                      <a:r>
                        <a:rPr lang="en-BE"/>
                        <a:t>Real: </a:t>
                      </a:r>
                      <a:r>
                        <a:rPr lang="en-BE">
                          <a:solidFill>
                            <a:srgbClr val="C00000"/>
                          </a:solidFill>
                        </a:rPr>
                        <a:t>GOMOS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S</a:t>
                      </a:r>
                      <a:r>
                        <a:rPr lang="en-BE"/>
                        <a:t>imul: </a:t>
                      </a:r>
                      <a:r>
                        <a:rPr lang="en-BE">
                          <a:solidFill>
                            <a:srgbClr val="C00000"/>
                          </a:solidFill>
                        </a:rPr>
                        <a:t>x</a:t>
                      </a:r>
                    </a:p>
                    <a:p>
                      <a:r>
                        <a:rPr lang="en-BE"/>
                        <a:t>Real: </a:t>
                      </a:r>
                      <a:r>
                        <a:rPr lang="en-BE">
                          <a:solidFill>
                            <a:srgbClr val="C00000"/>
                          </a:solidFill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>
                          <a:solidFill>
                            <a:srgbClr val="C00000"/>
                          </a:solidFill>
                        </a:rPr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0997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BE"/>
                        <a:t>Planetary occultation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S</a:t>
                      </a:r>
                      <a:r>
                        <a:rPr lang="en-BE"/>
                        <a:t>imul: </a:t>
                      </a:r>
                    </a:p>
                    <a:p>
                      <a:r>
                        <a:rPr lang="en-BE"/>
                        <a:t>Real: 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S</a:t>
                      </a:r>
                      <a:r>
                        <a:rPr lang="en-BE"/>
                        <a:t>imul:</a:t>
                      </a:r>
                    </a:p>
                    <a:p>
                      <a:r>
                        <a:rPr lang="en-BE"/>
                        <a:t>Real: 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S</a:t>
                      </a:r>
                      <a:r>
                        <a:rPr lang="en-BE"/>
                        <a:t>imul: TBD</a:t>
                      </a:r>
                    </a:p>
                    <a:p>
                      <a:r>
                        <a:rPr lang="en-BE"/>
                        <a:t>Real: 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/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3622583"/>
                  </a:ext>
                </a:extLst>
              </a:tr>
            </a:tbl>
          </a:graphicData>
        </a:graphic>
      </p:graphicFrame>
      <p:pic>
        <p:nvPicPr>
          <p:cNvPr id="6" name="Graphic 5" descr="Tick with solid fill">
            <a:extLst>
              <a:ext uri="{FF2B5EF4-FFF2-40B4-BE49-F238E27FC236}">
                <a16:creationId xmlns:a16="http://schemas.microsoft.com/office/drawing/2014/main" id="{F750B097-E77F-C537-A838-044AB19A7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55553" y="3436266"/>
            <a:ext cx="473596" cy="473596"/>
          </a:xfrm>
          <a:prstGeom prst="rect">
            <a:avLst/>
          </a:prstGeom>
        </p:spPr>
      </p:pic>
      <p:pic>
        <p:nvPicPr>
          <p:cNvPr id="7" name="Graphic 6" descr="Tick with solid fill">
            <a:extLst>
              <a:ext uri="{FF2B5EF4-FFF2-40B4-BE49-F238E27FC236}">
                <a16:creationId xmlns:a16="http://schemas.microsoft.com/office/drawing/2014/main" id="{4511DBCD-1ADB-6D43-84B9-D1F4B58A8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39742" y="4012093"/>
            <a:ext cx="473596" cy="473596"/>
          </a:xfrm>
          <a:prstGeom prst="rect">
            <a:avLst/>
          </a:prstGeom>
        </p:spPr>
      </p:pic>
      <p:pic>
        <p:nvPicPr>
          <p:cNvPr id="8" name="Graphic 7" descr="Tick with solid fill">
            <a:extLst>
              <a:ext uri="{FF2B5EF4-FFF2-40B4-BE49-F238E27FC236}">
                <a16:creationId xmlns:a16="http://schemas.microsoft.com/office/drawing/2014/main" id="{DD7C0ECD-DD7A-FCCD-FC11-9AAB56A71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00076" y="4741018"/>
            <a:ext cx="473596" cy="473596"/>
          </a:xfrm>
          <a:prstGeom prst="rect">
            <a:avLst/>
          </a:prstGeom>
        </p:spPr>
      </p:pic>
      <p:pic>
        <p:nvPicPr>
          <p:cNvPr id="9" name="Graphic 8" descr="Tick with solid fill">
            <a:extLst>
              <a:ext uri="{FF2B5EF4-FFF2-40B4-BE49-F238E27FC236}">
                <a16:creationId xmlns:a16="http://schemas.microsoft.com/office/drawing/2014/main" id="{53A210D0-DB84-7B49-8AEA-1D58E25E3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48862" y="4012093"/>
            <a:ext cx="473596" cy="473596"/>
          </a:xfrm>
          <a:prstGeom prst="rect">
            <a:avLst/>
          </a:prstGeom>
        </p:spPr>
      </p:pic>
      <p:pic>
        <p:nvPicPr>
          <p:cNvPr id="10" name="Graphic 9" descr="Tick with solid fill">
            <a:extLst>
              <a:ext uri="{FF2B5EF4-FFF2-40B4-BE49-F238E27FC236}">
                <a16:creationId xmlns:a16="http://schemas.microsoft.com/office/drawing/2014/main" id="{B16E1779-5AEB-B028-B02B-8992F179E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00076" y="5344354"/>
            <a:ext cx="473596" cy="473596"/>
          </a:xfrm>
          <a:prstGeom prst="rect">
            <a:avLst/>
          </a:prstGeom>
        </p:spPr>
      </p:pic>
      <p:pic>
        <p:nvPicPr>
          <p:cNvPr id="11" name="Graphic 10" descr="Tick with solid fill">
            <a:extLst>
              <a:ext uri="{FF2B5EF4-FFF2-40B4-BE49-F238E27FC236}">
                <a16:creationId xmlns:a16="http://schemas.microsoft.com/office/drawing/2014/main" id="{6393E0CC-7C6F-EE8B-9FA2-D868AEF2A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8410" y="5344354"/>
            <a:ext cx="473596" cy="473596"/>
          </a:xfrm>
          <a:prstGeom prst="rect">
            <a:avLst/>
          </a:prstGeom>
        </p:spPr>
      </p:pic>
      <p:pic>
        <p:nvPicPr>
          <p:cNvPr id="12" name="Graphic 11" descr="Tick with solid fill">
            <a:extLst>
              <a:ext uri="{FF2B5EF4-FFF2-40B4-BE49-F238E27FC236}">
                <a16:creationId xmlns:a16="http://schemas.microsoft.com/office/drawing/2014/main" id="{6B3F33AD-2A84-FC69-8EDC-15F59603C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37123" y="4012093"/>
            <a:ext cx="473596" cy="47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299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199CC5-2589-7AF1-AF01-161B09120158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r>
              <a:rPr lang="en-US" sz="2800" b="1"/>
              <a:t>The O</a:t>
            </a:r>
            <a:r>
              <a:rPr lang="en-US" sz="2800" b="1" baseline="-25000"/>
              <a:t>3</a:t>
            </a:r>
            <a:r>
              <a:rPr lang="en-US" sz="2800" b="1"/>
              <a:t> retrieval game</a:t>
            </a:r>
            <a:endParaRPr lang="en-BE" sz="2800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3C8387-658E-E09B-187B-9A78C1AF6705}"/>
              </a:ext>
            </a:extLst>
          </p:cNvPr>
          <p:cNvSpPr txBox="1"/>
          <p:nvPr/>
        </p:nvSpPr>
        <p:spPr>
          <a:xfrm>
            <a:off x="138015" y="653026"/>
            <a:ext cx="6793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visit </a:t>
            </a:r>
            <a:r>
              <a:rPr lang="en-US" sz="2000">
                <a:sym typeface="Wingdings" panose="05000000000000000000" pitchFamily="2" charset="2"/>
              </a:rPr>
              <a:t> </a:t>
            </a:r>
            <a:r>
              <a:rPr lang="en-US" sz="2800" b="1">
                <a:solidFill>
                  <a:srgbClr val="00B0F0"/>
                </a:solidFill>
              </a:rPr>
              <a:t>altius.aeronomie.be/altius-video-game</a:t>
            </a:r>
            <a:endParaRPr lang="en-BE" sz="2000" b="1">
              <a:solidFill>
                <a:srgbClr val="00B0F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657BD7-CE71-F320-4869-13CEF3652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15" y="1491129"/>
            <a:ext cx="5957985" cy="43423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341E67-9FBE-524D-D036-B7565AE66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665" y="2389252"/>
            <a:ext cx="5972448" cy="43423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279AEC3D-F5AB-2124-C92D-D0FF68C64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511" y="-1"/>
            <a:ext cx="3687473" cy="368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60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camera with a blue tripod&#10;&#10;Description automatically generated">
            <a:extLst>
              <a:ext uri="{FF2B5EF4-FFF2-40B4-BE49-F238E27FC236}">
                <a16:creationId xmlns:a16="http://schemas.microsoft.com/office/drawing/2014/main" id="{40760E6B-D885-5AD6-4077-D819FE179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2" y="1964528"/>
            <a:ext cx="6015511" cy="3383725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F916A8D-C452-32D2-531C-C3DD3E0998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19432"/>
              </p:ext>
            </p:extLst>
          </p:nvPr>
        </p:nvGraphicFramePr>
        <p:xfrm>
          <a:off x="6423046" y="2842650"/>
          <a:ext cx="4680000" cy="1619998"/>
        </p:xfrm>
        <a:graphic>
          <a:graphicData uri="http://schemas.openxmlformats.org/drawingml/2006/table">
            <a:tbl>
              <a:tblPr/>
              <a:tblGrid>
                <a:gridCol w="1648673">
                  <a:extLst>
                    <a:ext uri="{9D8B030D-6E8A-4147-A177-3AD203B41FA5}">
                      <a16:colId xmlns:a16="http://schemas.microsoft.com/office/drawing/2014/main" val="3562299258"/>
                    </a:ext>
                  </a:extLst>
                </a:gridCol>
                <a:gridCol w="878380">
                  <a:extLst>
                    <a:ext uri="{9D8B030D-6E8A-4147-A177-3AD203B41FA5}">
                      <a16:colId xmlns:a16="http://schemas.microsoft.com/office/drawing/2014/main" val="3446743386"/>
                    </a:ext>
                  </a:extLst>
                </a:gridCol>
                <a:gridCol w="1184717">
                  <a:extLst>
                    <a:ext uri="{9D8B030D-6E8A-4147-A177-3AD203B41FA5}">
                      <a16:colId xmlns:a16="http://schemas.microsoft.com/office/drawing/2014/main" val="2307047235"/>
                    </a:ext>
                  </a:extLst>
                </a:gridCol>
                <a:gridCol w="968230">
                  <a:extLst>
                    <a:ext uri="{9D8B030D-6E8A-4147-A177-3AD203B41FA5}">
                      <a16:colId xmlns:a16="http://schemas.microsoft.com/office/drawing/2014/main" val="697548717"/>
                    </a:ext>
                  </a:extLst>
                </a:gridCol>
              </a:tblGrid>
              <a:tr h="183006">
                <a:tc gridSpan="4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highlight>
                            <a:srgbClr val="000000"/>
                          </a:highlight>
                          <a:latin typeface="Calibri" panose="020F0502020204030204" pitchFamily="34" charset="0"/>
                        </a:rPr>
                        <a:t>VIS channel </a:t>
                      </a:r>
                      <a:endParaRPr lang="en-US" sz="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highlight>
                          <a:srgbClr val="000000"/>
                        </a:highlight>
                        <a:latin typeface="Constantia" panose="02030602050306030303" pitchFamily="18" charset="0"/>
                      </a:endParaRPr>
                    </a:p>
                  </a:txBody>
                  <a:tcPr marL="9744" marR="9744" marT="9744" marB="9744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81808115"/>
                  </a:ext>
                </a:extLst>
              </a:tr>
              <a:tr h="38798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500" b="1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44" marR="9744" marT="9744" marB="9744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bright limb</a:t>
                      </a:r>
                      <a:endParaRPr lang="en-US" sz="5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44" marR="9744" marT="9744" marB="97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solar/lunar occultations</a:t>
                      </a:r>
                      <a:endParaRPr lang="en-US" sz="5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44" marR="9744" marT="9744" marB="97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stellar/planetary occultations</a:t>
                      </a:r>
                      <a:endParaRPr lang="en-US" sz="5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44" marR="9744" marT="9744" marB="97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531309"/>
                  </a:ext>
                </a:extLst>
              </a:tr>
              <a:tr h="17483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Field of view</a:t>
                      </a:r>
                      <a:endParaRPr lang="en-US" sz="500" b="1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44" marR="9744" marT="9744" marB="9744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2° x 2° </a:t>
                      </a:r>
                      <a:endParaRPr lang="en-US" sz="6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44" marR="9744" marT="9744" marB="97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76769296"/>
                  </a:ext>
                </a:extLst>
              </a:tr>
              <a:tr h="17483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Vertical sampling</a:t>
                      </a:r>
                      <a:endParaRPr lang="en-US" sz="500" b="1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44" marR="9744" marT="9744" marB="9744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 m </a:t>
                      </a:r>
                      <a:endParaRPr lang="en-US" sz="6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44" marR="9744" marT="9744" marB="97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366936947"/>
                  </a:ext>
                </a:extLst>
              </a:tr>
              <a:tr h="17483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Spectral filter technology</a:t>
                      </a:r>
                      <a:endParaRPr lang="en-US" sz="500" b="1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44" marR="9744" marT="9744" marB="9744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acousto-optical tunable filter (AOTF)</a:t>
                      </a:r>
                      <a:endParaRPr lang="en-US" sz="6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44" marR="9744" marT="9744" marB="97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14217377"/>
                  </a:ext>
                </a:extLst>
              </a:tr>
              <a:tr h="17483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Spectral domain</a:t>
                      </a:r>
                      <a:endParaRPr lang="en-US" sz="500" b="1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44" marR="9744" marT="9744" marB="9744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440-675 nm </a:t>
                      </a:r>
                      <a:endParaRPr lang="en-US" sz="6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44" marR="9744" marT="9744" marB="97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28927086"/>
                  </a:ext>
                </a:extLst>
              </a:tr>
              <a:tr h="17483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Spectral resolution</a:t>
                      </a:r>
                      <a:endParaRPr lang="en-US" sz="500" b="1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44" marR="9744" marT="9744" marB="9744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2-10 nm </a:t>
                      </a:r>
                      <a:endParaRPr lang="en-US" sz="6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44" marR="9744" marT="9744" marB="97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51086022"/>
                  </a:ext>
                </a:extLst>
              </a:tr>
              <a:tr h="17483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Target species</a:t>
                      </a:r>
                      <a:endParaRPr lang="en-US" sz="500" b="1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44" marR="9744" marT="9744" marB="9744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  <a:r>
                        <a:rPr lang="en-US" sz="700" kern="140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US" sz="8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NO</a:t>
                      </a:r>
                      <a:r>
                        <a:rPr lang="en-US" sz="700" kern="140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8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aerosols</a:t>
                      </a:r>
                      <a:endParaRPr lang="en-US" sz="5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44" marR="9744" marT="9744" marB="97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  <a:r>
                        <a:rPr lang="en-US" sz="800" kern="140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US" sz="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NO</a:t>
                      </a:r>
                      <a:r>
                        <a:rPr lang="en-US" sz="800" kern="140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aerosols, NO</a:t>
                      </a:r>
                      <a:r>
                        <a:rPr lang="en-US" sz="800" kern="140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US" sz="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 </a:t>
                      </a:r>
                      <a:endParaRPr lang="en-US" sz="6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44" marR="9744" marT="9744" marB="97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  <a:r>
                        <a:rPr lang="en-US" sz="800" kern="140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US" sz="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aerosols</a:t>
                      </a:r>
                      <a:endParaRPr lang="en-US" sz="6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44" marR="9744" marT="9744" marB="97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11755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196CD73-794F-09D9-6844-BAF4653BF2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0354652"/>
              </p:ext>
            </p:extLst>
          </p:nvPr>
        </p:nvGraphicFramePr>
        <p:xfrm>
          <a:off x="6423046" y="1039080"/>
          <a:ext cx="4680000" cy="1620002"/>
        </p:xfrm>
        <a:graphic>
          <a:graphicData uri="http://schemas.openxmlformats.org/drawingml/2006/table">
            <a:tbl>
              <a:tblPr/>
              <a:tblGrid>
                <a:gridCol w="1638104">
                  <a:extLst>
                    <a:ext uri="{9D8B030D-6E8A-4147-A177-3AD203B41FA5}">
                      <a16:colId xmlns:a16="http://schemas.microsoft.com/office/drawing/2014/main" val="3144665069"/>
                    </a:ext>
                  </a:extLst>
                </a:gridCol>
                <a:gridCol w="1043324">
                  <a:extLst>
                    <a:ext uri="{9D8B030D-6E8A-4147-A177-3AD203B41FA5}">
                      <a16:colId xmlns:a16="http://schemas.microsoft.com/office/drawing/2014/main" val="536195608"/>
                    </a:ext>
                  </a:extLst>
                </a:gridCol>
                <a:gridCol w="1036549">
                  <a:extLst>
                    <a:ext uri="{9D8B030D-6E8A-4147-A177-3AD203B41FA5}">
                      <a16:colId xmlns:a16="http://schemas.microsoft.com/office/drawing/2014/main" val="358196022"/>
                    </a:ext>
                  </a:extLst>
                </a:gridCol>
                <a:gridCol w="962023">
                  <a:extLst>
                    <a:ext uri="{9D8B030D-6E8A-4147-A177-3AD203B41FA5}">
                      <a16:colId xmlns:a16="http://schemas.microsoft.com/office/drawing/2014/main" val="848923547"/>
                    </a:ext>
                  </a:extLst>
                </a:gridCol>
              </a:tblGrid>
              <a:tr h="186039">
                <a:tc gridSpan="4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highlight>
                            <a:srgbClr val="000000"/>
                          </a:highlight>
                          <a:latin typeface="Calibri" panose="020F0502020204030204" pitchFamily="34" charset="0"/>
                        </a:rPr>
                        <a:t>UV channel </a:t>
                      </a:r>
                      <a:endParaRPr lang="en-US" sz="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highlight>
                          <a:srgbClr val="000000"/>
                        </a:highlight>
                        <a:latin typeface="Constantia" panose="02030602050306030303" pitchFamily="18" charset="0"/>
                      </a:endParaRPr>
                    </a:p>
                  </a:txBody>
                  <a:tcPr marL="9744" marR="9744" marT="9744" marB="9744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8286334"/>
                  </a:ext>
                </a:extLst>
              </a:tr>
              <a:tr h="39442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5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44" marR="9744" marT="9744" marB="9744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bright limb</a:t>
                      </a:r>
                      <a:endParaRPr lang="en-US" sz="8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44" marR="9744" marT="9744" marB="97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solar/lunar</a:t>
                      </a:r>
                      <a:endParaRPr lang="en-US" sz="8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occultations</a:t>
                      </a:r>
                      <a:endParaRPr lang="en-US" sz="8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44" marR="9744" marT="9744" marB="97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stellar/planetary occultations</a:t>
                      </a:r>
                      <a:endParaRPr lang="en-US" sz="8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44" marR="9744" marT="9744" marB="97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0971355"/>
                  </a:ext>
                </a:extLst>
              </a:tr>
              <a:tr h="17325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Field of view</a:t>
                      </a:r>
                      <a:endParaRPr lang="en-US" sz="5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44" marR="9744" marT="9744" marB="9744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2° x 2°</a:t>
                      </a:r>
                      <a:endParaRPr lang="en-US" sz="9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44" marR="9744" marT="9744" marB="97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2° x 2°</a:t>
                      </a:r>
                      <a:endParaRPr lang="en-US" sz="9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44" marR="9744" marT="9744" marB="97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0.2° x 0.2°</a:t>
                      </a:r>
                      <a:endParaRPr lang="en-US" sz="9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44" marR="9744" marT="9744" marB="97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4863144"/>
                  </a:ext>
                </a:extLst>
              </a:tr>
              <a:tr h="17325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Vertical sampling</a:t>
                      </a:r>
                      <a:endParaRPr lang="en-US" sz="5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44" marR="9744" marT="9744" marB="9744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600 m</a:t>
                      </a:r>
                      <a:endParaRPr lang="en-US" sz="9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44" marR="9744" marT="9744" marB="97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600 m</a:t>
                      </a:r>
                      <a:endParaRPr lang="en-US" sz="9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44" marR="9744" marT="9744" marB="97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 m</a:t>
                      </a:r>
                      <a:endParaRPr lang="en-US" sz="9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44" marR="9744" marT="9744" marB="97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841284"/>
                  </a:ext>
                </a:extLst>
              </a:tr>
              <a:tr h="17325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Spectral filter technology</a:t>
                      </a:r>
                      <a:endParaRPr lang="en-US" sz="5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44" marR="9744" marT="9744" marB="9744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stack of 4 Fabry-Pérot interferometers </a:t>
                      </a:r>
                      <a:endParaRPr lang="en-US" sz="9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44" marR="9744" marT="9744" marB="97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5165197"/>
                  </a:ext>
                </a:extLst>
              </a:tr>
              <a:tr h="17325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Spectral domain</a:t>
                      </a:r>
                      <a:endParaRPr lang="en-US" sz="5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44" marR="9744" marT="9744" marB="9744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250-355 nm </a:t>
                      </a:r>
                      <a:endParaRPr lang="en-US" sz="9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44" marR="9744" marT="9744" marB="97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4939537"/>
                  </a:ext>
                </a:extLst>
              </a:tr>
              <a:tr h="17325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Spectral resolution</a:t>
                      </a:r>
                      <a:endParaRPr lang="en-US" sz="5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44" marR="9744" marT="9744" marB="9744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2-3 nm </a:t>
                      </a:r>
                      <a:endParaRPr lang="en-US" sz="9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44" marR="9744" marT="9744" marB="97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1860480"/>
                  </a:ext>
                </a:extLst>
              </a:tr>
              <a:tr h="17325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Target species</a:t>
                      </a:r>
                      <a:endParaRPr lang="en-US" sz="5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44" marR="9744" marT="9744" marB="9744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  <a:r>
                        <a:rPr lang="en-US" sz="900" kern="140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US" sz="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T°</a:t>
                      </a:r>
                      <a:endParaRPr lang="en-US" sz="9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44" marR="9744" marT="9744" marB="97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  <a:r>
                        <a:rPr lang="en-US" sz="900" kern="140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US" sz="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BrO, OClO, T° </a:t>
                      </a:r>
                      <a:endParaRPr lang="en-US" sz="9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44" marR="9744" marT="9744" marB="97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  <a:r>
                        <a:rPr lang="en-US" sz="900" kern="140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9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44" marR="9744" marT="9744" marB="97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420595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AFC605B-D6BA-FDF9-1874-1EA128A632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5108932"/>
              </p:ext>
            </p:extLst>
          </p:nvPr>
        </p:nvGraphicFramePr>
        <p:xfrm>
          <a:off x="6423046" y="4646217"/>
          <a:ext cx="4680000" cy="1643024"/>
        </p:xfrm>
        <a:graphic>
          <a:graphicData uri="http://schemas.openxmlformats.org/drawingml/2006/table">
            <a:tbl>
              <a:tblPr/>
              <a:tblGrid>
                <a:gridCol w="1638104">
                  <a:extLst>
                    <a:ext uri="{9D8B030D-6E8A-4147-A177-3AD203B41FA5}">
                      <a16:colId xmlns:a16="http://schemas.microsoft.com/office/drawing/2014/main" val="1959285111"/>
                    </a:ext>
                  </a:extLst>
                </a:gridCol>
                <a:gridCol w="1043325">
                  <a:extLst>
                    <a:ext uri="{9D8B030D-6E8A-4147-A177-3AD203B41FA5}">
                      <a16:colId xmlns:a16="http://schemas.microsoft.com/office/drawing/2014/main" val="3520832769"/>
                    </a:ext>
                  </a:extLst>
                </a:gridCol>
                <a:gridCol w="1036548">
                  <a:extLst>
                    <a:ext uri="{9D8B030D-6E8A-4147-A177-3AD203B41FA5}">
                      <a16:colId xmlns:a16="http://schemas.microsoft.com/office/drawing/2014/main" val="1827627621"/>
                    </a:ext>
                  </a:extLst>
                </a:gridCol>
                <a:gridCol w="962023">
                  <a:extLst>
                    <a:ext uri="{9D8B030D-6E8A-4147-A177-3AD203B41FA5}">
                      <a16:colId xmlns:a16="http://schemas.microsoft.com/office/drawing/2014/main" val="2694777114"/>
                    </a:ext>
                  </a:extLst>
                </a:gridCol>
              </a:tblGrid>
              <a:tr h="196507">
                <a:tc gridSpan="4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highlight>
                            <a:srgbClr val="000000"/>
                          </a:highlight>
                          <a:latin typeface="Calibri" panose="020F0502020204030204" pitchFamily="34" charset="0"/>
                        </a:rPr>
                        <a:t>NIR channel </a:t>
                      </a:r>
                      <a:endParaRPr lang="en-US" sz="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highlight>
                          <a:srgbClr val="000000"/>
                        </a:highlight>
                        <a:latin typeface="Constantia" panose="02030602050306030303" pitchFamily="18" charset="0"/>
                      </a:endParaRPr>
                    </a:p>
                  </a:txBody>
                  <a:tcPr marL="9736" marR="9736" marT="9736" marB="9736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1800416"/>
                  </a:ext>
                </a:extLst>
              </a:tr>
              <a:tr h="41413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5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36" marR="9736" marT="9736" marB="9736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bright limb</a:t>
                      </a:r>
                      <a:endParaRPr lang="en-US" sz="8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36" marR="9736" marT="9736" marB="97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solar/lunar</a:t>
                      </a:r>
                      <a:endParaRPr lang="en-US" sz="8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occultations</a:t>
                      </a:r>
                      <a:endParaRPr lang="en-US" sz="8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36" marR="9736" marT="9736" marB="97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stellar/planetary occultations</a:t>
                      </a:r>
                      <a:endParaRPr lang="en-US" sz="8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36" marR="9736" marT="9736" marB="97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2733114"/>
                  </a:ext>
                </a:extLst>
              </a:tr>
              <a:tr h="167612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Field of view</a:t>
                      </a:r>
                      <a:endParaRPr lang="en-US" sz="5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36" marR="9736" marT="9736" marB="9736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2° x 2° </a:t>
                      </a:r>
                      <a:endParaRPr lang="en-US" sz="9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36" marR="9736" marT="9736" marB="97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024429"/>
                  </a:ext>
                </a:extLst>
              </a:tr>
              <a:tr h="167612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Vertical sampling</a:t>
                      </a:r>
                      <a:endParaRPr lang="en-US" sz="5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36" marR="9736" marT="9736" marB="9736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 m </a:t>
                      </a:r>
                      <a:endParaRPr lang="en-US" sz="9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36" marR="9736" marT="9736" marB="97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8044005"/>
                  </a:ext>
                </a:extLst>
              </a:tr>
              <a:tr h="167612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Spectral filter technology</a:t>
                      </a:r>
                      <a:endParaRPr lang="en-US" sz="5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36" marR="9736" marT="9736" marB="9736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acousto-optical tunable filter (AOTF)</a:t>
                      </a:r>
                      <a:endParaRPr lang="en-US" sz="9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36" marR="9736" marT="9736" marB="97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056821"/>
                  </a:ext>
                </a:extLst>
              </a:tr>
              <a:tr h="167612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Spectral domain</a:t>
                      </a:r>
                      <a:endParaRPr lang="en-US" sz="5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36" marR="9736" marT="9736" marB="9736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600-1020 nm </a:t>
                      </a:r>
                      <a:endParaRPr lang="en-US" sz="9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36" marR="9736" marT="9736" marB="97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5667436"/>
                  </a:ext>
                </a:extLst>
              </a:tr>
              <a:tr h="167612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Spectral resolution</a:t>
                      </a:r>
                      <a:endParaRPr lang="en-US" sz="5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36" marR="9736" marT="9736" marB="9736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2-10 nm </a:t>
                      </a:r>
                      <a:endParaRPr lang="en-US" sz="9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36" marR="9736" marT="9736" marB="97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8538059"/>
                  </a:ext>
                </a:extLst>
              </a:tr>
              <a:tr h="17129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8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Target species</a:t>
                      </a:r>
                      <a:endParaRPr lang="en-US" sz="5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36" marR="9736" marT="9736" marB="9736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aerosols</a:t>
                      </a:r>
                      <a:endParaRPr lang="en-US" sz="9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36" marR="9736" marT="9736" marB="97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aerosols, H</a:t>
                      </a:r>
                      <a:r>
                        <a:rPr lang="en-US" sz="900" kern="140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  <a:endParaRPr lang="en-US" sz="9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36" marR="9736" marT="9736" marB="97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aerosols</a:t>
                      </a:r>
                      <a:endParaRPr lang="en-US" sz="9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736" marR="9736" marT="9736" marB="97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158860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EDCB13D-FE1E-683D-66DB-826905086A41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r>
              <a:rPr lang="en-US" sz="2800" b="1"/>
              <a:t>Mission concept</a:t>
            </a:r>
            <a:endParaRPr lang="en-BE" sz="2800" b="1"/>
          </a:p>
        </p:txBody>
      </p:sp>
    </p:spTree>
    <p:extLst>
      <p:ext uri="{BB962C8B-B14F-4D97-AF65-F5344CB8AC3E}">
        <p14:creationId xmlns:p14="http://schemas.microsoft.com/office/powerpoint/2010/main" val="3872537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499300-37CC-9EDC-78AC-F925D945D21D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r>
              <a:rPr lang="en-US" sz="2800" b="1"/>
              <a:t>Mission status</a:t>
            </a:r>
            <a:endParaRPr lang="en-BE" sz="2800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4E5BD7-3CEF-D3A7-2E93-5D49721C7439}"/>
              </a:ext>
            </a:extLst>
          </p:cNvPr>
          <p:cNvSpPr txBox="1"/>
          <p:nvPr/>
        </p:nvSpPr>
        <p:spPr>
          <a:xfrm>
            <a:off x="360000" y="828000"/>
            <a:ext cx="534665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Space segment CDR closed in June 2024</a:t>
            </a:r>
          </a:p>
          <a:p>
            <a:endParaRPr lang="en-US" sz="2400" b="1"/>
          </a:p>
          <a:p>
            <a:endParaRPr lang="en-US" sz="2400" b="1"/>
          </a:p>
          <a:p>
            <a:endParaRPr lang="en-US" sz="2400" b="1"/>
          </a:p>
          <a:p>
            <a:endParaRPr lang="en-US" sz="2400" b="1"/>
          </a:p>
          <a:p>
            <a:endParaRPr lang="en-US" sz="2400" b="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EF8AFC-510A-B3BA-2F20-792308C87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537" y="1750002"/>
            <a:ext cx="9686925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93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4D8E1-6A6C-6F9A-311A-C262EA83A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DF57F6-700D-206C-D7D1-0EB0E5F23D78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r>
              <a:rPr lang="en-US" sz="2800" b="1"/>
              <a:t>Mission status</a:t>
            </a:r>
            <a:endParaRPr lang="en-BE" sz="2800" b="1"/>
          </a:p>
        </p:txBody>
      </p:sp>
      <p:pic>
        <p:nvPicPr>
          <p:cNvPr id="5" name="Picture 4" descr="A machine on a table&#10;&#10;AI-generated content may be incorrect.">
            <a:extLst>
              <a:ext uri="{FF2B5EF4-FFF2-40B4-BE49-F238E27FC236}">
                <a16:creationId xmlns:a16="http://schemas.microsoft.com/office/drawing/2014/main" id="{07A22BFA-E44C-79CB-B797-EAE2E909F1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323" y="523220"/>
            <a:ext cx="7677354" cy="60312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4B2944-9DE6-F7BB-9FC1-43F283C7F498}"/>
              </a:ext>
            </a:extLst>
          </p:cNvPr>
          <p:cNvSpPr txBox="1"/>
          <p:nvPr/>
        </p:nvSpPr>
        <p:spPr>
          <a:xfrm>
            <a:off x="127440" y="1080554"/>
            <a:ext cx="2112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400"/>
              <a:t>Platform at Redwire in May 2025.</a:t>
            </a:r>
          </a:p>
        </p:txBody>
      </p:sp>
    </p:spTree>
    <p:extLst>
      <p:ext uri="{BB962C8B-B14F-4D97-AF65-F5344CB8AC3E}">
        <p14:creationId xmlns:p14="http://schemas.microsoft.com/office/powerpoint/2010/main" val="3186304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7C801-0370-9D9E-3DCD-3042D35CA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B662BD-81F7-F4D3-EAE8-14EA66D9326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r>
              <a:rPr lang="en-US" sz="2800" b="1"/>
              <a:t>Mission status</a:t>
            </a:r>
            <a:endParaRPr lang="en-BE" sz="2800" b="1"/>
          </a:p>
        </p:txBody>
      </p:sp>
      <p:pic>
        <p:nvPicPr>
          <p:cNvPr id="28" name="Picture 27" descr="A black plastic box with many parts&#10;&#10;Description automatically generated with medium confidence">
            <a:extLst>
              <a:ext uri="{FF2B5EF4-FFF2-40B4-BE49-F238E27FC236}">
                <a16:creationId xmlns:a16="http://schemas.microsoft.com/office/drawing/2014/main" id="{C9140E02-2DBE-F644-7C3D-BB029015F1C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42" b="91490" l="2606" r="94359">
                        <a14:foregroundMark x1="27989" y1="34127" x2="27989" y2="34127"/>
                        <a14:foregroundMark x1="8890" y1="48325" x2="8890" y2="48325"/>
                        <a14:foregroundMark x1="40865" y1="86243" x2="40865" y2="86243"/>
                        <a14:foregroundMark x1="37216" y1="90035" x2="37216" y2="90035"/>
                        <a14:foregroundMark x1="64562" y1="89594" x2="64562" y2="89594"/>
                        <a14:foregroundMark x1="43041" y1="36023" x2="43041" y2="36023"/>
                        <a14:foregroundMark x1="75751" y1="90829" x2="75751" y2="90829"/>
                        <a14:foregroundMark x1="79859" y1="84877" x2="79859" y2="84877"/>
                        <a14:foregroundMark x1="81239" y1="81746" x2="81239" y2="81746"/>
                        <a14:foregroundMark x1="78970" y1="86508" x2="78970" y2="86508"/>
                        <a14:foregroundMark x1="78510" y1="88183" x2="78510" y2="88183"/>
                        <a14:foregroundMark x1="88903" y1="61993" x2="88903" y2="61993"/>
                        <a14:foregroundMark x1="89822" y1="51631" x2="89822" y2="51631"/>
                        <a14:foregroundMark x1="86389" y1="43078" x2="86389" y2="43078"/>
                        <a14:foregroundMark x1="5395" y1="45723" x2="5395" y2="45723"/>
                        <a14:foregroundMark x1="44175" y1="40961" x2="44175" y2="40961"/>
                        <a14:foregroundMark x1="69007" y1="43563" x2="69007" y2="43563"/>
                        <a14:foregroundMark x1="5395" y1="39947" x2="35377" y2="59656"/>
                        <a14:foregroundMark x1="35377" y1="59656" x2="63611" y2="63139"/>
                        <a14:foregroundMark x1="63611" y1="63139" x2="82618" y2="56261"/>
                        <a14:foregroundMark x1="82618" y1="56261" x2="55549" y2="31878"/>
                        <a14:foregroundMark x1="55549" y1="31878" x2="7296" y2="40256"/>
                        <a14:foregroundMark x1="7296" y1="40256" x2="6990" y2="40432"/>
                        <a14:foregroundMark x1="25628" y1="11508" x2="51747" y2="27734"/>
                        <a14:foregroundMark x1="51747" y1="27734" x2="26671" y2="11332"/>
                        <a14:foregroundMark x1="9749" y1="32716" x2="34335" y2="59392"/>
                        <a14:foregroundMark x1="34335" y1="59392" x2="62324" y2="59524"/>
                        <a14:foregroundMark x1="62324" y1="59524" x2="80349" y2="54145"/>
                        <a14:foregroundMark x1="80349" y1="54145" x2="70202" y2="34215"/>
                        <a14:foregroundMark x1="70202" y1="34215" x2="9749" y2="33686"/>
                        <a14:foregroundMark x1="30104" y1="42593" x2="30104" y2="42593"/>
                        <a14:foregroundMark x1="38013" y1="44577" x2="38013" y2="44577"/>
                        <a14:foregroundMark x1="52759" y1="35494" x2="52759" y2="35494"/>
                        <a14:foregroundMark x1="59626" y1="43739" x2="59626" y2="43739"/>
                        <a14:foregroundMark x1="68424" y1="46208" x2="68424" y2="46208"/>
                        <a14:foregroundMark x1="81116" y1="46869" x2="81116" y2="46869"/>
                        <a14:foregroundMark x1="62937" y1="45370" x2="62937" y2="45370"/>
                        <a14:foregroundMark x1="82741" y1="46561" x2="82741" y2="46561"/>
                        <a14:foregroundMark x1="92796" y1="44709" x2="92796" y2="44709"/>
                        <a14:foregroundMark x1="54353" y1="36332" x2="54353" y2="36332"/>
                        <a14:foregroundMark x1="51839" y1="17240" x2="51839" y2="17240"/>
                        <a14:foregroundMark x1="63059" y1="13624" x2="63059" y2="13624"/>
                        <a14:foregroundMark x1="28510" y1="18563" x2="28510" y2="18563"/>
                        <a14:foregroundMark x1="18332" y1="22840" x2="18332" y2="22840"/>
                        <a14:foregroundMark x1="19926" y1="18386" x2="19926" y2="18386"/>
                        <a14:foregroundMark x1="21398" y1="14109" x2="21398" y2="14109"/>
                        <a14:foregroundMark x1="23237" y1="9171" x2="23237" y2="9171"/>
                        <a14:foregroundMark x1="47486" y1="44885" x2="47486" y2="44885"/>
                        <a14:foregroundMark x1="90067" y1="46208" x2="90067" y2="46208"/>
                        <a14:foregroundMark x1="90282" y1="36993" x2="90282" y2="36993"/>
                        <a14:foregroundMark x1="90956" y1="34877" x2="90956" y2="34877"/>
                        <a14:foregroundMark x1="92918" y1="47354" x2="92918" y2="47354"/>
                        <a14:foregroundMark x1="80564" y1="83245" x2="80564" y2="83245"/>
                        <a14:foregroundMark x1="94053" y1="45062" x2="94053" y2="45062"/>
                        <a14:foregroundMark x1="92918" y1="39771" x2="92918" y2="39771"/>
                        <a14:foregroundMark x1="15021" y1="78968" x2="2912" y2="41623"/>
                        <a14:foregroundMark x1="18332" y1="89153" x2="15021" y2="78968"/>
                        <a14:foregroundMark x1="2912" y1="41623" x2="31514" y2="9303"/>
                        <a14:foregroundMark x1="31514" y1="9303" x2="69191" y2="11508"/>
                        <a14:foregroundMark x1="69191" y1="11508" x2="86052" y2="21649"/>
                        <a14:foregroundMark x1="86052" y1="21649" x2="94053" y2="45767"/>
                        <a14:foregroundMark x1="94053" y1="45767" x2="75935" y2="91490"/>
                        <a14:foregroundMark x1="75935" y1="91490" x2="18424" y2="88183"/>
                        <a14:foregroundMark x1="34917" y1="39638" x2="32036" y2="37302"/>
                        <a14:foregroundMark x1="28847" y1="43739" x2="28847" y2="43739"/>
                        <a14:foregroundMark x1="83998" y1="16270" x2="83998" y2="16270"/>
                        <a14:foregroundMark x1="85132" y1="18386" x2="85132" y2="18386"/>
                        <a14:foregroundMark x1="87431" y1="24647" x2="87431" y2="24647"/>
                        <a14:foregroundMark x1="92121" y1="37963" x2="92121" y2="37963"/>
                        <a14:foregroundMark x1="94298" y1="43430" x2="94298" y2="43430"/>
                        <a14:foregroundMark x1="93930" y1="42240" x2="93930" y2="42240"/>
                        <a14:foregroundMark x1="94513" y1="43739" x2="94513" y2="43739"/>
                        <a14:foregroundMark x1="91999" y1="36508" x2="91999" y2="36508"/>
                        <a14:foregroundMark x1="92459" y1="37654" x2="92459" y2="37654"/>
                        <a14:foregroundMark x1="93716" y1="41093" x2="93716" y2="41093"/>
                        <a14:foregroundMark x1="92918" y1="38977" x2="92918" y2="38977"/>
                        <a14:foregroundMark x1="91416" y1="35009" x2="91416" y2="35009"/>
                        <a14:foregroundMark x1="90956" y1="33025" x2="90956" y2="33025"/>
                        <a14:foregroundMark x1="90282" y1="31217" x2="90282" y2="31217"/>
                        <a14:foregroundMark x1="89485" y1="29762" x2="89485" y2="29762"/>
                        <a14:foregroundMark x1="88443" y1="27601" x2="88443" y2="27601"/>
                        <a14:foregroundMark x1="87891" y1="25970" x2="87891" y2="25970"/>
                        <a14:foregroundMark x1="88228" y1="26455" x2="88228" y2="26455"/>
                        <a14:foregroundMark x1="87646" y1="25000" x2="87646" y2="25000"/>
                        <a14:foregroundMark x1="85714" y1="19885" x2="85714" y2="19885"/>
                        <a14:foregroundMark x1="29522" y1="9347" x2="29522" y2="9347"/>
                        <a14:foregroundMark x1="27805" y1="8862" x2="27805" y2="8862"/>
                        <a14:foregroundMark x1="30227" y1="9039" x2="30227" y2="9039"/>
                        <a14:foregroundMark x1="82403" y1="11993" x2="82403" y2="11993"/>
                        <a14:foregroundMark x1="89240" y1="29101" x2="89240" y2="29101"/>
                        <a14:foregroundMark x1="87308" y1="23677" x2="87308" y2="23677"/>
                        <a14:foregroundMark x1="86266" y1="20370" x2="86266" y2="20370"/>
                        <a14:foregroundMark x1="85469" y1="18739" x2="85469" y2="18739"/>
                        <a14:foregroundMark x1="84672" y1="16755" x2="84672" y2="16755"/>
                        <a14:foregroundMark x1="83752" y1="14771" x2="83752" y2="14771"/>
                        <a14:foregroundMark x1="83415" y1="13139" x2="83415" y2="13139"/>
                        <a14:foregroundMark x1="81484" y1="11508" x2="81484" y2="11508"/>
                        <a14:foregroundMark x1="80104" y1="11508" x2="80104" y2="11508"/>
                        <a14:foregroundMark x1="75536" y1="11508" x2="75536" y2="11508"/>
                        <a14:foregroundMark x1="79307" y1="11155" x2="79307" y2="11155"/>
                        <a14:foregroundMark x1="80901" y1="11332" x2="80901" y2="11332"/>
                        <a14:foregroundMark x1="78387" y1="11332" x2="78387" y2="11332"/>
                        <a14:foregroundMark x1="73697" y1="11332" x2="73697" y2="11332"/>
                        <a14:foregroundMark x1="77590" y1="11332" x2="77590" y2="11332"/>
                        <a14:foregroundMark x1="74709" y1="11155" x2="74709" y2="11155"/>
                        <a14:foregroundMark x1="76885" y1="11332" x2="76885" y2="11332"/>
                        <a14:foregroundMark x1="76548" y1="10979" x2="76548" y2="10979"/>
                        <a14:foregroundMark x1="79982" y1="10979" x2="79982" y2="10979"/>
                        <a14:foregroundMark x1="78725" y1="10847" x2="78725" y2="10847"/>
                        <a14:foregroundMark x1="63274" y1="10185" x2="63274" y2="10185"/>
                        <a14:foregroundMark x1="68761" y1="10317" x2="68761" y2="10317"/>
                        <a14:foregroundMark x1="73115" y1="10979" x2="73115" y2="10979"/>
                        <a14:foregroundMark x1="71858" y1="10494" x2="71858" y2="10494"/>
                        <a14:foregroundMark x1="72440" y1="10847" x2="72440" y2="10847"/>
                        <a14:foregroundMark x1="71183" y1="10670" x2="71183" y2="10670"/>
                        <a14:foregroundMark x1="70386" y1="10317" x2="70386" y2="10317"/>
                        <a14:foregroundMark x1="67627" y1="10317" x2="67627" y2="10317"/>
                        <a14:foregroundMark x1="66493" y1="10317" x2="66493" y2="10317"/>
                        <a14:foregroundMark x1="65696" y1="10317" x2="65696" y2="10317"/>
                        <a14:foregroundMark x1="64316" y1="10185" x2="64316" y2="10185"/>
                        <a14:foregroundMark x1="64899" y1="10185" x2="64899" y2="10185"/>
                        <a14:foregroundMark x1="62477" y1="10009" x2="62477" y2="10009"/>
                        <a14:foregroundMark x1="61557" y1="10009" x2="61557" y2="10009"/>
                        <a14:foregroundMark x1="60638" y1="9832" x2="60638" y2="9832"/>
                        <a14:foregroundMark x1="59166" y1="10009" x2="59166" y2="10009"/>
                        <a14:foregroundMark x1="58032" y1="9656" x2="58032" y2="9656"/>
                        <a14:foregroundMark x1="56990" y1="9832" x2="56990" y2="9832"/>
                        <a14:foregroundMark x1="56193" y1="9832" x2="56193" y2="9832"/>
                        <a14:foregroundMark x1="55395" y1="9832" x2="55395" y2="9832"/>
                        <a14:foregroundMark x1="54353" y1="9656" x2="54353" y2="9656"/>
                        <a14:foregroundMark x1="55733" y1="9832" x2="55733" y2="9832"/>
                        <a14:foregroundMark x1="53556" y1="9524" x2="53556" y2="9524"/>
                        <a14:foregroundMark x1="51717" y1="9524" x2="51717" y2="9524"/>
                        <a14:foregroundMark x1="50828" y1="9656" x2="50828" y2="9656"/>
                        <a14:foregroundMark x1="50123" y1="9656" x2="50123" y2="9656"/>
                        <a14:foregroundMark x1="49326" y1="9656" x2="49326" y2="9656"/>
                        <a14:foregroundMark x1="49663" y1="9524" x2="49663" y2="9524"/>
                        <a14:foregroundMark x1="48866" y1="9656" x2="48866" y2="9656"/>
                        <a14:foregroundMark x1="48283" y1="9347" x2="48283" y2="9347"/>
                        <a14:foregroundMark x1="47486" y1="9347" x2="47486" y2="9347"/>
                        <a14:foregroundMark x1="46567" y1="9524" x2="46567" y2="9524"/>
                        <a14:foregroundMark x1="46015" y1="9832" x2="46015" y2="9832"/>
                        <a14:foregroundMark x1="45218" y1="9524" x2="45218" y2="9524"/>
                        <a14:foregroundMark x1="44298" y1="9656" x2="44298" y2="9656"/>
                        <a14:foregroundMark x1="44758" y1="9524" x2="44758" y2="9524"/>
                        <a14:foregroundMark x1="43716" y1="9524" x2="43716" y2="9524"/>
                        <a14:foregroundMark x1="43133" y1="9524" x2="43133" y2="9524"/>
                        <a14:foregroundMark x1="42336" y1="9524" x2="42336" y2="9524"/>
                        <a14:foregroundMark x1="41876" y1="9524" x2="41876" y2="9524"/>
                        <a14:foregroundMark x1="42704" y1="9524" x2="42704" y2="9524"/>
                        <a14:foregroundMark x1="40987" y1="9524" x2="40987" y2="9524"/>
                        <a14:foregroundMark x1="41539" y1="9524" x2="41539" y2="9524"/>
                        <a14:foregroundMark x1="31024" y1="9039" x2="31024" y2="9039"/>
                        <a14:foregroundMark x1="28970" y1="9039" x2="28970" y2="9039"/>
                        <a14:foregroundMark x1="28633" y1="9039" x2="28633" y2="9039"/>
                        <a14:foregroundMark x1="27345" y1="8862" x2="27345" y2="8862"/>
                        <a14:foregroundMark x1="26671" y1="9347" x2="26671" y2="9347"/>
                        <a14:foregroundMark x1="25751" y1="9171" x2="25751" y2="9171"/>
                        <a14:foregroundMark x1="26334" y1="9171" x2="26334" y2="9171"/>
                        <a14:foregroundMark x1="25199" y1="8862" x2="25199" y2="8862"/>
                        <a14:foregroundMark x1="24280" y1="8686" x2="24280" y2="8686"/>
                        <a14:foregroundMark x1="22440" y1="10494" x2="22440" y2="10494"/>
                        <a14:foregroundMark x1="21858" y1="12302" x2="21858" y2="12302"/>
                        <a14:foregroundMark x1="20723" y1="15608" x2="20723" y2="15608"/>
                        <a14:foregroundMark x1="19129" y1="19885" x2="19129" y2="19885"/>
                        <a14:foregroundMark x1="18792" y1="21208" x2="18792" y2="21208"/>
                        <a14:foregroundMark x1="17535" y1="23810" x2="17535" y2="23810"/>
                        <a14:foregroundMark x1="16493" y1="24824" x2="16493" y2="24824"/>
                        <a14:foregroundMark x1="15236" y1="25970" x2="15236" y2="25970"/>
                        <a14:foregroundMark x1="13979" y1="26940" x2="13979" y2="26940"/>
                        <a14:foregroundMark x1="12937" y1="28086" x2="12937" y2="28086"/>
                        <a14:foregroundMark x1="11220" y1="29762" x2="11220" y2="29762"/>
                        <a14:foregroundMark x1="9503" y1="30908" x2="9503" y2="30908"/>
                        <a14:foregroundMark x1="10208" y1="30423" x2="10208" y2="30423"/>
                        <a14:foregroundMark x1="8492" y1="31878" x2="8492" y2="31878"/>
                        <a14:foregroundMark x1="6315" y1="34039" x2="6315" y2="34039"/>
                        <a14:foregroundMark x1="4353" y1="36332" x2="4353" y2="36332"/>
                        <a14:foregroundMark x1="7235" y1="34347" x2="7235" y2="34347"/>
                        <a14:foregroundMark x1="3679" y1="37478" x2="3679" y2="37478"/>
                        <a14:foregroundMark x1="2636" y1="39771" x2="2636" y2="39771"/>
                        <a14:foregroundMark x1="3004" y1="38139" x2="3004" y2="38139"/>
                        <a14:foregroundMark x1="11925" y1="29101" x2="11925" y2="29101"/>
                        <a14:foregroundMark x1="14316" y1="77954" x2="14316" y2="77954"/>
                        <a14:foregroundMark x1="14899" y1="80115" x2="14899" y2="80115"/>
                        <a14:foregroundMark x1="15573" y1="81922" x2="15573" y2="81922"/>
                        <a14:foregroundMark x1="14316" y1="78792" x2="14316" y2="78792"/>
                        <a14:foregroundMark x1="15113" y1="81085" x2="15113" y2="81085"/>
                        <a14:foregroundMark x1="15819" y1="82760" x2="15819" y2="82760"/>
                        <a14:foregroundMark x1="16156" y1="84083" x2="16156" y2="84083"/>
                        <a14:foregroundMark x1="16708" y1="85538" x2="16708" y2="85538"/>
                        <a14:foregroundMark x1="16248" y1="85053" x2="16248" y2="85053"/>
                        <a14:backgroundMark x1="14102" y1="25132" x2="14102" y2="25132"/>
                        <a14:backgroundMark x1="14991" y1="25000" x2="14991" y2="25000"/>
                        <a14:backgroundMark x1="14654" y1="78968" x2="14654" y2="78968"/>
                        <a14:backgroundMark x1="14654" y1="78968" x2="14654" y2="78968"/>
                        <a14:backgroundMark x1="52177" y1="9039" x2="52177" y2="9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8454" y="-154317"/>
            <a:ext cx="2992529" cy="2119028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7A29D3BE-6FE7-4719-2B11-2A812D2332ED}"/>
              </a:ext>
            </a:extLst>
          </p:cNvPr>
          <p:cNvGrpSpPr>
            <a:grpSpLocks noChangeAspect="1"/>
          </p:cNvGrpSpPr>
          <p:nvPr/>
        </p:nvGrpSpPr>
        <p:grpSpPr>
          <a:xfrm>
            <a:off x="640567" y="1332197"/>
            <a:ext cx="10910866" cy="5120854"/>
            <a:chOff x="1955278" y="1605776"/>
            <a:chExt cx="8406798" cy="394560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2B8E959-347F-6314-03AF-0CC8B22AF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56954" y="2083372"/>
              <a:ext cx="3783389" cy="3188805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01D42A8-5467-D865-B806-4D58A72F5174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3610184" y="1807346"/>
              <a:ext cx="2211033" cy="84690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341D0DB-535F-B007-2B50-C27731B7994C}"/>
                </a:ext>
              </a:extLst>
            </p:cNvPr>
            <p:cNvSpPr txBox="1"/>
            <p:nvPr/>
          </p:nvSpPr>
          <p:spPr>
            <a:xfrm>
              <a:off x="1955278" y="1605776"/>
              <a:ext cx="1654906" cy="403140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65000">
                  <a:srgbClr val="75C8AE"/>
                </a:gs>
              </a:gsLst>
              <a:lin ang="10800000" scaled="1"/>
            </a:gradFill>
            <a:ln w="28575"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050"/>
              </a:lvl1pPr>
            </a:lstStyle>
            <a:p>
              <a:r>
                <a:rPr lang="en-GB" sz="1400" dirty="0"/>
                <a:t>CCUs (mechanics)</a:t>
              </a:r>
            </a:p>
            <a:p>
              <a:r>
                <a:rPr lang="en-GB" sz="1400" dirty="0"/>
                <a:t>FM manufacturing ongoing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942483E-2F56-3B89-77EA-CF440FAF0216}"/>
                </a:ext>
              </a:extLst>
            </p:cNvPr>
            <p:cNvSpPr txBox="1"/>
            <p:nvPr/>
          </p:nvSpPr>
          <p:spPr>
            <a:xfrm>
              <a:off x="1955279" y="2332167"/>
              <a:ext cx="1654906" cy="403140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0">
                  <a:srgbClr val="75C8AE"/>
                </a:gs>
              </a:gsLst>
              <a:lin ang="10800000" scaled="1"/>
            </a:gradFill>
            <a:ln w="28575"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Star trackers</a:t>
              </a:r>
            </a:p>
            <a:p>
              <a:r>
                <a:rPr lang="en-GB" sz="1400" dirty="0"/>
                <a:t>FM ready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C759653-F2C7-003C-03DB-24F1F6D645C8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3610184" y="1807346"/>
              <a:ext cx="1477632" cy="136859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E2FD0F1-5449-1283-270D-72D8978E92CE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3610184" y="1807346"/>
              <a:ext cx="992080" cy="159695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669B725-1438-A484-5F71-19A4EC18BE6E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>
              <a:off x="3610185" y="2533737"/>
              <a:ext cx="1705865" cy="47332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6CA6DB9-668B-AEEB-BDE3-87ED7D769C9A}"/>
                </a:ext>
              </a:extLst>
            </p:cNvPr>
            <p:cNvSpPr txBox="1"/>
            <p:nvPr/>
          </p:nvSpPr>
          <p:spPr>
            <a:xfrm>
              <a:off x="1965326" y="4420747"/>
              <a:ext cx="1633235" cy="403140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0">
                  <a:srgbClr val="75C8AE"/>
                </a:gs>
              </a:gsLst>
              <a:lin ang="10800000" scaled="1"/>
            </a:gradFill>
            <a:ln w="28575"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050"/>
              </a:lvl1pPr>
            </a:lstStyle>
            <a:p>
              <a:r>
                <a:rPr lang="en-GB" sz="1400" dirty="0"/>
                <a:t>NIR &amp; VIS Bench</a:t>
              </a:r>
            </a:p>
            <a:p>
              <a:r>
                <a:rPr lang="en-GB" sz="1400" dirty="0"/>
                <a:t>ready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168BEBE-52EF-4889-1FBD-9DBF76BEB2A7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 flipV="1">
              <a:off x="3598561" y="3888282"/>
              <a:ext cx="2232703" cy="734035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22234A-04C3-F690-2FD6-CDF3788CB86F}"/>
                </a:ext>
              </a:extLst>
            </p:cNvPr>
            <p:cNvSpPr txBox="1"/>
            <p:nvPr/>
          </p:nvSpPr>
          <p:spPr>
            <a:xfrm>
              <a:off x="8708783" y="4634216"/>
              <a:ext cx="1653293" cy="403140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0">
                  <a:srgbClr val="75C8AE"/>
                </a:gs>
              </a:gsLst>
              <a:lin ang="10800000" scaled="1"/>
            </a:gradFill>
            <a:ln w="28575"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050"/>
              </a:lvl1pPr>
            </a:lstStyle>
            <a:p>
              <a:r>
                <a:rPr lang="en-GB" sz="1400" dirty="0"/>
                <a:t>UV Bench</a:t>
              </a:r>
            </a:p>
            <a:p>
              <a:r>
                <a:rPr lang="en-GB" sz="1400" dirty="0"/>
                <a:t>ready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E0A5A44-B4FD-55C7-9D7D-7F6BB463DE99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 flipH="1">
              <a:off x="6148648" y="4835786"/>
              <a:ext cx="2560135" cy="11988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A429B6F-B815-01DD-6B2B-6572EBDB8F91}"/>
                </a:ext>
              </a:extLst>
            </p:cNvPr>
            <p:cNvCxnSpPr>
              <a:cxnSpLocks/>
              <a:stCxn id="20" idx="1"/>
            </p:cNvCxnSpPr>
            <p:nvPr/>
          </p:nvCxnSpPr>
          <p:spPr>
            <a:xfrm flipH="1" flipV="1">
              <a:off x="7241812" y="3842080"/>
              <a:ext cx="1455460" cy="22414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6FA0643-6E48-212F-41AD-D62E3A1675F5}"/>
                </a:ext>
              </a:extLst>
            </p:cNvPr>
            <p:cNvCxnSpPr>
              <a:cxnSpLocks/>
              <a:stCxn id="20" idx="1"/>
            </p:cNvCxnSpPr>
            <p:nvPr/>
          </p:nvCxnSpPr>
          <p:spPr>
            <a:xfrm flipH="1">
              <a:off x="7241812" y="4066222"/>
              <a:ext cx="1455460" cy="13488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0AE7FC0-9C7A-8BEA-B847-3F3468275299}"/>
                </a:ext>
              </a:extLst>
            </p:cNvPr>
            <p:cNvCxnSpPr>
              <a:cxnSpLocks/>
              <a:stCxn id="20" idx="1"/>
            </p:cNvCxnSpPr>
            <p:nvPr/>
          </p:nvCxnSpPr>
          <p:spPr>
            <a:xfrm flipH="1">
              <a:off x="7241812" y="4066222"/>
              <a:ext cx="1455460" cy="47399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E20F62F-2353-F29C-9A53-CF2D09E401B5}"/>
                </a:ext>
              </a:extLst>
            </p:cNvPr>
            <p:cNvSpPr txBox="1"/>
            <p:nvPr/>
          </p:nvSpPr>
          <p:spPr>
            <a:xfrm>
              <a:off x="8697272" y="3864652"/>
              <a:ext cx="1654907" cy="403140"/>
            </a:xfrm>
            <a:prstGeom prst="rect">
              <a:avLst/>
            </a:prstGeom>
            <a:gradFill>
              <a:gsLst>
                <a:gs pos="52000">
                  <a:schemeClr val="bg1"/>
                </a:gs>
                <a:gs pos="100000">
                  <a:srgbClr val="75C8AE"/>
                </a:gs>
              </a:gsLst>
              <a:lin ang="10800000" scaled="1"/>
            </a:gradFill>
            <a:ln w="28575"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200"/>
              </a:lvl1pPr>
            </a:lstStyle>
            <a:p>
              <a:r>
                <a:rPr lang="en-GB" sz="1400" dirty="0"/>
                <a:t>Baffles</a:t>
              </a:r>
            </a:p>
            <a:p>
              <a:r>
                <a:rPr lang="en-GB" sz="1400" dirty="0"/>
                <a:t>FM  under manufacturing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0D58417-8788-B641-09C1-2DEE9A4BF9AB}"/>
                </a:ext>
              </a:extLst>
            </p:cNvPr>
            <p:cNvSpPr txBox="1"/>
            <p:nvPr/>
          </p:nvSpPr>
          <p:spPr>
            <a:xfrm>
              <a:off x="1964987" y="3683364"/>
              <a:ext cx="1623527" cy="403140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32000">
                  <a:srgbClr val="75C8AE"/>
                </a:gs>
              </a:gsLst>
              <a:lin ang="10800000" scaled="1"/>
            </a:gradFill>
            <a:ln w="28575"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050"/>
              </a:lvl1pPr>
            </a:lstStyle>
            <a:p>
              <a:r>
                <a:rPr lang="en-GB" sz="1400" dirty="0"/>
                <a:t>External Harness</a:t>
              </a:r>
              <a:br>
                <a:rPr lang="en-GB" sz="1400" dirty="0"/>
              </a:br>
              <a:r>
                <a:rPr lang="en-GB" sz="1400" dirty="0"/>
                <a:t>FM under manufacturing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A0E6BAC-7AEE-3BDC-3538-C4FE88AF72CE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 flipV="1">
              <a:off x="3588514" y="3854382"/>
              <a:ext cx="1310577" cy="3055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7F4CA8D-C6C1-AC73-9B6C-662F2E2A5B86}"/>
                </a:ext>
              </a:extLst>
            </p:cNvPr>
            <p:cNvSpPr txBox="1"/>
            <p:nvPr/>
          </p:nvSpPr>
          <p:spPr>
            <a:xfrm>
              <a:off x="8676522" y="2480179"/>
              <a:ext cx="1654907" cy="40314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Radiator</a:t>
              </a:r>
            </a:p>
            <a:p>
              <a:r>
                <a:rPr lang="en-GB" sz="1400" dirty="0"/>
                <a:t>FM procurment to start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61AF4F0-6E5A-B521-3DDF-1E5A6DCE7524}"/>
                </a:ext>
              </a:extLst>
            </p:cNvPr>
            <p:cNvCxnSpPr>
              <a:cxnSpLocks/>
              <a:stCxn id="23" idx="1"/>
            </p:cNvCxnSpPr>
            <p:nvPr/>
          </p:nvCxnSpPr>
          <p:spPr>
            <a:xfrm flipH="1">
              <a:off x="6865253" y="2681749"/>
              <a:ext cx="1811269" cy="492145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0AA4E13-F319-0E48-B220-4875FFD41C71}"/>
                </a:ext>
              </a:extLst>
            </p:cNvPr>
            <p:cNvSpPr txBox="1"/>
            <p:nvPr/>
          </p:nvSpPr>
          <p:spPr>
            <a:xfrm>
              <a:off x="8698736" y="3250887"/>
              <a:ext cx="1654907" cy="403140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0">
                  <a:srgbClr val="75C8AE"/>
                </a:gs>
              </a:gsLst>
              <a:lin ang="10800000" scaled="1"/>
            </a:gradFill>
            <a:ln w="28575"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050"/>
              </a:lvl1pPr>
            </a:lstStyle>
            <a:p>
              <a:r>
                <a:rPr lang="en-GB" sz="1400" dirty="0"/>
                <a:t>MLI</a:t>
              </a:r>
            </a:p>
            <a:p>
              <a:r>
                <a:rPr lang="en-GB" sz="1400" dirty="0"/>
                <a:t>FM available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BC23DCA-B064-4119-580B-FBBF69EAA35A}"/>
                </a:ext>
              </a:extLst>
            </p:cNvPr>
            <p:cNvCxnSpPr>
              <a:cxnSpLocks/>
              <a:stCxn id="25" idx="1"/>
            </p:cNvCxnSpPr>
            <p:nvPr/>
          </p:nvCxnSpPr>
          <p:spPr>
            <a:xfrm flipH="1" flipV="1">
              <a:off x="7808392" y="3297822"/>
              <a:ext cx="890344" cy="154635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300D100-8CDC-F9F3-B791-A965A044A0A0}"/>
                </a:ext>
              </a:extLst>
            </p:cNvPr>
            <p:cNvSpPr txBox="1"/>
            <p:nvPr/>
          </p:nvSpPr>
          <p:spPr>
            <a:xfrm>
              <a:off x="8676522" y="1824142"/>
              <a:ext cx="1653293" cy="403140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75C8AE"/>
                </a:gs>
              </a:gsLst>
              <a:lin ang="10800000" scaled="1"/>
            </a:gradFill>
            <a:ln w="28575"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050"/>
              </a:lvl1pPr>
            </a:lstStyle>
            <a:p>
              <a:r>
                <a:rPr lang="en-GB" sz="1400" dirty="0"/>
                <a:t>VIS/NIR cover</a:t>
              </a:r>
              <a:br>
                <a:rPr lang="en-GB" sz="1400" dirty="0"/>
              </a:br>
              <a:r>
                <a:rPr lang="en-GB" sz="1400" dirty="0"/>
                <a:t>Use of STM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2491F07-5F74-C1A7-B43F-FEEF2058B9EB}"/>
                </a:ext>
              </a:extLst>
            </p:cNvPr>
            <p:cNvCxnSpPr>
              <a:cxnSpLocks/>
              <a:stCxn id="29" idx="1"/>
            </p:cNvCxnSpPr>
            <p:nvPr/>
          </p:nvCxnSpPr>
          <p:spPr>
            <a:xfrm flipH="1">
              <a:off x="6875952" y="2025712"/>
              <a:ext cx="1800570" cy="861085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B8AEEC1-2737-8E39-2E10-3B7DFEAC7661}"/>
                </a:ext>
              </a:extLst>
            </p:cNvPr>
            <p:cNvSpPr txBox="1"/>
            <p:nvPr/>
          </p:nvSpPr>
          <p:spPr>
            <a:xfrm>
              <a:off x="1956891" y="5148242"/>
              <a:ext cx="1653293" cy="403140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75C8AE"/>
                </a:gs>
              </a:gsLst>
              <a:lin ang="10800000" scaled="1"/>
            </a:gradFill>
            <a:ln w="28575"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050"/>
              </a:lvl1pPr>
            </a:lstStyle>
            <a:p>
              <a:r>
                <a:rPr lang="en-GB" sz="1400" dirty="0"/>
                <a:t>UV cover</a:t>
              </a:r>
              <a:br>
                <a:rPr lang="en-GB" sz="1400" dirty="0"/>
              </a:br>
              <a:r>
                <a:rPr lang="en-GB" sz="1400" dirty="0"/>
                <a:t>Use of STM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38B68CB-779B-1006-8A6D-1686B704298F}"/>
                </a:ext>
              </a:extLst>
            </p:cNvPr>
            <p:cNvCxnSpPr>
              <a:cxnSpLocks/>
              <a:stCxn id="31" idx="3"/>
            </p:cNvCxnSpPr>
            <p:nvPr/>
          </p:nvCxnSpPr>
          <p:spPr>
            <a:xfrm flipV="1">
              <a:off x="3610184" y="4824637"/>
              <a:ext cx="1988232" cy="525175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89C7DD7E-BEC1-CE04-312C-3DB7ACB84C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9" b="89927" l="1122" r="97423">
                        <a14:foregroundMark x1="17126" y1="36077" x2="17126" y2="36077"/>
                        <a14:foregroundMark x1="50530" y1="17869" x2="50530" y2="17869"/>
                        <a14:foregroundMark x1="57927" y1="16949" x2="57927" y2="16949"/>
                        <a14:foregroundMark x1="60321" y1="47748" x2="60321" y2="47748"/>
                        <a14:foregroundMark x1="71628" y1="49685" x2="71628" y2="49685"/>
                        <a14:foregroundMark x1="18127" y1="64697" x2="18127" y2="64697"/>
                        <a14:foregroundMark x1="84632" y1="51574" x2="84632" y2="51574"/>
                        <a14:foregroundMark x1="92513" y1="62615" x2="92513" y2="62615"/>
                        <a14:foregroundMark x1="89815" y1="55109" x2="89815" y2="55109"/>
                        <a14:foregroundMark x1="80934" y1="46295" x2="80934" y2="46295"/>
                        <a14:foregroundMark x1="89815" y1="46489" x2="89815" y2="46489"/>
                        <a14:foregroundMark x1="91725" y1="50169" x2="91725" y2="50169"/>
                        <a14:foregroundMark x1="93513" y1="56998" x2="93513" y2="56998"/>
                        <a14:foregroundMark x1="96423" y1="70751" x2="96423" y2="70751"/>
                        <a14:foregroundMark x1="97423" y1="71235" x2="97423" y2="71235"/>
                        <a14:foregroundMark x1="3213" y1="71574" x2="3213" y2="71574"/>
                        <a14:foregroundMark x1="2516" y1="66441" x2="2516" y2="66441"/>
                        <a14:foregroundMark x1="16035" y1="68378" x2="16035" y2="68378"/>
                        <a14:foregroundMark x1="10821" y1="77966" x2="10821" y2="77966"/>
                        <a14:foregroundMark x1="12822" y1="69492" x2="12822" y2="69492"/>
                        <a14:foregroundMark x1="10912" y1="69007" x2="10912" y2="69007"/>
                        <a14:foregroundMark x1="3728" y1="68523" x2="3728" y2="68523"/>
                        <a14:foregroundMark x1="3728" y1="75254" x2="3728" y2="75254"/>
                        <a14:foregroundMark x1="5820" y1="51090" x2="5820" y2="51090"/>
                        <a14:foregroundMark x1="3122" y1="58789" x2="3122" y2="58789"/>
                        <a14:foregroundMark x1="1122" y1="64697" x2="1122" y2="64697"/>
                        <a14:foregroundMark x1="9912" y1="80000" x2="9912" y2="80000"/>
                        <a14:foregroundMark x1="48439" y1="11961" x2="48439" y2="11961"/>
                        <a14:foregroundMark x1="45317" y1="13269" x2="45317" y2="13269"/>
                        <a14:foregroundMark x1="50015" y1="11332" x2="50015" y2="11332"/>
                        <a14:foregroundMark x1="52228" y1="10218" x2="52228" y2="10218"/>
                        <a14:foregroundMark x1="51137" y1="10702" x2="51137" y2="10702"/>
                        <a14:foregroundMark x1="46832" y1="12446" x2="46832" y2="12446"/>
                        <a14:foregroundMark x1="70718" y1="14044" x2="70718" y2="14044"/>
                        <a14:foregroundMark x1="62140" y1="10363" x2="62140" y2="10363"/>
                        <a14:foregroundMark x1="59533" y1="9879" x2="59533" y2="9879"/>
                        <a14:foregroundMark x1="65626" y1="10363" x2="65626" y2="10363"/>
                        <a14:foregroundMark x1="74932" y1="17385" x2="74932" y2="17385"/>
                        <a14:foregroundMark x1="85632" y1="31622" x2="85632" y2="31622"/>
                        <a14:foregroundMark x1="56835" y1="10218" x2="56835" y2="10218"/>
                        <a14:foregroundMark x1="91634" y1="80194" x2="91634" y2="80194"/>
                        <a14:foregroundMark x1="92240" y1="80194" x2="92240" y2="80194"/>
                        <a14:foregroundMark x1="91240" y1="80484" x2="91240" y2="80484"/>
                        <a14:foregroundMark x1="5729" y1="80339" x2="5729" y2="80339"/>
                        <a14:foregroundMark x1="79327" y1="22179" x2="79327" y2="22179"/>
                        <a14:foregroundMark x1="67323" y1="10702" x2="67323" y2="10702"/>
                        <a14:foregroundMark x1="72416" y1="15012" x2="72416" y2="15012"/>
                        <a14:backgroundMark x1="53834" y1="75545" x2="53834" y2="75545"/>
                        <a14:backgroundMark x1="55714" y1="75545" x2="55714" y2="75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8519" y="-103713"/>
            <a:ext cx="3144198" cy="200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562B5FE-20D6-84AC-1D63-79232D8421BF}"/>
              </a:ext>
            </a:extLst>
          </p:cNvPr>
          <p:cNvSpPr txBox="1"/>
          <p:nvPr/>
        </p:nvSpPr>
        <p:spPr>
          <a:xfrm>
            <a:off x="295212" y="769286"/>
            <a:ext cx="5303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400"/>
              <a:t>Many subsystems are delivered.</a:t>
            </a:r>
          </a:p>
        </p:txBody>
      </p:sp>
    </p:spTree>
    <p:extLst>
      <p:ext uri="{BB962C8B-B14F-4D97-AF65-F5344CB8AC3E}">
        <p14:creationId xmlns:p14="http://schemas.microsoft.com/office/powerpoint/2010/main" val="3345396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499300-37CC-9EDC-78AC-F925D945D21D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r>
              <a:rPr lang="en-US" sz="2800" b="1"/>
              <a:t>Mission status – UV channel</a:t>
            </a:r>
            <a:endParaRPr lang="en-BE" sz="2800" b="1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246900-B306-E281-34FC-9FD9FC33AF5E}"/>
              </a:ext>
            </a:extLst>
          </p:cNvPr>
          <p:cNvGrpSpPr>
            <a:grpSpLocks noChangeAspect="1"/>
          </p:cNvGrpSpPr>
          <p:nvPr/>
        </p:nvGrpSpPr>
        <p:grpSpPr>
          <a:xfrm>
            <a:off x="1155299" y="799176"/>
            <a:ext cx="9881402" cy="5702984"/>
            <a:chOff x="1847095" y="1199166"/>
            <a:chExt cx="8084080" cy="466567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69460A-1623-F69F-6834-F5FB69B0A6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3974776" y="1913256"/>
              <a:ext cx="3935739" cy="351856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9A061C5-1571-0E18-2661-CEF4F0985F39}"/>
                </a:ext>
              </a:extLst>
            </p:cNvPr>
            <p:cNvSpPr txBox="1"/>
            <p:nvPr/>
          </p:nvSpPr>
          <p:spPr>
            <a:xfrm>
              <a:off x="8207760" y="3458250"/>
              <a:ext cx="1706898" cy="428052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200"/>
              </a:lvl1pPr>
            </a:lstStyle>
            <a:p>
              <a:r>
                <a:rPr lang="en-GB" sz="1400" dirty="0"/>
                <a:t>Mechanism FM </a:t>
              </a:r>
              <a:br>
                <a:rPr lang="en-GB" sz="1400" dirty="0"/>
              </a:br>
              <a:r>
                <a:rPr lang="en-GB" sz="1400" dirty="0"/>
                <a:t>Ready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FEAF364-5715-5F82-D515-0FD83AFF66E5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H="1" flipV="1">
              <a:off x="7392185" y="3341777"/>
              <a:ext cx="815575" cy="33049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E124D87-EABC-1BA3-92E9-2F60B7339C41}"/>
                </a:ext>
              </a:extLst>
            </p:cNvPr>
            <p:cNvCxnSpPr>
              <a:cxnSpLocks/>
              <a:stCxn id="25" idx="1"/>
            </p:cNvCxnSpPr>
            <p:nvPr/>
          </p:nvCxnSpPr>
          <p:spPr>
            <a:xfrm flipH="1">
              <a:off x="5866056" y="2920508"/>
              <a:ext cx="2340147" cy="104097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38EB3B-29E0-51DA-CC8A-09C1A05E2788}"/>
                </a:ext>
              </a:extLst>
            </p:cNvPr>
            <p:cNvSpPr txBox="1"/>
            <p:nvPr/>
          </p:nvSpPr>
          <p:spPr>
            <a:xfrm>
              <a:off x="8204647" y="1960427"/>
              <a:ext cx="1710011" cy="428052"/>
            </a:xfrm>
            <a:prstGeom prst="rect">
              <a:avLst/>
            </a:prstGeom>
            <a:gradFill>
              <a:gsLst>
                <a:gs pos="34000">
                  <a:schemeClr val="bg1"/>
                </a:gs>
                <a:gs pos="100000">
                  <a:schemeClr val="accent3"/>
                </a:gs>
              </a:gsLst>
              <a:lin ang="10800000" scaled="1"/>
            </a:gradFill>
            <a:ln w="28575"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900"/>
              </a:lvl1pPr>
            </a:lstStyle>
            <a:p>
              <a:r>
                <a:rPr lang="en-GB" sz="1400" dirty="0"/>
                <a:t>STO M1</a:t>
              </a:r>
            </a:p>
            <a:p>
              <a:r>
                <a:rPr lang="en-GB" sz="1400" dirty="0"/>
                <a:t>To be re-coated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A7C029B-EF32-E2F3-4F63-6278341814AA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flipH="1">
              <a:off x="5971400" y="2174453"/>
              <a:ext cx="2233246" cy="70010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5342BB8-BB0F-04CA-D92B-8F955E9C778B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>
              <a:off x="3570462" y="3586119"/>
              <a:ext cx="1241999" cy="48541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EAEC575-AF3A-5E0F-5388-9CB4E7EF6ABC}"/>
                </a:ext>
              </a:extLst>
            </p:cNvPr>
            <p:cNvSpPr txBox="1"/>
            <p:nvPr/>
          </p:nvSpPr>
          <p:spPr>
            <a:xfrm>
              <a:off x="1847095" y="3372093"/>
              <a:ext cx="1723367" cy="428052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77000">
                  <a:schemeClr val="accent1"/>
                </a:gs>
              </a:gsLst>
              <a:lin ang="10800000" scaled="1"/>
            </a:gradFill>
            <a:ln w="28575"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900"/>
              </a:lvl1pPr>
            </a:lstStyle>
            <a:p>
              <a:r>
                <a:rPr lang="en-GB" sz="1400" dirty="0"/>
                <a:t>BEO structure</a:t>
              </a:r>
            </a:p>
            <a:p>
              <a:r>
                <a:rPr lang="en-GB" sz="1400" dirty="0"/>
                <a:t>Ready for mirror assembly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ED2DBF2-A3C3-C1FA-21EF-6155E05F5C9B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 flipV="1">
              <a:off x="3563783" y="4706101"/>
              <a:ext cx="1545888" cy="35128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E5E2D16-10B8-0680-6327-BB0B0DC029AF}"/>
                </a:ext>
              </a:extLst>
            </p:cNvPr>
            <p:cNvSpPr txBox="1"/>
            <p:nvPr/>
          </p:nvSpPr>
          <p:spPr>
            <a:xfrm>
              <a:off x="1853773" y="4843359"/>
              <a:ext cx="1710010" cy="428052"/>
            </a:xfrm>
            <a:prstGeom prst="rect">
              <a:avLst/>
            </a:prstGeom>
            <a:gradFill>
              <a:gsLst>
                <a:gs pos="56000">
                  <a:schemeClr val="bg1"/>
                </a:gs>
                <a:gs pos="100000">
                  <a:schemeClr val="accent1"/>
                </a:gs>
              </a:gsLst>
              <a:lin ang="10800000" scaled="1"/>
            </a:gradFill>
            <a:ln w="28575"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200"/>
              </a:lvl1pPr>
            </a:lstStyle>
            <a:p>
              <a:r>
                <a:rPr lang="en-GB" sz="1400" dirty="0"/>
                <a:t>FPA</a:t>
              </a:r>
            </a:p>
            <a:p>
              <a:r>
                <a:rPr lang="en-GB" sz="1400" dirty="0"/>
                <a:t>Under manufacturing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B9D9B36-3B96-938A-B90C-223EF7C1329B}"/>
                </a:ext>
              </a:extLst>
            </p:cNvPr>
            <p:cNvSpPr txBox="1"/>
            <p:nvPr/>
          </p:nvSpPr>
          <p:spPr>
            <a:xfrm>
              <a:off x="8206203" y="1221352"/>
              <a:ext cx="1706898" cy="604309"/>
            </a:xfrm>
            <a:prstGeom prst="rect">
              <a:avLst/>
            </a:prstGeom>
            <a:gradFill>
              <a:gsLst>
                <a:gs pos="36000">
                  <a:schemeClr val="bg1"/>
                </a:gs>
                <a:gs pos="100000">
                  <a:schemeClr val="accent1"/>
                </a:gs>
              </a:gsLst>
              <a:lin ang="10800000" scaled="1"/>
            </a:gradFill>
            <a:ln w="28575"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900"/>
              </a:lvl1pPr>
            </a:lstStyle>
            <a:p>
              <a:r>
                <a:rPr lang="en-GB" sz="1400" dirty="0"/>
                <a:t>Periscope Mirror</a:t>
              </a:r>
            </a:p>
            <a:p>
              <a:r>
                <a:rPr lang="en-GB" sz="1400" dirty="0"/>
                <a:t>Under performance assessment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6E65F82-9317-9761-1784-725FA4FFB7D9}"/>
                </a:ext>
              </a:extLst>
            </p:cNvPr>
            <p:cNvCxnSpPr>
              <a:cxnSpLocks/>
              <a:stCxn id="16" idx="1"/>
            </p:cNvCxnSpPr>
            <p:nvPr/>
          </p:nvCxnSpPr>
          <p:spPr>
            <a:xfrm flipH="1">
              <a:off x="7496175" y="1523507"/>
              <a:ext cx="710028" cy="56039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AF793EC-2C92-C607-12F8-89990420E181}"/>
                </a:ext>
              </a:extLst>
            </p:cNvPr>
            <p:cNvSpPr txBox="1"/>
            <p:nvPr/>
          </p:nvSpPr>
          <p:spPr>
            <a:xfrm>
              <a:off x="1851531" y="1942766"/>
              <a:ext cx="1714494" cy="604309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77000">
                  <a:schemeClr val="accent1"/>
                </a:gs>
              </a:gsLst>
              <a:lin ang="10800000" scaled="1"/>
            </a:gradFill>
            <a:ln w="28575"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900"/>
              </a:lvl1pPr>
            </a:lstStyle>
            <a:p>
              <a:r>
                <a:rPr lang="en-GB" sz="1400" dirty="0"/>
                <a:t>STO M2</a:t>
              </a:r>
            </a:p>
            <a:p>
              <a:r>
                <a:rPr lang="en-GB" sz="1400" dirty="0"/>
                <a:t>Ready for integration with mount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D5343F6-4A8E-B0E2-7D74-1D98EA764E9B}"/>
                </a:ext>
              </a:extLst>
            </p:cNvPr>
            <p:cNvCxnSpPr>
              <a:cxnSpLocks/>
              <a:stCxn id="18" idx="3"/>
            </p:cNvCxnSpPr>
            <p:nvPr/>
          </p:nvCxnSpPr>
          <p:spPr>
            <a:xfrm>
              <a:off x="3566025" y="2244921"/>
              <a:ext cx="1145587" cy="93478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D091A1A-F19E-0971-5D31-A0D51A5E2C1C}"/>
                </a:ext>
              </a:extLst>
            </p:cNvPr>
            <p:cNvSpPr txBox="1"/>
            <p:nvPr/>
          </p:nvSpPr>
          <p:spPr>
            <a:xfrm>
              <a:off x="1849336" y="1199166"/>
              <a:ext cx="1718885" cy="604309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77000">
                  <a:schemeClr val="accent1"/>
                </a:gs>
              </a:gsLst>
              <a:lin ang="10800000" scaled="1"/>
            </a:gradFill>
            <a:ln w="28575"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900"/>
              </a:lvl1pPr>
            </a:lstStyle>
            <a:p>
              <a:r>
                <a:rPr lang="en-GB" sz="1400" dirty="0"/>
                <a:t>STO M3</a:t>
              </a:r>
            </a:p>
            <a:p>
              <a:r>
                <a:rPr lang="en-GB" sz="1400" dirty="0"/>
                <a:t>Ready for integration with mount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D54ECDD-59FB-387E-1C82-C6F520EEAEEE}"/>
                </a:ext>
              </a:extLst>
            </p:cNvPr>
            <p:cNvCxnSpPr>
              <a:cxnSpLocks/>
            </p:cNvCxnSpPr>
            <p:nvPr/>
          </p:nvCxnSpPr>
          <p:spPr>
            <a:xfrm>
              <a:off x="3531513" y="1403770"/>
              <a:ext cx="2595843" cy="186471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8E60511-475E-8048-F898-999D6DCA5A1D}"/>
                </a:ext>
              </a:extLst>
            </p:cNvPr>
            <p:cNvSpPr txBox="1"/>
            <p:nvPr/>
          </p:nvSpPr>
          <p:spPr>
            <a:xfrm>
              <a:off x="1853773" y="2746501"/>
              <a:ext cx="1710010" cy="428052"/>
            </a:xfrm>
            <a:prstGeom prst="rect">
              <a:avLst/>
            </a:prstGeom>
            <a:gradFill>
              <a:gsLst>
                <a:gs pos="34000">
                  <a:schemeClr val="bg1"/>
                </a:gs>
                <a:gs pos="100000">
                  <a:schemeClr val="accent3"/>
                </a:gs>
              </a:gsLst>
              <a:lin ang="10800000" scaled="1"/>
            </a:gradFill>
            <a:ln w="28575"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900"/>
              </a:lvl1pPr>
            </a:lstStyle>
            <a:p>
              <a:r>
                <a:rPr lang="en-GB" sz="1400" dirty="0"/>
                <a:t>STO M4</a:t>
              </a:r>
            </a:p>
            <a:p>
              <a:r>
                <a:rPr lang="en-GB" sz="1400" dirty="0"/>
                <a:t>Under re-manufacturing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46AE2F5-CE37-225D-703F-4E5332C1A47B}"/>
                </a:ext>
              </a:extLst>
            </p:cNvPr>
            <p:cNvCxnSpPr>
              <a:cxnSpLocks/>
              <a:stCxn id="22" idx="3"/>
            </p:cNvCxnSpPr>
            <p:nvPr/>
          </p:nvCxnSpPr>
          <p:spPr>
            <a:xfrm>
              <a:off x="3563783" y="2960527"/>
              <a:ext cx="1800479" cy="55978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D50D1C0-92B9-7BEC-1A96-B65533D62E59}"/>
                </a:ext>
              </a:extLst>
            </p:cNvPr>
            <p:cNvSpPr txBox="1"/>
            <p:nvPr/>
          </p:nvSpPr>
          <p:spPr>
            <a:xfrm>
              <a:off x="8224277" y="4107913"/>
              <a:ext cx="1706898" cy="956822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79000">
                  <a:schemeClr val="accent1"/>
                </a:gs>
              </a:gsLst>
              <a:lin ang="10800000" scaled="1"/>
            </a:gradFill>
            <a:ln w="28575"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900"/>
              </a:lvl1pPr>
            </a:lstStyle>
            <a:p>
              <a:r>
                <a:rPr lang="en-GB" sz="1400" dirty="0"/>
                <a:t>Folding mirror</a:t>
              </a:r>
            </a:p>
            <a:p>
              <a:r>
                <a:rPr lang="en-GB" sz="1400" dirty="0" err="1"/>
                <a:t>StO</a:t>
              </a:r>
              <a:r>
                <a:rPr lang="en-GB" sz="1400" dirty="0"/>
                <a:t> M5: ready for  mount integration</a:t>
              </a:r>
              <a:br>
                <a:rPr lang="en-GB" sz="1400" dirty="0"/>
              </a:br>
              <a:r>
                <a:rPr lang="en-GB" sz="1400" dirty="0"/>
                <a:t>BL Fold: Under performance assessment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48D23D9-1893-E1A6-8D85-589F7F8CE811}"/>
                </a:ext>
              </a:extLst>
            </p:cNvPr>
            <p:cNvSpPr txBox="1"/>
            <p:nvPr/>
          </p:nvSpPr>
          <p:spPr>
            <a:xfrm>
              <a:off x="8206203" y="2706482"/>
              <a:ext cx="1706898" cy="428052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0">
                  <a:schemeClr val="accent1"/>
                </a:gs>
              </a:gsLst>
              <a:lin ang="10800000" scaled="1"/>
            </a:gradFill>
            <a:ln w="28575"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900"/>
              </a:lvl1pPr>
            </a:lstStyle>
            <a:p>
              <a:r>
                <a:rPr lang="en-GB" sz="1400" dirty="0"/>
                <a:t>FPI FM</a:t>
              </a:r>
            </a:p>
            <a:p>
              <a:r>
                <a:rPr lang="en-GB" sz="1400" dirty="0"/>
                <a:t>TRB completed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63268FA-A62D-3CBE-D312-6BFD9BDB320F}"/>
                </a:ext>
              </a:extLst>
            </p:cNvPr>
            <p:cNvCxnSpPr>
              <a:cxnSpLocks/>
              <a:stCxn id="24" idx="1"/>
            </p:cNvCxnSpPr>
            <p:nvPr/>
          </p:nvCxnSpPr>
          <p:spPr>
            <a:xfrm flipH="1" flipV="1">
              <a:off x="7607080" y="3852448"/>
              <a:ext cx="617197" cy="73387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FE6E0BF-7E24-FF46-C20B-ED4D1438F99B}"/>
                </a:ext>
              </a:extLst>
            </p:cNvPr>
            <p:cNvCxnSpPr>
              <a:cxnSpLocks/>
              <a:stCxn id="28" idx="3"/>
            </p:cNvCxnSpPr>
            <p:nvPr/>
          </p:nvCxnSpPr>
          <p:spPr>
            <a:xfrm flipV="1">
              <a:off x="3566025" y="4465563"/>
              <a:ext cx="1117747" cy="2658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D08FE60-3B64-B31D-AF3A-5700E8547CBE}"/>
                </a:ext>
              </a:extLst>
            </p:cNvPr>
            <p:cNvSpPr txBox="1"/>
            <p:nvPr/>
          </p:nvSpPr>
          <p:spPr>
            <a:xfrm>
              <a:off x="1851531" y="4278120"/>
              <a:ext cx="1714494" cy="428052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10800000" scaled="1"/>
            </a:gradFill>
            <a:ln w="28575"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BEO M1, M2, M3</a:t>
              </a:r>
            </a:p>
            <a:p>
              <a:r>
                <a:rPr lang="en-GB" sz="1400" dirty="0"/>
                <a:t>Under manufacturing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1D36651-B984-1496-EE85-08EC2D99B899}"/>
                </a:ext>
              </a:extLst>
            </p:cNvPr>
            <p:cNvSpPr txBox="1"/>
            <p:nvPr/>
          </p:nvSpPr>
          <p:spPr>
            <a:xfrm>
              <a:off x="1855329" y="5436786"/>
              <a:ext cx="1706898" cy="428052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0">
                  <a:schemeClr val="accent1"/>
                </a:gs>
              </a:gsLst>
              <a:lin ang="10800000" scaled="1"/>
            </a:gradFill>
            <a:ln w="28575"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200"/>
              </a:lvl1pPr>
            </a:lstStyle>
            <a:p>
              <a:r>
                <a:rPr lang="en-GB" sz="1400" dirty="0"/>
                <a:t>UV Harness</a:t>
              </a:r>
            </a:p>
            <a:p>
              <a:r>
                <a:rPr lang="en-GB" sz="1400" dirty="0"/>
                <a:t>FM available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D406D7E-3CA5-82B5-CB02-2573FABB30A9}"/>
                </a:ext>
              </a:extLst>
            </p:cNvPr>
            <p:cNvCxnSpPr>
              <a:cxnSpLocks/>
              <a:stCxn id="29" idx="3"/>
            </p:cNvCxnSpPr>
            <p:nvPr/>
          </p:nvCxnSpPr>
          <p:spPr>
            <a:xfrm flipV="1">
              <a:off x="3562227" y="4527487"/>
              <a:ext cx="2492378" cy="112332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3762600-7C73-8E64-5901-28D6F63D2BB7}"/>
                </a:ext>
              </a:extLst>
            </p:cNvPr>
            <p:cNvSpPr txBox="1"/>
            <p:nvPr/>
          </p:nvSpPr>
          <p:spPr>
            <a:xfrm>
              <a:off x="8206203" y="5232250"/>
              <a:ext cx="1706898" cy="604309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77000">
                  <a:schemeClr val="accent1"/>
                </a:gs>
              </a:gsLst>
              <a:lin ang="10800000" scaled="1"/>
            </a:gradFill>
            <a:ln w="28575"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900"/>
              </a:lvl1pPr>
            </a:lstStyle>
            <a:p>
              <a:r>
                <a:rPr lang="en-GB" sz="1400" dirty="0"/>
                <a:t>UV band pass filter </a:t>
              </a:r>
            </a:p>
            <a:p>
              <a:r>
                <a:rPr lang="en-GB" sz="1400" dirty="0"/>
                <a:t>Ready for integration with mount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E6F956E2-83BB-2563-DB06-CE91F754BB86}"/>
                </a:ext>
              </a:extLst>
            </p:cNvPr>
            <p:cNvCxnSpPr>
              <a:cxnSpLocks/>
              <a:stCxn id="31" idx="1"/>
            </p:cNvCxnSpPr>
            <p:nvPr/>
          </p:nvCxnSpPr>
          <p:spPr>
            <a:xfrm flipH="1" flipV="1">
              <a:off x="6223803" y="3869982"/>
              <a:ext cx="1982400" cy="166442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53319F6D-31D5-E5E3-4F5F-7CE04498E748}"/>
                </a:ext>
              </a:extLst>
            </p:cNvPr>
            <p:cNvCxnSpPr>
              <a:cxnSpLocks/>
              <a:stCxn id="24" idx="1"/>
            </p:cNvCxnSpPr>
            <p:nvPr/>
          </p:nvCxnSpPr>
          <p:spPr>
            <a:xfrm flipH="1" flipV="1">
              <a:off x="6621418" y="3563293"/>
              <a:ext cx="1602860" cy="102303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2906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499300-37CC-9EDC-78AC-F925D945D21D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r>
              <a:rPr lang="en-US" sz="2800" b="1"/>
              <a:t>Mission status – VIS/NIR channel</a:t>
            </a:r>
            <a:endParaRPr lang="en-BE" sz="2800" b="1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BE530BB-3466-EF1B-0C43-E1BD2ACF59B2}"/>
              </a:ext>
            </a:extLst>
          </p:cNvPr>
          <p:cNvGrpSpPr>
            <a:grpSpLocks noChangeAspect="1"/>
          </p:cNvGrpSpPr>
          <p:nvPr/>
        </p:nvGrpSpPr>
        <p:grpSpPr>
          <a:xfrm>
            <a:off x="1301736" y="739464"/>
            <a:ext cx="9588528" cy="5719728"/>
            <a:chOff x="1848098" y="1044264"/>
            <a:chExt cx="7883745" cy="470279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B40B047-8C95-146B-A78E-A22B377D7E3F}"/>
                </a:ext>
              </a:extLst>
            </p:cNvPr>
            <p:cNvSpPr txBox="1"/>
            <p:nvPr/>
          </p:nvSpPr>
          <p:spPr>
            <a:xfrm>
              <a:off x="1848098" y="2592513"/>
              <a:ext cx="1594509" cy="430195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67000">
                  <a:schemeClr val="accent1"/>
                </a:gs>
              </a:gsLst>
              <a:lin ang="10800000" scaled="1"/>
            </a:gradFill>
            <a:ln w="28575"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900"/>
              </a:lvl1pPr>
            </a:lstStyle>
            <a:p>
              <a:r>
                <a:rPr lang="en-GB" sz="1400" dirty="0"/>
                <a:t>VIS/NIR BEO Structure</a:t>
              </a:r>
            </a:p>
            <a:p>
              <a:r>
                <a:rPr lang="en-GB" sz="1400" dirty="0"/>
                <a:t>Ready for assembly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DC902C0-DF6F-46EF-13E7-93D565D1BD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37796" y="2106094"/>
              <a:ext cx="3911464" cy="313338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E2577E2-DEDF-01FE-7671-4E3B123F4BEF}"/>
                </a:ext>
              </a:extLst>
            </p:cNvPr>
            <p:cNvSpPr txBox="1"/>
            <p:nvPr/>
          </p:nvSpPr>
          <p:spPr>
            <a:xfrm>
              <a:off x="8151564" y="4381579"/>
              <a:ext cx="1580279" cy="430195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0">
                  <a:schemeClr val="accent1"/>
                </a:gs>
              </a:gsLst>
              <a:lin ang="10800000" scaled="1"/>
            </a:gradFill>
            <a:ln w="28575"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900"/>
              </a:lvl1pPr>
            </a:lstStyle>
            <a:p>
              <a:r>
                <a:rPr lang="en-GB" sz="1400" dirty="0"/>
                <a:t>VIS/NIR Mechanism FM </a:t>
              </a:r>
            </a:p>
            <a:p>
              <a:r>
                <a:rPr lang="en-GB" sz="1400" dirty="0"/>
                <a:t>ready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3C7F425-8BF8-CC02-7B39-6672947067F0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6668302" y="4231973"/>
              <a:ext cx="1483262" cy="36470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337FC0-EFD7-1AD0-2D28-DE11FD5231C2}"/>
                </a:ext>
              </a:extLst>
            </p:cNvPr>
            <p:cNvSpPr txBox="1"/>
            <p:nvPr/>
          </p:nvSpPr>
          <p:spPr>
            <a:xfrm>
              <a:off x="8129910" y="3546132"/>
              <a:ext cx="1594509" cy="430195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0">
                  <a:schemeClr val="accent1"/>
                </a:gs>
              </a:gsLst>
              <a:lin ang="10800000" scaled="1"/>
            </a:gradFill>
            <a:ln w="28575"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900"/>
              </a:lvl1pPr>
            </a:lstStyle>
            <a:p>
              <a:r>
                <a:rPr lang="en-GB" sz="1400" dirty="0"/>
                <a:t>VIS/NIR AOTF Assembly</a:t>
              </a:r>
            </a:p>
            <a:p>
              <a:r>
                <a:rPr lang="en-GB" sz="1400" dirty="0"/>
                <a:t>Delivered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94C70E3-0524-0CA5-05A5-31F965993C7B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flipH="1">
              <a:off x="6234193" y="3761230"/>
              <a:ext cx="1895718" cy="5732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9053220-2EB7-D106-25ED-7AED3EA916BF}"/>
                </a:ext>
              </a:extLst>
            </p:cNvPr>
            <p:cNvSpPr txBox="1"/>
            <p:nvPr/>
          </p:nvSpPr>
          <p:spPr>
            <a:xfrm>
              <a:off x="8151564" y="5059601"/>
              <a:ext cx="1580279" cy="607334"/>
            </a:xfrm>
            <a:prstGeom prst="rect">
              <a:avLst/>
            </a:prstGeom>
            <a:gradFill>
              <a:gsLst>
                <a:gs pos="8000">
                  <a:schemeClr val="bg1"/>
                </a:gs>
                <a:gs pos="96000">
                  <a:schemeClr val="accent1"/>
                </a:gs>
              </a:gsLst>
              <a:lin ang="10800000" scaled="1"/>
            </a:gradFill>
            <a:ln w="28575"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VIS/NIR Periscope Mirror under manufacturing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034824F-C9DE-23A9-43EE-CC5D354097DC}"/>
                </a:ext>
              </a:extLst>
            </p:cNvPr>
            <p:cNvCxnSpPr>
              <a:cxnSpLocks/>
              <a:stCxn id="12" idx="1"/>
            </p:cNvCxnSpPr>
            <p:nvPr/>
          </p:nvCxnSpPr>
          <p:spPr>
            <a:xfrm flipH="1" flipV="1">
              <a:off x="7035051" y="4845483"/>
              <a:ext cx="1116513" cy="51778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DF482F5-040C-6578-F745-A6DE0176A178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>
              <a:off x="3442607" y="2807611"/>
              <a:ext cx="976993" cy="44289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5F75677-30F8-8099-DD84-67AA41F246C5}"/>
                </a:ext>
              </a:extLst>
            </p:cNvPr>
            <p:cNvSpPr txBox="1"/>
            <p:nvPr/>
          </p:nvSpPr>
          <p:spPr>
            <a:xfrm>
              <a:off x="1855213" y="3458279"/>
              <a:ext cx="1580279" cy="784472"/>
            </a:xfrm>
            <a:prstGeom prst="rect">
              <a:avLst/>
            </a:prstGeom>
            <a:gradFill>
              <a:gsLst>
                <a:gs pos="22000">
                  <a:schemeClr val="bg1"/>
                </a:gs>
                <a:gs pos="100000">
                  <a:schemeClr val="accent1"/>
                </a:gs>
              </a:gsLst>
              <a:lin ang="10800000" scaled="1"/>
            </a:gradFill>
            <a:ln w="28575"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VIS/NIR BEO Mirrors:</a:t>
              </a:r>
              <a:br>
                <a:rPr lang="en-GB" sz="1400" dirty="0"/>
              </a:br>
              <a:r>
                <a:rPr lang="en-GB" sz="1400" dirty="0"/>
                <a:t>NIR mirrors ready</a:t>
              </a:r>
            </a:p>
            <a:p>
              <a:r>
                <a:rPr lang="en-GB" sz="1400" dirty="0"/>
                <a:t>VIS mirrors under manufacturing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11EEA21-5105-EA78-E823-4516D96B4E4B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 flipV="1">
              <a:off x="3435492" y="3743294"/>
              <a:ext cx="836410" cy="10722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D6F9838-9FE1-1F8E-2EBD-07F5EA52987C}"/>
                </a:ext>
              </a:extLst>
            </p:cNvPr>
            <p:cNvSpPr txBox="1"/>
            <p:nvPr/>
          </p:nvSpPr>
          <p:spPr>
            <a:xfrm>
              <a:off x="1848098" y="1044264"/>
              <a:ext cx="1594509" cy="430195"/>
            </a:xfrm>
            <a:prstGeom prst="rect">
              <a:avLst/>
            </a:prstGeom>
            <a:gradFill>
              <a:gsLst>
                <a:gs pos="64000">
                  <a:schemeClr val="bg1"/>
                </a:gs>
                <a:gs pos="100000">
                  <a:schemeClr val="accent1"/>
                </a:gs>
              </a:gsLst>
              <a:lin ang="10800000" scaled="1"/>
            </a:gradFill>
            <a:ln w="28575"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200"/>
              </a:lvl1pPr>
            </a:lstStyle>
            <a:p>
              <a:r>
                <a:rPr lang="en-GB" sz="1400" dirty="0"/>
                <a:t>FPA</a:t>
              </a:r>
            </a:p>
            <a:p>
              <a:r>
                <a:rPr lang="en-GB" sz="1400" dirty="0"/>
                <a:t>Under manufacturing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BA09AAF-031E-6B2C-8EDD-571E13DF6BE4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>
              <a:off x="3442607" y="1259362"/>
              <a:ext cx="2139583" cy="185384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77E5C8-A3CF-C384-611E-9275D4969C88}"/>
                </a:ext>
              </a:extLst>
            </p:cNvPr>
            <p:cNvSpPr txBox="1"/>
            <p:nvPr/>
          </p:nvSpPr>
          <p:spPr>
            <a:xfrm>
              <a:off x="1855213" y="5139724"/>
              <a:ext cx="1580279" cy="607334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67000">
                  <a:schemeClr val="accent1"/>
                </a:gs>
              </a:gsLst>
              <a:lin ang="10800000" scaled="1"/>
            </a:gradFill>
            <a:ln w="28575"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900"/>
              </a:lvl1pPr>
            </a:lstStyle>
            <a:p>
              <a:r>
                <a:rPr lang="en-GB" sz="1400" dirty="0"/>
                <a:t>VIS/NIR Folding Mirror</a:t>
              </a:r>
            </a:p>
            <a:p>
              <a:r>
                <a:rPr lang="en-GB" sz="1400" dirty="0"/>
                <a:t>Ready for mount integration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78210B1-9C8A-F499-F611-01ECEBD2FA80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 flipV="1">
              <a:off x="3435492" y="4312381"/>
              <a:ext cx="2324936" cy="113101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52432BB-9E12-F7AC-5919-EC9B3204D8C9}"/>
                </a:ext>
              </a:extLst>
            </p:cNvPr>
            <p:cNvSpPr txBox="1"/>
            <p:nvPr/>
          </p:nvSpPr>
          <p:spPr>
            <a:xfrm>
              <a:off x="8144140" y="2530321"/>
              <a:ext cx="1580279" cy="607334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58000">
                  <a:schemeClr val="accent3"/>
                </a:gs>
              </a:gsLst>
              <a:lin ang="10800000" scaled="1"/>
            </a:gradFill>
            <a:ln w="28575"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900"/>
              </a:lvl1pPr>
            </a:lstStyle>
            <a:p>
              <a:r>
                <a:rPr lang="en-GB" sz="1400" dirty="0"/>
                <a:t>NIR FEO structure ready</a:t>
              </a:r>
            </a:p>
            <a:p>
              <a:r>
                <a:rPr lang="en-GB" sz="1400" dirty="0"/>
                <a:t>VIS FEO structure</a:t>
              </a:r>
            </a:p>
            <a:p>
              <a:r>
                <a:rPr lang="en-GB" sz="1400" dirty="0"/>
                <a:t>Under repair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3A3328D-C13B-F9C2-E6A9-E53C2866A230}"/>
                </a:ext>
              </a:extLst>
            </p:cNvPr>
            <p:cNvCxnSpPr>
              <a:cxnSpLocks/>
              <a:stCxn id="21" idx="1"/>
            </p:cNvCxnSpPr>
            <p:nvPr/>
          </p:nvCxnSpPr>
          <p:spPr>
            <a:xfrm flipH="1">
              <a:off x="7105650" y="2833988"/>
              <a:ext cx="1038491" cy="48339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32FAC1B-1879-F319-9313-42C69B9E2117}"/>
                </a:ext>
              </a:extLst>
            </p:cNvPr>
            <p:cNvSpPr txBox="1"/>
            <p:nvPr/>
          </p:nvSpPr>
          <p:spPr>
            <a:xfrm>
              <a:off x="8144140" y="1413596"/>
              <a:ext cx="1580279" cy="784472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58000">
                  <a:schemeClr val="accent1"/>
                </a:gs>
              </a:gsLst>
              <a:lin ang="10800000" scaled="1"/>
            </a:gradFill>
            <a:ln w="28575"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VIS/NIR FEO Mirrors</a:t>
              </a:r>
            </a:p>
            <a:p>
              <a:r>
                <a:rPr lang="en-GB" sz="1400" dirty="0"/>
                <a:t>NIR: integrated</a:t>
              </a:r>
              <a:br>
                <a:rPr lang="en-GB" sz="1400" dirty="0"/>
              </a:br>
              <a:r>
                <a:rPr lang="en-GB" sz="1400" dirty="0"/>
                <a:t>VIS: under manufacturing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C2E30E2-1A38-5685-53FE-A9C0B994AD25}"/>
                </a:ext>
              </a:extLst>
            </p:cNvPr>
            <p:cNvCxnSpPr>
              <a:cxnSpLocks/>
              <a:stCxn id="23" idx="1"/>
            </p:cNvCxnSpPr>
            <p:nvPr/>
          </p:nvCxnSpPr>
          <p:spPr>
            <a:xfrm flipH="1">
              <a:off x="7035051" y="1805832"/>
              <a:ext cx="1109089" cy="89771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CFA5884-B668-675E-FE18-EF6597639CA9}"/>
                </a:ext>
              </a:extLst>
            </p:cNvPr>
            <p:cNvSpPr txBox="1"/>
            <p:nvPr/>
          </p:nvSpPr>
          <p:spPr>
            <a:xfrm>
              <a:off x="1848098" y="1963904"/>
              <a:ext cx="1594509" cy="430195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0">
                  <a:schemeClr val="accent1"/>
                </a:gs>
              </a:gsLst>
              <a:lin ang="10800000" scaled="1"/>
            </a:gradFill>
            <a:ln w="28575"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900"/>
              </a:lvl1pPr>
            </a:lstStyle>
            <a:p>
              <a:r>
                <a:rPr lang="en-GB" sz="1400" dirty="0"/>
                <a:t>VIS/NIR Harness</a:t>
              </a:r>
            </a:p>
            <a:p>
              <a:r>
                <a:rPr lang="en-GB" sz="1400" dirty="0"/>
                <a:t>Ready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19F4FF6-A0B5-A5AE-3FBC-BEA651CE9D87}"/>
                </a:ext>
              </a:extLst>
            </p:cNvPr>
            <p:cNvCxnSpPr>
              <a:cxnSpLocks/>
              <a:stCxn id="25" idx="3"/>
            </p:cNvCxnSpPr>
            <p:nvPr/>
          </p:nvCxnSpPr>
          <p:spPr>
            <a:xfrm>
              <a:off x="3442607" y="2179002"/>
              <a:ext cx="888693" cy="66575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89421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3018</TotalTime>
  <Words>2061</Words>
  <Application>Microsoft Macintosh PowerPoint</Application>
  <PresentationFormat>Widescreen</PresentationFormat>
  <Paragraphs>429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MS PGothic</vt:lpstr>
      <vt:lpstr>Arial</vt:lpstr>
      <vt:lpstr>Calibri</vt:lpstr>
      <vt:lpstr>Cambria Math</vt:lpstr>
      <vt:lpstr>Constantia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Emmanuel Dekemper</dc:creator>
  <cp:lastModifiedBy>Emmanuel Dekemper</cp:lastModifiedBy>
  <cp:revision>5</cp:revision>
  <dcterms:created xsi:type="dcterms:W3CDTF">2024-07-18T21:02:49Z</dcterms:created>
  <dcterms:modified xsi:type="dcterms:W3CDTF">2025-06-06T08:29:17Z</dcterms:modified>
</cp:coreProperties>
</file>