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9" r:id="rId3"/>
    <p:sldId id="268" r:id="rId4"/>
    <p:sldId id="270" r:id="rId5"/>
    <p:sldId id="271" r:id="rId6"/>
    <p:sldId id="260" r:id="rId7"/>
    <p:sldId id="261" r:id="rId8"/>
    <p:sldId id="262" r:id="rId9"/>
    <p:sldId id="266" r:id="rId10"/>
    <p:sldId id="264" r:id="rId11"/>
    <p:sldId id="265" r:id="rId12"/>
    <p:sldId id="272" r:id="rId1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12C8"/>
    <a:srgbClr val="0000FF"/>
    <a:srgbClr val="8AFEB6"/>
    <a:srgbClr val="FF46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밝은 스타일 1 - 강조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밝은 스타일 3 - 강조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보통 스타일 4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3574" autoAdjust="0"/>
  </p:normalViewPr>
  <p:slideViewPr>
    <p:cSldViewPr snapToGrid="0">
      <p:cViewPr varScale="1">
        <p:scale>
          <a:sx n="64" d="100"/>
          <a:sy n="64" d="100"/>
        </p:scale>
        <p:origin x="276" y="66"/>
      </p:cViewPr>
      <p:guideLst/>
    </p:cSldViewPr>
  </p:slideViewPr>
  <p:notesTextViewPr>
    <p:cViewPr>
      <p:scale>
        <a:sx n="125" d="100"/>
        <a:sy n="125" d="100"/>
      </p:scale>
      <p:origin x="0" y="0"/>
    </p:cViewPr>
  </p:notesTextViewPr>
  <p:notesViewPr>
    <p:cSldViewPr snapToGrid="0">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BAFB36-8976-4A1A-B4C6-CE11079CFBDD}" type="datetimeFigureOut">
              <a:rPr lang="ko-KR" altLang="en-US" smtClean="0"/>
              <a:t>2025-06-02</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3A7597-7D96-482F-AB1F-5771FCD70B29}" type="slidenum">
              <a:rPr lang="ko-KR" altLang="en-US" smtClean="0"/>
              <a:t>‹#›</a:t>
            </a:fld>
            <a:endParaRPr lang="ko-KR" altLang="en-US"/>
          </a:p>
        </p:txBody>
      </p:sp>
    </p:spTree>
    <p:extLst>
      <p:ext uri="{BB962C8B-B14F-4D97-AF65-F5344CB8AC3E}">
        <p14:creationId xmlns:p14="http://schemas.microsoft.com/office/powerpoint/2010/main" val="3998446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F731D-4C56-4A32-B26A-1D89AC6DDCC1}" type="datetimeFigureOut">
              <a:rPr lang="ko-KR" altLang="en-US" smtClean="0"/>
              <a:t>2025-06-02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DB0B6-4E1B-4B50-AC63-C360A5CD174D}" type="slidenum">
              <a:rPr lang="ko-KR" altLang="en-US" smtClean="0"/>
              <a:t>‹#›</a:t>
            </a:fld>
            <a:endParaRPr lang="ko-KR" altLang="en-US"/>
          </a:p>
        </p:txBody>
      </p:sp>
    </p:spTree>
    <p:extLst>
      <p:ext uri="{BB962C8B-B14F-4D97-AF65-F5344CB8AC3E}">
        <p14:creationId xmlns:p14="http://schemas.microsoft.com/office/powerpoint/2010/main" val="136107028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sz="2800" baseline="0" dirty="0"/>
          </a:p>
        </p:txBody>
      </p:sp>
      <p:sp>
        <p:nvSpPr>
          <p:cNvPr id="4" name="슬라이드 번호 개체 틀 3"/>
          <p:cNvSpPr>
            <a:spLocks noGrp="1"/>
          </p:cNvSpPr>
          <p:nvPr>
            <p:ph type="sldNum" sz="quarter" idx="5"/>
          </p:nvPr>
        </p:nvSpPr>
        <p:spPr/>
        <p:txBody>
          <a:bodyPr/>
          <a:lstStyle/>
          <a:p>
            <a:fld id="{8F6DB0B6-4E1B-4B50-AC63-C360A5CD174D}" type="slidenum">
              <a:rPr lang="ko-KR" altLang="en-US" smtClean="0"/>
              <a:t>1</a:t>
            </a:fld>
            <a:endParaRPr lang="ko-KR" altLang="en-US"/>
          </a:p>
        </p:txBody>
      </p:sp>
    </p:spTree>
    <p:extLst>
      <p:ext uri="{BB962C8B-B14F-4D97-AF65-F5344CB8AC3E}">
        <p14:creationId xmlns:p14="http://schemas.microsoft.com/office/powerpoint/2010/main" val="334354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F6DB0B6-4E1B-4B50-AC63-C360A5CD174D}" type="slidenum">
              <a:rPr lang="ko-KR" altLang="en-US" smtClean="0"/>
              <a:t>5</a:t>
            </a:fld>
            <a:endParaRPr lang="ko-KR" altLang="en-US"/>
          </a:p>
        </p:txBody>
      </p:sp>
    </p:spTree>
    <p:extLst>
      <p:ext uri="{BB962C8B-B14F-4D97-AF65-F5344CB8AC3E}">
        <p14:creationId xmlns:p14="http://schemas.microsoft.com/office/powerpoint/2010/main" val="55838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8F6DB0B6-4E1B-4B50-AC63-C360A5CD174D}" type="slidenum">
              <a:rPr lang="ko-KR" altLang="en-US" smtClean="0"/>
              <a:t>6</a:t>
            </a:fld>
            <a:endParaRPr lang="ko-KR" altLang="en-US"/>
          </a:p>
        </p:txBody>
      </p:sp>
    </p:spTree>
    <p:extLst>
      <p:ext uri="{BB962C8B-B14F-4D97-AF65-F5344CB8AC3E}">
        <p14:creationId xmlns:p14="http://schemas.microsoft.com/office/powerpoint/2010/main" val="3304485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8F6DB0B6-4E1B-4B50-AC63-C360A5CD174D}" type="slidenum">
              <a:rPr lang="ko-KR" altLang="en-US" smtClean="0"/>
              <a:t>7</a:t>
            </a:fld>
            <a:endParaRPr lang="ko-KR" altLang="en-US"/>
          </a:p>
        </p:txBody>
      </p:sp>
    </p:spTree>
    <p:extLst>
      <p:ext uri="{BB962C8B-B14F-4D97-AF65-F5344CB8AC3E}">
        <p14:creationId xmlns:p14="http://schemas.microsoft.com/office/powerpoint/2010/main" val="212480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F6DB0B6-4E1B-4B50-AC63-C360A5CD174D}" type="slidenum">
              <a:rPr lang="ko-KR" altLang="en-US" smtClean="0"/>
              <a:t>8</a:t>
            </a:fld>
            <a:endParaRPr lang="ko-KR" altLang="en-US"/>
          </a:p>
        </p:txBody>
      </p:sp>
    </p:spTree>
    <p:extLst>
      <p:ext uri="{BB962C8B-B14F-4D97-AF65-F5344CB8AC3E}">
        <p14:creationId xmlns:p14="http://schemas.microsoft.com/office/powerpoint/2010/main" val="137234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F6DB0B6-4E1B-4B50-AC63-C360A5CD174D}" type="slidenum">
              <a:rPr lang="ko-KR" altLang="en-US" smtClean="0"/>
              <a:t>9</a:t>
            </a:fld>
            <a:endParaRPr lang="ko-KR" altLang="en-US"/>
          </a:p>
        </p:txBody>
      </p:sp>
    </p:spTree>
    <p:extLst>
      <p:ext uri="{BB962C8B-B14F-4D97-AF65-F5344CB8AC3E}">
        <p14:creationId xmlns:p14="http://schemas.microsoft.com/office/powerpoint/2010/main" val="289403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10"/>
          </p:nvPr>
        </p:nvSpPr>
        <p:spPr/>
        <p:txBody>
          <a:bodyPr/>
          <a:lstStyle/>
          <a:p>
            <a:fld id="{8F6DB0B6-4E1B-4B50-AC63-C360A5CD174D}" type="slidenum">
              <a:rPr lang="ko-KR" altLang="en-US" smtClean="0"/>
              <a:t>10</a:t>
            </a:fld>
            <a:endParaRPr lang="ko-KR" altLang="en-US"/>
          </a:p>
        </p:txBody>
      </p:sp>
    </p:spTree>
    <p:extLst>
      <p:ext uri="{BB962C8B-B14F-4D97-AF65-F5344CB8AC3E}">
        <p14:creationId xmlns:p14="http://schemas.microsoft.com/office/powerpoint/2010/main" val="209409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F6DB0B6-4E1B-4B50-AC63-C360A5CD174D}" type="slidenum">
              <a:rPr lang="ko-KR" altLang="en-US" smtClean="0"/>
              <a:t>11</a:t>
            </a:fld>
            <a:endParaRPr lang="ko-KR" altLang="en-US"/>
          </a:p>
        </p:txBody>
      </p:sp>
    </p:spTree>
    <p:extLst>
      <p:ext uri="{BB962C8B-B14F-4D97-AF65-F5344CB8AC3E}">
        <p14:creationId xmlns:p14="http://schemas.microsoft.com/office/powerpoint/2010/main" val="220443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3339A515-9B7E-E501-237A-7692D5A8103D}"/>
              </a:ext>
            </a:extLst>
          </p:cNvPr>
          <p:cNvSpPr/>
          <p:nvPr userDrawn="1"/>
        </p:nvSpPr>
        <p:spPr>
          <a:xfrm>
            <a:off x="0" y="6495068"/>
            <a:ext cx="12192000" cy="36293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chemeClr val="accent4">
                    <a:lumMod val="60000"/>
                    <a:lumOff val="40000"/>
                  </a:schemeClr>
                </a:solidFill>
              </a:rPr>
              <a:t>21</a:t>
            </a:r>
            <a:r>
              <a:rPr lang="en-US" altLang="ko-KR" sz="1400" b="1" baseline="30000" dirty="0" smtClean="0">
                <a:solidFill>
                  <a:schemeClr val="accent4">
                    <a:lumMod val="60000"/>
                    <a:lumOff val="40000"/>
                  </a:schemeClr>
                </a:solidFill>
              </a:rPr>
              <a:t>st</a:t>
            </a:r>
            <a:r>
              <a:rPr lang="en-US" altLang="ko-KR" sz="1400" b="1" baseline="0" dirty="0" smtClean="0">
                <a:solidFill>
                  <a:schemeClr val="accent4">
                    <a:lumMod val="60000"/>
                    <a:lumOff val="40000"/>
                  </a:schemeClr>
                </a:solidFill>
              </a:rPr>
              <a:t> CEOS AC-VC</a:t>
            </a:r>
            <a:r>
              <a:rPr lang="en-US" altLang="ko-KR" sz="1400" b="1" dirty="0" smtClean="0">
                <a:solidFill>
                  <a:schemeClr val="accent4">
                    <a:lumMod val="60000"/>
                    <a:lumOff val="40000"/>
                  </a:schemeClr>
                </a:solidFill>
              </a:rPr>
              <a:t>                                                                                                                                                                              Tuesday,</a:t>
            </a:r>
            <a:r>
              <a:rPr lang="en-US" altLang="ko-KR" sz="1400" b="1" baseline="0" dirty="0" smtClean="0">
                <a:solidFill>
                  <a:schemeClr val="accent4">
                    <a:lumMod val="60000"/>
                    <a:lumOff val="40000"/>
                  </a:schemeClr>
                </a:solidFill>
              </a:rPr>
              <a:t> </a:t>
            </a:r>
            <a:r>
              <a:rPr lang="en-US" altLang="ko-KR" sz="1400" b="1" dirty="0" smtClean="0">
                <a:solidFill>
                  <a:schemeClr val="accent4">
                    <a:lumMod val="60000"/>
                    <a:lumOff val="40000"/>
                  </a:schemeClr>
                </a:solidFill>
              </a:rPr>
              <a:t>June</a:t>
            </a:r>
            <a:r>
              <a:rPr lang="en-US" altLang="ko-KR" sz="1400" b="1" baseline="0" dirty="0" smtClean="0">
                <a:solidFill>
                  <a:schemeClr val="accent4">
                    <a:lumMod val="60000"/>
                    <a:lumOff val="40000"/>
                  </a:schemeClr>
                </a:solidFill>
              </a:rPr>
              <a:t> 10, 2025</a:t>
            </a:r>
            <a:endParaRPr lang="ko-KR" altLang="en-US" sz="1400" b="1" dirty="0">
              <a:solidFill>
                <a:schemeClr val="accent4">
                  <a:lumMod val="60000"/>
                  <a:lumOff val="40000"/>
                </a:schemeClr>
              </a:solidFill>
            </a:endParaRPr>
          </a:p>
        </p:txBody>
      </p:sp>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dirty="0"/>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6" name="슬라이드 번호 개체 틀 5"/>
          <p:cNvSpPr>
            <a:spLocks noGrp="1"/>
          </p:cNvSpPr>
          <p:nvPr>
            <p:ph type="sldNum" sz="quarter" idx="12"/>
          </p:nvPr>
        </p:nvSpPr>
        <p:spPr>
          <a:xfrm>
            <a:off x="3736942" y="6489585"/>
            <a:ext cx="2743200" cy="365125"/>
          </a:xfrm>
        </p:spPr>
        <p:txBody>
          <a:bodyPr/>
          <a:lstStyle>
            <a:lvl1pPr>
              <a:defRPr sz="1400"/>
            </a:lvl1pPr>
          </a:lstStyle>
          <a:p>
            <a:fld id="{78FE2DF4-C2AA-4F94-8A95-977ED69C201F}" type="slidenum">
              <a:rPr lang="ko-KR" altLang="en-US" smtClean="0"/>
              <a:pPr/>
              <a:t>‹#›</a:t>
            </a:fld>
            <a:endParaRPr lang="ko-KR" altLang="en-US"/>
          </a:p>
        </p:txBody>
      </p:sp>
    </p:spTree>
    <p:extLst>
      <p:ext uri="{BB962C8B-B14F-4D97-AF65-F5344CB8AC3E}">
        <p14:creationId xmlns:p14="http://schemas.microsoft.com/office/powerpoint/2010/main" val="1960793908"/>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5CAA961D-CEBF-4AD4-805F-AE43F505E1F0}" type="datetimeFigureOut">
              <a:rPr lang="ko-KR" altLang="en-US" smtClean="0"/>
              <a:t>2025-06-02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374235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5CAA961D-CEBF-4AD4-805F-AE43F505E1F0}" type="datetimeFigureOut">
              <a:rPr lang="ko-KR" altLang="en-US" smtClean="0"/>
              <a:t>2025-06-02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291724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5CAA961D-CEBF-4AD4-805F-AE43F505E1F0}" type="datetimeFigureOut">
              <a:rPr lang="ko-KR" altLang="en-US" smtClean="0"/>
              <a:t>2025-06-02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25723620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5CAA961D-CEBF-4AD4-805F-AE43F505E1F0}" type="datetimeFigureOut">
              <a:rPr lang="ko-KR" altLang="en-US" smtClean="0"/>
              <a:t>2025-06-02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122281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5CAA961D-CEBF-4AD4-805F-AE43F505E1F0}" type="datetimeFigureOut">
              <a:rPr lang="ko-KR" altLang="en-US" smtClean="0"/>
              <a:t>2025-06-02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19551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5CAA961D-CEBF-4AD4-805F-AE43F505E1F0}" type="datetimeFigureOut">
              <a:rPr lang="ko-KR" altLang="en-US" smtClean="0"/>
              <a:t>2025-06-02</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16306567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3339A515-9B7E-E501-237A-7692D5A8103D}"/>
              </a:ext>
            </a:extLst>
          </p:cNvPr>
          <p:cNvSpPr/>
          <p:nvPr userDrawn="1"/>
        </p:nvSpPr>
        <p:spPr>
          <a:xfrm>
            <a:off x="0" y="6495068"/>
            <a:ext cx="12192000" cy="36293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chemeClr val="accent4">
                    <a:lumMod val="60000"/>
                    <a:lumOff val="40000"/>
                  </a:schemeClr>
                </a:solidFill>
              </a:rPr>
              <a:t>21</a:t>
            </a:r>
            <a:r>
              <a:rPr lang="en-US" altLang="ko-KR" sz="1400" b="1" baseline="30000" dirty="0" smtClean="0">
                <a:solidFill>
                  <a:schemeClr val="accent4">
                    <a:lumMod val="60000"/>
                    <a:lumOff val="40000"/>
                  </a:schemeClr>
                </a:solidFill>
              </a:rPr>
              <a:t>st</a:t>
            </a:r>
            <a:r>
              <a:rPr lang="en-US" altLang="ko-KR" sz="1400" b="1" baseline="0" dirty="0" smtClean="0">
                <a:solidFill>
                  <a:schemeClr val="accent4">
                    <a:lumMod val="60000"/>
                    <a:lumOff val="40000"/>
                  </a:schemeClr>
                </a:solidFill>
              </a:rPr>
              <a:t> CEOS AC-VC</a:t>
            </a:r>
            <a:r>
              <a:rPr lang="en-US" altLang="ko-KR" sz="1400" b="1" dirty="0" smtClean="0">
                <a:solidFill>
                  <a:schemeClr val="accent4">
                    <a:lumMod val="60000"/>
                    <a:lumOff val="40000"/>
                  </a:schemeClr>
                </a:solidFill>
              </a:rPr>
              <a:t>                                                                                                                                                                              Tuesday,</a:t>
            </a:r>
            <a:r>
              <a:rPr lang="en-US" altLang="ko-KR" sz="1400" b="1" baseline="0" dirty="0" smtClean="0">
                <a:solidFill>
                  <a:schemeClr val="accent4">
                    <a:lumMod val="60000"/>
                    <a:lumOff val="40000"/>
                  </a:schemeClr>
                </a:solidFill>
              </a:rPr>
              <a:t> </a:t>
            </a:r>
            <a:r>
              <a:rPr lang="en-US" altLang="ko-KR" sz="1400" b="1" dirty="0" smtClean="0">
                <a:solidFill>
                  <a:schemeClr val="accent4">
                    <a:lumMod val="60000"/>
                    <a:lumOff val="40000"/>
                  </a:schemeClr>
                </a:solidFill>
              </a:rPr>
              <a:t>June</a:t>
            </a:r>
            <a:r>
              <a:rPr lang="en-US" altLang="ko-KR" sz="1400" b="1" baseline="0" dirty="0" smtClean="0">
                <a:solidFill>
                  <a:schemeClr val="accent4">
                    <a:lumMod val="60000"/>
                    <a:lumOff val="40000"/>
                  </a:schemeClr>
                </a:solidFill>
              </a:rPr>
              <a:t> 10, 2025</a:t>
            </a:r>
            <a:endParaRPr lang="ko-KR" altLang="en-US" sz="1400" b="1" dirty="0">
              <a:solidFill>
                <a:schemeClr val="accent4">
                  <a:lumMod val="60000"/>
                  <a:lumOff val="40000"/>
                </a:schemeClr>
              </a:solidFill>
            </a:endParaRPr>
          </a:p>
        </p:txBody>
      </p:sp>
      <p:sp>
        <p:nvSpPr>
          <p:cNvPr id="6" name="직사각형 5"/>
          <p:cNvSpPr/>
          <p:nvPr/>
        </p:nvSpPr>
        <p:spPr>
          <a:xfrm>
            <a:off x="445008" y="246252"/>
            <a:ext cx="11301984" cy="750443"/>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445008" y="173482"/>
            <a:ext cx="11301984" cy="750443"/>
          </a:xfrm>
          <a:ln w="9525">
            <a:noFill/>
          </a:ln>
        </p:spPr>
        <p:txBody>
          <a:bodyPr>
            <a:normAutofit/>
          </a:bodyPr>
          <a:lstStyle>
            <a:lvl1pPr algn="ctr">
              <a:defRPr sz="3600" b="1">
                <a:solidFill>
                  <a:srgbClr val="0000FF"/>
                </a:solidFill>
                <a:latin typeface="Arial" panose="020B0604020202020204" pitchFamily="34" charset="0"/>
                <a:cs typeface="Arial" panose="020B0604020202020204" pitchFamily="34" charset="0"/>
              </a:defRPr>
            </a:lvl1pPr>
          </a:lstStyle>
          <a:p>
            <a:r>
              <a:rPr lang="ko-KR" altLang="en-US" dirty="0"/>
              <a:t>마스터 제목 스타일 편집</a:t>
            </a:r>
          </a:p>
        </p:txBody>
      </p:sp>
      <p:sp>
        <p:nvSpPr>
          <p:cNvPr id="3" name="날짜 개체 틀 2"/>
          <p:cNvSpPr>
            <a:spLocks noGrp="1"/>
          </p:cNvSpPr>
          <p:nvPr>
            <p:ph type="dt" sz="half" idx="10"/>
          </p:nvPr>
        </p:nvSpPr>
        <p:spPr/>
        <p:txBody>
          <a:bodyPr/>
          <a:lstStyle/>
          <a:p>
            <a:fld id="{5CAA961D-CEBF-4AD4-805F-AE43F505E1F0}" type="datetimeFigureOut">
              <a:rPr lang="ko-KR" altLang="en-US" smtClean="0"/>
              <a:t>2025-06-02</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78FE2DF4-C2AA-4F94-8A95-977ED69C201F}" type="slidenum">
              <a:rPr lang="ko-KR" altLang="en-US" smtClean="0"/>
              <a:t>‹#›</a:t>
            </a:fld>
            <a:endParaRPr lang="ko-KR" altLang="en-US"/>
          </a:p>
        </p:txBody>
      </p:sp>
      <p:sp>
        <p:nvSpPr>
          <p:cNvPr id="7" name="직사각형 6"/>
          <p:cNvSpPr/>
          <p:nvPr/>
        </p:nvSpPr>
        <p:spPr>
          <a:xfrm>
            <a:off x="445008" y="923926"/>
            <a:ext cx="155067" cy="72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683133" y="923926"/>
            <a:ext cx="155067" cy="72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flipV="1">
            <a:off x="921258" y="923925"/>
            <a:ext cx="10825734" cy="72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슬라이드 번호 개체 틀 5">
            <a:extLst>
              <a:ext uri="{FF2B5EF4-FFF2-40B4-BE49-F238E27FC236}">
                <a16:creationId xmlns:a16="http://schemas.microsoft.com/office/drawing/2014/main" id="{BC2FF099-041C-7991-C688-E92090D136A7}"/>
              </a:ext>
            </a:extLst>
          </p:cNvPr>
          <p:cNvSpPr txBox="1">
            <a:spLocks/>
          </p:cNvSpPr>
          <p:nvPr userDrawn="1"/>
        </p:nvSpPr>
        <p:spPr>
          <a:xfrm>
            <a:off x="3736942" y="6489585"/>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4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8FE2DF4-C2AA-4F94-8A95-977ED69C201F}" type="slidenum">
              <a:rPr lang="ko-KR" altLang="en-US" smtClean="0"/>
              <a:pPr/>
              <a:t>‹#›</a:t>
            </a:fld>
            <a:endParaRPr lang="ko-KR" altLang="en-US"/>
          </a:p>
        </p:txBody>
      </p:sp>
    </p:spTree>
    <p:extLst>
      <p:ext uri="{BB962C8B-B14F-4D97-AF65-F5344CB8AC3E}">
        <p14:creationId xmlns:p14="http://schemas.microsoft.com/office/powerpoint/2010/main" val="33019421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CAA961D-CEBF-4AD4-805F-AE43F505E1F0}" type="datetimeFigureOut">
              <a:rPr lang="ko-KR" altLang="en-US" smtClean="0"/>
              <a:t>2025-06-02</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27787701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5CAA961D-CEBF-4AD4-805F-AE43F505E1F0}" type="datetimeFigureOut">
              <a:rPr lang="ko-KR" altLang="en-US" smtClean="0"/>
              <a:t>2025-06-02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5042638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5CAA961D-CEBF-4AD4-805F-AE43F505E1F0}" type="datetimeFigureOut">
              <a:rPr lang="ko-KR" altLang="en-US" smtClean="0"/>
              <a:t>2025-06-02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16520607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A961D-CEBF-4AD4-805F-AE43F505E1F0}" type="datetimeFigureOut">
              <a:rPr lang="ko-KR" altLang="en-US" smtClean="0"/>
              <a:t>2025-06-02</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1312311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660C9B60-EDE9-3894-2C29-202F46D21E5B}"/>
              </a:ext>
            </a:extLst>
          </p:cNvPr>
          <p:cNvPicPr>
            <a:picLocks noChangeAspect="1"/>
          </p:cNvPicPr>
          <p:nvPr/>
        </p:nvPicPr>
        <p:blipFill>
          <a:blip r:embed="rId3"/>
          <a:srcRect l="1053" t="7034" r="9794" b="11001"/>
          <a:stretch/>
        </p:blipFill>
        <p:spPr>
          <a:xfrm>
            <a:off x="8290740" y="3772444"/>
            <a:ext cx="3587262" cy="2717142"/>
          </a:xfrm>
          <a:prstGeom prst="rect">
            <a:avLst/>
          </a:prstGeom>
        </p:spPr>
      </p:pic>
      <p:sp>
        <p:nvSpPr>
          <p:cNvPr id="5" name="직사각형 4">
            <a:extLst>
              <a:ext uri="{FF2B5EF4-FFF2-40B4-BE49-F238E27FC236}">
                <a16:creationId xmlns:a16="http://schemas.microsoft.com/office/drawing/2014/main" id="{808E452C-2212-DB6D-AFEE-FC1F2BB3EA2E}"/>
              </a:ext>
            </a:extLst>
          </p:cNvPr>
          <p:cNvSpPr/>
          <p:nvPr/>
        </p:nvSpPr>
        <p:spPr>
          <a:xfrm>
            <a:off x="228600" y="218210"/>
            <a:ext cx="11679382" cy="6271376"/>
          </a:xfrm>
          <a:prstGeom prst="rect">
            <a:avLst/>
          </a:prstGeom>
          <a:noFill/>
          <a:ln w="38100" cmpd="tri">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a:extLst>
              <a:ext uri="{FF2B5EF4-FFF2-40B4-BE49-F238E27FC236}">
                <a16:creationId xmlns:a16="http://schemas.microsoft.com/office/drawing/2014/main" id="{A544BF8E-4DBE-6B9D-EF65-9ABB75685E0C}"/>
              </a:ext>
            </a:extLst>
          </p:cNvPr>
          <p:cNvSpPr>
            <a:spLocks noGrp="1"/>
          </p:cNvSpPr>
          <p:nvPr>
            <p:ph type="title"/>
          </p:nvPr>
        </p:nvSpPr>
        <p:spPr>
          <a:xfrm>
            <a:off x="417299" y="674898"/>
            <a:ext cx="11301984" cy="1975681"/>
          </a:xfrm>
        </p:spPr>
        <p:txBody>
          <a:bodyPr>
            <a:noAutofit/>
          </a:bodyPr>
          <a:lstStyle/>
          <a:p>
            <a:pPr>
              <a:lnSpc>
                <a:spcPct val="150000"/>
              </a:lnSpc>
            </a:pPr>
            <a:r>
              <a:rPr lang="en-US" altLang="ko-KR" sz="4000" dirty="0" smtClean="0">
                <a:ln w="12700">
                  <a:solidFill>
                    <a:schemeClr val="accent5"/>
                  </a:solidFill>
                  <a:prstDash val="solid"/>
                </a:ln>
                <a:solidFill>
                  <a:schemeClr val="tx1"/>
                </a:solidFill>
                <a:latin typeface="Verdana" panose="020B0604030504040204" pitchFamily="34" charset="0"/>
                <a:ea typeface="Verdana" panose="020B0604030504040204" pitchFamily="34" charset="0"/>
              </a:rPr>
              <a:t>GEMS OZONE PODUCTS</a:t>
            </a:r>
            <a:br>
              <a:rPr lang="en-US" altLang="ko-KR" sz="4000" dirty="0" smtClean="0">
                <a:ln w="12700">
                  <a:solidFill>
                    <a:schemeClr val="accent5"/>
                  </a:solidFill>
                  <a:prstDash val="solid"/>
                </a:ln>
                <a:solidFill>
                  <a:schemeClr val="tx1"/>
                </a:solidFill>
                <a:latin typeface="Verdana" panose="020B0604030504040204" pitchFamily="34" charset="0"/>
                <a:ea typeface="Verdana" panose="020B0604030504040204" pitchFamily="34" charset="0"/>
              </a:rPr>
            </a:br>
            <a:r>
              <a:rPr lang="en-US" altLang="ko-KR" sz="3200" b="0" dirty="0" smtClean="0">
                <a:ln w="12700">
                  <a:solidFill>
                    <a:schemeClr val="accent5"/>
                  </a:solidFill>
                  <a:prstDash val="solid"/>
                </a:ln>
                <a:solidFill>
                  <a:schemeClr val="bg1">
                    <a:lumMod val="50000"/>
                  </a:schemeClr>
                </a:solidFill>
                <a:latin typeface="Verdana" panose="020B0604030504040204" pitchFamily="34" charset="0"/>
                <a:ea typeface="Verdana" panose="020B0604030504040204" pitchFamily="34" charset="0"/>
              </a:rPr>
              <a:t>Total Column Ozone and Ozone Profile </a:t>
            </a:r>
            <a:endParaRPr lang="ko-KR" altLang="en-US" sz="3200" b="0" dirty="0">
              <a:ln w="12700">
                <a:solidFill>
                  <a:schemeClr val="accent5"/>
                </a:solidFill>
                <a:prstDash val="solid"/>
              </a:ln>
              <a:solidFill>
                <a:schemeClr val="bg1">
                  <a:lumMod val="50000"/>
                </a:schemeClr>
              </a:solidFill>
              <a:latin typeface="Verdana" panose="020B0604030504040204" pitchFamily="34" charset="0"/>
            </a:endParaRPr>
          </a:p>
        </p:txBody>
      </p:sp>
      <p:sp>
        <p:nvSpPr>
          <p:cNvPr id="6" name="슬라이드 번호 개체 틀 5">
            <a:extLst>
              <a:ext uri="{FF2B5EF4-FFF2-40B4-BE49-F238E27FC236}">
                <a16:creationId xmlns:a16="http://schemas.microsoft.com/office/drawing/2014/main" id="{B621F702-DAA9-6726-B477-2CAC9DBDF52A}"/>
              </a:ext>
            </a:extLst>
          </p:cNvPr>
          <p:cNvSpPr>
            <a:spLocks noGrp="1"/>
          </p:cNvSpPr>
          <p:nvPr>
            <p:ph type="sldNum" sz="quarter" idx="12"/>
          </p:nvPr>
        </p:nvSpPr>
        <p:spPr/>
        <p:txBody>
          <a:bodyPr/>
          <a:lstStyle/>
          <a:p>
            <a:fld id="{78FE2DF4-C2AA-4F94-8A95-977ED69C201F}" type="slidenum">
              <a:rPr lang="ko-KR" altLang="en-US" smtClean="0"/>
              <a:pPr/>
              <a:t>1</a:t>
            </a:fld>
            <a:endParaRPr lang="ko-KR" altLang="en-US"/>
          </a:p>
        </p:txBody>
      </p:sp>
      <p:sp>
        <p:nvSpPr>
          <p:cNvPr id="12" name="직사각형 11">
            <a:extLst>
              <a:ext uri="{FF2B5EF4-FFF2-40B4-BE49-F238E27FC236}">
                <a16:creationId xmlns:a16="http://schemas.microsoft.com/office/drawing/2014/main" id="{FA5C9EA5-60A4-194D-C953-96D71FF3FAE9}"/>
              </a:ext>
            </a:extLst>
          </p:cNvPr>
          <p:cNvSpPr/>
          <p:nvPr/>
        </p:nvSpPr>
        <p:spPr>
          <a:xfrm>
            <a:off x="8320720" y="3575538"/>
            <a:ext cx="799834" cy="7504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9" name="직선 화살표 연결선 8"/>
          <p:cNvCxnSpPr/>
          <p:nvPr/>
        </p:nvCxnSpPr>
        <p:spPr>
          <a:xfrm flipH="1">
            <a:off x="9375705" y="3540555"/>
            <a:ext cx="738646" cy="785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10114351" y="3540555"/>
            <a:ext cx="1203002" cy="641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flipH="1">
            <a:off x="9289473" y="3575538"/>
            <a:ext cx="824878" cy="2780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10114351" y="3590154"/>
            <a:ext cx="1203002" cy="289943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46003" y="4244824"/>
            <a:ext cx="2644576" cy="461665"/>
          </a:xfrm>
          <a:prstGeom prst="rect">
            <a:avLst/>
          </a:prstGeom>
          <a:noFill/>
        </p:spPr>
        <p:txBody>
          <a:bodyPr wrap="square" rtlCol="0">
            <a:spAutoFit/>
          </a:bodyPr>
          <a:lstStyle/>
          <a:p>
            <a:r>
              <a:rPr lang="en-US" altLang="ko-KR" sz="2400" b="1" err="1" smtClean="0">
                <a:latin typeface="Verdana" panose="020B0604030504040204" pitchFamily="34" charset="0"/>
                <a:ea typeface="Verdana" panose="020B0604030504040204" pitchFamily="34" charset="0"/>
              </a:rPr>
              <a:t>Jaehwan</a:t>
            </a:r>
            <a:r>
              <a:rPr lang="en-US" altLang="ko-KR" sz="2400" b="1" smtClean="0">
                <a:latin typeface="Verdana" panose="020B0604030504040204" pitchFamily="34" charset="0"/>
                <a:ea typeface="Verdana" panose="020B0604030504040204" pitchFamily="34" charset="0"/>
              </a:rPr>
              <a:t> Kim</a:t>
            </a:r>
            <a:endParaRPr lang="ko-KR" altLang="en-US" sz="2400" b="1">
              <a:latin typeface="Verdana" panose="020B0604030504040204" pitchFamily="34" charset="0"/>
            </a:endParaRPr>
          </a:p>
        </p:txBody>
      </p:sp>
      <p:sp>
        <p:nvSpPr>
          <p:cNvPr id="16" name="TextBox 15"/>
          <p:cNvSpPr txBox="1"/>
          <p:nvPr/>
        </p:nvSpPr>
        <p:spPr>
          <a:xfrm>
            <a:off x="2998302" y="4838948"/>
            <a:ext cx="5541556" cy="400110"/>
          </a:xfrm>
          <a:prstGeom prst="rect">
            <a:avLst/>
          </a:prstGeom>
          <a:noFill/>
        </p:spPr>
        <p:txBody>
          <a:bodyPr wrap="square" rtlCol="0">
            <a:spAutoFit/>
          </a:bodyPr>
          <a:lstStyle/>
          <a:p>
            <a:r>
              <a:rPr lang="en-US" altLang="ko-KR" sz="2000" dirty="0" err="1" smtClean="0">
                <a:latin typeface="Verdana" panose="020B0604030504040204" pitchFamily="34" charset="0"/>
                <a:ea typeface="Verdana" panose="020B0604030504040204" pitchFamily="34" charset="0"/>
              </a:rPr>
              <a:t>Juseon</a:t>
            </a:r>
            <a:r>
              <a:rPr lang="en-US" altLang="ko-KR" sz="2000" dirty="0" smtClean="0">
                <a:latin typeface="Verdana" panose="020B0604030504040204" pitchFamily="34" charset="0"/>
                <a:ea typeface="Verdana" panose="020B0604030504040204" pitchFamily="34" charset="0"/>
              </a:rPr>
              <a:t> </a:t>
            </a:r>
            <a:r>
              <a:rPr lang="en-US" altLang="ko-KR" sz="2000" dirty="0" err="1" smtClean="0">
                <a:latin typeface="Verdana" panose="020B0604030504040204" pitchFamily="34" charset="0"/>
                <a:ea typeface="Verdana" panose="020B0604030504040204" pitchFamily="34" charset="0"/>
              </a:rPr>
              <a:t>Bak</a:t>
            </a:r>
            <a:r>
              <a:rPr lang="en-US" altLang="ko-KR" sz="2000" dirty="0" smtClean="0">
                <a:latin typeface="Verdana" panose="020B0604030504040204" pitchFamily="34" charset="0"/>
                <a:ea typeface="Verdana" panose="020B0604030504040204" pitchFamily="34" charset="0"/>
              </a:rPr>
              <a:t>, </a:t>
            </a:r>
            <a:r>
              <a:rPr lang="en-US" altLang="ko-KR" sz="2000" dirty="0" err="1" smtClean="0">
                <a:latin typeface="Verdana" panose="020B0604030504040204" pitchFamily="34" charset="0"/>
                <a:ea typeface="Verdana" panose="020B0604030504040204" pitchFamily="34" charset="0"/>
              </a:rPr>
              <a:t>Hyunjin</a:t>
            </a:r>
            <a:r>
              <a:rPr lang="en-US" altLang="ko-KR" sz="2000" dirty="0" smtClean="0">
                <a:latin typeface="Verdana" panose="020B0604030504040204" pitchFamily="34" charset="0"/>
                <a:ea typeface="Verdana" panose="020B0604030504040204" pitchFamily="34" charset="0"/>
              </a:rPr>
              <a:t> Lee, </a:t>
            </a:r>
            <a:r>
              <a:rPr lang="en-US" altLang="ko-KR" sz="2000" err="1" smtClean="0">
                <a:latin typeface="Verdana" panose="020B0604030504040204" pitchFamily="34" charset="0"/>
                <a:ea typeface="Verdana" panose="020B0604030504040204" pitchFamily="34" charset="0"/>
              </a:rPr>
              <a:t>Sungjae</a:t>
            </a:r>
            <a:r>
              <a:rPr lang="en-US" altLang="ko-KR" sz="2000" smtClean="0">
                <a:latin typeface="Verdana" panose="020B0604030504040204" pitchFamily="34" charset="0"/>
                <a:ea typeface="Verdana" panose="020B0604030504040204" pitchFamily="34" charset="0"/>
              </a:rPr>
              <a:t> Hong</a:t>
            </a:r>
            <a:endParaRPr lang="ko-KR" altLang="en-US" sz="2000">
              <a:latin typeface="Verdana" panose="020B0604030504040204" pitchFamily="34" charset="0"/>
            </a:endParaRPr>
          </a:p>
        </p:txBody>
      </p:sp>
      <p:sp>
        <p:nvSpPr>
          <p:cNvPr id="18" name="TextBox 17"/>
          <p:cNvSpPr txBox="1"/>
          <p:nvPr/>
        </p:nvSpPr>
        <p:spPr>
          <a:xfrm>
            <a:off x="3548768" y="5634052"/>
            <a:ext cx="4988830" cy="461665"/>
          </a:xfrm>
          <a:prstGeom prst="rect">
            <a:avLst/>
          </a:prstGeom>
          <a:noFill/>
        </p:spPr>
        <p:txBody>
          <a:bodyPr wrap="square" rtlCol="0">
            <a:spAutoFit/>
          </a:bodyPr>
          <a:lstStyle/>
          <a:p>
            <a:r>
              <a:rPr lang="en-US" altLang="ko-KR" sz="2400" b="1" smtClean="0">
                <a:latin typeface="Verdana" panose="020B0604030504040204" pitchFamily="34" charset="0"/>
                <a:ea typeface="Verdana" panose="020B0604030504040204" pitchFamily="34" charset="0"/>
              </a:rPr>
              <a:t>Pusan National University</a:t>
            </a:r>
            <a:endParaRPr lang="ko-KR" altLang="en-US" sz="2400" b="1">
              <a:latin typeface="Verdana" panose="020B0604030504040204" pitchFamily="34" charset="0"/>
            </a:endParaRPr>
          </a:p>
        </p:txBody>
      </p:sp>
      <p:pic>
        <p:nvPicPr>
          <p:cNvPr id="3" name="그림 2"/>
          <p:cNvPicPr>
            <a:picLocks noChangeAspect="1"/>
          </p:cNvPicPr>
          <p:nvPr/>
        </p:nvPicPr>
        <p:blipFill>
          <a:blip r:embed="rId4"/>
          <a:stretch>
            <a:fillRect/>
          </a:stretch>
        </p:blipFill>
        <p:spPr>
          <a:xfrm rot="19211779">
            <a:off x="7613219" y="3225533"/>
            <a:ext cx="2819400" cy="990600"/>
          </a:xfrm>
          <a:prstGeom prst="rect">
            <a:avLst/>
          </a:prstGeom>
        </p:spPr>
      </p:pic>
    </p:spTree>
    <p:extLst>
      <p:ext uri="{BB962C8B-B14F-4D97-AF65-F5344CB8AC3E}">
        <p14:creationId xmlns:p14="http://schemas.microsoft.com/office/powerpoint/2010/main" val="41650472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altLang="ko-KR" dirty="0">
                <a:solidFill>
                  <a:srgbClr val="2812C8"/>
                </a:solidFill>
              </a:rPr>
              <a:t>Ozone profiles during          and          campaigns</a:t>
            </a:r>
            <a:endParaRPr lang="ko-KR" altLang="en-US" dirty="0">
              <a:solidFill>
                <a:srgbClr val="2812C8"/>
              </a:solidFill>
            </a:endParaRPr>
          </a:p>
        </p:txBody>
      </p:sp>
      <p:pic>
        <p:nvPicPr>
          <p:cNvPr id="3" name="image4.png"/>
          <p:cNvPicPr/>
          <p:nvPr/>
        </p:nvPicPr>
        <p:blipFill rotWithShape="1">
          <a:blip r:embed="rId3"/>
          <a:srcRect t="4083" b="64459"/>
          <a:stretch/>
        </p:blipFill>
        <p:spPr>
          <a:xfrm>
            <a:off x="157941" y="1561428"/>
            <a:ext cx="3947335" cy="1854668"/>
          </a:xfrm>
          <a:prstGeom prst="rect">
            <a:avLst/>
          </a:prstGeom>
          <a:ln/>
        </p:spPr>
      </p:pic>
      <p:pic>
        <p:nvPicPr>
          <p:cNvPr id="9" name="그림 8">
            <a:extLst>
              <a:ext uri="{FF2B5EF4-FFF2-40B4-BE49-F238E27FC236}">
                <a16:creationId xmlns:a16="http://schemas.microsoft.com/office/drawing/2014/main" id="{E97D3CEA-A4F4-B5AB-4D3C-7E72A98906B8}"/>
              </a:ext>
            </a:extLst>
          </p:cNvPr>
          <p:cNvPicPr>
            <a:picLocks noChangeAspect="1"/>
          </p:cNvPicPr>
          <p:nvPr/>
        </p:nvPicPr>
        <p:blipFill>
          <a:blip r:embed="rId4"/>
          <a:stretch>
            <a:fillRect/>
          </a:stretch>
        </p:blipFill>
        <p:spPr>
          <a:xfrm>
            <a:off x="5381832" y="98927"/>
            <a:ext cx="1127187" cy="945691"/>
          </a:xfrm>
          <a:prstGeom prst="rect">
            <a:avLst/>
          </a:prstGeom>
        </p:spPr>
      </p:pic>
      <p:pic>
        <p:nvPicPr>
          <p:cNvPr id="10" name="Picture 2">
            <a:extLst>
              <a:ext uri="{FF2B5EF4-FFF2-40B4-BE49-F238E27FC236}">
                <a16:creationId xmlns:a16="http://schemas.microsoft.com/office/drawing/2014/main" id="{EDC1F8D7-9608-6BBD-1AC2-90FC6C829D7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412635" y="15723"/>
            <a:ext cx="969013" cy="96610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4.png"/>
          <p:cNvPicPr/>
          <p:nvPr/>
        </p:nvPicPr>
        <p:blipFill rotWithShape="1">
          <a:blip r:embed="rId3"/>
          <a:srcRect t="38429" b="31338"/>
          <a:stretch/>
        </p:blipFill>
        <p:spPr>
          <a:xfrm>
            <a:off x="4036269" y="1582920"/>
            <a:ext cx="3737880" cy="1712547"/>
          </a:xfrm>
          <a:prstGeom prst="rect">
            <a:avLst/>
          </a:prstGeom>
          <a:ln/>
        </p:spPr>
      </p:pic>
      <p:pic>
        <p:nvPicPr>
          <p:cNvPr id="12" name="image4.png"/>
          <p:cNvPicPr/>
          <p:nvPr/>
        </p:nvPicPr>
        <p:blipFill rotWithShape="1">
          <a:blip r:embed="rId3"/>
          <a:srcRect t="70510"/>
          <a:stretch/>
        </p:blipFill>
        <p:spPr>
          <a:xfrm>
            <a:off x="7774149" y="1557306"/>
            <a:ext cx="3714277" cy="1670421"/>
          </a:xfrm>
          <a:prstGeom prst="rect">
            <a:avLst/>
          </a:prstGeom>
          <a:ln/>
        </p:spPr>
      </p:pic>
      <p:pic>
        <p:nvPicPr>
          <p:cNvPr id="14" name="그림 13"/>
          <p:cNvPicPr>
            <a:picLocks noChangeAspect="1"/>
          </p:cNvPicPr>
          <p:nvPr/>
        </p:nvPicPr>
        <p:blipFill rotWithShape="1">
          <a:blip r:embed="rId6"/>
          <a:srcRect l="866" b="798"/>
          <a:stretch/>
        </p:blipFill>
        <p:spPr>
          <a:xfrm>
            <a:off x="4036269" y="4272017"/>
            <a:ext cx="3881494" cy="1917286"/>
          </a:xfrm>
          <a:prstGeom prst="rect">
            <a:avLst/>
          </a:prstGeom>
        </p:spPr>
      </p:pic>
      <p:pic>
        <p:nvPicPr>
          <p:cNvPr id="15" name="그림 14"/>
          <p:cNvPicPr>
            <a:picLocks noChangeAspect="1"/>
          </p:cNvPicPr>
          <p:nvPr/>
        </p:nvPicPr>
        <p:blipFill>
          <a:blip r:embed="rId7"/>
          <a:stretch>
            <a:fillRect/>
          </a:stretch>
        </p:blipFill>
        <p:spPr>
          <a:xfrm>
            <a:off x="7917763" y="4306208"/>
            <a:ext cx="3583030" cy="1803604"/>
          </a:xfrm>
          <a:prstGeom prst="rect">
            <a:avLst/>
          </a:prstGeom>
        </p:spPr>
      </p:pic>
      <p:pic>
        <p:nvPicPr>
          <p:cNvPr id="16" name="그림 15"/>
          <p:cNvPicPr>
            <a:picLocks noChangeAspect="1"/>
          </p:cNvPicPr>
          <p:nvPr/>
        </p:nvPicPr>
        <p:blipFill rotWithShape="1">
          <a:blip r:embed="rId8"/>
          <a:srcRect t="3209" b="927"/>
          <a:stretch/>
        </p:blipFill>
        <p:spPr>
          <a:xfrm>
            <a:off x="170309" y="4344308"/>
            <a:ext cx="3865959" cy="1908709"/>
          </a:xfrm>
          <a:prstGeom prst="rect">
            <a:avLst/>
          </a:prstGeom>
        </p:spPr>
      </p:pic>
      <p:sp>
        <p:nvSpPr>
          <p:cNvPr id="17" name="TextBox 16">
            <a:extLst>
              <a:ext uri="{FF2B5EF4-FFF2-40B4-BE49-F238E27FC236}">
                <a16:creationId xmlns:a16="http://schemas.microsoft.com/office/drawing/2014/main" id="{F6DD6C30-DB56-8216-CC9C-DFBA20F63BFE}"/>
              </a:ext>
            </a:extLst>
          </p:cNvPr>
          <p:cNvSpPr txBox="1"/>
          <p:nvPr/>
        </p:nvSpPr>
        <p:spPr>
          <a:xfrm>
            <a:off x="445008" y="1073269"/>
            <a:ext cx="5931880"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b="1" dirty="0"/>
              <a:t>2024 winter (Feb/</a:t>
            </a:r>
            <a:r>
              <a:rPr lang="en-US" altLang="ko-KR" b="1" dirty="0" err="1"/>
              <a:t>Seosan</a:t>
            </a:r>
            <a:r>
              <a:rPr lang="en-US" altLang="ko-KR" b="1" dirty="0"/>
              <a:t>-March/</a:t>
            </a:r>
            <a:r>
              <a:rPr lang="en-US" altLang="ko-KR" b="1" dirty="0" err="1"/>
              <a:t>KongJu</a:t>
            </a:r>
            <a:r>
              <a:rPr lang="en-US" altLang="ko-KR" b="1" dirty="0"/>
              <a:t>) Asia AQ </a:t>
            </a:r>
            <a:endParaRPr lang="ko-KR" altLang="en-US" b="1" dirty="0"/>
          </a:p>
        </p:txBody>
      </p:sp>
      <p:sp>
        <p:nvSpPr>
          <p:cNvPr id="18" name="TextBox 17">
            <a:extLst>
              <a:ext uri="{FF2B5EF4-FFF2-40B4-BE49-F238E27FC236}">
                <a16:creationId xmlns:a16="http://schemas.microsoft.com/office/drawing/2014/main" id="{F6DD6C30-DB56-8216-CC9C-DFBA20F63BFE}"/>
              </a:ext>
            </a:extLst>
          </p:cNvPr>
          <p:cNvSpPr txBox="1"/>
          <p:nvPr/>
        </p:nvSpPr>
        <p:spPr>
          <a:xfrm>
            <a:off x="453239" y="3970425"/>
            <a:ext cx="6690742"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b="1" dirty="0"/>
              <a:t>2022 summer (August @ </a:t>
            </a:r>
            <a:r>
              <a:rPr lang="en-US" altLang="ko-KR" b="1" dirty="0" err="1"/>
              <a:t>Anmyeondo</a:t>
            </a:r>
            <a:r>
              <a:rPr lang="en-US" altLang="ko-KR" b="1" dirty="0"/>
              <a:t>) ACCLIP campaign</a:t>
            </a:r>
            <a:endParaRPr lang="ko-KR" altLang="en-US" b="1" dirty="0"/>
          </a:p>
        </p:txBody>
      </p:sp>
      <p:sp>
        <p:nvSpPr>
          <p:cNvPr id="19" name="TextBox 18"/>
          <p:cNvSpPr txBox="1"/>
          <p:nvPr/>
        </p:nvSpPr>
        <p:spPr>
          <a:xfrm>
            <a:off x="609600" y="1641594"/>
            <a:ext cx="949299" cy="30777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ko-KR" sz="1400" b="1" dirty="0"/>
              <a:t>O3sonde</a:t>
            </a:r>
            <a:endParaRPr lang="ko-KR" altLang="en-US" sz="1400" b="1" dirty="0"/>
          </a:p>
        </p:txBody>
      </p:sp>
      <p:sp>
        <p:nvSpPr>
          <p:cNvPr id="20" name="TextBox 19"/>
          <p:cNvSpPr txBox="1"/>
          <p:nvPr/>
        </p:nvSpPr>
        <p:spPr>
          <a:xfrm>
            <a:off x="609599" y="4371029"/>
            <a:ext cx="949299" cy="30777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ko-KR" sz="1400" b="1" dirty="0"/>
              <a:t>O3sonde</a:t>
            </a:r>
            <a:endParaRPr lang="ko-KR" altLang="en-US" sz="1400" b="1" dirty="0"/>
          </a:p>
        </p:txBody>
      </p:sp>
      <p:sp>
        <p:nvSpPr>
          <p:cNvPr id="21" name="TextBox 20"/>
          <p:cNvSpPr txBox="1"/>
          <p:nvPr/>
        </p:nvSpPr>
        <p:spPr>
          <a:xfrm>
            <a:off x="4432533" y="1641594"/>
            <a:ext cx="1111202" cy="30777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ko-KR" sz="1400" b="1" dirty="0"/>
              <a:t>GEMS v3.0</a:t>
            </a:r>
            <a:endParaRPr lang="ko-KR" altLang="en-US" sz="1400" b="1" dirty="0"/>
          </a:p>
        </p:txBody>
      </p:sp>
      <p:sp>
        <p:nvSpPr>
          <p:cNvPr id="22" name="TextBox 21"/>
          <p:cNvSpPr txBox="1"/>
          <p:nvPr/>
        </p:nvSpPr>
        <p:spPr>
          <a:xfrm>
            <a:off x="4432532" y="4371029"/>
            <a:ext cx="1111202" cy="30777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ko-KR" sz="1400" b="1" dirty="0"/>
              <a:t>GEMS v3.0</a:t>
            </a:r>
            <a:endParaRPr lang="ko-KR" altLang="en-US" sz="1400" b="1" dirty="0"/>
          </a:p>
        </p:txBody>
      </p:sp>
      <p:sp>
        <p:nvSpPr>
          <p:cNvPr id="23" name="TextBox 22"/>
          <p:cNvSpPr txBox="1"/>
          <p:nvPr/>
        </p:nvSpPr>
        <p:spPr>
          <a:xfrm>
            <a:off x="8299102" y="1641594"/>
            <a:ext cx="1111202" cy="30777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ko-KR" sz="1400" b="1" dirty="0"/>
              <a:t>GEMS v2.0</a:t>
            </a:r>
            <a:endParaRPr lang="ko-KR" altLang="en-US" sz="1400" b="1" dirty="0"/>
          </a:p>
        </p:txBody>
      </p:sp>
      <p:sp>
        <p:nvSpPr>
          <p:cNvPr id="24" name="TextBox 23"/>
          <p:cNvSpPr txBox="1"/>
          <p:nvPr/>
        </p:nvSpPr>
        <p:spPr>
          <a:xfrm>
            <a:off x="8299101" y="4371029"/>
            <a:ext cx="1111202" cy="30777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ko-KR" sz="1400" b="1" dirty="0"/>
              <a:t>GEMS v2.0</a:t>
            </a:r>
            <a:endParaRPr lang="ko-KR" altLang="en-US" sz="1400" b="1" dirty="0"/>
          </a:p>
        </p:txBody>
      </p:sp>
      <p:sp>
        <p:nvSpPr>
          <p:cNvPr id="4" name="직사각형 3"/>
          <p:cNvSpPr/>
          <p:nvPr/>
        </p:nvSpPr>
        <p:spPr>
          <a:xfrm>
            <a:off x="609599" y="3307893"/>
            <a:ext cx="9931400" cy="369332"/>
          </a:xfrm>
          <a:prstGeom prst="rect">
            <a:avLst/>
          </a:prstGeom>
        </p:spPr>
        <p:txBody>
          <a:bodyPr wrap="square">
            <a:spAutoFit/>
          </a:bodyPr>
          <a:lstStyle/>
          <a:p>
            <a:r>
              <a:rPr lang="en-US" altLang="ko-KR"/>
              <a:t>-  the increase of ozone concentration from 50 ppb to 70 ppb in the troposphere </a:t>
            </a:r>
            <a:endParaRPr lang="ko-KR" altLang="en-US"/>
          </a:p>
        </p:txBody>
      </p:sp>
      <p:sp>
        <p:nvSpPr>
          <p:cNvPr id="5" name="타원 4"/>
          <p:cNvSpPr/>
          <p:nvPr/>
        </p:nvSpPr>
        <p:spPr>
          <a:xfrm>
            <a:off x="6195246" y="2324571"/>
            <a:ext cx="280888" cy="2935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p:cNvSpPr/>
          <p:nvPr/>
        </p:nvSpPr>
        <p:spPr>
          <a:xfrm>
            <a:off x="6599037" y="2247084"/>
            <a:ext cx="280888" cy="2935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p:cNvSpPr/>
          <p:nvPr/>
        </p:nvSpPr>
        <p:spPr>
          <a:xfrm>
            <a:off x="4756786" y="2335098"/>
            <a:ext cx="544235" cy="2935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p:cNvSpPr/>
          <p:nvPr/>
        </p:nvSpPr>
        <p:spPr>
          <a:xfrm>
            <a:off x="2473996" y="2324571"/>
            <a:ext cx="280888" cy="2935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타원 27"/>
          <p:cNvSpPr/>
          <p:nvPr/>
        </p:nvSpPr>
        <p:spPr>
          <a:xfrm>
            <a:off x="2877787" y="2247084"/>
            <a:ext cx="280888" cy="2935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p:cNvSpPr/>
          <p:nvPr/>
        </p:nvSpPr>
        <p:spPr>
          <a:xfrm>
            <a:off x="1035536" y="2335098"/>
            <a:ext cx="544235" cy="2935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p:cNvSpPr/>
          <p:nvPr/>
        </p:nvSpPr>
        <p:spPr>
          <a:xfrm>
            <a:off x="10004564" y="2324571"/>
            <a:ext cx="280888" cy="2935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p:cNvSpPr/>
          <p:nvPr/>
        </p:nvSpPr>
        <p:spPr>
          <a:xfrm>
            <a:off x="10408355" y="2247084"/>
            <a:ext cx="280888" cy="2935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31"/>
          <p:cNvSpPr/>
          <p:nvPr/>
        </p:nvSpPr>
        <p:spPr>
          <a:xfrm>
            <a:off x="8566104" y="2335098"/>
            <a:ext cx="544235" cy="2935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89277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l"/>
            <a:r>
              <a:rPr lang="en-US" altLang="ko-KR" dirty="0" err="1">
                <a:solidFill>
                  <a:srgbClr val="2812C8"/>
                </a:solidFill>
              </a:rPr>
              <a:t>Tropo</a:t>
            </a:r>
            <a:r>
              <a:rPr lang="en-US" altLang="ko-KR" dirty="0">
                <a:solidFill>
                  <a:srgbClr val="2812C8"/>
                </a:solidFill>
              </a:rPr>
              <a:t>. Column ozone distribution </a:t>
            </a:r>
            <a:r>
              <a:rPr lang="en-US" altLang="ko-KR" dirty="0" smtClean="0">
                <a:solidFill>
                  <a:srgbClr val="2812C8"/>
                </a:solidFill>
              </a:rPr>
              <a:t>(Aug 06, 2022)</a:t>
            </a:r>
            <a:endParaRPr lang="ko-KR" altLang="en-US" dirty="0">
              <a:solidFill>
                <a:srgbClr val="2812C8"/>
              </a:solidFill>
            </a:endParaRPr>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192" y="1478562"/>
            <a:ext cx="6200228" cy="4509257"/>
          </a:xfrm>
          <a:prstGeom prst="rect">
            <a:avLst/>
          </a:prstGeom>
        </p:spPr>
      </p:pic>
      <p:pic>
        <p:nvPicPr>
          <p:cNvPr id="6" name="그림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78562"/>
            <a:ext cx="6200229" cy="4509257"/>
          </a:xfrm>
          <a:prstGeom prst="rect">
            <a:avLst/>
          </a:prstGeom>
        </p:spPr>
      </p:pic>
      <p:sp>
        <p:nvSpPr>
          <p:cNvPr id="7" name="TextBox 6"/>
          <p:cNvSpPr txBox="1"/>
          <p:nvPr/>
        </p:nvSpPr>
        <p:spPr>
          <a:xfrm>
            <a:off x="532711" y="1773837"/>
            <a:ext cx="3781613"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defPPr>
              <a:defRPr lang="ko-KR"/>
            </a:defPPr>
            <a:lvl1pPr>
              <a:defRPr sz="1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2400" dirty="0"/>
              <a:t>GEMS 04:45 UTC Aug 06</a:t>
            </a:r>
            <a:endParaRPr lang="ko-KR" altLang="en-US" sz="2400" dirty="0"/>
          </a:p>
        </p:txBody>
      </p:sp>
      <p:sp>
        <p:nvSpPr>
          <p:cNvPr id="8" name="TextBox 7"/>
          <p:cNvSpPr txBox="1"/>
          <p:nvPr/>
        </p:nvSpPr>
        <p:spPr>
          <a:xfrm>
            <a:off x="6513903" y="1773837"/>
            <a:ext cx="2310056"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defPPr>
              <a:defRPr lang="ko-KR"/>
            </a:defPPr>
            <a:lvl1pPr>
              <a:defRPr sz="1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2400" dirty="0"/>
              <a:t>OMI Aug 05-07</a:t>
            </a:r>
            <a:endParaRPr lang="ko-KR" altLang="en-US" sz="2400" dirty="0"/>
          </a:p>
        </p:txBody>
      </p:sp>
      <p:sp>
        <p:nvSpPr>
          <p:cNvPr id="4" name="타원 3"/>
          <p:cNvSpPr/>
          <p:nvPr/>
        </p:nvSpPr>
        <p:spPr>
          <a:xfrm>
            <a:off x="434429" y="2429157"/>
            <a:ext cx="880872" cy="7886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301079" y="3733190"/>
            <a:ext cx="880872" cy="7886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2260264" y="2928655"/>
            <a:ext cx="880872" cy="7886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6411049" y="2429157"/>
            <a:ext cx="880872" cy="7886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6277699" y="3733190"/>
            <a:ext cx="880872" cy="7886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p:cNvSpPr/>
          <p:nvPr/>
        </p:nvSpPr>
        <p:spPr>
          <a:xfrm>
            <a:off x="8236884" y="2928655"/>
            <a:ext cx="880872" cy="7886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02265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altLang="ko-KR" dirty="0" smtClean="0">
                <a:solidFill>
                  <a:srgbClr val="2812C8"/>
                </a:solidFill>
              </a:rPr>
              <a:t>Summary</a:t>
            </a:r>
            <a:endParaRPr lang="ko-KR" altLang="en-US" dirty="0">
              <a:solidFill>
                <a:srgbClr val="2812C8"/>
              </a:solidFill>
            </a:endParaRPr>
          </a:p>
        </p:txBody>
      </p:sp>
      <p:sp>
        <p:nvSpPr>
          <p:cNvPr id="3" name="TextBox 2">
            <a:extLst>
              <a:ext uri="{FF2B5EF4-FFF2-40B4-BE49-F238E27FC236}">
                <a16:creationId xmlns:a16="http://schemas.microsoft.com/office/drawing/2014/main" id="{CF073589-284D-19F0-C830-815FE914E621}"/>
              </a:ext>
            </a:extLst>
          </p:cNvPr>
          <p:cNvSpPr txBox="1"/>
          <p:nvPr/>
        </p:nvSpPr>
        <p:spPr>
          <a:xfrm>
            <a:off x="734728" y="3864435"/>
            <a:ext cx="10882648" cy="2554545"/>
          </a:xfrm>
          <a:prstGeom prst="rect">
            <a:avLst/>
          </a:prstGeom>
          <a:noFill/>
        </p:spPr>
        <p:txBody>
          <a:bodyPr wrap="square">
            <a:spAutoFit/>
          </a:bodyPr>
          <a:lstStyle/>
          <a:p>
            <a:pPr marL="342900" indent="-342900">
              <a:buFont typeface="Wingdings" panose="05000000000000000000" pitchFamily="2" charset="2"/>
              <a:buChar char="§"/>
            </a:pPr>
            <a:r>
              <a:rPr lang="en-US" altLang="ko-KR" sz="2000" dirty="0"/>
              <a:t>GEMS wavelength and radiometric calibration processes have been implemented for both radiances and irradiances, leading to significant improvements in ozone profile retrievals for GEMS v3.0 </a:t>
            </a:r>
          </a:p>
          <a:p>
            <a:pPr marL="342900" indent="-342900">
              <a:buFont typeface="Wingdings" panose="05000000000000000000" pitchFamily="2" charset="2"/>
              <a:buChar char="§"/>
            </a:pPr>
            <a:r>
              <a:rPr lang="en-US" altLang="ko-KR" sz="2000" dirty="0"/>
              <a:t>We demonstrate that GEMS v3.0 reasonably represent ozone vertical structures across latitudes and capture its temporal variations.</a:t>
            </a:r>
          </a:p>
          <a:p>
            <a:pPr marL="342900" indent="-342900">
              <a:buFont typeface="Wingdings" panose="05000000000000000000" pitchFamily="2" charset="2"/>
              <a:buChar char="§"/>
            </a:pPr>
            <a:r>
              <a:rPr lang="en-US" altLang="ko-KR" sz="2000" dirty="0"/>
              <a:t>Compared to </a:t>
            </a:r>
            <a:r>
              <a:rPr lang="en-US" altLang="ko-KR" sz="2000" dirty="0" err="1"/>
              <a:t>ozonesonde</a:t>
            </a:r>
            <a:r>
              <a:rPr lang="en-US" altLang="ko-KR" sz="2000" dirty="0"/>
              <a:t> measurements, GEMS total column ozone (TCO) and stratospheric column ozone (SCO) show biases of −7% and +4%, respectively.</a:t>
            </a:r>
          </a:p>
          <a:p>
            <a:pPr marL="342900" indent="-342900">
              <a:buFont typeface="Wingdings" panose="05000000000000000000" pitchFamily="2" charset="2"/>
              <a:buChar char="§"/>
            </a:pPr>
            <a:r>
              <a:rPr lang="en-US" altLang="ko-KR" sz="2000" dirty="0"/>
              <a:t>The enhanced GEMS v3.0 product is now available via NIER data distribution </a:t>
            </a:r>
            <a:r>
              <a:rPr lang="en-US" altLang="ko-KR" sz="2000" dirty="0" smtClean="0"/>
              <a:t>platform</a:t>
            </a:r>
            <a:endParaRPr lang="en-US" altLang="ko-KR" sz="2000" dirty="0"/>
          </a:p>
        </p:txBody>
      </p:sp>
      <p:sp>
        <p:nvSpPr>
          <p:cNvPr id="4" name="TextBox 3">
            <a:extLst>
              <a:ext uri="{FF2B5EF4-FFF2-40B4-BE49-F238E27FC236}">
                <a16:creationId xmlns:a16="http://schemas.microsoft.com/office/drawing/2014/main" id="{CF073589-284D-19F0-C830-815FE914E621}"/>
              </a:ext>
            </a:extLst>
          </p:cNvPr>
          <p:cNvSpPr txBox="1"/>
          <p:nvPr/>
        </p:nvSpPr>
        <p:spPr>
          <a:xfrm>
            <a:off x="734727" y="1596217"/>
            <a:ext cx="10882649" cy="1631216"/>
          </a:xfrm>
          <a:prstGeom prst="rect">
            <a:avLst/>
          </a:prstGeom>
          <a:noFill/>
        </p:spPr>
        <p:txBody>
          <a:bodyPr wrap="square">
            <a:spAutoFit/>
          </a:bodyPr>
          <a:lstStyle/>
          <a:p>
            <a:pPr marL="342900" indent="-342900">
              <a:buFont typeface="Wingdings" panose="05000000000000000000" pitchFamily="2" charset="2"/>
              <a:buChar char="§"/>
            </a:pPr>
            <a:r>
              <a:rPr lang="en-US" altLang="ko-KR" sz="2000" dirty="0" smtClean="0"/>
              <a:t>The updated GEMS O3T v2.1, released in 2024, is stable for all variables and shows significant improvements in reducing bias dependence on latitude and season compared to GEMS O3T v2.0. However, v2.1 exhibits an increased negative bias.</a:t>
            </a:r>
          </a:p>
          <a:p>
            <a:pPr marL="342900" indent="-342900">
              <a:buFont typeface="Wingdings" panose="05000000000000000000" pitchFamily="2" charset="2"/>
              <a:buChar char="§"/>
            </a:pPr>
            <a:r>
              <a:rPr lang="en-US" altLang="ko-KR" sz="2000" dirty="0" smtClean="0"/>
              <a:t>The negative bias in v2.1 is expected to be improved through updated in L1C and post calibration, and will be addressed in the planned O3T v3.0 updated.</a:t>
            </a:r>
            <a:endParaRPr lang="en-US" altLang="ko-KR" sz="2000" dirty="0"/>
          </a:p>
        </p:txBody>
      </p:sp>
      <p:sp>
        <p:nvSpPr>
          <p:cNvPr id="5" name="직사각형 4"/>
          <p:cNvSpPr/>
          <p:nvPr/>
        </p:nvSpPr>
        <p:spPr>
          <a:xfrm>
            <a:off x="445008" y="1124516"/>
            <a:ext cx="11301984" cy="211790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445008" y="3413034"/>
            <a:ext cx="11301984" cy="300594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430018" y="1106781"/>
            <a:ext cx="1838325" cy="438149"/>
          </a:xfrm>
          <a:prstGeom prst="rect">
            <a:avLst/>
          </a:prstGeom>
          <a:solidFill>
            <a:schemeClr val="accent3">
              <a:lumMod val="75000"/>
            </a:schemeClr>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effectLst>
                  <a:outerShdw blurRad="38100" dist="38100" dir="2700000" algn="tl">
                    <a:srgbClr val="000000">
                      <a:alpha val="43137"/>
                    </a:srgbClr>
                  </a:outerShdw>
                </a:effectLst>
              </a:rPr>
              <a:t>Total O3</a:t>
            </a:r>
            <a:endParaRPr lang="ko-KR" altLang="en-US" b="1" dirty="0">
              <a:effectLst>
                <a:outerShdw blurRad="38100" dist="38100" dir="2700000" algn="tl">
                  <a:srgbClr val="000000">
                    <a:alpha val="43137"/>
                  </a:srgbClr>
                </a:outerShdw>
              </a:effectLst>
            </a:endParaRPr>
          </a:p>
        </p:txBody>
      </p:sp>
      <p:sp>
        <p:nvSpPr>
          <p:cNvPr id="8" name="직사각형 7"/>
          <p:cNvSpPr/>
          <p:nvPr/>
        </p:nvSpPr>
        <p:spPr>
          <a:xfrm>
            <a:off x="445008" y="3419349"/>
            <a:ext cx="1838325" cy="438149"/>
          </a:xfrm>
          <a:prstGeom prst="rect">
            <a:avLst/>
          </a:prstGeom>
          <a:solidFill>
            <a:schemeClr val="accent3">
              <a:lumMod val="75000"/>
            </a:schemeClr>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effectLst>
                  <a:outerShdw blurRad="38100" dist="38100" dir="2700000" algn="tl">
                    <a:srgbClr val="000000">
                      <a:alpha val="43137"/>
                    </a:srgbClr>
                  </a:outerShdw>
                </a:effectLst>
              </a:rPr>
              <a:t>O3 profile</a:t>
            </a:r>
            <a:endParaRPr lang="ko-KR"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946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altLang="ko-KR" dirty="0" smtClean="0">
                <a:solidFill>
                  <a:srgbClr val="2812C8"/>
                </a:solidFill>
              </a:rPr>
              <a:t>GEMS Total Column Ozone (O3T) algorithm</a:t>
            </a:r>
            <a:endParaRPr lang="ko-KR" altLang="en-US" dirty="0">
              <a:solidFill>
                <a:srgbClr val="2812C8"/>
              </a:solidFill>
            </a:endParaRPr>
          </a:p>
        </p:txBody>
      </p:sp>
      <p:pic>
        <p:nvPicPr>
          <p:cNvPr id="5" name="그림 4" descr="텍스트, 도표, 평면도, 폰트이(가) 표시된 사진&#10;&#10;자동 생성된 설명"/>
          <p:cNvPicPr/>
          <p:nvPr/>
        </p:nvPicPr>
        <p:blipFill>
          <a:blip r:embed="rId2" cstate="print">
            <a:extLst>
              <a:ext uri="{28A0092B-C50C-407E-A947-70E740481C1C}">
                <a14:useLocalDpi xmlns:a14="http://schemas.microsoft.com/office/drawing/2010/main" val="0"/>
              </a:ext>
            </a:extLst>
          </a:blip>
          <a:stretch>
            <a:fillRect/>
          </a:stretch>
        </p:blipFill>
        <p:spPr>
          <a:xfrm>
            <a:off x="247574" y="1824311"/>
            <a:ext cx="7910945" cy="4589751"/>
          </a:xfrm>
          <a:prstGeom prst="rect">
            <a:avLst/>
          </a:prstGeom>
        </p:spPr>
      </p:pic>
      <p:sp>
        <p:nvSpPr>
          <p:cNvPr id="6" name="직사각형 5">
            <a:extLst>
              <a:ext uri="{FF2B5EF4-FFF2-40B4-BE49-F238E27FC236}">
                <a16:creationId xmlns:a16="http://schemas.microsoft.com/office/drawing/2014/main" id="{6497A19A-4500-7D14-A2DE-27BDFB952015}"/>
              </a:ext>
            </a:extLst>
          </p:cNvPr>
          <p:cNvSpPr/>
          <p:nvPr/>
        </p:nvSpPr>
        <p:spPr>
          <a:xfrm>
            <a:off x="809610" y="1187056"/>
            <a:ext cx="6547033" cy="579654"/>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GEMS O3T algorithm (V2.1)</a:t>
            </a:r>
            <a:endParaRPr lang="ko-KR" altLang="en-US" b="1" dirty="0">
              <a:solidFill>
                <a:schemeClr val="tx1"/>
              </a:solidFill>
            </a:endParaRPr>
          </a:p>
        </p:txBody>
      </p:sp>
      <p:sp>
        <p:nvSpPr>
          <p:cNvPr id="7" name="TextBox 6"/>
          <p:cNvSpPr txBox="1"/>
          <p:nvPr/>
        </p:nvSpPr>
        <p:spPr>
          <a:xfrm>
            <a:off x="7592725" y="1166545"/>
            <a:ext cx="4283469" cy="190821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Wingdings" panose="05000000000000000000" pitchFamily="2" charset="2"/>
              <a:buChar char="§"/>
            </a:pPr>
            <a:r>
              <a:rPr lang="en-US" altLang="ko-KR" dirty="0">
                <a:ea typeface="Verdana" panose="020B0604030504040204" pitchFamily="34" charset="0"/>
                <a:cs typeface="Palatino Linotype" charset="0"/>
              </a:rPr>
              <a:t> </a:t>
            </a:r>
            <a:r>
              <a:rPr lang="en-US" altLang="ko-KR" dirty="0" smtClean="0">
                <a:solidFill>
                  <a:schemeClr val="tx1"/>
                </a:solidFill>
                <a:ea typeface="Verdana" panose="020B0604030504040204" pitchFamily="34" charset="0"/>
                <a:cs typeface="Palatino Linotype" charset="0"/>
              </a:rPr>
              <a:t>Based </a:t>
            </a:r>
            <a:r>
              <a:rPr lang="en-US" altLang="ko-KR" dirty="0">
                <a:solidFill>
                  <a:schemeClr val="tx1"/>
                </a:solidFill>
                <a:ea typeface="Verdana" panose="020B0604030504040204" pitchFamily="34" charset="0"/>
                <a:cs typeface="Palatino Linotype" charset="0"/>
              </a:rPr>
              <a:t>on </a:t>
            </a:r>
            <a:r>
              <a:rPr lang="en-US" altLang="ko-KR" b="1" dirty="0">
                <a:solidFill>
                  <a:schemeClr val="tx1"/>
                </a:solidFill>
                <a:ea typeface="Verdana" panose="020B0604030504040204" pitchFamily="34" charset="0"/>
                <a:cs typeface="Palatino Linotype" charset="0"/>
              </a:rPr>
              <a:t>NASA/TOMS V9 </a:t>
            </a:r>
            <a:r>
              <a:rPr lang="en-US" altLang="ko-KR" b="1" dirty="0" smtClean="0">
                <a:solidFill>
                  <a:schemeClr val="tx1"/>
                </a:solidFill>
                <a:ea typeface="Verdana" panose="020B0604030504040204" pitchFamily="34" charset="0"/>
                <a:cs typeface="Palatino Linotype" charset="0"/>
              </a:rPr>
              <a:t>algorithm </a:t>
            </a:r>
            <a:r>
              <a:rPr lang="en-US" altLang="ko-KR" dirty="0" smtClean="0">
                <a:ea typeface="Verdana" panose="020B0604030504040204" pitchFamily="34" charset="0"/>
                <a:cs typeface="Palatino Linotype" charset="0"/>
              </a:rPr>
              <a:t>retrieved </a:t>
            </a:r>
            <a:r>
              <a:rPr lang="en-US" altLang="ko-KR" dirty="0">
                <a:ea typeface="Verdana" panose="020B0604030504040204" pitchFamily="34" charset="0"/>
                <a:cs typeface="Palatino Linotype" charset="0"/>
              </a:rPr>
              <a:t>total ozone with </a:t>
            </a:r>
            <a:r>
              <a:rPr lang="en-US" altLang="ko-KR" b="1" dirty="0">
                <a:solidFill>
                  <a:schemeClr val="tx1"/>
                </a:solidFill>
                <a:ea typeface="Verdana" panose="020B0604030504040204" pitchFamily="34" charset="0"/>
                <a:cs typeface="Palatino Linotype" charset="0"/>
              </a:rPr>
              <a:t>(312.5, </a:t>
            </a:r>
            <a:r>
              <a:rPr lang="en-US" altLang="ko-KR" b="1" dirty="0" smtClean="0">
                <a:solidFill>
                  <a:schemeClr val="tx1"/>
                </a:solidFill>
                <a:ea typeface="Verdana" panose="020B0604030504040204" pitchFamily="34" charset="0"/>
                <a:cs typeface="Palatino Linotype" charset="0"/>
              </a:rPr>
              <a:t>317.5, 331nm</a:t>
            </a:r>
            <a:r>
              <a:rPr lang="en-US" altLang="ko-KR" b="1" dirty="0">
                <a:solidFill>
                  <a:schemeClr val="tx1"/>
                </a:solidFill>
                <a:ea typeface="Verdana" panose="020B0604030504040204" pitchFamily="34" charset="0"/>
                <a:cs typeface="Palatino Linotype" charset="0"/>
              </a:rPr>
              <a:t>)</a:t>
            </a:r>
            <a:r>
              <a:rPr lang="en-US" altLang="ko-KR" dirty="0">
                <a:ea typeface="Verdana" panose="020B0604030504040204" pitchFamily="34" charset="0"/>
                <a:cs typeface="Palatino Linotype" charset="0"/>
              </a:rPr>
              <a:t> and then optimized them to get </a:t>
            </a:r>
            <a:r>
              <a:rPr lang="en-US" altLang="ko-KR" dirty="0" smtClean="0">
                <a:ea typeface="Verdana" panose="020B0604030504040204" pitchFamily="34" charset="0"/>
                <a:cs typeface="Palatino Linotype" charset="0"/>
              </a:rPr>
              <a:t>final </a:t>
            </a:r>
            <a:r>
              <a:rPr lang="en-US" altLang="ko-KR" dirty="0">
                <a:ea typeface="Verdana" panose="020B0604030504040204" pitchFamily="34" charset="0"/>
                <a:cs typeface="Palatino Linotype" charset="0"/>
              </a:rPr>
              <a:t>total </a:t>
            </a:r>
            <a:r>
              <a:rPr lang="en-US" altLang="ko-KR" dirty="0" smtClean="0">
                <a:ea typeface="Verdana" panose="020B0604030504040204" pitchFamily="34" charset="0"/>
                <a:cs typeface="Palatino Linotype" charset="0"/>
              </a:rPr>
              <a:t>ozone</a:t>
            </a:r>
          </a:p>
          <a:p>
            <a:pPr marL="171450" indent="-171450">
              <a:buFont typeface="Wingdings" panose="05000000000000000000" pitchFamily="2" charset="2"/>
              <a:buChar char="§"/>
            </a:pPr>
            <a:endParaRPr lang="en-US" altLang="ko-KR" sz="1000" dirty="0" smtClean="0">
              <a:ea typeface="Verdana" panose="020B0604030504040204" pitchFamily="34" charset="0"/>
              <a:cs typeface="Palatino Linotype" charset="0"/>
            </a:endParaRPr>
          </a:p>
          <a:p>
            <a:pPr marL="171450" indent="-171450">
              <a:buFont typeface="Wingdings" panose="05000000000000000000" pitchFamily="2" charset="2"/>
              <a:buChar char="§"/>
            </a:pPr>
            <a:r>
              <a:rPr lang="en-US" altLang="ko-KR" dirty="0" smtClean="0">
                <a:ea typeface="Verdana" panose="020B0604030504040204" pitchFamily="34" charset="0"/>
                <a:cs typeface="Palatino Linotype" charset="0"/>
              </a:rPr>
              <a:t>GEMS TCO is retrieved 6 to 10 times per day, depending on the season.</a:t>
            </a:r>
            <a:endParaRPr lang="en-US" altLang="ko-KR" dirty="0">
              <a:ea typeface="Verdana" panose="020B0604030504040204" pitchFamily="34" charset="0"/>
              <a:cs typeface="Palatino Linotype" charset="0"/>
            </a:endParaRPr>
          </a:p>
        </p:txBody>
      </p:sp>
      <p:grpSp>
        <p:nvGrpSpPr>
          <p:cNvPr id="11" name="그룹 10"/>
          <p:cNvGrpSpPr/>
          <p:nvPr/>
        </p:nvGrpSpPr>
        <p:grpSpPr>
          <a:xfrm>
            <a:off x="8158519" y="3221237"/>
            <a:ext cx="3390131" cy="3250426"/>
            <a:chOff x="8158519" y="3221237"/>
            <a:chExt cx="3390131" cy="3250426"/>
          </a:xfrm>
        </p:grpSpPr>
        <p:pic>
          <p:nvPicPr>
            <p:cNvPr id="9" name="그림 개체 틀 8"/>
            <p:cNvPicPr>
              <a:picLocks noChangeAspect="1"/>
            </p:cNvPicPr>
            <p:nvPr/>
          </p:nvPicPr>
          <p:blipFill rotWithShape="1">
            <a:blip r:embed="rId3" cstate="print">
              <a:extLst>
                <a:ext uri="{28A0092B-C50C-407E-A947-70E740481C1C}">
                  <a14:useLocalDpi xmlns:a14="http://schemas.microsoft.com/office/drawing/2010/main" val="0"/>
                </a:ext>
              </a:extLst>
            </a:blip>
            <a:srcRect b="4121"/>
            <a:stretch/>
          </p:blipFill>
          <p:spPr>
            <a:xfrm>
              <a:off x="8158519" y="3221237"/>
              <a:ext cx="3390131" cy="3250426"/>
            </a:xfrm>
            <a:prstGeom prst="rect">
              <a:avLst/>
            </a:prstGeom>
          </p:spPr>
        </p:pic>
        <p:sp>
          <p:nvSpPr>
            <p:cNvPr id="10" name="TextBox 9"/>
            <p:cNvSpPr txBox="1"/>
            <p:nvPr/>
          </p:nvSpPr>
          <p:spPr>
            <a:xfrm>
              <a:off x="8224039" y="3301193"/>
              <a:ext cx="3259089" cy="338554"/>
            </a:xfrm>
            <a:prstGeom prst="rect">
              <a:avLst/>
            </a:prstGeom>
            <a:solidFill>
              <a:schemeClr val="bg1"/>
            </a:solidFill>
          </p:spPr>
          <p:txBody>
            <a:bodyPr wrap="square" rtlCol="0">
              <a:spAutoFit/>
            </a:bodyPr>
            <a:lstStyle/>
            <a:p>
              <a:r>
                <a:rPr lang="en-US" altLang="ko-KR" sz="1600" b="1" smtClean="0"/>
                <a:t>GEMS TCO on Jan 6., 0445 UTC</a:t>
              </a:r>
              <a:endParaRPr lang="ko-KR" altLang="en-US" sz="1600" b="1"/>
            </a:p>
          </p:txBody>
        </p:sp>
      </p:grpSp>
    </p:spTree>
    <p:extLst>
      <p:ext uri="{BB962C8B-B14F-4D97-AF65-F5344CB8AC3E}">
        <p14:creationId xmlns:p14="http://schemas.microsoft.com/office/powerpoint/2010/main" val="2031702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altLang="ko-KR" smtClean="0">
                <a:solidFill>
                  <a:srgbClr val="2812C8"/>
                </a:solidFill>
              </a:rPr>
              <a:t>GEMS vs TROPOMI vs OMPS</a:t>
            </a:r>
            <a:endParaRPr lang="ko-KR" altLang="en-US">
              <a:solidFill>
                <a:srgbClr val="2812C8"/>
              </a:solidFill>
            </a:endParaRPr>
          </a:p>
        </p:txBody>
      </p:sp>
      <p:grpSp>
        <p:nvGrpSpPr>
          <p:cNvPr id="3" name="그룹 2"/>
          <p:cNvGrpSpPr/>
          <p:nvPr/>
        </p:nvGrpSpPr>
        <p:grpSpPr>
          <a:xfrm>
            <a:off x="2452546" y="1012361"/>
            <a:ext cx="9444346" cy="4573514"/>
            <a:chOff x="2461593" y="2166314"/>
            <a:chExt cx="9565893" cy="4658000"/>
          </a:xfrm>
        </p:grpSpPr>
        <p:grpSp>
          <p:nvGrpSpPr>
            <p:cNvPr id="4" name="그룹 3"/>
            <p:cNvGrpSpPr/>
            <p:nvPr/>
          </p:nvGrpSpPr>
          <p:grpSpPr>
            <a:xfrm>
              <a:off x="2461593" y="2193610"/>
              <a:ext cx="9565893" cy="4505040"/>
              <a:chOff x="0" y="0"/>
              <a:chExt cx="9064800" cy="3894255"/>
            </a:xfrm>
          </p:grpSpPr>
          <p:pic>
            <p:nvPicPr>
              <p:cNvPr id="6" name="그림 5"/>
              <p:cNvPicPr>
                <a:picLocks noChangeAspect="1"/>
              </p:cNvPicPr>
              <p:nvPr/>
            </p:nvPicPr>
            <p:blipFill rotWithShape="1">
              <a:blip r:embed="rId2">
                <a:extLst>
                  <a:ext uri="{28A0092B-C50C-407E-A947-70E740481C1C}">
                    <a14:useLocalDpi xmlns:a14="http://schemas.microsoft.com/office/drawing/2010/main" val="0"/>
                  </a:ext>
                </a:extLst>
              </a:blip>
              <a:srcRect b="3417"/>
              <a:stretch/>
            </p:blipFill>
            <p:spPr>
              <a:xfrm>
                <a:off x="6544800" y="0"/>
                <a:ext cx="2520000" cy="3894255"/>
              </a:xfrm>
              <a:prstGeom prst="rect">
                <a:avLst/>
              </a:prstGeom>
            </p:spPr>
          </p:pic>
          <p:pic>
            <p:nvPicPr>
              <p:cNvPr id="7" name="그림 6"/>
              <p:cNvPicPr>
                <a:picLocks noChangeAspect="1"/>
              </p:cNvPicPr>
              <p:nvPr/>
            </p:nvPicPr>
            <p:blipFill rotWithShape="1">
              <a:blip r:embed="rId3">
                <a:extLst>
                  <a:ext uri="{28A0092B-C50C-407E-A947-70E740481C1C}">
                    <a14:useLocalDpi xmlns:a14="http://schemas.microsoft.com/office/drawing/2010/main" val="0"/>
                  </a:ext>
                </a:extLst>
              </a:blip>
              <a:srcRect b="4623"/>
              <a:stretch/>
            </p:blipFill>
            <p:spPr>
              <a:xfrm>
                <a:off x="4363200" y="0"/>
                <a:ext cx="2520000" cy="3845587"/>
              </a:xfrm>
              <a:prstGeom prst="rect">
                <a:avLst/>
              </a:prstGeom>
            </p:spPr>
          </p:pic>
          <p:pic>
            <p:nvPicPr>
              <p:cNvPr id="8" name="그림 7"/>
              <p:cNvPicPr>
                <a:picLocks noChangeAspect="1"/>
              </p:cNvPicPr>
              <p:nvPr/>
            </p:nvPicPr>
            <p:blipFill rotWithShape="1">
              <a:blip r:embed="rId4">
                <a:extLst>
                  <a:ext uri="{28A0092B-C50C-407E-A947-70E740481C1C}">
                    <a14:useLocalDpi xmlns:a14="http://schemas.microsoft.com/office/drawing/2010/main" val="0"/>
                  </a:ext>
                </a:extLst>
              </a:blip>
              <a:srcRect b="4321"/>
              <a:stretch/>
            </p:blipFill>
            <p:spPr>
              <a:xfrm>
                <a:off x="2181600" y="0"/>
                <a:ext cx="2520000" cy="3857754"/>
              </a:xfrm>
              <a:prstGeom prst="rect">
                <a:avLst/>
              </a:prstGeom>
            </p:spPr>
          </p:pic>
          <p:pic>
            <p:nvPicPr>
              <p:cNvPr id="9" name="그림 8"/>
              <p:cNvPicPr>
                <a:picLocks noChangeAspect="1"/>
              </p:cNvPicPr>
              <p:nvPr/>
            </p:nvPicPr>
            <p:blipFill rotWithShape="1">
              <a:blip r:embed="rId5">
                <a:extLst>
                  <a:ext uri="{28A0092B-C50C-407E-A947-70E740481C1C}">
                    <a14:useLocalDpi xmlns:a14="http://schemas.microsoft.com/office/drawing/2010/main" val="0"/>
                  </a:ext>
                </a:extLst>
              </a:blip>
              <a:srcRect b="4321"/>
              <a:stretch/>
            </p:blipFill>
            <p:spPr>
              <a:xfrm>
                <a:off x="0" y="0"/>
                <a:ext cx="2520000" cy="3857754"/>
              </a:xfrm>
              <a:prstGeom prst="rect">
                <a:avLst/>
              </a:prstGeom>
            </p:spPr>
          </p:pic>
        </p:grpSp>
        <p:sp>
          <p:nvSpPr>
            <p:cNvPr id="5" name="직사각형 4"/>
            <p:cNvSpPr/>
            <p:nvPr/>
          </p:nvSpPr>
          <p:spPr>
            <a:xfrm>
              <a:off x="2461593" y="2166314"/>
              <a:ext cx="9466550" cy="46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0" name="TextBox 9"/>
          <p:cNvSpPr txBox="1"/>
          <p:nvPr/>
        </p:nvSpPr>
        <p:spPr>
          <a:xfrm>
            <a:off x="179602" y="1304305"/>
            <a:ext cx="2625512" cy="110799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ko-KR" sz="2200" b="1" dirty="0" smtClean="0">
                <a:solidFill>
                  <a:schemeClr val="tx1"/>
                </a:solidFill>
                <a:ea typeface="Verdana" panose="020B0604030504040204" pitchFamily="34" charset="0"/>
                <a:cs typeface="Palatino Linotype" charset="0"/>
              </a:rPr>
              <a:t>Zonal mean TCO   </a:t>
            </a:r>
          </a:p>
          <a:p>
            <a:r>
              <a:rPr lang="en-US" altLang="ko-KR" sz="2200" b="1" dirty="0" smtClean="0">
                <a:solidFill>
                  <a:schemeClr val="tx1"/>
                </a:solidFill>
                <a:ea typeface="Verdana" panose="020B0604030504040204" pitchFamily="34" charset="0"/>
                <a:cs typeface="Palatino Linotype" charset="0"/>
              </a:rPr>
              <a:t>for each season</a:t>
            </a:r>
          </a:p>
          <a:p>
            <a:r>
              <a:rPr lang="en-US" altLang="ko-KR" sz="2200" b="1" dirty="0" smtClean="0">
                <a:solidFill>
                  <a:schemeClr val="tx1"/>
                </a:solidFill>
                <a:ea typeface="Verdana" panose="020B0604030504040204" pitchFamily="34" charset="0"/>
                <a:cs typeface="Palatino Linotype" charset="0"/>
              </a:rPr>
              <a:t>from satellites</a:t>
            </a:r>
            <a:endParaRPr lang="en-US" altLang="ko-KR" sz="2200" b="1" dirty="0">
              <a:solidFill>
                <a:schemeClr val="tx1"/>
              </a:solidFill>
              <a:ea typeface="Verdana" panose="020B0604030504040204" pitchFamily="34" charset="0"/>
              <a:cs typeface="Palatino Linotype" charset="0"/>
            </a:endParaRPr>
          </a:p>
        </p:txBody>
      </p:sp>
      <p:sp>
        <p:nvSpPr>
          <p:cNvPr id="11" name="TextBox 10"/>
          <p:cNvSpPr txBox="1"/>
          <p:nvPr/>
        </p:nvSpPr>
        <p:spPr>
          <a:xfrm>
            <a:off x="2999299" y="5592230"/>
            <a:ext cx="8897593"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Ø"/>
            </a:pPr>
            <a:r>
              <a:rPr lang="en-US" altLang="ko-KR" sz="1600" dirty="0">
                <a:solidFill>
                  <a:schemeClr val="tx1"/>
                </a:solidFill>
                <a:ea typeface="Verdana" panose="020B0604030504040204" pitchFamily="34" charset="0"/>
                <a:cs typeface="Palatino Linotype" charset="0"/>
              </a:rPr>
              <a:t> </a:t>
            </a:r>
            <a:r>
              <a:rPr lang="en-US" altLang="ko-KR" sz="1600" dirty="0" smtClean="0">
                <a:solidFill>
                  <a:schemeClr val="tx1"/>
                </a:solidFill>
                <a:ea typeface="Verdana" panose="020B0604030504040204" pitchFamily="34" charset="0"/>
                <a:cs typeface="Palatino Linotype" charset="0"/>
              </a:rPr>
              <a:t>GEMS TCO patterns are generally similar to those of TROPOMI and OMPS. </a:t>
            </a:r>
          </a:p>
          <a:p>
            <a:pPr marL="285750" indent="-285750">
              <a:buFont typeface="Wingdings" panose="05000000000000000000" pitchFamily="2" charset="2"/>
              <a:buChar char="Ø"/>
            </a:pPr>
            <a:r>
              <a:rPr lang="en-US" altLang="ko-KR" sz="1600" dirty="0" smtClean="0">
                <a:solidFill>
                  <a:schemeClr val="tx1"/>
                </a:solidFill>
                <a:ea typeface="Verdana" panose="020B0604030504040204" pitchFamily="34" charset="0"/>
                <a:cs typeface="Palatino Linotype" charset="0"/>
              </a:rPr>
              <a:t> GEMS shows a systematic low bias in TCO compared to TROPOMI, with differences of approximately 10 DU in equatorial regions and up to 30 DU in the mid-latitudes during winter.</a:t>
            </a:r>
            <a:endParaRPr lang="en-US" altLang="ko-KR" sz="1600" dirty="0">
              <a:solidFill>
                <a:schemeClr val="tx1"/>
              </a:solidFill>
              <a:ea typeface="Verdana" panose="020B0604030504040204" pitchFamily="34" charset="0"/>
              <a:cs typeface="Palatino Linotype" charset="0"/>
            </a:endParaRPr>
          </a:p>
        </p:txBody>
      </p:sp>
    </p:spTree>
    <p:extLst>
      <p:ext uri="{BB962C8B-B14F-4D97-AF65-F5344CB8AC3E}">
        <p14:creationId xmlns:p14="http://schemas.microsoft.com/office/powerpoint/2010/main" val="3913496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altLang="ko-KR">
                <a:solidFill>
                  <a:srgbClr val="2812C8"/>
                </a:solidFill>
              </a:rPr>
              <a:t>Validation for GEMS O3T with Pandora</a:t>
            </a:r>
            <a:endParaRPr lang="ko-KR" altLang="en-US"/>
          </a:p>
        </p:txBody>
      </p:sp>
      <p:grpSp>
        <p:nvGrpSpPr>
          <p:cNvPr id="3" name="그룹 2"/>
          <p:cNvGrpSpPr/>
          <p:nvPr/>
        </p:nvGrpSpPr>
        <p:grpSpPr>
          <a:xfrm>
            <a:off x="3552669" y="1028857"/>
            <a:ext cx="8194323" cy="5386932"/>
            <a:chOff x="0" y="0"/>
            <a:chExt cx="6480000" cy="4320000"/>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0000" y="2160000"/>
              <a:ext cx="2160000" cy="2160000"/>
            </a:xfrm>
            <a:prstGeom prst="rect">
              <a:avLst/>
            </a:prstGeom>
          </p:spPr>
        </p:pic>
        <p:pic>
          <p:nvPicPr>
            <p:cNvPr id="5" name="그림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0" y="333"/>
              <a:ext cx="2160000" cy="2160000"/>
            </a:xfrm>
            <a:prstGeom prst="rect">
              <a:avLst/>
            </a:prstGeom>
          </p:spPr>
        </p:pic>
        <p:pic>
          <p:nvPicPr>
            <p:cNvPr id="6" name="그림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60000" cy="2160000"/>
            </a:xfrm>
            <a:prstGeom prst="rect">
              <a:avLst/>
            </a:prstGeom>
          </p:spPr>
        </p:pic>
        <p:pic>
          <p:nvPicPr>
            <p:cNvPr id="7" name="그림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0000" y="2160000"/>
              <a:ext cx="2160000" cy="2160000"/>
            </a:xfrm>
            <a:prstGeom prst="rect">
              <a:avLst/>
            </a:prstGeom>
          </p:spPr>
        </p:pic>
        <p:pic>
          <p:nvPicPr>
            <p:cNvPr id="8" name="그림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0000" y="0"/>
              <a:ext cx="2160000" cy="2160000"/>
            </a:xfrm>
            <a:prstGeom prst="rect">
              <a:avLst/>
            </a:prstGeom>
          </p:spPr>
        </p:pic>
        <p:pic>
          <p:nvPicPr>
            <p:cNvPr id="9" name="그림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160000"/>
              <a:ext cx="2160000" cy="2160000"/>
            </a:xfrm>
            <a:prstGeom prst="rect">
              <a:avLst/>
            </a:prstGeom>
          </p:spPr>
        </p:pic>
      </p:grpSp>
      <p:sp>
        <p:nvSpPr>
          <p:cNvPr id="10" name="TextBox 9"/>
          <p:cNvSpPr txBox="1"/>
          <p:nvPr/>
        </p:nvSpPr>
        <p:spPr>
          <a:xfrm>
            <a:off x="415028" y="1167778"/>
            <a:ext cx="3137641"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ko-KR" sz="2400" b="1" dirty="0" smtClean="0">
                <a:solidFill>
                  <a:schemeClr val="tx1"/>
                </a:solidFill>
                <a:ea typeface="Verdana" panose="020B0604030504040204" pitchFamily="34" charset="0"/>
                <a:cs typeface="Palatino Linotype" charset="0"/>
              </a:rPr>
              <a:t>Scatter plots of Pandora with GEMS</a:t>
            </a:r>
            <a:endParaRPr lang="en-US" altLang="ko-KR" sz="2400" b="1" dirty="0">
              <a:solidFill>
                <a:schemeClr val="tx1"/>
              </a:solidFill>
              <a:ea typeface="Verdana" panose="020B0604030504040204" pitchFamily="34" charset="0"/>
              <a:cs typeface="Palatino Linotype" charset="0"/>
            </a:endParaRPr>
          </a:p>
        </p:txBody>
      </p:sp>
      <p:sp>
        <p:nvSpPr>
          <p:cNvPr id="11" name="TextBox 10"/>
          <p:cNvSpPr txBox="1"/>
          <p:nvPr/>
        </p:nvSpPr>
        <p:spPr>
          <a:xfrm>
            <a:off x="336347" y="2514511"/>
            <a:ext cx="3336242" cy="255454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Ø"/>
            </a:pPr>
            <a:r>
              <a:rPr lang="en-US" altLang="ko-KR" sz="1600" dirty="0">
                <a:solidFill>
                  <a:schemeClr val="tx1"/>
                </a:solidFill>
                <a:ea typeface="Verdana" panose="020B0604030504040204" pitchFamily="34" charset="0"/>
                <a:cs typeface="Palatino Linotype" charset="0"/>
              </a:rPr>
              <a:t> </a:t>
            </a:r>
            <a:r>
              <a:rPr lang="en-US" altLang="ko-KR" sz="1600" dirty="0" smtClean="0">
                <a:solidFill>
                  <a:schemeClr val="tx1"/>
                </a:solidFill>
                <a:ea typeface="Verdana" panose="020B0604030504040204" pitchFamily="34" charset="0"/>
                <a:cs typeface="Palatino Linotype" charset="0"/>
              </a:rPr>
              <a:t>Seasons : Black (Winter)</a:t>
            </a:r>
          </a:p>
          <a:p>
            <a:r>
              <a:rPr lang="en-US" altLang="ko-KR" sz="1600" dirty="0" smtClean="0">
                <a:solidFill>
                  <a:schemeClr val="tx1"/>
                </a:solidFill>
                <a:ea typeface="Verdana" panose="020B0604030504040204" pitchFamily="34" charset="0"/>
                <a:cs typeface="Palatino Linotype" charset="0"/>
              </a:rPr>
              <a:t> Green (Spring), Blue (Summer), </a:t>
            </a:r>
          </a:p>
          <a:p>
            <a:r>
              <a:rPr lang="en-US" altLang="ko-KR" sz="1600" dirty="0">
                <a:solidFill>
                  <a:schemeClr val="tx1"/>
                </a:solidFill>
                <a:ea typeface="Verdana" panose="020B0604030504040204" pitchFamily="34" charset="0"/>
                <a:cs typeface="Palatino Linotype" charset="0"/>
              </a:rPr>
              <a:t> </a:t>
            </a:r>
            <a:r>
              <a:rPr lang="en-US" altLang="ko-KR" sz="1600" dirty="0" smtClean="0">
                <a:solidFill>
                  <a:schemeClr val="tx1"/>
                </a:solidFill>
                <a:ea typeface="Verdana" panose="020B0604030504040204" pitchFamily="34" charset="0"/>
                <a:cs typeface="Palatino Linotype" charset="0"/>
              </a:rPr>
              <a:t>Red (Autumn)</a:t>
            </a:r>
            <a:endParaRPr lang="en-US" altLang="ko-KR" sz="1600" dirty="0">
              <a:solidFill>
                <a:schemeClr val="tx1"/>
              </a:solidFill>
              <a:ea typeface="Verdana" panose="020B0604030504040204" pitchFamily="34" charset="0"/>
              <a:cs typeface="Palatino Linotype" charset="0"/>
            </a:endParaRPr>
          </a:p>
          <a:p>
            <a:endParaRPr lang="en-US" altLang="ko-KR" sz="1600" dirty="0" smtClean="0">
              <a:solidFill>
                <a:schemeClr val="tx1"/>
              </a:solidFill>
              <a:ea typeface="Verdana" panose="020B0604030504040204" pitchFamily="34" charset="0"/>
              <a:cs typeface="Palatino Linotype" charset="0"/>
            </a:endParaRPr>
          </a:p>
          <a:p>
            <a:pPr marL="285750" indent="-285750">
              <a:buFont typeface="Wingdings" panose="05000000000000000000" pitchFamily="2" charset="2"/>
              <a:buChar char="Ø"/>
            </a:pPr>
            <a:r>
              <a:rPr lang="en-US" altLang="ko-KR" sz="1600" dirty="0" smtClean="0">
                <a:solidFill>
                  <a:schemeClr val="tx1"/>
                </a:solidFill>
                <a:ea typeface="Verdana" panose="020B0604030504040204" pitchFamily="34" charset="0"/>
                <a:cs typeface="Palatino Linotype" charset="0"/>
              </a:rPr>
              <a:t>Consistent negative bias </a:t>
            </a:r>
          </a:p>
          <a:p>
            <a:r>
              <a:rPr lang="en-US" altLang="ko-KR" sz="1600" dirty="0">
                <a:solidFill>
                  <a:schemeClr val="tx1"/>
                </a:solidFill>
                <a:ea typeface="Verdana" panose="020B0604030504040204" pitchFamily="34" charset="0"/>
                <a:cs typeface="Palatino Linotype" charset="0"/>
              </a:rPr>
              <a:t> </a:t>
            </a:r>
            <a:r>
              <a:rPr lang="en-US" altLang="ko-KR" sz="1600" dirty="0" smtClean="0">
                <a:solidFill>
                  <a:schemeClr val="tx1"/>
                </a:solidFill>
                <a:ea typeface="Verdana" panose="020B0604030504040204" pitchFamily="34" charset="0"/>
                <a:cs typeface="Palatino Linotype" charset="0"/>
              </a:rPr>
              <a:t>    (-4.8% to -1.1%) of GEMS vs </a:t>
            </a:r>
          </a:p>
          <a:p>
            <a:r>
              <a:rPr lang="en-US" altLang="ko-KR" sz="1600" dirty="0">
                <a:solidFill>
                  <a:schemeClr val="tx1"/>
                </a:solidFill>
                <a:ea typeface="Verdana" panose="020B0604030504040204" pitchFamily="34" charset="0"/>
                <a:cs typeface="Palatino Linotype" charset="0"/>
              </a:rPr>
              <a:t> </a:t>
            </a:r>
            <a:r>
              <a:rPr lang="en-US" altLang="ko-KR" sz="1600" dirty="0" smtClean="0">
                <a:solidFill>
                  <a:schemeClr val="tx1"/>
                </a:solidFill>
                <a:ea typeface="Verdana" panose="020B0604030504040204" pitchFamily="34" charset="0"/>
                <a:cs typeface="Palatino Linotype" charset="0"/>
              </a:rPr>
              <a:t>    Pandora TCO</a:t>
            </a:r>
          </a:p>
          <a:p>
            <a:endParaRPr lang="en-US" altLang="ko-KR" sz="1600" dirty="0">
              <a:solidFill>
                <a:schemeClr val="tx1"/>
              </a:solidFill>
              <a:ea typeface="Verdana" panose="020B0604030504040204" pitchFamily="34" charset="0"/>
              <a:cs typeface="Palatino Linotype" charset="0"/>
            </a:endParaRPr>
          </a:p>
          <a:p>
            <a:pPr marL="285750" indent="-285750">
              <a:buFont typeface="Wingdings" panose="05000000000000000000" pitchFamily="2" charset="2"/>
              <a:buChar char="Ø"/>
            </a:pPr>
            <a:r>
              <a:rPr lang="en-US" altLang="ko-KR" sz="1600" dirty="0" smtClean="0">
                <a:solidFill>
                  <a:schemeClr val="tx1"/>
                </a:solidFill>
                <a:ea typeface="Verdana" panose="020B0604030504040204" pitchFamily="34" charset="0"/>
                <a:cs typeface="Palatino Linotype" charset="0"/>
              </a:rPr>
              <a:t>No significant seasonal variation observed.</a:t>
            </a:r>
            <a:endParaRPr lang="en-US" altLang="ko-KR" sz="1600" dirty="0">
              <a:solidFill>
                <a:schemeClr val="tx1"/>
              </a:solidFill>
              <a:ea typeface="Verdana" panose="020B0604030504040204" pitchFamily="34" charset="0"/>
              <a:cs typeface="Palatino Linotype" charset="0"/>
            </a:endParaRPr>
          </a:p>
        </p:txBody>
      </p:sp>
    </p:spTree>
    <p:extLst>
      <p:ext uri="{BB962C8B-B14F-4D97-AF65-F5344CB8AC3E}">
        <p14:creationId xmlns:p14="http://schemas.microsoft.com/office/powerpoint/2010/main" val="1299686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422097" y="2929488"/>
            <a:ext cx="1682627" cy="584775"/>
          </a:xfrm>
          <a:prstGeom prst="rect">
            <a:avLst/>
          </a:prstGeom>
          <a:solidFill>
            <a:schemeClr val="bg1"/>
          </a:solidFill>
        </p:spPr>
        <p:txBody>
          <a:bodyPr wrap="square" rtlCol="0">
            <a:spAutoFit/>
          </a:bodyPr>
          <a:lstStyle/>
          <a:p>
            <a:pPr algn="ctr"/>
            <a:r>
              <a:rPr lang="en-US" altLang="ko-KR" sz="1600" smtClean="0"/>
              <a:t>2025-updated irradiance data</a:t>
            </a:r>
            <a:endParaRPr lang="ko-KR" altLang="en-US" sz="1600"/>
          </a:p>
        </p:txBody>
      </p:sp>
      <p:sp>
        <p:nvSpPr>
          <p:cNvPr id="2" name="제목 1"/>
          <p:cNvSpPr>
            <a:spLocks noGrp="1"/>
          </p:cNvSpPr>
          <p:nvPr>
            <p:ph type="title"/>
          </p:nvPr>
        </p:nvSpPr>
        <p:spPr/>
        <p:txBody>
          <a:bodyPr/>
          <a:lstStyle/>
          <a:p>
            <a:pPr algn="l"/>
            <a:r>
              <a:rPr lang="en-US" altLang="ko-KR" smtClean="0">
                <a:solidFill>
                  <a:srgbClr val="2812C8"/>
                </a:solidFill>
              </a:rPr>
              <a:t>Further Plans</a:t>
            </a:r>
            <a:endParaRPr lang="ko-KR" altLang="en-US">
              <a:solidFill>
                <a:srgbClr val="2812C8"/>
              </a:solidFill>
            </a:endParaRPr>
          </a:p>
        </p:txBody>
      </p:sp>
      <p:sp>
        <p:nvSpPr>
          <p:cNvPr id="5" name="TextBox 4"/>
          <p:cNvSpPr txBox="1"/>
          <p:nvPr/>
        </p:nvSpPr>
        <p:spPr>
          <a:xfrm>
            <a:off x="445008" y="1169233"/>
            <a:ext cx="11067438" cy="923330"/>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smtClean="0"/>
              <a:t>GEMS O3T V2.1 shows improved stability with reduced seasonal variation and latitude dependent bias.</a:t>
            </a:r>
          </a:p>
          <a:p>
            <a:pPr marL="285750" indent="-285750">
              <a:buFont typeface="Wingdings" panose="05000000000000000000" pitchFamily="2" charset="2"/>
              <a:buChar char="§"/>
            </a:pPr>
            <a:r>
              <a:rPr lang="en-US" altLang="ko-KR" dirty="0" smtClean="0"/>
              <a:t>However, it still tends to underestimate TCO compared to other satellites and ground based observations.</a:t>
            </a:r>
          </a:p>
          <a:p>
            <a:pPr marL="285750" indent="-285750">
              <a:buFont typeface="Wingdings" panose="05000000000000000000" pitchFamily="2" charset="2"/>
              <a:buChar char="§"/>
            </a:pPr>
            <a:r>
              <a:rPr lang="en-US" altLang="ko-KR" dirty="0" smtClean="0"/>
              <a:t>Two approaches were considered to resolve the issue; one will be implemented.</a:t>
            </a:r>
          </a:p>
        </p:txBody>
      </p:sp>
      <p:sp>
        <p:nvSpPr>
          <p:cNvPr id="6" name="TextBox 5"/>
          <p:cNvSpPr txBox="1"/>
          <p:nvPr/>
        </p:nvSpPr>
        <p:spPr>
          <a:xfrm>
            <a:off x="647923" y="2414744"/>
            <a:ext cx="4856813" cy="369332"/>
          </a:xfrm>
          <a:prstGeom prst="rect">
            <a:avLst/>
          </a:prstGeom>
          <a:noFill/>
        </p:spPr>
        <p:txBody>
          <a:bodyPr wrap="square" rtlCol="0">
            <a:spAutoFit/>
          </a:bodyPr>
          <a:lstStyle/>
          <a:p>
            <a:r>
              <a:rPr lang="en-US" altLang="ko-KR" dirty="0" smtClean="0"/>
              <a:t>1. </a:t>
            </a:r>
            <a:r>
              <a:rPr lang="en-US" altLang="ko-KR" smtClean="0"/>
              <a:t>L1C data suitable for GEMS O3T</a:t>
            </a:r>
            <a:endParaRPr lang="ko-KR" altLang="en-US"/>
          </a:p>
        </p:txBody>
      </p:sp>
      <p:pic>
        <p:nvPicPr>
          <p:cNvPr id="7" name="그림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998" y="2932351"/>
            <a:ext cx="2903072" cy="2903072"/>
          </a:xfrm>
          <a:prstGeom prst="rect">
            <a:avLst/>
          </a:prstGeom>
        </p:spPr>
      </p:pic>
      <p:pic>
        <p:nvPicPr>
          <p:cNvPr id="8" name="그림 7"/>
          <p:cNvPicPr>
            <a:picLocks noChangeAspect="1"/>
          </p:cNvPicPr>
          <p:nvPr/>
        </p:nvPicPr>
        <p:blipFill rotWithShape="1">
          <a:blip r:embed="rId4" cstate="print">
            <a:extLst>
              <a:ext uri="{28A0092B-C50C-407E-A947-70E740481C1C}">
                <a14:useLocalDpi xmlns:a14="http://schemas.microsoft.com/office/drawing/2010/main" val="0"/>
              </a:ext>
            </a:extLst>
          </a:blip>
          <a:srcRect t="12979" b="4131"/>
          <a:stretch/>
        </p:blipFill>
        <p:spPr>
          <a:xfrm>
            <a:off x="3076330" y="4092315"/>
            <a:ext cx="2902397" cy="2405819"/>
          </a:xfrm>
          <a:prstGeom prst="rect">
            <a:avLst/>
          </a:prstGeom>
        </p:spPr>
      </p:pic>
      <p:sp>
        <p:nvSpPr>
          <p:cNvPr id="3" name="직사각형 2"/>
          <p:cNvSpPr/>
          <p:nvPr/>
        </p:nvSpPr>
        <p:spPr>
          <a:xfrm>
            <a:off x="445008" y="2337871"/>
            <a:ext cx="5566048" cy="4077918"/>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701718" y="2855336"/>
            <a:ext cx="2698230" cy="523220"/>
          </a:xfrm>
          <a:prstGeom prst="rect">
            <a:avLst/>
          </a:prstGeom>
          <a:solidFill>
            <a:schemeClr val="bg1"/>
          </a:solidFill>
        </p:spPr>
        <p:txBody>
          <a:bodyPr wrap="square" rtlCol="0">
            <a:spAutoFit/>
          </a:bodyPr>
          <a:lstStyle/>
          <a:p>
            <a:pPr algn="ctr"/>
            <a:r>
              <a:rPr lang="en-US" altLang="ko-KR" sz="1400" b="1" dirty="0" smtClean="0"/>
              <a:t>GEMS – TROPOMI [%] </a:t>
            </a:r>
          </a:p>
          <a:p>
            <a:pPr algn="ctr"/>
            <a:r>
              <a:rPr lang="en-US" altLang="ko-KR" sz="1400" b="1" dirty="0" smtClean="0"/>
              <a:t>Dec. </a:t>
            </a:r>
            <a:r>
              <a:rPr lang="en-US" altLang="ko-KR" sz="1400" b="1" smtClean="0"/>
              <a:t>15 2023 0445 UTC</a:t>
            </a:r>
            <a:endParaRPr lang="ko-KR" altLang="en-US" sz="1400" b="1"/>
          </a:p>
        </p:txBody>
      </p:sp>
      <p:sp>
        <p:nvSpPr>
          <p:cNvPr id="10" name="아래로 구부러진 화살표 9"/>
          <p:cNvSpPr/>
          <p:nvPr/>
        </p:nvSpPr>
        <p:spPr>
          <a:xfrm rot="1605681">
            <a:off x="3419156" y="3164428"/>
            <a:ext cx="1538459" cy="61442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TextBox 10"/>
          <p:cNvSpPr txBox="1"/>
          <p:nvPr/>
        </p:nvSpPr>
        <p:spPr>
          <a:xfrm>
            <a:off x="2943237" y="3574708"/>
            <a:ext cx="1328960" cy="338554"/>
          </a:xfrm>
          <a:prstGeom prst="rect">
            <a:avLst/>
          </a:prstGeom>
          <a:solidFill>
            <a:schemeClr val="bg1"/>
          </a:solidFill>
          <a:ln>
            <a:solidFill>
              <a:schemeClr val="accent3">
                <a:lumMod val="50000"/>
              </a:schemeClr>
            </a:solidFill>
          </a:ln>
        </p:spPr>
        <p:txBody>
          <a:bodyPr wrap="square" rtlCol="0">
            <a:spAutoFit/>
          </a:bodyPr>
          <a:lstStyle/>
          <a:p>
            <a:r>
              <a:rPr lang="en-US" altLang="ko-KR" sz="1600" dirty="0"/>
              <a:t>-</a:t>
            </a:r>
            <a:r>
              <a:rPr lang="en-US" altLang="ko-KR" sz="1600" dirty="0" smtClean="0"/>
              <a:t>4.36</a:t>
            </a:r>
            <a:r>
              <a:rPr lang="en-US" altLang="ko-KR" sz="1600" dirty="0" smtClean="0">
                <a:ea typeface="맑은 고딕" panose="020B0503020000020004" pitchFamily="50" charset="-127"/>
              </a:rPr>
              <a:t>±1.98</a:t>
            </a:r>
            <a:endParaRPr lang="ko-KR" altLang="en-US" sz="1600" dirty="0"/>
          </a:p>
        </p:txBody>
      </p:sp>
      <p:sp>
        <p:nvSpPr>
          <p:cNvPr id="12" name="TextBox 11"/>
          <p:cNvSpPr txBox="1"/>
          <p:nvPr/>
        </p:nvSpPr>
        <p:spPr>
          <a:xfrm>
            <a:off x="4649767" y="4102091"/>
            <a:ext cx="1328960" cy="338554"/>
          </a:xfrm>
          <a:prstGeom prst="rect">
            <a:avLst/>
          </a:prstGeom>
          <a:solidFill>
            <a:schemeClr val="bg1"/>
          </a:solidFill>
          <a:ln>
            <a:solidFill>
              <a:schemeClr val="accent3">
                <a:lumMod val="50000"/>
              </a:schemeClr>
            </a:solidFill>
          </a:ln>
        </p:spPr>
        <p:txBody>
          <a:bodyPr wrap="square" rtlCol="0">
            <a:spAutoFit/>
          </a:bodyPr>
          <a:lstStyle/>
          <a:p>
            <a:r>
              <a:rPr lang="en-US" altLang="ko-KR" sz="1600" dirty="0" smtClean="0"/>
              <a:t>-0.42</a:t>
            </a:r>
            <a:r>
              <a:rPr lang="en-US" altLang="ko-KR" sz="1600" dirty="0" smtClean="0">
                <a:ea typeface="맑은 고딕" panose="020B0503020000020004" pitchFamily="50" charset="-127"/>
              </a:rPr>
              <a:t>±1.89</a:t>
            </a:r>
            <a:endParaRPr lang="ko-KR" altLang="en-US" sz="1600" dirty="0"/>
          </a:p>
        </p:txBody>
      </p:sp>
      <p:sp>
        <p:nvSpPr>
          <p:cNvPr id="14" name="TextBox 13"/>
          <p:cNvSpPr txBox="1"/>
          <p:nvPr/>
        </p:nvSpPr>
        <p:spPr>
          <a:xfrm>
            <a:off x="1481736" y="5650757"/>
            <a:ext cx="1319134" cy="369332"/>
          </a:xfrm>
          <a:prstGeom prst="rect">
            <a:avLst/>
          </a:prstGeom>
          <a:noFill/>
        </p:spPr>
        <p:txBody>
          <a:bodyPr wrap="square" rtlCol="0">
            <a:spAutoFit/>
          </a:bodyPr>
          <a:lstStyle/>
          <a:p>
            <a:r>
              <a:rPr lang="en-US" altLang="ko-KR" b="1" dirty="0" smtClean="0"/>
              <a:t>operation</a:t>
            </a:r>
            <a:endParaRPr lang="ko-KR" altLang="en-US" b="1" dirty="0"/>
          </a:p>
        </p:txBody>
      </p:sp>
      <p:sp>
        <p:nvSpPr>
          <p:cNvPr id="15" name="TextBox 14"/>
          <p:cNvSpPr txBox="1"/>
          <p:nvPr/>
        </p:nvSpPr>
        <p:spPr>
          <a:xfrm>
            <a:off x="5206795" y="5466091"/>
            <a:ext cx="659567" cy="369332"/>
          </a:xfrm>
          <a:prstGeom prst="rect">
            <a:avLst/>
          </a:prstGeom>
          <a:noFill/>
        </p:spPr>
        <p:txBody>
          <a:bodyPr wrap="square" rtlCol="0">
            <a:spAutoFit/>
          </a:bodyPr>
          <a:lstStyle/>
          <a:p>
            <a:r>
              <a:rPr lang="en-US" altLang="ko-KR" b="1" dirty="0" smtClean="0"/>
              <a:t>V3.0</a:t>
            </a:r>
            <a:endParaRPr lang="ko-KR" altLang="en-US" b="1" dirty="0"/>
          </a:p>
        </p:txBody>
      </p:sp>
      <p:sp>
        <p:nvSpPr>
          <p:cNvPr id="16" name="TextBox 15"/>
          <p:cNvSpPr txBox="1"/>
          <p:nvPr/>
        </p:nvSpPr>
        <p:spPr>
          <a:xfrm>
            <a:off x="6267766" y="2417111"/>
            <a:ext cx="5479226" cy="984885"/>
          </a:xfrm>
          <a:prstGeom prst="rect">
            <a:avLst/>
          </a:prstGeom>
          <a:noFill/>
        </p:spPr>
        <p:txBody>
          <a:bodyPr wrap="square" rtlCol="0">
            <a:spAutoFit/>
          </a:bodyPr>
          <a:lstStyle/>
          <a:p>
            <a:r>
              <a:rPr lang="en-US" altLang="ko-KR" dirty="0" smtClean="0"/>
              <a:t>2. Post calibration</a:t>
            </a:r>
          </a:p>
          <a:p>
            <a:endParaRPr lang="en-US" altLang="ko-KR" sz="800" dirty="0" smtClean="0"/>
          </a:p>
          <a:p>
            <a:pPr marL="742950" lvl="1" indent="-285750">
              <a:buFont typeface="Wingdings" panose="05000000000000000000" pitchFamily="2" charset="2"/>
              <a:buChar char="ü"/>
            </a:pPr>
            <a:r>
              <a:rPr lang="en-US" altLang="ko-KR" sz="1600" dirty="0" smtClean="0"/>
              <a:t>Applied correlation equation derived from </a:t>
            </a:r>
            <a:r>
              <a:rPr lang="en-US" altLang="ko-KR" sz="1600" dirty="0" smtClean="0"/>
              <a:t>ground- based </a:t>
            </a:r>
            <a:r>
              <a:rPr lang="en-US" altLang="ko-KR" sz="1600" dirty="0" smtClean="0"/>
              <a:t>vs. GEMS TCO </a:t>
            </a:r>
            <a:endParaRPr lang="ko-KR" altLang="en-US" sz="1600" dirty="0"/>
          </a:p>
        </p:txBody>
      </p:sp>
      <p:sp>
        <p:nvSpPr>
          <p:cNvPr id="21" name="TextBox 20"/>
          <p:cNvSpPr txBox="1"/>
          <p:nvPr/>
        </p:nvSpPr>
        <p:spPr>
          <a:xfrm rot="16200000">
            <a:off x="5517965" y="4783777"/>
            <a:ext cx="1816920" cy="246221"/>
          </a:xfrm>
          <a:prstGeom prst="rect">
            <a:avLst/>
          </a:prstGeom>
          <a:solidFill>
            <a:schemeClr val="bg1"/>
          </a:solidFill>
        </p:spPr>
        <p:txBody>
          <a:bodyPr wrap="square" rtlCol="0">
            <a:spAutoFit/>
          </a:bodyPr>
          <a:lstStyle/>
          <a:p>
            <a:pPr algn="ctr"/>
            <a:r>
              <a:rPr lang="en-US" altLang="ko-KR" sz="1000" b="1" dirty="0"/>
              <a:t>GEMS V2.1 </a:t>
            </a:r>
            <a:r>
              <a:rPr lang="en-US" altLang="ko-KR" sz="1000" b="1" dirty="0" smtClean="0"/>
              <a:t>[DU</a:t>
            </a:r>
            <a:r>
              <a:rPr lang="en-US" altLang="ko-KR" sz="1000" b="1" dirty="0"/>
              <a:t>]</a:t>
            </a:r>
            <a:endParaRPr lang="ko-KR" altLang="en-US" sz="1000" b="1" dirty="0"/>
          </a:p>
        </p:txBody>
      </p:sp>
      <p:grpSp>
        <p:nvGrpSpPr>
          <p:cNvPr id="30" name="그룹 29"/>
          <p:cNvGrpSpPr/>
          <p:nvPr/>
        </p:nvGrpSpPr>
        <p:grpSpPr>
          <a:xfrm>
            <a:off x="6360166" y="3496453"/>
            <a:ext cx="5428688" cy="2617192"/>
            <a:chOff x="6360166" y="3541423"/>
            <a:chExt cx="5428688" cy="2617192"/>
          </a:xfrm>
        </p:grpSpPr>
        <p:grpSp>
          <p:nvGrpSpPr>
            <p:cNvPr id="22" name="그룹 21"/>
            <p:cNvGrpSpPr/>
            <p:nvPr/>
          </p:nvGrpSpPr>
          <p:grpSpPr>
            <a:xfrm>
              <a:off x="6360166" y="3541423"/>
              <a:ext cx="5428688" cy="2533170"/>
              <a:chOff x="6360166" y="3541423"/>
              <a:chExt cx="5428688" cy="2533170"/>
            </a:xfrm>
          </p:grpSpPr>
          <p:pic>
            <p:nvPicPr>
              <p:cNvPr id="17" name="그림 16"/>
              <p:cNvPicPr>
                <a:picLocks noChangeAspect="1"/>
              </p:cNvPicPr>
              <p:nvPr/>
            </p:nvPicPr>
            <p:blipFill rotWithShape="1">
              <a:blip r:embed="rId5">
                <a:extLst>
                  <a:ext uri="{28A0092B-C50C-407E-A947-70E740481C1C}">
                    <a14:useLocalDpi xmlns:a14="http://schemas.microsoft.com/office/drawing/2010/main" val="0"/>
                  </a:ext>
                </a:extLst>
              </a:blip>
              <a:srcRect r="20629"/>
              <a:stretch/>
            </p:blipFill>
            <p:spPr>
              <a:xfrm>
                <a:off x="6360166" y="3743238"/>
                <a:ext cx="2336602" cy="2288821"/>
              </a:xfrm>
              <a:prstGeom prst="rect">
                <a:avLst/>
              </a:prstGeom>
              <a:solidFill>
                <a:schemeClr val="bg1"/>
              </a:solidFill>
            </p:spPr>
          </p:pic>
          <p:grpSp>
            <p:nvGrpSpPr>
              <p:cNvPr id="18" name="그룹 17"/>
              <p:cNvGrpSpPr/>
              <p:nvPr/>
            </p:nvGrpSpPr>
            <p:grpSpPr>
              <a:xfrm>
                <a:off x="8798087" y="3763362"/>
                <a:ext cx="2990767" cy="2311231"/>
                <a:chOff x="6378039" y="2389518"/>
                <a:chExt cx="4859309" cy="3951937"/>
              </a:xfrm>
            </p:grpSpPr>
            <p:pic>
              <p:nvPicPr>
                <p:cNvPr id="19" name="그림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6151" y="2389518"/>
                  <a:ext cx="4751197" cy="3951937"/>
                </a:xfrm>
                <a:prstGeom prst="rect">
                  <a:avLst/>
                </a:prstGeom>
                <a:solidFill>
                  <a:schemeClr val="bg1"/>
                </a:solidFill>
              </p:spPr>
            </p:pic>
            <p:sp>
              <p:nvSpPr>
                <p:cNvPr id="20" name="TextBox 19"/>
                <p:cNvSpPr txBox="1"/>
                <p:nvPr/>
              </p:nvSpPr>
              <p:spPr>
                <a:xfrm rot="16200000">
                  <a:off x="5024704" y="4111893"/>
                  <a:ext cx="3106723" cy="400053"/>
                </a:xfrm>
                <a:prstGeom prst="rect">
                  <a:avLst/>
                </a:prstGeom>
                <a:solidFill>
                  <a:schemeClr val="bg1"/>
                </a:solidFill>
              </p:spPr>
              <p:txBody>
                <a:bodyPr wrap="square" rtlCol="0">
                  <a:spAutoFit/>
                </a:bodyPr>
                <a:lstStyle/>
                <a:p>
                  <a:r>
                    <a:rPr lang="en-US" altLang="ko-KR" sz="1000" b="1" dirty="0"/>
                    <a:t>GEMS V2.1 O3T_corr [DU]</a:t>
                  </a:r>
                  <a:endParaRPr lang="ko-KR" altLang="en-US" sz="1000" b="1" dirty="0"/>
                </a:p>
              </p:txBody>
            </p:sp>
          </p:grpSp>
          <p:sp>
            <p:nvSpPr>
              <p:cNvPr id="23" name="TextBox 22"/>
              <p:cNvSpPr txBox="1"/>
              <p:nvPr/>
            </p:nvSpPr>
            <p:spPr>
              <a:xfrm>
                <a:off x="6745574" y="3618885"/>
                <a:ext cx="1783828" cy="307777"/>
              </a:xfrm>
              <a:prstGeom prst="rect">
                <a:avLst/>
              </a:prstGeom>
              <a:solidFill>
                <a:schemeClr val="bg1"/>
              </a:solidFill>
            </p:spPr>
            <p:txBody>
              <a:bodyPr wrap="square" rtlCol="0">
                <a:spAutoFit/>
              </a:bodyPr>
              <a:lstStyle/>
              <a:p>
                <a:pPr algn="ctr"/>
                <a:r>
                  <a:rPr lang="en-US" altLang="ko-KR" sz="1400" b="1" smtClean="0"/>
                  <a:t>January 2025</a:t>
                </a:r>
                <a:endParaRPr lang="ko-KR" altLang="en-US" sz="1400" b="1"/>
              </a:p>
            </p:txBody>
          </p:sp>
          <p:sp>
            <p:nvSpPr>
              <p:cNvPr id="24" name="TextBox 23"/>
              <p:cNvSpPr txBox="1"/>
              <p:nvPr/>
            </p:nvSpPr>
            <p:spPr>
              <a:xfrm>
                <a:off x="9246283" y="3618885"/>
                <a:ext cx="1783828" cy="307777"/>
              </a:xfrm>
              <a:prstGeom prst="rect">
                <a:avLst/>
              </a:prstGeom>
              <a:solidFill>
                <a:schemeClr val="bg1"/>
              </a:solidFill>
            </p:spPr>
            <p:txBody>
              <a:bodyPr wrap="square" rtlCol="0">
                <a:spAutoFit/>
              </a:bodyPr>
              <a:lstStyle/>
              <a:p>
                <a:pPr algn="ctr"/>
                <a:r>
                  <a:rPr lang="en-US" altLang="ko-KR" sz="1400" b="1" smtClean="0"/>
                  <a:t>January 2025</a:t>
                </a:r>
                <a:endParaRPr lang="ko-KR" altLang="en-US" sz="1400" b="1"/>
              </a:p>
            </p:txBody>
          </p:sp>
          <p:sp>
            <p:nvSpPr>
              <p:cNvPr id="27" name="아래로 구부러진 화살표 26"/>
              <p:cNvSpPr/>
              <p:nvPr/>
            </p:nvSpPr>
            <p:spPr>
              <a:xfrm>
                <a:off x="8493179" y="3541423"/>
                <a:ext cx="742895" cy="30922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8" name="TextBox 27"/>
              <p:cNvSpPr txBox="1"/>
              <p:nvPr/>
            </p:nvSpPr>
            <p:spPr>
              <a:xfrm>
                <a:off x="7730781" y="5096656"/>
                <a:ext cx="755268" cy="523220"/>
              </a:xfrm>
              <a:prstGeom prst="rect">
                <a:avLst/>
              </a:prstGeom>
              <a:solidFill>
                <a:schemeClr val="bg1"/>
              </a:solidFill>
              <a:ln>
                <a:solidFill>
                  <a:schemeClr val="accent3">
                    <a:lumMod val="50000"/>
                  </a:schemeClr>
                </a:solidFill>
              </a:ln>
            </p:spPr>
            <p:txBody>
              <a:bodyPr wrap="square" rtlCol="0">
                <a:spAutoFit/>
              </a:bodyPr>
              <a:lstStyle/>
              <a:p>
                <a:pPr algn="ctr"/>
                <a:r>
                  <a:rPr lang="en-US" altLang="ko-KR" sz="1400" dirty="0" smtClean="0"/>
                  <a:t>-5.99</a:t>
                </a:r>
              </a:p>
              <a:p>
                <a:pPr algn="ctr"/>
                <a:r>
                  <a:rPr lang="en-US" altLang="ko-KR" sz="1400" dirty="0" smtClean="0">
                    <a:ea typeface="맑은 고딕" panose="020B0503020000020004" pitchFamily="50" charset="-127"/>
                  </a:rPr>
                  <a:t>±1.88</a:t>
                </a:r>
                <a:endParaRPr lang="ko-KR" altLang="en-US" sz="1400" dirty="0"/>
              </a:p>
            </p:txBody>
          </p:sp>
          <p:sp>
            <p:nvSpPr>
              <p:cNvPr id="29" name="TextBox 28"/>
              <p:cNvSpPr txBox="1"/>
              <p:nvPr/>
            </p:nvSpPr>
            <p:spPr>
              <a:xfrm>
                <a:off x="10201757" y="5127537"/>
                <a:ext cx="755268" cy="523220"/>
              </a:xfrm>
              <a:prstGeom prst="rect">
                <a:avLst/>
              </a:prstGeom>
              <a:solidFill>
                <a:schemeClr val="bg1"/>
              </a:solidFill>
              <a:ln>
                <a:solidFill>
                  <a:schemeClr val="accent3">
                    <a:lumMod val="50000"/>
                  </a:schemeClr>
                </a:solidFill>
              </a:ln>
            </p:spPr>
            <p:txBody>
              <a:bodyPr wrap="square" rtlCol="0">
                <a:spAutoFit/>
              </a:bodyPr>
              <a:lstStyle/>
              <a:p>
                <a:pPr algn="ctr"/>
                <a:r>
                  <a:rPr lang="en-US" altLang="ko-KR" sz="1400" dirty="0" smtClean="0"/>
                  <a:t>-2.42</a:t>
                </a:r>
              </a:p>
              <a:p>
                <a:pPr algn="ctr"/>
                <a:r>
                  <a:rPr lang="en-US" altLang="ko-KR" sz="1400" dirty="0" smtClean="0">
                    <a:ea typeface="맑은 고딕" panose="020B0503020000020004" pitchFamily="50" charset="-127"/>
                  </a:rPr>
                  <a:t>±1.68</a:t>
                </a:r>
                <a:endParaRPr lang="ko-KR" altLang="en-US" sz="1400" dirty="0"/>
              </a:p>
            </p:txBody>
          </p:sp>
        </p:grpSp>
        <p:sp>
          <p:nvSpPr>
            <p:cNvPr id="25" name="TextBox 24"/>
            <p:cNvSpPr txBox="1"/>
            <p:nvPr/>
          </p:nvSpPr>
          <p:spPr>
            <a:xfrm>
              <a:off x="6686468" y="5912394"/>
              <a:ext cx="1816920" cy="246221"/>
            </a:xfrm>
            <a:prstGeom prst="rect">
              <a:avLst/>
            </a:prstGeom>
            <a:solidFill>
              <a:schemeClr val="bg1"/>
            </a:solidFill>
          </p:spPr>
          <p:txBody>
            <a:bodyPr wrap="square" rtlCol="0">
              <a:spAutoFit/>
            </a:bodyPr>
            <a:lstStyle/>
            <a:p>
              <a:pPr algn="ctr"/>
              <a:r>
                <a:rPr lang="en-US" altLang="ko-KR" sz="1000" b="1" dirty="0" smtClean="0"/>
                <a:t>TROPOMI TCO [DU]</a:t>
              </a:r>
              <a:endParaRPr lang="ko-KR" altLang="en-US" sz="1000" b="1" dirty="0"/>
            </a:p>
          </p:txBody>
        </p:sp>
        <p:sp>
          <p:nvSpPr>
            <p:cNvPr id="26" name="TextBox 25"/>
            <p:cNvSpPr txBox="1"/>
            <p:nvPr/>
          </p:nvSpPr>
          <p:spPr>
            <a:xfrm>
              <a:off x="9216730" y="5912394"/>
              <a:ext cx="1816920" cy="246221"/>
            </a:xfrm>
            <a:prstGeom prst="rect">
              <a:avLst/>
            </a:prstGeom>
            <a:solidFill>
              <a:schemeClr val="bg1"/>
            </a:solidFill>
          </p:spPr>
          <p:txBody>
            <a:bodyPr wrap="square" rtlCol="0">
              <a:spAutoFit/>
            </a:bodyPr>
            <a:lstStyle/>
            <a:p>
              <a:pPr algn="ctr"/>
              <a:r>
                <a:rPr lang="en-US" altLang="ko-KR" sz="1000" b="1" dirty="0" smtClean="0"/>
                <a:t>TROPOMI TCO [DU]</a:t>
              </a:r>
              <a:endParaRPr lang="ko-KR" altLang="en-US" sz="1000" b="1" dirty="0"/>
            </a:p>
          </p:txBody>
        </p:sp>
      </p:grpSp>
      <p:sp>
        <p:nvSpPr>
          <p:cNvPr id="4" name="직사각형 3"/>
          <p:cNvSpPr/>
          <p:nvPr/>
        </p:nvSpPr>
        <p:spPr>
          <a:xfrm>
            <a:off x="6146586" y="2337870"/>
            <a:ext cx="5600406" cy="4077919"/>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p:cNvSpPr txBox="1"/>
          <p:nvPr/>
        </p:nvSpPr>
        <p:spPr>
          <a:xfrm>
            <a:off x="7007901" y="6020868"/>
            <a:ext cx="1319134" cy="369332"/>
          </a:xfrm>
          <a:prstGeom prst="rect">
            <a:avLst/>
          </a:prstGeom>
          <a:noFill/>
        </p:spPr>
        <p:txBody>
          <a:bodyPr wrap="square" rtlCol="0">
            <a:spAutoFit/>
          </a:bodyPr>
          <a:lstStyle/>
          <a:p>
            <a:r>
              <a:rPr lang="en-US" altLang="ko-KR" b="1" dirty="0" smtClean="0"/>
              <a:t>operation</a:t>
            </a:r>
            <a:endParaRPr lang="ko-KR" altLang="en-US" b="1" dirty="0"/>
          </a:p>
        </p:txBody>
      </p:sp>
      <p:sp>
        <p:nvSpPr>
          <p:cNvPr id="32" name="TextBox 31"/>
          <p:cNvSpPr txBox="1"/>
          <p:nvPr/>
        </p:nvSpPr>
        <p:spPr>
          <a:xfrm>
            <a:off x="9919824" y="6054339"/>
            <a:ext cx="659567" cy="369332"/>
          </a:xfrm>
          <a:prstGeom prst="rect">
            <a:avLst/>
          </a:prstGeom>
          <a:noFill/>
        </p:spPr>
        <p:txBody>
          <a:bodyPr wrap="square" rtlCol="0">
            <a:spAutoFit/>
          </a:bodyPr>
          <a:lstStyle/>
          <a:p>
            <a:r>
              <a:rPr lang="en-US" altLang="ko-KR" b="1" dirty="0" smtClean="0"/>
              <a:t>V3.0</a:t>
            </a:r>
            <a:endParaRPr lang="ko-KR" altLang="en-US" b="1" dirty="0"/>
          </a:p>
        </p:txBody>
      </p:sp>
    </p:spTree>
    <p:extLst>
      <p:ext uri="{BB962C8B-B14F-4D97-AF65-F5344CB8AC3E}">
        <p14:creationId xmlns:p14="http://schemas.microsoft.com/office/powerpoint/2010/main" val="4165421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E88118-FB14-75E7-209E-97C1CECF5F4F}"/>
              </a:ext>
            </a:extLst>
          </p:cNvPr>
          <p:cNvSpPr>
            <a:spLocks noGrp="1"/>
          </p:cNvSpPr>
          <p:nvPr>
            <p:ph type="title"/>
          </p:nvPr>
        </p:nvSpPr>
        <p:spPr/>
        <p:txBody>
          <a:bodyPr/>
          <a:lstStyle/>
          <a:p>
            <a:pPr algn="l"/>
            <a:r>
              <a:rPr lang="en-US" altLang="ko-KR" dirty="0">
                <a:solidFill>
                  <a:srgbClr val="2812C8"/>
                </a:solidFill>
              </a:rPr>
              <a:t>GEMS O</a:t>
            </a:r>
            <a:r>
              <a:rPr lang="en-US" altLang="ko-KR" sz="2000" dirty="0">
                <a:solidFill>
                  <a:srgbClr val="2812C8"/>
                </a:solidFill>
              </a:rPr>
              <a:t>3</a:t>
            </a:r>
            <a:r>
              <a:rPr lang="en-US" altLang="ko-KR" dirty="0">
                <a:solidFill>
                  <a:srgbClr val="2812C8"/>
                </a:solidFill>
              </a:rPr>
              <a:t>Profile algorithm</a:t>
            </a:r>
            <a:endParaRPr lang="ko-KR" altLang="en-US" dirty="0">
              <a:solidFill>
                <a:srgbClr val="2812C8"/>
              </a:solidFill>
            </a:endParaRPr>
          </a:p>
        </p:txBody>
      </p:sp>
      <p:sp>
        <p:nvSpPr>
          <p:cNvPr id="3" name="TextBox 2">
            <a:extLst>
              <a:ext uri="{FF2B5EF4-FFF2-40B4-BE49-F238E27FC236}">
                <a16:creationId xmlns:a16="http://schemas.microsoft.com/office/drawing/2014/main" id="{D22A938B-9C87-4FFA-D75E-705FBCA9460B}"/>
              </a:ext>
            </a:extLst>
          </p:cNvPr>
          <p:cNvSpPr txBox="1"/>
          <p:nvPr/>
        </p:nvSpPr>
        <p:spPr>
          <a:xfrm>
            <a:off x="239270" y="1206685"/>
            <a:ext cx="11010360" cy="2308324"/>
          </a:xfrm>
          <a:prstGeom prst="rect">
            <a:avLst/>
          </a:prstGeom>
          <a:noFill/>
        </p:spPr>
        <p:txBody>
          <a:bodyPr wrap="square" rtlCol="0">
            <a:spAutoFit/>
          </a:bodyPr>
          <a:lstStyle/>
          <a:p>
            <a:pPr marL="285750" indent="-285750">
              <a:buFont typeface="Wingdings" panose="05000000000000000000" pitchFamily="2" charset="2"/>
              <a:buChar char="§"/>
            </a:pPr>
            <a:r>
              <a:rPr lang="en-US" altLang="ko-KR" b="1" dirty="0">
                <a:ea typeface="Verdana" panose="020B0604030504040204" pitchFamily="34" charset="0"/>
              </a:rPr>
              <a:t>Inverse method is an </a:t>
            </a:r>
            <a:r>
              <a:rPr lang="en-US" altLang="ko-KR" b="1" dirty="0">
                <a:solidFill>
                  <a:srgbClr val="FF0000"/>
                </a:solidFill>
                <a:ea typeface="Verdana" panose="020B0604030504040204" pitchFamily="34" charset="0"/>
              </a:rPr>
              <a:t>optimal estimation</a:t>
            </a:r>
            <a:r>
              <a:rPr lang="en-US" altLang="ko-KR" dirty="0">
                <a:ea typeface="Verdana" panose="020B0604030504040204" pitchFamily="34" charset="0"/>
              </a:rPr>
              <a:t>, which iteratively estimates the geophysical variables until the simulated spectrum closely matches the measured spectrum, within the retrieval constraints of the a priori information.</a:t>
            </a:r>
          </a:p>
          <a:p>
            <a:pPr marL="285750" indent="-285750">
              <a:buFont typeface="Wingdings" panose="05000000000000000000" pitchFamily="2" charset="2"/>
              <a:buChar char="§"/>
            </a:pPr>
            <a:r>
              <a:rPr lang="en-US" altLang="ko-KR" dirty="0">
                <a:ea typeface="Verdana" panose="020B0604030504040204" pitchFamily="34" charset="0"/>
              </a:rPr>
              <a:t>GEMS (310-330 nm)  +   on-line radiative transfer  (VLIDORT) +   A priori constraints (climatology)</a:t>
            </a:r>
          </a:p>
          <a:p>
            <a:r>
              <a:rPr lang="en-US" altLang="ko-KR" dirty="0">
                <a:ea typeface="Verdana" panose="020B0604030504040204" pitchFamily="34" charset="0"/>
              </a:rPr>
              <a:t>     </a:t>
            </a:r>
          </a:p>
          <a:p>
            <a:r>
              <a:rPr lang="en-US" altLang="ko-KR" dirty="0">
                <a:ea typeface="Verdana" panose="020B0604030504040204" pitchFamily="34" charset="0"/>
              </a:rPr>
              <a:t>      </a:t>
            </a:r>
          </a:p>
          <a:p>
            <a:pPr marL="285750" indent="-285750">
              <a:buFont typeface="Wingdings" panose="05000000000000000000" pitchFamily="2" charset="2"/>
              <a:buChar char="§"/>
            </a:pPr>
            <a:r>
              <a:rPr lang="en-US" altLang="ko-KR" b="1" dirty="0">
                <a:ea typeface="Verdana" panose="020B0604030504040204" pitchFamily="34" charset="0"/>
              </a:rPr>
              <a:t>O3 partial columns (DU)  for 24 layers </a:t>
            </a:r>
            <a:r>
              <a:rPr lang="en-US" altLang="ko-KR" dirty="0">
                <a:ea typeface="Verdana" panose="020B0604030504040204" pitchFamily="34" charset="0"/>
              </a:rPr>
              <a:t>from surface to 65 km (2.5 km thickness)</a:t>
            </a:r>
          </a:p>
          <a:p>
            <a:r>
              <a:rPr lang="en-US" altLang="ko-KR" dirty="0">
                <a:ea typeface="Verdana" panose="020B0604030504040204" pitchFamily="34" charset="0"/>
              </a:rPr>
              <a:t>    + integrated column amounts up to the tropopause</a:t>
            </a:r>
          </a:p>
        </p:txBody>
      </p:sp>
      <mc:AlternateContent xmlns:mc="http://schemas.openxmlformats.org/markup-compatibility/2006" xmlns:a14="http://schemas.microsoft.com/office/drawing/2010/main">
        <mc:Choice Requires="a14">
          <p:sp>
            <p:nvSpPr>
              <p:cNvPr id="4" name="TextBox 3"/>
              <p:cNvSpPr txBox="1"/>
              <p:nvPr/>
            </p:nvSpPr>
            <p:spPr>
              <a:xfrm>
                <a:off x="926079" y="2436819"/>
                <a:ext cx="2241383" cy="4045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𝑋</m:t>
                          </m:r>
                        </m:e>
                      </m:acc>
                      <m:r>
                        <a:rPr lang="en-US" altLang="ko-KR" b="0" i="1" smtClean="0">
                          <a:latin typeface="Cambria Math" panose="02040503050406030204" pitchFamily="18" charset="0"/>
                        </a:rPr>
                        <m:t>=</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𝐹</m:t>
                          </m:r>
                        </m:e>
                        <m:sup>
                          <m:r>
                            <a:rPr lang="en-US" altLang="ko-KR" b="0" i="1" smtClean="0">
                              <a:latin typeface="Cambria Math" panose="02040503050406030204" pitchFamily="18" charset="0"/>
                            </a:rPr>
                            <m:t>−1</m:t>
                          </m:r>
                        </m:sup>
                      </m:sSup>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𝑦</m:t>
                          </m:r>
                        </m:e>
                      </m:d>
                      <m:r>
                        <a:rPr lang="en-US" altLang="ko-KR" b="0" i="1" smtClean="0">
                          <a:latin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𝑋</m:t>
                          </m:r>
                        </m:e>
                        <m:sub>
                          <m:r>
                            <a:rPr lang="en-US" altLang="ko-KR" b="0" i="1" smtClean="0">
                              <a:latin typeface="Cambria Math" panose="02040503050406030204" pitchFamily="18" charset="0"/>
                              <a:ea typeface="Cambria Math" panose="02040503050406030204" pitchFamily="18" charset="0"/>
                            </a:rPr>
                            <m:t>𝑎𝑝</m:t>
                          </m:r>
                        </m:sub>
                      </m:sSub>
                    </m:oMath>
                  </m:oMathPara>
                </a14:m>
                <a:endParaRPr lang="ko-KR"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26079" y="2436819"/>
                <a:ext cx="2241383" cy="404534"/>
              </a:xfrm>
              <a:prstGeom prst="rect">
                <a:avLst/>
              </a:prstGeom>
              <a:blipFill>
                <a:blip r:embed="rId3"/>
                <a:stretch>
                  <a:fillRect b="-3030"/>
                </a:stretch>
              </a:blipFill>
            </p:spPr>
            <p:txBody>
              <a:bodyPr/>
              <a:lstStyle/>
              <a:p>
                <a:r>
                  <a:rPr lang="ko-KR" altLang="en-US">
                    <a:noFill/>
                  </a:rPr>
                  <a:t> </a:t>
                </a:r>
              </a:p>
            </p:txBody>
          </p:sp>
        </mc:Fallback>
      </mc:AlternateContent>
      <p:pic>
        <p:nvPicPr>
          <p:cNvPr id="12" name="image2.png" descr="텍스트, 스크린샷, 그래프, 라인이(가) 표시된 사진&#10;&#10;AI가 생성한 콘텐츠는 부정확할 수 있습니다."/>
          <p:cNvPicPr/>
          <p:nvPr/>
        </p:nvPicPr>
        <p:blipFill rotWithShape="1">
          <a:blip r:embed="rId4" cstate="print">
            <a:extLst>
              <a:ext uri="{28A0092B-C50C-407E-A947-70E740481C1C}">
                <a14:useLocalDpi xmlns:a14="http://schemas.microsoft.com/office/drawing/2010/main" val="0"/>
              </a:ext>
            </a:extLst>
          </a:blip>
          <a:srcRect b="7198"/>
          <a:stretch/>
        </p:blipFill>
        <p:spPr>
          <a:xfrm>
            <a:off x="732307" y="4144680"/>
            <a:ext cx="4736123" cy="2194752"/>
          </a:xfrm>
          <a:prstGeom prst="rect">
            <a:avLst/>
          </a:prstGeom>
          <a:ln/>
        </p:spPr>
      </p:pic>
      <p:sp>
        <p:nvSpPr>
          <p:cNvPr id="23" name="TextBox 22"/>
          <p:cNvSpPr txBox="1"/>
          <p:nvPr/>
        </p:nvSpPr>
        <p:spPr>
          <a:xfrm>
            <a:off x="1182154" y="3913959"/>
            <a:ext cx="4095032" cy="369332"/>
          </a:xfrm>
          <a:prstGeom prst="rect">
            <a:avLst/>
          </a:prstGeom>
          <a:noFill/>
        </p:spPr>
        <p:txBody>
          <a:bodyPr wrap="none" rtlCol="0">
            <a:spAutoFit/>
          </a:bodyPr>
          <a:lstStyle/>
          <a:p>
            <a:r>
              <a:rPr lang="en-US" altLang="ko-KR" dirty="0"/>
              <a:t>&lt;Irradiance offset&gt;   - 30 % @ 325 nm</a:t>
            </a:r>
            <a:endParaRPr lang="ko-KR" altLang="en-US" dirty="0"/>
          </a:p>
        </p:txBody>
      </p:sp>
      <p:sp>
        <p:nvSpPr>
          <p:cNvPr id="9" name="직사각형 8"/>
          <p:cNvSpPr/>
          <p:nvPr/>
        </p:nvSpPr>
        <p:spPr>
          <a:xfrm>
            <a:off x="597877" y="3953796"/>
            <a:ext cx="4945674" cy="247605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242138" y="3543706"/>
            <a:ext cx="3974165"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b="1" dirty="0">
                <a:ea typeface="Verdana" panose="020B0604030504040204" pitchFamily="34" charset="0"/>
              </a:rPr>
              <a:t>GEMS radiometric uncertainties</a:t>
            </a:r>
            <a:endParaRPr lang="ko-KR" altLang="en-US" b="1" dirty="0"/>
          </a:p>
        </p:txBody>
      </p:sp>
      <p:pic>
        <p:nvPicPr>
          <p:cNvPr id="11" name="그림 10"/>
          <p:cNvPicPr>
            <a:picLocks noChangeAspect="1"/>
          </p:cNvPicPr>
          <p:nvPr/>
        </p:nvPicPr>
        <p:blipFill rotWithShape="1">
          <a:blip r:embed="rId5">
            <a:extLst>
              <a:ext uri="{28A0092B-C50C-407E-A947-70E740481C1C}">
                <a14:useLocalDpi xmlns:a14="http://schemas.microsoft.com/office/drawing/2010/main" val="0"/>
              </a:ext>
            </a:extLst>
          </a:blip>
          <a:srcRect b="8279"/>
          <a:stretch/>
        </p:blipFill>
        <p:spPr>
          <a:xfrm>
            <a:off x="5975455" y="4323129"/>
            <a:ext cx="2775435" cy="1879258"/>
          </a:xfrm>
          <a:prstGeom prst="rect">
            <a:avLst/>
          </a:prstGeom>
          <a:ln>
            <a:solidFill>
              <a:schemeClr val="tx1"/>
            </a:solidFill>
          </a:ln>
        </p:spPr>
      </p:pic>
      <p:pic>
        <p:nvPicPr>
          <p:cNvPr id="13" name="그림 12"/>
          <p:cNvPicPr>
            <a:picLocks noChangeAspect="1"/>
          </p:cNvPicPr>
          <p:nvPr/>
        </p:nvPicPr>
        <p:blipFill rotWithShape="1">
          <a:blip r:embed="rId6"/>
          <a:srcRect t="444" r="-949" b="7828"/>
          <a:stretch/>
        </p:blipFill>
        <p:spPr>
          <a:xfrm>
            <a:off x="8608765" y="4331487"/>
            <a:ext cx="2525960" cy="1880378"/>
          </a:xfrm>
          <a:prstGeom prst="rect">
            <a:avLst/>
          </a:prstGeom>
          <a:ln>
            <a:solidFill>
              <a:schemeClr val="tx1"/>
            </a:solidFill>
          </a:ln>
        </p:spPr>
      </p:pic>
      <p:sp>
        <p:nvSpPr>
          <p:cNvPr id="14" name="직사각형 13"/>
          <p:cNvSpPr/>
          <p:nvPr/>
        </p:nvSpPr>
        <p:spPr>
          <a:xfrm>
            <a:off x="5861462" y="3934839"/>
            <a:ext cx="5492337" cy="249501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TextBox 14"/>
          <p:cNvSpPr txBox="1"/>
          <p:nvPr/>
        </p:nvSpPr>
        <p:spPr>
          <a:xfrm>
            <a:off x="5861462" y="3597895"/>
            <a:ext cx="5949064"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b="1" dirty="0">
                <a:ea typeface="Verdana" panose="020B0604030504040204" pitchFamily="34" charset="0"/>
              </a:rPr>
              <a:t>Implement calibration modules in v3.0 processing</a:t>
            </a:r>
            <a:endParaRPr lang="ko-KR" altLang="en-US" b="1" dirty="0"/>
          </a:p>
        </p:txBody>
      </p:sp>
      <p:sp>
        <p:nvSpPr>
          <p:cNvPr id="6" name="TextBox 5"/>
          <p:cNvSpPr txBox="1"/>
          <p:nvPr/>
        </p:nvSpPr>
        <p:spPr>
          <a:xfrm>
            <a:off x="6680934" y="3948134"/>
            <a:ext cx="1364476" cy="369332"/>
          </a:xfrm>
          <a:prstGeom prst="rect">
            <a:avLst/>
          </a:prstGeom>
          <a:noFill/>
        </p:spPr>
        <p:txBody>
          <a:bodyPr wrap="none" rtlCol="0">
            <a:spAutoFit/>
          </a:bodyPr>
          <a:lstStyle/>
          <a:p>
            <a:r>
              <a:rPr lang="en-US" altLang="ko-KR" dirty="0"/>
              <a:t>GEMS v2.0</a:t>
            </a:r>
            <a:endParaRPr lang="ko-KR" altLang="en-US" dirty="0"/>
          </a:p>
        </p:txBody>
      </p:sp>
      <p:sp>
        <p:nvSpPr>
          <p:cNvPr id="16" name="TextBox 15"/>
          <p:cNvSpPr txBox="1"/>
          <p:nvPr/>
        </p:nvSpPr>
        <p:spPr>
          <a:xfrm>
            <a:off x="9206035" y="3989014"/>
            <a:ext cx="1364476" cy="369332"/>
          </a:xfrm>
          <a:prstGeom prst="rect">
            <a:avLst/>
          </a:prstGeom>
          <a:noFill/>
        </p:spPr>
        <p:txBody>
          <a:bodyPr wrap="none" rtlCol="0">
            <a:spAutoFit/>
          </a:bodyPr>
          <a:lstStyle/>
          <a:p>
            <a:r>
              <a:rPr lang="en-US" altLang="ko-KR" dirty="0"/>
              <a:t>GEMS v3.0</a:t>
            </a:r>
            <a:endParaRPr lang="ko-KR" altLang="en-US" dirty="0"/>
          </a:p>
        </p:txBody>
      </p:sp>
      <p:sp>
        <p:nvSpPr>
          <p:cNvPr id="7" name="TextBox 6"/>
          <p:cNvSpPr txBox="1"/>
          <p:nvPr/>
        </p:nvSpPr>
        <p:spPr>
          <a:xfrm>
            <a:off x="7170205" y="6200932"/>
            <a:ext cx="2939331" cy="276999"/>
          </a:xfrm>
          <a:prstGeom prst="rect">
            <a:avLst/>
          </a:prstGeom>
          <a:noFill/>
        </p:spPr>
        <p:txBody>
          <a:bodyPr wrap="none" rtlCol="0">
            <a:spAutoFit/>
          </a:bodyPr>
          <a:lstStyle/>
          <a:p>
            <a:r>
              <a:rPr lang="en-US" altLang="ko-KR" sz="1200" dirty="0"/>
              <a:t>Tropospheric column ozone  (20220615)</a:t>
            </a:r>
            <a:endParaRPr lang="ko-KR" altLang="en-US" sz="1200" dirty="0"/>
          </a:p>
        </p:txBody>
      </p:sp>
      <p:cxnSp>
        <p:nvCxnSpPr>
          <p:cNvPr id="17" name="직선 화살표 연결선 16"/>
          <p:cNvCxnSpPr/>
          <p:nvPr/>
        </p:nvCxnSpPr>
        <p:spPr>
          <a:xfrm flipH="1" flipV="1">
            <a:off x="3329940" y="5326380"/>
            <a:ext cx="53340" cy="365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29670" y="5646454"/>
            <a:ext cx="1954381" cy="369332"/>
          </a:xfrm>
          <a:prstGeom prst="rect">
            <a:avLst/>
          </a:prstGeom>
          <a:noFill/>
        </p:spPr>
        <p:txBody>
          <a:bodyPr wrap="none" rtlCol="0">
            <a:spAutoFit/>
          </a:bodyPr>
          <a:lstStyle/>
          <a:p>
            <a:r>
              <a:rPr lang="en-US" altLang="ko-KR" dirty="0">
                <a:solidFill>
                  <a:srgbClr val="FF0000"/>
                </a:solidFill>
              </a:rPr>
              <a:t>GEMS Irradiance</a:t>
            </a:r>
            <a:endParaRPr lang="ko-KR" altLang="en-US" dirty="0">
              <a:solidFill>
                <a:srgbClr val="FF0000"/>
              </a:solidFill>
            </a:endParaRPr>
          </a:p>
        </p:txBody>
      </p:sp>
      <p:sp>
        <p:nvSpPr>
          <p:cNvPr id="21" name="TextBox 20"/>
          <p:cNvSpPr txBox="1"/>
          <p:nvPr/>
        </p:nvSpPr>
        <p:spPr>
          <a:xfrm>
            <a:off x="1182154" y="4754378"/>
            <a:ext cx="1762021" cy="369332"/>
          </a:xfrm>
          <a:prstGeom prst="rect">
            <a:avLst/>
          </a:prstGeom>
          <a:noFill/>
        </p:spPr>
        <p:txBody>
          <a:bodyPr wrap="none" rtlCol="0">
            <a:spAutoFit/>
          </a:bodyPr>
          <a:lstStyle/>
          <a:p>
            <a:r>
              <a:rPr lang="en-US" altLang="ko-KR" dirty="0">
                <a:solidFill>
                  <a:schemeClr val="bg1">
                    <a:lumMod val="50000"/>
                  </a:schemeClr>
                </a:solidFill>
              </a:rPr>
              <a:t>Solar reference</a:t>
            </a:r>
            <a:endParaRPr lang="ko-KR" altLang="en-US" dirty="0">
              <a:solidFill>
                <a:schemeClr val="bg1">
                  <a:lumMod val="50000"/>
                </a:schemeClr>
              </a:solidFill>
            </a:endParaRPr>
          </a:p>
        </p:txBody>
      </p:sp>
      <p:cxnSp>
        <p:nvCxnSpPr>
          <p:cNvPr id="22" name="직선 화살표 연결선 21"/>
          <p:cNvCxnSpPr/>
          <p:nvPr/>
        </p:nvCxnSpPr>
        <p:spPr>
          <a:xfrm flipV="1">
            <a:off x="2781300" y="4961938"/>
            <a:ext cx="434759" cy="36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그림 19"/>
          <p:cNvPicPr>
            <a:picLocks noChangeAspect="1"/>
          </p:cNvPicPr>
          <p:nvPr/>
        </p:nvPicPr>
        <p:blipFill>
          <a:blip r:embed="rId7"/>
          <a:stretch>
            <a:fillRect/>
          </a:stretch>
        </p:blipFill>
        <p:spPr>
          <a:xfrm>
            <a:off x="11418279" y="3913038"/>
            <a:ext cx="428625" cy="2516810"/>
          </a:xfrm>
          <a:prstGeom prst="rect">
            <a:avLst/>
          </a:prstGeom>
        </p:spPr>
      </p:pic>
    </p:spTree>
    <p:extLst>
      <p:ext uri="{BB962C8B-B14F-4D97-AF65-F5344CB8AC3E}">
        <p14:creationId xmlns:p14="http://schemas.microsoft.com/office/powerpoint/2010/main" val="2224985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5F67E54-D9B6-A86E-3BB8-A41379FC5665}"/>
              </a:ext>
            </a:extLst>
          </p:cNvPr>
          <p:cNvSpPr>
            <a:spLocks noGrp="1"/>
          </p:cNvSpPr>
          <p:nvPr>
            <p:ph type="title"/>
          </p:nvPr>
        </p:nvSpPr>
        <p:spPr/>
        <p:txBody>
          <a:bodyPr/>
          <a:lstStyle/>
          <a:p>
            <a:pPr algn="l"/>
            <a:r>
              <a:rPr lang="en-US" altLang="ko-KR" dirty="0">
                <a:solidFill>
                  <a:srgbClr val="2812C8"/>
                </a:solidFill>
              </a:rPr>
              <a:t>Validation for GEMS 2021.01-2024.12</a:t>
            </a:r>
            <a:endParaRPr lang="ko-KR" altLang="en-US" dirty="0">
              <a:solidFill>
                <a:srgbClr val="2812C8"/>
              </a:solidFill>
            </a:endParaRPr>
          </a:p>
        </p:txBody>
      </p:sp>
      <p:sp>
        <p:nvSpPr>
          <p:cNvPr id="5" name="TextBox 4">
            <a:extLst>
              <a:ext uri="{FF2B5EF4-FFF2-40B4-BE49-F238E27FC236}">
                <a16:creationId xmlns:a16="http://schemas.microsoft.com/office/drawing/2014/main" id="{F6DD6C30-DB56-8216-CC9C-DFBA20F63BFE}"/>
              </a:ext>
            </a:extLst>
          </p:cNvPr>
          <p:cNvSpPr txBox="1"/>
          <p:nvPr/>
        </p:nvSpPr>
        <p:spPr>
          <a:xfrm>
            <a:off x="4384429" y="1256888"/>
            <a:ext cx="4293163" cy="461665"/>
          </a:xfrm>
          <a:prstGeom prst="rect">
            <a:avLst/>
          </a:prstGeom>
          <a:noFill/>
        </p:spPr>
        <p:txBody>
          <a:bodyPr wrap="none" rtlCol="0">
            <a:spAutoFit/>
          </a:bodyPr>
          <a:lstStyle/>
          <a:p>
            <a:pPr marL="285750" indent="-285750">
              <a:buFont typeface="Wingdings" panose="05000000000000000000" pitchFamily="2" charset="2"/>
              <a:buChar char="§"/>
            </a:pPr>
            <a:r>
              <a:rPr lang="en-US" altLang="ko-KR" sz="2400" dirty="0"/>
              <a:t>Global international network</a:t>
            </a:r>
            <a:endParaRPr lang="ko-KR" altLang="en-US" sz="2400" dirty="0"/>
          </a:p>
        </p:txBody>
      </p:sp>
      <p:pic>
        <p:nvPicPr>
          <p:cNvPr id="9" name="image1.png"/>
          <p:cNvPicPr/>
          <p:nvPr/>
        </p:nvPicPr>
        <p:blipFill>
          <a:blip r:embed="rId3"/>
          <a:srcRect/>
          <a:stretch>
            <a:fillRect/>
          </a:stretch>
        </p:blipFill>
        <p:spPr>
          <a:xfrm>
            <a:off x="245714" y="1561482"/>
            <a:ext cx="4138715" cy="3306526"/>
          </a:xfrm>
          <a:prstGeom prst="rect">
            <a:avLst/>
          </a:prstGeom>
          <a:ln/>
        </p:spPr>
      </p:pic>
      <p:graphicFrame>
        <p:nvGraphicFramePr>
          <p:cNvPr id="3" name="표 2"/>
          <p:cNvGraphicFramePr>
            <a:graphicFrameLocks noGrp="1"/>
          </p:cNvGraphicFramePr>
          <p:nvPr>
            <p:extLst/>
          </p:nvPr>
        </p:nvGraphicFramePr>
        <p:xfrm>
          <a:off x="4386506" y="1718307"/>
          <a:ext cx="7360486" cy="3268064"/>
        </p:xfrm>
        <a:graphic>
          <a:graphicData uri="http://schemas.openxmlformats.org/drawingml/2006/table">
            <a:tbl>
              <a:tblPr bandRow="1">
                <a:tableStyleId>{5C22544A-7EE6-4342-B048-85BDC9FD1C3A}</a:tableStyleId>
              </a:tblPr>
              <a:tblGrid>
                <a:gridCol w="1051498">
                  <a:extLst>
                    <a:ext uri="{9D8B030D-6E8A-4147-A177-3AD203B41FA5}">
                      <a16:colId xmlns:a16="http://schemas.microsoft.com/office/drawing/2014/main" val="2016774823"/>
                    </a:ext>
                  </a:extLst>
                </a:gridCol>
                <a:gridCol w="1051498">
                  <a:extLst>
                    <a:ext uri="{9D8B030D-6E8A-4147-A177-3AD203B41FA5}">
                      <a16:colId xmlns:a16="http://schemas.microsoft.com/office/drawing/2014/main" val="3428124567"/>
                    </a:ext>
                  </a:extLst>
                </a:gridCol>
                <a:gridCol w="1051498">
                  <a:extLst>
                    <a:ext uri="{9D8B030D-6E8A-4147-A177-3AD203B41FA5}">
                      <a16:colId xmlns:a16="http://schemas.microsoft.com/office/drawing/2014/main" val="3474066928"/>
                    </a:ext>
                  </a:extLst>
                </a:gridCol>
                <a:gridCol w="1051498">
                  <a:extLst>
                    <a:ext uri="{9D8B030D-6E8A-4147-A177-3AD203B41FA5}">
                      <a16:colId xmlns:a16="http://schemas.microsoft.com/office/drawing/2014/main" val="1004431332"/>
                    </a:ext>
                  </a:extLst>
                </a:gridCol>
                <a:gridCol w="1051498">
                  <a:extLst>
                    <a:ext uri="{9D8B030D-6E8A-4147-A177-3AD203B41FA5}">
                      <a16:colId xmlns:a16="http://schemas.microsoft.com/office/drawing/2014/main" val="1920727231"/>
                    </a:ext>
                  </a:extLst>
                </a:gridCol>
                <a:gridCol w="1051498">
                  <a:extLst>
                    <a:ext uri="{9D8B030D-6E8A-4147-A177-3AD203B41FA5}">
                      <a16:colId xmlns:a16="http://schemas.microsoft.com/office/drawing/2014/main" val="3469733701"/>
                    </a:ext>
                  </a:extLst>
                </a:gridCol>
                <a:gridCol w="1051498">
                  <a:extLst>
                    <a:ext uri="{9D8B030D-6E8A-4147-A177-3AD203B41FA5}">
                      <a16:colId xmlns:a16="http://schemas.microsoft.com/office/drawing/2014/main" val="2245590373"/>
                    </a:ext>
                  </a:extLst>
                </a:gridCol>
              </a:tblGrid>
              <a:tr h="314096">
                <a:tc>
                  <a:txBody>
                    <a:bodyPr/>
                    <a:lstStyle/>
                    <a:p>
                      <a:pPr algn="ctr">
                        <a:lnSpc>
                          <a:spcPct val="150000"/>
                        </a:lnSpc>
                        <a:spcAft>
                          <a:spcPts val="0"/>
                        </a:spcAft>
                      </a:pPr>
                      <a:r>
                        <a:rPr lang="en-GB" sz="1100" b="1" dirty="0">
                          <a:effectLst/>
                        </a:rPr>
                        <a:t>Station</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b="1" dirty="0">
                          <a:effectLst/>
                        </a:rPr>
                        <a:t>Pohang</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b="1" dirty="0">
                          <a:effectLst/>
                        </a:rPr>
                        <a:t>Tsukuba</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b="1" dirty="0">
                          <a:effectLst/>
                        </a:rPr>
                        <a:t>King’s park</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b="1" dirty="0">
                          <a:effectLst/>
                        </a:rPr>
                        <a:t>Hanoi</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b="1" dirty="0" err="1">
                          <a:effectLst/>
                        </a:rPr>
                        <a:t>Pengchiayu</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b="1" dirty="0">
                          <a:effectLst/>
                        </a:rPr>
                        <a:t>Kuala Lumpur</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3610997"/>
                  </a:ext>
                </a:extLst>
              </a:tr>
              <a:tr h="314096">
                <a:tc>
                  <a:txBody>
                    <a:bodyPr/>
                    <a:lstStyle/>
                    <a:p>
                      <a:pPr algn="ctr">
                        <a:lnSpc>
                          <a:spcPct val="150000"/>
                        </a:lnSpc>
                        <a:spcAft>
                          <a:spcPts val="0"/>
                        </a:spcAft>
                      </a:pPr>
                      <a:r>
                        <a:rPr lang="en-GB" sz="1100" b="1" dirty="0">
                          <a:effectLst/>
                        </a:rPr>
                        <a:t>Country</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South Korea</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Japan</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Hong Kong</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Vietnam</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Taiwan</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Malaysia</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78744350"/>
                  </a:ext>
                </a:extLst>
              </a:tr>
              <a:tr h="314096">
                <a:tc>
                  <a:txBody>
                    <a:bodyPr/>
                    <a:lstStyle/>
                    <a:p>
                      <a:pPr algn="ctr">
                        <a:lnSpc>
                          <a:spcPct val="150000"/>
                        </a:lnSpc>
                        <a:spcAft>
                          <a:spcPts val="0"/>
                        </a:spcAft>
                      </a:pPr>
                      <a:r>
                        <a:rPr lang="en-GB" sz="1100" b="1" dirty="0">
                          <a:effectLst/>
                        </a:rPr>
                        <a:t>Lon,</a:t>
                      </a:r>
                      <a:endParaRPr lang="ko-KR" sz="1100" b="1" dirty="0">
                        <a:effectLst/>
                      </a:endParaRPr>
                    </a:p>
                    <a:p>
                      <a:pPr algn="ctr">
                        <a:lnSpc>
                          <a:spcPct val="150000"/>
                        </a:lnSpc>
                        <a:spcAft>
                          <a:spcPts val="0"/>
                        </a:spcAft>
                      </a:pPr>
                      <a:r>
                        <a:rPr lang="en-GB" sz="1100" b="1" dirty="0">
                          <a:effectLst/>
                        </a:rPr>
                        <a:t>LAT (deg.)</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36.03,</a:t>
                      </a:r>
                      <a:endParaRPr lang="ko-KR" sz="1100" dirty="0">
                        <a:effectLst/>
                      </a:endParaRPr>
                    </a:p>
                    <a:p>
                      <a:pPr algn="ctr">
                        <a:lnSpc>
                          <a:spcPct val="150000"/>
                        </a:lnSpc>
                        <a:spcAft>
                          <a:spcPts val="0"/>
                        </a:spcAft>
                      </a:pPr>
                      <a:r>
                        <a:rPr lang="en-GB" sz="1100" dirty="0">
                          <a:effectLst/>
                        </a:rPr>
                        <a:t>129.38</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36.06,</a:t>
                      </a:r>
                      <a:endParaRPr lang="ko-KR" sz="1100" dirty="0">
                        <a:effectLst/>
                      </a:endParaRPr>
                    </a:p>
                    <a:p>
                      <a:pPr algn="ctr">
                        <a:lnSpc>
                          <a:spcPct val="150000"/>
                        </a:lnSpc>
                        <a:spcAft>
                          <a:spcPts val="0"/>
                        </a:spcAft>
                      </a:pPr>
                      <a:r>
                        <a:rPr lang="en-GB" sz="1100" dirty="0">
                          <a:effectLst/>
                        </a:rPr>
                        <a:t>140.13</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22.31,</a:t>
                      </a:r>
                      <a:endParaRPr lang="ko-KR" sz="1100">
                        <a:effectLst/>
                      </a:endParaRPr>
                    </a:p>
                    <a:p>
                      <a:pPr algn="ctr">
                        <a:lnSpc>
                          <a:spcPct val="150000"/>
                        </a:lnSpc>
                        <a:spcAft>
                          <a:spcPts val="0"/>
                        </a:spcAft>
                      </a:pPr>
                      <a:r>
                        <a:rPr lang="en-GB" sz="1100">
                          <a:effectLst/>
                        </a:rPr>
                        <a:t>114.17</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21.02,</a:t>
                      </a:r>
                      <a:endParaRPr lang="ko-KR" sz="1100">
                        <a:effectLst/>
                      </a:endParaRPr>
                    </a:p>
                    <a:p>
                      <a:pPr algn="ctr">
                        <a:lnSpc>
                          <a:spcPct val="150000"/>
                        </a:lnSpc>
                        <a:spcAft>
                          <a:spcPts val="0"/>
                        </a:spcAft>
                      </a:pPr>
                      <a:r>
                        <a:rPr lang="en-GB" sz="1100">
                          <a:effectLst/>
                        </a:rPr>
                        <a:t>105.804</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25.63,</a:t>
                      </a:r>
                      <a:endParaRPr lang="ko-KR" sz="1100" dirty="0">
                        <a:effectLst/>
                      </a:endParaRPr>
                    </a:p>
                    <a:p>
                      <a:pPr algn="ctr">
                        <a:lnSpc>
                          <a:spcPct val="150000"/>
                        </a:lnSpc>
                        <a:spcAft>
                          <a:spcPts val="0"/>
                        </a:spcAft>
                      </a:pPr>
                      <a:r>
                        <a:rPr lang="en-GB" sz="1100" dirty="0">
                          <a:effectLst/>
                        </a:rPr>
                        <a:t>122.08</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2.73,</a:t>
                      </a:r>
                      <a:endParaRPr lang="ko-KR" sz="1100">
                        <a:effectLst/>
                      </a:endParaRPr>
                    </a:p>
                    <a:p>
                      <a:pPr algn="ctr">
                        <a:lnSpc>
                          <a:spcPct val="150000"/>
                        </a:lnSpc>
                        <a:spcAft>
                          <a:spcPts val="0"/>
                        </a:spcAft>
                      </a:pPr>
                      <a:r>
                        <a:rPr lang="en-GB" sz="1100">
                          <a:effectLst/>
                        </a:rPr>
                        <a:t>101.7</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8291658"/>
                  </a:ext>
                </a:extLst>
              </a:tr>
              <a:tr h="314096">
                <a:tc>
                  <a:txBody>
                    <a:bodyPr/>
                    <a:lstStyle/>
                    <a:p>
                      <a:pPr algn="ctr">
                        <a:lnSpc>
                          <a:spcPct val="150000"/>
                        </a:lnSpc>
                        <a:spcAft>
                          <a:spcPts val="0"/>
                        </a:spcAft>
                      </a:pPr>
                      <a:r>
                        <a:rPr lang="en-GB" sz="1100" b="1" dirty="0">
                          <a:effectLst/>
                        </a:rPr>
                        <a:t>Provider</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GB" altLang="ko-KR" sz="1100" dirty="0">
                          <a:effectLst/>
                        </a:rPr>
                        <a:t>WOUDC</a:t>
                      </a:r>
                      <a:endParaRPr lang="ko-KR" alt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WOUDC</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WOUDC</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SHADOZ</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WOUDC</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SHADOZ</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15081638"/>
                  </a:ext>
                </a:extLst>
              </a:tr>
              <a:tr h="314096">
                <a:tc>
                  <a:txBody>
                    <a:bodyPr/>
                    <a:lstStyle/>
                    <a:p>
                      <a:pPr algn="ctr">
                        <a:lnSpc>
                          <a:spcPct val="150000"/>
                        </a:lnSpc>
                        <a:spcAft>
                          <a:spcPts val="0"/>
                        </a:spcAft>
                      </a:pPr>
                      <a:r>
                        <a:rPr lang="en-GB" sz="1100" b="1" dirty="0">
                          <a:effectLst/>
                        </a:rPr>
                        <a:t>Frequency</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b="1" dirty="0">
                          <a:effectLst/>
                        </a:rPr>
                        <a:t>Weekly</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b="1" dirty="0">
                          <a:effectLst/>
                        </a:rPr>
                        <a:t>Weekly</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b="1" dirty="0">
                          <a:effectLst/>
                        </a:rPr>
                        <a:t>Weekly</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b="1" dirty="0">
                          <a:effectLst/>
                        </a:rPr>
                        <a:t>Bi-weekly</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b="1" dirty="0">
                          <a:effectLst/>
                        </a:rPr>
                        <a:t>Monthly</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b="1" dirty="0">
                          <a:effectLst/>
                        </a:rPr>
                        <a:t>Bi-weekly</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71565305"/>
                  </a:ext>
                </a:extLst>
              </a:tr>
              <a:tr h="314096">
                <a:tc>
                  <a:txBody>
                    <a:bodyPr/>
                    <a:lstStyle/>
                    <a:p>
                      <a:pPr algn="ctr">
                        <a:lnSpc>
                          <a:spcPct val="150000"/>
                        </a:lnSpc>
                        <a:spcAft>
                          <a:spcPts val="0"/>
                        </a:spcAft>
                      </a:pPr>
                      <a:r>
                        <a:rPr lang="en-GB" sz="1100" b="1" dirty="0">
                          <a:effectLst/>
                        </a:rPr>
                        <a:t>Launch Time </a:t>
                      </a:r>
                    </a:p>
                    <a:p>
                      <a:pPr algn="ctr">
                        <a:lnSpc>
                          <a:spcPct val="150000"/>
                        </a:lnSpc>
                        <a:spcAft>
                          <a:spcPts val="0"/>
                        </a:spcAft>
                      </a:pPr>
                      <a:r>
                        <a:rPr lang="en-GB" sz="1100" b="1" dirty="0">
                          <a:effectLst/>
                        </a:rPr>
                        <a:t>(LT)</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2:00 pm</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2:30 pm</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1:30 pm</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1:00 pm</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12:00 am</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12: 30 am</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24909588"/>
                  </a:ext>
                </a:extLst>
              </a:tr>
              <a:tr h="314096">
                <a:tc>
                  <a:txBody>
                    <a:bodyPr/>
                    <a:lstStyle/>
                    <a:p>
                      <a:pPr algn="ctr">
                        <a:lnSpc>
                          <a:spcPct val="150000"/>
                        </a:lnSpc>
                        <a:spcAft>
                          <a:spcPts val="0"/>
                        </a:spcAft>
                      </a:pPr>
                      <a:r>
                        <a:rPr lang="en-GB" sz="1100" b="1" dirty="0">
                          <a:effectLst/>
                        </a:rPr>
                        <a:t>Beginning date</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1995-01-12</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2017-06-22</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2000-01-05</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2004-09-18</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2022-04-18</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1998-05-04</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7434886"/>
                  </a:ext>
                </a:extLst>
              </a:tr>
              <a:tr h="314096">
                <a:tc>
                  <a:txBody>
                    <a:bodyPr/>
                    <a:lstStyle/>
                    <a:p>
                      <a:pPr algn="ctr">
                        <a:lnSpc>
                          <a:spcPct val="150000"/>
                        </a:lnSpc>
                        <a:spcAft>
                          <a:spcPts val="0"/>
                        </a:spcAft>
                      </a:pPr>
                      <a:r>
                        <a:rPr lang="en-GB" sz="1100" b="1" dirty="0">
                          <a:effectLst/>
                        </a:rPr>
                        <a:t>Latest update</a:t>
                      </a:r>
                      <a:endParaRPr lang="ko-KR" sz="11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2024-06-26</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2025-02-27</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a:effectLst/>
                        </a:rPr>
                        <a:t>2024-12-31</a:t>
                      </a:r>
                      <a:endParaRPr lang="ko-KR"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2024-02-23</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2024-05-12</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100" dirty="0">
                          <a:effectLst/>
                        </a:rPr>
                        <a:t>2022-12-22</a:t>
                      </a:r>
                      <a:endParaRPr lang="ko-KR" sz="1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87248831"/>
                  </a:ext>
                </a:extLst>
              </a:tr>
            </a:tbl>
          </a:graphicData>
        </a:graphic>
      </p:graphicFrame>
      <p:sp>
        <p:nvSpPr>
          <p:cNvPr id="4" name="TextBox 3"/>
          <p:cNvSpPr txBox="1"/>
          <p:nvPr/>
        </p:nvSpPr>
        <p:spPr>
          <a:xfrm>
            <a:off x="445008" y="5329427"/>
            <a:ext cx="11089574" cy="830997"/>
          </a:xfrm>
          <a:prstGeom prst="rect">
            <a:avLst/>
          </a:prstGeom>
          <a:noFill/>
        </p:spPr>
        <p:txBody>
          <a:bodyPr wrap="none" rtlCol="0">
            <a:spAutoFit/>
          </a:bodyPr>
          <a:lstStyle/>
          <a:p>
            <a:pPr marL="285750" indent="-285750">
              <a:buFont typeface="Wingdings" panose="05000000000000000000" pitchFamily="2" charset="2"/>
              <a:buChar char="§"/>
            </a:pPr>
            <a:r>
              <a:rPr lang="en-US" altLang="ko-KR" sz="1600" dirty="0"/>
              <a:t>GEMS 04:45 UTC (13:34 UTC) Full west (FW) observations are used for comparison with </a:t>
            </a:r>
            <a:r>
              <a:rPr lang="en-US" altLang="ko-KR" sz="1600" dirty="0" err="1"/>
              <a:t>ozonsonde</a:t>
            </a:r>
            <a:endParaRPr lang="en-US" altLang="ko-KR" sz="1600" dirty="0"/>
          </a:p>
          <a:p>
            <a:r>
              <a:rPr lang="en-US" altLang="ko-KR" sz="1600" dirty="0"/>
              <a:t>     observations mostly launched in the late afternoon (12:30 – 2:30 pm. LT) </a:t>
            </a:r>
          </a:p>
          <a:p>
            <a:pPr marL="285750" indent="-285750">
              <a:buFont typeface="Wingdings" panose="05000000000000000000" pitchFamily="2" charset="2"/>
              <a:buChar char="§"/>
            </a:pPr>
            <a:r>
              <a:rPr lang="en-US" altLang="ko-KR" sz="1600" dirty="0"/>
              <a:t>Tsukuba </a:t>
            </a:r>
            <a:r>
              <a:rPr lang="en-US" altLang="ko-KR" sz="1600" dirty="0" err="1"/>
              <a:t>ozonesondes</a:t>
            </a:r>
            <a:r>
              <a:rPr lang="en-US" altLang="ko-KR" sz="1600" dirty="0"/>
              <a:t> are matched with GEMS Full center (FC) observations available at 01:45, 02:45, &amp; 03:45 UTC</a:t>
            </a:r>
          </a:p>
        </p:txBody>
      </p:sp>
    </p:spTree>
    <p:extLst>
      <p:ext uri="{BB962C8B-B14F-4D97-AF65-F5344CB8AC3E}">
        <p14:creationId xmlns:p14="http://schemas.microsoft.com/office/powerpoint/2010/main" val="2165234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5067300" y="4642"/>
            <a:ext cx="7124700" cy="650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0" y="0"/>
            <a:ext cx="6184900" cy="650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 name="image5.png"/>
          <p:cNvPicPr/>
          <p:nvPr/>
        </p:nvPicPr>
        <p:blipFill>
          <a:blip r:embed="rId3"/>
          <a:srcRect/>
          <a:stretch>
            <a:fillRect/>
          </a:stretch>
        </p:blipFill>
        <p:spPr>
          <a:xfrm>
            <a:off x="644280" y="517292"/>
            <a:ext cx="4794739" cy="4691454"/>
          </a:xfrm>
          <a:prstGeom prst="rect">
            <a:avLst/>
          </a:prstGeom>
          <a:ln/>
        </p:spPr>
      </p:pic>
      <p:pic>
        <p:nvPicPr>
          <p:cNvPr id="4" name="image6.png"/>
          <p:cNvPicPr/>
          <p:nvPr/>
        </p:nvPicPr>
        <p:blipFill rotWithShape="1">
          <a:blip r:embed="rId4"/>
          <a:srcRect r="50017"/>
          <a:stretch/>
        </p:blipFill>
        <p:spPr>
          <a:xfrm>
            <a:off x="6472240" y="634336"/>
            <a:ext cx="5148259" cy="4574410"/>
          </a:xfrm>
          <a:prstGeom prst="rect">
            <a:avLst/>
          </a:prstGeom>
          <a:ln/>
        </p:spPr>
      </p:pic>
      <p:sp>
        <p:nvSpPr>
          <p:cNvPr id="5" name="TextBox 4">
            <a:extLst>
              <a:ext uri="{FF2B5EF4-FFF2-40B4-BE49-F238E27FC236}">
                <a16:creationId xmlns:a16="http://schemas.microsoft.com/office/drawing/2014/main" id="{F6DD6C30-DB56-8216-CC9C-DFBA20F63BFE}"/>
              </a:ext>
            </a:extLst>
          </p:cNvPr>
          <p:cNvSpPr txBox="1"/>
          <p:nvPr/>
        </p:nvSpPr>
        <p:spPr>
          <a:xfrm>
            <a:off x="1300778" y="33103"/>
            <a:ext cx="3479182" cy="40011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ko-KR"/>
            </a:defPPr>
            <a:lvl1pPr>
              <a:defRPr sz="1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ko-KR" sz="2000" dirty="0"/>
              <a:t>Ozone vertical profiles</a:t>
            </a:r>
            <a:endParaRPr lang="ko-KR" altLang="en-US" sz="2000" dirty="0"/>
          </a:p>
        </p:txBody>
      </p:sp>
      <p:sp>
        <p:nvSpPr>
          <p:cNvPr id="6" name="TextBox 5">
            <a:extLst>
              <a:ext uri="{FF2B5EF4-FFF2-40B4-BE49-F238E27FC236}">
                <a16:creationId xmlns:a16="http://schemas.microsoft.com/office/drawing/2014/main" id="{F6DD6C30-DB56-8216-CC9C-DFBA20F63BFE}"/>
              </a:ext>
            </a:extLst>
          </p:cNvPr>
          <p:cNvSpPr txBox="1"/>
          <p:nvPr/>
        </p:nvSpPr>
        <p:spPr>
          <a:xfrm>
            <a:off x="6907544" y="86785"/>
            <a:ext cx="4179542" cy="40011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defPPr>
              <a:defRPr lang="ko-KR"/>
            </a:defPPr>
            <a:lvl1pPr>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dirty="0"/>
              <a:t>Time series of TCO (sfc-300 </a:t>
            </a:r>
            <a:r>
              <a:rPr lang="en-US" altLang="ko-KR" dirty="0" err="1"/>
              <a:t>hPa</a:t>
            </a:r>
            <a:r>
              <a:rPr lang="en-US" altLang="ko-KR" dirty="0"/>
              <a:t>)</a:t>
            </a:r>
            <a:endParaRPr lang="ko-KR" altLang="en-US" dirty="0"/>
          </a:p>
        </p:txBody>
      </p:sp>
      <p:sp>
        <p:nvSpPr>
          <p:cNvPr id="2" name="직사각형 1"/>
          <p:cNvSpPr/>
          <p:nvPr/>
        </p:nvSpPr>
        <p:spPr>
          <a:xfrm>
            <a:off x="644280" y="3638000"/>
            <a:ext cx="4720737" cy="157074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2023422" y="433213"/>
            <a:ext cx="830677" cy="307777"/>
          </a:xfrm>
          <a:prstGeom prst="rect">
            <a:avLst/>
          </a:prstGeom>
          <a:noFill/>
        </p:spPr>
        <p:txBody>
          <a:bodyPr wrap="none" rtlCol="0">
            <a:spAutoFit/>
          </a:bodyPr>
          <a:lstStyle/>
          <a:p>
            <a:r>
              <a:rPr lang="en-US" altLang="ko-KR" sz="1400"/>
              <a:t>(tropics)</a:t>
            </a:r>
            <a:endParaRPr lang="ko-KR" altLang="en-US" sz="1400"/>
          </a:p>
        </p:txBody>
      </p:sp>
      <p:sp>
        <p:nvSpPr>
          <p:cNvPr id="10" name="TextBox 9"/>
          <p:cNvSpPr txBox="1"/>
          <p:nvPr/>
        </p:nvSpPr>
        <p:spPr>
          <a:xfrm>
            <a:off x="1515422" y="1990335"/>
            <a:ext cx="1178528" cy="307777"/>
          </a:xfrm>
          <a:prstGeom prst="rect">
            <a:avLst/>
          </a:prstGeom>
          <a:noFill/>
        </p:spPr>
        <p:txBody>
          <a:bodyPr wrap="none" rtlCol="0">
            <a:spAutoFit/>
          </a:bodyPr>
          <a:lstStyle/>
          <a:p>
            <a:r>
              <a:rPr lang="en-US" altLang="ko-KR" sz="1400"/>
              <a:t>(sub-tropics)</a:t>
            </a:r>
            <a:endParaRPr lang="ko-KR" altLang="en-US" sz="1400"/>
          </a:p>
        </p:txBody>
      </p:sp>
      <p:sp>
        <p:nvSpPr>
          <p:cNvPr id="11" name="TextBox 10"/>
          <p:cNvSpPr txBox="1"/>
          <p:nvPr/>
        </p:nvSpPr>
        <p:spPr>
          <a:xfrm>
            <a:off x="1642422" y="3534755"/>
            <a:ext cx="1228221" cy="307777"/>
          </a:xfrm>
          <a:prstGeom prst="rect">
            <a:avLst/>
          </a:prstGeom>
          <a:noFill/>
        </p:spPr>
        <p:txBody>
          <a:bodyPr wrap="none" rtlCol="0">
            <a:spAutoFit/>
          </a:bodyPr>
          <a:lstStyle/>
          <a:p>
            <a:r>
              <a:rPr lang="en-US" altLang="ko-KR" sz="1400"/>
              <a:t>(mid-latitude)</a:t>
            </a:r>
            <a:endParaRPr lang="ko-KR" altLang="en-US" sz="1400"/>
          </a:p>
        </p:txBody>
      </p:sp>
      <p:sp>
        <p:nvSpPr>
          <p:cNvPr id="13" name="직사각형 12"/>
          <p:cNvSpPr/>
          <p:nvPr/>
        </p:nvSpPr>
        <p:spPr>
          <a:xfrm>
            <a:off x="136280" y="5316964"/>
            <a:ext cx="5781920" cy="1077218"/>
          </a:xfrm>
          <a:prstGeom prst="rect">
            <a:avLst/>
          </a:prstGeom>
        </p:spPr>
        <p:txBody>
          <a:bodyPr wrap="square">
            <a:spAutoFit/>
          </a:bodyPr>
          <a:lstStyle/>
          <a:p>
            <a:pPr marL="285750" indent="-285750">
              <a:buFont typeface="Wingdings" panose="05000000000000000000" pitchFamily="2" charset="2"/>
              <a:buChar char="§"/>
            </a:pPr>
            <a:r>
              <a:rPr lang="en-GB" altLang="ko-KR" sz="1600"/>
              <a:t>Compared to GEMS v2.0, the updated GEMS v3.0 demonstrates substantial improvements in reproducing ozone vertical profiles, particularly at the mid-latitude site of Pohang. </a:t>
            </a:r>
            <a:endParaRPr lang="ko-KR" altLang="en-US" sz="1600"/>
          </a:p>
        </p:txBody>
      </p:sp>
      <p:sp>
        <p:nvSpPr>
          <p:cNvPr id="15" name="TextBox 14"/>
          <p:cNvSpPr txBox="1"/>
          <p:nvPr/>
        </p:nvSpPr>
        <p:spPr>
          <a:xfrm>
            <a:off x="9862038" y="659566"/>
            <a:ext cx="1257075" cy="738664"/>
          </a:xfrm>
          <a:prstGeom prst="rect">
            <a:avLst/>
          </a:prstGeom>
          <a:noFill/>
        </p:spPr>
        <p:txBody>
          <a:bodyPr wrap="none" rtlCol="0">
            <a:spAutoFit/>
          </a:bodyPr>
          <a:lstStyle/>
          <a:p>
            <a:r>
              <a:rPr lang="en-US" altLang="ko-KR" sz="1400" b="1" dirty="0" err="1">
                <a:solidFill>
                  <a:srgbClr val="FF0000"/>
                </a:solidFill>
              </a:rPr>
              <a:t>Ozonesonde</a:t>
            </a:r>
            <a:endParaRPr lang="en-US" altLang="ko-KR" sz="1400" b="1" dirty="0">
              <a:solidFill>
                <a:srgbClr val="FF0000"/>
              </a:solidFill>
            </a:endParaRPr>
          </a:p>
          <a:p>
            <a:r>
              <a:rPr lang="en-US" altLang="ko-KR" sz="1400" b="1" dirty="0">
                <a:solidFill>
                  <a:schemeClr val="bg1">
                    <a:lumMod val="65000"/>
                  </a:schemeClr>
                </a:solidFill>
              </a:rPr>
              <a:t>GEMS v2.0</a:t>
            </a:r>
          </a:p>
          <a:p>
            <a:r>
              <a:rPr lang="en-US" altLang="ko-KR" sz="1400" b="1"/>
              <a:t>GEMS v3.0</a:t>
            </a:r>
            <a:endParaRPr lang="ko-KR" altLang="en-US" sz="1400" b="1"/>
          </a:p>
        </p:txBody>
      </p:sp>
      <p:sp>
        <p:nvSpPr>
          <p:cNvPr id="16" name="직사각형 15"/>
          <p:cNvSpPr/>
          <p:nvPr/>
        </p:nvSpPr>
        <p:spPr>
          <a:xfrm>
            <a:off x="6257680" y="5270081"/>
            <a:ext cx="6096000" cy="646331"/>
          </a:xfrm>
          <a:prstGeom prst="rect">
            <a:avLst/>
          </a:prstGeom>
        </p:spPr>
        <p:txBody>
          <a:bodyPr>
            <a:spAutoFit/>
          </a:bodyPr>
          <a:lstStyle/>
          <a:p>
            <a:pPr marL="285750" indent="-285750">
              <a:buFont typeface="Wingdings" panose="05000000000000000000" pitchFamily="2" charset="2"/>
              <a:buChar char="§"/>
            </a:pPr>
            <a:r>
              <a:rPr lang="en-GB" altLang="ko-KR"/>
              <a:t>V3.0 column ozone reasonably reproduces this seasonal pattern observed in ozonesonde</a:t>
            </a:r>
            <a:endParaRPr lang="ko-KR" altLang="en-US"/>
          </a:p>
        </p:txBody>
      </p:sp>
      <p:sp>
        <p:nvSpPr>
          <p:cNvPr id="17" name="직사각형 16"/>
          <p:cNvSpPr/>
          <p:nvPr/>
        </p:nvSpPr>
        <p:spPr>
          <a:xfrm>
            <a:off x="6257680" y="5870246"/>
            <a:ext cx="6096000" cy="646331"/>
          </a:xfrm>
          <a:prstGeom prst="rect">
            <a:avLst/>
          </a:prstGeom>
        </p:spPr>
        <p:txBody>
          <a:bodyPr>
            <a:spAutoFit/>
          </a:bodyPr>
          <a:lstStyle/>
          <a:p>
            <a:pPr marL="285750" indent="-285750">
              <a:buFont typeface="Wingdings" panose="05000000000000000000" pitchFamily="2" charset="2"/>
              <a:buChar char="§"/>
            </a:pPr>
            <a:r>
              <a:rPr lang="en-GB" altLang="ko-KR"/>
              <a:t>ozone amounts in 2023 and 2024 compared to earlier years</a:t>
            </a:r>
            <a:endParaRPr lang="ko-KR" altLang="en-US"/>
          </a:p>
        </p:txBody>
      </p:sp>
    </p:spTree>
    <p:extLst>
      <p:ext uri="{BB962C8B-B14F-4D97-AF65-F5344CB8AC3E}">
        <p14:creationId xmlns:p14="http://schemas.microsoft.com/office/powerpoint/2010/main" val="3139417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GB" altLang="ko-KR" dirty="0">
                <a:solidFill>
                  <a:srgbClr val="2812C8"/>
                </a:solidFill>
              </a:rPr>
              <a:t>Quantitative comparison between GEMS and </a:t>
            </a:r>
            <a:r>
              <a:rPr lang="en-GB" altLang="ko-KR" dirty="0" err="1">
                <a:solidFill>
                  <a:srgbClr val="2812C8"/>
                </a:solidFill>
              </a:rPr>
              <a:t>ozonesonde</a:t>
            </a:r>
            <a:r>
              <a:rPr lang="en-GB" altLang="ko-KR" dirty="0">
                <a:solidFill>
                  <a:srgbClr val="2812C8"/>
                </a:solidFill>
              </a:rPr>
              <a:t> </a:t>
            </a:r>
            <a:endParaRPr lang="ko-KR" altLang="en-US" dirty="0">
              <a:solidFill>
                <a:srgbClr val="2812C8"/>
              </a:solidFill>
            </a:endParaRPr>
          </a:p>
        </p:txBody>
      </p:sp>
      <p:pic>
        <p:nvPicPr>
          <p:cNvPr id="3" name="image2.png"/>
          <p:cNvPicPr/>
          <p:nvPr/>
        </p:nvPicPr>
        <p:blipFill>
          <a:blip r:embed="rId3"/>
          <a:srcRect/>
          <a:stretch>
            <a:fillRect/>
          </a:stretch>
        </p:blipFill>
        <p:spPr>
          <a:xfrm>
            <a:off x="427001" y="1847881"/>
            <a:ext cx="7214966" cy="4336495"/>
          </a:xfrm>
          <a:prstGeom prst="rect">
            <a:avLst/>
          </a:prstGeom>
          <a:ln/>
        </p:spPr>
      </p:pic>
      <p:sp>
        <p:nvSpPr>
          <p:cNvPr id="4" name="직사각형 3"/>
          <p:cNvSpPr/>
          <p:nvPr/>
        </p:nvSpPr>
        <p:spPr>
          <a:xfrm>
            <a:off x="7824864" y="1523780"/>
            <a:ext cx="4197247" cy="1569660"/>
          </a:xfrm>
          <a:prstGeom prst="rect">
            <a:avLst/>
          </a:prstGeom>
        </p:spPr>
        <p:txBody>
          <a:bodyPr wrap="square">
            <a:spAutoFit/>
          </a:bodyPr>
          <a:lstStyle/>
          <a:p>
            <a:pPr marL="285750" indent="-285750">
              <a:buFont typeface="Wingdings" panose="05000000000000000000" pitchFamily="2" charset="2"/>
              <a:buChar char="§"/>
            </a:pPr>
            <a:r>
              <a:rPr lang="en-GB" altLang="ko-KR" sz="1600" dirty="0">
                <a:solidFill>
                  <a:srgbClr val="000000"/>
                </a:solidFill>
                <a:ea typeface="궁서" panose="02030600000101010101" pitchFamily="18" charset="-127"/>
              </a:rPr>
              <a:t>GEMS v3.0 shows a marked improvement, reducing the bias shown in GEMS </a:t>
            </a:r>
            <a:r>
              <a:rPr lang="en-GB" altLang="ko-KR" sz="1600">
                <a:solidFill>
                  <a:srgbClr val="000000"/>
                </a:solidFill>
                <a:ea typeface="궁서" panose="02030600000101010101" pitchFamily="18" charset="-127"/>
              </a:rPr>
              <a:t>v2.0 tropospheric column ozone to </a:t>
            </a:r>
            <a:r>
              <a:rPr lang="en-GB" altLang="ko-KR" sz="1600" dirty="0">
                <a:solidFill>
                  <a:srgbClr val="000000"/>
                </a:solidFill>
                <a:ea typeface="궁서" panose="02030600000101010101" pitchFamily="18" charset="-127"/>
              </a:rPr>
              <a:t>−7.6% with lower scatter (±15.95%) and achieving a higher correlation with </a:t>
            </a:r>
            <a:r>
              <a:rPr lang="en-GB" altLang="ko-KR" sz="1600" dirty="0" err="1">
                <a:solidFill>
                  <a:srgbClr val="000000"/>
                </a:solidFill>
                <a:ea typeface="궁서" panose="02030600000101010101" pitchFamily="18" charset="-127"/>
              </a:rPr>
              <a:t>ozonesonde</a:t>
            </a:r>
            <a:r>
              <a:rPr lang="en-GB" altLang="ko-KR" sz="1600" dirty="0">
                <a:solidFill>
                  <a:srgbClr val="000000"/>
                </a:solidFill>
                <a:ea typeface="궁서" panose="02030600000101010101" pitchFamily="18" charset="-127"/>
              </a:rPr>
              <a:t> observations </a:t>
            </a:r>
            <a:endParaRPr lang="ko-KR" altLang="en-US" sz="1600"/>
          </a:p>
        </p:txBody>
      </p:sp>
      <p:sp>
        <p:nvSpPr>
          <p:cNvPr id="5" name="직사각형 4"/>
          <p:cNvSpPr/>
          <p:nvPr/>
        </p:nvSpPr>
        <p:spPr>
          <a:xfrm>
            <a:off x="177800" y="1503173"/>
            <a:ext cx="7482174" cy="253054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177799" y="4033714"/>
            <a:ext cx="7482175" cy="215066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77799" y="1496136"/>
            <a:ext cx="620683" cy="36933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ko-KR"/>
              <a:t>v3.0</a:t>
            </a:r>
            <a:endParaRPr lang="ko-KR" altLang="en-US"/>
          </a:p>
        </p:txBody>
      </p:sp>
      <p:sp>
        <p:nvSpPr>
          <p:cNvPr id="10" name="TextBox 9"/>
          <p:cNvSpPr txBox="1"/>
          <p:nvPr/>
        </p:nvSpPr>
        <p:spPr>
          <a:xfrm>
            <a:off x="177800" y="4016129"/>
            <a:ext cx="620683" cy="36933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ko-KR"/>
              <a:t>v2.0</a:t>
            </a:r>
            <a:endParaRPr lang="ko-KR" altLang="en-US"/>
          </a:p>
        </p:txBody>
      </p:sp>
      <p:sp>
        <p:nvSpPr>
          <p:cNvPr id="12" name="TextBox 11"/>
          <p:cNvSpPr txBox="1"/>
          <p:nvPr/>
        </p:nvSpPr>
        <p:spPr>
          <a:xfrm>
            <a:off x="995152" y="1365578"/>
            <a:ext cx="17030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ko-KR" b="1"/>
              <a:t>Sfc-300 hPa</a:t>
            </a:r>
            <a:endParaRPr lang="ko-KR" altLang="en-US" b="1"/>
          </a:p>
        </p:txBody>
      </p:sp>
      <p:sp>
        <p:nvSpPr>
          <p:cNvPr id="14" name="TextBox 13"/>
          <p:cNvSpPr txBox="1"/>
          <p:nvPr/>
        </p:nvSpPr>
        <p:spPr>
          <a:xfrm>
            <a:off x="3302816" y="1365578"/>
            <a:ext cx="177549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ko-KR" b="1"/>
              <a:t>300-100 hPa</a:t>
            </a:r>
            <a:endParaRPr lang="ko-KR" altLang="en-US" b="1"/>
          </a:p>
        </p:txBody>
      </p:sp>
      <p:sp>
        <p:nvSpPr>
          <p:cNvPr id="15" name="TextBox 14"/>
          <p:cNvSpPr txBox="1"/>
          <p:nvPr/>
        </p:nvSpPr>
        <p:spPr>
          <a:xfrm>
            <a:off x="5682900" y="1365578"/>
            <a:ext cx="182717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ko-KR" b="1"/>
              <a:t>100-10 hPa</a:t>
            </a:r>
            <a:endParaRPr lang="ko-KR" altLang="en-US" b="1"/>
          </a:p>
        </p:txBody>
      </p:sp>
      <p:sp>
        <p:nvSpPr>
          <p:cNvPr id="16" name="직사각형 15"/>
          <p:cNvSpPr/>
          <p:nvPr/>
        </p:nvSpPr>
        <p:spPr>
          <a:xfrm>
            <a:off x="7824864" y="3342907"/>
            <a:ext cx="4197247" cy="1323439"/>
          </a:xfrm>
          <a:prstGeom prst="rect">
            <a:avLst/>
          </a:prstGeom>
        </p:spPr>
        <p:txBody>
          <a:bodyPr wrap="square">
            <a:spAutoFit/>
          </a:bodyPr>
          <a:lstStyle/>
          <a:p>
            <a:pPr marL="285750" indent="-285750">
              <a:buFont typeface="Wingdings" panose="05000000000000000000" pitchFamily="2" charset="2"/>
              <a:buChar char="§"/>
            </a:pPr>
            <a:r>
              <a:rPr lang="en-GB" altLang="ko-KR" sz="1600" dirty="0">
                <a:solidFill>
                  <a:srgbClr val="000000"/>
                </a:solidFill>
                <a:ea typeface="궁서" panose="02030600000101010101" pitchFamily="18" charset="-127"/>
              </a:rPr>
              <a:t>GEMS v2.0 also underestimate the upper stratospheric column ozone </a:t>
            </a:r>
            <a:r>
              <a:rPr lang="en-GB" altLang="ko-KR" sz="1600">
                <a:solidFill>
                  <a:srgbClr val="000000"/>
                </a:solidFill>
                <a:ea typeface="궁서" panose="02030600000101010101" pitchFamily="18" charset="-127"/>
              </a:rPr>
              <a:t>by </a:t>
            </a:r>
            <a:endParaRPr lang="en-GB" altLang="ko-KR" sz="1600" smtClean="0">
              <a:solidFill>
                <a:srgbClr val="000000"/>
              </a:solidFill>
              <a:ea typeface="궁서" panose="02030600000101010101" pitchFamily="18" charset="-127"/>
            </a:endParaRPr>
          </a:p>
          <a:p>
            <a:r>
              <a:rPr lang="en-GB" altLang="ko-KR" sz="1600" dirty="0">
                <a:solidFill>
                  <a:srgbClr val="000000"/>
                </a:solidFill>
                <a:ea typeface="궁서" panose="02030600000101010101" pitchFamily="18" charset="-127"/>
              </a:rPr>
              <a:t> </a:t>
            </a:r>
            <a:r>
              <a:rPr lang="en-GB" altLang="ko-KR" sz="1600" dirty="0" smtClean="0">
                <a:solidFill>
                  <a:srgbClr val="000000"/>
                </a:solidFill>
                <a:ea typeface="궁서" panose="02030600000101010101" pitchFamily="18" charset="-127"/>
              </a:rPr>
              <a:t>    -</a:t>
            </a:r>
            <a:r>
              <a:rPr lang="en-GB" altLang="ko-KR" sz="1600" dirty="0">
                <a:solidFill>
                  <a:srgbClr val="000000"/>
                </a:solidFill>
                <a:ea typeface="궁서" panose="02030600000101010101" pitchFamily="18" charset="-127"/>
              </a:rPr>
              <a:t>16 DU(-8 %), </a:t>
            </a:r>
            <a:r>
              <a:rPr lang="en-US" altLang="ko-KR" sz="1600">
                <a:solidFill>
                  <a:srgbClr val="000000"/>
                </a:solidFill>
                <a:ea typeface="궁서" panose="02030600000101010101" pitchFamily="18" charset="-127"/>
              </a:rPr>
              <a:t>but this bias becomes </a:t>
            </a:r>
            <a:endParaRPr lang="en-US" altLang="ko-KR" sz="1600" smtClean="0">
              <a:solidFill>
                <a:srgbClr val="000000"/>
              </a:solidFill>
              <a:ea typeface="궁서" panose="02030600000101010101" pitchFamily="18" charset="-127"/>
            </a:endParaRPr>
          </a:p>
          <a:p>
            <a:r>
              <a:rPr lang="en-US" altLang="ko-KR" sz="1600" dirty="0">
                <a:solidFill>
                  <a:srgbClr val="000000"/>
                </a:solidFill>
                <a:ea typeface="궁서" panose="02030600000101010101" pitchFamily="18" charset="-127"/>
              </a:rPr>
              <a:t> </a:t>
            </a:r>
            <a:r>
              <a:rPr lang="en-US" altLang="ko-KR" sz="1600" dirty="0" smtClean="0">
                <a:solidFill>
                  <a:srgbClr val="000000"/>
                </a:solidFill>
                <a:ea typeface="궁서" panose="02030600000101010101" pitchFamily="18" charset="-127"/>
              </a:rPr>
              <a:t>    smaller </a:t>
            </a:r>
            <a:r>
              <a:rPr lang="en-US" altLang="ko-KR" sz="1600" dirty="0">
                <a:solidFill>
                  <a:srgbClr val="000000"/>
                </a:solidFill>
                <a:ea typeface="궁서" panose="02030600000101010101" pitchFamily="18" charset="-127"/>
              </a:rPr>
              <a:t>in GEMS v3.0, with a slight </a:t>
            </a:r>
            <a:endParaRPr lang="en-US" altLang="ko-KR" sz="1600" dirty="0" smtClean="0">
              <a:solidFill>
                <a:srgbClr val="000000"/>
              </a:solidFill>
              <a:ea typeface="궁서" panose="02030600000101010101" pitchFamily="18" charset="-127"/>
            </a:endParaRPr>
          </a:p>
          <a:p>
            <a:r>
              <a:rPr lang="en-US" altLang="ko-KR" sz="1600" dirty="0">
                <a:solidFill>
                  <a:srgbClr val="000000"/>
                </a:solidFill>
                <a:ea typeface="궁서" panose="02030600000101010101" pitchFamily="18" charset="-127"/>
              </a:rPr>
              <a:t> </a:t>
            </a:r>
            <a:r>
              <a:rPr lang="en-US" altLang="ko-KR" sz="1600" dirty="0" smtClean="0">
                <a:solidFill>
                  <a:srgbClr val="000000"/>
                </a:solidFill>
                <a:ea typeface="궁서" panose="02030600000101010101" pitchFamily="18" charset="-127"/>
              </a:rPr>
              <a:t>    overestimation </a:t>
            </a:r>
            <a:r>
              <a:rPr lang="en-US" altLang="ko-KR" sz="1600" dirty="0">
                <a:solidFill>
                  <a:srgbClr val="000000"/>
                </a:solidFill>
                <a:ea typeface="궁서" panose="02030600000101010101" pitchFamily="18" charset="-127"/>
              </a:rPr>
              <a:t>of 4%.</a:t>
            </a:r>
            <a:endParaRPr lang="en-GB" altLang="ko-KR" sz="1600" dirty="0">
              <a:solidFill>
                <a:srgbClr val="000000"/>
              </a:solidFill>
              <a:ea typeface="궁서" panose="02030600000101010101" pitchFamily="18" charset="-127"/>
            </a:endParaRPr>
          </a:p>
        </p:txBody>
      </p:sp>
      <p:sp>
        <p:nvSpPr>
          <p:cNvPr id="17" name="직사각형 16"/>
          <p:cNvSpPr/>
          <p:nvPr/>
        </p:nvSpPr>
        <p:spPr>
          <a:xfrm>
            <a:off x="7824864" y="4885035"/>
            <a:ext cx="4197247" cy="830997"/>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rgbClr val="000000"/>
                </a:solidFill>
                <a:ea typeface="궁서" panose="02030600000101010101" pitchFamily="18" charset="-127"/>
              </a:rPr>
              <a:t>GEMS v3.0 provides a better representation compared to both GEMS v2.0 and the a priori information.</a:t>
            </a:r>
            <a:endParaRPr lang="en-GB" altLang="ko-KR" sz="1600" dirty="0">
              <a:solidFill>
                <a:srgbClr val="000000"/>
              </a:solidFill>
              <a:ea typeface="궁서" panose="02030600000101010101" pitchFamily="18" charset="-127"/>
            </a:endParaRPr>
          </a:p>
        </p:txBody>
      </p:sp>
    </p:spTree>
    <p:extLst>
      <p:ext uri="{BB962C8B-B14F-4D97-AF65-F5344CB8AC3E}">
        <p14:creationId xmlns:p14="http://schemas.microsoft.com/office/powerpoint/2010/main" val="509284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사용자 지정 4">
      <a:majorFont>
        <a:latin typeface="Arial"/>
        <a:ea typeface="HY견고딕"/>
        <a:cs typeface=""/>
      </a:majorFont>
      <a:minorFont>
        <a:latin typeface="Arial"/>
        <a:ea typeface="HY견명조"/>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10112</TotalTime>
  <Words>1004</Words>
  <Application>Microsoft Office PowerPoint</Application>
  <PresentationFormat>와이드스크린</PresentationFormat>
  <Paragraphs>193</Paragraphs>
  <Slides>12</Slides>
  <Notes>8</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12</vt:i4>
      </vt:variant>
    </vt:vector>
  </HeadingPairs>
  <TitlesOfParts>
    <vt:vector size="23" baseType="lpstr">
      <vt:lpstr>HY견고딕</vt:lpstr>
      <vt:lpstr>HY견명조</vt:lpstr>
      <vt:lpstr>궁서</vt:lpstr>
      <vt:lpstr>맑은 고딕</vt:lpstr>
      <vt:lpstr>Arial</vt:lpstr>
      <vt:lpstr>Cambria Math</vt:lpstr>
      <vt:lpstr>Palatino Linotype</vt:lpstr>
      <vt:lpstr>Times New Roman</vt:lpstr>
      <vt:lpstr>Verdana</vt:lpstr>
      <vt:lpstr>Wingdings</vt:lpstr>
      <vt:lpstr>Office 테마</vt:lpstr>
      <vt:lpstr>GEMS OZONE PODUCTS Total Column Ozone and Ozone Profile </vt:lpstr>
      <vt:lpstr>GEMS Total Column Ozone (O3T) algorithm</vt:lpstr>
      <vt:lpstr>GEMS vs TROPOMI vs OMPS</vt:lpstr>
      <vt:lpstr>Validation for GEMS O3T with Pandora</vt:lpstr>
      <vt:lpstr>Further Plans</vt:lpstr>
      <vt:lpstr>GEMS O3Profile algorithm</vt:lpstr>
      <vt:lpstr>Validation for GEMS 2021.01-2024.12</vt:lpstr>
      <vt:lpstr>PowerPoint 프레젠테이션</vt:lpstr>
      <vt:lpstr>Quantitative comparison between GEMS and ozonesonde </vt:lpstr>
      <vt:lpstr>Ozone profiles during          and          campaigns</vt:lpstr>
      <vt:lpstr>Tropo. Column ozone distribution (Aug 06, 2022)</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improved OMI ozone profile research product version 2.0 with collection 4 L1b data and algorithm updates</dc:title>
  <dc:creator>주선 박</dc:creator>
  <cp:lastModifiedBy>LEE HJ</cp:lastModifiedBy>
  <cp:revision>323</cp:revision>
  <dcterms:created xsi:type="dcterms:W3CDTF">2024-05-27T18:50:03Z</dcterms:created>
  <dcterms:modified xsi:type="dcterms:W3CDTF">2025-06-02T12:16:51Z</dcterms:modified>
</cp:coreProperties>
</file>