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3.gif" ContentType="image/gif"/>
  <Override PartName="/ppt/media/image10.png" ContentType="image/png"/>
  <Override PartName="/ppt/media/image15.png" ContentType="image/png"/>
  <Override PartName="/ppt/media/image5.jpeg" ContentType="image/jpeg"/>
  <Override PartName="/ppt/media/image14.gif" ContentType="image/gif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8.jpeg" ContentType="image/jpe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1522075" cy="6480175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GB" sz="1400" spc="-1" strike="noStrike">
                <a:latin typeface="Times New Roman"/>
              </a:defRPr>
            </a:lvl1pPr>
          </a:lstStyle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C6C9CA11-DE6D-47E1-AFBD-6489C0160BF4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-563400" y="663480"/>
            <a:ext cx="7918200" cy="445140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79320" y="5353560"/>
            <a:ext cx="5432400" cy="382320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080" bIns="4608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3851640" y="9427680"/>
            <a:ext cx="293796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  <a:buNone/>
            </a:pPr>
            <a:fld id="{38FF2606-D8DF-4E3B-B98F-625B8C7E088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28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76000" y="3477600"/>
            <a:ext cx="28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76000" y="347760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77440" y="347760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577080" y="151632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78160" y="151632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76000" y="347760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577080" y="347760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578160" y="347760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76000" y="-480600"/>
            <a:ext cx="2880" cy="77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28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76000" y="258120"/>
            <a:ext cx="10365480" cy="500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76000" y="347760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76000" y="-480600"/>
            <a:ext cx="2880" cy="77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77440" y="347760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76000" y="3477600"/>
            <a:ext cx="28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28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76000" y="3477600"/>
            <a:ext cx="28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76000" y="347760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77440" y="347760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77080" y="151632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78160" y="151632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76000" y="347760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577080" y="347760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578160" y="3477600"/>
            <a:ext cx="72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28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76000" y="258120"/>
            <a:ext cx="10365480" cy="500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76000" y="347760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8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77440" y="347760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77440" y="1516320"/>
            <a:ext cx="10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76000" y="3477600"/>
            <a:ext cx="2880" cy="179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3000"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10388520" y="10080"/>
            <a:ext cx="865800" cy="8658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rcRect l="-33729" t="0" r="0" b="0"/>
          <a:stretch/>
        </p:blipFill>
        <p:spPr>
          <a:xfrm>
            <a:off x="0" y="33480"/>
            <a:ext cx="11515320" cy="6455160"/>
          </a:xfrm>
          <a:prstGeom prst="rect">
            <a:avLst/>
          </a:prstGeom>
          <a:ln w="0">
            <a:noFill/>
          </a:ln>
        </p:spPr>
      </p:pic>
      <p:pic>
        <p:nvPicPr>
          <p:cNvPr id="2" name="Grafik 10" descr=""/>
          <p:cNvPicPr/>
          <p:nvPr/>
        </p:nvPicPr>
        <p:blipFill>
          <a:blip r:embed="rId4"/>
          <a:stretch/>
        </p:blipFill>
        <p:spPr>
          <a:xfrm>
            <a:off x="151200" y="5704920"/>
            <a:ext cx="799200" cy="718200"/>
          </a:xfrm>
          <a:prstGeom prst="rect">
            <a:avLst/>
          </a:prstGeom>
          <a:ln w="0">
            <a:noFill/>
          </a:ln>
        </p:spPr>
      </p:pic>
      <p:pic>
        <p:nvPicPr>
          <p:cNvPr id="3" name="Grafik 7" descr=""/>
          <p:cNvPicPr/>
          <p:nvPr/>
        </p:nvPicPr>
        <p:blipFill>
          <a:blip r:embed="rId5"/>
          <a:stretch/>
        </p:blipFill>
        <p:spPr>
          <a:xfrm>
            <a:off x="1060200" y="5688000"/>
            <a:ext cx="587880" cy="713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9440" cy="10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 descr=""/>
          <p:cNvPicPr/>
          <p:nvPr/>
        </p:nvPicPr>
        <p:blipFill>
          <a:blip r:embed="rId2"/>
          <a:stretch/>
        </p:blipFill>
        <p:spPr>
          <a:xfrm>
            <a:off x="0" y="5959800"/>
            <a:ext cx="11515680" cy="514080"/>
          </a:xfrm>
          <a:prstGeom prst="rect">
            <a:avLst/>
          </a:prstGeom>
          <a:ln w="0">
            <a:noFill/>
          </a:ln>
        </p:spPr>
      </p:pic>
      <p:pic>
        <p:nvPicPr>
          <p:cNvPr id="43" name="Grafik 10" descr=""/>
          <p:cNvPicPr/>
          <p:nvPr/>
        </p:nvPicPr>
        <p:blipFill>
          <a:blip r:embed="rId3"/>
          <a:stretch/>
        </p:blipFill>
        <p:spPr>
          <a:xfrm>
            <a:off x="399240" y="5961600"/>
            <a:ext cx="530640" cy="473760"/>
          </a:xfrm>
          <a:prstGeom prst="rect">
            <a:avLst/>
          </a:prstGeom>
          <a:ln w="0">
            <a:noFill/>
          </a:ln>
        </p:spPr>
      </p:pic>
      <p:pic>
        <p:nvPicPr>
          <p:cNvPr id="44" name="Grafik 7" descr=""/>
          <p:cNvPicPr/>
          <p:nvPr/>
        </p:nvPicPr>
        <p:blipFill>
          <a:blip r:embed="rId4"/>
          <a:stretch/>
        </p:blipFill>
        <p:spPr>
          <a:xfrm>
            <a:off x="1041120" y="5963040"/>
            <a:ext cx="393120" cy="47232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28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79960" y="1516320"/>
            <a:ext cx="28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gif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01360" y="926640"/>
            <a:ext cx="99435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70c0"/>
                </a:solidFill>
                <a:latin typeface="Frutiger 45 Light"/>
                <a:ea typeface="ヒラギノ角ゴ Pro W3"/>
              </a:rPr>
              <a:t>Sentinel 4 total ozone columns current status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45160" y="2287440"/>
            <a:ext cx="11027880" cy="853200"/>
          </a:xfrm>
          <a:prstGeom prst="rect">
            <a:avLst/>
          </a:prstGeom>
          <a:solidFill>
            <a:srgbClr val="ffffff">
              <a:alpha val="4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b0f0"/>
                </a:solidFill>
                <a:latin typeface="Frutiger 45 Light"/>
                <a:ea typeface="DejaVu Sans"/>
              </a:rPr>
              <a:t>K.-P. Heue</a:t>
            </a:r>
            <a:r>
              <a:rPr b="0" lang="en-US" sz="2000" spc="-1" strike="noStrike" baseline="33000">
                <a:solidFill>
                  <a:srgbClr val="00b0f0"/>
                </a:solidFill>
                <a:latin typeface="Frutiger 45 Light"/>
                <a:ea typeface="DejaVu Sans"/>
              </a:rPr>
              <a:t>1</a:t>
            </a:r>
            <a:r>
              <a:rPr b="0" lang="en-US" sz="2000" spc="-1" strike="noStrike">
                <a:solidFill>
                  <a:srgbClr val="00b0f0"/>
                </a:solidFill>
                <a:latin typeface="Frutiger 45 Light"/>
                <a:ea typeface="DejaVu Sans"/>
              </a:rPr>
              <a:t>, W. Zimmer</a:t>
            </a:r>
            <a:r>
              <a:rPr b="0" lang="en-US" sz="2000" spc="-1" strike="noStrike" baseline="33000">
                <a:solidFill>
                  <a:srgbClr val="00b0f0"/>
                </a:solidFill>
                <a:latin typeface="Frutiger 45 Light"/>
                <a:ea typeface="DejaVu Sans"/>
              </a:rPr>
              <a:t>1</a:t>
            </a:r>
            <a:r>
              <a:rPr b="0" lang="en-US" sz="2000" spc="-1" strike="noStrike">
                <a:solidFill>
                  <a:srgbClr val="00b0f0"/>
                </a:solidFill>
                <a:latin typeface="Frutiger 45 Light"/>
                <a:ea typeface="DejaVu Sans"/>
              </a:rPr>
              <a:t>, D. Loyola</a:t>
            </a:r>
            <a:r>
              <a:rPr b="0" lang="en-US" sz="2000" spc="-1" strike="noStrike" baseline="33000">
                <a:solidFill>
                  <a:srgbClr val="00b0f0"/>
                </a:solidFill>
                <a:latin typeface="Frutiger 45 Light"/>
                <a:ea typeface="DejaVu Sans"/>
              </a:rPr>
              <a:t>1  </a:t>
            </a:r>
            <a:r>
              <a:rPr b="0" lang="en-US" sz="2000" spc="-1" strike="noStrike">
                <a:solidFill>
                  <a:srgbClr val="00b0f0"/>
                </a:solidFill>
                <a:latin typeface="Frutiger 45 Light"/>
                <a:ea typeface="DejaVu Sans"/>
              </a:rPr>
              <a:t>and the Sentinel-4 Level-2 team</a:t>
            </a:r>
            <a:endParaRPr b="0" lang="en-GB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GB" sz="20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600" spc="-1" strike="noStrike">
                <a:solidFill>
                  <a:srgbClr val="00b0f0"/>
                </a:solidFill>
                <a:latin typeface="Frutiger 45 Light"/>
                <a:ea typeface="DejaVu Sans"/>
              </a:rPr>
              <a:t>Institut für Methodik der Fernerkundung am Deutschen Zentrum für Luft- und Raumfahrt (DLR), Oberpfaffenhofen, Germany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"/>
          <p:cNvSpPr/>
          <p:nvPr/>
        </p:nvSpPr>
        <p:spPr>
          <a:xfrm>
            <a:off x="576000" y="258120"/>
            <a:ext cx="10365480" cy="10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  <a:ea typeface="DejaVu Sans"/>
              </a:rPr>
              <a:t>Summary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576000" y="1516320"/>
            <a:ext cx="10402200" cy="375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Sentinel 4 total ozone processor is running and performing well on synthetic test data.</a:t>
            </a:r>
            <a:endParaRPr b="0" lang="en-GB" sz="2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Also L2-input data e.g. clouds have been successfully tested</a:t>
            </a:r>
            <a:endParaRPr b="0" lang="en-GB" sz="2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First spectra expected by End of September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</a:rPr>
              <a:t>Sentinel-4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047960" y="1465560"/>
            <a:ext cx="841968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Will be geostationary over Europe, the Mediterranean and northern most Africa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Hourly scans from east to west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Current launch date ~ 1</a:t>
            </a:r>
            <a:r>
              <a:rPr b="0" lang="en-GB" sz="2400" spc="-1" strike="noStrike" baseline="33000">
                <a:latin typeface="Arial"/>
              </a:rPr>
              <a:t>st</a:t>
            </a:r>
            <a:r>
              <a:rPr b="0" lang="en-GB" sz="2400" spc="-1" strike="noStrike">
                <a:latin typeface="Arial"/>
              </a:rPr>
              <a:t> July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 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rcRect l="65705" t="36066" r="1615" b="35759"/>
          <a:stretch/>
        </p:blipFill>
        <p:spPr>
          <a:xfrm>
            <a:off x="7020000" y="1869480"/>
            <a:ext cx="4263120" cy="367416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7884000" y="5544000"/>
            <a:ext cx="323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latin typeface="Arial"/>
              </a:rPr>
              <a:t>Courtesy of: Jeroen van Gent (BIRA)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</a:rPr>
              <a:t>total ozone column over Europe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436000" y="1620000"/>
            <a:ext cx="482364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Small ozone depletion over Europe (mid March)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A daily cycle is not expected</a:t>
            </a:r>
            <a:endParaRPr b="0" lang="en-GB" sz="24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Annual cycle with springtime maximum 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rcRect l="37096" t="1166" r="38187" b="80771"/>
          <a:stretch/>
        </p:blipFill>
        <p:spPr>
          <a:xfrm>
            <a:off x="360000" y="1080000"/>
            <a:ext cx="4780080" cy="388116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rcRect l="21660" t="39642" r="19666" b="46452"/>
          <a:stretch/>
        </p:blipFill>
        <p:spPr>
          <a:xfrm>
            <a:off x="1080360" y="5040360"/>
            <a:ext cx="3419280" cy="899280"/>
          </a:xfrm>
          <a:prstGeom prst="rect">
            <a:avLst/>
          </a:prstGeom>
          <a:ln w="0">
            <a:noFill/>
          </a:ln>
        </p:spPr>
      </p:pic>
      <p:sp>
        <p:nvSpPr>
          <p:cNvPr id="100" name=""/>
          <p:cNvSpPr/>
          <p:nvPr/>
        </p:nvSpPr>
        <p:spPr>
          <a:xfrm>
            <a:off x="4135680" y="5580000"/>
            <a:ext cx="28839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latin typeface="Arial"/>
              </a:rPr>
              <a:t>https://mpc-l2.tropomi.eu/#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729fcf"/>
                </a:solidFill>
                <a:latin typeface="Arial"/>
              </a:rPr>
              <a:t>Sentinel 4 </a:t>
            </a:r>
            <a:r>
              <a:rPr b="0" lang="en-US" sz="3200" spc="-1" strike="noStrike">
                <a:solidFill>
                  <a:srgbClr val="729fcf"/>
                </a:solidFill>
                <a:latin typeface="Arial"/>
              </a:rPr>
              <a:t>ozone</a:t>
            </a:r>
            <a:r>
              <a:rPr b="0" lang="en-US" sz="2800" spc="-1" strike="noStrike">
                <a:solidFill>
                  <a:srgbClr val="729fcf"/>
                </a:solidFill>
                <a:latin typeface="Arial"/>
              </a:rPr>
              <a:t> algorithm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824364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Based on a long experience of ozone retrieval from GOME-2 (GDP 4.9 AC SAF) and S5P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DOAS for the retrieval of SCD</a:t>
            </a:r>
            <a:endParaRPr b="0" lang="en-GB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Iterative online AMF calculation for the VCD </a:t>
            </a:r>
            <a:endParaRPr b="0" lang="en-GB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Some updates with respect to DOAS retrieval: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</a:rPr>
              <a:t>Include Pu</a:t>
            </a:r>
            <a:r>
              <a:rPr b="0" lang="en-GB" sz="2800" spc="-1" strike="noStrike">
                <a:latin typeface="Arial"/>
                <a:ea typeface="Arial"/>
              </a:rPr>
              <a:t>ķīte terms </a:t>
            </a:r>
            <a:endParaRPr b="0" lang="en-GB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Arial"/>
                <a:ea typeface="Arial"/>
              </a:rPr>
              <a:t>Iterative molecular Ring correction with DOAS retrieval (Lerot et al., 2014) 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</a:rPr>
              <a:t>Algorithm tests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043640" cy="375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GB" sz="3200" spc="-1" strike="noStrike">
                <a:latin typeface="Arial"/>
                <a:ea typeface="Noto Sans CJK SC"/>
              </a:rPr>
              <a:t> </a:t>
            </a:r>
            <a:r>
              <a:rPr b="0" lang="en-GB" sz="2400" spc="-1" strike="noStrike">
                <a:latin typeface="Arial"/>
                <a:ea typeface="Noto Sans CJK SC"/>
              </a:rPr>
              <a:t>MPIC (J</a:t>
            </a:r>
            <a:r>
              <a:rPr b="0" lang="en-GB" sz="2400" spc="-1" strike="noStrike">
                <a:latin typeface="Arial"/>
                <a:ea typeface="Arial"/>
              </a:rPr>
              <a:t>ā</a:t>
            </a:r>
            <a:r>
              <a:rPr b="0" lang="en-GB" sz="2400" spc="-1" strike="noStrike">
                <a:latin typeface="Arial"/>
                <a:ea typeface="Noto Sans CJK SC"/>
              </a:rPr>
              <a:t>nis Pu</a:t>
            </a:r>
            <a:r>
              <a:rPr b="0" lang="en-GB" sz="2400" spc="-1" strike="noStrike">
                <a:latin typeface="Arial"/>
                <a:ea typeface="Arial"/>
              </a:rPr>
              <a:t>ķīte) generated test spectra for 17 location in Europe, modified with noise and convolved with S4 slit function.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GB" sz="2400" spc="-1" strike="noStrike">
                <a:latin typeface="Arial"/>
                <a:ea typeface="Arial"/>
              </a:rPr>
              <a:t> </a:t>
            </a:r>
            <a:r>
              <a:rPr b="0" lang="en-GB" sz="2200" spc="-1" strike="noStrike">
                <a:latin typeface="Arial"/>
                <a:ea typeface="Arial"/>
              </a:rPr>
              <a:t>Different input parameters (O</a:t>
            </a:r>
            <a:r>
              <a:rPr b="0" lang="en-GB" sz="2200" spc="-1" strike="noStrike" baseline="-8000">
                <a:latin typeface="Arial"/>
                <a:ea typeface="Arial"/>
              </a:rPr>
              <a:t>3</a:t>
            </a:r>
            <a:r>
              <a:rPr b="0" lang="en-GB" sz="2200" spc="-1" strike="noStrike">
                <a:latin typeface="Arial"/>
                <a:ea typeface="Arial"/>
              </a:rPr>
              <a:t> profiles, clouds, other trace gases e.g. SO</a:t>
            </a:r>
            <a:r>
              <a:rPr b="0" lang="en-GB" sz="2200" spc="-1" strike="noStrike" baseline="-8000">
                <a:latin typeface="Arial"/>
                <a:ea typeface="Arial"/>
              </a:rPr>
              <a:t>2</a:t>
            </a:r>
            <a:r>
              <a:rPr b="0" lang="en-GB" sz="2200" spc="-1" strike="noStrike">
                <a:latin typeface="Arial"/>
                <a:ea typeface="Arial"/>
              </a:rPr>
              <a:t>, HCHO, NO</a:t>
            </a:r>
            <a:r>
              <a:rPr b="0" lang="en-GB" sz="2200" spc="-1" strike="noStrike" baseline="-8000">
                <a:latin typeface="Arial"/>
                <a:ea typeface="Arial"/>
              </a:rPr>
              <a:t>2</a:t>
            </a:r>
            <a:r>
              <a:rPr b="0" lang="en-GB" sz="2200" spc="-1" strike="noStrike">
                <a:latin typeface="Arial"/>
                <a:ea typeface="Arial"/>
              </a:rPr>
              <a:t>, )</a:t>
            </a:r>
            <a:endParaRPr b="0" lang="en-GB" sz="2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GB" sz="2200" spc="-1" strike="noStrike">
                <a:latin typeface="Arial"/>
                <a:ea typeface="Arial"/>
              </a:rPr>
              <a:t> </a:t>
            </a:r>
            <a:r>
              <a:rPr b="0" lang="en-GB" sz="2200" spc="-1" strike="noStrike">
                <a:latin typeface="Arial"/>
                <a:ea typeface="Arial"/>
              </a:rPr>
              <a:t>Hourly changes, SZA, SAA, ...</a:t>
            </a:r>
            <a:endParaRPr b="0" lang="en-GB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b="0" lang="en-GB" sz="2400" spc="-1" strike="noStrike">
                <a:latin typeface="Arial"/>
                <a:ea typeface="Arial"/>
              </a:rPr>
              <a:t> </a:t>
            </a:r>
            <a:r>
              <a:rPr b="0" lang="en-GB" sz="2400" spc="-1" strike="noStrike">
                <a:latin typeface="Arial"/>
                <a:ea typeface="Arial"/>
              </a:rPr>
              <a:t>Retrieve total ozone columns with operational proccessor and compared to input total columns 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</a:rPr>
              <a:t>Algorithms test results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0" y="1335240"/>
            <a:ext cx="5851440" cy="438840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5580000" y="1335240"/>
            <a:ext cx="5851440" cy="4388400"/>
          </a:xfrm>
          <a:prstGeom prst="rect">
            <a:avLst/>
          </a:prstGeom>
          <a:ln w="0">
            <a:noFill/>
          </a:ln>
        </p:spPr>
      </p:pic>
      <p:sp>
        <p:nvSpPr>
          <p:cNvPr id="108" name=""/>
          <p:cNvSpPr/>
          <p:nvPr/>
        </p:nvSpPr>
        <p:spPr>
          <a:xfrm>
            <a:off x="1080000" y="1152000"/>
            <a:ext cx="377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latin typeface="Arial"/>
              </a:rPr>
              <a:t>Cloudy cases (cloud fraction 0-1)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900160" y="173520"/>
            <a:ext cx="589608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  <a:ea typeface="DejaVu Sans"/>
              </a:rPr>
              <a:t>DOAS analysis of GEMS level 1 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4860000" y="1260000"/>
            <a:ext cx="7916400" cy="475200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-1512000" y="1260000"/>
            <a:ext cx="7916400" cy="47520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8712000" y="864000"/>
            <a:ext cx="1508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S4 algorithm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1620000" y="864000"/>
            <a:ext cx="1832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GEMS Product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76000" y="294120"/>
            <a:ext cx="1036548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</a:rPr>
              <a:t>VCDs from GEMS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76000" y="1228320"/>
            <a:ext cx="8243640" cy="226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Arial"/>
              </a:rPr>
              <a:t>Are to be proccessed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GB" sz="2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Arial"/>
              </a:rPr>
              <a:t>Are to be proccessed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576000" y="2526480"/>
            <a:ext cx="10365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</a:rPr>
              <a:t>SCD and VCD from TEMPO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76000" y="258120"/>
            <a:ext cx="1036548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729fcf"/>
                </a:solidFill>
                <a:latin typeface="Arial"/>
              </a:rPr>
              <a:t>Validation plans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216000" y="976320"/>
            <a:ext cx="1040364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Arial"/>
              </a:rPr>
              <a:t>Compare to exsisting LEO-satellite Instruments TROPOMI, GOME-2 </a:t>
            </a:r>
            <a:br>
              <a:rPr sz="2200"/>
            </a:br>
            <a:r>
              <a:rPr b="0" lang="en-GB" sz="2200" spc="-1" strike="noStrike">
                <a:latin typeface="Arial"/>
              </a:rPr>
              <a:t>(see PEGASOS presentation 3.21 ) 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2368440" y="1789200"/>
            <a:ext cx="5371200" cy="415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Application>LibreOffice/7.3.7.2$Linux_X86_64 LibreOffice_project/30$Build-2</Application>
  <AppVersion>15.0000</AppVersion>
  <Company>MF-AP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2013-01-25T07:21:22Z</dcterms:created>
  <dc:creator>Diego Loyola</dc:creator>
  <dc:description>Diese Version nutzt die Fußzeile zur Eingabe von_x005F_x000d_
Vortrag &gt; Autor &gt; Dokumentname &gt; Datum_x005F_x000d_
Variante mit Untertitel auf Titelfolienmaster und_x005F_x000d_
geändertem Standard Farbschema (für Hyperlink)_x005F_x000d_
Arial als Schriftart bei neuen Textfeldern</dc:description>
  <dc:language>en-GB</dc:language>
  <cp:lastModifiedBy/>
  <cp:lastPrinted>2016-12-02T14:39:54Z</cp:lastPrinted>
  <dcterms:modified xsi:type="dcterms:W3CDTF">2025-06-10T08:51:18Z</dcterms:modified>
  <cp:revision>855</cp:revision>
  <dc:subject>DLR CD-Vorlagen</dc:subject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r8>0</vt:r8>
  </property>
  <property fmtid="{D5CDD505-2E9C-101B-9397-08002B2CF9AE}" pid="3" name="ContentTypeId">
    <vt:lpwstr>0x010100ED3BF77F0DEA9A4B8748258238955038</vt:lpwstr>
  </property>
  <property fmtid="{D5CDD505-2E9C-101B-9397-08002B2CF9AE}" pid="4" name="Doc_Author">
    <vt:lpwstr>K-P. Heue</vt:lpwstr>
  </property>
  <property fmtid="{D5CDD505-2E9C-101B-9397-08002B2CF9AE}" pid="5" name="Doc_Date">
    <vt:lpwstr>Aug 2021</vt:lpwstr>
  </property>
  <property fmtid="{D5CDD505-2E9C-101B-9397-08002B2CF9AE}" pid="6" name="Doc_Title">
    <vt:lpwstr>BrO AC_SAF</vt:lpwstr>
  </property>
  <property fmtid="{D5CDD505-2E9C-101B-9397-08002B2CF9AE}" pid="7" name="HyperlinksChanged">
    <vt:bool>0</vt:bool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6</vt:i4>
  </property>
  <property fmtid="{D5CDD505-2E9C-101B-9397-08002B2CF9AE}" pid="11" name="PresentationFormat">
    <vt:lpwstr>Benutzerdefiniert</vt:lpwstr>
  </property>
  <property fmtid="{D5CDD505-2E9C-101B-9397-08002B2CF9AE}" pid="12" name="Projekt">
    <vt:lpwstr>DLR allgemein</vt:lpwstr>
  </property>
  <property fmtid="{D5CDD505-2E9C-101B-9397-08002B2CF9AE}" pid="13" name="ScaleCrop">
    <vt:bool>0</vt:bool>
  </property>
  <property fmtid="{D5CDD505-2E9C-101B-9397-08002B2CF9AE}" pid="14" name="ShareDoc">
    <vt:bool>0</vt:bool>
  </property>
</Properties>
</file>