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80" r:id="rId5"/>
    <p:sldMasterId id="2147486267" r:id="rId6"/>
    <p:sldMasterId id="2147487395" r:id="rId7"/>
  </p:sldMasterIdLst>
  <p:notesMasterIdLst>
    <p:notesMasterId r:id="rId18"/>
  </p:notesMasterIdLst>
  <p:handoutMasterIdLst>
    <p:handoutMasterId r:id="rId19"/>
  </p:handoutMasterIdLst>
  <p:sldIdLst>
    <p:sldId id="256" r:id="rId8"/>
    <p:sldId id="519" r:id="rId9"/>
    <p:sldId id="529" r:id="rId10"/>
    <p:sldId id="526" r:id="rId11"/>
    <p:sldId id="531" r:id="rId12"/>
    <p:sldId id="532" r:id="rId13"/>
    <p:sldId id="521" r:id="rId14"/>
    <p:sldId id="514" r:id="rId15"/>
    <p:sldId id="522" r:id="rId16"/>
    <p:sldId id="297" r:id="rId17"/>
  </p:sldIdLst>
  <p:sldSz cx="14630400" cy="8229600"/>
  <p:notesSz cx="14173200" cy="7772400"/>
  <p:defaultTextStyle>
    <a:defPPr>
      <a:defRPr lang="de-DE"/>
    </a:defPPr>
    <a:lvl1pPr algn="l" defTabSz="1095375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47688" indent="-90488" algn="l" defTabSz="1095375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95375" indent="-180975" algn="l" defTabSz="1095375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43063" indent="-271463" algn="l" defTabSz="1095375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192338" indent="-363538" algn="l" defTabSz="1095375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3">
          <p15:clr>
            <a:srgbClr val="A4A3A4"/>
          </p15:clr>
        </p15:guide>
        <p15:guide id="2" orient="horz" pos="795">
          <p15:clr>
            <a:srgbClr val="A4A3A4"/>
          </p15:clr>
        </p15:guide>
        <p15:guide id="3" orient="horz" pos="4986">
          <p15:clr>
            <a:srgbClr val="A4A3A4"/>
          </p15:clr>
        </p15:guide>
        <p15:guide id="4" pos="5533">
          <p15:clr>
            <a:srgbClr val="A4A3A4"/>
          </p15:clr>
        </p15:guide>
        <p15:guide id="5" pos="9125">
          <p15:clr>
            <a:srgbClr val="A4A3A4"/>
          </p15:clr>
        </p15:guide>
        <p15:guide id="6" pos="364">
          <p15:clr>
            <a:srgbClr val="A4A3A4"/>
          </p15:clr>
        </p15:guide>
        <p15:guide id="7" pos="29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448">
          <p15:clr>
            <a:srgbClr val="A4A3A4"/>
          </p15:clr>
        </p15:guide>
        <p15:guide id="2" pos="44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0000FF"/>
    <a:srgbClr val="FF0000"/>
    <a:srgbClr val="000000"/>
    <a:srgbClr val="339966"/>
    <a:srgbClr val="FF0066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88953" autoAdjust="0"/>
  </p:normalViewPr>
  <p:slideViewPr>
    <p:cSldViewPr>
      <p:cViewPr varScale="1">
        <p:scale>
          <a:sx n="92" d="100"/>
          <a:sy n="92" d="100"/>
        </p:scale>
        <p:origin x="270" y="78"/>
      </p:cViewPr>
      <p:guideLst>
        <p:guide orient="horz" pos="523"/>
        <p:guide orient="horz" pos="795"/>
        <p:guide orient="horz" pos="4986"/>
        <p:guide pos="5533"/>
        <p:guide pos="9125"/>
        <p:guide pos="364"/>
        <p:guide pos="29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058"/>
    </p:cViewPr>
  </p:sorterViewPr>
  <p:notesViewPr>
    <p:cSldViewPr>
      <p:cViewPr varScale="1">
        <p:scale>
          <a:sx n="118" d="100"/>
          <a:sy n="118" d="100"/>
        </p:scale>
        <p:origin x="-2322" y="-96"/>
      </p:cViewPr>
      <p:guideLst>
        <p:guide orient="horz" pos="2448"/>
        <p:guide pos="44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5B9E4-133C-2A14-F512-6EB292844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142038" cy="388938"/>
          </a:xfrm>
          <a:prstGeom prst="rect">
            <a:avLst/>
          </a:prstGeom>
        </p:spPr>
        <p:txBody>
          <a:bodyPr vert="horz" wrap="square" lIns="125389" tIns="62695" rIns="125389" bIns="626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78E45-B655-225B-6C09-54FF14E639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029575" y="0"/>
            <a:ext cx="6140450" cy="388938"/>
          </a:xfrm>
          <a:prstGeom prst="rect">
            <a:avLst/>
          </a:prstGeom>
        </p:spPr>
        <p:txBody>
          <a:bodyPr vert="horz" wrap="square" lIns="125389" tIns="62695" rIns="125389" bIns="626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D7F5053-40DE-4D42-AC3C-E8FB3799E8C2}" type="datetimeFigureOut">
              <a:rPr lang="en-US" altLang="en-US"/>
              <a:pPr>
                <a:defRPr/>
              </a:pPr>
              <a:t>6/9/2025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9AE65-FE8C-697C-E8A0-8A05470344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381875"/>
            <a:ext cx="6142038" cy="388938"/>
          </a:xfrm>
          <a:prstGeom prst="rect">
            <a:avLst/>
          </a:prstGeom>
        </p:spPr>
        <p:txBody>
          <a:bodyPr vert="horz" wrap="square" lIns="125389" tIns="62695" rIns="125389" bIns="6269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56B12-8C61-C354-578B-20AA097FAE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029575" y="7381875"/>
            <a:ext cx="6140450" cy="388938"/>
          </a:xfrm>
          <a:prstGeom prst="rect">
            <a:avLst/>
          </a:prstGeom>
        </p:spPr>
        <p:txBody>
          <a:bodyPr vert="horz" wrap="square" lIns="125389" tIns="62695" rIns="125389" bIns="626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DEB942E9-3D43-48CC-8FF0-5319C566A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5FF8EA6-1BB8-4857-CE86-10DFADAC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142038" cy="388938"/>
          </a:xfrm>
          <a:prstGeom prst="rect">
            <a:avLst/>
          </a:prstGeom>
        </p:spPr>
        <p:txBody>
          <a:bodyPr vert="horz" wrap="square" lIns="125389" tIns="62695" rIns="125389" bIns="626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85A722-CF15-87C5-263A-052AA929EC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8027988" y="0"/>
            <a:ext cx="6142037" cy="388938"/>
          </a:xfrm>
          <a:prstGeom prst="rect">
            <a:avLst/>
          </a:prstGeom>
        </p:spPr>
        <p:txBody>
          <a:bodyPr vert="horz" wrap="square" lIns="125389" tIns="62695" rIns="125389" bIns="626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5C4A26A-52F9-47BF-BCA7-1AD2A554F834}" type="datetimeFigureOut">
              <a:rPr lang="de-DE" altLang="en-US"/>
              <a:pPr>
                <a:defRPr/>
              </a:pPr>
              <a:t>09.06.2025</a:t>
            </a:fld>
            <a:endParaRPr lang="de-DE" altLang="en-US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4CD85B16-6E8E-68F0-64A4-2F59489B47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95800" y="584200"/>
            <a:ext cx="51816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389" tIns="62695" rIns="125389" bIns="62695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C646F07-73DF-FFB7-893C-3276ECD23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17638" y="3692525"/>
            <a:ext cx="11337925" cy="3497263"/>
          </a:xfrm>
          <a:prstGeom prst="rect">
            <a:avLst/>
          </a:prstGeom>
        </p:spPr>
        <p:txBody>
          <a:bodyPr vert="horz" lIns="125389" tIns="62695" rIns="125389" bIns="62695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1D8B99-6F9F-4EC3-62AB-0244497EF1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6142038" cy="388938"/>
          </a:xfrm>
          <a:prstGeom prst="rect">
            <a:avLst/>
          </a:prstGeom>
        </p:spPr>
        <p:txBody>
          <a:bodyPr vert="horz" wrap="square" lIns="125389" tIns="62695" rIns="125389" bIns="6269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58ED7D-F430-EBFF-02C6-43BE0AECC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8027988" y="7381875"/>
            <a:ext cx="6142037" cy="388938"/>
          </a:xfrm>
          <a:prstGeom prst="rect">
            <a:avLst/>
          </a:prstGeom>
        </p:spPr>
        <p:txBody>
          <a:bodyPr vert="horz" wrap="square" lIns="125389" tIns="62695" rIns="125389" bIns="626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cs typeface="Arial" panose="020B0604020202020204" pitchFamily="34" charset="0"/>
              </a:defRPr>
            </a:lvl1pPr>
          </a:lstStyle>
          <a:p>
            <a:fld id="{B53FABF0-D125-4A2A-BAB5-EB38D547BDB9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953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47688" algn="l" defTabSz="10953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95375" algn="l" defTabSz="10953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43063" algn="l" defTabSz="10953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192338" algn="l" defTabSz="1095375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740657" algn="l" defTabSz="10962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789" algn="l" defTabSz="10962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921" algn="l" defTabSz="10962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5052" algn="l" defTabSz="10962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60DDFD6A-1BE5-B07D-EBA6-F854BE27A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9"/>
          <a:stretch>
            <a:fillRect/>
          </a:stretch>
        </p:blipFill>
        <p:spPr bwMode="auto">
          <a:xfrm>
            <a:off x="0" y="6043613"/>
            <a:ext cx="146304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A968F439-EC49-BD4E-490D-D607DC76F1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00888"/>
            <a:ext cx="462756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027D532D-AF90-2F37-7B4F-B65D704A9A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7664450"/>
            <a:ext cx="21812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E8C70528-DDB9-202A-6401-4082319C0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88" y="7162800"/>
            <a:ext cx="383381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A7A5A8-597B-4BE7-78E1-A36828EB5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3" y="63500"/>
            <a:ext cx="3943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9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677987"/>
            <a:ext cx="13161962" cy="137001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1925638"/>
            <a:ext cx="12869862" cy="5140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4502" y="327661"/>
            <a:ext cx="3289300" cy="6737986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31" y="327661"/>
            <a:ext cx="9629141" cy="6737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7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7AE018-7EAE-14F1-925C-1A71B217BCE9}"/>
              </a:ext>
            </a:extLst>
          </p:cNvPr>
          <p:cNvSpPr/>
          <p:nvPr userDrawn="1"/>
        </p:nvSpPr>
        <p:spPr>
          <a:xfrm>
            <a:off x="11430000" y="26988"/>
            <a:ext cx="2971800" cy="4302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31838" y="1677987"/>
            <a:ext cx="13161962" cy="137001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7467342" y="1908998"/>
            <a:ext cx="6577646" cy="520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83055" y="1908998"/>
            <a:ext cx="6577646" cy="5204395"/>
          </a:xfrm>
          <a:prstGeom prst="rect">
            <a:avLst/>
          </a:prstGeom>
        </p:spPr>
        <p:txBody>
          <a:bodyPr/>
          <a:lstStyle>
            <a:lvl1pPr marL="215801" indent="-215801">
              <a:buFont typeface="Corbel" panose="020B0503020204020204" pitchFamily="34" charset="0"/>
              <a:buChar char="–"/>
              <a:defRPr/>
            </a:lvl1pPr>
            <a:lvl2pPr marL="750983" indent="-215801">
              <a:buFont typeface="Corbel" panose="020B0503020204020204" pitchFamily="34" charset="0"/>
              <a:buChar char="–"/>
              <a:defRPr/>
            </a:lvl2pPr>
            <a:lvl3pPr marL="1290482" indent="-215801">
              <a:buFont typeface="Corbel" panose="020B0503020204020204" pitchFamily="34" charset="0"/>
              <a:buChar char="–"/>
              <a:defRPr/>
            </a:lvl3pPr>
            <a:lvl4pPr marL="1825669" indent="-215801">
              <a:buFont typeface="Corbel" panose="020B0503020204020204" pitchFamily="34" charset="0"/>
              <a:buChar char="–"/>
              <a:defRPr/>
            </a:lvl4pPr>
            <a:lvl5pPr marL="2360851" indent="-215801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12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9670AD-8947-3FE8-087B-C57C0426C27A}"/>
              </a:ext>
            </a:extLst>
          </p:cNvPr>
          <p:cNvSpPr/>
          <p:nvPr userDrawn="1"/>
        </p:nvSpPr>
        <p:spPr>
          <a:xfrm>
            <a:off x="1524000" y="73152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C35AE-A039-8D90-0FF9-45D1F4772038}"/>
              </a:ext>
            </a:extLst>
          </p:cNvPr>
          <p:cNvSpPr/>
          <p:nvPr userDrawn="1"/>
        </p:nvSpPr>
        <p:spPr>
          <a:xfrm>
            <a:off x="11430000" y="26988"/>
            <a:ext cx="2971800" cy="4302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31838" y="1677987"/>
            <a:ext cx="13161962" cy="137001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83055" y="1908998"/>
            <a:ext cx="6577646" cy="5204395"/>
          </a:xfrm>
          <a:prstGeom prst="rect">
            <a:avLst/>
          </a:prstGeom>
        </p:spPr>
        <p:txBody>
          <a:bodyPr/>
          <a:lstStyle>
            <a:lvl1pPr marL="215801" indent="-215801">
              <a:buFont typeface="Corbel" panose="020B0503020204020204" pitchFamily="34" charset="0"/>
              <a:buChar char="–"/>
              <a:defRPr/>
            </a:lvl1pPr>
            <a:lvl2pPr marL="750983" indent="-215801">
              <a:buFont typeface="Corbel" panose="020B0503020204020204" pitchFamily="34" charset="0"/>
              <a:buChar char="–"/>
              <a:defRPr/>
            </a:lvl2pPr>
            <a:lvl3pPr marL="1290482" indent="-215801">
              <a:buFont typeface="Corbel" panose="020B0503020204020204" pitchFamily="34" charset="0"/>
              <a:buChar char="–"/>
              <a:defRPr/>
            </a:lvl3pPr>
            <a:lvl4pPr marL="1825669" indent="-215801">
              <a:buFont typeface="Corbel" panose="020B0503020204020204" pitchFamily="34" charset="0"/>
              <a:buChar char="–"/>
              <a:defRPr/>
            </a:lvl4pPr>
            <a:lvl5pPr marL="2360851" indent="-215801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1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ADB00-1EAD-4841-F513-C9B0ADB220D3}"/>
              </a:ext>
            </a:extLst>
          </p:cNvPr>
          <p:cNvSpPr/>
          <p:nvPr userDrawn="1"/>
        </p:nvSpPr>
        <p:spPr>
          <a:xfrm>
            <a:off x="11430000" y="26988"/>
            <a:ext cx="2971800" cy="4302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31838" y="1677987"/>
            <a:ext cx="13161962" cy="137001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83055" y="1908998"/>
            <a:ext cx="6577646" cy="5204395"/>
          </a:xfrm>
          <a:prstGeom prst="rect">
            <a:avLst/>
          </a:prstGeom>
        </p:spPr>
        <p:txBody>
          <a:bodyPr/>
          <a:lstStyle>
            <a:lvl1pPr marL="215801" indent="-215801">
              <a:buFont typeface="Corbel" panose="020B0503020204020204" pitchFamily="34" charset="0"/>
              <a:buChar char="–"/>
              <a:defRPr/>
            </a:lvl1pPr>
            <a:lvl2pPr marL="750983" indent="-215801">
              <a:buFont typeface="Corbel" panose="020B0503020204020204" pitchFamily="34" charset="0"/>
              <a:buChar char="–"/>
              <a:defRPr/>
            </a:lvl2pPr>
            <a:lvl3pPr marL="1290482" indent="-215801">
              <a:buFont typeface="Corbel" panose="020B0503020204020204" pitchFamily="34" charset="0"/>
              <a:buChar char="–"/>
              <a:defRPr/>
            </a:lvl3pPr>
            <a:lvl4pPr marL="1825669" indent="-215801">
              <a:buFont typeface="Corbel" panose="020B0503020204020204" pitchFamily="34" charset="0"/>
              <a:buChar char="–"/>
              <a:defRPr/>
            </a:lvl4pPr>
            <a:lvl5pPr marL="2360851" indent="-215801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7467342" y="1908998"/>
            <a:ext cx="6577646" cy="5204395"/>
          </a:xfrm>
          <a:prstGeom prst="rect">
            <a:avLst/>
          </a:prstGeom>
        </p:spPr>
        <p:txBody>
          <a:bodyPr/>
          <a:lstStyle>
            <a:lvl1pPr marL="215801" indent="-215801">
              <a:buFont typeface="Corbel" panose="020B0503020204020204" pitchFamily="34" charset="0"/>
              <a:buChar char="–"/>
              <a:defRPr/>
            </a:lvl1pPr>
            <a:lvl2pPr marL="750983" indent="-215801">
              <a:buFont typeface="Corbel" panose="020B0503020204020204" pitchFamily="34" charset="0"/>
              <a:buChar char="–"/>
              <a:defRPr/>
            </a:lvl2pPr>
            <a:lvl3pPr marL="1290482" indent="-215801">
              <a:buFont typeface="Corbel" panose="020B0503020204020204" pitchFamily="34" charset="0"/>
              <a:buChar char="–"/>
              <a:defRPr/>
            </a:lvl3pPr>
            <a:lvl4pPr marL="1825669" indent="-215801">
              <a:buFont typeface="Corbel" panose="020B0503020204020204" pitchFamily="34" charset="0"/>
              <a:buChar char="–"/>
              <a:defRPr/>
            </a:lvl4pPr>
            <a:lvl5pPr marL="2360851" indent="-215801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55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CDCE9-AA81-528C-20D2-8763B70D8C4E}"/>
              </a:ext>
            </a:extLst>
          </p:cNvPr>
          <p:cNvSpPr/>
          <p:nvPr userDrawn="1"/>
        </p:nvSpPr>
        <p:spPr>
          <a:xfrm>
            <a:off x="11430000" y="26988"/>
            <a:ext cx="2971800" cy="4302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583055" y="1908998"/>
            <a:ext cx="6577646" cy="4016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7467341" y="1908998"/>
            <a:ext cx="6577646" cy="4016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838" y="1677987"/>
            <a:ext cx="13161962" cy="137001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83055" y="2569804"/>
            <a:ext cx="6577646" cy="4543588"/>
          </a:xfrm>
          <a:prstGeom prst="rect">
            <a:avLst/>
          </a:prstGeom>
        </p:spPr>
        <p:txBody>
          <a:bodyPr/>
          <a:lstStyle>
            <a:lvl1pPr marL="215801" indent="-215801">
              <a:buFont typeface="Corbel" panose="020B0503020204020204" pitchFamily="34" charset="0"/>
              <a:buChar char="–"/>
              <a:defRPr/>
            </a:lvl1pPr>
            <a:lvl2pPr marL="750983" indent="-215801">
              <a:buFont typeface="Corbel" panose="020B0503020204020204" pitchFamily="34" charset="0"/>
              <a:buChar char="–"/>
              <a:defRPr/>
            </a:lvl2pPr>
            <a:lvl3pPr marL="1290482" indent="-215801">
              <a:buFont typeface="Corbel" panose="020B0503020204020204" pitchFamily="34" charset="0"/>
              <a:buChar char="–"/>
              <a:defRPr/>
            </a:lvl3pPr>
            <a:lvl4pPr marL="1825669" indent="-215801">
              <a:buFont typeface="Corbel" panose="020B0503020204020204" pitchFamily="34" charset="0"/>
              <a:buChar char="–"/>
              <a:defRPr/>
            </a:lvl4pPr>
            <a:lvl5pPr marL="2360851" indent="-215801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7467342" y="2569805"/>
            <a:ext cx="6577646" cy="4543588"/>
          </a:xfrm>
          <a:prstGeom prst="rect">
            <a:avLst/>
          </a:prstGeom>
        </p:spPr>
        <p:txBody>
          <a:bodyPr/>
          <a:lstStyle>
            <a:lvl1pPr marL="215801" indent="-215801">
              <a:buFont typeface="Corbel" panose="020B0503020204020204" pitchFamily="34" charset="0"/>
              <a:buChar char="–"/>
              <a:defRPr/>
            </a:lvl1pPr>
            <a:lvl2pPr marL="750983" indent="-215801">
              <a:buFont typeface="Corbel" panose="020B0503020204020204" pitchFamily="34" charset="0"/>
              <a:buChar char="–"/>
              <a:defRPr/>
            </a:lvl2pPr>
            <a:lvl3pPr marL="1290482" indent="-215801">
              <a:buFont typeface="Corbel" panose="020B0503020204020204" pitchFamily="34" charset="0"/>
              <a:buChar char="–"/>
              <a:defRPr/>
            </a:lvl3pPr>
            <a:lvl4pPr marL="1825669" indent="-215801">
              <a:buFont typeface="Corbel" panose="020B0503020204020204" pitchFamily="34" charset="0"/>
              <a:buChar char="–"/>
              <a:defRPr/>
            </a:lvl4pPr>
            <a:lvl5pPr marL="2360851" indent="-215801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31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43C7DC-8245-100A-4A23-137052E539AD}"/>
              </a:ext>
            </a:extLst>
          </p:cNvPr>
          <p:cNvSpPr/>
          <p:nvPr userDrawn="1"/>
        </p:nvSpPr>
        <p:spPr>
          <a:xfrm>
            <a:off x="11430000" y="26988"/>
            <a:ext cx="2971800" cy="4302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838" y="1677987"/>
            <a:ext cx="13161962" cy="137001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117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FB638-8B61-36D2-56B5-17DB046EC56D}"/>
              </a:ext>
            </a:extLst>
          </p:cNvPr>
          <p:cNvSpPr/>
          <p:nvPr userDrawn="1"/>
        </p:nvSpPr>
        <p:spPr>
          <a:xfrm>
            <a:off x="11430000" y="26988"/>
            <a:ext cx="2971800" cy="4302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4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20"/>
            <a:ext cx="12435840" cy="17640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18" indent="0" algn="ctr">
              <a:buNone/>
              <a:defRPr/>
            </a:lvl2pPr>
            <a:lvl3pPr marL="1097237" indent="0" algn="ctr">
              <a:buNone/>
              <a:defRPr/>
            </a:lvl3pPr>
            <a:lvl4pPr marL="1645854" indent="0" algn="ctr">
              <a:buNone/>
              <a:defRPr/>
            </a:lvl4pPr>
            <a:lvl5pPr marL="2194472" indent="0" algn="ctr">
              <a:buNone/>
              <a:defRPr/>
            </a:lvl5pPr>
            <a:lvl6pPr marL="2743091" indent="0" algn="ctr">
              <a:buNone/>
              <a:defRPr/>
            </a:lvl6pPr>
            <a:lvl7pPr marL="3291709" indent="0" algn="ctr">
              <a:buNone/>
              <a:defRPr/>
            </a:lvl7pPr>
            <a:lvl8pPr marL="3840326" indent="0" algn="ctr">
              <a:buNone/>
              <a:defRPr/>
            </a:lvl8pPr>
            <a:lvl9pPr marL="4388945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1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677987"/>
            <a:ext cx="13161962" cy="137001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925638"/>
            <a:ext cx="12869862" cy="5140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2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6"/>
            <a:ext cx="12435840" cy="163449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18" indent="0">
              <a:buNone/>
              <a:defRPr sz="2160"/>
            </a:lvl2pPr>
            <a:lvl3pPr marL="1097237" indent="0">
              <a:buNone/>
              <a:defRPr sz="1920"/>
            </a:lvl3pPr>
            <a:lvl4pPr marL="1645854" indent="0">
              <a:buNone/>
              <a:defRPr sz="1680"/>
            </a:lvl4pPr>
            <a:lvl5pPr marL="2194472" indent="0">
              <a:buNone/>
              <a:defRPr sz="1680"/>
            </a:lvl5pPr>
            <a:lvl6pPr marL="2743091" indent="0">
              <a:buNone/>
              <a:defRPr sz="1680"/>
            </a:lvl6pPr>
            <a:lvl7pPr marL="3291709" indent="0">
              <a:buNone/>
              <a:defRPr sz="1680"/>
            </a:lvl7pPr>
            <a:lvl8pPr marL="3840326" indent="0">
              <a:buNone/>
              <a:defRPr sz="1680"/>
            </a:lvl8pPr>
            <a:lvl9pPr marL="4388945" indent="0">
              <a:buNone/>
              <a:defRPr sz="16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107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1" y="1925962"/>
            <a:ext cx="6311900" cy="513969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7272" y="1925962"/>
            <a:ext cx="6314440" cy="513969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2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7"/>
            <a:ext cx="6464300" cy="767716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8" indent="0">
              <a:buNone/>
              <a:defRPr sz="2400" b="1"/>
            </a:lvl2pPr>
            <a:lvl3pPr marL="1097237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9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2" y="1842137"/>
            <a:ext cx="6466840" cy="767716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8" indent="0">
              <a:buNone/>
              <a:defRPr sz="2400" b="1"/>
            </a:lvl2pPr>
            <a:lvl3pPr marL="1097237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9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2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07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24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1" y="327663"/>
            <a:ext cx="4813301" cy="139446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1" y="1722125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18" indent="0">
              <a:buNone/>
              <a:defRPr sz="1440"/>
            </a:lvl2pPr>
            <a:lvl3pPr marL="1097237" indent="0">
              <a:buNone/>
              <a:defRPr sz="1200"/>
            </a:lvl3pPr>
            <a:lvl4pPr marL="1645854" indent="0">
              <a:buNone/>
              <a:defRPr sz="1080"/>
            </a:lvl4pPr>
            <a:lvl5pPr marL="2194472" indent="0">
              <a:buNone/>
              <a:defRPr sz="1080"/>
            </a:lvl5pPr>
            <a:lvl6pPr marL="2743091" indent="0">
              <a:buNone/>
              <a:defRPr sz="1080"/>
            </a:lvl6pPr>
            <a:lvl7pPr marL="3291709" indent="0">
              <a:buNone/>
              <a:defRPr sz="1080"/>
            </a:lvl7pPr>
            <a:lvl8pPr marL="3840326" indent="0">
              <a:buNone/>
              <a:defRPr sz="1080"/>
            </a:lvl8pPr>
            <a:lvl9pPr marL="4388945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87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2"/>
            <a:ext cx="8778240" cy="68008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18" indent="0">
              <a:buNone/>
              <a:defRPr sz="3360"/>
            </a:lvl2pPr>
            <a:lvl3pPr marL="1097237" indent="0">
              <a:buNone/>
              <a:defRPr sz="2880"/>
            </a:lvl3pPr>
            <a:lvl4pPr marL="1645854" indent="0">
              <a:buNone/>
              <a:defRPr sz="2400"/>
            </a:lvl4pPr>
            <a:lvl5pPr marL="2194472" indent="0">
              <a:buNone/>
              <a:defRPr sz="2400"/>
            </a:lvl5pPr>
            <a:lvl6pPr marL="2743091" indent="0">
              <a:buNone/>
              <a:defRPr sz="2400"/>
            </a:lvl6pPr>
            <a:lvl7pPr marL="3291709" indent="0">
              <a:buNone/>
              <a:defRPr sz="2400"/>
            </a:lvl7pPr>
            <a:lvl8pPr marL="3840326" indent="0">
              <a:buNone/>
              <a:defRPr sz="2400"/>
            </a:lvl8pPr>
            <a:lvl9pPr marL="4388945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7"/>
            <a:ext cx="8778240" cy="965836"/>
          </a:xfrm>
        </p:spPr>
        <p:txBody>
          <a:bodyPr/>
          <a:lstStyle>
            <a:lvl1pPr marL="0" indent="0">
              <a:buNone/>
              <a:defRPr sz="1680"/>
            </a:lvl1pPr>
            <a:lvl2pPr marL="548618" indent="0">
              <a:buNone/>
              <a:defRPr sz="1440"/>
            </a:lvl2pPr>
            <a:lvl3pPr marL="1097237" indent="0">
              <a:buNone/>
              <a:defRPr sz="1200"/>
            </a:lvl3pPr>
            <a:lvl4pPr marL="1645854" indent="0">
              <a:buNone/>
              <a:defRPr sz="1080"/>
            </a:lvl4pPr>
            <a:lvl5pPr marL="2194472" indent="0">
              <a:buNone/>
              <a:defRPr sz="1080"/>
            </a:lvl5pPr>
            <a:lvl6pPr marL="2743091" indent="0">
              <a:buNone/>
              <a:defRPr sz="1080"/>
            </a:lvl6pPr>
            <a:lvl7pPr marL="3291709" indent="0">
              <a:buNone/>
              <a:defRPr sz="1080"/>
            </a:lvl7pPr>
            <a:lvl8pPr marL="3840326" indent="0">
              <a:buNone/>
              <a:defRPr sz="1080"/>
            </a:lvl8pPr>
            <a:lvl9pPr marL="4388945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651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22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4502" y="327661"/>
            <a:ext cx="3289300" cy="673798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31" y="327661"/>
            <a:ext cx="9629141" cy="673798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24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2B3D5-B78D-C6B4-FAAB-011D862E0404}"/>
              </a:ext>
            </a:extLst>
          </p:cNvPr>
          <p:cNvSpPr/>
          <p:nvPr userDrawn="1"/>
        </p:nvSpPr>
        <p:spPr>
          <a:xfrm>
            <a:off x="1524000" y="7485063"/>
            <a:ext cx="1752600" cy="498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 sz="2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03716-A51F-522C-75DC-E10492009D24}"/>
              </a:ext>
            </a:extLst>
          </p:cNvPr>
          <p:cNvSpPr/>
          <p:nvPr userDrawn="1"/>
        </p:nvSpPr>
        <p:spPr>
          <a:xfrm>
            <a:off x="11430000" y="-7938"/>
            <a:ext cx="2971800" cy="5000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 sz="2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83049" y="1908999"/>
            <a:ext cx="13470346" cy="5204395"/>
          </a:xfrm>
        </p:spPr>
        <p:txBody>
          <a:bodyPr/>
          <a:lstStyle>
            <a:lvl1pPr marL="215792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1pPr>
            <a:lvl2pPr marL="750953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2pPr>
            <a:lvl3pPr marL="1290431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1825596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4pPr>
            <a:lvl5pPr marL="2360756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57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6"/>
            <a:ext cx="12435840" cy="1634491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548618" indent="0">
              <a:buNone/>
              <a:defRPr sz="2160"/>
            </a:lvl2pPr>
            <a:lvl3pPr marL="1097237" indent="0">
              <a:buNone/>
              <a:defRPr sz="1920"/>
            </a:lvl3pPr>
            <a:lvl4pPr marL="1645854" indent="0">
              <a:buNone/>
              <a:defRPr sz="1680"/>
            </a:lvl4pPr>
            <a:lvl5pPr marL="2194472" indent="0">
              <a:buNone/>
              <a:defRPr sz="1680"/>
            </a:lvl5pPr>
            <a:lvl6pPr marL="2743091" indent="0">
              <a:buNone/>
              <a:defRPr sz="1680"/>
            </a:lvl6pPr>
            <a:lvl7pPr marL="3291709" indent="0">
              <a:buNone/>
              <a:defRPr sz="1680"/>
            </a:lvl7pPr>
            <a:lvl8pPr marL="3840326" indent="0">
              <a:buNone/>
              <a:defRPr sz="1680"/>
            </a:lvl8pPr>
            <a:lvl9pPr marL="4388945" indent="0">
              <a:buNone/>
              <a:defRPr sz="16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89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20"/>
            <a:ext cx="12435840" cy="17640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18" indent="0" algn="ctr">
              <a:buNone/>
              <a:defRPr/>
            </a:lvl2pPr>
            <a:lvl3pPr marL="1097237" indent="0" algn="ctr">
              <a:buNone/>
              <a:defRPr/>
            </a:lvl3pPr>
            <a:lvl4pPr marL="1645854" indent="0" algn="ctr">
              <a:buNone/>
              <a:defRPr/>
            </a:lvl4pPr>
            <a:lvl5pPr marL="2194472" indent="0" algn="ctr">
              <a:buNone/>
              <a:defRPr/>
            </a:lvl5pPr>
            <a:lvl6pPr marL="2743091" indent="0" algn="ctr">
              <a:buNone/>
              <a:defRPr/>
            </a:lvl6pPr>
            <a:lvl7pPr marL="3291709" indent="0" algn="ctr">
              <a:buNone/>
              <a:defRPr/>
            </a:lvl7pPr>
            <a:lvl8pPr marL="3840326" indent="0" algn="ctr">
              <a:buNone/>
              <a:defRPr/>
            </a:lvl8pPr>
            <a:lvl9pPr marL="4388945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4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8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6"/>
            <a:ext cx="12435840" cy="163449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18" indent="0">
              <a:buNone/>
              <a:defRPr sz="2160"/>
            </a:lvl2pPr>
            <a:lvl3pPr marL="1097237" indent="0">
              <a:buNone/>
              <a:defRPr sz="1920"/>
            </a:lvl3pPr>
            <a:lvl4pPr marL="1645854" indent="0">
              <a:buNone/>
              <a:defRPr sz="1680"/>
            </a:lvl4pPr>
            <a:lvl5pPr marL="2194472" indent="0">
              <a:buNone/>
              <a:defRPr sz="1680"/>
            </a:lvl5pPr>
            <a:lvl6pPr marL="2743091" indent="0">
              <a:buNone/>
              <a:defRPr sz="1680"/>
            </a:lvl6pPr>
            <a:lvl7pPr marL="3291709" indent="0">
              <a:buNone/>
              <a:defRPr sz="1680"/>
            </a:lvl7pPr>
            <a:lvl8pPr marL="3840326" indent="0">
              <a:buNone/>
              <a:defRPr sz="1680"/>
            </a:lvl8pPr>
            <a:lvl9pPr marL="4388945" indent="0">
              <a:buNone/>
              <a:defRPr sz="16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43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1" y="1925962"/>
            <a:ext cx="6311900" cy="513969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7272" y="1925962"/>
            <a:ext cx="6314440" cy="513969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6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7"/>
            <a:ext cx="6464300" cy="767716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8" indent="0">
              <a:buNone/>
              <a:defRPr sz="2400" b="1"/>
            </a:lvl2pPr>
            <a:lvl3pPr marL="1097237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9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2" y="1842137"/>
            <a:ext cx="6466840" cy="767716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8" indent="0">
              <a:buNone/>
              <a:defRPr sz="2400" b="1"/>
            </a:lvl2pPr>
            <a:lvl3pPr marL="1097237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9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2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3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34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094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1" y="327663"/>
            <a:ext cx="4813301" cy="139446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1" y="1722125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18" indent="0">
              <a:buNone/>
              <a:defRPr sz="1440"/>
            </a:lvl2pPr>
            <a:lvl3pPr marL="1097237" indent="0">
              <a:buNone/>
              <a:defRPr sz="1200"/>
            </a:lvl3pPr>
            <a:lvl4pPr marL="1645854" indent="0">
              <a:buNone/>
              <a:defRPr sz="1080"/>
            </a:lvl4pPr>
            <a:lvl5pPr marL="2194472" indent="0">
              <a:buNone/>
              <a:defRPr sz="1080"/>
            </a:lvl5pPr>
            <a:lvl6pPr marL="2743091" indent="0">
              <a:buNone/>
              <a:defRPr sz="1080"/>
            </a:lvl6pPr>
            <a:lvl7pPr marL="3291709" indent="0">
              <a:buNone/>
              <a:defRPr sz="1080"/>
            </a:lvl7pPr>
            <a:lvl8pPr marL="3840326" indent="0">
              <a:buNone/>
              <a:defRPr sz="1080"/>
            </a:lvl8pPr>
            <a:lvl9pPr marL="4388945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045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2"/>
            <a:ext cx="8778240" cy="68008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18" indent="0">
              <a:buNone/>
              <a:defRPr sz="3360"/>
            </a:lvl2pPr>
            <a:lvl3pPr marL="1097237" indent="0">
              <a:buNone/>
              <a:defRPr sz="2880"/>
            </a:lvl3pPr>
            <a:lvl4pPr marL="1645854" indent="0">
              <a:buNone/>
              <a:defRPr sz="2400"/>
            </a:lvl4pPr>
            <a:lvl5pPr marL="2194472" indent="0">
              <a:buNone/>
              <a:defRPr sz="2400"/>
            </a:lvl5pPr>
            <a:lvl6pPr marL="2743091" indent="0">
              <a:buNone/>
              <a:defRPr sz="2400"/>
            </a:lvl6pPr>
            <a:lvl7pPr marL="3291709" indent="0">
              <a:buNone/>
              <a:defRPr sz="2400"/>
            </a:lvl7pPr>
            <a:lvl8pPr marL="3840326" indent="0">
              <a:buNone/>
              <a:defRPr sz="2400"/>
            </a:lvl8pPr>
            <a:lvl9pPr marL="4388945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7"/>
            <a:ext cx="8778240" cy="965836"/>
          </a:xfrm>
        </p:spPr>
        <p:txBody>
          <a:bodyPr/>
          <a:lstStyle>
            <a:lvl1pPr marL="0" indent="0">
              <a:buNone/>
              <a:defRPr sz="1680"/>
            </a:lvl1pPr>
            <a:lvl2pPr marL="548618" indent="0">
              <a:buNone/>
              <a:defRPr sz="1440"/>
            </a:lvl2pPr>
            <a:lvl3pPr marL="1097237" indent="0">
              <a:buNone/>
              <a:defRPr sz="1200"/>
            </a:lvl3pPr>
            <a:lvl4pPr marL="1645854" indent="0">
              <a:buNone/>
              <a:defRPr sz="1080"/>
            </a:lvl4pPr>
            <a:lvl5pPr marL="2194472" indent="0">
              <a:buNone/>
              <a:defRPr sz="1080"/>
            </a:lvl5pPr>
            <a:lvl6pPr marL="2743091" indent="0">
              <a:buNone/>
              <a:defRPr sz="1080"/>
            </a:lvl6pPr>
            <a:lvl7pPr marL="3291709" indent="0">
              <a:buNone/>
              <a:defRPr sz="1080"/>
            </a:lvl7pPr>
            <a:lvl8pPr marL="3840326" indent="0">
              <a:buNone/>
              <a:defRPr sz="1080"/>
            </a:lvl8pPr>
            <a:lvl9pPr marL="4388945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181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1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677987"/>
            <a:ext cx="13161962" cy="137001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1" y="1925962"/>
            <a:ext cx="6311900" cy="5139690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7272" y="1925962"/>
            <a:ext cx="6314440" cy="5139690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49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4502" y="327661"/>
            <a:ext cx="3289300" cy="673798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31" y="327661"/>
            <a:ext cx="9629141" cy="673798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39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12152E-F7E6-F705-02D3-FF86228144BD}"/>
              </a:ext>
            </a:extLst>
          </p:cNvPr>
          <p:cNvSpPr/>
          <p:nvPr userDrawn="1"/>
        </p:nvSpPr>
        <p:spPr>
          <a:xfrm>
            <a:off x="1524000" y="7485063"/>
            <a:ext cx="1752600" cy="498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 sz="2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40DEB0-CD38-C904-D21E-DE02C005065A}"/>
              </a:ext>
            </a:extLst>
          </p:cNvPr>
          <p:cNvSpPr/>
          <p:nvPr userDrawn="1"/>
        </p:nvSpPr>
        <p:spPr>
          <a:xfrm>
            <a:off x="11430000" y="-7938"/>
            <a:ext cx="2971800" cy="5000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 altLang="en-US" sz="2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83049" y="1908999"/>
            <a:ext cx="13470346" cy="5204395"/>
          </a:xfrm>
        </p:spPr>
        <p:txBody>
          <a:bodyPr/>
          <a:lstStyle>
            <a:lvl1pPr marL="215792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1pPr>
            <a:lvl2pPr marL="750953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2pPr>
            <a:lvl3pPr marL="1290431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1825596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4pPr>
            <a:lvl5pPr marL="2360756" indent="-215792">
              <a:buFont typeface="Corbel" panose="020B0503020204020204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7"/>
            <a:ext cx="6464300" cy="767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18" indent="0">
              <a:buNone/>
              <a:defRPr sz="2400" b="1"/>
            </a:lvl2pPr>
            <a:lvl3pPr marL="1097237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9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2" y="1842137"/>
            <a:ext cx="6466840" cy="767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18" indent="0">
              <a:buNone/>
              <a:defRPr sz="2400" b="1"/>
            </a:lvl2pPr>
            <a:lvl3pPr marL="1097237" indent="0">
              <a:buNone/>
              <a:defRPr sz="2160" b="1"/>
            </a:lvl3pPr>
            <a:lvl4pPr marL="1645854" indent="0">
              <a:buNone/>
              <a:defRPr sz="1920" b="1"/>
            </a:lvl4pPr>
            <a:lvl5pPr marL="2194472" indent="0">
              <a:buNone/>
              <a:defRPr sz="1920" b="1"/>
            </a:lvl5pPr>
            <a:lvl6pPr marL="2743091" indent="0">
              <a:buNone/>
              <a:defRPr sz="1920" b="1"/>
            </a:lvl6pPr>
            <a:lvl7pPr marL="3291709" indent="0">
              <a:buNone/>
              <a:defRPr sz="1920" b="1"/>
            </a:lvl7pPr>
            <a:lvl8pPr marL="3840326" indent="0">
              <a:buNone/>
              <a:defRPr sz="1920" b="1"/>
            </a:lvl8pPr>
            <a:lvl9pPr marL="4388945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2" y="2609850"/>
            <a:ext cx="6466840" cy="4741546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677987"/>
            <a:ext cx="13161962" cy="137001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9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9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1" y="327663"/>
            <a:ext cx="4813301" cy="1394461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0"/>
            <a:ext cx="8178800" cy="7023736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1" y="1722125"/>
            <a:ext cx="4813301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548618" indent="0">
              <a:buNone/>
              <a:defRPr sz="1440"/>
            </a:lvl2pPr>
            <a:lvl3pPr marL="1097237" indent="0">
              <a:buNone/>
              <a:defRPr sz="1200"/>
            </a:lvl3pPr>
            <a:lvl4pPr marL="1645854" indent="0">
              <a:buNone/>
              <a:defRPr sz="1080"/>
            </a:lvl4pPr>
            <a:lvl5pPr marL="2194472" indent="0">
              <a:buNone/>
              <a:defRPr sz="1080"/>
            </a:lvl5pPr>
            <a:lvl6pPr marL="2743091" indent="0">
              <a:buNone/>
              <a:defRPr sz="1080"/>
            </a:lvl6pPr>
            <a:lvl7pPr marL="3291709" indent="0">
              <a:buNone/>
              <a:defRPr sz="1080"/>
            </a:lvl7pPr>
            <a:lvl8pPr marL="3840326" indent="0">
              <a:buNone/>
              <a:defRPr sz="1080"/>
            </a:lvl8pPr>
            <a:lvl9pPr marL="4388945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23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2"/>
            <a:ext cx="8778240" cy="680087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548618" indent="0">
              <a:buNone/>
              <a:defRPr sz="3360"/>
            </a:lvl2pPr>
            <a:lvl3pPr marL="1097237" indent="0">
              <a:buNone/>
              <a:defRPr sz="2880"/>
            </a:lvl3pPr>
            <a:lvl4pPr marL="1645854" indent="0">
              <a:buNone/>
              <a:defRPr sz="2400"/>
            </a:lvl4pPr>
            <a:lvl5pPr marL="2194472" indent="0">
              <a:buNone/>
              <a:defRPr sz="2400"/>
            </a:lvl5pPr>
            <a:lvl6pPr marL="2743091" indent="0">
              <a:buNone/>
              <a:defRPr sz="2400"/>
            </a:lvl6pPr>
            <a:lvl7pPr marL="3291709" indent="0">
              <a:buNone/>
              <a:defRPr sz="2400"/>
            </a:lvl7pPr>
            <a:lvl8pPr marL="3840326" indent="0">
              <a:buNone/>
              <a:defRPr sz="2400"/>
            </a:lvl8pPr>
            <a:lvl9pPr marL="4388945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7"/>
            <a:ext cx="8778240" cy="965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548618" indent="0">
              <a:buNone/>
              <a:defRPr sz="1440"/>
            </a:lvl2pPr>
            <a:lvl3pPr marL="1097237" indent="0">
              <a:buNone/>
              <a:defRPr sz="1200"/>
            </a:lvl3pPr>
            <a:lvl4pPr marL="1645854" indent="0">
              <a:buNone/>
              <a:defRPr sz="1080"/>
            </a:lvl4pPr>
            <a:lvl5pPr marL="2194472" indent="0">
              <a:buNone/>
              <a:defRPr sz="1080"/>
            </a:lvl5pPr>
            <a:lvl6pPr marL="2743091" indent="0">
              <a:buNone/>
              <a:defRPr sz="1080"/>
            </a:lvl6pPr>
            <a:lvl7pPr marL="3291709" indent="0">
              <a:buNone/>
              <a:defRPr sz="1080"/>
            </a:lvl7pPr>
            <a:lvl8pPr marL="3840326" indent="0">
              <a:buNone/>
              <a:defRPr sz="1080"/>
            </a:lvl8pPr>
            <a:lvl9pPr marL="4388945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32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>
            <a:extLst>
              <a:ext uri="{FF2B5EF4-FFF2-40B4-BE49-F238E27FC236}">
                <a16:creationId xmlns:a16="http://schemas.microsoft.com/office/drawing/2014/main" id="{73F5A238-06A4-290D-57D1-7BC24E74D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7761288"/>
            <a:ext cx="4567238" cy="3286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/>
          <a:lstStyle/>
          <a:p>
            <a:pPr eaLnBrk="1" hangingPunct="1">
              <a:tabLst>
                <a:tab pos="0" algn="l"/>
                <a:tab pos="537190" algn="l"/>
                <a:tab pos="1076282" algn="l"/>
                <a:tab pos="1615375" algn="l"/>
                <a:tab pos="2154469" algn="l"/>
                <a:tab pos="2693562" algn="l"/>
                <a:tab pos="3232656" algn="l"/>
                <a:tab pos="3771749" algn="l"/>
                <a:tab pos="4310843" algn="l"/>
                <a:tab pos="4849936" algn="l"/>
                <a:tab pos="5389030" algn="l"/>
                <a:tab pos="5928122" algn="l"/>
                <a:tab pos="6467218" algn="l"/>
                <a:tab pos="7006310" algn="l"/>
                <a:tab pos="7545404" algn="l"/>
                <a:tab pos="8084497" algn="l"/>
                <a:tab pos="8623591" algn="l"/>
                <a:tab pos="9162684" algn="l"/>
                <a:tab pos="9701777" algn="l"/>
                <a:tab pos="10240871" algn="l"/>
                <a:tab pos="10779964" algn="l"/>
              </a:tabLst>
              <a:defRPr/>
            </a:pPr>
            <a:r>
              <a:rPr lang="en-GB" sz="264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Arial" panose="020B0604020202020204" pitchFamily="34" charset="0"/>
              </a:rPr>
              <a:t>Rutherford Appleton Laboratory</a:t>
            </a:r>
          </a:p>
        </p:txBody>
      </p:sp>
      <p:pic>
        <p:nvPicPr>
          <p:cNvPr id="1027" name="Picture 7">
            <a:extLst>
              <a:ext uri="{FF2B5EF4-FFF2-40B4-BE49-F238E27FC236}">
                <a16:creationId xmlns:a16="http://schemas.microsoft.com/office/drawing/2014/main" id="{94022BF6-09C2-C933-446B-CFE95FA341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9"/>
          <a:stretch>
            <a:fillRect/>
          </a:stretch>
        </p:blipFill>
        <p:spPr bwMode="auto">
          <a:xfrm>
            <a:off x="-14288" y="-4763"/>
            <a:ext cx="14630401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>
            <a:extLst>
              <a:ext uri="{FF2B5EF4-FFF2-40B4-BE49-F238E27FC236}">
                <a16:creationId xmlns:a16="http://schemas.microsoft.com/office/drawing/2014/main" id="{412BBC2C-C5AB-E519-A708-20E146BC47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9"/>
          <a:stretch>
            <a:fillRect/>
          </a:stretch>
        </p:blipFill>
        <p:spPr bwMode="auto">
          <a:xfrm>
            <a:off x="0" y="7100888"/>
            <a:ext cx="146304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>
            <a:extLst>
              <a:ext uri="{FF2B5EF4-FFF2-40B4-BE49-F238E27FC236}">
                <a16:creationId xmlns:a16="http://schemas.microsoft.com/office/drawing/2014/main" id="{D4AF0F20-19D1-0F12-49B5-CCA6464AF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00888"/>
            <a:ext cx="462756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>
            <a:extLst>
              <a:ext uri="{FF2B5EF4-FFF2-40B4-BE49-F238E27FC236}">
                <a16:creationId xmlns:a16="http://schemas.microsoft.com/office/drawing/2014/main" id="{389A5B7B-EDE5-A4CC-47E3-7A6554DE41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7664450"/>
            <a:ext cx="21812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>
            <a:extLst>
              <a:ext uri="{FF2B5EF4-FFF2-40B4-BE49-F238E27FC236}">
                <a16:creationId xmlns:a16="http://schemas.microsoft.com/office/drawing/2014/main" id="{0F857F99-D779-B06C-8AB1-EF5ED3B07B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4450"/>
            <a:ext cx="20716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>
            <a:extLst>
              <a:ext uri="{FF2B5EF4-FFF2-40B4-BE49-F238E27FC236}">
                <a16:creationId xmlns:a16="http://schemas.microsoft.com/office/drawing/2014/main" id="{BAA85DF6-7BA6-D9B1-CEB3-114EF8451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88" y="7162800"/>
            <a:ext cx="383381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6205B8-B3AD-7196-43DF-135EC7B117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3" y="63500"/>
            <a:ext cx="3943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49" r:id="rId1"/>
    <p:sldLayoutId id="2147487517" r:id="rId2"/>
    <p:sldLayoutId id="2147487518" r:id="rId3"/>
    <p:sldLayoutId id="2147487519" r:id="rId4"/>
    <p:sldLayoutId id="2147487520" r:id="rId5"/>
    <p:sldLayoutId id="2147487521" r:id="rId6"/>
    <p:sldLayoutId id="2147487522" r:id="rId7"/>
    <p:sldLayoutId id="2147487523" r:id="rId8"/>
    <p:sldLayoutId id="2147487524" r:id="rId9"/>
    <p:sldLayoutId id="2147487525" r:id="rId10"/>
    <p:sldLayoutId id="2147487526" r:id="rId11"/>
    <p:sldLayoutId id="2147487550" r:id="rId12"/>
    <p:sldLayoutId id="2147487551" r:id="rId13"/>
    <p:sldLayoutId id="2147487552" r:id="rId14"/>
    <p:sldLayoutId id="2147487553" r:id="rId15"/>
    <p:sldLayoutId id="2147487554" r:id="rId16"/>
    <p:sldLayoutId id="2147487555" r:id="rId17"/>
  </p:sldLayoutIdLst>
  <p:txStyles>
    <p:titleStyle>
      <a:lvl1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rgbClr val="000000"/>
          </a:solidFill>
          <a:latin typeface="Arial" charset="0"/>
          <a:ea typeface="MS PGothic" panose="020B0600070205080204" pitchFamily="34" charset="-128"/>
          <a:cs typeface="DejaVu Sans" charset="0"/>
        </a:defRPr>
      </a:lvl2pPr>
      <a:lvl3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rgbClr val="000000"/>
          </a:solidFill>
          <a:latin typeface="Arial" charset="0"/>
          <a:ea typeface="MS PGothic" panose="020B0600070205080204" pitchFamily="34" charset="-128"/>
          <a:cs typeface="DejaVu Sans" charset="0"/>
        </a:defRPr>
      </a:lvl3pPr>
      <a:lvl4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rgbClr val="000000"/>
          </a:solidFill>
          <a:latin typeface="Arial" charset="0"/>
          <a:ea typeface="MS PGothic" panose="020B0600070205080204" pitchFamily="34" charset="-128"/>
          <a:cs typeface="DejaVu Sans" charset="0"/>
        </a:defRPr>
      </a:lvl4pPr>
      <a:lvl5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rgbClr val="000000"/>
          </a:solidFill>
          <a:latin typeface="Arial" charset="0"/>
          <a:ea typeface="MS PGothic" panose="020B0600070205080204" pitchFamily="34" charset="-128"/>
          <a:cs typeface="DejaVu Sans" charset="0"/>
        </a:defRPr>
      </a:lvl5pPr>
      <a:lvl6pPr marL="3017399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3566017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4114636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4663253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411163" indent="-411163" algn="l" defTabSz="538163" rtl="0" eaLnBrk="0" fontAlgn="base" hangingPunct="0">
        <a:lnSpc>
          <a:spcPct val="93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890588" indent="-341313" algn="l" defTabSz="538163" rtl="0" eaLnBrk="0" fontAlgn="base" hangingPunct="0">
        <a:lnSpc>
          <a:spcPct val="93000"/>
        </a:lnSpc>
        <a:spcBef>
          <a:spcPct val="0"/>
        </a:spcBef>
        <a:spcAft>
          <a:spcPts val="1363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370013" indent="-273050" algn="l" defTabSz="538163" rtl="0" eaLnBrk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919288" indent="-273050" algn="l" defTabSz="538163" rtl="0" eaLnBrk="0" fontAlgn="base" hangingPunct="0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468563" indent="-273050" algn="l" defTabSz="538163" rtl="0" eaLnBrk="0" fontAlgn="base" hangingPunct="0">
        <a:lnSpc>
          <a:spcPct val="93000"/>
        </a:lnSpc>
        <a:spcBef>
          <a:spcPct val="0"/>
        </a:spcBef>
        <a:spcAft>
          <a:spcPts val="3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3017399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3566017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4114636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4663253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7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9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A2BF06B-6A7F-06F9-B6E0-A9E342C57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228600"/>
            <a:ext cx="131619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E676903-D04C-8F69-3309-C94DCC7BD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5638"/>
            <a:ext cx="128698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89ECEB1-4712-4816-284F-82FCD87263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9"/>
          <a:stretch>
            <a:fillRect/>
          </a:stretch>
        </p:blipFill>
        <p:spPr bwMode="auto">
          <a:xfrm>
            <a:off x="-14288" y="-4763"/>
            <a:ext cx="14630401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38D2C0A2-F321-DEEF-6C3A-ED463B240E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9"/>
          <a:stretch>
            <a:fillRect/>
          </a:stretch>
        </p:blipFill>
        <p:spPr bwMode="auto">
          <a:xfrm>
            <a:off x="0" y="7620000"/>
            <a:ext cx="14616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33CA26E-E2DF-2650-9B49-C63650F861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0"/>
            <a:ext cx="2497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2BFEF9FC-A816-9AD0-BB63-13C680BB9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7896225"/>
            <a:ext cx="1177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DFB0F2A-EB2A-2575-168C-0CD50336D3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7678738"/>
            <a:ext cx="20701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27" r:id="rId1"/>
    <p:sldLayoutId id="2147487528" r:id="rId2"/>
    <p:sldLayoutId id="2147487529" r:id="rId3"/>
    <p:sldLayoutId id="2147487530" r:id="rId4"/>
    <p:sldLayoutId id="2147487531" r:id="rId5"/>
    <p:sldLayoutId id="2147487532" r:id="rId6"/>
    <p:sldLayoutId id="2147487533" r:id="rId7"/>
    <p:sldLayoutId id="2147487534" r:id="rId8"/>
    <p:sldLayoutId id="2147487535" r:id="rId9"/>
    <p:sldLayoutId id="2147487536" r:id="rId10"/>
    <p:sldLayoutId id="2147487537" r:id="rId11"/>
    <p:sldLayoutId id="2147487556" r:id="rId12"/>
  </p:sldLayoutIdLst>
  <p:txStyles>
    <p:titleStyle>
      <a:lvl1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Arial" charset="0"/>
          <a:ea typeface="MS PGothic" panose="020B0600070205080204" pitchFamily="34" charset="-128"/>
          <a:cs typeface="DejaVu Sans" charset="0"/>
        </a:defRPr>
      </a:lvl2pPr>
      <a:lvl3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Arial" charset="0"/>
          <a:ea typeface="MS PGothic" panose="020B0600070205080204" pitchFamily="34" charset="-128"/>
          <a:cs typeface="DejaVu Sans" charset="0"/>
        </a:defRPr>
      </a:lvl3pPr>
      <a:lvl4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Arial" charset="0"/>
          <a:ea typeface="MS PGothic" panose="020B0600070205080204" pitchFamily="34" charset="-128"/>
          <a:cs typeface="DejaVu Sans" charset="0"/>
        </a:defRPr>
      </a:lvl4pPr>
      <a:lvl5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Arial" charset="0"/>
          <a:ea typeface="MS PGothic" panose="020B0600070205080204" pitchFamily="34" charset="-128"/>
          <a:cs typeface="DejaVu Sans" charset="0"/>
        </a:defRPr>
      </a:lvl5pPr>
      <a:lvl6pPr marL="3017399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3566017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4114636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4663253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411163" indent="-411163" algn="l" defTabSz="538163" rtl="0" eaLnBrk="0" fontAlgn="base" hangingPunct="0">
        <a:lnSpc>
          <a:spcPct val="93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890588" indent="-341313" algn="l" defTabSz="538163" rtl="0" eaLnBrk="0" fontAlgn="base" hangingPunct="0">
        <a:lnSpc>
          <a:spcPct val="93000"/>
        </a:lnSpc>
        <a:spcBef>
          <a:spcPct val="0"/>
        </a:spcBef>
        <a:spcAft>
          <a:spcPts val="136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370013" indent="-273050" algn="l" defTabSz="538163" rtl="0" eaLnBrk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919288" indent="-273050" algn="l" defTabSz="538163" rtl="0" eaLnBrk="0" fontAlgn="base" hangingPunct="0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468563" indent="-273050" algn="l" defTabSz="538163" rtl="0" eaLnBrk="0" fontAlgn="base" hangingPunct="0">
        <a:lnSpc>
          <a:spcPct val="93000"/>
        </a:lnSpc>
        <a:spcBef>
          <a:spcPct val="0"/>
        </a:spcBef>
        <a:spcAft>
          <a:spcPts val="3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3017399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3566017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4114636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4663253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7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9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8BF8B17-E468-EFEB-0989-960C292BC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228600"/>
            <a:ext cx="131619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938EF21-DFF4-800B-57C7-ABD560F66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5638"/>
            <a:ext cx="128698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F2A0572-1BD2-A73B-90B7-7C08F2DC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9"/>
          <a:stretch>
            <a:fillRect/>
          </a:stretch>
        </p:blipFill>
        <p:spPr bwMode="auto">
          <a:xfrm>
            <a:off x="-14288" y="-4763"/>
            <a:ext cx="14630401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B16D9855-1247-FB51-513E-B833ED0C2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9"/>
          <a:stretch>
            <a:fillRect/>
          </a:stretch>
        </p:blipFill>
        <p:spPr bwMode="auto">
          <a:xfrm>
            <a:off x="0" y="7620000"/>
            <a:ext cx="14616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A4CA03F-F9F8-E9C8-5B69-3258C130F1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0"/>
            <a:ext cx="2497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79F0EF17-DDD4-9302-E009-D67EC5A4D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7896225"/>
            <a:ext cx="1177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95C0AE6-C37B-B061-AFD2-1B6A006C59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7678738"/>
            <a:ext cx="20701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538" r:id="rId1"/>
    <p:sldLayoutId id="2147487539" r:id="rId2"/>
    <p:sldLayoutId id="2147487540" r:id="rId3"/>
    <p:sldLayoutId id="2147487541" r:id="rId4"/>
    <p:sldLayoutId id="2147487542" r:id="rId5"/>
    <p:sldLayoutId id="2147487543" r:id="rId6"/>
    <p:sldLayoutId id="2147487544" r:id="rId7"/>
    <p:sldLayoutId id="2147487545" r:id="rId8"/>
    <p:sldLayoutId id="2147487546" r:id="rId9"/>
    <p:sldLayoutId id="2147487547" r:id="rId10"/>
    <p:sldLayoutId id="2147487548" r:id="rId11"/>
    <p:sldLayoutId id="2147487557" r:id="rId12"/>
  </p:sldLayoutIdLst>
  <p:txStyles>
    <p:titleStyle>
      <a:lvl1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Arial" charset="0"/>
          <a:ea typeface="MS PGothic" panose="020B0600070205080204" pitchFamily="34" charset="-128"/>
          <a:cs typeface="DejaVu Sans" charset="0"/>
        </a:defRPr>
      </a:lvl2pPr>
      <a:lvl3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Arial" charset="0"/>
          <a:ea typeface="MS PGothic" panose="020B0600070205080204" pitchFamily="34" charset="-128"/>
          <a:cs typeface="DejaVu Sans" charset="0"/>
        </a:defRPr>
      </a:lvl3pPr>
      <a:lvl4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Arial" charset="0"/>
          <a:ea typeface="MS PGothic" panose="020B0600070205080204" pitchFamily="34" charset="-128"/>
          <a:cs typeface="DejaVu Sans" charset="0"/>
        </a:defRPr>
      </a:lvl4pPr>
      <a:lvl5pPr algn="ctr" defTabSz="5381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>
          <a:solidFill>
            <a:schemeClr val="bg1"/>
          </a:solidFill>
          <a:latin typeface="Arial" charset="0"/>
          <a:ea typeface="MS PGothic" panose="020B0600070205080204" pitchFamily="34" charset="-128"/>
          <a:cs typeface="DejaVu Sans" charset="0"/>
        </a:defRPr>
      </a:lvl5pPr>
      <a:lvl6pPr marL="3017399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3566017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4114636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4663253" indent="-274308" algn="ctr" defTabSz="5390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8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411163" indent="-411163" algn="l" defTabSz="538163" rtl="0" eaLnBrk="0" fontAlgn="base" hangingPunct="0">
        <a:lnSpc>
          <a:spcPct val="93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890588" indent="-341313" algn="l" defTabSz="538163" rtl="0" eaLnBrk="0" fontAlgn="base" hangingPunct="0">
        <a:lnSpc>
          <a:spcPct val="93000"/>
        </a:lnSpc>
        <a:spcBef>
          <a:spcPct val="0"/>
        </a:spcBef>
        <a:spcAft>
          <a:spcPts val="136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370013" indent="-273050" algn="l" defTabSz="538163" rtl="0" eaLnBrk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919288" indent="-273050" algn="l" defTabSz="538163" rtl="0" eaLnBrk="0" fontAlgn="base" hangingPunct="0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468563" indent="-273050" algn="l" defTabSz="538163" rtl="0" eaLnBrk="0" fontAlgn="base" hangingPunct="0">
        <a:lnSpc>
          <a:spcPct val="93000"/>
        </a:lnSpc>
        <a:spcBef>
          <a:spcPct val="0"/>
        </a:spcBef>
        <a:spcAft>
          <a:spcPts val="3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3017399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3566017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4114636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4663253" indent="-274308" algn="l" defTabSz="539094" rtl="0" fontAlgn="base" hangingPunct="0">
        <a:lnSpc>
          <a:spcPct val="93000"/>
        </a:lnSpc>
        <a:spcBef>
          <a:spcPct val="0"/>
        </a:spcBef>
        <a:spcAft>
          <a:spcPts val="346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7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4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91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9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6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5" algn="l" defTabSz="548618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enodo.org/records/15359728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307D-5016-9F30-B5EB-563F044B52B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74725" y="1600200"/>
            <a:ext cx="12436475" cy="1763713"/>
          </a:xfrm>
          <a:prstGeom prst="rect">
            <a:avLst/>
          </a:prstGeom>
        </p:spPr>
        <p:txBody>
          <a:bodyPr/>
          <a:lstStyle/>
          <a:p>
            <a:r>
              <a:rPr lang="en-GB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Sentinel 4 </a:t>
            </a:r>
            <a:br>
              <a:rPr lang="en-GB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GB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Tropospheric Ozone</a:t>
            </a:r>
            <a:br>
              <a:rPr lang="en-GB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b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AC-VC#21 Geo Ozone Missions, 10 June 2025</a:t>
            </a:r>
            <a:endParaRPr lang="en-GB" altLang="en-US" sz="6000" b="1" dirty="0">
              <a:ea typeface="ＭＳ Ｐゴシック" panose="020B0600070205080204" pitchFamily="34" charset="-128"/>
            </a:endParaRP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CA41DFFA-1D69-019E-C18A-72503D25F7E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025650" y="4781550"/>
            <a:ext cx="102425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rgbClr val="00AE9C"/>
              </a:buClr>
            </a:pPr>
            <a:r>
              <a:rPr lang="en-GB" altLang="en-US" sz="1800" dirty="0">
                <a:solidFill>
                  <a:srgbClr val="606060"/>
                </a:solidFill>
              </a:rPr>
              <a:t>Richard Siddans, Andy Smith, Ka Lok Chan, Barry Latter, Brian Kerridge</a:t>
            </a:r>
          </a:p>
          <a:p>
            <a:pPr algn="ctr">
              <a:buClr>
                <a:srgbClr val="00AE9C"/>
              </a:buClr>
            </a:pPr>
            <a:r>
              <a:rPr lang="en-GB" altLang="en-US" sz="1800" dirty="0">
                <a:solidFill>
                  <a:srgbClr val="606060"/>
                </a:solidFill>
              </a:rPr>
              <a:t>Rutherford Appleton Laboratory Space, Harwell Oxford, United Kingdom </a:t>
            </a:r>
          </a:p>
          <a:p>
            <a:pPr algn="ctr"/>
            <a:endParaRPr lang="en-GB" altLang="en-US" sz="2000" dirty="0"/>
          </a:p>
        </p:txBody>
      </p:sp>
      <p:pic>
        <p:nvPicPr>
          <p:cNvPr id="4" name="Picture 3" descr="A logo of a space station&#10;&#10;AI-generated content may be incorrect.">
            <a:extLst>
              <a:ext uri="{FF2B5EF4-FFF2-40B4-BE49-F238E27FC236}">
                <a16:creationId xmlns:a16="http://schemas.microsoft.com/office/drawing/2014/main" id="{D3E23D77-6265-AB5A-53C0-40CE14DD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1" y="1785793"/>
            <a:ext cx="3200400" cy="3200400"/>
          </a:xfrm>
          <a:prstGeom prst="rect">
            <a:avLst/>
          </a:prstGeom>
        </p:spPr>
      </p:pic>
      <p:pic>
        <p:nvPicPr>
          <p:cNvPr id="5" name="Picture 4" descr="A map with a red circle and green line&#10;&#10;AI-generated content may be incorrect.">
            <a:extLst>
              <a:ext uri="{FF2B5EF4-FFF2-40B4-BE49-F238E27FC236}">
                <a16:creationId xmlns:a16="http://schemas.microsoft.com/office/drawing/2014/main" id="{E2B1B918-4A1E-51D7-122C-8F44C31D2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952"/>
            <a:ext cx="3456732" cy="2292295"/>
          </a:xfrm>
          <a:prstGeom prst="rect">
            <a:avLst/>
          </a:prstGeom>
        </p:spPr>
      </p:pic>
      <p:pic>
        <p:nvPicPr>
          <p:cNvPr id="8" name="Picture 7" descr="A white logo with black background&#10;&#10;AI-generated content may be incorrect.">
            <a:extLst>
              <a:ext uri="{FF2B5EF4-FFF2-40B4-BE49-F238E27FC236}">
                <a16:creationId xmlns:a16="http://schemas.microsoft.com/office/drawing/2014/main" id="{2109E5E0-2C45-89D5-3430-4A5C68C821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9628"/>
            <a:ext cx="1143000" cy="947172"/>
          </a:xfrm>
          <a:prstGeom prst="rect">
            <a:avLst/>
          </a:prstGeom>
        </p:spPr>
      </p:pic>
      <p:pic>
        <p:nvPicPr>
          <p:cNvPr id="10" name="Picture 9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32AA2FDC-4763-87F1-2374-046F86E20E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2159"/>
              </a:clrFrom>
              <a:clrTo>
                <a:srgbClr val="0021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121822"/>
            <a:ext cx="3810000" cy="14709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AE9560F2-19D3-281A-C80F-A9303DC33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13161963" cy="1370013"/>
          </a:xfrm>
        </p:spPr>
        <p:txBody>
          <a:bodyPr/>
          <a:lstStyle/>
          <a:p>
            <a:pPr algn="l"/>
            <a:r>
              <a:rPr lang="en-US" altLang="en-US" sz="4000"/>
              <a:t>Summary &amp; Future Work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B0453DAC-E653-B672-C39E-609649A99B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838" y="1565275"/>
            <a:ext cx="12869862" cy="5140325"/>
          </a:xfrm>
        </p:spPr>
        <p:txBody>
          <a:bodyPr/>
          <a:lstStyle/>
          <a:p>
            <a:pPr marL="411199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 4 tropospheric ozone scheme developed based on the RAL ozone profile scheme used to generate multi-decade data-sets from nadir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sounders in Ozone CCI / C3S</a:t>
            </a:r>
          </a:p>
          <a:p>
            <a:pPr marL="890624" lvl="1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Effectively same scheme to be used for also Sentinel 5</a:t>
            </a:r>
            <a:b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full profile information from Hartley + Huggins)</a:t>
            </a:r>
          </a:p>
          <a:p>
            <a:pPr marL="411199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S4 Processor verified using independently simulated test data</a:t>
            </a:r>
          </a:p>
          <a:p>
            <a:pPr marL="411199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S4 Processor also applied to analyse limited sub-sets of TEMPO and GEMS</a:t>
            </a:r>
          </a:p>
          <a:p>
            <a:pPr marL="890624" lvl="1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assumed limited by instrumental features</a:t>
            </a:r>
          </a:p>
          <a:p>
            <a:pPr marL="890624" lvl="1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Optimising empirical approach to deal based on approaches adopted for earlier sensors</a:t>
            </a:r>
          </a:p>
          <a:p>
            <a:pPr marL="1370049" lvl="2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 will likely also be needed also for S4, but TBC in commissioning phase</a:t>
            </a:r>
          </a:p>
          <a:p>
            <a:pPr marL="890624" lvl="1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process 1 year of GEMS and TEMPO (with radiometric correction) via Ozone CCI</a:t>
            </a:r>
          </a:p>
          <a:p>
            <a:pPr marL="1370049" lvl="2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Keen to get latest info on L1 + instrument calibrations status</a:t>
            </a:r>
          </a:p>
          <a:p>
            <a:pPr marL="411199" indent="-411199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forward to launch in July !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4ECA0A2-E977-0555-B942-B0551F683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4000" b="1" dirty="0"/>
              <a:t>Sentinel 4 (S4) Tropospheric Ozone (OTR)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8E5C7-2FD4-D112-06FF-D0C805F8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717675"/>
            <a:ext cx="13365162" cy="514032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Tropospheric Ozone processor based on RAL nadir-</a:t>
            </a:r>
            <a:r>
              <a:rPr lang="en-GB" dirty="0" err="1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uv</a:t>
            </a: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 ozone profile scheme, </a:t>
            </a:r>
            <a:b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</a:b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as applied to GOME, SCHIAMACHY, GOME-2, OMI and S5P via ESA Ozone CCI / Copernicus C3S </a:t>
            </a:r>
            <a:b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</a:b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(Munro, 1997; Siddans 2003, Miles 2015)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Developed via ESA Sentinel 4 L2 Operational Processor contract, led by DLR</a:t>
            </a:r>
          </a:p>
          <a:p>
            <a:pPr marL="936625" lvl="1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Main output: </a:t>
            </a:r>
          </a:p>
          <a:p>
            <a:pPr marL="141605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b="1" i="1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Sub-column averaged mixing ratio between surface and 450 </a:t>
            </a:r>
            <a:r>
              <a:rPr lang="en-GB" b="1" i="1" dirty="0" err="1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hPa</a:t>
            </a:r>
            <a:r>
              <a:rPr lang="en-GB" b="1" i="1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 (~6km)</a:t>
            </a:r>
          </a:p>
          <a:p>
            <a:pPr marL="1416050" lvl="2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Required precision 25% goal, 40% threshold (~12-18 ppb or 5-8 DU)</a:t>
            </a:r>
          </a:p>
          <a:p>
            <a:pPr marL="958850" lvl="2" indent="0">
              <a:spcAft>
                <a:spcPts val="1200"/>
              </a:spcAft>
              <a:defRPr/>
            </a:pP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ATBD:</a:t>
            </a:r>
            <a:r>
              <a:rPr lang="en-GB" dirty="0">
                <a:solidFill>
                  <a:schemeClr val="accent6"/>
                </a:solidFill>
                <a:latin typeface="+mj-lt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en-GB" dirty="0">
                <a:solidFill>
                  <a:schemeClr val="accent6"/>
                </a:solidFill>
                <a:latin typeface="+mj-lt"/>
                <a:ea typeface="ＭＳ Ｐゴシック" panose="020B0600070205080204" pitchFamily="34" charset="-128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https://zenodo.org/records/15359728</a:t>
            </a:r>
            <a:endParaRPr lang="en-GB" dirty="0">
              <a:solidFill>
                <a:schemeClr val="accent6"/>
              </a:solidFill>
              <a:latin typeface="+mj-lt"/>
              <a:ea typeface="ＭＳ Ｐゴシック" panose="020B0600070205080204" pitchFamily="34" charset="-128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Testing of the processor mainly based on comprehensive set of (independently) simulated test data.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Also tested via limited application to GEMS and TEMPO</a:t>
            </a:r>
          </a:p>
          <a:p>
            <a:pPr marL="936625" lvl="1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Further optimisation + application to GEMS and TEMPO planned within Ozone CCI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  <a:ea typeface="ＭＳ Ｐゴシック" panose="020B0600070205080204" pitchFamily="34" charset="-128"/>
                <a:cs typeface="Arial" pitchFamily="34" charset="0"/>
              </a:rPr>
              <a:t>Core ozone profile algorithm is the same as that implemented in the ESA processor for Sentinel 5.</a:t>
            </a:r>
          </a:p>
          <a:p>
            <a:pPr marL="936625" lvl="1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j-lt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1B645-2496-E603-CA97-7A4F69C5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73F659-7C4F-FE2E-208E-33113A377CD1}"/>
              </a:ext>
            </a:extLst>
          </p:cNvPr>
          <p:cNvSpPr txBox="1"/>
          <p:nvPr/>
        </p:nvSpPr>
        <p:spPr>
          <a:xfrm>
            <a:off x="0" y="7086600"/>
            <a:ext cx="8001000" cy="1143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2E4FA-A487-772F-7F02-50BA210C54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91"/>
          <a:stretch/>
        </p:blipFill>
        <p:spPr>
          <a:xfrm>
            <a:off x="5867400" y="0"/>
            <a:ext cx="8780462" cy="8229600"/>
          </a:xfrm>
          <a:prstGeom prst="rect">
            <a:avLst/>
          </a:prstGeom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1BE19C8E-FDB7-05EA-D411-726EC08CC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07962"/>
            <a:ext cx="13161962" cy="935038"/>
          </a:xfrm>
        </p:spPr>
        <p:txBody>
          <a:bodyPr/>
          <a:lstStyle/>
          <a:p>
            <a:pPr algn="l"/>
            <a:r>
              <a:rPr lang="en-GB" altLang="en-US" sz="4000" b="1" dirty="0"/>
              <a:t>S4 OTR Processor:</a:t>
            </a:r>
            <a:br>
              <a:rPr lang="en-GB" altLang="en-US" sz="4000" b="1" dirty="0"/>
            </a:br>
            <a:r>
              <a:rPr lang="en-GB" altLang="en-US" sz="4000" b="1" dirty="0"/>
              <a:t>Key details: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A28210-8C99-746B-1E99-97597C56B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3" y="1316037"/>
            <a:ext cx="8327077" cy="6075363"/>
          </a:xfrm>
        </p:spPr>
        <p:txBody>
          <a:bodyPr/>
          <a:lstStyle/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Optimal estimation scheme, </a:t>
            </a:r>
            <a:br>
              <a:rPr lang="en-GB" dirty="0"/>
            </a:br>
            <a:r>
              <a:rPr lang="en-GB" dirty="0"/>
              <a:t>using </a:t>
            </a:r>
            <a:r>
              <a:rPr lang="en-GB" dirty="0" err="1"/>
              <a:t>McPeters+Labow</a:t>
            </a:r>
            <a:r>
              <a:rPr lang="en-GB" dirty="0"/>
              <a:t> as </a:t>
            </a:r>
            <a:r>
              <a:rPr lang="en-GB" i="1" dirty="0"/>
              <a:t>a priori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Retrieval optimises </a:t>
            </a:r>
            <a:r>
              <a:rPr lang="en-GB" i="1" dirty="0"/>
              <a:t>ozone profile</a:t>
            </a:r>
            <a:r>
              <a:rPr lang="en-GB" dirty="0"/>
              <a:t>, then </a:t>
            </a:r>
            <a:br>
              <a:rPr lang="en-GB" dirty="0"/>
            </a:br>
            <a:r>
              <a:rPr lang="en-GB" dirty="0"/>
              <a:t>computes / reports </a:t>
            </a:r>
            <a:r>
              <a:rPr lang="en-GB" i="1" dirty="0"/>
              <a:t>sub column</a:t>
            </a:r>
            <a:r>
              <a:rPr lang="en-GB" dirty="0"/>
              <a:t> amounts </a:t>
            </a:r>
            <a:br>
              <a:rPr lang="en-GB" dirty="0"/>
            </a:br>
            <a:r>
              <a:rPr lang="en-GB" dirty="0"/>
              <a:t>(tropospheric, lower-stratospheric and total)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Temperature / pressure from </a:t>
            </a:r>
            <a:br>
              <a:rPr lang="en-GB" dirty="0"/>
            </a:br>
            <a:r>
              <a:rPr lang="en-GB" dirty="0"/>
              <a:t>ECMWF forecast (via S4 ECA product)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Cloud and surface reflectance from S4 L2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On-line radiative transfer by LIDORT</a:t>
            </a:r>
          </a:p>
          <a:p>
            <a:pPr marL="273050" lvl="1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Highly optimised via “PCFM”:</a:t>
            </a:r>
            <a:br>
              <a:rPr lang="en-GB" dirty="0"/>
            </a:br>
            <a:r>
              <a:rPr lang="en-GB" dirty="0"/>
              <a:t>Only 20 spectral points evaluated via multiple scattering model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Ring effect model includes multiple-scattering and ozone absorption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Cloud model via effective albedo + air-mass-factor profile from LUT (account for light path with cloud)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Developed using </a:t>
            </a:r>
            <a:r>
              <a:rPr lang="en-GB" dirty="0" err="1"/>
              <a:t>Serdyuchenko</a:t>
            </a:r>
            <a:r>
              <a:rPr lang="en-GB" dirty="0"/>
              <a:t> ozone cross-sections but plan to use </a:t>
            </a:r>
            <a:r>
              <a:rPr lang="en-GB" dirty="0" err="1"/>
              <a:t>Birk+Wagner</a:t>
            </a:r>
            <a:r>
              <a:rPr lang="en-GB" dirty="0"/>
              <a:t> in flight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Co-retrieves NO</a:t>
            </a:r>
            <a:r>
              <a:rPr lang="en-GB" baseline="-25000" dirty="0"/>
              <a:t>2</a:t>
            </a:r>
            <a:r>
              <a:rPr lang="en-GB" dirty="0"/>
              <a:t>, HCHO, </a:t>
            </a:r>
            <a:r>
              <a:rPr lang="en-GB" dirty="0" err="1"/>
              <a:t>BrO</a:t>
            </a:r>
            <a:r>
              <a:rPr lang="en-GB" dirty="0"/>
              <a:t>, SO</a:t>
            </a:r>
            <a:r>
              <a:rPr lang="en-GB" baseline="-25000" dirty="0"/>
              <a:t>2</a:t>
            </a:r>
            <a:r>
              <a:rPr lang="en-GB" dirty="0"/>
              <a:t> + spectral shift/squeeze, radiometric gain + offset, scene inhomogeneity parameters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Like other S4 L2, output is to </a:t>
            </a:r>
            <a:r>
              <a:rPr lang="en-GB" dirty="0" err="1"/>
              <a:t>NetCDF</a:t>
            </a:r>
            <a:r>
              <a:rPr lang="en-GB" dirty="0"/>
              <a:t> files with set of error/ warning flags and “</a:t>
            </a:r>
            <a:r>
              <a:rPr lang="en-GB" dirty="0" err="1"/>
              <a:t>qa_value</a:t>
            </a:r>
            <a:r>
              <a:rPr lang="en-GB" dirty="0"/>
              <a:t>” to identify problematic scenes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81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4251F-16B6-C9FE-5053-31A08B574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9C6B-D156-3297-B1ED-E8C00ACB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3512800" cy="935038"/>
          </a:xfrm>
        </p:spPr>
        <p:txBody>
          <a:bodyPr/>
          <a:lstStyle/>
          <a:p>
            <a:r>
              <a:rPr lang="en-GB" sz="4000" dirty="0"/>
              <a:t>Retrieval Simulations: </a:t>
            </a:r>
            <a:r>
              <a:rPr lang="en-GB" sz="4000" b="1" dirty="0"/>
              <a:t>Sentinel 5</a:t>
            </a:r>
            <a:r>
              <a:rPr lang="en-GB" sz="4000" dirty="0"/>
              <a:t> (Hartley + Huggins bands)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D9951-F3A9-AACC-30F3-B41FEE2C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602"/>
          <a:stretch/>
        </p:blipFill>
        <p:spPr>
          <a:xfrm>
            <a:off x="0" y="1835727"/>
            <a:ext cx="6379677" cy="2000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1CA2C-B41C-F865-5776-F1D3E906E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195" y="1835727"/>
            <a:ext cx="3481605" cy="4123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600BE-B7DC-CE2C-9470-49270AA35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1" y="1881751"/>
            <a:ext cx="3654390" cy="4061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82B8EF-AA96-2D4B-C71E-FB25D15AF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1350" y="2895600"/>
            <a:ext cx="1104900" cy="26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C037EB-9350-C75F-348B-672536C0635C}"/>
              </a:ext>
            </a:extLst>
          </p:cNvPr>
          <p:cNvSpPr txBox="1"/>
          <p:nvPr/>
        </p:nvSpPr>
        <p:spPr>
          <a:xfrm>
            <a:off x="798269" y="1704201"/>
            <a:ext cx="4916731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GB" sz="1800" dirty="0"/>
              <a:t>Measurements: UV1 Hartley Band 270-310nm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361E5-5CB7-62D6-0DBA-9AF5C555D5FC}"/>
              </a:ext>
            </a:extLst>
          </p:cNvPr>
          <p:cNvSpPr txBox="1"/>
          <p:nvPr/>
        </p:nvSpPr>
        <p:spPr>
          <a:xfrm>
            <a:off x="950669" y="3914001"/>
            <a:ext cx="5121915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GB" sz="1800" dirty="0"/>
              <a:t>Measurements: UV2 Huggins bands 317-339nm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1624D-7AE7-36E0-5EF2-B770556C5B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104"/>
          <a:stretch/>
        </p:blipFill>
        <p:spPr>
          <a:xfrm>
            <a:off x="21123" y="4144488"/>
            <a:ext cx="6379677" cy="2063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69855E-1173-3D41-0C54-1C631F1CCE48}"/>
              </a:ext>
            </a:extLst>
          </p:cNvPr>
          <p:cNvSpPr txBox="1"/>
          <p:nvPr/>
        </p:nvSpPr>
        <p:spPr>
          <a:xfrm>
            <a:off x="7096874" y="1351002"/>
            <a:ext cx="2351926" cy="553998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algn="ctr"/>
            <a:r>
              <a:rPr lang="en-GB" sz="1800" dirty="0"/>
              <a:t>Prior / retrieved / true</a:t>
            </a:r>
          </a:p>
          <a:p>
            <a:pPr algn="ctr"/>
            <a:r>
              <a:rPr lang="en-GB" sz="1800" dirty="0"/>
              <a:t>Ozone profiles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E026E-89A2-2784-91F4-2154583B49C7}"/>
              </a:ext>
            </a:extLst>
          </p:cNvPr>
          <p:cNvSpPr txBox="1"/>
          <p:nvPr/>
        </p:nvSpPr>
        <p:spPr>
          <a:xfrm>
            <a:off x="9982200" y="1524000"/>
            <a:ext cx="3300904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GB" sz="1800" dirty="0"/>
              <a:t>Sub-column averaging kernels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E626D-E977-0A03-7D62-E63F4B6E59C2}"/>
              </a:ext>
            </a:extLst>
          </p:cNvPr>
          <p:cNvSpPr txBox="1"/>
          <p:nvPr/>
        </p:nvSpPr>
        <p:spPr>
          <a:xfrm>
            <a:off x="457200" y="6553200"/>
            <a:ext cx="12692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Like previous polar orbiting </a:t>
            </a:r>
            <a:r>
              <a:rPr lang="en-GB" dirty="0" err="1"/>
              <a:t>uv</a:t>
            </a:r>
            <a:r>
              <a:rPr lang="en-GB" dirty="0"/>
              <a:t> spectrometers measuring Hartley + Huggins bands from 270-340nm, </a:t>
            </a:r>
            <a:br>
              <a:rPr lang="en-GB" dirty="0"/>
            </a:br>
            <a:r>
              <a:rPr lang="en-GB" i="1" dirty="0"/>
              <a:t>S5 has ~6 degrees of freedom for ozone profile, spanning stratosphere and troposphere</a:t>
            </a:r>
          </a:p>
        </p:txBody>
      </p:sp>
    </p:spTree>
    <p:extLst>
      <p:ext uri="{BB962C8B-B14F-4D97-AF65-F5344CB8AC3E}">
        <p14:creationId xmlns:p14="http://schemas.microsoft.com/office/powerpoint/2010/main" val="396444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FF0A6-DF62-E71F-3E8B-4C624A7F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0E38-1963-97F6-8AE8-3ED898EE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28600"/>
            <a:ext cx="13817600" cy="935038"/>
          </a:xfrm>
        </p:spPr>
        <p:txBody>
          <a:bodyPr/>
          <a:lstStyle/>
          <a:p>
            <a:r>
              <a:rPr lang="en-GB" sz="4000" dirty="0"/>
              <a:t>Retrieval Simulations: </a:t>
            </a:r>
            <a:r>
              <a:rPr lang="en-GB" sz="4000" b="1" dirty="0"/>
              <a:t>Sentinel 4</a:t>
            </a:r>
            <a:r>
              <a:rPr lang="en-GB" sz="4000" dirty="0"/>
              <a:t> (Huggins bands only)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6D44D-8C0A-121C-888D-9E340AF7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64" y="2835673"/>
            <a:ext cx="6457950" cy="2124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D1090-1B1B-4224-31D8-A58C10F3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349" y="1905000"/>
            <a:ext cx="3383160" cy="4061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262409-3E77-1358-4D50-A68CF960E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1905000"/>
            <a:ext cx="3426668" cy="3962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F42DD-6F42-1714-4F68-344A4F90D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800" y="2590800"/>
            <a:ext cx="1159986" cy="2719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D1A23C-2907-1A4E-C6B1-EEEC83FF8829}"/>
              </a:ext>
            </a:extLst>
          </p:cNvPr>
          <p:cNvSpPr txBox="1"/>
          <p:nvPr/>
        </p:nvSpPr>
        <p:spPr>
          <a:xfrm>
            <a:off x="950669" y="2694801"/>
            <a:ext cx="5121915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GB" sz="1800" dirty="0"/>
              <a:t>Measurements: UV2 Huggins bands 317-339nm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5AFFA-C79B-41F8-AF80-AE6A0284B491}"/>
              </a:ext>
            </a:extLst>
          </p:cNvPr>
          <p:cNvSpPr txBox="1"/>
          <p:nvPr/>
        </p:nvSpPr>
        <p:spPr>
          <a:xfrm>
            <a:off x="7096874" y="1351002"/>
            <a:ext cx="2351926" cy="553998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algn="ctr"/>
            <a:r>
              <a:rPr lang="en-GB" sz="1800" dirty="0"/>
              <a:t>Prior / retrieved / true</a:t>
            </a:r>
          </a:p>
          <a:p>
            <a:pPr algn="ctr"/>
            <a:r>
              <a:rPr lang="en-GB" sz="1800" dirty="0"/>
              <a:t>Ozone profiles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B0671-B1AB-7363-1D74-31D0918461A3}"/>
              </a:ext>
            </a:extLst>
          </p:cNvPr>
          <p:cNvSpPr txBox="1"/>
          <p:nvPr/>
        </p:nvSpPr>
        <p:spPr>
          <a:xfrm>
            <a:off x="9982200" y="1524000"/>
            <a:ext cx="3300904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GB" sz="1800" dirty="0"/>
              <a:t>Sub-column averaging kernels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D8733-8570-A44A-90BE-9728EA7A42B8}"/>
              </a:ext>
            </a:extLst>
          </p:cNvPr>
          <p:cNvSpPr txBox="1"/>
          <p:nvPr/>
        </p:nvSpPr>
        <p:spPr>
          <a:xfrm>
            <a:off x="457200" y="6553200"/>
            <a:ext cx="13434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Like GEMS + TEMPO Sentinel 4 only measures the Huggins band so lacks </a:t>
            </a:r>
            <a:r>
              <a:rPr lang="en-GB" dirty="0" err="1"/>
              <a:t>strospheric</a:t>
            </a:r>
            <a:r>
              <a:rPr lang="en-GB" dirty="0"/>
              <a:t> profile information.</a:t>
            </a:r>
          </a:p>
          <a:p>
            <a:r>
              <a:rPr lang="en-GB" i="1" dirty="0"/>
              <a:t>S4 has ~2 degrees of freedom including tropospheric ozone sensitivity</a:t>
            </a:r>
          </a:p>
        </p:txBody>
      </p:sp>
    </p:spTree>
    <p:extLst>
      <p:ext uri="{BB962C8B-B14F-4D97-AF65-F5344CB8AC3E}">
        <p14:creationId xmlns:p14="http://schemas.microsoft.com/office/powerpoint/2010/main" val="193899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F0FA-167B-362D-6B6C-19731062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14325600" cy="935038"/>
          </a:xfrm>
        </p:spPr>
        <p:txBody>
          <a:bodyPr/>
          <a:lstStyle/>
          <a:p>
            <a:r>
              <a:rPr lang="en-GB" dirty="0"/>
              <a:t>S4 OTR verification via MPIC simulated test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55099-C0CC-C4DB-CA6A-ECB1C0660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95400"/>
            <a:ext cx="8193973" cy="6983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07E34-E6DB-E175-26F5-0DEF7FB4D807}"/>
              </a:ext>
            </a:extLst>
          </p:cNvPr>
          <p:cNvSpPr txBox="1"/>
          <p:nvPr/>
        </p:nvSpPr>
        <p:spPr>
          <a:xfrm>
            <a:off x="7315200" y="1676400"/>
            <a:ext cx="20688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 priori </a:t>
            </a:r>
            <a:r>
              <a:rPr lang="en-GB" dirty="0"/>
              <a:t>vs</a:t>
            </a:r>
            <a:r>
              <a:rPr lang="en-GB" i="1" dirty="0"/>
              <a:t> </a:t>
            </a:r>
            <a:r>
              <a:rPr lang="en-GB" dirty="0"/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D40DB-4827-C6B5-D43B-C6ECD3D0D4B0}"/>
              </a:ext>
            </a:extLst>
          </p:cNvPr>
          <p:cNvSpPr txBox="1"/>
          <p:nvPr/>
        </p:nvSpPr>
        <p:spPr>
          <a:xfrm>
            <a:off x="11504254" y="1447800"/>
            <a:ext cx="2398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Retrieved vs True</a:t>
            </a:r>
            <a:endParaRPr lang="en-GB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3175B-3F38-B496-9816-1DB3E8A72FB2}"/>
              </a:ext>
            </a:extLst>
          </p:cNvPr>
          <p:cNvSpPr txBox="1"/>
          <p:nvPr/>
        </p:nvSpPr>
        <p:spPr>
          <a:xfrm>
            <a:off x="11469475" y="4903113"/>
            <a:ext cx="2627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Retrieved vs True</a:t>
            </a:r>
          </a:p>
          <a:p>
            <a:r>
              <a:rPr lang="en-GB" i="1" dirty="0"/>
              <a:t>(accounting for averaging kernel)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26570C7-65E8-E4C6-A042-5F6E1718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3" y="1316037"/>
            <a:ext cx="5888677" cy="6075363"/>
          </a:xfrm>
        </p:spPr>
        <p:txBody>
          <a:bodyPr/>
          <a:lstStyle/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Main testing during S4 developments is based on a set of simulated test data generated by Max Planck Institute for Chemistry, Mainz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Spectra simulated for 17 locations, all times of day, summer + winter, including aerosol, cloud, Ring effect, polarisation (using SCIATRAN)</a:t>
            </a:r>
          </a:p>
          <a:p>
            <a:pPr marL="273050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OTR shown to perform as it should:</a:t>
            </a:r>
          </a:p>
          <a:p>
            <a:pPr marL="752475" lvl="1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Works well under most clear / cloud / aerosol conditions</a:t>
            </a:r>
          </a:p>
          <a:p>
            <a:pPr marL="752475" lvl="1" indent="-2730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Ozone retrieval fails in extreme volcanic cases (cannot cope with optically thick SO2 and/or volcanic aerosol), but poor fit is flagged by L2 warning flags (and “</a:t>
            </a:r>
            <a:r>
              <a:rPr lang="en-GB" dirty="0" err="1"/>
              <a:t>qa_value</a:t>
            </a:r>
            <a:r>
              <a:rPr lang="en-GB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6593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57D5D17-31AE-AADB-839F-94F5B18BD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4000" b="1" dirty="0"/>
              <a:t>S4 OTR Applied to GEMS</a:t>
            </a:r>
          </a:p>
        </p:txBody>
      </p:sp>
      <p:sp>
        <p:nvSpPr>
          <p:cNvPr id="30723" name="Content Placeholder 1">
            <a:extLst>
              <a:ext uri="{FF2B5EF4-FFF2-40B4-BE49-F238E27FC236}">
                <a16:creationId xmlns:a16="http://schemas.microsoft.com/office/drawing/2014/main" id="{9DAD9AB1-69C1-4FDA-8D71-EDEFE220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0724" name="Picture 8" descr="Chart, surface chart&#10;&#10;Description automatically generated">
            <a:extLst>
              <a:ext uri="{FF2B5EF4-FFF2-40B4-BE49-F238E27FC236}">
                <a16:creationId xmlns:a16="http://schemas.microsoft.com/office/drawing/2014/main" id="{AD5115E3-B645-F28F-21E4-32792EE8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r="67188"/>
          <a:stretch>
            <a:fillRect/>
          </a:stretch>
        </p:blipFill>
        <p:spPr bwMode="auto">
          <a:xfrm>
            <a:off x="-33338" y="1646238"/>
            <a:ext cx="5446713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">
            <a:extLst>
              <a:ext uri="{FF2B5EF4-FFF2-40B4-BE49-F238E27FC236}">
                <a16:creationId xmlns:a16="http://schemas.microsoft.com/office/drawing/2014/main" id="{FEA7EE5E-042E-BF09-3703-99B78152F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0"/>
          <a:stretch>
            <a:fillRect/>
          </a:stretch>
        </p:blipFill>
        <p:spPr bwMode="auto">
          <a:xfrm>
            <a:off x="10717213" y="1528763"/>
            <a:ext cx="39131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>
            <a:extLst>
              <a:ext uri="{FF2B5EF4-FFF2-40B4-BE49-F238E27FC236}">
                <a16:creationId xmlns:a16="http://schemas.microsoft.com/office/drawing/2014/main" id="{B8740523-FBD3-8F23-CE76-5A6DF1361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832225"/>
            <a:ext cx="92964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E45F6003-BDD4-46B1-7A19-16102BB01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216025"/>
            <a:ext cx="4157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/>
              <a:t>E.g. scene retrieval (top) vs CAMS (bottom)</a:t>
            </a:r>
          </a:p>
          <a:p>
            <a:r>
              <a:rPr lang="en-GB" altLang="en-US" sz="1600"/>
              <a:t>2021-06-15 05:00 </a:t>
            </a: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8FD011E6-2D9C-AF40-5454-14925C594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1925638"/>
            <a:ext cx="4351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Sonde comparisons:</a:t>
            </a:r>
          </a:p>
          <a:p>
            <a:r>
              <a:rPr lang="en-GB" altLang="en-US" sz="2000"/>
              <a:t>Based on processing data on 5,15 and 25</a:t>
            </a:r>
            <a:r>
              <a:rPr lang="en-GB" altLang="en-US" sz="2000" baseline="30000"/>
              <a:t>th</a:t>
            </a:r>
            <a:r>
              <a:rPr lang="en-GB" altLang="en-US" sz="2000"/>
              <a:t> of each month from </a:t>
            </a:r>
          </a:p>
          <a:p>
            <a:r>
              <a:rPr lang="en-GB" altLang="en-US" sz="2000"/>
              <a:t>Nov 2020 to July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C1BDE2C-FD4D-E6F8-569A-850605D28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400" y="228600"/>
            <a:ext cx="13233400" cy="935038"/>
          </a:xfrm>
        </p:spPr>
        <p:txBody>
          <a:bodyPr/>
          <a:lstStyle/>
          <a:p>
            <a:pPr algn="l"/>
            <a:r>
              <a:rPr lang="en-GB" altLang="en-US" sz="4000" b="1" dirty="0"/>
              <a:t>S4 OTR applied to TEMPO</a:t>
            </a:r>
          </a:p>
        </p:txBody>
      </p:sp>
      <p:pic>
        <p:nvPicPr>
          <p:cNvPr id="31747" name="Picture 10">
            <a:extLst>
              <a:ext uri="{FF2B5EF4-FFF2-40B4-BE49-F238E27FC236}">
                <a16:creationId xmlns:a16="http://schemas.microsoft.com/office/drawing/2014/main" id="{652464AA-02EF-C188-1E3B-7137C1E2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5"/>
          <a:stretch>
            <a:fillRect/>
          </a:stretch>
        </p:blipFill>
        <p:spPr bwMode="auto">
          <a:xfrm>
            <a:off x="4859338" y="1509713"/>
            <a:ext cx="4437062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1">
            <a:extLst>
              <a:ext uri="{FF2B5EF4-FFF2-40B4-BE49-F238E27FC236}">
                <a16:creationId xmlns:a16="http://schemas.microsoft.com/office/drawing/2014/main" id="{02782857-FDDD-59FB-A99F-1B375E18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1"/>
          <a:stretch>
            <a:fillRect/>
          </a:stretch>
        </p:blipFill>
        <p:spPr bwMode="auto">
          <a:xfrm>
            <a:off x="9753600" y="1447800"/>
            <a:ext cx="4267200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5">
            <a:extLst>
              <a:ext uri="{FF2B5EF4-FFF2-40B4-BE49-F238E27FC236}">
                <a16:creationId xmlns:a16="http://schemas.microsoft.com/office/drawing/2014/main" id="{591C890F-7A46-40ED-024F-0A83DF05E67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25094" y="2959894"/>
            <a:ext cx="186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/>
              <a:t>Trop ozone / DU</a:t>
            </a:r>
          </a:p>
        </p:txBody>
      </p:sp>
      <p:sp>
        <p:nvSpPr>
          <p:cNvPr id="31750" name="TextBox 6">
            <a:extLst>
              <a:ext uri="{FF2B5EF4-FFF2-40B4-BE49-F238E27FC236}">
                <a16:creationId xmlns:a16="http://schemas.microsoft.com/office/drawing/2014/main" id="{DBC6705F-D68F-6C34-B516-1BF324D39E0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24288" y="5754688"/>
            <a:ext cx="1868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/>
              <a:t>Trop ozone / DU</a:t>
            </a:r>
          </a:p>
        </p:txBody>
      </p:sp>
      <p:sp>
        <p:nvSpPr>
          <p:cNvPr id="31751" name="TextBox 7">
            <a:extLst>
              <a:ext uri="{FF2B5EF4-FFF2-40B4-BE49-F238E27FC236}">
                <a16:creationId xmlns:a16="http://schemas.microsoft.com/office/drawing/2014/main" id="{BB1EE700-9FDE-8054-62A0-FA7A4051618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466932" y="5712619"/>
            <a:ext cx="189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/>
              <a:t>Total ozone / DU</a:t>
            </a:r>
          </a:p>
        </p:txBody>
      </p:sp>
      <p:sp>
        <p:nvSpPr>
          <p:cNvPr id="31752" name="TextBox 8">
            <a:extLst>
              <a:ext uri="{FF2B5EF4-FFF2-40B4-BE49-F238E27FC236}">
                <a16:creationId xmlns:a16="http://schemas.microsoft.com/office/drawing/2014/main" id="{CE5E47B3-6B2F-54F6-14C8-AE805E73E15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23300" y="2817813"/>
            <a:ext cx="189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/>
              <a:t>Total ozone / DU</a:t>
            </a:r>
          </a:p>
        </p:txBody>
      </p:sp>
      <p:sp>
        <p:nvSpPr>
          <p:cNvPr id="31753" name="TextBox 9">
            <a:extLst>
              <a:ext uri="{FF2B5EF4-FFF2-40B4-BE49-F238E27FC236}">
                <a16:creationId xmlns:a16="http://schemas.microsoft.com/office/drawing/2014/main" id="{D01ABB3C-D4E6-39DF-ADAF-C5C74BBE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138" y="1379538"/>
            <a:ext cx="2649537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2000"/>
              <a:t>Retrieved ozone 0-6km</a:t>
            </a:r>
          </a:p>
        </p:txBody>
      </p:sp>
      <p:sp>
        <p:nvSpPr>
          <p:cNvPr id="31754" name="TextBox 11">
            <a:extLst>
              <a:ext uri="{FF2B5EF4-FFF2-40B4-BE49-F238E27FC236}">
                <a16:creationId xmlns:a16="http://schemas.microsoft.com/office/drawing/2014/main" id="{277CD1FD-2F53-AAF5-8611-7698C7260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4421188"/>
            <a:ext cx="34051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2000"/>
              <a:t>ERA-5 ozone 0-6km (with AK)</a:t>
            </a:r>
          </a:p>
        </p:txBody>
      </p:sp>
      <p:sp>
        <p:nvSpPr>
          <p:cNvPr id="31755" name="TextBox 12">
            <a:extLst>
              <a:ext uri="{FF2B5EF4-FFF2-40B4-BE49-F238E27FC236}">
                <a16:creationId xmlns:a16="http://schemas.microsoft.com/office/drawing/2014/main" id="{99361CAC-F049-C393-C140-424FA6AC7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188" y="4333875"/>
            <a:ext cx="32480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2000"/>
              <a:t>ERA-5 total ozone (with AK)</a:t>
            </a:r>
          </a:p>
        </p:txBody>
      </p:sp>
      <p:sp>
        <p:nvSpPr>
          <p:cNvPr id="31756" name="TextBox 13">
            <a:extLst>
              <a:ext uri="{FF2B5EF4-FFF2-40B4-BE49-F238E27FC236}">
                <a16:creationId xmlns:a16="http://schemas.microsoft.com/office/drawing/2014/main" id="{823D63AE-3213-3E7B-EEB5-D98BB0FE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0225" y="1355725"/>
            <a:ext cx="23574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2000"/>
              <a:t>Retrieved total          </a:t>
            </a:r>
          </a:p>
        </p:txBody>
      </p:sp>
      <p:sp>
        <p:nvSpPr>
          <p:cNvPr id="31757" name="TextBox 14">
            <a:extLst>
              <a:ext uri="{FF2B5EF4-FFF2-40B4-BE49-F238E27FC236}">
                <a16:creationId xmlns:a16="http://schemas.microsoft.com/office/drawing/2014/main" id="{92E3CF60-5074-C208-E6F1-C42794D7D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03363"/>
            <a:ext cx="43513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 dirty="0"/>
              <a:t>Initial retrievals without degradation correction on 23 Dec 2023 18:00.</a:t>
            </a:r>
          </a:p>
          <a:p>
            <a:endParaRPr lang="en-GB" altLang="en-US" sz="2000" dirty="0"/>
          </a:p>
          <a:p>
            <a:r>
              <a:rPr lang="en-GB" altLang="en-US" sz="2000" dirty="0"/>
              <a:t>Reasonable spatial pattern in retrieval but tropospheric column has high bias.</a:t>
            </a:r>
          </a:p>
          <a:p>
            <a:endParaRPr lang="en-GB" altLang="en-US" sz="2000" dirty="0"/>
          </a:p>
          <a:p>
            <a:r>
              <a:rPr lang="en-GB" altLang="en-US" sz="2000" i="1" dirty="0"/>
              <a:t>For Both GEMS and TEMPO, an approach to empirically correct L1 systematic instrumental artefacts is being developed</a:t>
            </a:r>
            <a:r>
              <a:rPr lang="en-GB" altLang="en-US" sz="2000" dirty="0"/>
              <a:t> (based on approach used for earlier nadir sensors)</a:t>
            </a:r>
          </a:p>
          <a:p>
            <a:endParaRPr lang="en-GB" altLang="en-US" sz="2000" dirty="0"/>
          </a:p>
          <a:p>
            <a:r>
              <a:rPr lang="en-GB" altLang="en-US" sz="2000" dirty="0"/>
              <a:t>De-striping algorithm also being tested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B4D0C-B246-285A-363B-697D7D74D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F089D10-965D-3121-ABBC-DB30C91BA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4000" b="1" dirty="0"/>
              <a:t>Sentinel 4 (S4) PFM Measured slit functions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9D668-BB1C-43EA-B531-78EA1BCE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544637"/>
            <a:ext cx="12869862" cy="51403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Characterisation of instrument spectral response vital for tropospheric ozone retrieval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Detailed measurements available from on-ground calibration for all detector pixels.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Generally, S4 exhibits small variation in ISRF shape and width spatially and spectrally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C5129-AA58-9E7A-850C-082BD43D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491"/>
          <a:stretch/>
        </p:blipFill>
        <p:spPr>
          <a:xfrm>
            <a:off x="7228409" y="3100613"/>
            <a:ext cx="6580454" cy="4519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91034-D1C0-1F80-420A-869AA13A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3100613"/>
            <a:ext cx="6572250" cy="4489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4B359B-A696-BACB-72B4-F744BA2BE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4095750"/>
            <a:ext cx="2247900" cy="2076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806716-37CE-A100-AEAD-9052811F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122" t="78934" r="4470" b="2091"/>
          <a:stretch/>
        </p:blipFill>
        <p:spPr>
          <a:xfrm>
            <a:off x="12366615" y="2133600"/>
            <a:ext cx="2209799" cy="11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012F32A2A4E448E08AD1B91FA35A8" ma:contentTypeVersion="0" ma:contentTypeDescription="Create a new document." ma:contentTypeScope="" ma:versionID="9b04bd87a5e9640f900d4b1a96c5def2">
  <xsd:schema xmlns:xsd="http://www.w3.org/2001/XMLSchema" xmlns:xs="http://www.w3.org/2001/XMLSchema" xmlns:p="http://schemas.microsoft.com/office/2006/metadata/properties" xmlns:ns2="d3971bfb-fe5b-4529-8305-f15da023b1a0" targetNamespace="http://schemas.microsoft.com/office/2006/metadata/properties" ma:root="true" ma:fieldsID="45233d2cada98c6ee2b9439f55d6e7b1" ns2:_="">
    <xsd:import namespace="d3971bfb-fe5b-4529-8305-f15da023b1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71bfb-fe5b-4529-8305-f15da023b1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6CCF9F-DCE8-4E14-8C61-D9D9976D2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71bfb-fe5b-4529-8305-f15da023b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6197B0-7CCB-44CA-A58E-3B2F3C112C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7623D5-1AD2-485C-BF3F-26F87E3573E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83C956E-1A29-4574-8772-735C927E085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16758</TotalTime>
  <Words>946</Words>
  <Application>Microsoft Office PowerPoint</Application>
  <PresentationFormat>Custom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Corbel</vt:lpstr>
      <vt:lpstr>Times New Roman</vt:lpstr>
      <vt:lpstr>Office Theme</vt:lpstr>
      <vt:lpstr>1_Office Theme</vt:lpstr>
      <vt:lpstr>2_Office Theme</vt:lpstr>
      <vt:lpstr>Sentinel 4  Tropospheric Ozone   AC-VC#21 Geo Ozone Missions, 10 June 2025</vt:lpstr>
      <vt:lpstr>Sentinel 4 (S4) Tropospheric Ozone (OTR) processor</vt:lpstr>
      <vt:lpstr>S4 OTR Processor: Key details:</vt:lpstr>
      <vt:lpstr>Retrieval Simulations: Sentinel 5 (Hartley + Huggins bands)</vt:lpstr>
      <vt:lpstr>Retrieval Simulations: Sentinel 4 (Huggins bands only)</vt:lpstr>
      <vt:lpstr>S4 OTR verification via MPIC simulated test data</vt:lpstr>
      <vt:lpstr>S4 OTR Applied to GEMS</vt:lpstr>
      <vt:lpstr>S4 OTR applied to TEMPO</vt:lpstr>
      <vt:lpstr>Sentinel 4 (S4) PFM Measured slit functions</vt:lpstr>
      <vt:lpstr>Summary &amp; Future Work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Earth – Veränderungsprozessen auf der Spur</dc:title>
  <dc:creator>Ka Lok Chan</dc:creator>
  <cp:lastModifiedBy>Siddans, Richard (STFC,RAL,RALSP)</cp:lastModifiedBy>
  <cp:revision>1162</cp:revision>
  <dcterms:created xsi:type="dcterms:W3CDTF">2017-06-27T12:24:57Z</dcterms:created>
  <dcterms:modified xsi:type="dcterms:W3CDTF">2025-06-09T10:27:24Z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0x0101004DD012F32A2A4E448E08AD1B91FA35A8</vt:lpwstr>
  </property>
  <property fmtid="{D5CDD505-2E9C-101B-9397-08002B2CF9AE}" pid="3" name="_dlc_DocIdItemGuid">
    <vt:lpwstr>da637e9d-ac75-4eef-a966-884af0251c0e</vt:lpwstr>
  </property>
  <property fmtid="{D5CDD505-2E9C-101B-9397-08002B2CF9AE}" pid="4" name="_dlc_DocId">
    <vt:lpwstr>2WMHUUZTVUXS-98715380-5</vt:lpwstr>
  </property>
  <property fmtid="{D5CDD505-2E9C-101B-9397-08002B2CF9AE}" pid="5" name="_dlc_DocIdUrl">
    <vt:lpwstr>https://teamsites-extranet.dlr.de/mf/S-VELD/_layouts/DocIdRedir.aspx?ID=2WMHUUZTVUXS-98715380-5, 2WMHUUZTVUXS-98715380-5</vt:lpwstr>
  </property>
</Properties>
</file>