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318" r:id="rId3"/>
    <p:sldId id="3264" r:id="rId4"/>
    <p:sldId id="3310" r:id="rId5"/>
    <p:sldId id="3311" r:id="rId6"/>
    <p:sldId id="3312" r:id="rId7"/>
    <p:sldId id="3316" r:id="rId8"/>
    <p:sldId id="3320" r:id="rId9"/>
    <p:sldId id="3317" r:id="rId10"/>
    <p:sldId id="3319" r:id="rId11"/>
    <p:sldId id="3315" r:id="rId12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70"/>
    <p:restoredTop sz="96534"/>
  </p:normalViewPr>
  <p:slideViewPr>
    <p:cSldViewPr snapToGrid="0" snapToObjects="1">
      <p:cViewPr varScale="1">
        <p:scale>
          <a:sx n="135" d="100"/>
          <a:sy n="13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EE80F-E178-5640-A46C-11C4061EF66A}" type="datetimeFigureOut">
              <a:rPr lang="en-CN" smtClean="0"/>
              <a:t>2025/6/9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999DA-1BC0-A04E-97F6-9D3BB60A503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7097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Here is the inverse 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from the retrieval algorithm is the state vector that minimizes this cost function. The </a:t>
            </a:r>
            <a:r>
              <a:rPr lang="en-US" altLang="zh-CN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lm</a:t>
            </a:r>
            <a:r>
              <a:rPr lang="en-US" altLang="zh-CN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method is used to </a:t>
            </a:r>
            <a:r>
              <a:rPr lang="en-US" altLang="zh-CN" sz="1200" b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search the solution.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 vector: </a:t>
            </a:r>
            <a:r>
              <a:rPr lang="en-US" altLang="zh-CN" sz="1200" b="0" dirty="0">
                <a:solidFill>
                  <a:srgbClr val="7F7F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target gas, interfering gases, surface temperature, temperature profile (scale factor), surface emissivity (polynomial scale factor)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5E923-51F7-42BD-962F-269CF7F55D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803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A major factor driving vertical ozone transport is the re-distribution of vertical momentum resulting from Anticyclonic Wave Breaking (AWB) in the Upper Troposphere Lower Stratosphere (UTLS).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9DA-1BC0-A04E-97F6-9D3BB60A5031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7279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639B4-5B85-E844-A31D-18D753D24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8916A-AB54-854B-82D8-25A652EA1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E8906-B089-1943-BCFC-0F4A374C3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B037-5B5B-2B48-B701-44453DD8576F}" type="datetime1">
              <a:rPr lang="en-US" smtClean="0"/>
              <a:t>6/9/25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06B82-5C2E-184A-9B83-084A586F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7283A-88C9-AF44-8DB0-1101E1C6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5BF-D85D-5541-A395-672C2B7F5AF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2495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4239-3119-7D4E-A94C-E22C047D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C3FEA-C445-AF46-B746-53589480F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4B7F4-F85E-D44A-B397-A88F3636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B09D-B0CB-204C-AECC-36F817BB3D16}" type="datetime1">
              <a:rPr lang="en-US" smtClean="0"/>
              <a:t>6/9/25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F94AD-114F-6043-9CA4-3D664E7A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47B98-7DA3-3C4E-895F-FA9085DC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5BF-D85D-5541-A395-672C2B7F5AF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6079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624B1D-88B6-114E-8DCD-ABE6158FE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F6B45-2387-1F40-BDBF-5422CFA52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F94D2-D64F-5042-8B49-9690F233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2FCC-A00F-104C-999B-FB0F8E736909}" type="datetime1">
              <a:rPr lang="en-US" smtClean="0"/>
              <a:t>6/9/25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89E1E-BB1E-6345-B855-E46DB7B3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CFD1C-F50E-464B-8B5B-B100D18F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5BF-D85D-5541-A395-672C2B7F5AF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4114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9EB6-22EB-7D4B-A459-B5F6FA20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3AB82-8473-194C-841D-6D760A189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96756-4A62-574E-80D1-7C1F5A3E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F27B-88FD-304D-A006-B86588D129C1}" type="datetime1">
              <a:rPr lang="en-US" smtClean="0"/>
              <a:t>6/9/25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DA9E5-03C4-4D47-B109-DF8BA1B4C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49824-8630-8645-A12B-7898DC3E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5BF-D85D-5541-A395-672C2B7F5AF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0151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F43D2-66B3-064A-8A8E-B6FC92A4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AF196-0E80-BC4B-9AE4-0BD394E0C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85455-AFEC-0A44-9E43-708E3EF8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E651-E868-EB4E-ACDB-B3660D48420D}" type="datetime1">
              <a:rPr lang="en-US" smtClean="0"/>
              <a:t>6/9/25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DE31B-E105-4243-976D-8798543D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29E1A-00E1-4C4C-8965-D91D66A9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5BF-D85D-5541-A395-672C2B7F5AF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8515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BF37-36DD-794E-8F12-13430ED2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BCBEF-61A2-7F4D-853F-436F66331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4F52B-08F1-274E-B747-F2CEEFDEE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44D30-1621-4747-A100-4B2D9B5C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58DA-DF4B-424A-A098-8800462BCD16}" type="datetime1">
              <a:rPr lang="en-US" smtClean="0"/>
              <a:t>6/9/25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3BC60-038D-7D44-AA1F-A7EA894F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58178-D36C-EE41-95C6-605E163C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5BF-D85D-5541-A395-672C2B7F5AF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8873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A1E2-A68A-5C42-9A7F-CC8B3AC6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21BFD-1286-8349-ACA2-5B4CB4D55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E8FCC-A34E-864D-8654-B59B4966F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251D9-5B47-284F-8E76-4DA75D69B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E25A8-B97D-BF40-B26D-F50F7FA69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5916E5-A1DF-1040-BF39-AE720E88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5E63-C747-8E4E-AF12-4C8FF15A0E55}" type="datetime1">
              <a:rPr lang="en-US" smtClean="0"/>
              <a:t>6/9/25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8C009-8B6D-BA4B-A4F3-6E831B6D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DBF48-A2A5-954B-A39D-CDE63C56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5BF-D85D-5541-A395-672C2B7F5AF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1785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025E-C7A8-5748-9F6A-68E6C267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BAEB1D-C872-3643-8483-1AF49AB5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1274-BFF7-F54E-AAF4-03327B594293}" type="datetime1">
              <a:rPr lang="en-US" smtClean="0"/>
              <a:t>6/9/25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F0773-2ACB-2447-9352-F960D725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7690F-C2E9-D74E-B25C-B745C7D9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5BF-D85D-5541-A395-672C2B7F5AF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112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816C8A-3946-C84D-BBB2-40FC1E36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A38-0465-9B43-87FE-9019C8FC0FFA}" type="datetime1">
              <a:rPr lang="en-US" smtClean="0"/>
              <a:t>6/9/25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529B8-91F8-534D-9246-E10B5C39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9E8B4-14DB-6144-B06E-98A518E9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5BF-D85D-5541-A395-672C2B7F5AF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0091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C25F-5190-F343-A143-AD9462B38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E7E6A-4F49-8F4B-BD46-531451EC2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D5236-7797-984D-BC71-94FB4120A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9A5ED-2D60-5643-969D-90BCEE54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EB48-1C1F-DE4A-950D-6C1096A21F65}" type="datetime1">
              <a:rPr lang="en-US" smtClean="0"/>
              <a:t>6/9/25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98352-BAAE-EE48-80BD-BC2F221A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AAAA9-3ACC-E24C-BE50-7762DEAA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5BF-D85D-5541-A395-672C2B7F5AF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8716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B4E8-FC4C-2E4A-9B8B-04E3EB99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87C2F0-DCDE-364D-9EBB-A654380882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397D2-9D0D-2B40-B132-AD3699876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C6BA0-76E9-F24D-89A1-D21EC963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E93F-9B35-6746-9AAF-D150787C0167}" type="datetime1">
              <a:rPr lang="en-US" smtClean="0"/>
              <a:t>6/9/25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E00B8-E967-9943-B058-3647E7D1D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F0C77-111C-B44A-90F9-795CB023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5BF-D85D-5541-A395-672C2B7F5AF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7653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12AE6-922C-6B4C-A770-83B03E5D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41495-C0DE-EB4D-8662-29C9BD229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13DB0-2851-0346-AD32-0A29729D5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D6E52-A28E-A540-B89A-2CAA155C1897}" type="datetime1">
              <a:rPr lang="en-US" smtClean="0"/>
              <a:t>6/9/25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33FD0-73A2-1A4F-ACD5-65FB63700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396F1-487F-4B46-A553-63AB8CA45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3F5BF-D85D-5541-A395-672C2B7F5AF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4077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czeng@pku.edu.c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mailto:zczeng@pku.edu.cn" TargetMode="External"/><Relationship Id="rId7" Type="http://schemas.openxmlformats.org/officeDocument/2006/relationships/hyperlink" Target="http://data.pandonia-global-network.org/" TargetMode="External"/><Relationship Id="rId2" Type="http://schemas.openxmlformats.org/officeDocument/2006/relationships/hyperlink" Target="http://satellite.nsmc.org.cn/portalsi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ccondata.org/" TargetMode="External"/><Relationship Id="rId5" Type="http://schemas.openxmlformats.org/officeDocument/2006/relationships/hyperlink" Target="https://cds.climate.copernicus.eu/" TargetMode="External"/><Relationship Id="rId4" Type="http://schemas.openxmlformats.org/officeDocument/2006/relationships/hyperlink" Target="https://iasi.aeris-data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A887F4-5FA5-BB4D-AC58-86E94005C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460" y="2216180"/>
            <a:ext cx="5458212" cy="41804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8F6F5-9891-5042-BEAB-3ABB24E64FDB}"/>
              </a:ext>
            </a:extLst>
          </p:cNvPr>
          <p:cNvSpPr txBox="1"/>
          <p:nvPr/>
        </p:nvSpPr>
        <p:spPr>
          <a:xfrm>
            <a:off x="467139" y="2503182"/>
            <a:ext cx="73853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Zhao-Cheng Zeng 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zczeng@pku.edu.cn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School of Earth and Space Sciences, Peking University, Beijing, China</a:t>
            </a:r>
          </a:p>
          <a:p>
            <a:endParaRPr lang="en-US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Mengya</a:t>
            </a: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Sheng, </a:t>
            </a:r>
            <a:r>
              <a:rPr lang="en-US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Shangyi</a:t>
            </a: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Liu, Shan Han</a:t>
            </a:r>
            <a:r>
              <a:rPr lang="zh-CN" altLang="en-U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altLang="zh-CN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Peking University</a:t>
            </a:r>
            <a:r>
              <a:rPr lang="en-GB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Lu Lee, </a:t>
            </a:r>
            <a:r>
              <a:rPr lang="en-US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Chengli</a:t>
            </a:r>
            <a:r>
              <a:rPr lang="en-U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Qi, Feng Lu </a:t>
            </a:r>
          </a:p>
          <a:p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(National Satellite Meteorological Center)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B60EE65-A99F-FD48-818B-CE63B4FF9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28" y="5063305"/>
            <a:ext cx="1229507" cy="12417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86A682-0F2E-A64C-B21D-7218217DF146}"/>
              </a:ext>
            </a:extLst>
          </p:cNvPr>
          <p:cNvSpPr txBox="1"/>
          <p:nvPr/>
        </p:nvSpPr>
        <p:spPr>
          <a:xfrm>
            <a:off x="7482697" y="6305046"/>
            <a:ext cx="466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Geostationary Interferometric Infrared Sounder</a:t>
            </a:r>
            <a:endParaRPr lang="en-CN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D2624A-22C4-B843-A8CF-237AF97C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5BF-D85D-5541-A395-672C2B7F5AFD}" type="slidenum">
              <a:rPr lang="en-CN" smtClean="0"/>
              <a:t>1</a:t>
            </a:fld>
            <a:endParaRPr lang="en-C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DBF28-DC46-3A4D-9CC2-E08ECCA22B6E}"/>
              </a:ext>
            </a:extLst>
          </p:cNvPr>
          <p:cNvSpPr txBox="1"/>
          <p:nvPr/>
        </p:nvSpPr>
        <p:spPr>
          <a:xfrm>
            <a:off x="467139" y="754238"/>
            <a:ext cx="1134553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Total </a:t>
            </a:r>
            <a:r>
              <a:rPr lang="en-GB" sz="32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ozone column in </a:t>
            </a:r>
            <a:r>
              <a:rPr lang="en-GB" sz="32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East Asia </a:t>
            </a:r>
            <a:r>
              <a:rPr lang="en-GB" sz="32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observed </a:t>
            </a:r>
            <a:r>
              <a:rPr lang="en-GB" sz="32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from the Geostationary Interferometric Infrared Sounder (GIIRS)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DC2F81-AF7B-1546-850C-106E081E3149}"/>
              </a:ext>
            </a:extLst>
          </p:cNvPr>
          <p:cNvSpPr txBox="1"/>
          <p:nvPr/>
        </p:nvSpPr>
        <p:spPr>
          <a:xfrm>
            <a:off x="1495990" y="253354"/>
            <a:ext cx="920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21st meeting of the CEOS Atmospheric Composition Virtual Constellation (AC-VC)</a:t>
            </a:r>
            <a:endParaRPr lang="en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Ozone 3D Model O3 free 3D model | CGTrader">
            <a:extLst>
              <a:ext uri="{FF2B5EF4-FFF2-40B4-BE49-F238E27FC236}">
                <a16:creationId xmlns:a16="http://schemas.microsoft.com/office/drawing/2014/main" id="{8A01BA42-1041-8045-AD2D-D34B08537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3077" y="5340621"/>
            <a:ext cx="1294475" cy="76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94EA9C2-19B5-D446-85DA-CF76AEC62E31}"/>
              </a:ext>
            </a:extLst>
          </p:cNvPr>
          <p:cNvSpPr txBox="1"/>
          <p:nvPr/>
        </p:nvSpPr>
        <p:spPr>
          <a:xfrm>
            <a:off x="2929468" y="518225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177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567">
            <a:extLst>
              <a:ext uri="{FF2B5EF4-FFF2-40B4-BE49-F238E27FC236}">
                <a16:creationId xmlns:a16="http://schemas.microsoft.com/office/drawing/2014/main" id="{537280FC-8F65-C948-AA52-0235D29F3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6" y="1596877"/>
            <a:ext cx="6087042" cy="3383510"/>
          </a:xfrm>
          <a:prstGeom prst="rect">
            <a:avLst/>
          </a:prstGeom>
        </p:spPr>
      </p:pic>
      <p:sp>
        <p:nvSpPr>
          <p:cNvPr id="14" name="椭圆 1578">
            <a:extLst>
              <a:ext uri="{FF2B5EF4-FFF2-40B4-BE49-F238E27FC236}">
                <a16:creationId xmlns:a16="http://schemas.microsoft.com/office/drawing/2014/main" id="{C5099522-0146-FF4F-B818-D74028A53529}"/>
              </a:ext>
            </a:extLst>
          </p:cNvPr>
          <p:cNvSpPr/>
          <p:nvPr/>
        </p:nvSpPr>
        <p:spPr>
          <a:xfrm>
            <a:off x="2018506" y="2098144"/>
            <a:ext cx="511307" cy="1668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5" name="图片 1565">
            <a:extLst>
              <a:ext uri="{FF2B5EF4-FFF2-40B4-BE49-F238E27FC236}">
                <a16:creationId xmlns:a16="http://schemas.microsoft.com/office/drawing/2014/main" id="{5D73CEFD-79DB-3D47-BF48-06BAD6EA6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958" y="1691850"/>
            <a:ext cx="6087042" cy="3371214"/>
          </a:xfrm>
          <a:prstGeom prst="rect">
            <a:avLst/>
          </a:prstGeom>
        </p:spPr>
      </p:pic>
      <p:sp>
        <p:nvSpPr>
          <p:cNvPr id="16" name="椭圆 1579">
            <a:extLst>
              <a:ext uri="{FF2B5EF4-FFF2-40B4-BE49-F238E27FC236}">
                <a16:creationId xmlns:a16="http://schemas.microsoft.com/office/drawing/2014/main" id="{27DA6DDD-C85B-544F-A003-0BEF0994D4FC}"/>
              </a:ext>
            </a:extLst>
          </p:cNvPr>
          <p:cNvSpPr/>
          <p:nvPr/>
        </p:nvSpPr>
        <p:spPr>
          <a:xfrm>
            <a:off x="8077267" y="2193117"/>
            <a:ext cx="477719" cy="1532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C69C0064-3A33-9643-8E0D-7AC2F121860F}"/>
              </a:ext>
            </a:extLst>
          </p:cNvPr>
          <p:cNvSpPr txBox="1"/>
          <p:nvPr/>
        </p:nvSpPr>
        <p:spPr>
          <a:xfrm>
            <a:off x="404690" y="300275"/>
            <a:ext cx="1116464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Stratosphere-troposphere exchange events​</a:t>
            </a:r>
            <a:endParaRPr lang="en-CN" sz="36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1B3B2-3D3F-9349-AC94-5973D63A0884}"/>
              </a:ext>
            </a:extLst>
          </p:cNvPr>
          <p:cNvSpPr txBox="1"/>
          <p:nvPr/>
        </p:nvSpPr>
        <p:spPr>
          <a:xfrm>
            <a:off x="549097" y="4983921"/>
            <a:ext cx="502468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1400" dirty="0">
                <a:latin typeface="Arial" panose="020B0604020202020204" pitchFamily="34" charset="0"/>
                <a:cs typeface="Arial" panose="020B0604020202020204" pitchFamily="34" charset="0"/>
              </a:rPr>
              <a:t>Hourly ozone profiles and the potential vortex (PV) isopleths from ERA5 reanalysis data over the Beijing site in March 2023.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1400" dirty="0">
                <a:latin typeface="Arial" panose="020B0604020202020204" pitchFamily="34" charset="0"/>
                <a:cs typeface="Arial" panose="020B0604020202020204" pitchFamily="34" charset="0"/>
              </a:rPr>
              <a:t>PV values of 2 are shown with black line and PV values of 6 with red line.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EB63E4-A3A2-1D4B-B792-56194ECAC9A6}"/>
              </a:ext>
            </a:extLst>
          </p:cNvPr>
          <p:cNvSpPr txBox="1"/>
          <p:nvPr/>
        </p:nvSpPr>
        <p:spPr>
          <a:xfrm>
            <a:off x="6382680" y="5106603"/>
            <a:ext cx="51035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1400" dirty="0">
                <a:latin typeface="Arial" panose="020B0604020202020204" pitchFamily="34" charset="0"/>
                <a:cs typeface="Arial" panose="020B0604020202020204" pitchFamily="34" charset="0"/>
              </a:rPr>
              <a:t>The temporal variation of the ozone partial column for different air pressure layers, with the data at 0:00 on March 1 as a reference, based on ERA5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1400" dirty="0">
                <a:latin typeface="Arial" panose="020B0604020202020204" pitchFamily="34" charset="0"/>
                <a:cs typeface="Arial" panose="020B0604020202020204" pitchFamily="34" charset="0"/>
              </a:rPr>
              <a:t>It reveals the contribution of ozone variations in the vertical direction to the variation of TOC.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746F80-FB9C-A049-A4E1-332DBDCAAF75}"/>
              </a:ext>
            </a:extLst>
          </p:cNvPr>
          <p:cNvSpPr txBox="1"/>
          <p:nvPr/>
        </p:nvSpPr>
        <p:spPr>
          <a:xfrm>
            <a:off x="841328" y="6165792"/>
            <a:ext cx="4612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 isopleths is a parameter to characterize the boundary between the troposphere and the stratosphere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276A2-9211-824A-9D43-6BC1D4C52D57}"/>
              </a:ext>
            </a:extLst>
          </p:cNvPr>
          <p:cNvSpPr txBox="1"/>
          <p:nvPr/>
        </p:nvSpPr>
        <p:spPr>
          <a:xfrm>
            <a:off x="2274159" y="1107075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b="1" dirty="0">
                <a:solidFill>
                  <a:srgbClr val="0070C0"/>
                </a:solidFill>
              </a:rPr>
              <a:t>ERA5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99628B-8FAC-F047-BF27-D0648D856B55}"/>
              </a:ext>
            </a:extLst>
          </p:cNvPr>
          <p:cNvSpPr txBox="1"/>
          <p:nvPr/>
        </p:nvSpPr>
        <p:spPr>
          <a:xfrm>
            <a:off x="6822874" y="1107075"/>
            <a:ext cx="4651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b="1" dirty="0">
                <a:solidFill>
                  <a:srgbClr val="0070C0"/>
                </a:solidFill>
              </a:rPr>
              <a:t>GIIRS O</a:t>
            </a:r>
            <a:r>
              <a:rPr lang="en-CN" sz="3200" b="1" baseline="-25000" dirty="0">
                <a:solidFill>
                  <a:srgbClr val="0070C0"/>
                </a:solidFill>
              </a:rPr>
              <a:t>3</a:t>
            </a:r>
            <a:r>
              <a:rPr lang="en-CN" sz="3200" b="1" dirty="0">
                <a:solidFill>
                  <a:srgbClr val="0070C0"/>
                </a:solidFill>
              </a:rPr>
              <a:t> profile anomalies</a:t>
            </a:r>
          </a:p>
        </p:txBody>
      </p:sp>
    </p:spTree>
    <p:extLst>
      <p:ext uri="{BB962C8B-B14F-4D97-AF65-F5344CB8AC3E}">
        <p14:creationId xmlns:p14="http://schemas.microsoft.com/office/powerpoint/2010/main" val="331460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B58D37-2842-CE4B-A8EB-1F412F4502F2}"/>
              </a:ext>
            </a:extLst>
          </p:cNvPr>
          <p:cNvSpPr txBox="1"/>
          <p:nvPr/>
        </p:nvSpPr>
        <p:spPr>
          <a:xfrm>
            <a:off x="670683" y="418846"/>
            <a:ext cx="392017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N" sz="40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6EF61-025E-594A-A580-30D6BE000918}"/>
              </a:ext>
            </a:extLst>
          </p:cNvPr>
          <p:cNvSpPr txBox="1"/>
          <p:nvPr/>
        </p:nvSpPr>
        <p:spPr>
          <a:xfrm>
            <a:off x="444438" y="1289651"/>
            <a:ext cx="425011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N" sz="1600" dirty="0">
                <a:latin typeface="Arial" panose="020B0604020202020204" pitchFamily="34" charset="0"/>
                <a:cs typeface="Arial" panose="020B0604020202020204" pitchFamily="34" charset="0"/>
              </a:rPr>
              <a:t>We show the ozone retrieval algorithm for FY-4B/GIIRS observations over East Asia for every two hours (12 observations in a day).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total column data (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December of 2022 and March, June, September of 2023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have good agreement with IASI, ECMWF reanalysis,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ozonesonde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data.</a:t>
            </a:r>
            <a:endParaRPr lang="en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N" sz="1600" dirty="0">
                <a:latin typeface="Arial" panose="020B0604020202020204" pitchFamily="34" charset="0"/>
                <a:cs typeface="Arial" panose="020B0604020202020204" pitchFamily="34" charset="0"/>
              </a:rPr>
              <a:t>A continuous observations (with peak sensitivity in the UTLS) from GIIRS allows us to track the troposphere-stratosphere exchange events;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FY-4C/GIIRS, planned to launch in late 2025. The combination of FY-4B and FY-4C will provide better coverage and higher frequency observations.</a:t>
            </a:r>
            <a:endParaRPr lang="en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DE4BC8-0D3C-FA46-BE18-17CD8FD8F2DA}"/>
              </a:ext>
            </a:extLst>
          </p:cNvPr>
          <p:cNvSpPr txBox="1"/>
          <p:nvPr/>
        </p:nvSpPr>
        <p:spPr>
          <a:xfrm>
            <a:off x="5101666" y="480749"/>
            <a:ext cx="6740164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N" sz="1600" b="1" dirty="0">
                <a:latin typeface="Arial" panose="020B0604020202020204" pitchFamily="34" charset="0"/>
                <a:cs typeface="Arial" panose="020B0604020202020204" pitchFamily="34" charset="0"/>
              </a:rPr>
              <a:t>Data availability:</a:t>
            </a:r>
            <a:endParaRPr lang="en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1600" dirty="0">
                <a:latin typeface="Arial" panose="020B0604020202020204" pitchFamily="34" charset="0"/>
                <a:cs typeface="Arial" panose="020B0604020202020204" pitchFamily="34" charset="0"/>
              </a:rPr>
              <a:t>The GIIRS L1 spectra are publicly available from 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National Satellite Meteorological Center: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http://satellite.nsmc.org.cn/portalsite/</a:t>
            </a:r>
            <a:r>
              <a:rPr lang="en-CN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1600" dirty="0">
                <a:latin typeface="Arial" panose="020B0604020202020204" pitchFamily="34" charset="0"/>
                <a:cs typeface="Arial" panose="020B0604020202020204" pitchFamily="34" charset="0"/>
              </a:rPr>
              <a:t>Early portion of Ozone are publicly available online, links are provided in the paper (Liu et al., 2025, JGR); Full 2-year datasets are available (</a:t>
            </a:r>
            <a:r>
              <a:rPr lang="en-CN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zczeng@pku.edu.cn</a:t>
            </a:r>
            <a:r>
              <a:rPr lang="en-CN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BA7E8-B16A-5C4A-90B4-5D8DEB9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5BF-D85D-5541-A395-672C2B7F5AFD}" type="slidenum">
              <a:rPr lang="en-CN" smtClean="0"/>
              <a:t>11</a:t>
            </a:fld>
            <a:endParaRPr lang="en-C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502E64-070D-4846-8E19-DA69B8179989}"/>
              </a:ext>
            </a:extLst>
          </p:cNvPr>
          <p:cNvSpPr txBox="1"/>
          <p:nvPr/>
        </p:nvSpPr>
        <p:spPr>
          <a:xfrm>
            <a:off x="5101666" y="2201110"/>
            <a:ext cx="6740164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N" sz="16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Acknowledgement: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National Science Foundation of China;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IASI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https://iasi.aeris-data.fr/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); ECMWF ERA5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https://cds.climate.copernicus.eu/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); GEMS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https://tccondata.org/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); Pandora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http://data.pandonia-global-network.org/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); World Ozone and Ultraviolet Radiation Data Centre. </a:t>
            </a:r>
            <a:endParaRPr lang="en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471B7-59DE-2D45-93B1-D3E42A901D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1666" y="3921471"/>
            <a:ext cx="6740164" cy="19079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5514E3-76B8-9942-820E-8B12CA568355}"/>
              </a:ext>
            </a:extLst>
          </p:cNvPr>
          <p:cNvSpPr txBox="1"/>
          <p:nvPr/>
        </p:nvSpPr>
        <p:spPr>
          <a:xfrm>
            <a:off x="9624502" y="5503143"/>
            <a:ext cx="230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1" dirty="0">
                <a:solidFill>
                  <a:srgbClr val="C00000"/>
                </a:solidFill>
              </a:rPr>
              <a:t>JGR-Atmosphere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D400AA-BAF6-B948-89F8-2897E3B12F09}"/>
              </a:ext>
            </a:extLst>
          </p:cNvPr>
          <p:cNvSpPr txBox="1"/>
          <p:nvPr/>
        </p:nvSpPr>
        <p:spPr>
          <a:xfrm>
            <a:off x="670683" y="5908145"/>
            <a:ext cx="314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36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352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8D130E-2BF3-FC4A-B408-EAD4F8A4B837}"/>
              </a:ext>
            </a:extLst>
          </p:cNvPr>
          <p:cNvSpPr txBox="1"/>
          <p:nvPr/>
        </p:nvSpPr>
        <p:spPr>
          <a:xfrm>
            <a:off x="319899" y="321997"/>
            <a:ext cx="1162172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The Geostationary Interferometric Infrared Sounder (GIIRS)</a:t>
            </a:r>
            <a:endParaRPr lang="en-CN" sz="32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63DE88-A132-B545-8674-A294F3DD9CD2}"/>
              </a:ext>
            </a:extLst>
          </p:cNvPr>
          <p:cNvSpPr txBox="1"/>
          <p:nvPr/>
        </p:nvSpPr>
        <p:spPr>
          <a:xfrm>
            <a:off x="464055" y="1802980"/>
            <a:ext cx="4029998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FY-4A/GIIRS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(launched in Dec 2016), spectra need re-calibration;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FY-4B/GIIRS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was launched in June 2021 (data available from June 2022)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It was located 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105°E before March 2024, and now at 133°E.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GIIRS scans the Earth in a “step-stare” mode: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Each field of view collects16×8 interferograms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One coverage takes about 2.0 hours. 12 maps in a day covers day and night.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Footprint size at Nadir: about 12 by 12 km.</a:t>
            </a:r>
          </a:p>
        </p:txBody>
      </p:sp>
      <p:sp>
        <p:nvSpPr>
          <p:cNvPr id="8" name="左大括号 14">
            <a:extLst>
              <a:ext uri="{FF2B5EF4-FFF2-40B4-BE49-F238E27FC236}">
                <a16:creationId xmlns:a16="http://schemas.microsoft.com/office/drawing/2014/main" id="{C5801C92-A8E5-7042-B018-7FC14402C40F}"/>
              </a:ext>
            </a:extLst>
          </p:cNvPr>
          <p:cNvSpPr/>
          <p:nvPr/>
        </p:nvSpPr>
        <p:spPr>
          <a:xfrm rot="16200000" flipH="1">
            <a:off x="8366280" y="819488"/>
            <a:ext cx="107297" cy="1781507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pic>
        <p:nvPicPr>
          <p:cNvPr id="9" name="图片 15">
            <a:extLst>
              <a:ext uri="{FF2B5EF4-FFF2-40B4-BE49-F238E27FC236}">
                <a16:creationId xmlns:a16="http://schemas.microsoft.com/office/drawing/2014/main" id="{EAE8653E-D17F-D540-BEC8-0A5FB786D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065" y="1763890"/>
            <a:ext cx="4320000" cy="4315306"/>
          </a:xfrm>
          <a:prstGeom prst="rect">
            <a:avLst/>
          </a:prstGeom>
        </p:spPr>
      </p:pic>
      <p:sp>
        <p:nvSpPr>
          <p:cNvPr id="10" name="文本框 16">
            <a:extLst>
              <a:ext uri="{FF2B5EF4-FFF2-40B4-BE49-F238E27FC236}">
                <a16:creationId xmlns:a16="http://schemas.microsoft.com/office/drawing/2014/main" id="{5EFEEC07-0F26-4A49-8733-CD0E8999B5EC}"/>
              </a:ext>
            </a:extLst>
          </p:cNvPr>
          <p:cNvSpPr txBox="1"/>
          <p:nvPr/>
        </p:nvSpPr>
        <p:spPr>
          <a:xfrm>
            <a:off x="7914436" y="1284791"/>
            <a:ext cx="1055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27 FORs</a:t>
            </a:r>
            <a:endParaRPr lang="zh-CN" altLang="en-US" sz="16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7">
            <a:extLst>
              <a:ext uri="{FF2B5EF4-FFF2-40B4-BE49-F238E27FC236}">
                <a16:creationId xmlns:a16="http://schemas.microsoft.com/office/drawing/2014/main" id="{499DF9A6-D89D-C54D-9B74-A1E0F56FF299}"/>
              </a:ext>
            </a:extLst>
          </p:cNvPr>
          <p:cNvSpPr txBox="1"/>
          <p:nvPr/>
        </p:nvSpPr>
        <p:spPr>
          <a:xfrm>
            <a:off x="11140016" y="2965555"/>
            <a:ext cx="8016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 Scans</a:t>
            </a:r>
            <a:endParaRPr lang="zh-CN" altLang="en-US" sz="16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左大括号 13">
            <a:extLst>
              <a:ext uri="{FF2B5EF4-FFF2-40B4-BE49-F238E27FC236}">
                <a16:creationId xmlns:a16="http://schemas.microsoft.com/office/drawing/2014/main" id="{0BC5A54C-CDD1-4E46-9B99-A2A22ADF5550}"/>
              </a:ext>
            </a:extLst>
          </p:cNvPr>
          <p:cNvSpPr/>
          <p:nvPr/>
        </p:nvSpPr>
        <p:spPr>
          <a:xfrm flipH="1">
            <a:off x="11073789" y="2326629"/>
            <a:ext cx="123165" cy="1763839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15">
            <a:extLst>
              <a:ext uri="{FF2B5EF4-FFF2-40B4-BE49-F238E27FC236}">
                <a16:creationId xmlns:a16="http://schemas.microsoft.com/office/drawing/2014/main" id="{3A3BDC61-F4A2-4D41-B9EB-462CCDE7F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087" y="2441404"/>
            <a:ext cx="1349354" cy="26962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3B6E36-3E7C-2746-8663-5A7F97C7BEDF}"/>
              </a:ext>
            </a:extLst>
          </p:cNvPr>
          <p:cNvSpPr txBox="1"/>
          <p:nvPr/>
        </p:nvSpPr>
        <p:spPr>
          <a:xfrm>
            <a:off x="5004996" y="1802980"/>
            <a:ext cx="2182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 layout </a:t>
            </a:r>
          </a:p>
          <a:p>
            <a:pPr algn="ctr"/>
            <a:r>
              <a:rPr lang="en-CN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16×8 interferograms</a:t>
            </a:r>
            <a:r>
              <a:rPr lang="en-CN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EF38BA-39D2-B747-B44A-369982FF16FA}"/>
              </a:ext>
            </a:extLst>
          </p:cNvPr>
          <p:cNvSpPr txBox="1"/>
          <p:nvPr/>
        </p:nvSpPr>
        <p:spPr>
          <a:xfrm>
            <a:off x="10426035" y="5447829"/>
            <a:ext cx="1295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courtesy of Dr. Lee Lu (NSMC)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B00B0-5508-8A48-956C-54670132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5BF-D85D-5541-A395-672C2B7F5AFD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3108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F7FADF2-5FA7-B44E-CBD6-14924F37BEA5}"/>
              </a:ext>
            </a:extLst>
          </p:cNvPr>
          <p:cNvGraphicFramePr>
            <a:graphicFrameLocks noGrp="1"/>
          </p:cNvGraphicFramePr>
          <p:nvPr/>
        </p:nvGraphicFramePr>
        <p:xfrm>
          <a:off x="5746451" y="1194104"/>
          <a:ext cx="6180332" cy="44678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237823">
                  <a:extLst>
                    <a:ext uri="{9D8B030D-6E8A-4147-A177-3AD203B41FA5}">
                      <a16:colId xmlns:a16="http://schemas.microsoft.com/office/drawing/2014/main" val="1061519428"/>
                    </a:ext>
                  </a:extLst>
                </a:gridCol>
                <a:gridCol w="936077">
                  <a:extLst>
                    <a:ext uri="{9D8B030D-6E8A-4147-A177-3AD203B41FA5}">
                      <a16:colId xmlns:a16="http://schemas.microsoft.com/office/drawing/2014/main" val="4014268915"/>
                    </a:ext>
                  </a:extLst>
                </a:gridCol>
                <a:gridCol w="1335284">
                  <a:extLst>
                    <a:ext uri="{9D8B030D-6E8A-4147-A177-3AD203B41FA5}">
                      <a16:colId xmlns:a16="http://schemas.microsoft.com/office/drawing/2014/main" val="3085164708"/>
                    </a:ext>
                  </a:extLst>
                </a:gridCol>
                <a:gridCol w="1172276">
                  <a:extLst>
                    <a:ext uri="{9D8B030D-6E8A-4147-A177-3AD203B41FA5}">
                      <a16:colId xmlns:a16="http://schemas.microsoft.com/office/drawing/2014/main" val="2724278140"/>
                    </a:ext>
                  </a:extLst>
                </a:gridCol>
                <a:gridCol w="1498872">
                  <a:extLst>
                    <a:ext uri="{9D8B030D-6E8A-4147-A177-3AD203B41FA5}">
                      <a16:colId xmlns:a16="http://schemas.microsoft.com/office/drawing/2014/main" val="3014670402"/>
                    </a:ext>
                  </a:extLst>
                </a:gridCol>
              </a:tblGrid>
              <a:tr h="62738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Variables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Number of variables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 priori values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 priori uncertainty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Descriptions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1788922"/>
                  </a:ext>
                </a:extLst>
              </a:tr>
              <a:tr h="418254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400" kern="1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26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fixed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derived from ERA5 reanalysis</a:t>
                      </a:r>
                      <a:endParaRPr lang="zh-CN" sz="1600" kern="10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1782732"/>
                  </a:ext>
                </a:extLst>
              </a:tr>
              <a:tr h="418254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400" kern="1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26</a:t>
                      </a:r>
                      <a:endParaRPr lang="zh-CN" sz="1600" kern="10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ECMWF ERA5 reanalysis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20%</a:t>
                      </a:r>
                      <a:endParaRPr lang="zh-CN" sz="1600" kern="10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9879286"/>
                  </a:ext>
                </a:extLst>
              </a:tr>
              <a:tr h="62738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400" kern="100" baseline="-25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kern="10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ECMWF CAMS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5%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only proﬁle scaling factors are retrieved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9856122"/>
                  </a:ext>
                </a:extLst>
              </a:tr>
              <a:tr h="418254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Surface skin temperature</a:t>
                      </a:r>
                      <a:endParaRPr lang="zh-CN" sz="1600" kern="10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ECMWF ERA5</a:t>
                      </a:r>
                      <a:endParaRPr lang="zh-CN" sz="1600" kern="10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5K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1518682"/>
                  </a:ext>
                </a:extLst>
              </a:tr>
              <a:tr h="62738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Air temperature proﬁle</a:t>
                      </a:r>
                      <a:endParaRPr lang="zh-CN" sz="1600" kern="10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ECMWF ERA5</a:t>
                      </a:r>
                      <a:endParaRPr lang="zh-CN" sz="1600" kern="10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0.05%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only a proﬁle scaling factor is retrieved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4833492"/>
                  </a:ext>
                </a:extLst>
              </a:tr>
              <a:tr h="1254761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Surface emissivity slope</a:t>
                      </a:r>
                      <a:r>
                        <a:rPr lang="en-US" sz="16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and curvature</a:t>
                      </a:r>
                      <a:endParaRPr lang="zh-CN" sz="1600" kern="10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[0.0, 0.0, 0.0, 0.0]</a:t>
                      </a:r>
                      <a:endParaRPr lang="zh-CN" sz="1600" kern="10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[0.1%, 0.01%, 0.001%, 0.0001%]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the a priori surface emissivity data come from the University of Wisconsin-Madison</a:t>
                      </a:r>
                      <a:endParaRPr lang="zh-CN" sz="16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9901599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BD53CA55-2FBE-6834-5BDE-849CE88BB72C}"/>
              </a:ext>
            </a:extLst>
          </p:cNvPr>
          <p:cNvSpPr txBox="1"/>
          <p:nvPr/>
        </p:nvSpPr>
        <p:spPr>
          <a:xfrm>
            <a:off x="6535048" y="5747547"/>
            <a:ext cx="4904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kern="1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Table. Parameters in the state vector to be retrieved in the ozone retrieval algorithm</a:t>
            </a:r>
            <a:endParaRPr lang="zh-CN" altLang="zh-CN" sz="1600" kern="1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72953CB-8D62-B92A-376F-89DFD43205D3}"/>
              </a:ext>
            </a:extLst>
          </p:cNvPr>
          <p:cNvSpPr txBox="1"/>
          <p:nvPr/>
        </p:nvSpPr>
        <p:spPr>
          <a:xfrm>
            <a:off x="277199" y="1705187"/>
            <a:ext cx="5196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solution from the retrieval algorithm is the state vector which </a:t>
            </a:r>
            <a:r>
              <a:rPr lang="en-US" altLang="zh-CN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minimizes the following cost function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95AFC56-AF29-F860-9AEE-5A7162580D80}"/>
              </a:ext>
            </a:extLst>
          </p:cNvPr>
          <p:cNvSpPr txBox="1"/>
          <p:nvPr/>
        </p:nvSpPr>
        <p:spPr>
          <a:xfrm>
            <a:off x="265217" y="4410127"/>
            <a:ext cx="51964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Levenberg-Marquardt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the Gauss-Newton method is used to search the solution. The averaging kernel (AK) matrix is used to characterized the quality of the retrieval results.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47E4DFD-73FF-D750-3EF0-C1E5EABBEE1C}"/>
              </a:ext>
            </a:extLst>
          </p:cNvPr>
          <p:cNvGrpSpPr/>
          <p:nvPr/>
        </p:nvGrpSpPr>
        <p:grpSpPr>
          <a:xfrm>
            <a:off x="242315" y="2454164"/>
            <a:ext cx="5266241" cy="1779241"/>
            <a:chOff x="882976" y="2963261"/>
            <a:chExt cx="5266241" cy="1779241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95F566A-9F41-B58A-B0E0-4A62A4DA0817}"/>
                </a:ext>
              </a:extLst>
            </p:cNvPr>
            <p:cNvGrpSpPr/>
            <p:nvPr/>
          </p:nvGrpSpPr>
          <p:grpSpPr>
            <a:xfrm>
              <a:off x="882976" y="3405689"/>
              <a:ext cx="5266241" cy="866444"/>
              <a:chOff x="5340798" y="3285505"/>
              <a:chExt cx="5266241" cy="866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FC6071A2-BDB6-28B7-6935-3B29D9A51738}"/>
                      </a:ext>
                    </a:extLst>
                  </p:cNvPr>
                  <p:cNvSpPr txBox="1"/>
                  <p:nvPr/>
                </p:nvSpPr>
                <p:spPr>
                  <a:xfrm>
                    <a:off x="5340798" y="3324832"/>
                    <a:ext cx="5266241" cy="76944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l-GR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b="1" i="1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200" b="1" i="1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𝐅</m:t>
                                  </m:r>
                                  <m:d>
                                    <m:dPr>
                                      <m:ctrlPr>
                                        <a:rPr lang="zh-CN" altLang="zh-C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00" b="1" i="1">
                                              <a:latin typeface="Cambria Math" panose="02040503050406030204" pitchFamily="18" charset="0"/>
                                              <a:ea typeface="楷体" panose="02010609060101010101" pitchFamily="49" charset="-122"/>
                                              <a:cs typeface="Times New Roman" panose="020206030504050203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00" i="1">
                                              <a:latin typeface="Cambria Math" panose="02040503050406030204" pitchFamily="18" charset="0"/>
                                              <a:ea typeface="楷体" panose="02010609060101010101" pitchFamily="49" charset="-122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200" b="1" i="1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zh-CN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200" b="1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sub>
                            <m:sup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b="1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200" b="1" i="1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𝐅</m:t>
                              </m:r>
                              <m:d>
                                <m:dPr>
                                  <m:ctrlPr>
                                    <a:rPr lang="zh-CN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b="1" i="1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200" b="1" i="1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altLang="zh-CN" sz="2200" b="1" i="1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  <a:p>
                    <a:r>
                      <a:rPr lang="en-US" altLang="zh-CN" sz="2200" dirty="0"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           </a:t>
                    </a:r>
                    <a14:m>
                      <m:oMath xmlns:m="http://schemas.openxmlformats.org/officeDocument/2006/math">
                        <m:r>
                          <a:rPr lang="en-US" altLang="zh-CN" sz="220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</m:oMath>
                    </a14:m>
                    <a:r>
                      <a:rPr lang="zh-CN" altLang="zh-CN" sz="22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zh-CN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2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1" i="1"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2200" b="1" i="1"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CN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1" i="1"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sz="2200" i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200" b="1" i="1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𝐒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altLang="zh-CN" sz="2200" i="1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b="1" i="1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200" b="1" i="1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CN" sz="2200" i="1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b="1" i="1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zh-CN" altLang="en-US" sz="2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FC6071A2-BDB6-28B7-6935-3B29D9A517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0798" y="3324832"/>
                    <a:ext cx="5266241" cy="76944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A1DD2F19-76B5-FE33-0B8F-5A9F9F6139EC}"/>
                  </a:ext>
                </a:extLst>
              </p:cNvPr>
              <p:cNvSpPr/>
              <p:nvPr/>
            </p:nvSpPr>
            <p:spPr>
              <a:xfrm>
                <a:off x="5473386" y="3285505"/>
                <a:ext cx="4982695" cy="8664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7656D20-B8A6-0F96-811E-897BE12A8877}"/>
                </a:ext>
              </a:extLst>
            </p:cNvPr>
            <p:cNvSpPr txBox="1"/>
            <p:nvPr/>
          </p:nvSpPr>
          <p:spPr>
            <a:xfrm>
              <a:off x="2991659" y="2963261"/>
              <a:ext cx="287731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Observation error covariance</a:t>
              </a:r>
              <a:endParaRPr lang="en-US" altLang="zh-CN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4AB5DB1-4EF0-3EAA-22F6-9EAFAC27C95D}"/>
                </a:ext>
              </a:extLst>
            </p:cNvPr>
            <p:cNvSpPr txBox="1"/>
            <p:nvPr/>
          </p:nvSpPr>
          <p:spPr>
            <a:xfrm>
              <a:off x="1834302" y="4403948"/>
              <a:ext cx="168179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State Vector</a:t>
              </a:r>
              <a:endParaRPr lang="en-US" altLang="zh-CN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871C59C-0415-D64C-6E8E-D06194A399F9}"/>
                </a:ext>
              </a:extLst>
            </p:cNvPr>
            <p:cNvSpPr txBox="1"/>
            <p:nvPr/>
          </p:nvSpPr>
          <p:spPr>
            <a:xfrm>
              <a:off x="1385728" y="2963261"/>
              <a:ext cx="168249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Forward Model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0A5C586-8006-1E15-1DB7-6C49BC656AF0}"/>
                </a:ext>
              </a:extLst>
            </p:cNvPr>
            <p:cNvSpPr txBox="1"/>
            <p:nvPr/>
          </p:nvSpPr>
          <p:spPr>
            <a:xfrm>
              <a:off x="3216169" y="4383446"/>
              <a:ext cx="19141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Priori</a:t>
              </a:r>
              <a:r>
                <a:rPr lang="en-US" altLang="zh-CN" sz="1600" b="0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1600" b="0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Covariance</a:t>
              </a:r>
              <a:endParaRPr lang="en-US" altLang="zh-CN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0A2C50C9-B9CD-32F2-181E-B6A7ED2D32A6}"/>
                </a:ext>
              </a:extLst>
            </p:cNvPr>
            <p:cNvCxnSpPr>
              <a:cxnSpLocks/>
            </p:cNvCxnSpPr>
            <p:nvPr/>
          </p:nvCxnSpPr>
          <p:spPr>
            <a:xfrm>
              <a:off x="2619501" y="3271037"/>
              <a:ext cx="0" cy="2641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A9D4B207-2ECE-3770-AE10-42D9BA6B3CDD}"/>
                </a:ext>
              </a:extLst>
            </p:cNvPr>
            <p:cNvCxnSpPr>
              <a:cxnSpLocks/>
            </p:cNvCxnSpPr>
            <p:nvPr/>
          </p:nvCxnSpPr>
          <p:spPr>
            <a:xfrm>
              <a:off x="3800341" y="3301815"/>
              <a:ext cx="0" cy="2333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8CA41ABC-08A3-6054-EFAA-4DA277F29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8466" y="4214457"/>
              <a:ext cx="0" cy="1894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7BEA8117-22A5-A4C3-0782-B3C08C1E35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4098" y="4208361"/>
              <a:ext cx="0" cy="1955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C805278-71B1-8CA3-A351-C3B4A28F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tx1"/>
                </a:solidFill>
              </a:rPr>
              <a:t>5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9BE13FD-ADD0-2BAC-A5AE-8A2509C429A8}"/>
              </a:ext>
            </a:extLst>
          </p:cNvPr>
          <p:cNvSpPr txBox="1"/>
          <p:nvPr/>
        </p:nvSpPr>
        <p:spPr>
          <a:xfrm>
            <a:off x="452511" y="1034694"/>
            <a:ext cx="3605683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Optimal Estimation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FB4FD5-F4EA-9640-B941-23E1D8D7FAF7}"/>
              </a:ext>
            </a:extLst>
          </p:cNvPr>
          <p:cNvSpPr txBox="1"/>
          <p:nvPr/>
        </p:nvSpPr>
        <p:spPr>
          <a:xfrm>
            <a:off x="625328" y="286378"/>
            <a:ext cx="11198781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N" sz="3000" b="1" dirty="0">
                <a:latin typeface="Arial" panose="020B0604020202020204" pitchFamily="34" charset="0"/>
                <a:cs typeface="Arial" panose="020B0604020202020204" pitchFamily="34" charset="0"/>
              </a:rPr>
              <a:t>Ozone retrieval algorithm using FY-4B/GIIRS spectra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BE7CB-4F57-E941-A4EF-2B79933C57EA}"/>
              </a:ext>
            </a:extLst>
          </p:cNvPr>
          <p:cNvSpPr txBox="1"/>
          <p:nvPr/>
        </p:nvSpPr>
        <p:spPr>
          <a:xfrm>
            <a:off x="374903" y="5992057"/>
            <a:ext cx="6070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>
                <a:solidFill>
                  <a:srgbClr val="0070C0"/>
                </a:solidFill>
              </a:rPr>
              <a:t>The a priori O</a:t>
            </a:r>
            <a:r>
              <a:rPr lang="en-CN" sz="2000" b="1" baseline="-25000" dirty="0">
                <a:solidFill>
                  <a:srgbClr val="0070C0"/>
                </a:solidFill>
              </a:rPr>
              <a:t>3</a:t>
            </a:r>
            <a:r>
              <a:rPr lang="en-CN" sz="2000" b="1" dirty="0">
                <a:solidFill>
                  <a:srgbClr val="0070C0"/>
                </a:solidFill>
              </a:rPr>
              <a:t> profile in the retrieval algorithm is fixed.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46BC39-91ED-2843-9592-333687437BCA}"/>
              </a:ext>
            </a:extLst>
          </p:cNvPr>
          <p:cNvSpPr txBox="1"/>
          <p:nvPr/>
        </p:nvSpPr>
        <p:spPr>
          <a:xfrm>
            <a:off x="8691513" y="6352143"/>
            <a:ext cx="3702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b="1" dirty="0"/>
              <a:t>Liu et al., 2025, JGR-Atmosphere</a:t>
            </a:r>
          </a:p>
        </p:txBody>
      </p:sp>
    </p:spTree>
    <p:extLst>
      <p:ext uri="{BB962C8B-B14F-4D97-AF65-F5344CB8AC3E}">
        <p14:creationId xmlns:p14="http://schemas.microsoft.com/office/powerpoint/2010/main" val="132014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FDF7F-07CE-DB4D-8303-DDA932D7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5BF-D85D-5541-A395-672C2B7F5AFD}" type="slidenum">
              <a:rPr lang="en-CN" smtClean="0"/>
              <a:t>4</a:t>
            </a:fld>
            <a:endParaRPr lang="en-C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BF031-46AD-F045-BFEA-D25607157046}"/>
              </a:ext>
            </a:extLst>
          </p:cNvPr>
          <p:cNvSpPr txBox="1"/>
          <p:nvPr/>
        </p:nvSpPr>
        <p:spPr>
          <a:xfrm>
            <a:off x="575632" y="222602"/>
            <a:ext cx="111987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N" sz="3600" b="1" dirty="0">
                <a:latin typeface="Arial" panose="020B0604020202020204" pitchFamily="34" charset="0"/>
                <a:cs typeface="Arial" panose="020B0604020202020204" pitchFamily="34" charset="0"/>
              </a:rPr>
              <a:t>Total ozone column from FY-4B/GIIRS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11F9F-27AE-9F40-8C56-A28B45C59835}"/>
              </a:ext>
            </a:extLst>
          </p:cNvPr>
          <p:cNvSpPr txBox="1"/>
          <p:nvPr/>
        </p:nvSpPr>
        <p:spPr>
          <a:xfrm>
            <a:off x="8833753" y="6354246"/>
            <a:ext cx="3358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b="1" dirty="0"/>
              <a:t>Liu et al., 2025, JGR-Atmosphere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411F89-C805-E241-BEA0-2CF20F8B1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6" y="1631042"/>
            <a:ext cx="7238354" cy="32567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38E1BE-96FE-354D-9F18-71AACFE99850}"/>
              </a:ext>
            </a:extLst>
          </p:cNvPr>
          <p:cNvSpPr txBox="1"/>
          <p:nvPr/>
        </p:nvSpPr>
        <p:spPr>
          <a:xfrm>
            <a:off x="312516" y="5188275"/>
            <a:ext cx="8678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dirty="0"/>
              <a:t>Examples of monthly averages of Ozone total column for three different hours and the associated DOFS (between 0.9 and 1.4)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dirty="0"/>
              <a:t>The vertical sensitivity indicated by AK, showing the peak sensitivity in the UTLS region.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FE155B-BF79-6F4B-B20E-1F3C7E82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289" y="1631042"/>
            <a:ext cx="4011124" cy="3842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1D630-68EA-F343-B597-2238546C916C}"/>
              </a:ext>
            </a:extLst>
          </p:cNvPr>
          <p:cNvSpPr txBox="1"/>
          <p:nvPr/>
        </p:nvSpPr>
        <p:spPr>
          <a:xfrm>
            <a:off x="8610600" y="1167274"/>
            <a:ext cx="2697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Arial" panose="020B0604020202020204" pitchFamily="34" charset="0"/>
                <a:cs typeface="Arial" panose="020B0604020202020204" pitchFamily="34" charset="0"/>
              </a:rPr>
              <a:t>Averaging Kernels</a:t>
            </a:r>
          </a:p>
        </p:txBody>
      </p:sp>
    </p:spTree>
    <p:extLst>
      <p:ext uri="{BB962C8B-B14F-4D97-AF65-F5344CB8AC3E}">
        <p14:creationId xmlns:p14="http://schemas.microsoft.com/office/powerpoint/2010/main" val="4896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FDF7F-07CE-DB4D-8303-DDA932D7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5BF-D85D-5541-A395-672C2B7F5AFD}" type="slidenum">
              <a:rPr lang="en-CN" smtClean="0"/>
              <a:t>5</a:t>
            </a:fld>
            <a:endParaRPr lang="en-C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438849-8515-574E-925E-70CE4174D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25" y="984047"/>
            <a:ext cx="9382314" cy="4063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C4987-A887-524E-8206-67573466099C}"/>
              </a:ext>
            </a:extLst>
          </p:cNvPr>
          <p:cNvSpPr txBox="1"/>
          <p:nvPr/>
        </p:nvSpPr>
        <p:spPr>
          <a:xfrm>
            <a:off x="828832" y="5047560"/>
            <a:ext cx="104042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Intercomparison of ozone data between GIIRS and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ozonesonde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King’s Park in southern China and Tsukuba in Japan;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Good agreement in general, but some difference with King’s Park data.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84435F-F75A-014A-B5B1-7F3C391DFCDC}"/>
              </a:ext>
            </a:extLst>
          </p:cNvPr>
          <p:cNvSpPr txBox="1"/>
          <p:nvPr/>
        </p:nvSpPr>
        <p:spPr>
          <a:xfrm>
            <a:off x="499882" y="333112"/>
            <a:ext cx="1085391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N" sz="3200" b="1" dirty="0">
                <a:latin typeface="Arial" panose="020B0604020202020204" pitchFamily="34" charset="0"/>
                <a:cs typeface="Arial" panose="020B0604020202020204" pitchFamily="34" charset="0"/>
              </a:rPr>
              <a:t>GIIRS O</a:t>
            </a:r>
            <a:r>
              <a:rPr lang="en-CN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N" sz="3200" b="1" dirty="0">
                <a:latin typeface="Arial" panose="020B0604020202020204" pitchFamily="34" charset="0"/>
                <a:cs typeface="Arial" panose="020B0604020202020204" pitchFamily="34" charset="0"/>
              </a:rPr>
              <a:t> compared to ozonesonde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C9B871-3D5A-5D44-B610-8A8F2934A330}"/>
              </a:ext>
            </a:extLst>
          </p:cNvPr>
          <p:cNvSpPr/>
          <p:nvPr/>
        </p:nvSpPr>
        <p:spPr>
          <a:xfrm>
            <a:off x="1539433" y="4907666"/>
            <a:ext cx="844952" cy="243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4AC647-203D-5549-88E2-196C7FDEE4D4}"/>
              </a:ext>
            </a:extLst>
          </p:cNvPr>
          <p:cNvSpPr/>
          <p:nvPr/>
        </p:nvSpPr>
        <p:spPr>
          <a:xfrm>
            <a:off x="895109" y="1101103"/>
            <a:ext cx="844952" cy="243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D7D3D5-2815-F84E-9D8E-3FA83B3EA576}"/>
              </a:ext>
            </a:extLst>
          </p:cNvPr>
          <p:cNvSpPr/>
          <p:nvPr/>
        </p:nvSpPr>
        <p:spPr>
          <a:xfrm>
            <a:off x="6557058" y="1119463"/>
            <a:ext cx="844952" cy="243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A498E-E2CE-5642-A3A0-2D0925C4E546}"/>
              </a:ext>
            </a:extLst>
          </p:cNvPr>
          <p:cNvSpPr txBox="1"/>
          <p:nvPr/>
        </p:nvSpPr>
        <p:spPr>
          <a:xfrm>
            <a:off x="8610600" y="6155556"/>
            <a:ext cx="3268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b="1" dirty="0"/>
              <a:t>Liu et al., 2025, JGR-Atmosphere</a:t>
            </a:r>
          </a:p>
        </p:txBody>
      </p:sp>
    </p:spTree>
    <p:extLst>
      <p:ext uri="{BB962C8B-B14F-4D97-AF65-F5344CB8AC3E}">
        <p14:creationId xmlns:p14="http://schemas.microsoft.com/office/powerpoint/2010/main" val="143740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FDF7F-07CE-DB4D-8303-DDA932D7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5BF-D85D-5541-A395-672C2B7F5AFD}" type="slidenum">
              <a:rPr lang="en-CN" smtClean="0"/>
              <a:t>6</a:t>
            </a:fld>
            <a:endParaRPr lang="en-C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D5EE20-2873-894D-A632-FD21649D8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584" y="767900"/>
            <a:ext cx="8839200" cy="513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A70A97-CC55-AB4C-ACA9-DAA6D633EB9A}"/>
              </a:ext>
            </a:extLst>
          </p:cNvPr>
          <p:cNvSpPr txBox="1"/>
          <p:nvPr/>
        </p:nvSpPr>
        <p:spPr>
          <a:xfrm>
            <a:off x="467576" y="5898700"/>
            <a:ext cx="11507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 series of TOC from GIIRS, ERA5 and Pandora in December of 2022 and March, June, September of 2023;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three datasets show good agreement in day-to-day variabilities. GIIRS is closer to Pandora data compared to ERA5.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51063-D29E-4F45-A79D-F75803217E9E}"/>
              </a:ext>
            </a:extLst>
          </p:cNvPr>
          <p:cNvSpPr txBox="1"/>
          <p:nvPr/>
        </p:nvSpPr>
        <p:spPr>
          <a:xfrm>
            <a:off x="514839" y="121569"/>
            <a:ext cx="1100894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N" sz="3200" b="1" dirty="0">
                <a:latin typeface="Arial" panose="020B0604020202020204" pitchFamily="34" charset="0"/>
                <a:cs typeface="Arial" panose="020B0604020202020204" pitchFamily="34" charset="0"/>
              </a:rPr>
              <a:t>GIIRS O</a:t>
            </a:r>
            <a:r>
              <a:rPr lang="en-CN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N" sz="3200" b="1" dirty="0">
                <a:latin typeface="Arial" panose="020B0604020202020204" pitchFamily="34" charset="0"/>
                <a:cs typeface="Arial" panose="020B0604020202020204" pitchFamily="34" charset="0"/>
              </a:rPr>
              <a:t> compared to ERA5 and Pandora (Beijing)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BB46F-C11D-9F45-B80C-9A39FD5492F5}"/>
              </a:ext>
            </a:extLst>
          </p:cNvPr>
          <p:cNvSpPr txBox="1"/>
          <p:nvPr/>
        </p:nvSpPr>
        <p:spPr>
          <a:xfrm>
            <a:off x="5075955" y="2549910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37A0F0-473C-2543-95A6-507E6F26B169}"/>
              </a:ext>
            </a:extLst>
          </p:cNvPr>
          <p:cNvSpPr txBox="1"/>
          <p:nvPr/>
        </p:nvSpPr>
        <p:spPr>
          <a:xfrm>
            <a:off x="9857580" y="2549910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16BBB-0643-D944-ACF1-4D1F4E121FA1}"/>
              </a:ext>
            </a:extLst>
          </p:cNvPr>
          <p:cNvSpPr txBox="1"/>
          <p:nvPr/>
        </p:nvSpPr>
        <p:spPr>
          <a:xfrm>
            <a:off x="5717156" y="5072143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F8FA48-4BFA-1F4D-9D2F-20889896380C}"/>
              </a:ext>
            </a:extLst>
          </p:cNvPr>
          <p:cNvSpPr txBox="1"/>
          <p:nvPr/>
        </p:nvSpPr>
        <p:spPr>
          <a:xfrm>
            <a:off x="9297969" y="5100246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CECC8E-758E-CD41-86BA-1595945A5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39" y="1086139"/>
            <a:ext cx="2006600" cy="1282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4025AC-CD2B-564D-B1BF-53512FE8A9EE}"/>
              </a:ext>
            </a:extLst>
          </p:cNvPr>
          <p:cNvSpPr txBox="1"/>
          <p:nvPr/>
        </p:nvSpPr>
        <p:spPr>
          <a:xfrm>
            <a:off x="526090" y="4949032"/>
            <a:ext cx="1884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b="1" dirty="0"/>
              <a:t>Liu et al., 2025, JGR-Atmosphere</a:t>
            </a:r>
          </a:p>
        </p:txBody>
      </p:sp>
    </p:spTree>
    <p:extLst>
      <p:ext uri="{BB962C8B-B14F-4D97-AF65-F5344CB8AC3E}">
        <p14:creationId xmlns:p14="http://schemas.microsoft.com/office/powerpoint/2010/main" val="331219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CE28A-2B63-0A4A-BA06-796A8128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5BF-D85D-5541-A395-672C2B7F5AFD}" type="slidenum">
              <a:rPr lang="en-CN" smtClean="0"/>
              <a:t>7</a:t>
            </a:fld>
            <a:endParaRPr lang="en-CN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6F8E9AF8-F1C1-F04E-A09A-C97C30356BC7}"/>
              </a:ext>
            </a:extLst>
          </p:cNvPr>
          <p:cNvSpPr txBox="1"/>
          <p:nvPr/>
        </p:nvSpPr>
        <p:spPr>
          <a:xfrm>
            <a:off x="612742" y="255364"/>
            <a:ext cx="1095394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</a:t>
            </a:r>
            <a:r>
              <a:rPr lang="en-US" sz="2800" b="1" baseline="-25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en-US" sz="28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from GIIRS, </a:t>
            </a:r>
            <a:r>
              <a:rPr lang="en-US" altLang="zh-CN" sz="28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GEMS, ERA5 and Pandora (3 sites)</a:t>
            </a:r>
            <a:endParaRPr lang="en-CN" sz="28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图片 1545">
            <a:extLst>
              <a:ext uri="{FF2B5EF4-FFF2-40B4-BE49-F238E27FC236}">
                <a16:creationId xmlns:a16="http://schemas.microsoft.com/office/drawing/2014/main" id="{74E07F15-B75A-0C41-8D65-748A7A14F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410" y="802340"/>
            <a:ext cx="4314931" cy="2970513"/>
          </a:xfrm>
          <a:prstGeom prst="rect">
            <a:avLst/>
          </a:prstGeom>
        </p:spPr>
      </p:pic>
      <p:pic>
        <p:nvPicPr>
          <p:cNvPr id="14" name="图片 1547">
            <a:extLst>
              <a:ext uri="{FF2B5EF4-FFF2-40B4-BE49-F238E27FC236}">
                <a16:creationId xmlns:a16="http://schemas.microsoft.com/office/drawing/2014/main" id="{5C241217-8830-D543-967F-88312DA7F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59" y="802340"/>
            <a:ext cx="4356633" cy="2999223"/>
          </a:xfrm>
          <a:prstGeom prst="rect">
            <a:avLst/>
          </a:prstGeom>
        </p:spPr>
      </p:pic>
      <p:pic>
        <p:nvPicPr>
          <p:cNvPr id="15" name="图片 1553">
            <a:extLst>
              <a:ext uri="{FF2B5EF4-FFF2-40B4-BE49-F238E27FC236}">
                <a16:creationId xmlns:a16="http://schemas.microsoft.com/office/drawing/2014/main" id="{E13C8730-5EA1-0A4E-A579-C62104777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410" y="3716317"/>
            <a:ext cx="4314931" cy="29705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58919C-7B6D-7F4B-84DE-281FA9D3B4EF}"/>
              </a:ext>
            </a:extLst>
          </p:cNvPr>
          <p:cNvSpPr txBox="1"/>
          <p:nvPr/>
        </p:nvSpPr>
        <p:spPr>
          <a:xfrm>
            <a:off x="1310812" y="3919152"/>
            <a:ext cx="41883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1600" dirty="0">
                <a:latin typeface="Arial" panose="020B0604020202020204" pitchFamily="34" charset="0"/>
                <a:cs typeface="Arial" panose="020B0604020202020204" pitchFamily="34" charset="0"/>
              </a:rPr>
              <a:t>Observations at three Pandora sites confirm strong consistency in total ozone column between GIIRS, GEMS, ground stations, and ERA5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3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CE28A-2B63-0A4A-BA06-796A8128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F5BF-D85D-5541-A395-672C2B7F5AFD}" type="slidenum">
              <a:rPr lang="en-CN" smtClean="0"/>
              <a:t>8</a:t>
            </a:fld>
            <a:endParaRPr lang="en-CN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6F8E9AF8-F1C1-F04E-A09A-C97C30356BC7}"/>
              </a:ext>
            </a:extLst>
          </p:cNvPr>
          <p:cNvSpPr txBox="1"/>
          <p:nvPr/>
        </p:nvSpPr>
        <p:spPr>
          <a:xfrm>
            <a:off x="612742" y="255364"/>
            <a:ext cx="1095394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</a:t>
            </a:r>
            <a:r>
              <a:rPr lang="en-US" sz="2800" b="1" baseline="-25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en-US" sz="28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from GIIRS, </a:t>
            </a:r>
            <a:r>
              <a:rPr lang="en-US" altLang="zh-CN" sz="28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GEMS, ERA5 and Pandora (3 sites)</a:t>
            </a:r>
            <a:endParaRPr lang="en-CN" sz="28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图片 1545">
            <a:extLst>
              <a:ext uri="{FF2B5EF4-FFF2-40B4-BE49-F238E27FC236}">
                <a16:creationId xmlns:a16="http://schemas.microsoft.com/office/drawing/2014/main" id="{74E07F15-B75A-0C41-8D65-748A7A14F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410" y="802340"/>
            <a:ext cx="4314931" cy="2970513"/>
          </a:xfrm>
          <a:prstGeom prst="rect">
            <a:avLst/>
          </a:prstGeom>
        </p:spPr>
      </p:pic>
      <p:pic>
        <p:nvPicPr>
          <p:cNvPr id="14" name="图片 1547">
            <a:extLst>
              <a:ext uri="{FF2B5EF4-FFF2-40B4-BE49-F238E27FC236}">
                <a16:creationId xmlns:a16="http://schemas.microsoft.com/office/drawing/2014/main" id="{5C241217-8830-D543-967F-88312DA7F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59" y="802340"/>
            <a:ext cx="4356633" cy="2999223"/>
          </a:xfrm>
          <a:prstGeom prst="rect">
            <a:avLst/>
          </a:prstGeom>
        </p:spPr>
      </p:pic>
      <p:pic>
        <p:nvPicPr>
          <p:cNvPr id="15" name="图片 1553">
            <a:extLst>
              <a:ext uri="{FF2B5EF4-FFF2-40B4-BE49-F238E27FC236}">
                <a16:creationId xmlns:a16="http://schemas.microsoft.com/office/drawing/2014/main" id="{E13C8730-5EA1-0A4E-A579-C62104777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410" y="3716317"/>
            <a:ext cx="4314931" cy="29705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58919C-7B6D-7F4B-84DE-281FA9D3B4EF}"/>
              </a:ext>
            </a:extLst>
          </p:cNvPr>
          <p:cNvSpPr txBox="1"/>
          <p:nvPr/>
        </p:nvSpPr>
        <p:spPr>
          <a:xfrm>
            <a:off x="1310812" y="3919152"/>
            <a:ext cx="41883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1600" dirty="0">
                <a:latin typeface="Arial" panose="020B0604020202020204" pitchFamily="34" charset="0"/>
                <a:cs typeface="Arial" panose="020B0604020202020204" pitchFamily="34" charset="0"/>
              </a:rPr>
              <a:t>Observations at three Pandora sites confirm strong consistency in total ozone column between GIIRS, GEMS, ground stations, and ERA5;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These O3 peaks may represent </a:t>
            </a:r>
            <a:r>
              <a:rPr lang="en-US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</a:t>
            </a:r>
            <a:r>
              <a:rPr lang="en-US" altLang="zh-CN" sz="1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stratosphere-troposphere exchange event​ that propagates from west to east.</a:t>
            </a:r>
            <a:endParaRPr lang="en-CN" sz="1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椭圆 1580">
            <a:extLst>
              <a:ext uri="{FF2B5EF4-FFF2-40B4-BE49-F238E27FC236}">
                <a16:creationId xmlns:a16="http://schemas.microsoft.com/office/drawing/2014/main" id="{13CE7A6C-2B7C-404B-96E7-C92168704708}"/>
              </a:ext>
            </a:extLst>
          </p:cNvPr>
          <p:cNvSpPr/>
          <p:nvPr/>
        </p:nvSpPr>
        <p:spPr>
          <a:xfrm>
            <a:off x="8305714" y="1457073"/>
            <a:ext cx="502161" cy="12265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0000"/>
              </a:highlight>
            </a:endParaRPr>
          </a:p>
        </p:txBody>
      </p:sp>
      <p:sp>
        <p:nvSpPr>
          <p:cNvPr id="18" name="椭圆 1580">
            <a:extLst>
              <a:ext uri="{FF2B5EF4-FFF2-40B4-BE49-F238E27FC236}">
                <a16:creationId xmlns:a16="http://schemas.microsoft.com/office/drawing/2014/main" id="{6CDBA176-F4A1-7D42-A9BB-717BB878A08C}"/>
              </a:ext>
            </a:extLst>
          </p:cNvPr>
          <p:cNvSpPr/>
          <p:nvPr/>
        </p:nvSpPr>
        <p:spPr>
          <a:xfrm>
            <a:off x="2795360" y="1534138"/>
            <a:ext cx="502161" cy="11837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0000"/>
              </a:highlight>
            </a:endParaRPr>
          </a:p>
        </p:txBody>
      </p:sp>
      <p:sp>
        <p:nvSpPr>
          <p:cNvPr id="19" name="椭圆 1580">
            <a:extLst>
              <a:ext uri="{FF2B5EF4-FFF2-40B4-BE49-F238E27FC236}">
                <a16:creationId xmlns:a16="http://schemas.microsoft.com/office/drawing/2014/main" id="{253E5B45-D6C5-AB46-8BE7-FF30CDCB3A25}"/>
              </a:ext>
            </a:extLst>
          </p:cNvPr>
          <p:cNvSpPr/>
          <p:nvPr/>
        </p:nvSpPr>
        <p:spPr>
          <a:xfrm>
            <a:off x="8359519" y="4203441"/>
            <a:ext cx="502161" cy="12042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0000"/>
              </a:highlight>
            </a:endParaRP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8FC6768A-4E5F-6A4C-BB21-19C0B41B07A4}"/>
              </a:ext>
            </a:extLst>
          </p:cNvPr>
          <p:cNvSpPr/>
          <p:nvPr/>
        </p:nvSpPr>
        <p:spPr>
          <a:xfrm rot="16200000">
            <a:off x="2832127" y="2872654"/>
            <a:ext cx="428627" cy="236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2D7D7C48-B9F5-F24D-872C-CCBD8E3F01AD}"/>
              </a:ext>
            </a:extLst>
          </p:cNvPr>
          <p:cNvSpPr/>
          <p:nvPr/>
        </p:nvSpPr>
        <p:spPr>
          <a:xfrm rot="16200000">
            <a:off x="8342481" y="2835525"/>
            <a:ext cx="428627" cy="236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2A6F49F8-4A81-5741-A839-A099556949F7}"/>
              </a:ext>
            </a:extLst>
          </p:cNvPr>
          <p:cNvSpPr/>
          <p:nvPr/>
        </p:nvSpPr>
        <p:spPr>
          <a:xfrm rot="16200000">
            <a:off x="8441636" y="5569841"/>
            <a:ext cx="428627" cy="236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EC4E5-FA5C-B04E-879A-4B14B0566FEE}"/>
              </a:ext>
            </a:extLst>
          </p:cNvPr>
          <p:cNvSpPr txBox="1"/>
          <p:nvPr/>
        </p:nvSpPr>
        <p:spPr>
          <a:xfrm>
            <a:off x="3155825" y="2897005"/>
            <a:ext cx="107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0070C0"/>
                </a:solidFill>
              </a:rPr>
              <a:t>March 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298043-92F5-5146-9C03-519AE0D396E0}"/>
              </a:ext>
            </a:extLst>
          </p:cNvPr>
          <p:cNvSpPr txBox="1"/>
          <p:nvPr/>
        </p:nvSpPr>
        <p:spPr>
          <a:xfrm>
            <a:off x="8725698" y="2872668"/>
            <a:ext cx="107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0070C0"/>
                </a:solidFill>
              </a:rPr>
              <a:t>March 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330B10-2C43-9C4E-9C1C-F37207DBA99C}"/>
              </a:ext>
            </a:extLst>
          </p:cNvPr>
          <p:cNvSpPr txBox="1"/>
          <p:nvPr/>
        </p:nvSpPr>
        <p:spPr>
          <a:xfrm>
            <a:off x="8807875" y="5759926"/>
            <a:ext cx="107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0070C0"/>
                </a:solidFill>
              </a:rPr>
              <a:t>March 13</a:t>
            </a:r>
          </a:p>
        </p:txBody>
      </p:sp>
    </p:spTree>
    <p:extLst>
      <p:ext uri="{BB962C8B-B14F-4D97-AF65-F5344CB8AC3E}">
        <p14:creationId xmlns:p14="http://schemas.microsoft.com/office/powerpoint/2010/main" val="240027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78FD6-0A38-0A4C-86AE-FD8556D1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136" y="12953501"/>
            <a:ext cx="2743200" cy="365125"/>
          </a:xfrm>
        </p:spPr>
        <p:txBody>
          <a:bodyPr/>
          <a:lstStyle/>
          <a:p>
            <a:fld id="{F1F3F5BF-D85D-5541-A395-672C2B7F5AFD}" type="slidenum">
              <a:rPr lang="en-CN" smtClean="0"/>
              <a:t>9</a:t>
            </a:fld>
            <a:endParaRPr lang="en-CN"/>
          </a:p>
        </p:txBody>
      </p:sp>
      <p:pic>
        <p:nvPicPr>
          <p:cNvPr id="46" name="图片 1598">
            <a:extLst>
              <a:ext uri="{FF2B5EF4-FFF2-40B4-BE49-F238E27FC236}">
                <a16:creationId xmlns:a16="http://schemas.microsoft.com/office/drawing/2014/main" id="{CDF4658F-4261-2947-B710-A28E6A08E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546" y="1256444"/>
            <a:ext cx="3171506" cy="2699289"/>
          </a:xfrm>
          <a:prstGeom prst="rect">
            <a:avLst/>
          </a:prstGeom>
        </p:spPr>
      </p:pic>
      <p:sp>
        <p:nvSpPr>
          <p:cNvPr id="47" name="TextBox 22">
            <a:extLst>
              <a:ext uri="{FF2B5EF4-FFF2-40B4-BE49-F238E27FC236}">
                <a16:creationId xmlns:a16="http://schemas.microsoft.com/office/drawing/2014/main" id="{1F0B017A-DEE9-6F43-A451-9B3931491418}"/>
              </a:ext>
            </a:extLst>
          </p:cNvPr>
          <p:cNvSpPr txBox="1"/>
          <p:nvPr/>
        </p:nvSpPr>
        <p:spPr>
          <a:xfrm>
            <a:off x="3287576" y="1518435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Mar 11, 13</a:t>
            </a:r>
            <a:r>
              <a:rPr lang="en-CN" sz="2400" b="1" dirty="0">
                <a:solidFill>
                  <a:srgbClr val="0070C0"/>
                </a:solidFill>
              </a:rPr>
              <a:t>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endParaRPr lang="en-CN" sz="2400" b="1" dirty="0">
              <a:solidFill>
                <a:srgbClr val="0070C0"/>
              </a:solidFill>
            </a:endParaRPr>
          </a:p>
        </p:txBody>
      </p:sp>
      <p:pic>
        <p:nvPicPr>
          <p:cNvPr id="48" name="图片 1600">
            <a:extLst>
              <a:ext uri="{FF2B5EF4-FFF2-40B4-BE49-F238E27FC236}">
                <a16:creationId xmlns:a16="http://schemas.microsoft.com/office/drawing/2014/main" id="{4B004DF1-28BB-174F-B95E-E7B10592B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006" y="1245756"/>
            <a:ext cx="3171506" cy="2699289"/>
          </a:xfrm>
          <a:prstGeom prst="rect">
            <a:avLst/>
          </a:prstGeom>
        </p:spPr>
      </p:pic>
      <p:sp>
        <p:nvSpPr>
          <p:cNvPr id="49" name="TextBox 22">
            <a:extLst>
              <a:ext uri="{FF2B5EF4-FFF2-40B4-BE49-F238E27FC236}">
                <a16:creationId xmlns:a16="http://schemas.microsoft.com/office/drawing/2014/main" id="{63E1AD4A-7778-C840-A124-BD4AFF2B3108}"/>
              </a:ext>
            </a:extLst>
          </p:cNvPr>
          <p:cNvSpPr txBox="1"/>
          <p:nvPr/>
        </p:nvSpPr>
        <p:spPr>
          <a:xfrm>
            <a:off x="6186680" y="1496083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Mar 11, 19</a:t>
            </a:r>
            <a:r>
              <a:rPr lang="en-CN" sz="2400" b="1" dirty="0">
                <a:solidFill>
                  <a:srgbClr val="0070C0"/>
                </a:solidFill>
              </a:rPr>
              <a:t>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endParaRPr lang="en-CN" sz="2400" b="1" dirty="0">
              <a:solidFill>
                <a:srgbClr val="0070C0"/>
              </a:solidFill>
            </a:endParaRPr>
          </a:p>
        </p:txBody>
      </p:sp>
      <p:pic>
        <p:nvPicPr>
          <p:cNvPr id="50" name="图片 1602">
            <a:extLst>
              <a:ext uri="{FF2B5EF4-FFF2-40B4-BE49-F238E27FC236}">
                <a16:creationId xmlns:a16="http://schemas.microsoft.com/office/drawing/2014/main" id="{6452CF94-89B9-C64A-A205-9FCBEF99E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2466" y="1232484"/>
            <a:ext cx="3171506" cy="2699289"/>
          </a:xfrm>
          <a:prstGeom prst="rect">
            <a:avLst/>
          </a:prstGeom>
        </p:spPr>
      </p:pic>
      <p:sp>
        <p:nvSpPr>
          <p:cNvPr id="51" name="TextBox 22">
            <a:extLst>
              <a:ext uri="{FF2B5EF4-FFF2-40B4-BE49-F238E27FC236}">
                <a16:creationId xmlns:a16="http://schemas.microsoft.com/office/drawing/2014/main" id="{32008C6F-2936-D745-AA89-3C9A2E7B2521}"/>
              </a:ext>
            </a:extLst>
          </p:cNvPr>
          <p:cNvSpPr txBox="1"/>
          <p:nvPr/>
        </p:nvSpPr>
        <p:spPr>
          <a:xfrm>
            <a:off x="9068512" y="1505271"/>
            <a:ext cx="1978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Mar 12, 01</a:t>
            </a:r>
            <a:r>
              <a:rPr lang="en-CN" sz="2400" b="1" dirty="0">
                <a:solidFill>
                  <a:srgbClr val="0070C0"/>
                </a:solidFill>
              </a:rPr>
              <a:t>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endParaRPr lang="en-CN" sz="2400" b="1" dirty="0">
              <a:solidFill>
                <a:srgbClr val="0070C0"/>
              </a:solidFill>
            </a:endParaRPr>
          </a:p>
        </p:txBody>
      </p:sp>
      <p:pic>
        <p:nvPicPr>
          <p:cNvPr id="52" name="图片 1604">
            <a:extLst>
              <a:ext uri="{FF2B5EF4-FFF2-40B4-BE49-F238E27FC236}">
                <a16:creationId xmlns:a16="http://schemas.microsoft.com/office/drawing/2014/main" id="{61953AB1-7764-6E40-9720-93FB2A14E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4950" y="3889778"/>
            <a:ext cx="3198024" cy="2721858"/>
          </a:xfrm>
          <a:prstGeom prst="rect">
            <a:avLst/>
          </a:prstGeom>
        </p:spPr>
      </p:pic>
      <p:sp>
        <p:nvSpPr>
          <p:cNvPr id="53" name="TextBox 22">
            <a:extLst>
              <a:ext uri="{FF2B5EF4-FFF2-40B4-BE49-F238E27FC236}">
                <a16:creationId xmlns:a16="http://schemas.microsoft.com/office/drawing/2014/main" id="{1ABB85EF-1ED8-8C4A-B9E2-2D8E2FD0751E}"/>
              </a:ext>
            </a:extLst>
          </p:cNvPr>
          <p:cNvSpPr txBox="1"/>
          <p:nvPr/>
        </p:nvSpPr>
        <p:spPr>
          <a:xfrm>
            <a:off x="3261934" y="4162202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Mar 12, 07</a:t>
            </a:r>
            <a:r>
              <a:rPr lang="en-CN" sz="2400" b="1" dirty="0">
                <a:solidFill>
                  <a:srgbClr val="0070C0"/>
                </a:solidFill>
              </a:rPr>
              <a:t>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endParaRPr lang="en-CN" sz="2400" b="1" dirty="0">
              <a:solidFill>
                <a:srgbClr val="0070C0"/>
              </a:solidFill>
            </a:endParaRPr>
          </a:p>
        </p:txBody>
      </p:sp>
      <p:pic>
        <p:nvPicPr>
          <p:cNvPr id="54" name="图片 1606">
            <a:extLst>
              <a:ext uri="{FF2B5EF4-FFF2-40B4-BE49-F238E27FC236}">
                <a16:creationId xmlns:a16="http://schemas.microsoft.com/office/drawing/2014/main" id="{35F48FF5-D1EF-9F42-9377-019E306C5E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7005" y="3908003"/>
            <a:ext cx="3171507" cy="2699289"/>
          </a:xfrm>
          <a:prstGeom prst="rect">
            <a:avLst/>
          </a:prstGeom>
        </p:spPr>
      </p:pic>
      <p:sp>
        <p:nvSpPr>
          <p:cNvPr id="55" name="TextBox 22">
            <a:extLst>
              <a:ext uri="{FF2B5EF4-FFF2-40B4-BE49-F238E27FC236}">
                <a16:creationId xmlns:a16="http://schemas.microsoft.com/office/drawing/2014/main" id="{C8E743C4-D6B6-5749-B1D3-B5DAA1811AA7}"/>
              </a:ext>
            </a:extLst>
          </p:cNvPr>
          <p:cNvSpPr txBox="1"/>
          <p:nvPr/>
        </p:nvSpPr>
        <p:spPr>
          <a:xfrm>
            <a:off x="6189568" y="4190314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Mar 12, 13</a:t>
            </a:r>
            <a:r>
              <a:rPr lang="en-CN" sz="2400" b="1" dirty="0">
                <a:solidFill>
                  <a:srgbClr val="0070C0"/>
                </a:solidFill>
              </a:rPr>
              <a:t>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endParaRPr lang="en-CN" sz="2400" b="1" dirty="0">
              <a:solidFill>
                <a:srgbClr val="0070C0"/>
              </a:solidFill>
            </a:endParaRPr>
          </a:p>
        </p:txBody>
      </p:sp>
      <p:pic>
        <p:nvPicPr>
          <p:cNvPr id="56" name="图片 1608">
            <a:extLst>
              <a:ext uri="{FF2B5EF4-FFF2-40B4-BE49-F238E27FC236}">
                <a16:creationId xmlns:a16="http://schemas.microsoft.com/office/drawing/2014/main" id="{999699BB-B802-0843-9B86-8FB06FAA38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9304" y="3884703"/>
            <a:ext cx="3171506" cy="2699289"/>
          </a:xfrm>
          <a:prstGeom prst="rect">
            <a:avLst/>
          </a:prstGeom>
        </p:spPr>
      </p:pic>
      <p:sp>
        <p:nvSpPr>
          <p:cNvPr id="57" name="TextBox 22">
            <a:extLst>
              <a:ext uri="{FF2B5EF4-FFF2-40B4-BE49-F238E27FC236}">
                <a16:creationId xmlns:a16="http://schemas.microsoft.com/office/drawing/2014/main" id="{70A15CB4-9297-1C4B-AAB1-7712F77F94AB}"/>
              </a:ext>
            </a:extLst>
          </p:cNvPr>
          <p:cNvSpPr txBox="1"/>
          <p:nvPr/>
        </p:nvSpPr>
        <p:spPr>
          <a:xfrm>
            <a:off x="9095029" y="4172519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Mar 12, 19</a:t>
            </a:r>
            <a:r>
              <a:rPr lang="en-CN" sz="2400" b="1" dirty="0">
                <a:solidFill>
                  <a:srgbClr val="0070C0"/>
                </a:solidFill>
              </a:rPr>
              <a:t>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endParaRPr lang="en-CN" sz="2400" b="1" dirty="0">
              <a:solidFill>
                <a:srgbClr val="0070C0"/>
              </a:solidFill>
            </a:endParaRPr>
          </a:p>
        </p:txBody>
      </p:sp>
      <p:pic>
        <p:nvPicPr>
          <p:cNvPr id="58" name="图片 1620">
            <a:extLst>
              <a:ext uri="{FF2B5EF4-FFF2-40B4-BE49-F238E27FC236}">
                <a16:creationId xmlns:a16="http://schemas.microsoft.com/office/drawing/2014/main" id="{B332F86C-B4E1-404D-A0AE-DC98EF0C5AC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87626" b="3"/>
          <a:stretch/>
        </p:blipFill>
        <p:spPr>
          <a:xfrm>
            <a:off x="5572389" y="6395172"/>
            <a:ext cx="3820738" cy="457201"/>
          </a:xfrm>
          <a:prstGeom prst="rect">
            <a:avLst/>
          </a:prstGeom>
        </p:spPr>
      </p:pic>
      <p:sp>
        <p:nvSpPr>
          <p:cNvPr id="59" name="TextBox 10">
            <a:extLst>
              <a:ext uri="{FF2B5EF4-FFF2-40B4-BE49-F238E27FC236}">
                <a16:creationId xmlns:a16="http://schemas.microsoft.com/office/drawing/2014/main" id="{AD5A017D-867A-7244-9CEE-386F028CF6B7}"/>
              </a:ext>
            </a:extLst>
          </p:cNvPr>
          <p:cNvSpPr txBox="1"/>
          <p:nvPr/>
        </p:nvSpPr>
        <p:spPr>
          <a:xfrm>
            <a:off x="787400" y="77998"/>
            <a:ext cx="106172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 stratosphere-troposphere exchange event​</a:t>
            </a:r>
            <a:endParaRPr lang="en-CN" sz="32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712E905-2F56-BD49-A985-0787219E733C}"/>
              </a:ext>
            </a:extLst>
          </p:cNvPr>
          <p:cNvSpPr txBox="1"/>
          <p:nvPr/>
        </p:nvSpPr>
        <p:spPr>
          <a:xfrm>
            <a:off x="292393" y="1598789"/>
            <a:ext cx="259584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GIIRS has a relatively high sensitivity at 250hPa;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It effectively detects the upper-tropospheric ozone increases during stratosphere-troposphere exchange (STE) events.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major factor driving vertical ozone transport is the re-distribution of vertical momentum resulting from Rossby Wave Breaking in the Upper Troposphere Lower Stratosphere (UTLS).</a:t>
            </a:r>
            <a:endParaRPr lang="en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892D1-209B-134D-BC42-41CF48B814B1}"/>
              </a:ext>
            </a:extLst>
          </p:cNvPr>
          <p:cNvSpPr txBox="1"/>
          <p:nvPr/>
        </p:nvSpPr>
        <p:spPr>
          <a:xfrm>
            <a:off x="4264354" y="2867462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1" dirty="0">
                <a:solidFill>
                  <a:srgbClr val="C00000"/>
                </a:solidFill>
              </a:rPr>
              <a:t>Beijing</a:t>
            </a: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A70D95DB-8BA0-1E4E-ABF9-64E062BD3864}"/>
              </a:ext>
            </a:extLst>
          </p:cNvPr>
          <p:cNvSpPr/>
          <p:nvPr/>
        </p:nvSpPr>
        <p:spPr>
          <a:xfrm>
            <a:off x="4521282" y="2582128"/>
            <a:ext cx="320029" cy="320029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5B18EA30-E469-C249-B978-01FBD274C269}"/>
              </a:ext>
            </a:extLst>
          </p:cNvPr>
          <p:cNvSpPr/>
          <p:nvPr/>
        </p:nvSpPr>
        <p:spPr>
          <a:xfrm>
            <a:off x="3915302" y="2377206"/>
            <a:ext cx="320029" cy="32002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12DE8E4D-290E-A446-BC8B-E8221E8D8FE7}"/>
              </a:ext>
            </a:extLst>
          </p:cNvPr>
          <p:cNvSpPr/>
          <p:nvPr/>
        </p:nvSpPr>
        <p:spPr>
          <a:xfrm>
            <a:off x="5034138" y="2721411"/>
            <a:ext cx="320029" cy="320029"/>
          </a:xfrm>
          <a:prstGeom prst="star5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28ABA3-ADCF-744C-BC9E-A2E8444EA0C8}"/>
              </a:ext>
            </a:extLst>
          </p:cNvPr>
          <p:cNvSpPr txBox="1"/>
          <p:nvPr/>
        </p:nvSpPr>
        <p:spPr>
          <a:xfrm>
            <a:off x="5098237" y="240777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1" dirty="0">
                <a:solidFill>
                  <a:srgbClr val="0070C0"/>
                </a:solidFill>
              </a:rPr>
              <a:t>Seoul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1E554F-A546-BB48-9834-D35A25DA4FC6}"/>
              </a:ext>
            </a:extLst>
          </p:cNvPr>
          <p:cNvSpPr txBox="1"/>
          <p:nvPr/>
        </p:nvSpPr>
        <p:spPr>
          <a:xfrm>
            <a:off x="3249329" y="2640879"/>
            <a:ext cx="9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Dakabz-adfad</a:t>
            </a:r>
            <a:endParaRPr lang="en-CN" b="1" dirty="0"/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EED76586-037A-9841-B011-D018E16E8D09}"/>
              </a:ext>
            </a:extLst>
          </p:cNvPr>
          <p:cNvSpPr txBox="1"/>
          <p:nvPr/>
        </p:nvSpPr>
        <p:spPr>
          <a:xfrm>
            <a:off x="4573962" y="760899"/>
            <a:ext cx="565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GIIRS Partial Ozone Column (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250hPa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N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01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4253</TotalTime>
  <Words>1208</Words>
  <Application>Microsoft Macintosh PowerPoint</Application>
  <PresentationFormat>Widescreen</PresentationFormat>
  <Paragraphs>152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ElsevierGulliver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841</cp:revision>
  <dcterms:created xsi:type="dcterms:W3CDTF">2023-04-26T11:18:10Z</dcterms:created>
  <dcterms:modified xsi:type="dcterms:W3CDTF">2025-06-09T13:05:50Z</dcterms:modified>
</cp:coreProperties>
</file>