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711" r:id="rId1"/>
  </p:sldMasterIdLst>
  <p:notesMasterIdLst>
    <p:notesMasterId r:id="rId14"/>
  </p:notesMasterIdLst>
  <p:handoutMasterIdLst>
    <p:handoutMasterId r:id="rId15"/>
  </p:handoutMasterIdLst>
  <p:sldIdLst>
    <p:sldId id="610" r:id="rId2"/>
    <p:sldId id="841" r:id="rId3"/>
    <p:sldId id="613" r:id="rId4"/>
    <p:sldId id="260" r:id="rId5"/>
    <p:sldId id="628" r:id="rId6"/>
    <p:sldId id="616" r:id="rId7"/>
    <p:sldId id="855" r:id="rId8"/>
    <p:sldId id="654" r:id="rId9"/>
    <p:sldId id="847" r:id="rId10"/>
    <p:sldId id="854" r:id="rId11"/>
    <p:sldId id="856" r:id="rId12"/>
    <p:sldId id="615" r:id="rId13"/>
  </p:sldIdLst>
  <p:sldSz cx="12192000" cy="6858000"/>
  <p:notesSz cx="9931400" cy="14363700"/>
  <p:defaultTextStyle>
    <a:defPPr>
      <a:defRPr lang="en-GB"/>
    </a:defPPr>
    <a:lvl1pPr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1pPr>
    <a:lvl2pPr marL="4572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2pPr>
    <a:lvl3pPr marL="9144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3pPr>
    <a:lvl4pPr marL="13716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4pPr>
    <a:lvl5pPr marL="1828800" algn="l" rtl="0" eaLnBrk="0" fontAlgn="base" hangingPunct="0">
      <a:spcBef>
        <a:spcPct val="0"/>
      </a:spcBef>
      <a:spcAft>
        <a:spcPct val="0"/>
      </a:spcAft>
      <a:defRPr sz="900" b="1" kern="1200">
        <a:solidFill>
          <a:schemeClr val="bg1"/>
        </a:solidFill>
        <a:latin typeface="Tahoma" panose="020B0604030504040204" pitchFamily="34" charset="0"/>
        <a:ea typeface="+mn-ea"/>
        <a:cs typeface="+mn-cs"/>
      </a:defRPr>
    </a:lvl5pPr>
    <a:lvl6pPr marL="2286000" algn="l" defTabSz="914400" rtl="0" eaLnBrk="1" latinLnBrk="0" hangingPunct="1">
      <a:defRPr sz="900" b="1" kern="1200">
        <a:solidFill>
          <a:schemeClr val="bg1"/>
        </a:solidFill>
        <a:latin typeface="Tahoma" panose="020B0604030504040204" pitchFamily="34" charset="0"/>
        <a:ea typeface="+mn-ea"/>
        <a:cs typeface="+mn-cs"/>
      </a:defRPr>
    </a:lvl6pPr>
    <a:lvl7pPr marL="2743200" algn="l" defTabSz="914400" rtl="0" eaLnBrk="1" latinLnBrk="0" hangingPunct="1">
      <a:defRPr sz="900" b="1" kern="1200">
        <a:solidFill>
          <a:schemeClr val="bg1"/>
        </a:solidFill>
        <a:latin typeface="Tahoma" panose="020B0604030504040204" pitchFamily="34" charset="0"/>
        <a:ea typeface="+mn-ea"/>
        <a:cs typeface="+mn-cs"/>
      </a:defRPr>
    </a:lvl7pPr>
    <a:lvl8pPr marL="3200400" algn="l" defTabSz="914400" rtl="0" eaLnBrk="1" latinLnBrk="0" hangingPunct="1">
      <a:defRPr sz="900" b="1" kern="1200">
        <a:solidFill>
          <a:schemeClr val="bg1"/>
        </a:solidFill>
        <a:latin typeface="Tahoma" panose="020B0604030504040204" pitchFamily="34" charset="0"/>
        <a:ea typeface="+mn-ea"/>
        <a:cs typeface="+mn-cs"/>
      </a:defRPr>
    </a:lvl8pPr>
    <a:lvl9pPr marL="3657600" algn="l" defTabSz="914400" rtl="0" eaLnBrk="1" latinLnBrk="0" hangingPunct="1">
      <a:defRPr sz="900" b="1" kern="1200">
        <a:solidFill>
          <a:schemeClr val="bg1"/>
        </a:solidFill>
        <a:latin typeface="Tahoma" panose="020B060403050404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99B8A0-0D4D-B6DF-0A2F-8A799C33D2DC}" name="Cedric Goukenleuque" initials="CG" userId="S::Cedric.Goukenleuque@external.eumetsat.int::6e1b169b-b8a1-43ba-bdc0-348f7516952c" providerId="AD"/>
  <p188:author id="{CE256AC5-0013-980B-F4B2-EE47B26C63E7}" name="Stefan Stapelberg" initials="SS" userId="S::Stefan.Stapelberg@eumetsat.int::00e88ad3-d0cf-4b6c-9b64-a1e8b8679b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000"/>
    <a:srgbClr val="00B5E2"/>
    <a:srgbClr val="00205B"/>
    <a:srgbClr val="FF66FF"/>
    <a:srgbClr val="CC00FF"/>
    <a:srgbClr val="0000FF"/>
    <a:srgbClr val="99FFCC"/>
    <a:srgbClr val="00FF00"/>
    <a:srgbClr val="C5B9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BDA68-47C4-44F4-BBF7-8C21C3271110}" v="4" dt="2025-06-09T19:17:56.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279" autoAdjust="0"/>
    <p:restoredTop sz="90299" autoAdjust="0"/>
  </p:normalViewPr>
  <p:slideViewPr>
    <p:cSldViewPr snapToGrid="0">
      <p:cViewPr varScale="1">
        <p:scale>
          <a:sx n="127" d="100"/>
          <a:sy n="127" d="100"/>
        </p:scale>
        <p:origin x="936"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othee Coppens" userId="6c3bedbf-ec96-4670-8442-8e1d6a6d7cd1" providerId="ADAL" clId="{7D1BDA68-47C4-44F4-BBF7-8C21C3271110}"/>
    <pc:docChg chg="modSld">
      <pc:chgData name="Dorothee Coppens" userId="6c3bedbf-ec96-4670-8442-8e1d6a6d7cd1" providerId="ADAL" clId="{7D1BDA68-47C4-44F4-BBF7-8C21C3271110}" dt="2025-06-09T19:17:56.277" v="3"/>
      <pc:docMkLst>
        <pc:docMk/>
      </pc:docMkLst>
      <pc:sldChg chg="modAnim">
        <pc:chgData name="Dorothee Coppens" userId="6c3bedbf-ec96-4670-8442-8e1d6a6d7cd1" providerId="ADAL" clId="{7D1BDA68-47C4-44F4-BBF7-8C21C3271110}" dt="2025-06-09T19:17:56.277" v="3"/>
        <pc:sldMkLst>
          <pc:docMk/>
          <pc:sldMk cId="2812259572" sldId="84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A79BB68D-68F7-4D16-AD87-F421FBA9D824}" type="slidenum">
              <a:rPr lang="de-DE"/>
              <a:pPr>
                <a:defRPr/>
              </a:pPr>
              <a:t>‹#›</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14340"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36C418F0-695A-43D9-B66E-8E29420717D0}"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33500">
              <a:defRPr sz="900" b="1">
                <a:solidFill>
                  <a:schemeClr val="bg1"/>
                </a:solidFill>
                <a:latin typeface="Tahoma" panose="020B0604030504040204" pitchFamily="34" charset="0"/>
              </a:defRPr>
            </a:lvl1pPr>
            <a:lvl2pPr marL="742950" indent="-285750" defTabSz="1333500">
              <a:defRPr sz="900" b="1">
                <a:solidFill>
                  <a:schemeClr val="bg1"/>
                </a:solidFill>
                <a:latin typeface="Tahoma" panose="020B0604030504040204" pitchFamily="34" charset="0"/>
              </a:defRPr>
            </a:lvl2pPr>
            <a:lvl3pPr marL="1143000" indent="-228600" defTabSz="1333500">
              <a:defRPr sz="900" b="1">
                <a:solidFill>
                  <a:schemeClr val="bg1"/>
                </a:solidFill>
                <a:latin typeface="Tahoma" panose="020B0604030504040204" pitchFamily="34" charset="0"/>
              </a:defRPr>
            </a:lvl3pPr>
            <a:lvl4pPr marL="1600200" indent="-228600" defTabSz="1333500">
              <a:defRPr sz="900" b="1">
                <a:solidFill>
                  <a:schemeClr val="bg1"/>
                </a:solidFill>
                <a:latin typeface="Tahoma" panose="020B0604030504040204" pitchFamily="34" charset="0"/>
              </a:defRPr>
            </a:lvl4pPr>
            <a:lvl5pPr marL="2057400" indent="-228600" defTabSz="1333500">
              <a:defRPr sz="900" b="1">
                <a:solidFill>
                  <a:schemeClr val="bg1"/>
                </a:solidFill>
                <a:latin typeface="Tahoma" panose="020B0604030504040204" pitchFamily="34" charset="0"/>
              </a:defRPr>
            </a:lvl5pPr>
            <a:lvl6pPr marL="2514600" indent="-228600" defTabSz="1333500" eaLnBrk="0" fontAlgn="base" hangingPunct="0">
              <a:spcBef>
                <a:spcPct val="0"/>
              </a:spcBef>
              <a:spcAft>
                <a:spcPct val="0"/>
              </a:spcAft>
              <a:defRPr sz="900" b="1">
                <a:solidFill>
                  <a:schemeClr val="bg1"/>
                </a:solidFill>
                <a:latin typeface="Tahoma" panose="020B0604030504040204" pitchFamily="34" charset="0"/>
              </a:defRPr>
            </a:lvl6pPr>
            <a:lvl7pPr marL="2971800" indent="-228600" defTabSz="1333500" eaLnBrk="0" fontAlgn="base" hangingPunct="0">
              <a:spcBef>
                <a:spcPct val="0"/>
              </a:spcBef>
              <a:spcAft>
                <a:spcPct val="0"/>
              </a:spcAft>
              <a:defRPr sz="900" b="1">
                <a:solidFill>
                  <a:schemeClr val="bg1"/>
                </a:solidFill>
                <a:latin typeface="Tahoma" panose="020B0604030504040204" pitchFamily="34" charset="0"/>
              </a:defRPr>
            </a:lvl7pPr>
            <a:lvl8pPr marL="3429000" indent="-228600" defTabSz="1333500" eaLnBrk="0" fontAlgn="base" hangingPunct="0">
              <a:spcBef>
                <a:spcPct val="0"/>
              </a:spcBef>
              <a:spcAft>
                <a:spcPct val="0"/>
              </a:spcAft>
              <a:defRPr sz="900" b="1">
                <a:solidFill>
                  <a:schemeClr val="bg1"/>
                </a:solidFill>
                <a:latin typeface="Tahoma" panose="020B0604030504040204" pitchFamily="34" charset="0"/>
              </a:defRPr>
            </a:lvl8pPr>
            <a:lvl9pPr marL="3886200" indent="-228600" defTabSz="1333500" eaLnBrk="0" fontAlgn="base" hangingPunct="0">
              <a:spcBef>
                <a:spcPct val="0"/>
              </a:spcBef>
              <a:spcAft>
                <a:spcPct val="0"/>
              </a:spcAft>
              <a:defRPr sz="900" b="1">
                <a:solidFill>
                  <a:schemeClr val="bg1"/>
                </a:solidFill>
                <a:latin typeface="Tahoma" panose="020B0604030504040204" pitchFamily="34" charset="0"/>
              </a:defRPr>
            </a:lvl9pPr>
          </a:lstStyle>
          <a:p>
            <a:fld id="{6DDC6B0D-D241-41FC-8250-84E7DC4A152B}" type="slidenum">
              <a:rPr lang="de-DE" altLang="en-US" sz="1700" b="0" smtClean="0">
                <a:solidFill>
                  <a:schemeClr val="tx1"/>
                </a:solidFill>
                <a:latin typeface="Times New Roman" panose="02020603050405020304" pitchFamily="18" charset="0"/>
              </a:rPr>
              <a:pPr/>
              <a:t>1</a:t>
            </a:fld>
            <a:endParaRPr lang="de-DE" altLang="en-US" sz="1700" b="0">
              <a:solidFill>
                <a:schemeClr val="tx1"/>
              </a:solidFill>
              <a:latin typeface="Times New Roman" panose="02020603050405020304"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solidFill>
                  <a:srgbClr val="FF0000"/>
                </a:solidFill>
                <a:latin typeface="Roboto" panose="02000000000000000000" pitchFamily="2" charset="0"/>
                <a:ea typeface="Roboto" panose="02000000000000000000" pitchFamily="2" charset="0"/>
                <a:cs typeface="Roboto" panose="02000000000000000000" pitchFamily="2" charset="0"/>
              </a:rPr>
              <a:t>Title slide template 2 of 2 with presentation title/information on the right. Please choose between slide 1 or 2 for the title slide and delete the other.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r>
              <a:rPr lang="en-GB" baseline="0" dirty="0"/>
              <a:t> you know, EUMETSAT is currently operating one series of hyperspectral infrared sounders, which is IASI on-board the Metop platforms. But soon, two new instruments will be added to the list: IASI-NG, the successor of IASI on-board Metop-SG, and IRS, on-board MTG-S, the first geostationary hyperspectral infrared imager of EUMETSAT.</a:t>
            </a:r>
            <a:br>
              <a:rPr lang="en-GB" baseline="0" dirty="0"/>
            </a:br>
            <a:r>
              <a:rPr lang="en-GB" baseline="0" dirty="0"/>
              <a:t>From these three families of instruments, EUMETSAT is generating, or will generate, several levels of data. The L1 products of course, but also a L2. These L2 products are used in many different ways by the EUMETSAT users community; for example together with the L1, using the L2 as auxiliary information or as geophysical inputs to derive, for example, atmospheric composition products. They are also used alone, to derive products as well, like the IASI 3D winds, or of course, in Climates activities.</a:t>
            </a:r>
          </a:p>
          <a:p>
            <a:r>
              <a:rPr lang="en-GB" dirty="0"/>
              <a:t>These last</a:t>
            </a:r>
            <a:r>
              <a:rPr lang="en-GB" baseline="0" dirty="0"/>
              <a:t> years, thanks to the raise in maturity of our products and to the development of different categories of instruments, new types of HSIR L2 usages have emerged, like the direct assimilation of L2 products in NWP models, or the support to the </a:t>
            </a:r>
            <a:r>
              <a:rPr lang="en-GB" baseline="0" dirty="0" err="1"/>
              <a:t>nowcasting</a:t>
            </a:r>
            <a:r>
              <a:rPr lang="en-GB" baseline="0" dirty="0"/>
              <a:t> of severe weather events. This activities should materialize operationally in the coming years thanks to, amongst other, the launch of IRS. The list of geophysical variables …</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a:t>
            </a:fld>
            <a:endParaRPr lang="de-DE"/>
          </a:p>
        </p:txBody>
      </p:sp>
    </p:spTree>
    <p:extLst>
      <p:ext uri="{BB962C8B-B14F-4D97-AF65-F5344CB8AC3E}">
        <p14:creationId xmlns:p14="http://schemas.microsoft.com/office/powerpoint/2010/main" val="151850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version 6 will receive its last updates this</a:t>
            </a:r>
            <a:r>
              <a:rPr lang="en-GB" baseline="0" dirty="0"/>
              <a:t> year.</a:t>
            </a:r>
          </a:p>
          <a:p>
            <a:r>
              <a:rPr lang="en-GB" baseline="0" dirty="0"/>
              <a:t>First it was with the version 6.7 deployed end of March this year. It introduced an update to the methane retrieval and a major evolution of the Principal Components processing scheme. This is very important because it introduces the ground-breaking concept of hybrid PCs and because this scheme will be the baseline of the IRS L1 products.</a:t>
            </a:r>
          </a:p>
          <a:p>
            <a:r>
              <a:rPr lang="en-GB" baseline="0" dirty="0"/>
              <a:t>Then, later this year, in September, we will have the v6.8 that will deploy the long-awaited update to the FORLI library. This update was supposed to be part of the v6.7, but for technical reasons, it was not possible to do it. We still have a small bug on one of the auxiliary information, but it should solved soon.</a:t>
            </a:r>
          </a:p>
          <a:p>
            <a:r>
              <a:rPr lang="en-GB" baseline="0" dirty="0"/>
              <a:t>And finally, end of this year, the v6.9 will deploy a major quality update to the PWLR3. This update will compile all the PWLR3 improvements that have been developed these last years and will bring important enhancements to several products like the CO2, the SST or the all-sky O3.</a:t>
            </a:r>
          </a:p>
          <a:p>
            <a:r>
              <a:rPr lang="en-GB" dirty="0"/>
              <a:t>One last information:</a:t>
            </a:r>
            <a:r>
              <a:rPr lang="en-GB" baseline="0" dirty="0"/>
              <a:t> EUEMTSAT is currently moving all the EPS GSs from using the IMB AIX operating system to Linux. This is an activity that has already started and which is supposed to end, for the IASI L2, end of Q3 2024. The change is expected to be transparent to the users, but it will imply some periods of freeze of the GS and some ad hoc increases of the work load for our teams. </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12</a:t>
            </a:fld>
            <a:endParaRPr lang="de-DE"/>
          </a:p>
        </p:txBody>
      </p:sp>
    </p:spTree>
    <p:extLst>
      <p:ext uri="{BB962C8B-B14F-4D97-AF65-F5344CB8AC3E}">
        <p14:creationId xmlns:p14="http://schemas.microsoft.com/office/powerpoint/2010/main" val="1811662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Metop/EPS">
    <p:spTree>
      <p:nvGrpSpPr>
        <p:cNvPr id="1" name=""/>
        <p:cNvGrpSpPr/>
        <p:nvPr/>
      </p:nvGrpSpPr>
      <p:grpSpPr>
        <a:xfrm>
          <a:off x="0" y="0"/>
          <a:ext cx="0" cy="0"/>
          <a:chOff x="0" y="0"/>
          <a:chExt cx="0" cy="0"/>
        </a:xfrm>
      </p:grpSpPr>
      <p:pic>
        <p:nvPicPr>
          <p:cNvPr id="2"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7788" y="1209675"/>
            <a:ext cx="9466262"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3"/>
          <p:cNvSpPr>
            <a:spLocks/>
          </p:cNvSpPr>
          <p:nvPr/>
        </p:nvSpPr>
        <p:spPr bwMode="auto">
          <a:xfrm>
            <a:off x="36513" y="1154113"/>
            <a:ext cx="3306762" cy="5375275"/>
          </a:xfrm>
          <a:custGeom>
            <a:avLst/>
            <a:gdLst>
              <a:gd name="T0" fmla="*/ 46182 w 3306619"/>
              <a:gd name="T1" fmla="*/ 0 h 5375564"/>
              <a:gd name="T2" fmla="*/ 3306619 w 3306619"/>
              <a:gd name="T3" fmla="*/ 0 h 5375564"/>
              <a:gd name="T4" fmla="*/ 2050473 w 3306619"/>
              <a:gd name="T5" fmla="*/ 5375564 h 5375564"/>
              <a:gd name="T6" fmla="*/ 0 w 3306619"/>
              <a:gd name="T7" fmla="*/ 5375564 h 5375564"/>
              <a:gd name="T8" fmla="*/ 46182 w 3306619"/>
              <a:gd name="T9" fmla="*/ 0 h 537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6619" h="5375564">
                <a:moveTo>
                  <a:pt x="46182" y="0"/>
                </a:moveTo>
                <a:lnTo>
                  <a:pt x="3306619" y="0"/>
                </a:lnTo>
                <a:lnTo>
                  <a:pt x="2050473" y="5375564"/>
                </a:lnTo>
                <a:lnTo>
                  <a:pt x="0" y="5375564"/>
                </a:lnTo>
                <a:lnTo>
                  <a:pt x="46182" y="0"/>
                </a:lnTo>
                <a:close/>
              </a:path>
            </a:pathLst>
          </a:custGeom>
          <a:solidFill>
            <a:schemeClr val="accent2"/>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36000" tIns="36000" rIns="36000" bIns="36000"/>
          <a:lstStyle/>
          <a:p>
            <a:endParaRPr lang="en-GB"/>
          </a:p>
        </p:txBody>
      </p:sp>
      <p:pic>
        <p:nvPicPr>
          <p:cNvPr id="4" name="Picture 14"/>
          <p:cNvPicPr>
            <a:picLocks noChangeAspect="1"/>
          </p:cNvPicPr>
          <p:nvPr/>
        </p:nvPicPr>
        <p:blipFill>
          <a:blip r:embed="rId3">
            <a:extLst>
              <a:ext uri="{28A0092B-C50C-407E-A947-70E740481C1C}">
                <a14:useLocalDpi xmlns:a14="http://schemas.microsoft.com/office/drawing/2010/main" val="0"/>
              </a:ext>
            </a:extLst>
          </a:blip>
          <a:srcRect b="3839"/>
          <a:stretch>
            <a:fillRect/>
          </a:stretch>
        </p:blipFill>
        <p:spPr bwMode="auto">
          <a:xfrm>
            <a:off x="0" y="0"/>
            <a:ext cx="12192000"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p:cNvSpPr>
            <a:spLocks noChangeArrowheads="1"/>
          </p:cNvSpPr>
          <p:nvPr/>
        </p:nvSpPr>
        <p:spPr bwMode="auto">
          <a:xfrm>
            <a:off x="144463" y="-7938"/>
            <a:ext cx="2108200" cy="646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cxnSp>
        <p:nvCxnSpPr>
          <p:cNvPr id="6" name="Straight Connector 19"/>
          <p:cNvCxnSpPr>
            <a:cxnSpLocks noChangeShapeType="1"/>
          </p:cNvCxnSpPr>
          <p:nvPr/>
        </p:nvCxnSpPr>
        <p:spPr bwMode="auto">
          <a:xfrm>
            <a:off x="144463" y="638175"/>
            <a:ext cx="12047537" cy="0"/>
          </a:xfrm>
          <a:prstGeom prst="line">
            <a:avLst/>
          </a:prstGeom>
          <a:noFill/>
          <a:ln w="6350" algn="ctr">
            <a:solidFill>
              <a:schemeClr val="tx2">
                <a:alpha val="20000"/>
              </a:schemeClr>
            </a:solidFill>
            <a:round/>
            <a:headEnd/>
            <a:tailEnd/>
          </a:ln>
        </p:spPr>
      </p:cxnSp>
      <p:pic>
        <p:nvPicPr>
          <p:cNvPr id="7" name="Picture 20"/>
          <p:cNvPicPr>
            <a:picLocks noChangeAspect="1"/>
          </p:cNvPicPr>
          <p:nvPr/>
        </p:nvPicPr>
        <p:blipFill>
          <a:blip r:embed="rId4">
            <a:extLst>
              <a:ext uri="{28A0092B-C50C-407E-A947-70E740481C1C}">
                <a14:useLocalDpi xmlns:a14="http://schemas.microsoft.com/office/drawing/2010/main" val="0"/>
              </a:ext>
            </a:extLst>
          </a:blip>
          <a:srcRect r="-89"/>
          <a:stretch>
            <a:fillRect/>
          </a:stretch>
        </p:blipFill>
        <p:spPr bwMode="auto">
          <a:xfrm>
            <a:off x="371475" y="114300"/>
            <a:ext cx="17033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97183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10"/>
          <p:cNvSpPr>
            <a:spLocks noChangeArrowheads="1"/>
          </p:cNvSpPr>
          <p:nvPr/>
        </p:nvSpPr>
        <p:spPr bwMode="auto">
          <a:xfrm>
            <a:off x="144463" y="-7938"/>
            <a:ext cx="11903075" cy="646113"/>
          </a:xfrm>
          <a:prstGeom prst="rect">
            <a:avLst/>
          </a:prstGeom>
          <a:solidFill>
            <a:srgbClr val="D6D2C4">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pic>
        <p:nvPicPr>
          <p:cNvPr id="5" name="Picture 13"/>
          <p:cNvPicPr>
            <a:picLocks noChangeAspect="1"/>
          </p:cNvPicPr>
          <p:nvPr/>
        </p:nvPicPr>
        <p:blipFill>
          <a:blip r:embed="rId2">
            <a:extLst>
              <a:ext uri="{28A0092B-C50C-407E-A947-70E740481C1C}">
                <a14:useLocalDpi xmlns:a14="http://schemas.microsoft.com/office/drawing/2010/main" val="0"/>
              </a:ext>
            </a:extLst>
          </a:blip>
          <a:srcRect l="6413" t="28964" r="31087" b="35710"/>
          <a:stretch>
            <a:fillRect/>
          </a:stretch>
        </p:blipFill>
        <p:spPr bwMode="auto">
          <a:xfrm>
            <a:off x="-42863" y="-42863"/>
            <a:ext cx="12228513"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p:nvSpPr>
        <p:spPr bwMode="auto">
          <a:xfrm>
            <a:off x="144463" y="-7938"/>
            <a:ext cx="647700" cy="646113"/>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pic>
        <p:nvPicPr>
          <p:cNvPr id="8" name="Picture 18"/>
          <p:cNvPicPr>
            <a:picLocks noChangeAspect="1"/>
          </p:cNvPicPr>
          <p:nvPr/>
        </p:nvPicPr>
        <p:blipFill>
          <a:blip r:embed="rId3">
            <a:extLst>
              <a:ext uri="{28A0092B-C50C-407E-A947-70E740481C1C}">
                <a14:useLocalDpi xmlns:a14="http://schemas.microsoft.com/office/drawing/2010/main" val="0"/>
              </a:ext>
            </a:extLst>
          </a:blip>
          <a:srcRect r="74091"/>
          <a:stretch>
            <a:fillRect/>
          </a:stretch>
        </p:blipFill>
        <p:spPr bwMode="auto">
          <a:xfrm>
            <a:off x="207963" y="84138"/>
            <a:ext cx="485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2480" y="1"/>
            <a:ext cx="11399520" cy="640079"/>
          </a:xfrm>
        </p:spPr>
        <p:txBody>
          <a:bodyPr/>
          <a:lstStyle>
            <a:lvl1pPr marL="221544">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0003110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10"/>
          <p:cNvSpPr>
            <a:spLocks noChangeArrowheads="1"/>
          </p:cNvSpPr>
          <p:nvPr/>
        </p:nvSpPr>
        <p:spPr bwMode="auto">
          <a:xfrm>
            <a:off x="314325" y="-1679575"/>
            <a:ext cx="11288713" cy="11288713"/>
          </a:xfrm>
          <a:prstGeom prst="rect">
            <a:avLst/>
          </a:prstGeom>
          <a:blipFill dpi="0" rotWithShape="1">
            <a:blip r:embed="rId2">
              <a:alphaModFix amt="30000"/>
            </a:blip>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sp>
        <p:nvSpPr>
          <p:cNvPr id="5" name="Rectangle 13"/>
          <p:cNvSpPr>
            <a:spLocks noChangeArrowheads="1"/>
          </p:cNvSpPr>
          <p:nvPr/>
        </p:nvSpPr>
        <p:spPr bwMode="auto">
          <a:xfrm>
            <a:off x="144463" y="-7938"/>
            <a:ext cx="11903075" cy="646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sp>
        <p:nvSpPr>
          <p:cNvPr id="7" name="Rectangle 14"/>
          <p:cNvSpPr>
            <a:spLocks noChangeArrowheads="1"/>
          </p:cNvSpPr>
          <p:nvPr/>
        </p:nvSpPr>
        <p:spPr bwMode="auto">
          <a:xfrm>
            <a:off x="144463" y="-7938"/>
            <a:ext cx="647700" cy="646113"/>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pic>
        <p:nvPicPr>
          <p:cNvPr id="8" name="Picture 18"/>
          <p:cNvPicPr>
            <a:picLocks noChangeAspect="1"/>
          </p:cNvPicPr>
          <p:nvPr/>
        </p:nvPicPr>
        <p:blipFill>
          <a:blip r:embed="rId3">
            <a:extLst>
              <a:ext uri="{28A0092B-C50C-407E-A947-70E740481C1C}">
                <a14:useLocalDpi xmlns:a14="http://schemas.microsoft.com/office/drawing/2010/main" val="0"/>
              </a:ext>
            </a:extLst>
          </a:blip>
          <a:srcRect r="74091"/>
          <a:stretch>
            <a:fillRect/>
          </a:stretch>
        </p:blipFill>
        <p:spPr bwMode="auto">
          <a:xfrm>
            <a:off x="207963" y="84138"/>
            <a:ext cx="485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405670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1139825"/>
            <a:ext cx="8183563" cy="5446713"/>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pic>
        <p:nvPicPr>
          <p:cNvPr id="5" name="Picture 13"/>
          <p:cNvPicPr>
            <a:picLocks noChangeAspect="1"/>
          </p:cNvPicPr>
          <p:nvPr/>
        </p:nvPicPr>
        <p:blipFill>
          <a:blip r:embed="rId2">
            <a:extLst>
              <a:ext uri="{28A0092B-C50C-407E-A947-70E740481C1C}">
                <a14:useLocalDpi xmlns:a14="http://schemas.microsoft.com/office/drawing/2010/main" val="0"/>
              </a:ext>
            </a:extLst>
          </a:blip>
          <a:srcRect t="12524" b="3435"/>
          <a:stretch>
            <a:fillRect/>
          </a:stretch>
        </p:blipFill>
        <p:spPr bwMode="auto">
          <a:xfrm>
            <a:off x="0" y="858838"/>
            <a:ext cx="12192000"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p:nvSpPr>
        <p:spPr bwMode="auto">
          <a:xfrm>
            <a:off x="144463" y="-7938"/>
            <a:ext cx="647700" cy="646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pic>
        <p:nvPicPr>
          <p:cNvPr id="8" name="Picture 18"/>
          <p:cNvPicPr>
            <a:picLocks noChangeAspect="1"/>
          </p:cNvPicPr>
          <p:nvPr/>
        </p:nvPicPr>
        <p:blipFill>
          <a:blip r:embed="rId3">
            <a:extLst>
              <a:ext uri="{28A0092B-C50C-407E-A947-70E740481C1C}">
                <a14:useLocalDpi xmlns:a14="http://schemas.microsoft.com/office/drawing/2010/main" val="0"/>
              </a:ext>
            </a:extLst>
          </a:blip>
          <a:srcRect r="74091"/>
          <a:stretch>
            <a:fillRect/>
          </a:stretch>
        </p:blipFill>
        <p:spPr bwMode="auto">
          <a:xfrm>
            <a:off x="207963" y="84138"/>
            <a:ext cx="485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738" y="2427288"/>
            <a:ext cx="2640012"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5432125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0119" cy="854075"/>
          </a:xfrm>
        </p:spPr>
        <p:txBody>
          <a:bodyPr/>
          <a:lstStyle>
            <a:lvl1pPr marL="179705">
              <a:defRPr/>
            </a:lvl1pPr>
          </a:lstStyle>
          <a:p>
            <a:r>
              <a:rPr lang="en-US"/>
              <a:t>Click to edit Master title style</a:t>
            </a:r>
            <a:endParaRPr lang="en-GB" dirty="0"/>
          </a:p>
        </p:txBody>
      </p:sp>
      <p:sp>
        <p:nvSpPr>
          <p:cNvPr id="3" name="Content Placeholder 2"/>
          <p:cNvSpPr>
            <a:spLocks noGrp="1"/>
          </p:cNvSpPr>
          <p:nvPr>
            <p:ph idx="1"/>
          </p:nvPr>
        </p:nvSpPr>
        <p:spPr/>
        <p:txBody>
          <a:bodyPr>
            <a:normAutofit/>
          </a:bodyPr>
          <a:lstStyle>
            <a:lvl1pPr marL="252095" indent="-252095">
              <a:spcBef>
                <a:spcPts val="0"/>
              </a:spcBef>
              <a:defRPr/>
            </a:lvl1pPr>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664123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3"/>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dirty="0"/>
              <a:t>Click to edit Master title style</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t="28317" b="34099"/>
          <a:stretch/>
        </p:blipFill>
        <p:spPr>
          <a:xfrm>
            <a:off x="10275496" y="6659227"/>
            <a:ext cx="753039" cy="109122"/>
          </a:xfrm>
          <a:prstGeom prst="rect">
            <a:avLst/>
          </a:prstGeom>
        </p:spPr>
      </p:pic>
    </p:spTree>
    <p:extLst>
      <p:ext uri="{BB962C8B-B14F-4D97-AF65-F5344CB8AC3E}">
        <p14:creationId xmlns:p14="http://schemas.microsoft.com/office/powerpoint/2010/main" val="6983618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EPS-SG">
    <p:spTree>
      <p:nvGrpSpPr>
        <p:cNvPr id="1" name=""/>
        <p:cNvGrpSpPr/>
        <p:nvPr/>
      </p:nvGrpSpPr>
      <p:grpSpPr>
        <a:xfrm>
          <a:off x="0" y="0"/>
          <a:ext cx="0" cy="0"/>
          <a:chOff x="0" y="0"/>
          <a:chExt cx="0" cy="0"/>
        </a:xfrm>
      </p:grpSpPr>
      <p:pic>
        <p:nvPicPr>
          <p:cNvPr id="2"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833438"/>
            <a:ext cx="10169525"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3"/>
          <p:cNvSpPr>
            <a:spLocks/>
          </p:cNvSpPr>
          <p:nvPr/>
        </p:nvSpPr>
        <p:spPr bwMode="auto">
          <a:xfrm flipH="1">
            <a:off x="8872538" y="1154113"/>
            <a:ext cx="3305175" cy="5375275"/>
          </a:xfrm>
          <a:custGeom>
            <a:avLst/>
            <a:gdLst>
              <a:gd name="T0" fmla="*/ 46182 w 3306619"/>
              <a:gd name="T1" fmla="*/ 0 h 5375564"/>
              <a:gd name="T2" fmla="*/ 3306619 w 3306619"/>
              <a:gd name="T3" fmla="*/ 0 h 5375564"/>
              <a:gd name="T4" fmla="*/ 2050473 w 3306619"/>
              <a:gd name="T5" fmla="*/ 5375564 h 5375564"/>
              <a:gd name="T6" fmla="*/ 0 w 3306619"/>
              <a:gd name="T7" fmla="*/ 5375564 h 5375564"/>
              <a:gd name="T8" fmla="*/ 46182 w 3306619"/>
              <a:gd name="T9" fmla="*/ 0 h 537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6619" h="5375564">
                <a:moveTo>
                  <a:pt x="46182" y="0"/>
                </a:moveTo>
                <a:lnTo>
                  <a:pt x="3306619" y="0"/>
                </a:lnTo>
                <a:lnTo>
                  <a:pt x="2050473" y="5375564"/>
                </a:lnTo>
                <a:lnTo>
                  <a:pt x="0" y="5375564"/>
                </a:lnTo>
                <a:lnTo>
                  <a:pt x="46182" y="0"/>
                </a:lnTo>
                <a:close/>
              </a:path>
            </a:pathLst>
          </a:custGeom>
          <a:solidFill>
            <a:schemeClr val="accent2"/>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36000" tIns="36000" rIns="36000" bIns="36000"/>
          <a:lstStyle/>
          <a:p>
            <a:endParaRPr lang="en-GB"/>
          </a:p>
        </p:txBody>
      </p:sp>
      <p:pic>
        <p:nvPicPr>
          <p:cNvPr id="4" name="Picture 14"/>
          <p:cNvPicPr>
            <a:picLocks noChangeAspect="1"/>
          </p:cNvPicPr>
          <p:nvPr/>
        </p:nvPicPr>
        <p:blipFill>
          <a:blip r:embed="rId3">
            <a:extLst>
              <a:ext uri="{28A0092B-C50C-407E-A947-70E740481C1C}">
                <a14:useLocalDpi xmlns:a14="http://schemas.microsoft.com/office/drawing/2010/main" val="0"/>
              </a:ext>
            </a:extLst>
          </a:blip>
          <a:srcRect b="3839"/>
          <a:stretch>
            <a:fillRect/>
          </a:stretch>
        </p:blipFill>
        <p:spPr bwMode="auto">
          <a:xfrm>
            <a:off x="0" y="0"/>
            <a:ext cx="12192000"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p:cNvSpPr>
            <a:spLocks noChangeArrowheads="1"/>
          </p:cNvSpPr>
          <p:nvPr/>
        </p:nvSpPr>
        <p:spPr bwMode="auto">
          <a:xfrm>
            <a:off x="144463" y="-7938"/>
            <a:ext cx="2108200" cy="646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cxnSp>
        <p:nvCxnSpPr>
          <p:cNvPr id="6" name="Straight Connector 19"/>
          <p:cNvCxnSpPr>
            <a:cxnSpLocks noChangeShapeType="1"/>
          </p:cNvCxnSpPr>
          <p:nvPr/>
        </p:nvCxnSpPr>
        <p:spPr bwMode="auto">
          <a:xfrm>
            <a:off x="144463" y="638175"/>
            <a:ext cx="12047537" cy="0"/>
          </a:xfrm>
          <a:prstGeom prst="line">
            <a:avLst/>
          </a:prstGeom>
          <a:noFill/>
          <a:ln w="6350" algn="ctr">
            <a:solidFill>
              <a:schemeClr val="tx2">
                <a:alpha val="20000"/>
              </a:schemeClr>
            </a:solidFill>
            <a:round/>
            <a:headEnd/>
            <a:tailEnd/>
          </a:ln>
        </p:spPr>
      </p:cxnSp>
      <p:pic>
        <p:nvPicPr>
          <p:cNvPr id="7" name="Picture 20"/>
          <p:cNvPicPr>
            <a:picLocks noChangeAspect="1"/>
          </p:cNvPicPr>
          <p:nvPr/>
        </p:nvPicPr>
        <p:blipFill>
          <a:blip r:embed="rId4">
            <a:extLst>
              <a:ext uri="{28A0092B-C50C-407E-A947-70E740481C1C}">
                <a14:useLocalDpi xmlns:a14="http://schemas.microsoft.com/office/drawing/2010/main" val="0"/>
              </a:ext>
            </a:extLst>
          </a:blip>
          <a:srcRect r="-89"/>
          <a:stretch>
            <a:fillRect/>
          </a:stretch>
        </p:blipFill>
        <p:spPr bwMode="auto">
          <a:xfrm>
            <a:off x="371475" y="114300"/>
            <a:ext cx="17033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4265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MSG">
    <p:spTree>
      <p:nvGrpSpPr>
        <p:cNvPr id="1" name=""/>
        <p:cNvGrpSpPr/>
        <p:nvPr/>
      </p:nvGrpSpPr>
      <p:grpSpPr>
        <a:xfrm>
          <a:off x="0" y="0"/>
          <a:ext cx="0" cy="0"/>
          <a:chOff x="0" y="0"/>
          <a:chExt cx="0" cy="0"/>
        </a:xfrm>
      </p:grpSpPr>
      <p:pic>
        <p:nvPicPr>
          <p:cNvPr id="2"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1122363"/>
            <a:ext cx="962025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3"/>
          <p:cNvSpPr>
            <a:spLocks/>
          </p:cNvSpPr>
          <p:nvPr/>
        </p:nvSpPr>
        <p:spPr bwMode="auto">
          <a:xfrm>
            <a:off x="36513" y="1154113"/>
            <a:ext cx="3306762" cy="5375275"/>
          </a:xfrm>
          <a:custGeom>
            <a:avLst/>
            <a:gdLst>
              <a:gd name="T0" fmla="*/ 46182 w 3306619"/>
              <a:gd name="T1" fmla="*/ 0 h 5375564"/>
              <a:gd name="T2" fmla="*/ 3306619 w 3306619"/>
              <a:gd name="T3" fmla="*/ 0 h 5375564"/>
              <a:gd name="T4" fmla="*/ 2050473 w 3306619"/>
              <a:gd name="T5" fmla="*/ 5375564 h 5375564"/>
              <a:gd name="T6" fmla="*/ 0 w 3306619"/>
              <a:gd name="T7" fmla="*/ 5375564 h 5375564"/>
              <a:gd name="T8" fmla="*/ 46182 w 3306619"/>
              <a:gd name="T9" fmla="*/ 0 h 537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6619" h="5375564">
                <a:moveTo>
                  <a:pt x="46182" y="0"/>
                </a:moveTo>
                <a:lnTo>
                  <a:pt x="3306619" y="0"/>
                </a:lnTo>
                <a:lnTo>
                  <a:pt x="2050473" y="5375564"/>
                </a:lnTo>
                <a:lnTo>
                  <a:pt x="0" y="5375564"/>
                </a:lnTo>
                <a:lnTo>
                  <a:pt x="46182" y="0"/>
                </a:lnTo>
                <a:close/>
              </a:path>
            </a:pathLst>
          </a:custGeom>
          <a:solidFill>
            <a:schemeClr val="accent2"/>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36000" tIns="36000" rIns="36000" bIns="36000"/>
          <a:lstStyle/>
          <a:p>
            <a:endParaRPr lang="en-GB"/>
          </a:p>
        </p:txBody>
      </p:sp>
      <p:pic>
        <p:nvPicPr>
          <p:cNvPr id="4" name="Picture 14"/>
          <p:cNvPicPr>
            <a:picLocks noChangeAspect="1"/>
          </p:cNvPicPr>
          <p:nvPr/>
        </p:nvPicPr>
        <p:blipFill>
          <a:blip r:embed="rId3">
            <a:extLst>
              <a:ext uri="{28A0092B-C50C-407E-A947-70E740481C1C}">
                <a14:useLocalDpi xmlns:a14="http://schemas.microsoft.com/office/drawing/2010/main" val="0"/>
              </a:ext>
            </a:extLst>
          </a:blip>
          <a:srcRect b="3839"/>
          <a:stretch>
            <a:fillRect/>
          </a:stretch>
        </p:blipFill>
        <p:spPr bwMode="auto">
          <a:xfrm>
            <a:off x="0" y="-7938"/>
            <a:ext cx="12192000" cy="659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p:cNvSpPr>
            <a:spLocks noChangeArrowheads="1"/>
          </p:cNvSpPr>
          <p:nvPr/>
        </p:nvSpPr>
        <p:spPr bwMode="auto">
          <a:xfrm>
            <a:off x="144463" y="-7938"/>
            <a:ext cx="2108200" cy="646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cxnSp>
        <p:nvCxnSpPr>
          <p:cNvPr id="6" name="Straight Connector 19"/>
          <p:cNvCxnSpPr>
            <a:cxnSpLocks noChangeShapeType="1"/>
          </p:cNvCxnSpPr>
          <p:nvPr/>
        </p:nvCxnSpPr>
        <p:spPr bwMode="auto">
          <a:xfrm>
            <a:off x="144463" y="638175"/>
            <a:ext cx="12047537" cy="0"/>
          </a:xfrm>
          <a:prstGeom prst="line">
            <a:avLst/>
          </a:prstGeom>
          <a:noFill/>
          <a:ln w="6350" algn="ctr">
            <a:solidFill>
              <a:schemeClr val="tx2">
                <a:alpha val="20000"/>
              </a:schemeClr>
            </a:solidFill>
            <a:round/>
            <a:headEnd/>
            <a:tailEnd/>
          </a:ln>
        </p:spPr>
      </p:cxnSp>
      <p:pic>
        <p:nvPicPr>
          <p:cNvPr id="7" name="Picture 20"/>
          <p:cNvPicPr>
            <a:picLocks noChangeAspect="1"/>
          </p:cNvPicPr>
          <p:nvPr/>
        </p:nvPicPr>
        <p:blipFill>
          <a:blip r:embed="rId4">
            <a:extLst>
              <a:ext uri="{28A0092B-C50C-407E-A947-70E740481C1C}">
                <a14:useLocalDpi xmlns:a14="http://schemas.microsoft.com/office/drawing/2010/main" val="0"/>
              </a:ext>
            </a:extLst>
          </a:blip>
          <a:srcRect r="-89"/>
          <a:stretch>
            <a:fillRect/>
          </a:stretch>
        </p:blipFill>
        <p:spPr bwMode="auto">
          <a:xfrm>
            <a:off x="371475" y="114300"/>
            <a:ext cx="17033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2137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MTG">
    <p:spTree>
      <p:nvGrpSpPr>
        <p:cNvPr id="1" name=""/>
        <p:cNvGrpSpPr/>
        <p:nvPr/>
      </p:nvGrpSpPr>
      <p:grpSpPr>
        <a:xfrm>
          <a:off x="0" y="0"/>
          <a:ext cx="0" cy="0"/>
          <a:chOff x="0" y="0"/>
          <a:chExt cx="0" cy="0"/>
        </a:xfrm>
      </p:grpSpPr>
      <p:pic>
        <p:nvPicPr>
          <p:cNvPr id="2"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146175"/>
            <a:ext cx="96170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3"/>
          <p:cNvSpPr>
            <a:spLocks/>
          </p:cNvSpPr>
          <p:nvPr/>
        </p:nvSpPr>
        <p:spPr bwMode="auto">
          <a:xfrm flipH="1">
            <a:off x="8872538" y="1154113"/>
            <a:ext cx="3305175" cy="5375275"/>
          </a:xfrm>
          <a:custGeom>
            <a:avLst/>
            <a:gdLst>
              <a:gd name="T0" fmla="*/ 46182 w 3306619"/>
              <a:gd name="T1" fmla="*/ 0 h 5375564"/>
              <a:gd name="T2" fmla="*/ 3306619 w 3306619"/>
              <a:gd name="T3" fmla="*/ 0 h 5375564"/>
              <a:gd name="T4" fmla="*/ 2050473 w 3306619"/>
              <a:gd name="T5" fmla="*/ 5375564 h 5375564"/>
              <a:gd name="T6" fmla="*/ 0 w 3306619"/>
              <a:gd name="T7" fmla="*/ 5375564 h 5375564"/>
              <a:gd name="T8" fmla="*/ 46182 w 3306619"/>
              <a:gd name="T9" fmla="*/ 0 h 537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6619" h="5375564">
                <a:moveTo>
                  <a:pt x="46182" y="0"/>
                </a:moveTo>
                <a:lnTo>
                  <a:pt x="3306619" y="0"/>
                </a:lnTo>
                <a:lnTo>
                  <a:pt x="2050473" y="5375564"/>
                </a:lnTo>
                <a:lnTo>
                  <a:pt x="0" y="5375564"/>
                </a:lnTo>
                <a:lnTo>
                  <a:pt x="46182" y="0"/>
                </a:lnTo>
                <a:close/>
              </a:path>
            </a:pathLst>
          </a:custGeom>
          <a:solidFill>
            <a:schemeClr val="accent2"/>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36000" tIns="36000" rIns="36000" bIns="36000"/>
          <a:lstStyle/>
          <a:p>
            <a:endParaRPr lang="en-GB"/>
          </a:p>
        </p:txBody>
      </p:sp>
      <p:pic>
        <p:nvPicPr>
          <p:cNvPr id="4" name="Picture 14"/>
          <p:cNvPicPr>
            <a:picLocks noChangeAspect="1"/>
          </p:cNvPicPr>
          <p:nvPr/>
        </p:nvPicPr>
        <p:blipFill>
          <a:blip r:embed="rId3">
            <a:extLst>
              <a:ext uri="{28A0092B-C50C-407E-A947-70E740481C1C}">
                <a14:useLocalDpi xmlns:a14="http://schemas.microsoft.com/office/drawing/2010/main" val="0"/>
              </a:ext>
            </a:extLst>
          </a:blip>
          <a:srcRect b="3839"/>
          <a:stretch>
            <a:fillRect/>
          </a:stretch>
        </p:blipFill>
        <p:spPr bwMode="auto">
          <a:xfrm>
            <a:off x="0" y="0"/>
            <a:ext cx="12192000"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p:cNvSpPr>
            <a:spLocks noChangeArrowheads="1"/>
          </p:cNvSpPr>
          <p:nvPr/>
        </p:nvSpPr>
        <p:spPr bwMode="auto">
          <a:xfrm>
            <a:off x="144463" y="-7938"/>
            <a:ext cx="2108200" cy="646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cxnSp>
        <p:nvCxnSpPr>
          <p:cNvPr id="6" name="Straight Connector 19"/>
          <p:cNvCxnSpPr>
            <a:cxnSpLocks noChangeShapeType="1"/>
          </p:cNvCxnSpPr>
          <p:nvPr/>
        </p:nvCxnSpPr>
        <p:spPr bwMode="auto">
          <a:xfrm>
            <a:off x="144463" y="638175"/>
            <a:ext cx="12047537" cy="0"/>
          </a:xfrm>
          <a:prstGeom prst="line">
            <a:avLst/>
          </a:prstGeom>
          <a:noFill/>
          <a:ln w="6350" algn="ctr">
            <a:solidFill>
              <a:schemeClr val="tx2">
                <a:alpha val="20000"/>
              </a:schemeClr>
            </a:solidFill>
            <a:round/>
            <a:headEnd/>
            <a:tailEnd/>
          </a:ln>
        </p:spPr>
      </p:cxnSp>
      <p:pic>
        <p:nvPicPr>
          <p:cNvPr id="7" name="Picture 20"/>
          <p:cNvPicPr>
            <a:picLocks noChangeAspect="1"/>
          </p:cNvPicPr>
          <p:nvPr/>
        </p:nvPicPr>
        <p:blipFill>
          <a:blip r:embed="rId4">
            <a:extLst>
              <a:ext uri="{28A0092B-C50C-407E-A947-70E740481C1C}">
                <a14:useLocalDpi xmlns:a14="http://schemas.microsoft.com/office/drawing/2010/main" val="0"/>
              </a:ext>
            </a:extLst>
          </a:blip>
          <a:srcRect r="-89"/>
          <a:stretch>
            <a:fillRect/>
          </a:stretch>
        </p:blipFill>
        <p:spPr bwMode="auto">
          <a:xfrm>
            <a:off x="371475" y="114300"/>
            <a:ext cx="17033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582391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 Destination Earth">
    <p:spTree>
      <p:nvGrpSpPr>
        <p:cNvPr id="1" name=""/>
        <p:cNvGrpSpPr/>
        <p:nvPr/>
      </p:nvGrpSpPr>
      <p:grpSpPr>
        <a:xfrm>
          <a:off x="0" y="0"/>
          <a:ext cx="0" cy="0"/>
          <a:chOff x="0" y="0"/>
          <a:chExt cx="0" cy="0"/>
        </a:xfrm>
      </p:grpSpPr>
      <p:pic>
        <p:nvPicPr>
          <p:cNvPr id="2" name="Picture 10"/>
          <p:cNvPicPr>
            <a:picLocks noChangeAspect="1"/>
          </p:cNvPicPr>
          <p:nvPr/>
        </p:nvPicPr>
        <p:blipFill>
          <a:blip r:embed="rId2">
            <a:extLst>
              <a:ext uri="{28A0092B-C50C-407E-A947-70E740481C1C}">
                <a14:useLocalDpi xmlns:a14="http://schemas.microsoft.com/office/drawing/2010/main" val="0"/>
              </a:ext>
            </a:extLst>
          </a:blip>
          <a:srcRect t="2316" b="1959"/>
          <a:stretch>
            <a:fillRect/>
          </a:stretch>
        </p:blipFill>
        <p:spPr bwMode="auto">
          <a:xfrm>
            <a:off x="2366963" y="1231900"/>
            <a:ext cx="97663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3"/>
          <p:cNvSpPr>
            <a:spLocks/>
          </p:cNvSpPr>
          <p:nvPr/>
        </p:nvSpPr>
        <p:spPr bwMode="auto">
          <a:xfrm>
            <a:off x="36513" y="1154113"/>
            <a:ext cx="3306762" cy="5375275"/>
          </a:xfrm>
          <a:custGeom>
            <a:avLst/>
            <a:gdLst>
              <a:gd name="T0" fmla="*/ 46182 w 3306619"/>
              <a:gd name="T1" fmla="*/ 0 h 5375564"/>
              <a:gd name="T2" fmla="*/ 3306619 w 3306619"/>
              <a:gd name="T3" fmla="*/ 0 h 5375564"/>
              <a:gd name="T4" fmla="*/ 2050473 w 3306619"/>
              <a:gd name="T5" fmla="*/ 5375564 h 5375564"/>
              <a:gd name="T6" fmla="*/ 0 w 3306619"/>
              <a:gd name="T7" fmla="*/ 5375564 h 5375564"/>
              <a:gd name="T8" fmla="*/ 46182 w 3306619"/>
              <a:gd name="T9" fmla="*/ 0 h 537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6619" h="5375564">
                <a:moveTo>
                  <a:pt x="46182" y="0"/>
                </a:moveTo>
                <a:lnTo>
                  <a:pt x="3306619" y="0"/>
                </a:lnTo>
                <a:lnTo>
                  <a:pt x="2050473" y="5375564"/>
                </a:lnTo>
                <a:lnTo>
                  <a:pt x="0" y="5375564"/>
                </a:lnTo>
                <a:lnTo>
                  <a:pt x="46182" y="0"/>
                </a:lnTo>
                <a:close/>
              </a:path>
            </a:pathLst>
          </a:custGeom>
          <a:solidFill>
            <a:schemeClr val="accent2"/>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36000" tIns="36000" rIns="36000" bIns="36000"/>
          <a:lstStyle/>
          <a:p>
            <a:endParaRPr lang="en-GB"/>
          </a:p>
        </p:txBody>
      </p:sp>
      <p:pic>
        <p:nvPicPr>
          <p:cNvPr id="4" name="Picture 14"/>
          <p:cNvPicPr>
            <a:picLocks noChangeAspect="1"/>
          </p:cNvPicPr>
          <p:nvPr/>
        </p:nvPicPr>
        <p:blipFill>
          <a:blip r:embed="rId3">
            <a:extLst>
              <a:ext uri="{28A0092B-C50C-407E-A947-70E740481C1C}">
                <a14:useLocalDpi xmlns:a14="http://schemas.microsoft.com/office/drawing/2010/main" val="0"/>
              </a:ext>
            </a:extLst>
          </a:blip>
          <a:srcRect b="3839"/>
          <a:stretch>
            <a:fillRect/>
          </a:stretch>
        </p:blipFill>
        <p:spPr bwMode="auto">
          <a:xfrm>
            <a:off x="0" y="-7938"/>
            <a:ext cx="12192000" cy="659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p:cNvSpPr>
            <a:spLocks noChangeArrowheads="1"/>
          </p:cNvSpPr>
          <p:nvPr/>
        </p:nvSpPr>
        <p:spPr bwMode="auto">
          <a:xfrm>
            <a:off x="144463" y="-7938"/>
            <a:ext cx="2108200" cy="646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cxnSp>
        <p:nvCxnSpPr>
          <p:cNvPr id="6" name="Straight Connector 19"/>
          <p:cNvCxnSpPr>
            <a:cxnSpLocks noChangeShapeType="1"/>
          </p:cNvCxnSpPr>
          <p:nvPr/>
        </p:nvCxnSpPr>
        <p:spPr bwMode="auto">
          <a:xfrm>
            <a:off x="144463" y="638175"/>
            <a:ext cx="12047537" cy="0"/>
          </a:xfrm>
          <a:prstGeom prst="line">
            <a:avLst/>
          </a:prstGeom>
          <a:noFill/>
          <a:ln w="6350" algn="ctr">
            <a:solidFill>
              <a:schemeClr val="tx2">
                <a:alpha val="20000"/>
              </a:schemeClr>
            </a:solidFill>
            <a:round/>
            <a:headEnd/>
            <a:tailEnd/>
          </a:ln>
        </p:spPr>
      </p:cxnSp>
      <p:pic>
        <p:nvPicPr>
          <p:cNvPr id="7" name="Picture 20"/>
          <p:cNvPicPr>
            <a:picLocks noChangeAspect="1"/>
          </p:cNvPicPr>
          <p:nvPr/>
        </p:nvPicPr>
        <p:blipFill>
          <a:blip r:embed="rId4">
            <a:extLst>
              <a:ext uri="{28A0092B-C50C-407E-A947-70E740481C1C}">
                <a14:useLocalDpi xmlns:a14="http://schemas.microsoft.com/office/drawing/2010/main" val="0"/>
              </a:ext>
            </a:extLst>
          </a:blip>
          <a:srcRect r="-89"/>
          <a:stretch>
            <a:fillRect/>
          </a:stretch>
        </p:blipFill>
        <p:spPr bwMode="auto">
          <a:xfrm>
            <a:off x="371475" y="114300"/>
            <a:ext cx="17033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2928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 CO2M">
    <p:spTree>
      <p:nvGrpSpPr>
        <p:cNvPr id="1" name=""/>
        <p:cNvGrpSpPr/>
        <p:nvPr/>
      </p:nvGrpSpPr>
      <p:grpSpPr>
        <a:xfrm>
          <a:off x="0" y="0"/>
          <a:ext cx="0" cy="0"/>
          <a:chOff x="0" y="0"/>
          <a:chExt cx="0" cy="0"/>
        </a:xfrm>
      </p:grpSpPr>
      <p:pic>
        <p:nvPicPr>
          <p:cNvPr id="2"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231900"/>
            <a:ext cx="9496425"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3"/>
          <p:cNvSpPr>
            <a:spLocks/>
          </p:cNvSpPr>
          <p:nvPr/>
        </p:nvSpPr>
        <p:spPr bwMode="auto">
          <a:xfrm flipH="1">
            <a:off x="8872538" y="1154113"/>
            <a:ext cx="3305175" cy="5375275"/>
          </a:xfrm>
          <a:custGeom>
            <a:avLst/>
            <a:gdLst>
              <a:gd name="T0" fmla="*/ 46182 w 3306619"/>
              <a:gd name="T1" fmla="*/ 0 h 5375564"/>
              <a:gd name="T2" fmla="*/ 3306619 w 3306619"/>
              <a:gd name="T3" fmla="*/ 0 h 5375564"/>
              <a:gd name="T4" fmla="*/ 2050473 w 3306619"/>
              <a:gd name="T5" fmla="*/ 5375564 h 5375564"/>
              <a:gd name="T6" fmla="*/ 0 w 3306619"/>
              <a:gd name="T7" fmla="*/ 5375564 h 5375564"/>
              <a:gd name="T8" fmla="*/ 46182 w 3306619"/>
              <a:gd name="T9" fmla="*/ 0 h 537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6619" h="5375564">
                <a:moveTo>
                  <a:pt x="46182" y="0"/>
                </a:moveTo>
                <a:lnTo>
                  <a:pt x="3306619" y="0"/>
                </a:lnTo>
                <a:lnTo>
                  <a:pt x="2050473" y="5375564"/>
                </a:lnTo>
                <a:lnTo>
                  <a:pt x="0" y="5375564"/>
                </a:lnTo>
                <a:lnTo>
                  <a:pt x="46182" y="0"/>
                </a:lnTo>
                <a:close/>
              </a:path>
            </a:pathLst>
          </a:custGeom>
          <a:solidFill>
            <a:schemeClr val="accent2"/>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36000" tIns="36000" rIns="36000" bIns="36000"/>
          <a:lstStyle/>
          <a:p>
            <a:endParaRPr lang="en-GB"/>
          </a:p>
        </p:txBody>
      </p:sp>
      <p:pic>
        <p:nvPicPr>
          <p:cNvPr id="4" name="Picture 14"/>
          <p:cNvPicPr>
            <a:picLocks noChangeAspect="1"/>
          </p:cNvPicPr>
          <p:nvPr/>
        </p:nvPicPr>
        <p:blipFill>
          <a:blip r:embed="rId3">
            <a:extLst>
              <a:ext uri="{28A0092B-C50C-407E-A947-70E740481C1C}">
                <a14:useLocalDpi xmlns:a14="http://schemas.microsoft.com/office/drawing/2010/main" val="0"/>
              </a:ext>
            </a:extLst>
          </a:blip>
          <a:srcRect b="3839"/>
          <a:stretch>
            <a:fillRect/>
          </a:stretch>
        </p:blipFill>
        <p:spPr bwMode="auto">
          <a:xfrm>
            <a:off x="0" y="0"/>
            <a:ext cx="12192000"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8"/>
          <p:cNvSpPr>
            <a:spLocks noChangeArrowheads="1"/>
          </p:cNvSpPr>
          <p:nvPr/>
        </p:nvSpPr>
        <p:spPr bwMode="auto">
          <a:xfrm>
            <a:off x="144463" y="-7938"/>
            <a:ext cx="2108200" cy="646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cxnSp>
        <p:nvCxnSpPr>
          <p:cNvPr id="6" name="Straight Connector 19"/>
          <p:cNvCxnSpPr>
            <a:cxnSpLocks noChangeShapeType="1"/>
          </p:cNvCxnSpPr>
          <p:nvPr/>
        </p:nvCxnSpPr>
        <p:spPr bwMode="auto">
          <a:xfrm>
            <a:off x="144463" y="638175"/>
            <a:ext cx="12047537" cy="0"/>
          </a:xfrm>
          <a:prstGeom prst="line">
            <a:avLst/>
          </a:prstGeom>
          <a:noFill/>
          <a:ln w="6350" algn="ctr">
            <a:solidFill>
              <a:schemeClr val="tx2">
                <a:alpha val="20000"/>
              </a:schemeClr>
            </a:solidFill>
            <a:round/>
            <a:headEnd/>
            <a:tailEnd/>
          </a:ln>
        </p:spPr>
      </p:cxnSp>
      <p:pic>
        <p:nvPicPr>
          <p:cNvPr id="7" name="Picture 20"/>
          <p:cNvPicPr>
            <a:picLocks noChangeAspect="1"/>
          </p:cNvPicPr>
          <p:nvPr/>
        </p:nvPicPr>
        <p:blipFill>
          <a:blip r:embed="rId4">
            <a:extLst>
              <a:ext uri="{28A0092B-C50C-407E-A947-70E740481C1C}">
                <a14:useLocalDpi xmlns:a14="http://schemas.microsoft.com/office/drawing/2010/main" val="0"/>
              </a:ext>
            </a:extLst>
          </a:blip>
          <a:srcRect r="-89"/>
          <a:stretch>
            <a:fillRect/>
          </a:stretch>
        </p:blipFill>
        <p:spPr bwMode="auto">
          <a:xfrm>
            <a:off x="371475" y="114300"/>
            <a:ext cx="17033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71306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1139825"/>
            <a:ext cx="8183563" cy="5446713"/>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pic>
        <p:nvPicPr>
          <p:cNvPr id="5" name="Picture 13"/>
          <p:cNvPicPr>
            <a:picLocks noChangeAspect="1"/>
          </p:cNvPicPr>
          <p:nvPr/>
        </p:nvPicPr>
        <p:blipFill>
          <a:blip r:embed="rId2">
            <a:extLst>
              <a:ext uri="{28A0092B-C50C-407E-A947-70E740481C1C}">
                <a14:useLocalDpi xmlns:a14="http://schemas.microsoft.com/office/drawing/2010/main" val="0"/>
              </a:ext>
            </a:extLst>
          </a:blip>
          <a:srcRect t="12794" b="3165"/>
          <a:stretch>
            <a:fillRect/>
          </a:stretch>
        </p:blipFill>
        <p:spPr bwMode="auto">
          <a:xfrm>
            <a:off x="0" y="877888"/>
            <a:ext cx="12192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p:cNvSpPr>
            <a:spLocks noChangeArrowheads="1"/>
          </p:cNvSpPr>
          <p:nvPr/>
        </p:nvSpPr>
        <p:spPr bwMode="auto">
          <a:xfrm>
            <a:off x="144463" y="-7938"/>
            <a:ext cx="647700" cy="6461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pic>
        <p:nvPicPr>
          <p:cNvPr id="8" name="Picture 18"/>
          <p:cNvPicPr>
            <a:picLocks noChangeAspect="1"/>
          </p:cNvPicPr>
          <p:nvPr/>
        </p:nvPicPr>
        <p:blipFill>
          <a:blip r:embed="rId3">
            <a:extLst>
              <a:ext uri="{28A0092B-C50C-407E-A947-70E740481C1C}">
                <a14:useLocalDpi xmlns:a14="http://schemas.microsoft.com/office/drawing/2010/main" val="0"/>
              </a:ext>
            </a:extLst>
          </a:blip>
          <a:srcRect r="74091"/>
          <a:stretch>
            <a:fillRect/>
          </a:stretch>
        </p:blipFill>
        <p:spPr bwMode="auto">
          <a:xfrm>
            <a:off x="207963" y="84138"/>
            <a:ext cx="485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175" y="3062288"/>
            <a:ext cx="1246188"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325336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0"/>
          <p:cNvSpPr>
            <a:spLocks noChangeArrowheads="1"/>
          </p:cNvSpPr>
          <p:nvPr/>
        </p:nvSpPr>
        <p:spPr bwMode="auto">
          <a:xfrm>
            <a:off x="147638" y="-7938"/>
            <a:ext cx="11896725" cy="646113"/>
          </a:xfrm>
          <a:prstGeom prst="rect">
            <a:avLst/>
          </a:prstGeom>
          <a:solidFill>
            <a:srgbClr val="00205B"/>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sp>
        <p:nvSpPr>
          <p:cNvPr id="5" name="Rectangle 13"/>
          <p:cNvSpPr>
            <a:spLocks noChangeArrowheads="1"/>
          </p:cNvSpPr>
          <p:nvPr/>
        </p:nvSpPr>
        <p:spPr bwMode="auto">
          <a:xfrm>
            <a:off x="144463" y="-7938"/>
            <a:ext cx="647700" cy="646113"/>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pic>
        <p:nvPicPr>
          <p:cNvPr id="7" name="Picture 14"/>
          <p:cNvPicPr>
            <a:picLocks noChangeAspect="1"/>
          </p:cNvPicPr>
          <p:nvPr/>
        </p:nvPicPr>
        <p:blipFill>
          <a:blip r:embed="rId2">
            <a:extLst>
              <a:ext uri="{28A0092B-C50C-407E-A947-70E740481C1C}">
                <a14:useLocalDpi xmlns:a14="http://schemas.microsoft.com/office/drawing/2010/main" val="0"/>
              </a:ext>
            </a:extLst>
          </a:blip>
          <a:srcRect r="74091"/>
          <a:stretch>
            <a:fillRect/>
          </a:stretch>
        </p:blipFill>
        <p:spPr bwMode="auto">
          <a:xfrm>
            <a:off x="207963" y="84138"/>
            <a:ext cx="485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711893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10"/>
          <p:cNvSpPr>
            <a:spLocks noChangeArrowheads="1"/>
          </p:cNvSpPr>
          <p:nvPr/>
        </p:nvSpPr>
        <p:spPr bwMode="auto">
          <a:xfrm>
            <a:off x="144463" y="-7938"/>
            <a:ext cx="11903075" cy="646113"/>
          </a:xfrm>
          <a:prstGeom prst="rect">
            <a:avLst/>
          </a:prstGeom>
          <a:solidFill>
            <a:srgbClr val="D6D2C4">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sp>
        <p:nvSpPr>
          <p:cNvPr id="5" name="Rectangle 13"/>
          <p:cNvSpPr>
            <a:spLocks noChangeArrowheads="1"/>
          </p:cNvSpPr>
          <p:nvPr/>
        </p:nvSpPr>
        <p:spPr bwMode="auto">
          <a:xfrm>
            <a:off x="144463" y="-7938"/>
            <a:ext cx="647700" cy="646113"/>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36000" tIns="36000" rIns="36000" bIns="36000"/>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spcBef>
                <a:spcPct val="50000"/>
              </a:spcBef>
            </a:pPr>
            <a:endParaRPr lang="en-US" altLang="en-US"/>
          </a:p>
        </p:txBody>
      </p:sp>
      <p:pic>
        <p:nvPicPr>
          <p:cNvPr id="7" name="Picture 14"/>
          <p:cNvPicPr>
            <a:picLocks noChangeAspect="1"/>
          </p:cNvPicPr>
          <p:nvPr/>
        </p:nvPicPr>
        <p:blipFill>
          <a:blip r:embed="rId2">
            <a:extLst>
              <a:ext uri="{28A0092B-C50C-407E-A947-70E740481C1C}">
                <a14:useLocalDpi xmlns:a14="http://schemas.microsoft.com/office/drawing/2010/main" val="0"/>
              </a:ext>
            </a:extLst>
          </a:blip>
          <a:srcRect r="74091"/>
          <a:stretch>
            <a:fillRect/>
          </a:stretch>
        </p:blipFill>
        <p:spPr bwMode="auto">
          <a:xfrm>
            <a:off x="207963" y="84138"/>
            <a:ext cx="4857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143836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92163" y="0"/>
            <a:ext cx="113998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36000" bIns="36000" numCol="1" anchor="ctr" anchorCtr="0" compatLnSpc="1">
            <a:prstTxWarp prst="textNoShape">
              <a:avLst/>
            </a:prstTxWarp>
          </a:bodyPr>
          <a:lstStyle/>
          <a:p>
            <a:pPr lvl="0"/>
            <a:r>
              <a:rPr lang="en-US" altLang="en-US"/>
              <a:t>Click to edit Master title style</a:t>
            </a:r>
            <a:endParaRPr lang="en-GB" altLang="en-US"/>
          </a:p>
        </p:txBody>
      </p:sp>
      <p:sp>
        <p:nvSpPr>
          <p:cNvPr id="29700" name="Rectangle 58"/>
          <p:cNvSpPr>
            <a:spLocks noGrp="1" noChangeArrowheads="1"/>
          </p:cNvSpPr>
          <p:nvPr>
            <p:ph type="body" idx="1"/>
          </p:nvPr>
        </p:nvSpPr>
        <p:spPr bwMode="auto">
          <a:xfrm>
            <a:off x="144463" y="1139825"/>
            <a:ext cx="11628437" cy="526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28" name="Straight Connector 8"/>
          <p:cNvCxnSpPr>
            <a:cxnSpLocks noChangeShapeType="1"/>
          </p:cNvCxnSpPr>
          <p:nvPr/>
        </p:nvCxnSpPr>
        <p:spPr bwMode="auto">
          <a:xfrm>
            <a:off x="144463" y="638175"/>
            <a:ext cx="12047537" cy="0"/>
          </a:xfrm>
          <a:prstGeom prst="line">
            <a:avLst/>
          </a:prstGeom>
          <a:noFill/>
          <a:ln w="6350" algn="ctr">
            <a:solidFill>
              <a:schemeClr val="tx2">
                <a:alpha val="20000"/>
              </a:schemeClr>
            </a:solidFill>
            <a:round/>
            <a:headEnd/>
            <a:tailEnd/>
          </a:ln>
        </p:spPr>
      </p:cxnSp>
      <p:sp>
        <p:nvSpPr>
          <p:cNvPr id="1029" name="TextBox 15"/>
          <p:cNvSpPr txBox="1">
            <a:spLocks noChangeArrowheads="1"/>
          </p:cNvSpPr>
          <p:nvPr/>
        </p:nvSpPr>
        <p:spPr bwMode="auto">
          <a:xfrm>
            <a:off x="10901363" y="641350"/>
            <a:ext cx="12271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b="1">
                <a:solidFill>
                  <a:schemeClr val="bg1"/>
                </a:solidFill>
                <a:latin typeface="Tahoma" panose="020B0604030504040204" pitchFamily="34" charset="0"/>
              </a:defRPr>
            </a:lvl1pPr>
            <a:lvl2pPr marL="742950" indent="-285750">
              <a:defRPr sz="900" b="1">
                <a:solidFill>
                  <a:schemeClr val="bg1"/>
                </a:solidFill>
                <a:latin typeface="Tahoma" panose="020B0604030504040204" pitchFamily="34" charset="0"/>
              </a:defRPr>
            </a:lvl2pPr>
            <a:lvl3pPr marL="1143000" indent="-228600">
              <a:defRPr sz="900" b="1">
                <a:solidFill>
                  <a:schemeClr val="bg1"/>
                </a:solidFill>
                <a:latin typeface="Tahoma" panose="020B0604030504040204" pitchFamily="34" charset="0"/>
              </a:defRPr>
            </a:lvl3pPr>
            <a:lvl4pPr marL="1600200" indent="-228600">
              <a:defRPr sz="900" b="1">
                <a:solidFill>
                  <a:schemeClr val="bg1"/>
                </a:solidFill>
                <a:latin typeface="Tahoma" panose="020B0604030504040204" pitchFamily="34" charset="0"/>
              </a:defRPr>
            </a:lvl4pPr>
            <a:lvl5pPr marL="2057400" indent="-228600">
              <a:defRPr sz="900" b="1">
                <a:solidFill>
                  <a:schemeClr val="bg1"/>
                </a:solidFill>
                <a:latin typeface="Tahoma" panose="020B060403050404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defRPr>
            </a:lvl9pPr>
          </a:lstStyle>
          <a:p>
            <a:pPr algn="r" eaLnBrk="1" hangingPunct="1"/>
            <a:r>
              <a:rPr lang="en-GB" altLang="en-US" sz="1000" b="0">
                <a:latin typeface="Roboto" panose="02000000000000000000" pitchFamily="2" charset="0"/>
                <a:ea typeface="Roboto" panose="02000000000000000000" pitchFamily="2" charset="0"/>
                <a:cs typeface="Roboto" panose="02000000000000000000" pitchFamily="2" charset="0"/>
              </a:rPr>
              <a:t>www.eumetsat.int</a:t>
            </a:r>
          </a:p>
        </p:txBody>
      </p:sp>
      <p:sp>
        <p:nvSpPr>
          <p:cNvPr id="12" name="Rectangle 61" title="[DM_E_CONFID]"/>
          <p:cNvSpPr>
            <a:spLocks noChangeArrowheads="1"/>
          </p:cNvSpPr>
          <p:nvPr/>
        </p:nvSpPr>
        <p:spPr bwMode="auto">
          <a:xfrm>
            <a:off x="4576763" y="6648450"/>
            <a:ext cx="3113087" cy="153988"/>
          </a:xfrm>
          <a:prstGeom prst="rect">
            <a:avLst/>
          </a:prstGeom>
          <a:noFill/>
          <a:ln w="9525">
            <a:noFill/>
            <a:miter lim="800000"/>
            <a:headEnd/>
            <a:tailEnd/>
          </a:ln>
        </p:spPr>
        <p:txBody>
          <a:bodyPr lIns="0" tIns="0" rIns="0" bIns="0">
            <a:spAutoFit/>
          </a:bodyPr>
          <a:lstStyle/>
          <a:p>
            <a:pPr algn="ctr">
              <a:defRPr/>
            </a:pPr>
            <a:endParaRPr lang="de-DE" sz="1000" b="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p:nvSpPr>
        <p:spPr bwMode="auto">
          <a:xfrm>
            <a:off x="160338" y="6648450"/>
            <a:ext cx="4629150" cy="153888"/>
          </a:xfrm>
          <a:prstGeom prst="rect">
            <a:avLst/>
          </a:prstGeom>
          <a:noFill/>
          <a:ln w="9525">
            <a:noFill/>
            <a:miter lim="800000"/>
            <a:headEnd/>
            <a:tailEnd/>
          </a:ln>
        </p:spPr>
        <p:txBody>
          <a:bodyPr lIns="0" tIns="0" rIns="0" bIns="0">
            <a:spAutoFit/>
          </a:bodyPr>
          <a:lstStyle/>
          <a:p>
            <a:r>
              <a:rPr lang="pt-BR" sz="1000" b="0" i="0" u="none" strike="noStrike" kern="1200" baseline="0">
                <a:solidFill>
                  <a:srgbClr val="00B5E2"/>
                </a:solidFill>
                <a:latin typeface="Roboto" panose="02000000000000000000" pitchFamily="2" charset="0"/>
                <a:ea typeface="Roboto" panose="02000000000000000000" pitchFamily="2" charset="0"/>
                <a:cs typeface="+mn-cs"/>
              </a:rPr>
              <a:t>EUM/RSP/VWG/22/1304311, v1 Draft, 6 May 2022</a:t>
            </a:r>
            <a:endParaRPr lang="de-DE" sz="1000" b="0" dirty="0">
              <a:solidFill>
                <a:srgbClr val="00B5E2"/>
              </a:solidFill>
              <a:latin typeface="Roboto" panose="02000000000000000000" pitchFamily="2" charset="0"/>
              <a:ea typeface="Roboto" panose="02000000000000000000" pitchFamily="2" charset="0"/>
              <a:cs typeface="Arial" pitchFamily="34" charset="0"/>
            </a:endParaRPr>
          </a:p>
        </p:txBody>
      </p:sp>
      <p:sp>
        <p:nvSpPr>
          <p:cNvPr id="2" name="Rectangle 1"/>
          <p:cNvSpPr/>
          <p:nvPr/>
        </p:nvSpPr>
        <p:spPr>
          <a:xfrm>
            <a:off x="11518900" y="6592888"/>
            <a:ext cx="609600" cy="263525"/>
          </a:xfrm>
          <a:prstGeom prst="rect">
            <a:avLst/>
          </a:prstGeom>
        </p:spPr>
        <p:txBody>
          <a:bodyPr>
            <a:spAutoFit/>
          </a:bodyPr>
          <a:lstStyle/>
          <a:p>
            <a:pPr algn="r" eaLnBrk="1" hangingPunct="1">
              <a:defRPr/>
            </a:pPr>
            <a:fld id="{2D888C5E-B3C6-4F43-9004-A5E669862DE3}" type="slidenum">
              <a:rPr lang="de-DE" sz="1050" b="0">
                <a:solidFill>
                  <a:srgbClr val="00B5E2"/>
                </a:solidFill>
                <a:latin typeface="Roboto" panose="02000000000000000000" pitchFamily="2" charset="0"/>
                <a:ea typeface="Roboto" panose="02000000000000000000" pitchFamily="2" charset="0"/>
                <a:cs typeface="Arial" pitchFamily="34" charset="0"/>
              </a:rPr>
              <a:pPr algn="r" eaLnBrk="1" hangingPunct="1">
                <a:defRPr/>
              </a:pPr>
              <a:t>‹#›</a:t>
            </a:fld>
            <a:endParaRPr lang="en-GB" sz="1050" dirty="0">
              <a:latin typeface="Roboto" panose="02000000000000000000" pitchFamily="2" charset="0"/>
              <a:ea typeface="Roboto" panose="02000000000000000000" pitchFamily="2" charset="0"/>
            </a:endParaRPr>
          </a:p>
        </p:txBody>
      </p:sp>
      <p:sp>
        <p:nvSpPr>
          <p:cNvPr id="17" name="Footer Placeholder 16"/>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GB"/>
          </a:p>
        </p:txBody>
      </p:sp>
      <p:sp>
        <p:nvSpPr>
          <p:cNvPr id="18" name="Slide Number Placeholder 17"/>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smtClean="0">
                <a:solidFill>
                  <a:schemeClr val="tx1">
                    <a:tint val="75000"/>
                  </a:schemeClr>
                </a:solidFill>
              </a:defRPr>
            </a:lvl1pPr>
          </a:lstStyle>
          <a:p>
            <a:pPr>
              <a:defRPr/>
            </a:pPr>
            <a:fld id="{1E14530D-8C03-4997-A8EF-8B24D79E773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736" r:id="rId1"/>
    <p:sldLayoutId id="2147487737" r:id="rId2"/>
    <p:sldLayoutId id="2147487738" r:id="rId3"/>
    <p:sldLayoutId id="2147487739" r:id="rId4"/>
    <p:sldLayoutId id="2147487740" r:id="rId5"/>
    <p:sldLayoutId id="2147487741" r:id="rId6"/>
    <p:sldLayoutId id="2147487742" r:id="rId7"/>
    <p:sldLayoutId id="2147487743" r:id="rId8"/>
    <p:sldLayoutId id="2147487744" r:id="rId9"/>
    <p:sldLayoutId id="2147487745" r:id="rId10"/>
    <p:sldLayoutId id="2147487746" r:id="rId11"/>
    <p:sldLayoutId id="2147487747" r:id="rId12"/>
    <p:sldLayoutId id="2147487748" r:id="rId13"/>
    <p:sldLayoutId id="2147487749" r:id="rId14"/>
  </p:sldLayoutIdLst>
  <p:transition/>
  <p:txStyles>
    <p:titleStyle>
      <a:lvl1pPr marL="220663" algn="l" rtl="0" eaLnBrk="1" fontAlgn="base" hangingPunct="1">
        <a:spcBef>
          <a:spcPct val="0"/>
        </a:spcBef>
        <a:spcAft>
          <a:spcPct val="0"/>
        </a:spcAft>
        <a:defRPr sz="3200">
          <a:solidFill>
            <a:schemeClr val="bg1"/>
          </a:solidFill>
          <a:latin typeface="Dosis" panose="02010503020202060003" pitchFamily="2" charset="0"/>
          <a:ea typeface="+mj-ea"/>
          <a:cs typeface="Arial" pitchFamily="34" charset="0"/>
        </a:defRPr>
      </a:lvl1pPr>
      <a:lvl2pPr marL="220663" algn="l" rtl="0" eaLnBrk="1" fontAlgn="base" hangingPunct="1">
        <a:spcBef>
          <a:spcPct val="0"/>
        </a:spcBef>
        <a:spcAft>
          <a:spcPct val="0"/>
        </a:spcAft>
        <a:defRPr sz="3200">
          <a:solidFill>
            <a:schemeClr val="bg1"/>
          </a:solidFill>
          <a:latin typeface="Dosis" panose="02010303020202060003" pitchFamily="2" charset="0"/>
          <a:cs typeface="Arial" pitchFamily="34" charset="0"/>
        </a:defRPr>
      </a:lvl2pPr>
      <a:lvl3pPr marL="220663" algn="l" rtl="0" eaLnBrk="1" fontAlgn="base" hangingPunct="1">
        <a:spcBef>
          <a:spcPct val="0"/>
        </a:spcBef>
        <a:spcAft>
          <a:spcPct val="0"/>
        </a:spcAft>
        <a:defRPr sz="3200">
          <a:solidFill>
            <a:schemeClr val="bg1"/>
          </a:solidFill>
          <a:latin typeface="Dosis" panose="02010303020202060003" pitchFamily="2" charset="0"/>
          <a:cs typeface="Arial" pitchFamily="34" charset="0"/>
        </a:defRPr>
      </a:lvl3pPr>
      <a:lvl4pPr marL="220663" algn="l" rtl="0" eaLnBrk="1" fontAlgn="base" hangingPunct="1">
        <a:spcBef>
          <a:spcPct val="0"/>
        </a:spcBef>
        <a:spcAft>
          <a:spcPct val="0"/>
        </a:spcAft>
        <a:defRPr sz="3200">
          <a:solidFill>
            <a:schemeClr val="bg1"/>
          </a:solidFill>
          <a:latin typeface="Dosis" panose="02010303020202060003" pitchFamily="2" charset="0"/>
          <a:cs typeface="Arial" pitchFamily="34" charset="0"/>
        </a:defRPr>
      </a:lvl4pPr>
      <a:lvl5pPr marL="220663" algn="l" rtl="0" eaLnBrk="1" fontAlgn="base" hangingPunct="1">
        <a:spcBef>
          <a:spcPct val="0"/>
        </a:spcBef>
        <a:spcAft>
          <a:spcPct val="0"/>
        </a:spcAft>
        <a:defRPr sz="3200">
          <a:solidFill>
            <a:schemeClr val="bg1"/>
          </a:solidFill>
          <a:latin typeface="Dosis" panose="02010303020202060003" pitchFamily="2"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7025" indent="-327025" algn="l" rtl="0" eaLnBrk="1" fontAlgn="base" hangingPunct="1">
        <a:spcBef>
          <a:spcPct val="20000"/>
        </a:spcBef>
        <a:spcAft>
          <a:spcPct val="0"/>
        </a:spcAft>
        <a:buFont typeface="Arial" panose="020B0604020202020204" pitchFamily="34" charset="0"/>
        <a:buChar char="•"/>
        <a:defRPr sz="4400">
          <a:solidFill>
            <a:schemeClr val="tx2"/>
          </a:solidFill>
          <a:latin typeface="Roboto" panose="02000000000000000000" pitchFamily="2" charset="0"/>
          <a:ea typeface="Roboto" panose="02000000000000000000" pitchFamily="2" charset="0"/>
          <a:cs typeface="Arial" pitchFamily="34" charset="0"/>
        </a:defRPr>
      </a:lvl1pPr>
      <a:lvl2pPr marL="914400" indent="-350838" algn="l" rtl="0" eaLnBrk="1" fontAlgn="base" hangingPunct="1">
        <a:spcBef>
          <a:spcPct val="20000"/>
        </a:spcBef>
        <a:spcAft>
          <a:spcPct val="0"/>
        </a:spcAft>
        <a:buFont typeface="Arial" panose="020B0604020202020204" pitchFamily="34" charset="0"/>
        <a:buChar char="•"/>
        <a:defRPr sz="3900">
          <a:solidFill>
            <a:schemeClr val="tx2"/>
          </a:solidFill>
          <a:latin typeface="Roboto" panose="02000000000000000000" pitchFamily="2" charset="0"/>
          <a:ea typeface="Roboto" panose="02000000000000000000" pitchFamily="2" charset="0"/>
          <a:cs typeface="Arial" pitchFamily="34" charset="0"/>
        </a:defRPr>
      </a:lvl2pPr>
      <a:lvl3pPr marL="1406525" indent="-280988" algn="l" rtl="0" eaLnBrk="1" fontAlgn="base" hangingPunct="1">
        <a:spcBef>
          <a:spcPct val="20000"/>
        </a:spcBef>
        <a:spcAft>
          <a:spcPct val="0"/>
        </a:spcAft>
        <a:buFont typeface="Arial" panose="020B0604020202020204" pitchFamily="34" charset="0"/>
        <a:buChar char="•"/>
        <a:defRPr sz="3400">
          <a:solidFill>
            <a:schemeClr val="tx2"/>
          </a:solidFill>
          <a:latin typeface="Roboto" panose="02000000000000000000" pitchFamily="2" charset="0"/>
          <a:ea typeface="Roboto" panose="02000000000000000000" pitchFamily="2" charset="0"/>
          <a:cs typeface="Arial" pitchFamily="34" charset="0"/>
        </a:defRPr>
      </a:lvl3pPr>
      <a:lvl4pPr marL="1968500" indent="-280988" algn="l" rtl="0" eaLnBrk="1" fontAlgn="base" hangingPunct="1">
        <a:spcBef>
          <a:spcPct val="20000"/>
        </a:spcBef>
        <a:spcAft>
          <a:spcPct val="0"/>
        </a:spcAft>
        <a:buFont typeface="Arial" panose="020B0604020202020204" pitchFamily="34" charset="0"/>
        <a:buChar char="•"/>
        <a:defRPr sz="2900">
          <a:solidFill>
            <a:schemeClr val="tx2"/>
          </a:solidFill>
          <a:latin typeface="Roboto" panose="02000000000000000000" pitchFamily="2" charset="0"/>
          <a:ea typeface="Roboto" panose="02000000000000000000" pitchFamily="2" charset="0"/>
          <a:cs typeface="Arial" pitchFamily="34" charset="0"/>
        </a:defRPr>
      </a:lvl4pPr>
      <a:lvl5pPr marL="2532063" indent="-280988" algn="l" rtl="0" eaLnBrk="1" fontAlgn="base" hangingPunct="1">
        <a:spcBef>
          <a:spcPct val="20000"/>
        </a:spcBef>
        <a:spcAft>
          <a:spcPct val="0"/>
        </a:spcAft>
        <a:buFont typeface="Arial" panose="020B0604020202020204" pitchFamily="34" charset="0"/>
        <a:buChar char="•"/>
        <a:defRPr sz="2400">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DM_DOCNAME]"/>
          <p:cNvSpPr txBox="1"/>
          <p:nvPr/>
        </p:nvSpPr>
        <p:spPr>
          <a:xfrm>
            <a:off x="6348046" y="1884363"/>
            <a:ext cx="5843955" cy="2502563"/>
          </a:xfrm>
          <a:prstGeom prst="rect">
            <a:avLst/>
          </a:prstGeom>
          <a:solidFill>
            <a:schemeClr val="bg1"/>
          </a:solidFill>
        </p:spPr>
        <p:txBody>
          <a:bodyPr wrap="square" lIns="288000" tIns="180000" rIns="288000" bIns="180000">
            <a:spAutoFit/>
          </a:bodyPr>
          <a:lstStyle/>
          <a:p>
            <a:pPr eaLnBrk="1" hangingPunct="1">
              <a:defRPr/>
            </a:pPr>
            <a:r>
              <a:rPr lang="en-GB" sz="3600" dirty="0">
                <a:solidFill>
                  <a:schemeClr val="tx1"/>
                </a:solidFill>
                <a:latin typeface="Dosis" panose="02010303020202060003" pitchFamily="2" charset="0"/>
              </a:rPr>
              <a:t>MTG-IRS Ozone retrievals</a:t>
            </a:r>
          </a:p>
          <a:p>
            <a:pPr eaLnBrk="1" hangingPunct="1">
              <a:defRPr/>
            </a:pPr>
            <a:endParaRPr lang="en-GB" sz="18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eaLnBrk="1" hangingPunct="1">
              <a:defRPr/>
            </a:pPr>
            <a:r>
              <a:rPr lang="en-GB" sz="17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rPr>
              <a:t>Dorothee Coppens, Stefan </a:t>
            </a:r>
            <a:r>
              <a:rPr lang="en-GB" sz="1700" b="0" kern="0" dirty="0" err="1">
                <a:solidFill>
                  <a:schemeClr val="tx1"/>
                </a:solidFill>
                <a:latin typeface="Roboto Medium" panose="02000000000000000000" pitchFamily="2" charset="0"/>
                <a:ea typeface="Roboto Medium" panose="02000000000000000000" pitchFamily="2" charset="0"/>
                <a:cs typeface="Arial" panose="020B0604020202020204" pitchFamily="34" charset="0"/>
              </a:rPr>
              <a:t>Stapelberg</a:t>
            </a:r>
            <a:r>
              <a:rPr lang="en-GB" sz="17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rPr>
              <a:t>, Marc Crapeau</a:t>
            </a:r>
          </a:p>
          <a:p>
            <a:pPr eaLnBrk="1" hangingPunct="1">
              <a:defRPr/>
            </a:pPr>
            <a:endParaRPr lang="en-GB" sz="16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eaLnBrk="1" hangingPunct="1">
              <a:defRPr/>
            </a:pPr>
            <a:r>
              <a:rPr lang="en-GB" sz="2000" b="0" kern="0" dirty="0">
                <a:solidFill>
                  <a:schemeClr val="tx1"/>
                </a:solidFill>
                <a:latin typeface="Roboto Medium" panose="02000000000000000000" pitchFamily="2" charset="0"/>
                <a:ea typeface="Roboto Medium" panose="02000000000000000000" pitchFamily="2" charset="0"/>
                <a:cs typeface="Arial" panose="020B0604020202020204" pitchFamily="34" charset="0"/>
              </a:rPr>
              <a:t>EUMETSAT</a:t>
            </a:r>
          </a:p>
          <a:p>
            <a:pPr eaLnBrk="1" hangingPunct="1">
              <a:defRPr/>
            </a:pPr>
            <a:endParaRPr lang="en-GB" sz="1600" b="0" i="1" kern="0" dirty="0">
              <a:solidFill>
                <a:schemeClr val="tx1"/>
              </a:solidFill>
              <a:latin typeface="Roboto" panose="02000000000000000000" pitchFamily="2" charset="0"/>
              <a:ea typeface="Roboto" panose="02000000000000000000" pitchFamily="2" charset="0"/>
              <a:cs typeface="Arial" panose="020B0604020202020204" pitchFamily="34" charset="0"/>
            </a:endParaRPr>
          </a:p>
          <a:p>
            <a:pPr eaLnBrk="1" hangingPunct="1">
              <a:defRPr/>
            </a:pPr>
            <a:r>
              <a:rPr lang="en-GB" sz="1600" b="0" i="1" dirty="0">
                <a:solidFill>
                  <a:schemeClr val="tx1"/>
                </a:solidFill>
                <a:latin typeface="Roboto Light" panose="02000000000000000000" pitchFamily="2" charset="0"/>
                <a:ea typeface="Roboto Light" panose="02000000000000000000" pitchFamily="2" charset="0"/>
              </a:rPr>
              <a:t>AC-VC June 2025</a:t>
            </a:r>
            <a:endParaRPr lang="en-GB" sz="1600" b="0" i="1" kern="0" dirty="0">
              <a:solidFill>
                <a:schemeClr val="tx1"/>
              </a:solidFill>
              <a:latin typeface="Roboto Light" panose="02000000000000000000" pitchFamily="2" charset="0"/>
              <a:ea typeface="Roboto Light" panose="02000000000000000000" pitchFamily="2" charset="0"/>
              <a:cs typeface="Arial" panose="020B0604020202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different types of air&#10;&#10;Description automatically generated with medium confidence">
            <a:extLst>
              <a:ext uri="{FF2B5EF4-FFF2-40B4-BE49-F238E27FC236}">
                <a16:creationId xmlns:a16="http://schemas.microsoft.com/office/drawing/2014/main" id="{A2E38E4F-A25B-9534-2095-0E9CBA893D09}"/>
              </a:ext>
            </a:extLst>
          </p:cNvPr>
          <p:cNvPicPr>
            <a:picLocks noChangeAspect="1"/>
          </p:cNvPicPr>
          <p:nvPr/>
        </p:nvPicPr>
        <p:blipFill rotWithShape="1">
          <a:blip r:embed="rId2">
            <a:extLst>
              <a:ext uri="{28A0092B-C50C-407E-A947-70E740481C1C}">
                <a14:useLocalDpi xmlns:a14="http://schemas.microsoft.com/office/drawing/2010/main" val="0"/>
              </a:ext>
            </a:extLst>
          </a:blip>
          <a:srcRect t="9777" r="49317"/>
          <a:stretch/>
        </p:blipFill>
        <p:spPr>
          <a:xfrm>
            <a:off x="220198" y="1651518"/>
            <a:ext cx="3564000" cy="4758367"/>
          </a:xfrm>
          <a:prstGeom prst="rect">
            <a:avLst/>
          </a:prstGeom>
        </p:spPr>
      </p:pic>
      <p:sp>
        <p:nvSpPr>
          <p:cNvPr id="2" name="Title 1">
            <a:extLst>
              <a:ext uri="{FF2B5EF4-FFF2-40B4-BE49-F238E27FC236}">
                <a16:creationId xmlns:a16="http://schemas.microsoft.com/office/drawing/2014/main" id="{9B87D956-A766-8351-3896-CB6260D24FA6}"/>
              </a:ext>
            </a:extLst>
          </p:cNvPr>
          <p:cNvSpPr>
            <a:spLocks noGrp="1"/>
          </p:cNvSpPr>
          <p:nvPr>
            <p:ph type="title"/>
          </p:nvPr>
        </p:nvSpPr>
        <p:spPr/>
        <p:txBody>
          <a:bodyPr/>
          <a:lstStyle/>
          <a:p>
            <a:r>
              <a:rPr lang="en-GB" dirty="0"/>
              <a:t>Validation with </a:t>
            </a:r>
            <a:r>
              <a:rPr lang="en-GB" dirty="0" err="1"/>
              <a:t>Ozonesondes</a:t>
            </a:r>
            <a:endParaRPr lang="en-IE" dirty="0"/>
          </a:p>
        </p:txBody>
      </p:sp>
      <p:sp>
        <p:nvSpPr>
          <p:cNvPr id="16" name="TextBox 15">
            <a:extLst>
              <a:ext uri="{FF2B5EF4-FFF2-40B4-BE49-F238E27FC236}">
                <a16:creationId xmlns:a16="http://schemas.microsoft.com/office/drawing/2014/main" id="{A7EAEC92-C40F-53B1-B3B9-830312BECEC0}"/>
              </a:ext>
            </a:extLst>
          </p:cNvPr>
          <p:cNvSpPr txBox="1"/>
          <p:nvPr/>
        </p:nvSpPr>
        <p:spPr>
          <a:xfrm>
            <a:off x="739775" y="889851"/>
            <a:ext cx="3044423" cy="584775"/>
          </a:xfrm>
          <a:prstGeom prst="rect">
            <a:avLst/>
          </a:prstGeom>
          <a:noFill/>
        </p:spPr>
        <p:txBody>
          <a:bodyPr wrap="none" rtlCol="0">
            <a:spAutoFit/>
          </a:bodyPr>
          <a:lstStyle/>
          <a:p>
            <a:r>
              <a:rPr lang="en-GB" sz="1600" b="0" dirty="0">
                <a:latin typeface="Roboto" panose="02000000000000000000" pitchFamily="2" charset="0"/>
                <a:ea typeface="Roboto" panose="02000000000000000000" pitchFamily="2" charset="0"/>
              </a:rPr>
              <a:t>Example: NY-ALESUND Station </a:t>
            </a:r>
          </a:p>
          <a:p>
            <a:r>
              <a:rPr lang="en-GB" sz="1600" b="0" dirty="0">
                <a:latin typeface="Roboto" panose="02000000000000000000" pitchFamily="2" charset="0"/>
                <a:ea typeface="Roboto" panose="02000000000000000000" pitchFamily="2" charset="0"/>
              </a:rPr>
              <a:t>19</a:t>
            </a:r>
            <a:r>
              <a:rPr lang="en-GB" sz="1600" b="0" baseline="30000" dirty="0">
                <a:latin typeface="Roboto" panose="02000000000000000000" pitchFamily="2" charset="0"/>
                <a:ea typeface="Roboto" panose="02000000000000000000" pitchFamily="2" charset="0"/>
              </a:rPr>
              <a:t>th</a:t>
            </a:r>
            <a:r>
              <a:rPr lang="en-GB" sz="1600" b="0" dirty="0">
                <a:latin typeface="Roboto" panose="02000000000000000000" pitchFamily="2" charset="0"/>
                <a:ea typeface="Roboto" panose="02000000000000000000" pitchFamily="2" charset="0"/>
              </a:rPr>
              <a:t> Jan. 2017</a:t>
            </a:r>
            <a:endParaRPr lang="en-IE" sz="1600" b="0" dirty="0">
              <a:latin typeface="Roboto" panose="02000000000000000000" pitchFamily="2" charset="0"/>
              <a:ea typeface="Roboto" panose="02000000000000000000" pitchFamily="2" charset="0"/>
            </a:endParaRPr>
          </a:p>
        </p:txBody>
      </p:sp>
      <p:pic>
        <p:nvPicPr>
          <p:cNvPr id="5" name="Picture 4" descr="A screenshot of a computer&#10;&#10;Description automatically generated">
            <a:extLst>
              <a:ext uri="{FF2B5EF4-FFF2-40B4-BE49-F238E27FC236}">
                <a16:creationId xmlns:a16="http://schemas.microsoft.com/office/drawing/2014/main" id="{3380CC08-E2B1-CFE0-7323-72230478A8A7}"/>
              </a:ext>
            </a:extLst>
          </p:cNvPr>
          <p:cNvPicPr>
            <a:picLocks noChangeAspect="1"/>
          </p:cNvPicPr>
          <p:nvPr/>
        </p:nvPicPr>
        <p:blipFill rotWithShape="1">
          <a:blip r:embed="rId3">
            <a:extLst>
              <a:ext uri="{28A0092B-C50C-407E-A947-70E740481C1C}">
                <a14:useLocalDpi xmlns:a14="http://schemas.microsoft.com/office/drawing/2010/main" val="0"/>
              </a:ext>
            </a:extLst>
          </a:blip>
          <a:srcRect l="19193" t="14911" r="20161" b="74912"/>
          <a:stretch/>
        </p:blipFill>
        <p:spPr>
          <a:xfrm>
            <a:off x="5532541" y="14562"/>
            <a:ext cx="6472203" cy="610955"/>
          </a:xfrm>
          <a:prstGeom prst="rect">
            <a:avLst/>
          </a:prstGeom>
        </p:spPr>
      </p:pic>
      <p:pic>
        <p:nvPicPr>
          <p:cNvPr id="17" name="Picture 16">
            <a:extLst>
              <a:ext uri="{FF2B5EF4-FFF2-40B4-BE49-F238E27FC236}">
                <a16:creationId xmlns:a16="http://schemas.microsoft.com/office/drawing/2014/main" id="{55E124F5-0451-EF97-2BAB-0854E8B4F8C7}"/>
              </a:ext>
            </a:extLst>
          </p:cNvPr>
          <p:cNvPicPr>
            <a:picLocks noChangeAspect="1"/>
          </p:cNvPicPr>
          <p:nvPr/>
        </p:nvPicPr>
        <p:blipFill rotWithShape="1">
          <a:blip r:embed="rId4"/>
          <a:srcRect l="9668" t="21497" r="36587" b="30422"/>
          <a:stretch/>
        </p:blipFill>
        <p:spPr>
          <a:xfrm>
            <a:off x="3172146" y="5383849"/>
            <a:ext cx="386015" cy="115950"/>
          </a:xfrm>
          <a:prstGeom prst="rect">
            <a:avLst/>
          </a:prstGeom>
        </p:spPr>
      </p:pic>
      <p:pic>
        <p:nvPicPr>
          <p:cNvPr id="4" name="Picture 3" descr="A graph of a diagram&#10;&#10;Description automatically generated with medium confidence">
            <a:extLst>
              <a:ext uri="{FF2B5EF4-FFF2-40B4-BE49-F238E27FC236}">
                <a16:creationId xmlns:a16="http://schemas.microsoft.com/office/drawing/2014/main" id="{5BD0487D-8173-AEE3-D468-FF9F3583EFA2}"/>
              </a:ext>
            </a:extLst>
          </p:cNvPr>
          <p:cNvPicPr>
            <a:picLocks noChangeAspect="1"/>
          </p:cNvPicPr>
          <p:nvPr/>
        </p:nvPicPr>
        <p:blipFill rotWithShape="1">
          <a:blip r:embed="rId5">
            <a:extLst>
              <a:ext uri="{28A0092B-C50C-407E-A947-70E740481C1C}">
                <a14:useLocalDpi xmlns:a14="http://schemas.microsoft.com/office/drawing/2010/main" val="0"/>
              </a:ext>
            </a:extLst>
          </a:blip>
          <a:srcRect l="4344" t="51167" r="5447" b="6582"/>
          <a:stretch/>
        </p:blipFill>
        <p:spPr bwMode="auto">
          <a:xfrm>
            <a:off x="4305946" y="1471357"/>
            <a:ext cx="7146279" cy="4731407"/>
          </a:xfrm>
          <a:prstGeom prst="rect">
            <a:avLst/>
          </a:prstGeom>
          <a:ln>
            <a:noFill/>
          </a:ln>
          <a:extLst>
            <a:ext uri="{53640926-AAD7-44D8-BBD7-CCE9431645EC}">
              <a14:shadowObscured xmlns:a14="http://schemas.microsoft.com/office/drawing/2010/main"/>
            </a:ext>
          </a:extLst>
        </p:spPr>
      </p:pic>
      <p:pic>
        <p:nvPicPr>
          <p:cNvPr id="6" name="Picture 5" descr="A graph of a diagram&#10;&#10;Description automatically generated with medium confidence">
            <a:extLst>
              <a:ext uri="{FF2B5EF4-FFF2-40B4-BE49-F238E27FC236}">
                <a16:creationId xmlns:a16="http://schemas.microsoft.com/office/drawing/2014/main" id="{546D1D62-EC98-9189-752D-66CBCCA080F0}"/>
              </a:ext>
            </a:extLst>
          </p:cNvPr>
          <p:cNvPicPr>
            <a:picLocks noChangeAspect="1"/>
          </p:cNvPicPr>
          <p:nvPr/>
        </p:nvPicPr>
        <p:blipFill rotWithShape="1">
          <a:blip r:embed="rId5">
            <a:extLst>
              <a:ext uri="{28A0092B-C50C-407E-A947-70E740481C1C}">
                <a14:useLocalDpi xmlns:a14="http://schemas.microsoft.com/office/drawing/2010/main" val="0"/>
              </a:ext>
            </a:extLst>
          </a:blip>
          <a:srcRect b="89938"/>
          <a:stretch/>
        </p:blipFill>
        <p:spPr bwMode="auto">
          <a:xfrm>
            <a:off x="4998725" y="651968"/>
            <a:ext cx="5760720" cy="819389"/>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917B8840-D808-CDF5-6BE5-170F9FA20F7B}"/>
              </a:ext>
            </a:extLst>
          </p:cNvPr>
          <p:cNvSpPr/>
          <p:nvPr/>
        </p:nvSpPr>
        <p:spPr bwMode="auto">
          <a:xfrm>
            <a:off x="4951562" y="4270075"/>
            <a:ext cx="2001329" cy="1431985"/>
          </a:xfrm>
          <a:prstGeom prst="rect">
            <a:avLst/>
          </a:prstGeom>
          <a:solidFill>
            <a:srgbClr val="92D050">
              <a:alpha val="25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lang="en-GB" dirty="0"/>
              <a:t>End User Requirements</a:t>
            </a:r>
          </a:p>
          <a:p>
            <a:pPr marL="0" marR="0" indent="0" algn="l" defTabSz="914400" rtl="0" eaLnBrk="0" fontAlgn="base" latinLnBrk="0" hangingPunct="0">
              <a:lnSpc>
                <a:spcPct val="100000"/>
              </a:lnSpc>
              <a:spcBef>
                <a:spcPct val="50000"/>
              </a:spcBef>
              <a:spcAft>
                <a:spcPct val="0"/>
              </a:spcAft>
              <a:buClrTx/>
              <a:buSzTx/>
              <a:buFontTx/>
              <a:buNone/>
              <a:tabLst/>
            </a:pPr>
            <a:r>
              <a:rPr lang="en-GB" dirty="0"/>
              <a:t>Accuracy:</a:t>
            </a:r>
          </a:p>
          <a:p>
            <a:pPr marL="0" marR="0" indent="0" algn="l"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a:ln>
                  <a:noFill/>
                </a:ln>
                <a:solidFill>
                  <a:schemeClr val="bg1"/>
                </a:solidFill>
                <a:effectLst/>
                <a:latin typeface="Tahoma" pitchFamily="34" charset="0"/>
              </a:rPr>
              <a:t>Troposphere : 20%</a:t>
            </a:r>
          </a:p>
        </p:txBody>
      </p:sp>
      <p:sp>
        <p:nvSpPr>
          <p:cNvPr id="11" name="Rectangle 10">
            <a:extLst>
              <a:ext uri="{FF2B5EF4-FFF2-40B4-BE49-F238E27FC236}">
                <a16:creationId xmlns:a16="http://schemas.microsoft.com/office/drawing/2014/main" id="{9C893880-7618-F241-EF47-B4C16A271047}"/>
              </a:ext>
            </a:extLst>
          </p:cNvPr>
          <p:cNvSpPr/>
          <p:nvPr/>
        </p:nvSpPr>
        <p:spPr bwMode="auto">
          <a:xfrm>
            <a:off x="5460024" y="1793632"/>
            <a:ext cx="975946" cy="2476444"/>
          </a:xfrm>
          <a:prstGeom prst="rect">
            <a:avLst/>
          </a:prstGeom>
          <a:solidFill>
            <a:srgbClr val="92D050">
              <a:alpha val="25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spcBef>
                <a:spcPct val="50000"/>
              </a:spcBef>
            </a:pPr>
            <a:r>
              <a:rPr lang="en-GB" dirty="0"/>
              <a:t>Stratosphere 10%</a:t>
            </a:r>
            <a:endParaRPr kumimoji="0" lang="en-IE" sz="900" b="1" i="0" u="none" strike="noStrike" cap="none" normalizeH="0" baseline="0" dirty="0">
              <a:ln>
                <a:noFill/>
              </a:ln>
              <a:solidFill>
                <a:schemeClr val="bg1"/>
              </a:solidFill>
              <a:effectLst/>
              <a:latin typeface="Tahoma" pitchFamily="34" charset="0"/>
            </a:endParaRPr>
          </a:p>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dirty="0">
              <a:ln>
                <a:noFill/>
              </a:ln>
              <a:solidFill>
                <a:schemeClr val="bg1"/>
              </a:solidFill>
              <a:effectLst/>
              <a:latin typeface="Tahoma" pitchFamily="34" charset="0"/>
            </a:endParaRPr>
          </a:p>
        </p:txBody>
      </p:sp>
    </p:spTree>
    <p:extLst>
      <p:ext uri="{BB962C8B-B14F-4D97-AF65-F5344CB8AC3E}">
        <p14:creationId xmlns:p14="http://schemas.microsoft.com/office/powerpoint/2010/main" val="1873074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a line of data&#10;&#10;AI-generated content may be incorrect.">
            <a:extLst>
              <a:ext uri="{FF2B5EF4-FFF2-40B4-BE49-F238E27FC236}">
                <a16:creationId xmlns:a16="http://schemas.microsoft.com/office/drawing/2014/main" id="{73D5F775-C9AC-A12B-6725-BB6DCE8BB1BC}"/>
              </a:ext>
            </a:extLst>
          </p:cNvPr>
          <p:cNvPicPr>
            <a:picLocks noChangeAspect="1"/>
          </p:cNvPicPr>
          <p:nvPr/>
        </p:nvPicPr>
        <p:blipFill>
          <a:blip r:embed="rId2">
            <a:extLst>
              <a:ext uri="{28A0092B-C50C-407E-A947-70E740481C1C}">
                <a14:useLocalDpi xmlns:a14="http://schemas.microsoft.com/office/drawing/2010/main" val="0"/>
              </a:ext>
            </a:extLst>
          </a:blip>
          <a:srcRect r="4666"/>
          <a:stretch/>
        </p:blipFill>
        <p:spPr>
          <a:xfrm>
            <a:off x="103517" y="786053"/>
            <a:ext cx="10575985" cy="5824121"/>
          </a:xfrm>
          <a:prstGeom prst="rect">
            <a:avLst/>
          </a:prstGeom>
          <a:noFill/>
          <a:ln w="9525">
            <a:noFill/>
            <a:miter lim="800000"/>
            <a:headEnd/>
            <a:tailEnd/>
          </a:ln>
        </p:spPr>
      </p:pic>
      <p:sp>
        <p:nvSpPr>
          <p:cNvPr id="2" name="Title 1">
            <a:extLst>
              <a:ext uri="{FF2B5EF4-FFF2-40B4-BE49-F238E27FC236}">
                <a16:creationId xmlns:a16="http://schemas.microsoft.com/office/drawing/2014/main" id="{3CF02503-4FB2-8858-48C1-41FD1D68D1F8}"/>
              </a:ext>
            </a:extLst>
          </p:cNvPr>
          <p:cNvSpPr>
            <a:spLocks noGrp="1"/>
          </p:cNvSpPr>
          <p:nvPr>
            <p:ph type="title"/>
          </p:nvPr>
        </p:nvSpPr>
        <p:spPr/>
        <p:txBody>
          <a:bodyPr wrap="square" anchor="ctr">
            <a:normAutofit/>
          </a:bodyPr>
          <a:lstStyle/>
          <a:p>
            <a:r>
              <a:rPr lang="en-GB" dirty="0"/>
              <a:t>Total Column Ozone vs Brewer </a:t>
            </a:r>
            <a:r>
              <a:rPr lang="en-GB" dirty="0" err="1"/>
              <a:t>Photospectrometer</a:t>
            </a:r>
            <a:r>
              <a:rPr lang="en-GB" dirty="0"/>
              <a:t> (</a:t>
            </a:r>
            <a:r>
              <a:rPr lang="en-GB" dirty="0" err="1"/>
              <a:t>EUBrewNet</a:t>
            </a:r>
            <a:r>
              <a:rPr lang="en-GB" dirty="0"/>
              <a:t>)</a:t>
            </a:r>
            <a:endParaRPr lang="en-IE" dirty="0"/>
          </a:p>
        </p:txBody>
      </p:sp>
      <p:pic>
        <p:nvPicPr>
          <p:cNvPr id="6" name="Picture 5" descr="A graph of blue and black bars&#10;&#10;AI-generated content may be incorrect.">
            <a:extLst>
              <a:ext uri="{FF2B5EF4-FFF2-40B4-BE49-F238E27FC236}">
                <a16:creationId xmlns:a16="http://schemas.microsoft.com/office/drawing/2014/main" id="{AEF3A914-CBC1-9FCD-1382-11B981CC9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3593" y="4682047"/>
            <a:ext cx="3818074" cy="1928127"/>
          </a:xfrm>
          <a:prstGeom prst="rect">
            <a:avLst/>
          </a:prstGeom>
          <a:noFill/>
        </p:spPr>
      </p:pic>
      <p:pic>
        <p:nvPicPr>
          <p:cNvPr id="8" name="Picture 7" descr="A graph with blue lines&#10;&#10;AI-generated content may be incorrect.">
            <a:extLst>
              <a:ext uri="{FF2B5EF4-FFF2-40B4-BE49-F238E27FC236}">
                <a16:creationId xmlns:a16="http://schemas.microsoft.com/office/drawing/2014/main" id="{7ED7AF69-3878-35FE-1B82-00A1A0C40773}"/>
              </a:ext>
            </a:extLst>
          </p:cNvPr>
          <p:cNvPicPr>
            <a:picLocks noChangeAspect="1"/>
          </p:cNvPicPr>
          <p:nvPr/>
        </p:nvPicPr>
        <p:blipFill>
          <a:blip r:embed="rId4">
            <a:extLst>
              <a:ext uri="{28A0092B-C50C-407E-A947-70E740481C1C}">
                <a14:useLocalDpi xmlns:a14="http://schemas.microsoft.com/office/drawing/2010/main" val="0"/>
              </a:ext>
            </a:extLst>
          </a:blip>
          <a:srcRect l="18188" t="80426" r="65865" b="11533"/>
          <a:stretch/>
        </p:blipFill>
        <p:spPr>
          <a:xfrm>
            <a:off x="5667555" y="5229904"/>
            <a:ext cx="2139937" cy="547198"/>
          </a:xfrm>
          <a:prstGeom prst="rect">
            <a:avLst/>
          </a:prstGeom>
        </p:spPr>
      </p:pic>
      <p:pic>
        <p:nvPicPr>
          <p:cNvPr id="11" name="Picture 10" descr="A map of the world&#10;&#10;AI-generated content may be incorrect.">
            <a:extLst>
              <a:ext uri="{FF2B5EF4-FFF2-40B4-BE49-F238E27FC236}">
                <a16:creationId xmlns:a16="http://schemas.microsoft.com/office/drawing/2014/main" id="{C390CC77-E50B-843E-A9EB-038867B662CC}"/>
              </a:ext>
            </a:extLst>
          </p:cNvPr>
          <p:cNvPicPr>
            <a:picLocks noChangeAspect="1"/>
          </p:cNvPicPr>
          <p:nvPr/>
        </p:nvPicPr>
        <p:blipFill>
          <a:blip r:embed="rId5" cstate="print">
            <a:extLst>
              <a:ext uri="{28A0092B-C50C-407E-A947-70E740481C1C}">
                <a14:useLocalDpi xmlns:a14="http://schemas.microsoft.com/office/drawing/2010/main" val="0"/>
              </a:ext>
            </a:extLst>
          </a:blip>
          <a:srcRect t="5934" r="13467"/>
          <a:stretch/>
        </p:blipFill>
        <p:spPr>
          <a:xfrm>
            <a:off x="2681091" y="1975450"/>
            <a:ext cx="2348403" cy="1188331"/>
          </a:xfrm>
          <a:prstGeom prst="rect">
            <a:avLst/>
          </a:prstGeom>
        </p:spPr>
      </p:pic>
    </p:spTree>
    <p:extLst>
      <p:ext uri="{BB962C8B-B14F-4D97-AF65-F5344CB8AC3E}">
        <p14:creationId xmlns:p14="http://schemas.microsoft.com/office/powerpoint/2010/main" val="297412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786" y="-20038"/>
            <a:ext cx="11399520" cy="640079"/>
          </a:xfrm>
        </p:spPr>
        <p:txBody>
          <a:bodyPr/>
          <a:lstStyle/>
          <a:p>
            <a:r>
              <a:rPr lang="en-GB" dirty="0"/>
              <a:t>Ozone on IRS Summary</a:t>
            </a:r>
          </a:p>
        </p:txBody>
      </p:sp>
      <p:sp>
        <p:nvSpPr>
          <p:cNvPr id="105" name="TextBox 104"/>
          <p:cNvSpPr txBox="1"/>
          <p:nvPr/>
        </p:nvSpPr>
        <p:spPr>
          <a:xfrm>
            <a:off x="202325" y="767596"/>
            <a:ext cx="7979650" cy="707886"/>
          </a:xfrm>
          <a:prstGeom prst="rect">
            <a:avLst/>
          </a:prstGeom>
          <a:noFill/>
          <a:ln w="12700">
            <a:solidFill>
              <a:schemeClr val="accent4">
                <a:lumMod val="50000"/>
              </a:schemeClr>
            </a:solidFill>
          </a:ln>
        </p:spPr>
        <p:txBody>
          <a:bodyPr wrap="square" rtlCol="0">
            <a:spAutoFit/>
          </a:bodyPr>
          <a:lstStyle/>
          <a:p>
            <a:r>
              <a:rPr lang="en-US" sz="2000" b="0" kern="100" spc="-100" dirty="0">
                <a:solidFill>
                  <a:schemeClr val="accent4">
                    <a:lumMod val="50000"/>
                  </a:schemeClr>
                </a:solidFill>
                <a:latin typeface="Bahnschrift Light" panose="020B0502040204020203" pitchFamily="34" charset="0"/>
                <a:ea typeface="Roboto" panose="02000000000000000000" pitchFamily="2" charset="0"/>
              </a:rPr>
              <a:t>EUMETSAT provides an </a:t>
            </a:r>
            <a:r>
              <a:rPr lang="en-US" sz="2000" b="0" kern="100" spc="-100" dirty="0">
                <a:solidFill>
                  <a:schemeClr val="accent2">
                    <a:lumMod val="75000"/>
                  </a:schemeClr>
                </a:solidFill>
                <a:latin typeface="Bahnschrift Light" panose="020B0502040204020203" pitchFamily="34" charset="0"/>
                <a:ea typeface="Roboto" panose="02000000000000000000" pitchFamily="2" charset="0"/>
              </a:rPr>
              <a:t>All-sky</a:t>
            </a:r>
            <a:r>
              <a:rPr lang="en-US" sz="2000" b="0" kern="100" spc="-100" dirty="0">
                <a:solidFill>
                  <a:schemeClr val="accent4">
                    <a:lumMod val="50000"/>
                  </a:schemeClr>
                </a:solidFill>
                <a:latin typeface="Bahnschrift Light" panose="020B0502040204020203" pitchFamily="34" charset="0"/>
                <a:ea typeface="Roboto" panose="02000000000000000000" pitchFamily="2" charset="0"/>
              </a:rPr>
              <a:t> Ozone profile product which serves as base line for 3D Winds and fulfills timeliness demands for </a:t>
            </a:r>
            <a:r>
              <a:rPr lang="en-US" sz="2000" b="0" kern="100" spc="-100" dirty="0">
                <a:solidFill>
                  <a:schemeClr val="accent2">
                    <a:lumMod val="75000"/>
                  </a:schemeClr>
                </a:solidFill>
                <a:latin typeface="Bahnschrift Light" panose="020B0502040204020203" pitchFamily="34" charset="0"/>
                <a:ea typeface="Roboto" panose="02000000000000000000" pitchFamily="2" charset="0"/>
              </a:rPr>
              <a:t>NRT disseminations</a:t>
            </a:r>
            <a:endParaRPr lang="en-GB" sz="2000" b="0" kern="100" spc="-100" dirty="0">
              <a:solidFill>
                <a:schemeClr val="accent2">
                  <a:lumMod val="75000"/>
                </a:schemeClr>
              </a:solidFill>
              <a:latin typeface="Bahnschrift Light" panose="020B0502040204020203" pitchFamily="34" charset="0"/>
              <a:ea typeface="Roboto" panose="02000000000000000000" pitchFamily="2" charset="0"/>
              <a:sym typeface="Symbol" panose="05050102010706020507" pitchFamily="18" charset="2"/>
            </a:endParaRPr>
          </a:p>
        </p:txBody>
      </p:sp>
      <p:sp>
        <p:nvSpPr>
          <p:cNvPr id="106" name="TextBox 105"/>
          <p:cNvSpPr txBox="1"/>
          <p:nvPr/>
        </p:nvSpPr>
        <p:spPr>
          <a:xfrm>
            <a:off x="202324" y="1633211"/>
            <a:ext cx="7979650" cy="1631216"/>
          </a:xfrm>
          <a:prstGeom prst="rect">
            <a:avLst/>
          </a:prstGeom>
          <a:noFill/>
          <a:ln w="12700">
            <a:solidFill>
              <a:schemeClr val="accent4">
                <a:lumMod val="50000"/>
              </a:schemeClr>
            </a:solidFill>
          </a:ln>
        </p:spPr>
        <p:txBody>
          <a:bodyPr wrap="square" rtlCol="0">
            <a:spAutoFit/>
          </a:bodyPr>
          <a:lstStyle/>
          <a:p>
            <a:r>
              <a:rPr lang="en-US" sz="2000" b="0" kern="100" spc="-100" dirty="0">
                <a:solidFill>
                  <a:schemeClr val="accent4">
                    <a:lumMod val="50000"/>
                  </a:schemeClr>
                </a:solidFill>
                <a:latin typeface="Bahnschrift Light" panose="020B0502040204020203" pitchFamily="34" charset="0"/>
                <a:ea typeface="Roboto" panose="02000000000000000000" pitchFamily="2" charset="0"/>
              </a:rPr>
              <a:t>PWLR with IASI Comparisons to Ozone-Sondes show very good and stable results in troposphere and UTLS - with some seasonal dependencies in precision</a:t>
            </a:r>
          </a:p>
          <a:p>
            <a:r>
              <a:rPr lang="en-US" sz="2000" b="0" kern="100" spc="-100" dirty="0">
                <a:solidFill>
                  <a:schemeClr val="accent4">
                    <a:lumMod val="50000"/>
                  </a:schemeClr>
                </a:solidFill>
                <a:latin typeface="Bahnschrift Light" panose="020B0502040204020203" pitchFamily="34" charset="0"/>
                <a:ea typeface="Roboto" panose="02000000000000000000" pitchFamily="2" charset="0"/>
              </a:rPr>
              <a:t>Inter-comparison to MLS show </a:t>
            </a:r>
            <a:r>
              <a:rPr lang="en-US" sz="2000" b="0" kern="100" spc="-100" dirty="0">
                <a:solidFill>
                  <a:schemeClr val="accent2">
                    <a:lumMod val="75000"/>
                  </a:schemeClr>
                </a:solidFill>
                <a:latin typeface="Bahnschrift Light" panose="020B0502040204020203" pitchFamily="34" charset="0"/>
                <a:ea typeface="Roboto" panose="02000000000000000000" pitchFamily="2" charset="0"/>
              </a:rPr>
              <a:t>very good agreement in the Stratosphere up to 40 km</a:t>
            </a:r>
            <a:endParaRPr lang="en-US" sz="2000" b="0" kern="100" spc="-100" dirty="0">
              <a:solidFill>
                <a:schemeClr val="accent4">
                  <a:lumMod val="50000"/>
                </a:schemeClr>
              </a:solidFill>
              <a:latin typeface="Bahnschrift Light" panose="020B0502040204020203" pitchFamily="34" charset="0"/>
              <a:ea typeface="Roboto" panose="02000000000000000000" pitchFamily="2" charset="0"/>
            </a:endParaRPr>
          </a:p>
        </p:txBody>
      </p:sp>
      <p:sp>
        <p:nvSpPr>
          <p:cNvPr id="125" name="Rectangle 124"/>
          <p:cNvSpPr/>
          <p:nvPr/>
        </p:nvSpPr>
        <p:spPr bwMode="auto">
          <a:xfrm>
            <a:off x="4285355" y="4979928"/>
            <a:ext cx="432997" cy="645038"/>
          </a:xfrm>
          <a:prstGeom prst="rect">
            <a:avLst/>
          </a:prstGeom>
          <a:no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144" name="TextBox 143"/>
          <p:cNvSpPr txBox="1"/>
          <p:nvPr/>
        </p:nvSpPr>
        <p:spPr>
          <a:xfrm>
            <a:off x="202324" y="3348712"/>
            <a:ext cx="4987743" cy="1631216"/>
          </a:xfrm>
          <a:prstGeom prst="rect">
            <a:avLst/>
          </a:prstGeom>
          <a:noFill/>
          <a:ln w="12700">
            <a:noFill/>
          </a:ln>
        </p:spPr>
        <p:txBody>
          <a:bodyPr wrap="square" rtlCol="0">
            <a:spAutoFit/>
          </a:bodyPr>
          <a:lstStyle/>
          <a:p>
            <a:r>
              <a:rPr lang="en-GB" sz="2000" b="0" kern="100" spc="-100" dirty="0">
                <a:solidFill>
                  <a:schemeClr val="accent2">
                    <a:lumMod val="50000"/>
                  </a:schemeClr>
                </a:solidFill>
                <a:latin typeface="Bahnschrift Light" panose="020B0502040204020203" pitchFamily="34" charset="0"/>
                <a:ea typeface="Roboto" panose="02000000000000000000" pitchFamily="2" charset="0"/>
              </a:rPr>
              <a:t>For IRS an Evolution of PWLR will be used:</a:t>
            </a:r>
          </a:p>
          <a:p>
            <a:pPr marL="285750" indent="-285750">
              <a:buFont typeface="Arial" panose="020B0604020202020204" pitchFamily="34" charset="0"/>
              <a:buChar char="•"/>
            </a:pPr>
            <a:r>
              <a:rPr lang="en-GB" sz="2000" b="0" kern="100" spc="-100" dirty="0">
                <a:solidFill>
                  <a:schemeClr val="tx2"/>
                </a:solidFill>
                <a:latin typeface="Bahnschrift Light" panose="020B0502040204020203" pitchFamily="34" charset="0"/>
                <a:ea typeface="Roboto" panose="02000000000000000000" pitchFamily="2" charset="0"/>
                <a:sym typeface="Symbol" panose="05050102010706020507" pitchFamily="18" charset="2"/>
              </a:rPr>
              <a:t>Extended Training-Set</a:t>
            </a:r>
          </a:p>
          <a:p>
            <a:pPr marL="285750" indent="-285750">
              <a:buFont typeface="Arial" panose="020B0604020202020204" pitchFamily="34" charset="0"/>
              <a:buChar char="•"/>
            </a:pPr>
            <a:r>
              <a:rPr lang="en-GB" sz="2000" b="0" kern="100" spc="-100" dirty="0">
                <a:solidFill>
                  <a:schemeClr val="tx2"/>
                </a:solidFill>
                <a:latin typeface="Bahnschrift Light" panose="020B0502040204020203" pitchFamily="34" charset="0"/>
                <a:ea typeface="Roboto" panose="02000000000000000000" pitchFamily="2" charset="0"/>
                <a:sym typeface="Symbol" panose="05050102010706020507" pitchFamily="18" charset="2"/>
              </a:rPr>
              <a:t>More regression classes</a:t>
            </a:r>
          </a:p>
          <a:p>
            <a:pPr marL="285750" indent="-285750">
              <a:buFont typeface="Arial" panose="020B0604020202020204" pitchFamily="34" charset="0"/>
              <a:buChar char="•"/>
            </a:pPr>
            <a:r>
              <a:rPr lang="en-GB" sz="2000" b="0" kern="100" spc="-100" dirty="0">
                <a:solidFill>
                  <a:schemeClr val="tx2"/>
                </a:solidFill>
                <a:latin typeface="Bahnschrift Light" panose="020B0502040204020203" pitchFamily="34" charset="0"/>
                <a:ea typeface="Roboto" panose="02000000000000000000" pitchFamily="2" charset="0"/>
                <a:sym typeface="Symbol" panose="05050102010706020507" pitchFamily="18" charset="2"/>
              </a:rPr>
              <a:t>Improved classification scheme</a:t>
            </a:r>
          </a:p>
          <a:p>
            <a:pPr marL="285750" indent="-285750">
              <a:buFont typeface="Arial" panose="020B0604020202020204" pitchFamily="34" charset="0"/>
              <a:buChar char="•"/>
            </a:pPr>
            <a:r>
              <a:rPr lang="en-GB" sz="2000" b="0" kern="100" spc="-100" dirty="0">
                <a:solidFill>
                  <a:schemeClr val="tx2"/>
                </a:solidFill>
                <a:latin typeface="Bahnschrift Light" panose="020B0502040204020203" pitchFamily="34" charset="0"/>
                <a:ea typeface="Roboto" panose="02000000000000000000" pitchFamily="2" charset="0"/>
                <a:sym typeface="Symbol" panose="05050102010706020507" pitchFamily="18" charset="2"/>
              </a:rPr>
              <a:t>Quality indicators as profiles  </a:t>
            </a:r>
          </a:p>
        </p:txBody>
      </p:sp>
      <p:sp>
        <p:nvSpPr>
          <p:cNvPr id="37" name="TextBox 36">
            <a:extLst>
              <a:ext uri="{FF2B5EF4-FFF2-40B4-BE49-F238E27FC236}">
                <a16:creationId xmlns:a16="http://schemas.microsoft.com/office/drawing/2014/main" id="{985E5550-D835-8FC7-8C73-6758BBF257DE}"/>
              </a:ext>
            </a:extLst>
          </p:cNvPr>
          <p:cNvSpPr txBox="1"/>
          <p:nvPr/>
        </p:nvSpPr>
        <p:spPr>
          <a:xfrm>
            <a:off x="288589" y="5193800"/>
            <a:ext cx="4516028" cy="707886"/>
          </a:xfrm>
          <a:prstGeom prst="rect">
            <a:avLst/>
          </a:prstGeom>
          <a:solidFill>
            <a:schemeClr val="tx1"/>
          </a:solidFill>
          <a:ln w="12700">
            <a:solidFill>
              <a:schemeClr val="accent2">
                <a:lumMod val="50000"/>
              </a:schemeClr>
            </a:solidFill>
          </a:ln>
        </p:spPr>
        <p:txBody>
          <a:bodyPr wrap="square" rtlCol="0">
            <a:spAutoFit/>
          </a:bodyPr>
          <a:lstStyle/>
          <a:p>
            <a:r>
              <a:rPr lang="en-US" sz="2000" b="0" kern="100" spc="-100" dirty="0">
                <a:solidFill>
                  <a:schemeClr val="tx2"/>
                </a:solidFill>
                <a:latin typeface="Bahnschrift Light" panose="020B0502040204020203" pitchFamily="34" charset="0"/>
                <a:ea typeface="Roboto" panose="02000000000000000000" pitchFamily="2" charset="0"/>
              </a:rPr>
              <a:t>Next to IASI the PWLR retrieval will be deployed on IRS and IASI-NG on EPS-SG </a:t>
            </a:r>
          </a:p>
        </p:txBody>
      </p:sp>
      <p:sp>
        <p:nvSpPr>
          <p:cNvPr id="3" name="Text Placeholder 2">
            <a:extLst>
              <a:ext uri="{FF2B5EF4-FFF2-40B4-BE49-F238E27FC236}">
                <a16:creationId xmlns:a16="http://schemas.microsoft.com/office/drawing/2014/main" id="{4637B415-8DE2-A5E8-4320-CF6CB91F3503}"/>
              </a:ext>
            </a:extLst>
          </p:cNvPr>
          <p:cNvSpPr>
            <a:spLocks noGrp="1"/>
          </p:cNvSpPr>
          <p:nvPr>
            <p:ph type="body" sz="quarter" idx="10"/>
          </p:nvPr>
        </p:nvSpPr>
        <p:spPr>
          <a:xfrm>
            <a:off x="8402062" y="2576121"/>
            <a:ext cx="3501349" cy="4106069"/>
          </a:xfrm>
          <a:ln>
            <a:solidFill>
              <a:schemeClr val="accent2"/>
            </a:solidFill>
          </a:ln>
        </p:spPr>
        <p:txBody>
          <a:bodyPr>
            <a:normAutofit fontScale="55000" lnSpcReduction="20000"/>
          </a:bodyPr>
          <a:lstStyle/>
          <a:p>
            <a:pPr marL="0" indent="0">
              <a:buNone/>
            </a:pPr>
            <a:r>
              <a:rPr lang="en-GB" dirty="0"/>
              <a:t>Results of IRS L2 USER for Forecasters / Nowcasting most valuable assets of EUM IRS products:</a:t>
            </a:r>
          </a:p>
          <a:p>
            <a:pPr>
              <a:buFont typeface="Wingdings" panose="05000000000000000000" pitchFamily="2" charset="2"/>
              <a:buChar char="ü"/>
            </a:pPr>
            <a:r>
              <a:rPr lang="en-GB" dirty="0"/>
              <a:t>3D Winds (PWLR O3 and q profiles will be used)</a:t>
            </a:r>
          </a:p>
          <a:p>
            <a:pPr>
              <a:buFont typeface="Wingdings" panose="05000000000000000000" pitchFamily="2" charset="2"/>
              <a:buChar char="ü"/>
            </a:pPr>
            <a:r>
              <a:rPr lang="en-GB" dirty="0"/>
              <a:t>Relation of IRS Profiles to Sondes and Models (extended validations)</a:t>
            </a:r>
          </a:p>
          <a:p>
            <a:pPr>
              <a:buFont typeface="Wingdings" panose="05000000000000000000" pitchFamily="2" charset="2"/>
              <a:buChar char="ü"/>
            </a:pPr>
            <a:r>
              <a:rPr lang="en-GB" dirty="0"/>
              <a:t>Forecast free Observations (=PWLR) </a:t>
            </a:r>
          </a:p>
          <a:p>
            <a:pPr>
              <a:buFont typeface="Wingdings" panose="05000000000000000000" pitchFamily="2" charset="2"/>
              <a:buChar char="ü"/>
            </a:pPr>
            <a:r>
              <a:rPr lang="en-GB" dirty="0"/>
              <a:t>Error estimates as Profiles</a:t>
            </a:r>
          </a:p>
          <a:p>
            <a:pPr>
              <a:buFont typeface="Wingdings" panose="05000000000000000000" pitchFamily="2" charset="2"/>
              <a:buChar char="ü"/>
            </a:pPr>
            <a:r>
              <a:rPr lang="en-GB" dirty="0"/>
              <a:t>Vertical Profiles from slanted views</a:t>
            </a:r>
          </a:p>
          <a:p>
            <a:pPr>
              <a:buFont typeface="Wingdings" panose="05000000000000000000" pitchFamily="2" charset="2"/>
              <a:buChar char="ü"/>
            </a:pPr>
            <a:r>
              <a:rPr lang="en-GB" dirty="0"/>
              <a:t>Cloud Information together with profile error estimates</a:t>
            </a:r>
          </a:p>
          <a:p>
            <a:endParaRPr lang="en-IE" dirty="0"/>
          </a:p>
        </p:txBody>
      </p:sp>
      <p:pic>
        <p:nvPicPr>
          <p:cNvPr id="4" name="Picture 3">
            <a:extLst>
              <a:ext uri="{FF2B5EF4-FFF2-40B4-BE49-F238E27FC236}">
                <a16:creationId xmlns:a16="http://schemas.microsoft.com/office/drawing/2014/main" id="{044E7F7F-95F1-ACCE-5153-812FAD3F1206}"/>
              </a:ext>
            </a:extLst>
          </p:cNvPr>
          <p:cNvPicPr>
            <a:picLocks noChangeAspect="1"/>
          </p:cNvPicPr>
          <p:nvPr/>
        </p:nvPicPr>
        <p:blipFill rotWithShape="1">
          <a:blip r:embed="rId3">
            <a:extLst>
              <a:ext uri="{28A0092B-C50C-407E-A947-70E740481C1C}">
                <a14:useLocalDpi xmlns:a14="http://schemas.microsoft.com/office/drawing/2010/main" val="0"/>
              </a:ext>
            </a:extLst>
          </a:blip>
          <a:srcRect l="182" t="-323" r="-182" b="9740"/>
          <a:stretch/>
        </p:blipFill>
        <p:spPr>
          <a:xfrm>
            <a:off x="9155712" y="1062638"/>
            <a:ext cx="2340276" cy="1192437"/>
          </a:xfrm>
          <a:prstGeom prst="rect">
            <a:avLst/>
          </a:prstGeom>
          <a:ln>
            <a:solidFill>
              <a:schemeClr val="accent5">
                <a:lumMod val="75000"/>
              </a:schemeClr>
            </a:solidFill>
          </a:ln>
        </p:spPr>
      </p:pic>
      <p:sp>
        <p:nvSpPr>
          <p:cNvPr id="6" name="Text Placeholder 4">
            <a:extLst>
              <a:ext uri="{FF2B5EF4-FFF2-40B4-BE49-F238E27FC236}">
                <a16:creationId xmlns:a16="http://schemas.microsoft.com/office/drawing/2014/main" id="{EA9E1AE0-8DE8-1CE6-4957-3B7E02364029}"/>
              </a:ext>
            </a:extLst>
          </p:cNvPr>
          <p:cNvSpPr txBox="1">
            <a:spLocks/>
          </p:cNvSpPr>
          <p:nvPr/>
        </p:nvSpPr>
        <p:spPr bwMode="auto">
          <a:xfrm>
            <a:off x="4938440" y="3906151"/>
            <a:ext cx="2982213" cy="99365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normAutofit/>
          </a:bodyPr>
          <a:lstStyle>
            <a:lvl1pPr marL="327025" indent="-327025" algn="l" rtl="0" eaLnBrk="1" fontAlgn="base" hangingPunct="1">
              <a:spcBef>
                <a:spcPct val="20000"/>
              </a:spcBef>
              <a:spcAft>
                <a:spcPct val="0"/>
              </a:spcAft>
              <a:buFont typeface="Arial" panose="020B0604020202020204" pitchFamily="34" charset="0"/>
              <a:buChar char="•"/>
              <a:defRPr sz="3200">
                <a:solidFill>
                  <a:schemeClr val="tx2"/>
                </a:solidFill>
                <a:latin typeface="Roboto" panose="02000000000000000000" pitchFamily="2" charset="0"/>
                <a:ea typeface="Roboto" panose="02000000000000000000" pitchFamily="2" charset="0"/>
                <a:cs typeface="Arial" pitchFamily="34" charset="0"/>
              </a:defRPr>
            </a:lvl1pPr>
            <a:lvl2pPr marL="914400" indent="-350838" algn="l" rtl="0" eaLnBrk="1" fontAlgn="base" hangingPunct="1">
              <a:spcBef>
                <a:spcPct val="20000"/>
              </a:spcBef>
              <a:spcAft>
                <a:spcPct val="0"/>
              </a:spcAft>
              <a:buFont typeface="Arial" panose="020B0604020202020204" pitchFamily="34" charset="0"/>
              <a:buChar char="•"/>
              <a:defRPr sz="2800">
                <a:solidFill>
                  <a:schemeClr val="tx2"/>
                </a:solidFill>
                <a:latin typeface="Roboto" panose="02000000000000000000" pitchFamily="2" charset="0"/>
                <a:ea typeface="Roboto" panose="02000000000000000000" pitchFamily="2" charset="0"/>
                <a:cs typeface="Arial" pitchFamily="34" charset="0"/>
              </a:defRPr>
            </a:lvl2pPr>
            <a:lvl3pPr marL="1406525" indent="-280988" algn="l" rtl="0" eaLnBrk="1" fontAlgn="base" hangingPunct="1">
              <a:spcBef>
                <a:spcPct val="20000"/>
              </a:spcBef>
              <a:spcAft>
                <a:spcPct val="0"/>
              </a:spcAft>
              <a:buFont typeface="Arial" panose="020B0604020202020204" pitchFamily="34" charset="0"/>
              <a:buChar char="•"/>
              <a:defRPr sz="2400">
                <a:solidFill>
                  <a:schemeClr val="tx2"/>
                </a:solidFill>
                <a:latin typeface="Roboto" panose="02000000000000000000" pitchFamily="2" charset="0"/>
                <a:ea typeface="Roboto" panose="02000000000000000000" pitchFamily="2" charset="0"/>
                <a:cs typeface="Arial" pitchFamily="34" charset="0"/>
              </a:defRPr>
            </a:lvl3pPr>
            <a:lvl4pPr marL="1968500" indent="-280988" algn="l" rtl="0" eaLnBrk="1" fontAlgn="base" hangingPunct="1">
              <a:spcBef>
                <a:spcPct val="20000"/>
              </a:spcBef>
              <a:spcAft>
                <a:spcPct val="0"/>
              </a:spcAft>
              <a:buFont typeface="Arial" panose="020B0604020202020204" pitchFamily="34" charset="0"/>
              <a:buChar char="•"/>
              <a:defRPr sz="2000">
                <a:solidFill>
                  <a:schemeClr val="tx2"/>
                </a:solidFill>
                <a:latin typeface="Roboto" panose="02000000000000000000" pitchFamily="2" charset="0"/>
                <a:ea typeface="Roboto" panose="02000000000000000000" pitchFamily="2" charset="0"/>
                <a:cs typeface="Arial" pitchFamily="34" charset="0"/>
              </a:defRPr>
            </a:lvl4pPr>
            <a:lvl5pPr marL="2532063" indent="-280988" algn="l" rtl="0" eaLnBrk="1" fontAlgn="base" hangingPunct="1">
              <a:spcBef>
                <a:spcPct val="20000"/>
              </a:spcBef>
              <a:spcAft>
                <a:spcPct val="0"/>
              </a:spcAft>
              <a:buFont typeface="Arial" panose="020B0604020202020204" pitchFamily="34" charset="0"/>
              <a:buChar char="•"/>
              <a:defRPr sz="1800">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0" indent="0">
              <a:buFont typeface="Arial" panose="020B0604020202020204" pitchFamily="34" charset="0"/>
              <a:buNone/>
            </a:pPr>
            <a:r>
              <a:rPr lang="en-GB" sz="2800" b="0" kern="0" dirty="0"/>
              <a:t>Thank you!</a:t>
            </a:r>
          </a:p>
          <a:p>
            <a:pPr marL="0" indent="0">
              <a:buFont typeface="Arial" panose="020B0604020202020204" pitchFamily="34" charset="0"/>
              <a:buNone/>
            </a:pPr>
            <a:r>
              <a:rPr lang="en-GB" sz="2000" b="0" kern="0" dirty="0">
                <a:latin typeface="Roboto Light" panose="02000000000000000000" pitchFamily="2" charset="0"/>
                <a:ea typeface="Roboto Light" panose="02000000000000000000" pitchFamily="2" charset="0"/>
              </a:rPr>
              <a:t>Questions are welcome.</a:t>
            </a:r>
            <a:endParaRPr lang="en-GB" sz="2000" b="0" kern="0" dirty="0"/>
          </a:p>
        </p:txBody>
      </p:sp>
    </p:spTree>
    <p:extLst>
      <p:ext uri="{BB962C8B-B14F-4D97-AF65-F5344CB8AC3E}">
        <p14:creationId xmlns:p14="http://schemas.microsoft.com/office/powerpoint/2010/main" val="314244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44" grpId="0"/>
      <p:bldP spid="37" grpId="0" animBg="1"/>
      <p:bldP spid="3" grpId="0" uiExpand="1" build="p"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The EUMETSAT IRS Mission</a:t>
            </a:r>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82" t="-323" r="-182" b="9740"/>
          <a:stretch/>
        </p:blipFill>
        <p:spPr>
          <a:xfrm>
            <a:off x="279130" y="706590"/>
            <a:ext cx="5217627" cy="2658529"/>
          </a:xfrm>
          <a:prstGeom prst="rect">
            <a:avLst/>
          </a:prstGeom>
          <a:ln>
            <a:solidFill>
              <a:schemeClr val="accent5">
                <a:lumMod val="75000"/>
              </a:schemeClr>
            </a:solidFill>
          </a:ln>
        </p:spPr>
      </p:pic>
      <p:sp>
        <p:nvSpPr>
          <p:cNvPr id="16" name="Rectangle 15" hidden="1"/>
          <p:cNvSpPr/>
          <p:nvPr/>
        </p:nvSpPr>
        <p:spPr bwMode="auto">
          <a:xfrm>
            <a:off x="89989" y="5767964"/>
            <a:ext cx="1404982" cy="822166"/>
          </a:xfrm>
          <a:prstGeom prst="rect">
            <a:avLst/>
          </a:prstGeom>
          <a:solidFill>
            <a:schemeClr val="tx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graphicFrame>
        <p:nvGraphicFramePr>
          <p:cNvPr id="38" name="Table 37" hidden="1"/>
          <p:cNvGraphicFramePr>
            <a:graphicFrameLocks noGrp="1"/>
          </p:cNvGraphicFramePr>
          <p:nvPr/>
        </p:nvGraphicFramePr>
        <p:xfrm>
          <a:off x="-4547905" y="3713386"/>
          <a:ext cx="3971758" cy="1716024"/>
        </p:xfrm>
        <a:graphic>
          <a:graphicData uri="http://schemas.openxmlformats.org/drawingml/2006/table">
            <a:tbl>
              <a:tblPr firstRow="1" bandRow="1">
                <a:tableStyleId>{7DF18680-E054-41AD-8BC1-D1AEF772440D}</a:tableStyleId>
              </a:tblPr>
              <a:tblGrid>
                <a:gridCol w="945816">
                  <a:extLst>
                    <a:ext uri="{9D8B030D-6E8A-4147-A177-3AD203B41FA5}">
                      <a16:colId xmlns:a16="http://schemas.microsoft.com/office/drawing/2014/main" val="3747572797"/>
                    </a:ext>
                  </a:extLst>
                </a:gridCol>
                <a:gridCol w="3025942">
                  <a:extLst>
                    <a:ext uri="{9D8B030D-6E8A-4147-A177-3AD203B41FA5}">
                      <a16:colId xmlns:a16="http://schemas.microsoft.com/office/drawing/2014/main" val="2885692886"/>
                    </a:ext>
                  </a:extLst>
                </a:gridCol>
              </a:tblGrid>
              <a:tr h="370840">
                <a:tc>
                  <a:txBody>
                    <a:bodyPr/>
                    <a:lstStyle/>
                    <a:p>
                      <a:endParaRPr lang="en-GB" dirty="0"/>
                    </a:p>
                  </a:txBody>
                  <a:tcPr/>
                </a:tc>
                <a:tc>
                  <a:txBody>
                    <a:bodyPr/>
                    <a:lstStyle/>
                    <a:p>
                      <a:r>
                        <a:rPr lang="en-GB" dirty="0">
                          <a:solidFill>
                            <a:schemeClr val="accent5">
                              <a:lumMod val="20000"/>
                              <a:lumOff val="80000"/>
                            </a:schemeClr>
                          </a:solidFill>
                        </a:rPr>
                        <a:t>Description</a:t>
                      </a:r>
                    </a:p>
                  </a:txBody>
                  <a:tcPr/>
                </a:tc>
                <a:extLst>
                  <a:ext uri="{0D108BD9-81ED-4DB2-BD59-A6C34878D82A}">
                    <a16:rowId xmlns:a16="http://schemas.microsoft.com/office/drawing/2014/main" val="1276441783"/>
                  </a:ext>
                </a:extLst>
              </a:tr>
              <a:tr h="370840">
                <a:tc>
                  <a:txBody>
                    <a:bodyPr/>
                    <a:lstStyle/>
                    <a:p>
                      <a:r>
                        <a:rPr lang="en-GB" dirty="0">
                          <a:solidFill>
                            <a:schemeClr val="tx2"/>
                          </a:solidFill>
                        </a:rPr>
                        <a:t>L1C</a:t>
                      </a:r>
                    </a:p>
                  </a:txBody>
                  <a:tcPr/>
                </a:tc>
                <a:tc>
                  <a:txBody>
                    <a:bodyPr/>
                    <a:lstStyle/>
                    <a:p>
                      <a:r>
                        <a:rPr lang="en-GB" dirty="0">
                          <a:solidFill>
                            <a:schemeClr val="tx2"/>
                          </a:solidFill>
                        </a:rPr>
                        <a:t>Radiances</a:t>
                      </a:r>
                    </a:p>
                  </a:txBody>
                  <a:tcPr/>
                </a:tc>
                <a:extLst>
                  <a:ext uri="{0D108BD9-81ED-4DB2-BD59-A6C34878D82A}">
                    <a16:rowId xmlns:a16="http://schemas.microsoft.com/office/drawing/2014/main" val="3729542622"/>
                  </a:ext>
                </a:extLst>
              </a:tr>
              <a:tr h="370840">
                <a:tc>
                  <a:txBody>
                    <a:bodyPr/>
                    <a:lstStyle/>
                    <a:p>
                      <a:r>
                        <a:rPr lang="en-GB" dirty="0">
                          <a:solidFill>
                            <a:schemeClr val="tx2"/>
                          </a:solidFill>
                        </a:rPr>
                        <a:t>L1D</a:t>
                      </a:r>
                    </a:p>
                  </a:txBody>
                  <a:tcPr/>
                </a:tc>
                <a:tc>
                  <a:txBody>
                    <a:bodyPr/>
                    <a:lstStyle/>
                    <a:p>
                      <a:r>
                        <a:rPr lang="en-GB" dirty="0">
                          <a:solidFill>
                            <a:schemeClr val="tx2"/>
                          </a:solidFill>
                        </a:rPr>
                        <a:t>Principal Components</a:t>
                      </a:r>
                    </a:p>
                  </a:txBody>
                  <a:tcPr/>
                </a:tc>
                <a:extLst>
                  <a:ext uri="{0D108BD9-81ED-4DB2-BD59-A6C34878D82A}">
                    <a16:rowId xmlns:a16="http://schemas.microsoft.com/office/drawing/2014/main" val="4178444046"/>
                  </a:ext>
                </a:extLst>
              </a:tr>
              <a:tr h="370840">
                <a:tc>
                  <a:txBody>
                    <a:bodyPr/>
                    <a:lstStyle/>
                    <a:p>
                      <a:r>
                        <a:rPr lang="en-GB" dirty="0">
                          <a:solidFill>
                            <a:schemeClr val="tx2"/>
                          </a:solidFill>
                        </a:rPr>
                        <a:t>L2</a:t>
                      </a:r>
                    </a:p>
                  </a:txBody>
                  <a:tcPr/>
                </a:tc>
                <a:tc>
                  <a:txBody>
                    <a:bodyPr/>
                    <a:lstStyle/>
                    <a:p>
                      <a:r>
                        <a:rPr lang="en-GB" dirty="0">
                          <a:solidFill>
                            <a:schemeClr val="tx2"/>
                          </a:solidFill>
                        </a:rPr>
                        <a:t>Geophysical Variables</a:t>
                      </a:r>
                    </a:p>
                  </a:txBody>
                  <a:tcPr/>
                </a:tc>
                <a:extLst>
                  <a:ext uri="{0D108BD9-81ED-4DB2-BD59-A6C34878D82A}">
                    <a16:rowId xmlns:a16="http://schemas.microsoft.com/office/drawing/2014/main" val="3043534691"/>
                  </a:ext>
                </a:extLst>
              </a:tr>
            </a:tbl>
          </a:graphicData>
        </a:graphic>
      </p:graphicFrame>
      <p:graphicFrame>
        <p:nvGraphicFramePr>
          <p:cNvPr id="39" name="Table 38" hidden="1"/>
          <p:cNvGraphicFramePr>
            <a:graphicFrameLocks noGrp="1"/>
          </p:cNvGraphicFramePr>
          <p:nvPr/>
        </p:nvGraphicFramePr>
        <p:xfrm>
          <a:off x="-4575942" y="1839682"/>
          <a:ext cx="3971758" cy="1716024"/>
        </p:xfrm>
        <a:graphic>
          <a:graphicData uri="http://schemas.openxmlformats.org/drawingml/2006/table">
            <a:tbl>
              <a:tblPr firstRow="1" bandRow="1">
                <a:tableStyleId>{7DF18680-E054-41AD-8BC1-D1AEF772440D}</a:tableStyleId>
              </a:tblPr>
              <a:tblGrid>
                <a:gridCol w="945816">
                  <a:extLst>
                    <a:ext uri="{9D8B030D-6E8A-4147-A177-3AD203B41FA5}">
                      <a16:colId xmlns:a16="http://schemas.microsoft.com/office/drawing/2014/main" val="3747572797"/>
                    </a:ext>
                  </a:extLst>
                </a:gridCol>
                <a:gridCol w="3025942">
                  <a:extLst>
                    <a:ext uri="{9D8B030D-6E8A-4147-A177-3AD203B41FA5}">
                      <a16:colId xmlns:a16="http://schemas.microsoft.com/office/drawing/2014/main" val="2885692886"/>
                    </a:ext>
                  </a:extLst>
                </a:gridCol>
              </a:tblGrid>
              <a:tr h="370840">
                <a:tc>
                  <a:txBody>
                    <a:bodyPr/>
                    <a:lstStyle/>
                    <a:p>
                      <a:endParaRPr lang="en-GB" dirty="0"/>
                    </a:p>
                  </a:txBody>
                  <a:tcPr/>
                </a:tc>
                <a:tc>
                  <a:txBody>
                    <a:bodyPr/>
                    <a:lstStyle/>
                    <a:p>
                      <a:r>
                        <a:rPr lang="en-GB" dirty="0">
                          <a:solidFill>
                            <a:schemeClr val="accent5">
                              <a:lumMod val="20000"/>
                              <a:lumOff val="80000"/>
                            </a:schemeClr>
                          </a:solidFill>
                        </a:rPr>
                        <a:t>Description</a:t>
                      </a:r>
                    </a:p>
                  </a:txBody>
                  <a:tcPr/>
                </a:tc>
                <a:extLst>
                  <a:ext uri="{0D108BD9-81ED-4DB2-BD59-A6C34878D82A}">
                    <a16:rowId xmlns:a16="http://schemas.microsoft.com/office/drawing/2014/main" val="1276441783"/>
                  </a:ext>
                </a:extLst>
              </a:tr>
              <a:tr h="370840">
                <a:tc>
                  <a:txBody>
                    <a:bodyPr/>
                    <a:lstStyle/>
                    <a:p>
                      <a:r>
                        <a:rPr lang="en-GB" dirty="0">
                          <a:solidFill>
                            <a:schemeClr val="tx2"/>
                          </a:solidFill>
                        </a:rPr>
                        <a:t>L1C</a:t>
                      </a:r>
                    </a:p>
                  </a:txBody>
                  <a:tcPr/>
                </a:tc>
                <a:tc>
                  <a:txBody>
                    <a:bodyPr/>
                    <a:lstStyle/>
                    <a:p>
                      <a:r>
                        <a:rPr lang="en-GB" dirty="0">
                          <a:solidFill>
                            <a:schemeClr val="tx2"/>
                          </a:solidFill>
                        </a:rPr>
                        <a:t>Radiances</a:t>
                      </a:r>
                    </a:p>
                  </a:txBody>
                  <a:tcPr/>
                </a:tc>
                <a:extLst>
                  <a:ext uri="{0D108BD9-81ED-4DB2-BD59-A6C34878D82A}">
                    <a16:rowId xmlns:a16="http://schemas.microsoft.com/office/drawing/2014/main" val="3729542622"/>
                  </a:ext>
                </a:extLst>
              </a:tr>
              <a:tr h="370840">
                <a:tc>
                  <a:txBody>
                    <a:bodyPr/>
                    <a:lstStyle/>
                    <a:p>
                      <a:r>
                        <a:rPr lang="en-GB" dirty="0">
                          <a:solidFill>
                            <a:schemeClr val="tx2"/>
                          </a:solidFill>
                        </a:rPr>
                        <a:t>L1D</a:t>
                      </a:r>
                    </a:p>
                  </a:txBody>
                  <a:tcPr/>
                </a:tc>
                <a:tc>
                  <a:txBody>
                    <a:bodyPr/>
                    <a:lstStyle/>
                    <a:p>
                      <a:r>
                        <a:rPr lang="en-GB" dirty="0">
                          <a:solidFill>
                            <a:schemeClr val="tx2"/>
                          </a:solidFill>
                        </a:rPr>
                        <a:t>Principal Components</a:t>
                      </a:r>
                    </a:p>
                  </a:txBody>
                  <a:tcPr/>
                </a:tc>
                <a:extLst>
                  <a:ext uri="{0D108BD9-81ED-4DB2-BD59-A6C34878D82A}">
                    <a16:rowId xmlns:a16="http://schemas.microsoft.com/office/drawing/2014/main" val="4178444046"/>
                  </a:ext>
                </a:extLst>
              </a:tr>
              <a:tr h="370840">
                <a:tc>
                  <a:txBody>
                    <a:bodyPr/>
                    <a:lstStyle/>
                    <a:p>
                      <a:r>
                        <a:rPr lang="en-GB" dirty="0">
                          <a:solidFill>
                            <a:schemeClr val="accent4">
                              <a:lumMod val="50000"/>
                            </a:schemeClr>
                          </a:solidFill>
                        </a:rPr>
                        <a:t>L2</a:t>
                      </a:r>
                    </a:p>
                  </a:txBody>
                  <a:tcPr>
                    <a:solidFill>
                      <a:schemeClr val="accent4">
                        <a:lumMod val="20000"/>
                        <a:lumOff val="80000"/>
                      </a:schemeClr>
                    </a:solidFill>
                  </a:tcPr>
                </a:tc>
                <a:tc>
                  <a:txBody>
                    <a:bodyPr/>
                    <a:lstStyle/>
                    <a:p>
                      <a:r>
                        <a:rPr lang="en-GB" dirty="0">
                          <a:solidFill>
                            <a:schemeClr val="accent4">
                              <a:lumMod val="50000"/>
                            </a:schemeClr>
                          </a:solidFill>
                        </a:rPr>
                        <a:t>Geophysical Variables</a:t>
                      </a:r>
                    </a:p>
                  </a:txBody>
                  <a:tcPr>
                    <a:solidFill>
                      <a:schemeClr val="accent4">
                        <a:lumMod val="20000"/>
                        <a:lumOff val="80000"/>
                      </a:schemeClr>
                    </a:solidFill>
                  </a:tcPr>
                </a:tc>
                <a:extLst>
                  <a:ext uri="{0D108BD9-81ED-4DB2-BD59-A6C34878D82A}">
                    <a16:rowId xmlns:a16="http://schemas.microsoft.com/office/drawing/2014/main" val="3043534691"/>
                  </a:ext>
                </a:extLst>
              </a:tr>
            </a:tbl>
          </a:graphicData>
        </a:graphic>
      </p:graphicFrame>
      <p:graphicFrame>
        <p:nvGraphicFramePr>
          <p:cNvPr id="3" name="Table 2">
            <a:extLst>
              <a:ext uri="{FF2B5EF4-FFF2-40B4-BE49-F238E27FC236}">
                <a16:creationId xmlns:a16="http://schemas.microsoft.com/office/drawing/2014/main" id="{DE6188C6-421C-241C-7FA0-F123D72ED527}"/>
              </a:ext>
            </a:extLst>
          </p:cNvPr>
          <p:cNvGraphicFramePr>
            <a:graphicFrameLocks noGrp="1"/>
          </p:cNvGraphicFramePr>
          <p:nvPr>
            <p:extLst>
              <p:ext uri="{D42A27DB-BD31-4B8C-83A1-F6EECF244321}">
                <p14:modId xmlns:p14="http://schemas.microsoft.com/office/powerpoint/2010/main" val="794287510"/>
              </p:ext>
            </p:extLst>
          </p:nvPr>
        </p:nvGraphicFramePr>
        <p:xfrm>
          <a:off x="-275186" y="5471997"/>
          <a:ext cx="12704252" cy="645160"/>
        </p:xfrm>
        <a:graphic>
          <a:graphicData uri="http://schemas.openxmlformats.org/drawingml/2006/table">
            <a:tbl>
              <a:tblPr>
                <a:tableStyleId>{073A0DAA-6AF3-43AB-8588-CEC1D06C72B9}</a:tableStyleId>
              </a:tblPr>
              <a:tblGrid>
                <a:gridCol w="577466">
                  <a:extLst>
                    <a:ext uri="{9D8B030D-6E8A-4147-A177-3AD203B41FA5}">
                      <a16:colId xmlns:a16="http://schemas.microsoft.com/office/drawing/2014/main" val="663838630"/>
                    </a:ext>
                  </a:extLst>
                </a:gridCol>
                <a:gridCol w="577466">
                  <a:extLst>
                    <a:ext uri="{9D8B030D-6E8A-4147-A177-3AD203B41FA5}">
                      <a16:colId xmlns:a16="http://schemas.microsoft.com/office/drawing/2014/main" val="2469804307"/>
                    </a:ext>
                  </a:extLst>
                </a:gridCol>
                <a:gridCol w="577466">
                  <a:extLst>
                    <a:ext uri="{9D8B030D-6E8A-4147-A177-3AD203B41FA5}">
                      <a16:colId xmlns:a16="http://schemas.microsoft.com/office/drawing/2014/main" val="3184989993"/>
                    </a:ext>
                  </a:extLst>
                </a:gridCol>
                <a:gridCol w="577466">
                  <a:extLst>
                    <a:ext uri="{9D8B030D-6E8A-4147-A177-3AD203B41FA5}">
                      <a16:colId xmlns:a16="http://schemas.microsoft.com/office/drawing/2014/main" val="2423700729"/>
                    </a:ext>
                  </a:extLst>
                </a:gridCol>
                <a:gridCol w="577466">
                  <a:extLst>
                    <a:ext uri="{9D8B030D-6E8A-4147-A177-3AD203B41FA5}">
                      <a16:colId xmlns:a16="http://schemas.microsoft.com/office/drawing/2014/main" val="2761065598"/>
                    </a:ext>
                  </a:extLst>
                </a:gridCol>
                <a:gridCol w="577466">
                  <a:extLst>
                    <a:ext uri="{9D8B030D-6E8A-4147-A177-3AD203B41FA5}">
                      <a16:colId xmlns:a16="http://schemas.microsoft.com/office/drawing/2014/main" val="3631653247"/>
                    </a:ext>
                  </a:extLst>
                </a:gridCol>
                <a:gridCol w="577466">
                  <a:extLst>
                    <a:ext uri="{9D8B030D-6E8A-4147-A177-3AD203B41FA5}">
                      <a16:colId xmlns:a16="http://schemas.microsoft.com/office/drawing/2014/main" val="4107754207"/>
                    </a:ext>
                  </a:extLst>
                </a:gridCol>
                <a:gridCol w="577466">
                  <a:extLst>
                    <a:ext uri="{9D8B030D-6E8A-4147-A177-3AD203B41FA5}">
                      <a16:colId xmlns:a16="http://schemas.microsoft.com/office/drawing/2014/main" val="1016950961"/>
                    </a:ext>
                  </a:extLst>
                </a:gridCol>
                <a:gridCol w="577466">
                  <a:extLst>
                    <a:ext uri="{9D8B030D-6E8A-4147-A177-3AD203B41FA5}">
                      <a16:colId xmlns:a16="http://schemas.microsoft.com/office/drawing/2014/main" val="3526849788"/>
                    </a:ext>
                  </a:extLst>
                </a:gridCol>
                <a:gridCol w="577466">
                  <a:extLst>
                    <a:ext uri="{9D8B030D-6E8A-4147-A177-3AD203B41FA5}">
                      <a16:colId xmlns:a16="http://schemas.microsoft.com/office/drawing/2014/main" val="1235651400"/>
                    </a:ext>
                  </a:extLst>
                </a:gridCol>
                <a:gridCol w="577466">
                  <a:extLst>
                    <a:ext uri="{9D8B030D-6E8A-4147-A177-3AD203B41FA5}">
                      <a16:colId xmlns:a16="http://schemas.microsoft.com/office/drawing/2014/main" val="823256227"/>
                    </a:ext>
                  </a:extLst>
                </a:gridCol>
                <a:gridCol w="577466">
                  <a:extLst>
                    <a:ext uri="{9D8B030D-6E8A-4147-A177-3AD203B41FA5}">
                      <a16:colId xmlns:a16="http://schemas.microsoft.com/office/drawing/2014/main" val="4072436952"/>
                    </a:ext>
                  </a:extLst>
                </a:gridCol>
                <a:gridCol w="577466">
                  <a:extLst>
                    <a:ext uri="{9D8B030D-6E8A-4147-A177-3AD203B41FA5}">
                      <a16:colId xmlns:a16="http://schemas.microsoft.com/office/drawing/2014/main" val="214666168"/>
                    </a:ext>
                  </a:extLst>
                </a:gridCol>
                <a:gridCol w="577466">
                  <a:extLst>
                    <a:ext uri="{9D8B030D-6E8A-4147-A177-3AD203B41FA5}">
                      <a16:colId xmlns:a16="http://schemas.microsoft.com/office/drawing/2014/main" val="1196213494"/>
                    </a:ext>
                  </a:extLst>
                </a:gridCol>
                <a:gridCol w="577466">
                  <a:extLst>
                    <a:ext uri="{9D8B030D-6E8A-4147-A177-3AD203B41FA5}">
                      <a16:colId xmlns:a16="http://schemas.microsoft.com/office/drawing/2014/main" val="2355698856"/>
                    </a:ext>
                  </a:extLst>
                </a:gridCol>
                <a:gridCol w="577466">
                  <a:extLst>
                    <a:ext uri="{9D8B030D-6E8A-4147-A177-3AD203B41FA5}">
                      <a16:colId xmlns:a16="http://schemas.microsoft.com/office/drawing/2014/main" val="1449124254"/>
                    </a:ext>
                  </a:extLst>
                </a:gridCol>
                <a:gridCol w="577466">
                  <a:extLst>
                    <a:ext uri="{9D8B030D-6E8A-4147-A177-3AD203B41FA5}">
                      <a16:colId xmlns:a16="http://schemas.microsoft.com/office/drawing/2014/main" val="44775132"/>
                    </a:ext>
                  </a:extLst>
                </a:gridCol>
                <a:gridCol w="577466">
                  <a:extLst>
                    <a:ext uri="{9D8B030D-6E8A-4147-A177-3AD203B41FA5}">
                      <a16:colId xmlns:a16="http://schemas.microsoft.com/office/drawing/2014/main" val="614710772"/>
                    </a:ext>
                  </a:extLst>
                </a:gridCol>
                <a:gridCol w="577466">
                  <a:extLst>
                    <a:ext uri="{9D8B030D-6E8A-4147-A177-3AD203B41FA5}">
                      <a16:colId xmlns:a16="http://schemas.microsoft.com/office/drawing/2014/main" val="4223123948"/>
                    </a:ext>
                  </a:extLst>
                </a:gridCol>
                <a:gridCol w="577466">
                  <a:extLst>
                    <a:ext uri="{9D8B030D-6E8A-4147-A177-3AD203B41FA5}">
                      <a16:colId xmlns:a16="http://schemas.microsoft.com/office/drawing/2014/main" val="365993276"/>
                    </a:ext>
                  </a:extLst>
                </a:gridCol>
                <a:gridCol w="577466">
                  <a:extLst>
                    <a:ext uri="{9D8B030D-6E8A-4147-A177-3AD203B41FA5}">
                      <a16:colId xmlns:a16="http://schemas.microsoft.com/office/drawing/2014/main" val="2447147332"/>
                    </a:ext>
                  </a:extLst>
                </a:gridCol>
                <a:gridCol w="577466">
                  <a:extLst>
                    <a:ext uri="{9D8B030D-6E8A-4147-A177-3AD203B41FA5}">
                      <a16:colId xmlns:a16="http://schemas.microsoft.com/office/drawing/2014/main" val="1055514741"/>
                    </a:ext>
                  </a:extLst>
                </a:gridCol>
              </a:tblGrid>
              <a:tr h="0">
                <a:tc>
                  <a:txBody>
                    <a:bodyPr/>
                    <a:lstStyle/>
                    <a:p>
                      <a:pPr algn="ctr"/>
                      <a:endParaRPr lang="en-GB" sz="1200" dirty="0">
                        <a:solidFill>
                          <a:schemeClr val="tx2"/>
                        </a:solidFill>
                      </a:endParaRPr>
                    </a:p>
                  </a:txBody>
                  <a:tcPr>
                    <a:lnL w="12700" cap="flat" cmpd="sng" algn="ctr">
                      <a:no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solidFill>
                            <a:schemeClr val="tx2"/>
                          </a:solidFill>
                        </a:rPr>
                        <a:t>Q1</a:t>
                      </a:r>
                    </a:p>
                  </a:txBody>
                  <a:tcPr>
                    <a:lnL w="12700" cap="flat" cmpd="sng" algn="ctr">
                      <a:solidFill>
                        <a:schemeClr val="accent4">
                          <a:lumMod val="5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Q2</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Q3</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Q4</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Q1</a:t>
                      </a:r>
                      <a:endParaRPr lang="en-GB" sz="1200" dirty="0">
                        <a:solidFill>
                          <a:schemeClr val="tx2"/>
                        </a:solidFill>
                      </a:endParaRPr>
                    </a:p>
                  </a:txBody>
                  <a:tcPr>
                    <a:lnL w="12700" cap="flat" cmpd="sng" algn="ctr">
                      <a:solidFill>
                        <a:schemeClr val="accent4">
                          <a:lumMod val="5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Q2</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Q3</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solidFill>
                            <a:schemeClr val="tx2"/>
                          </a:solidFill>
                        </a:rPr>
                        <a:t>Q4</a:t>
                      </a:r>
                    </a:p>
                  </a:txBody>
                  <a:tcPr>
                    <a:lnL w="12700" cap="flat" cmpd="sng" algn="ctr">
                      <a:solidFill>
                        <a:schemeClr val="tx2"/>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Q1</a:t>
                      </a:r>
                      <a:endParaRPr lang="en-GB" sz="1200" dirty="0">
                        <a:solidFill>
                          <a:schemeClr val="tx2"/>
                        </a:solidFill>
                      </a:endParaRPr>
                    </a:p>
                  </a:txBody>
                  <a:tcPr>
                    <a:lnL w="12700" cap="flat" cmpd="sng" algn="ctr">
                      <a:solidFill>
                        <a:schemeClr val="accent4">
                          <a:lumMod val="5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Q2</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solidFill>
                            <a:schemeClr val="tx2"/>
                          </a:solidFill>
                        </a:rPr>
                        <a:t>Q3</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Q4</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Q1</a:t>
                      </a:r>
                      <a:endParaRPr lang="en-GB" sz="1200" dirty="0">
                        <a:solidFill>
                          <a:schemeClr val="tx2"/>
                        </a:solidFill>
                      </a:endParaRPr>
                    </a:p>
                  </a:txBody>
                  <a:tcPr>
                    <a:lnL w="12700" cap="flat" cmpd="sng" algn="ctr">
                      <a:solidFill>
                        <a:schemeClr val="accent4">
                          <a:lumMod val="5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Q2</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Q3</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Q4</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Q1</a:t>
                      </a:r>
                      <a:endParaRPr lang="en-GB" sz="1200" dirty="0">
                        <a:solidFill>
                          <a:schemeClr val="tx2"/>
                        </a:solidFill>
                      </a:endParaRPr>
                    </a:p>
                  </a:txBody>
                  <a:tcPr>
                    <a:lnL w="12700" cap="flat" cmpd="sng" algn="ctr">
                      <a:solidFill>
                        <a:schemeClr val="accent4">
                          <a:lumMod val="5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Q2</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solidFill>
                            <a:schemeClr val="tx2"/>
                          </a:solidFill>
                        </a:rPr>
                        <a:t>Q3</a:t>
                      </a:r>
                      <a:endParaRPr lang="en-GB" sz="12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solidFill>
                            <a:schemeClr val="tx2"/>
                          </a:solidFill>
                        </a:rPr>
                        <a:t>Q4</a:t>
                      </a:r>
                    </a:p>
                  </a:txBody>
                  <a:tcPr>
                    <a:lnL w="12700" cap="flat" cmpd="sng" algn="ctr">
                      <a:solidFill>
                        <a:schemeClr val="tx2"/>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200" dirty="0">
                        <a:solidFill>
                          <a:schemeClr val="tx2"/>
                        </a:solidFill>
                      </a:endParaRPr>
                    </a:p>
                  </a:txBody>
                  <a:tcPr>
                    <a:lnL w="12700" cap="flat" cmpd="sng" algn="ctr">
                      <a:solidFill>
                        <a:schemeClr val="accent4">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7608083"/>
                  </a:ext>
                </a:extLst>
              </a:tr>
              <a:tr h="370840">
                <a:tc>
                  <a:txBody>
                    <a:bodyPr/>
                    <a:lstStyle/>
                    <a:p>
                      <a:pPr algn="ctr"/>
                      <a:endParaRPr lang="en-GB" sz="1600" dirty="0">
                        <a:solidFill>
                          <a:schemeClr val="accent4">
                            <a:lumMod val="50000"/>
                          </a:schemeClr>
                        </a:solidFill>
                      </a:endParaRPr>
                    </a:p>
                  </a:txBody>
                  <a:tcPr>
                    <a:lnL w="12700" cap="flat" cmpd="sng" algn="ctr">
                      <a:no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600" dirty="0">
                          <a:solidFill>
                            <a:schemeClr val="accent4">
                              <a:lumMod val="50000"/>
                            </a:schemeClr>
                          </a:solidFill>
                        </a:rPr>
                        <a:t>2023</a:t>
                      </a:r>
                    </a:p>
                  </a:txBody>
                  <a:tcPr>
                    <a:lnL w="12700" cap="flat" cmpd="sng" algn="ctr">
                      <a:solidFill>
                        <a:schemeClr val="accent4">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6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GB" sz="1600" dirty="0">
                        <a:solidFill>
                          <a:schemeClr val="accent4">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solidFill>
                          <a:schemeClr val="accent4">
                            <a:lumMod val="50000"/>
                          </a:schemeClr>
                        </a:solidFill>
                      </a:endParaRPr>
                    </a:p>
                  </a:txBody>
                  <a:tcPr>
                    <a:lnL w="12700" cap="flat" cmpd="sng" algn="ctr">
                      <a:no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600" dirty="0">
                          <a:solidFill>
                            <a:schemeClr val="accent4">
                              <a:lumMod val="50000"/>
                            </a:schemeClr>
                          </a:solidFill>
                        </a:rPr>
                        <a:t>2024</a:t>
                      </a:r>
                    </a:p>
                  </a:txBody>
                  <a:tcPr>
                    <a:lnL w="12700" cap="flat" cmpd="sng" algn="ctr">
                      <a:solidFill>
                        <a:schemeClr val="accent4">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600" dirty="0">
                        <a:solidFill>
                          <a:schemeClr val="tx2"/>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endParaRPr lang="en-GB" sz="1600" dirty="0">
                        <a:solidFill>
                          <a:schemeClr val="accent4">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solidFill>
                          <a:schemeClr val="accent4">
                            <a:lumMod val="50000"/>
                          </a:schemeClr>
                        </a:solidFill>
                      </a:endParaRPr>
                    </a:p>
                  </a:txBody>
                  <a:tcPr>
                    <a:lnL w="12700" cap="flat" cmpd="sng" algn="ctr">
                      <a:no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600" dirty="0">
                          <a:solidFill>
                            <a:schemeClr val="accent4">
                              <a:lumMod val="50000"/>
                            </a:schemeClr>
                          </a:solidFill>
                        </a:rPr>
                        <a:t>2025</a:t>
                      </a:r>
                    </a:p>
                  </a:txBody>
                  <a:tcPr>
                    <a:lnL w="12700" cap="flat" cmpd="sng" algn="ctr">
                      <a:solidFill>
                        <a:schemeClr val="accent4">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solidFill>
                          <a:schemeClr val="accent4">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solidFill>
                          <a:schemeClr val="accent4">
                            <a:lumMod val="50000"/>
                          </a:schemeClr>
                        </a:solidFill>
                      </a:endParaRPr>
                    </a:p>
                  </a:txBody>
                  <a:tcPr>
                    <a:lnL w="12700" cap="flat" cmpd="sng" algn="ctr">
                      <a:no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600" dirty="0">
                          <a:solidFill>
                            <a:schemeClr val="accent4">
                              <a:lumMod val="50000"/>
                            </a:schemeClr>
                          </a:solidFill>
                        </a:rPr>
                        <a:t>2026</a:t>
                      </a:r>
                    </a:p>
                  </a:txBody>
                  <a:tcPr>
                    <a:lnL w="12700" cap="flat" cmpd="sng" algn="ctr">
                      <a:solidFill>
                        <a:schemeClr val="accent4">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solidFill>
                          <a:schemeClr val="accent4">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solidFill>
                          <a:schemeClr val="accent4">
                            <a:lumMod val="50000"/>
                          </a:schemeClr>
                        </a:solidFill>
                      </a:endParaRPr>
                    </a:p>
                  </a:txBody>
                  <a:tcPr>
                    <a:lnL w="12700" cap="flat" cmpd="sng" algn="ctr">
                      <a:no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600" dirty="0">
                          <a:solidFill>
                            <a:schemeClr val="accent4">
                              <a:lumMod val="50000"/>
                            </a:schemeClr>
                          </a:solidFill>
                        </a:rPr>
                        <a:t>2027</a:t>
                      </a:r>
                    </a:p>
                  </a:txBody>
                  <a:tcPr>
                    <a:lnL w="12700" cap="flat" cmpd="sng" algn="ctr">
                      <a:solidFill>
                        <a:schemeClr val="accent4">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solidFill>
                          <a:schemeClr val="tx2"/>
                        </a:solidFill>
                      </a:endParaRPr>
                    </a:p>
                  </a:txBody>
                  <a:tcPr>
                    <a:lnL w="12700" cap="flat" cmpd="sng" algn="ctr">
                      <a:no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dirty="0">
                        <a:solidFill>
                          <a:schemeClr val="tx2"/>
                        </a:solidFill>
                      </a:endParaRPr>
                    </a:p>
                  </a:txBody>
                  <a:tcPr>
                    <a:lnL w="12700" cap="flat" cmpd="sng" algn="ctr">
                      <a:solidFill>
                        <a:schemeClr val="accent4">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3365829"/>
                  </a:ext>
                </a:extLst>
              </a:tr>
            </a:tbl>
          </a:graphicData>
        </a:graphic>
      </p:graphicFrame>
      <p:sp>
        <p:nvSpPr>
          <p:cNvPr id="14" name="Rounded Rectangle 48">
            <a:extLst>
              <a:ext uri="{FF2B5EF4-FFF2-40B4-BE49-F238E27FC236}">
                <a16:creationId xmlns:a16="http://schemas.microsoft.com/office/drawing/2014/main" id="{BF26B6B5-A843-DA29-51D3-2363449047AC}"/>
              </a:ext>
            </a:extLst>
          </p:cNvPr>
          <p:cNvSpPr/>
          <p:nvPr/>
        </p:nvSpPr>
        <p:spPr bwMode="auto">
          <a:xfrm>
            <a:off x="6251331" y="6132037"/>
            <a:ext cx="2136531" cy="223745"/>
          </a:xfrm>
          <a:prstGeom prst="roundRect">
            <a:avLst/>
          </a:prstGeom>
          <a:solidFill>
            <a:schemeClr val="bg1">
              <a:lumMod val="90000"/>
              <a:lumOff val="1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a:ln>
                  <a:noFill/>
                </a:ln>
                <a:solidFill>
                  <a:schemeClr val="accent5">
                    <a:lumMod val="20000"/>
                    <a:lumOff val="80000"/>
                  </a:schemeClr>
                </a:solidFill>
                <a:effectLst/>
                <a:latin typeface="Tahoma" pitchFamily="34" charset="0"/>
              </a:rPr>
              <a:t>MTG-S1 (L1 commissioning)</a:t>
            </a:r>
          </a:p>
        </p:txBody>
      </p:sp>
      <p:sp>
        <p:nvSpPr>
          <p:cNvPr id="25" name="Rounded Rectangle 52">
            <a:extLst>
              <a:ext uri="{FF2B5EF4-FFF2-40B4-BE49-F238E27FC236}">
                <a16:creationId xmlns:a16="http://schemas.microsoft.com/office/drawing/2014/main" id="{E88B5096-3F24-9459-D2C9-558F69953B32}"/>
              </a:ext>
            </a:extLst>
          </p:cNvPr>
          <p:cNvSpPr/>
          <p:nvPr/>
        </p:nvSpPr>
        <p:spPr bwMode="auto">
          <a:xfrm>
            <a:off x="8387862" y="6130673"/>
            <a:ext cx="3905738" cy="223745"/>
          </a:xfrm>
          <a:prstGeom prst="roundRect">
            <a:avLst/>
          </a:prstGeom>
          <a:solidFill>
            <a:schemeClr val="bg1">
              <a:lumMod val="75000"/>
              <a:lumOff val="2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a:ln>
                  <a:noFill/>
                </a:ln>
                <a:solidFill>
                  <a:schemeClr val="accent5">
                    <a:lumMod val="20000"/>
                    <a:lumOff val="80000"/>
                  </a:schemeClr>
                </a:solidFill>
                <a:effectLst/>
                <a:latin typeface="Tahoma" pitchFamily="34" charset="0"/>
              </a:rPr>
              <a:t>MTG-S1 (L2 commissioning + operations</a:t>
            </a:r>
            <a:r>
              <a:rPr lang="en-GB" dirty="0">
                <a:solidFill>
                  <a:schemeClr val="accent5">
                    <a:lumMod val="20000"/>
                    <a:lumOff val="80000"/>
                  </a:schemeClr>
                </a:solidFill>
              </a:rPr>
              <a:t>)</a:t>
            </a:r>
            <a:endParaRPr kumimoji="0" lang="en-GB" sz="900" b="1" i="0" u="none" strike="noStrike" cap="none" normalizeH="0" baseline="0" dirty="0">
              <a:ln>
                <a:noFill/>
              </a:ln>
              <a:solidFill>
                <a:schemeClr val="accent5">
                  <a:lumMod val="20000"/>
                  <a:lumOff val="80000"/>
                </a:schemeClr>
              </a:solidFill>
              <a:effectLst/>
              <a:latin typeface="Tahoma" pitchFamily="34" charset="0"/>
            </a:endParaRPr>
          </a:p>
        </p:txBody>
      </p:sp>
      <p:sp>
        <p:nvSpPr>
          <p:cNvPr id="27" name="Rounded Rectangle 109">
            <a:extLst>
              <a:ext uri="{FF2B5EF4-FFF2-40B4-BE49-F238E27FC236}">
                <a16:creationId xmlns:a16="http://schemas.microsoft.com/office/drawing/2014/main" id="{F01B6481-11EF-823C-762A-9ECA07AA0B46}"/>
              </a:ext>
            </a:extLst>
          </p:cNvPr>
          <p:cNvSpPr/>
          <p:nvPr/>
        </p:nvSpPr>
        <p:spPr bwMode="auto">
          <a:xfrm>
            <a:off x="-275167" y="6422292"/>
            <a:ext cx="11879983" cy="223745"/>
          </a:xfrm>
          <a:prstGeom prst="roundRect">
            <a:avLst/>
          </a:prstGeom>
          <a:solidFill>
            <a:schemeClr val="accent4">
              <a:lumMod val="5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a:ln>
                  <a:noFill/>
                </a:ln>
                <a:solidFill>
                  <a:schemeClr val="accent5">
                    <a:lumMod val="20000"/>
                    <a:lumOff val="80000"/>
                  </a:schemeClr>
                </a:solidFill>
                <a:effectLst/>
                <a:latin typeface="Tahoma" pitchFamily="34" charset="0"/>
              </a:rPr>
              <a:t>Metop-B/C</a:t>
            </a:r>
          </a:p>
        </p:txBody>
      </p:sp>
      <p:sp>
        <p:nvSpPr>
          <p:cNvPr id="28" name="Rounded Rectangle 110">
            <a:extLst>
              <a:ext uri="{FF2B5EF4-FFF2-40B4-BE49-F238E27FC236}">
                <a16:creationId xmlns:a16="http://schemas.microsoft.com/office/drawing/2014/main" id="{758B49BB-7A95-F045-757E-4AEC3CFDE08C}"/>
              </a:ext>
            </a:extLst>
          </p:cNvPr>
          <p:cNvSpPr/>
          <p:nvPr/>
        </p:nvSpPr>
        <p:spPr bwMode="auto">
          <a:xfrm>
            <a:off x="11604816" y="6422292"/>
            <a:ext cx="1145982" cy="223745"/>
          </a:xfrm>
          <a:prstGeom prst="roundRect">
            <a:avLst/>
          </a:prstGeom>
          <a:solidFill>
            <a:schemeClr val="accent4">
              <a:lumMod val="75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GB" sz="900" b="1" i="0" u="none" strike="noStrike" cap="none" normalizeH="0" baseline="0" dirty="0" err="1">
                <a:ln>
                  <a:noFill/>
                </a:ln>
                <a:solidFill>
                  <a:schemeClr val="accent5">
                    <a:lumMod val="20000"/>
                    <a:lumOff val="80000"/>
                  </a:schemeClr>
                </a:solidFill>
                <a:effectLst/>
                <a:latin typeface="Tahoma" pitchFamily="34" charset="0"/>
              </a:rPr>
              <a:t>Metop</a:t>
            </a:r>
            <a:r>
              <a:rPr kumimoji="0" lang="en-GB" sz="900" b="1" i="0" u="none" strike="noStrike" cap="none" normalizeH="0" baseline="0" dirty="0">
                <a:ln>
                  <a:noFill/>
                </a:ln>
                <a:solidFill>
                  <a:schemeClr val="accent5">
                    <a:lumMod val="20000"/>
                    <a:lumOff val="80000"/>
                  </a:schemeClr>
                </a:solidFill>
                <a:effectLst/>
                <a:latin typeface="Tahoma" pitchFamily="34" charset="0"/>
              </a:rPr>
              <a:t>-C</a:t>
            </a:r>
          </a:p>
        </p:txBody>
      </p:sp>
      <p:cxnSp>
        <p:nvCxnSpPr>
          <p:cNvPr id="48" name="Straight Arrow Connector 47">
            <a:extLst>
              <a:ext uri="{FF2B5EF4-FFF2-40B4-BE49-F238E27FC236}">
                <a16:creationId xmlns:a16="http://schemas.microsoft.com/office/drawing/2014/main" id="{E535C20E-2E87-D5D4-0F2E-52EC39324289}"/>
              </a:ext>
            </a:extLst>
          </p:cNvPr>
          <p:cNvCxnSpPr>
            <a:cxnSpLocks/>
          </p:cNvCxnSpPr>
          <p:nvPr/>
        </p:nvCxnSpPr>
        <p:spPr bwMode="auto">
          <a:xfrm>
            <a:off x="6103397" y="5305514"/>
            <a:ext cx="0" cy="152811"/>
          </a:xfrm>
          <a:prstGeom prst="straightConnector1">
            <a:avLst/>
          </a:prstGeom>
          <a:ln w="12700">
            <a:solidFill>
              <a:schemeClr val="bg1">
                <a:lumMod val="90000"/>
                <a:lumOff val="10000"/>
              </a:schemeClr>
            </a:solidFill>
            <a:headEnd type="none" w="med" len="med"/>
            <a:tailEnd type="triangle"/>
          </a:ln>
        </p:spPr>
        <p:style>
          <a:lnRef idx="1">
            <a:schemeClr val="accent5"/>
          </a:lnRef>
          <a:fillRef idx="0">
            <a:schemeClr val="accent5"/>
          </a:fillRef>
          <a:effectRef idx="0">
            <a:schemeClr val="accent5"/>
          </a:effectRef>
          <a:fontRef idx="minor">
            <a:schemeClr val="tx1"/>
          </a:fontRef>
        </p:style>
      </p:cxnSp>
      <p:pic>
        <p:nvPicPr>
          <p:cNvPr id="56" name="Picture 55">
            <a:extLst>
              <a:ext uri="{FF2B5EF4-FFF2-40B4-BE49-F238E27FC236}">
                <a16:creationId xmlns:a16="http://schemas.microsoft.com/office/drawing/2014/main" id="{A6F33F4E-1CD7-B36B-A554-D09456AC88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3" t="54736" r="523" b="1584"/>
          <a:stretch/>
        </p:blipFill>
        <p:spPr>
          <a:xfrm>
            <a:off x="0" y="3507300"/>
            <a:ext cx="5534263" cy="1316855"/>
          </a:xfrm>
          <a:prstGeom prst="rect">
            <a:avLst/>
          </a:prstGeom>
          <a:ln w="12700">
            <a:noFill/>
          </a:ln>
        </p:spPr>
      </p:pic>
      <p:grpSp>
        <p:nvGrpSpPr>
          <p:cNvPr id="9" name="Group 8">
            <a:extLst>
              <a:ext uri="{FF2B5EF4-FFF2-40B4-BE49-F238E27FC236}">
                <a16:creationId xmlns:a16="http://schemas.microsoft.com/office/drawing/2014/main" id="{A4AC3B97-85A9-BFD8-6384-D274613CEF0B}"/>
              </a:ext>
            </a:extLst>
          </p:cNvPr>
          <p:cNvGrpSpPr/>
          <p:nvPr/>
        </p:nvGrpSpPr>
        <p:grpSpPr>
          <a:xfrm>
            <a:off x="7770777" y="4925516"/>
            <a:ext cx="2029657" cy="363866"/>
            <a:chOff x="7693139" y="4612622"/>
            <a:chExt cx="2029657" cy="363866"/>
          </a:xfrm>
        </p:grpSpPr>
        <p:cxnSp>
          <p:nvCxnSpPr>
            <p:cNvPr id="10" name="Straight Connector 9">
              <a:extLst>
                <a:ext uri="{FF2B5EF4-FFF2-40B4-BE49-F238E27FC236}">
                  <a16:creationId xmlns:a16="http://schemas.microsoft.com/office/drawing/2014/main" id="{3C6CF6E5-4976-EFAD-5C61-F08524783774}"/>
                </a:ext>
              </a:extLst>
            </p:cNvPr>
            <p:cNvCxnSpPr/>
            <p:nvPr/>
          </p:nvCxnSpPr>
          <p:spPr bwMode="auto">
            <a:xfrm>
              <a:off x="8108219" y="4976488"/>
              <a:ext cx="1270731" cy="0"/>
            </a:xfrm>
            <a:prstGeom prst="line">
              <a:avLst/>
            </a:prstGeom>
            <a:ln w="12700">
              <a:solidFill>
                <a:schemeClr val="bg1">
                  <a:lumMod val="90000"/>
                  <a:lumOff val="10000"/>
                </a:schemeClr>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8D85E663-834E-5CFB-9CA8-F60883A18054}"/>
                </a:ext>
              </a:extLst>
            </p:cNvPr>
            <p:cNvSpPr txBox="1"/>
            <p:nvPr/>
          </p:nvSpPr>
          <p:spPr>
            <a:xfrm>
              <a:off x="7693139" y="4612622"/>
              <a:ext cx="2029657" cy="338554"/>
            </a:xfrm>
            <a:prstGeom prst="rect">
              <a:avLst/>
            </a:prstGeom>
            <a:noFill/>
          </p:spPr>
          <p:txBody>
            <a:bodyPr wrap="square" rtlCol="0">
              <a:spAutoFit/>
            </a:bodyPr>
            <a:lstStyle/>
            <a:p>
              <a:pPr algn="ctr"/>
              <a:r>
                <a:rPr lang="en-GB" sz="1600" b="0" kern="100" spc="-100" dirty="0">
                  <a:solidFill>
                    <a:schemeClr val="tx2"/>
                  </a:solidFill>
                  <a:latin typeface="Bahnschrift Light" panose="020B0502040204020203" pitchFamily="34" charset="0"/>
                  <a:ea typeface="Roboto" panose="02000000000000000000" pitchFamily="2" charset="0"/>
                </a:rPr>
                <a:t>IRS L2 Commissioning</a:t>
              </a:r>
            </a:p>
          </p:txBody>
        </p:sp>
      </p:grpSp>
      <p:sp>
        <p:nvSpPr>
          <p:cNvPr id="4" name="TextBox 3">
            <a:extLst>
              <a:ext uri="{FF2B5EF4-FFF2-40B4-BE49-F238E27FC236}">
                <a16:creationId xmlns:a16="http://schemas.microsoft.com/office/drawing/2014/main" id="{6CECCE97-C47B-F0E7-7DC0-128A68E5F46C}"/>
              </a:ext>
            </a:extLst>
          </p:cNvPr>
          <p:cNvSpPr txBox="1"/>
          <p:nvPr/>
        </p:nvSpPr>
        <p:spPr>
          <a:xfrm>
            <a:off x="1397977" y="4143107"/>
            <a:ext cx="504826" cy="400110"/>
          </a:xfrm>
          <a:prstGeom prst="rect">
            <a:avLst/>
          </a:prstGeom>
          <a:noFill/>
        </p:spPr>
        <p:txBody>
          <a:bodyPr wrap="square" rtlCol="0">
            <a:spAutoFit/>
          </a:bodyPr>
          <a:lstStyle/>
          <a:p>
            <a:r>
              <a:rPr lang="en-GB" sz="2000" kern="100" spc="-100" dirty="0">
                <a:solidFill>
                  <a:srgbClr val="FF9900"/>
                </a:solidFill>
                <a:latin typeface="Bahnschrift Light" panose="020B0502040204020203" pitchFamily="34" charset="0"/>
                <a:ea typeface="Roboto" panose="02000000000000000000" pitchFamily="2" charset="0"/>
              </a:rPr>
              <a:t>O</a:t>
            </a:r>
            <a:r>
              <a:rPr lang="en-GB" sz="2000" kern="100" spc="-100" baseline="-25000" dirty="0">
                <a:solidFill>
                  <a:srgbClr val="FF9900"/>
                </a:solidFill>
                <a:latin typeface="Bahnschrift Light" panose="020B0502040204020203" pitchFamily="34" charset="0"/>
                <a:ea typeface="Roboto" panose="02000000000000000000" pitchFamily="2" charset="0"/>
              </a:rPr>
              <a:t>3</a:t>
            </a:r>
          </a:p>
        </p:txBody>
      </p:sp>
      <p:sp>
        <p:nvSpPr>
          <p:cNvPr id="8" name="TextBox 7">
            <a:extLst>
              <a:ext uri="{FF2B5EF4-FFF2-40B4-BE49-F238E27FC236}">
                <a16:creationId xmlns:a16="http://schemas.microsoft.com/office/drawing/2014/main" id="{60646AAE-2006-C737-544C-80353F10C63B}"/>
              </a:ext>
            </a:extLst>
          </p:cNvPr>
          <p:cNvSpPr txBox="1"/>
          <p:nvPr/>
        </p:nvSpPr>
        <p:spPr>
          <a:xfrm>
            <a:off x="5304997" y="4966337"/>
            <a:ext cx="1651014" cy="338554"/>
          </a:xfrm>
          <a:prstGeom prst="rect">
            <a:avLst/>
          </a:prstGeom>
          <a:noFill/>
        </p:spPr>
        <p:txBody>
          <a:bodyPr wrap="square" rtlCol="0">
            <a:spAutoFit/>
          </a:bodyPr>
          <a:lstStyle/>
          <a:p>
            <a:pPr algn="ctr"/>
            <a:r>
              <a:rPr lang="en-GB" sz="1600" b="0" kern="100" spc="-100" dirty="0">
                <a:solidFill>
                  <a:schemeClr val="tx2"/>
                </a:solidFill>
                <a:latin typeface="Bahnschrift Light" panose="020B0502040204020203" pitchFamily="34" charset="0"/>
                <a:ea typeface="Roboto" panose="02000000000000000000" pitchFamily="2" charset="0"/>
              </a:rPr>
              <a:t>MTG-S1 Launch</a:t>
            </a:r>
          </a:p>
        </p:txBody>
      </p:sp>
      <p:sp>
        <p:nvSpPr>
          <p:cNvPr id="19" name="TextBox 18">
            <a:extLst>
              <a:ext uri="{FF2B5EF4-FFF2-40B4-BE49-F238E27FC236}">
                <a16:creationId xmlns:a16="http://schemas.microsoft.com/office/drawing/2014/main" id="{A370F8E5-7686-98F9-66E5-5C55FEECB084}"/>
              </a:ext>
            </a:extLst>
          </p:cNvPr>
          <p:cNvSpPr txBox="1"/>
          <p:nvPr/>
        </p:nvSpPr>
        <p:spPr>
          <a:xfrm>
            <a:off x="5569629" y="967265"/>
            <a:ext cx="6503185" cy="3385542"/>
          </a:xfrm>
          <a:prstGeom prst="rect">
            <a:avLst/>
          </a:prstGeom>
          <a:noFill/>
        </p:spPr>
        <p:txBody>
          <a:bodyPr wrap="square" rtlCol="0">
            <a:spAutoFit/>
          </a:bodyPr>
          <a:lstStyle/>
          <a:p>
            <a:r>
              <a:rPr lang="en-GB" sz="2600" b="0" dirty="0">
                <a:latin typeface="Roboto" panose="02000000000000000000" pitchFamily="2" charset="0"/>
                <a:ea typeface="Roboto" panose="02000000000000000000" pitchFamily="2" charset="0"/>
              </a:rPr>
              <a:t>EUMETSAT will launch the first European geostationary sounder satellite in July 2025. It will provide:</a:t>
            </a:r>
          </a:p>
          <a:p>
            <a:pPr marL="457200" indent="-457200">
              <a:buFont typeface="Wingdings" panose="05000000000000000000" pitchFamily="2" charset="2"/>
              <a:buChar char="ü"/>
            </a:pPr>
            <a:r>
              <a:rPr lang="en-GB" sz="2400" b="0" dirty="0">
                <a:latin typeface="Roboto" panose="02000000000000000000" pitchFamily="2" charset="0"/>
                <a:ea typeface="Roboto" panose="02000000000000000000" pitchFamily="2" charset="0"/>
              </a:rPr>
              <a:t>High spatial resolution: 4km</a:t>
            </a:r>
          </a:p>
          <a:p>
            <a:pPr marL="457200" indent="-457200">
              <a:buFont typeface="Wingdings" panose="05000000000000000000" pitchFamily="2" charset="2"/>
              <a:buChar char="ü"/>
            </a:pPr>
            <a:r>
              <a:rPr lang="en-GB" sz="2400" b="0" dirty="0">
                <a:latin typeface="Roboto" panose="02000000000000000000" pitchFamily="2" charset="0"/>
                <a:ea typeface="Roboto" panose="02000000000000000000" pitchFamily="2" charset="0"/>
              </a:rPr>
              <a:t>High temporal resolution: 96 LACs per day, with a revisit over Europe every 30 min</a:t>
            </a:r>
          </a:p>
          <a:p>
            <a:pPr marL="457200" indent="-457200">
              <a:buFont typeface="Wingdings" panose="05000000000000000000" pitchFamily="2" charset="2"/>
              <a:buChar char="ü"/>
            </a:pPr>
            <a:r>
              <a:rPr lang="en-GB" sz="2400" b="0" kern="0" dirty="0">
                <a:solidFill>
                  <a:srgbClr val="38484E"/>
                </a:solidFill>
                <a:latin typeface="Bahnschrift SemiLight"/>
                <a:cs typeface="Arial" pitchFamily="34" charset="0"/>
              </a:rPr>
              <a:t>Timeliness:</a:t>
            </a:r>
          </a:p>
          <a:p>
            <a:pPr marL="914400" lvl="1" indent="-457200">
              <a:buFont typeface="Wingdings" panose="05000000000000000000" pitchFamily="2" charset="2"/>
              <a:buChar char="ü"/>
            </a:pPr>
            <a:r>
              <a:rPr lang="en-GB" sz="2000" b="0" kern="0" dirty="0">
                <a:solidFill>
                  <a:srgbClr val="38484E"/>
                </a:solidFill>
                <a:latin typeface="Bahnschrift SemiLight"/>
                <a:cs typeface="Arial" pitchFamily="34" charset="0"/>
              </a:rPr>
              <a:t>25600 spectra covering 640x640 km</a:t>
            </a:r>
            <a:r>
              <a:rPr lang="en-GB" sz="2000" b="0" kern="0" baseline="30000" dirty="0">
                <a:solidFill>
                  <a:srgbClr val="38484E"/>
                </a:solidFill>
                <a:latin typeface="Bahnschrift SemiLight"/>
                <a:cs typeface="Arial" pitchFamily="34" charset="0"/>
              </a:rPr>
              <a:t>2</a:t>
            </a:r>
            <a:r>
              <a:rPr lang="en-GB" sz="2000" b="0" kern="0" dirty="0">
                <a:solidFill>
                  <a:srgbClr val="38484E"/>
                </a:solidFill>
                <a:latin typeface="Bahnschrift SemiLight"/>
                <a:cs typeface="Arial" pitchFamily="34" charset="0"/>
              </a:rPr>
              <a:t> </a:t>
            </a:r>
            <a:r>
              <a:rPr lang="en-GB" sz="2000" b="0" kern="0" dirty="0">
                <a:solidFill>
                  <a:srgbClr val="FE5000"/>
                </a:solidFill>
                <a:latin typeface="Bahnschrift SemiLight"/>
                <a:cs typeface="Arial" pitchFamily="34" charset="0"/>
              </a:rPr>
              <a:t>in 15 min</a:t>
            </a:r>
            <a:r>
              <a:rPr lang="en-GB" sz="2000" b="0" kern="0" dirty="0">
                <a:solidFill>
                  <a:srgbClr val="38484E"/>
                </a:solidFill>
                <a:latin typeface="Bahnschrift SemiLight"/>
                <a:cs typeface="Arial" pitchFamily="34" charset="0"/>
              </a:rPr>
              <a:t>!</a:t>
            </a:r>
          </a:p>
          <a:p>
            <a:pPr marL="914400" lvl="1" indent="-457200">
              <a:buFont typeface="Wingdings" panose="05000000000000000000" pitchFamily="2" charset="2"/>
              <a:buChar char="ü"/>
            </a:pPr>
            <a:r>
              <a:rPr lang="en-GB" sz="2000" b="0" kern="0" dirty="0">
                <a:solidFill>
                  <a:srgbClr val="38484E"/>
                </a:solidFill>
                <a:latin typeface="Bahnschrift SemiLight"/>
                <a:cs typeface="Arial" pitchFamily="34" charset="0"/>
              </a:rPr>
              <a:t>Level 2 products </a:t>
            </a:r>
            <a:r>
              <a:rPr lang="en-GB" sz="2000" b="0" kern="0" dirty="0">
                <a:solidFill>
                  <a:srgbClr val="FE5000"/>
                </a:solidFill>
                <a:latin typeface="Bahnschrift SemiLight"/>
                <a:cs typeface="Arial" pitchFamily="34" charset="0"/>
              </a:rPr>
              <a:t>in 30 min</a:t>
            </a:r>
            <a:r>
              <a:rPr lang="en-GB" sz="2000" b="0" kern="0" dirty="0">
                <a:solidFill>
                  <a:srgbClr val="38484E"/>
                </a:solidFill>
                <a:latin typeface="Bahnschrift SemiLight"/>
                <a:cs typeface="Arial" pitchFamily="34" charset="0"/>
              </a:rPr>
              <a:t>!</a:t>
            </a:r>
          </a:p>
        </p:txBody>
      </p:sp>
      <p:sp>
        <p:nvSpPr>
          <p:cNvPr id="2" name="Rectangle: Rounded Corners 1">
            <a:extLst>
              <a:ext uri="{FF2B5EF4-FFF2-40B4-BE49-F238E27FC236}">
                <a16:creationId xmlns:a16="http://schemas.microsoft.com/office/drawing/2014/main" id="{EF0A6640-3079-5C73-74AB-F06385A471A1}"/>
              </a:ext>
            </a:extLst>
          </p:cNvPr>
          <p:cNvSpPr/>
          <p:nvPr/>
        </p:nvSpPr>
        <p:spPr bwMode="auto">
          <a:xfrm>
            <a:off x="1081454" y="3670254"/>
            <a:ext cx="289949" cy="945707"/>
          </a:xfrm>
          <a:prstGeom prst="roundRect">
            <a:avLst/>
          </a:prstGeom>
          <a:solidFill>
            <a:srgbClr val="FF9900">
              <a:alpha val="30196"/>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spTree>
    <p:extLst>
      <p:ext uri="{BB962C8B-B14F-4D97-AF65-F5344CB8AC3E}">
        <p14:creationId xmlns:p14="http://schemas.microsoft.com/office/powerpoint/2010/main" val="2812259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2" nodeType="withEffect">
                                  <p:stCondLst>
                                    <p:cond delay="0"/>
                                  </p:stCondLst>
                                  <p:childTnLst>
                                    <p:animMotion origin="layout" path="M -3.95833E-6 4.07407E-6 L 0.16602 -0.20926 " pathEditMode="relative" rAng="0" ptsTypes="AA">
                                      <p:cBhvr>
                                        <p:cTn id="6" dur="2000" fill="hold"/>
                                        <p:tgtEl>
                                          <p:spTgt spid="16"/>
                                        </p:tgtEl>
                                        <p:attrNameLst>
                                          <p:attrName>ppt_x</p:attrName>
                                          <p:attrName>ppt_y</p:attrName>
                                        </p:attrNameLst>
                                      </p:cBhvr>
                                      <p:rCtr x="8294" y="-10463"/>
                                    </p:animMotion>
                                  </p:childTnLst>
                                </p:cTn>
                              </p:par>
                              <p:par>
                                <p:cTn id="7" presetID="6" presetClass="emph" presetSubtype="0" fill="hold" grpId="1" nodeType="withEffect">
                                  <p:stCondLst>
                                    <p:cond delay="0"/>
                                  </p:stCondLst>
                                  <p:childTnLst>
                                    <p:animScale>
                                      <p:cBhvr>
                                        <p:cTn id="8" dur="500" fill="hold"/>
                                        <p:tgtEl>
                                          <p:spTgt spid="16"/>
                                        </p:tgtEl>
                                      </p:cBhvr>
                                      <p:by x="400000" y="400000"/>
                                    </p:animScale>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E872-5ADB-D5FB-6E48-FCD03D5E643C}"/>
              </a:ext>
            </a:extLst>
          </p:cNvPr>
          <p:cNvSpPr>
            <a:spLocks noGrp="1"/>
          </p:cNvSpPr>
          <p:nvPr>
            <p:ph type="title"/>
          </p:nvPr>
        </p:nvSpPr>
        <p:spPr/>
        <p:txBody>
          <a:bodyPr/>
          <a:lstStyle/>
          <a:p>
            <a:r>
              <a:rPr lang="en-US" dirty="0"/>
              <a:t>Temporal and spatial resolution</a:t>
            </a:r>
            <a:endParaRPr lang="en-IE" dirty="0"/>
          </a:p>
        </p:txBody>
      </p:sp>
      <p:grpSp>
        <p:nvGrpSpPr>
          <p:cNvPr id="18" name="Group 17">
            <a:extLst>
              <a:ext uri="{FF2B5EF4-FFF2-40B4-BE49-F238E27FC236}">
                <a16:creationId xmlns:a16="http://schemas.microsoft.com/office/drawing/2014/main" id="{8835C0CF-894C-D8B4-11CA-C0B1A810B201}"/>
              </a:ext>
            </a:extLst>
          </p:cNvPr>
          <p:cNvGrpSpPr/>
          <p:nvPr/>
        </p:nvGrpSpPr>
        <p:grpSpPr>
          <a:xfrm>
            <a:off x="7010537" y="1183101"/>
            <a:ext cx="5181463" cy="5568540"/>
            <a:chOff x="24712448" y="5521408"/>
            <a:chExt cx="5181463" cy="5568540"/>
          </a:xfrm>
        </p:grpSpPr>
        <p:sp>
          <p:nvSpPr>
            <p:cNvPr id="11" name="TextBox 10">
              <a:extLst>
                <a:ext uri="{FF2B5EF4-FFF2-40B4-BE49-F238E27FC236}">
                  <a16:creationId xmlns:a16="http://schemas.microsoft.com/office/drawing/2014/main" id="{D6C5E15C-B47B-0EFB-22B1-4BE3C7608065}"/>
                </a:ext>
              </a:extLst>
            </p:cNvPr>
            <p:cNvSpPr txBox="1"/>
            <p:nvPr/>
          </p:nvSpPr>
          <p:spPr>
            <a:xfrm>
              <a:off x="25111184" y="10351284"/>
              <a:ext cx="4726943" cy="738664"/>
            </a:xfrm>
            <a:prstGeom prst="rect">
              <a:avLst/>
            </a:prstGeom>
            <a:noFill/>
          </p:spPr>
          <p:txBody>
            <a:bodyPr wrap="square" rtlCol="0">
              <a:spAutoFit/>
            </a:bodyPr>
            <a:lstStyle/>
            <a:p>
              <a:pPr defTabSz="3507730"/>
              <a:r>
                <a:rPr lang="en-GB" sz="1400" b="1" u="sng" dirty="0">
                  <a:solidFill>
                    <a:prstClr val="black">
                      <a:lumMod val="95000"/>
                      <a:lumOff val="5000"/>
                    </a:prstClr>
                  </a:solidFill>
                  <a:latin typeface="Inter"/>
                </a:rPr>
                <a:t>T</a:t>
              </a:r>
              <a:r>
                <a:rPr lang="en-GB" sz="1400" b="1" dirty="0">
                  <a:solidFill>
                    <a:prstClr val="black">
                      <a:lumMod val="95000"/>
                      <a:lumOff val="5000"/>
                    </a:prstClr>
                  </a:solidFill>
                  <a:latin typeface="Inter"/>
                </a:rPr>
                <a:t>he Earth disk is divided in 4 regions of interest, namely Local Area Coverage (LAC). Each LAC is acquired in 15 minutes, with a revisit of LAC 4 covering Europe every 30 minutes.</a:t>
              </a:r>
              <a:endParaRPr lang="en-IE" sz="1400" b="1" dirty="0">
                <a:solidFill>
                  <a:prstClr val="black">
                    <a:lumMod val="95000"/>
                    <a:lumOff val="5000"/>
                  </a:prstClr>
                </a:solidFill>
                <a:latin typeface="Inter"/>
              </a:endParaRPr>
            </a:p>
          </p:txBody>
        </p:sp>
        <p:grpSp>
          <p:nvGrpSpPr>
            <p:cNvPr id="12" name="Group 11">
              <a:extLst>
                <a:ext uri="{FF2B5EF4-FFF2-40B4-BE49-F238E27FC236}">
                  <a16:creationId xmlns:a16="http://schemas.microsoft.com/office/drawing/2014/main" id="{5A8A469D-6396-BE5F-698B-FC71A922CAD2}"/>
                </a:ext>
              </a:extLst>
            </p:cNvPr>
            <p:cNvGrpSpPr/>
            <p:nvPr/>
          </p:nvGrpSpPr>
          <p:grpSpPr>
            <a:xfrm>
              <a:off x="24712448" y="5521408"/>
              <a:ext cx="5181463" cy="4838961"/>
              <a:chOff x="17387347" y="4481359"/>
              <a:chExt cx="10425210" cy="9736088"/>
            </a:xfrm>
          </p:grpSpPr>
          <p:pic>
            <p:nvPicPr>
              <p:cNvPr id="13" name="Picture 1">
                <a:extLst>
                  <a:ext uri="{FF2B5EF4-FFF2-40B4-BE49-F238E27FC236}">
                    <a16:creationId xmlns:a16="http://schemas.microsoft.com/office/drawing/2014/main" id="{5A3F2E6C-4602-DD23-0270-B8AC9C2F2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7347" y="4481359"/>
                <a:ext cx="10425210" cy="97360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EFC7EE5-E9A5-EE9B-CCC0-CCEAEA08D5B9}"/>
                  </a:ext>
                </a:extLst>
              </p:cNvPr>
              <p:cNvSpPr txBox="1"/>
              <p:nvPr/>
            </p:nvSpPr>
            <p:spPr>
              <a:xfrm>
                <a:off x="21507378" y="10943302"/>
                <a:ext cx="1598005" cy="805029"/>
              </a:xfrm>
              <a:prstGeom prst="rect">
                <a:avLst/>
              </a:prstGeom>
              <a:solidFill>
                <a:srgbClr val="FFC000"/>
              </a:solidFill>
            </p:spPr>
            <p:txBody>
              <a:bodyPr wrap="square" rtlCol="0">
                <a:spAutoFit/>
              </a:bodyPr>
              <a:lstStyle/>
              <a:p>
                <a:pPr marL="0" marR="0" lvl="0" indent="0" defTabSz="350773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alibri" panose="020F0502020204030204"/>
                  </a:rPr>
                  <a:t>LAC 1</a:t>
                </a:r>
                <a:endParaRPr kumimoji="0" lang="en-IE" sz="2000" b="0" i="0" u="none" strike="noStrike" kern="0" cap="none" spc="0" normalizeH="0" baseline="0" noProof="0" dirty="0">
                  <a:ln>
                    <a:noFill/>
                  </a:ln>
                  <a:solidFill>
                    <a:prstClr val="black"/>
                  </a:solidFill>
                  <a:effectLst/>
                  <a:uLnTx/>
                  <a:uFillTx/>
                  <a:latin typeface="Calibri" panose="020F0502020204030204"/>
                </a:endParaRPr>
              </a:p>
            </p:txBody>
          </p:sp>
          <p:sp>
            <p:nvSpPr>
              <p:cNvPr id="15" name="TextBox 14">
                <a:extLst>
                  <a:ext uri="{FF2B5EF4-FFF2-40B4-BE49-F238E27FC236}">
                    <a16:creationId xmlns:a16="http://schemas.microsoft.com/office/drawing/2014/main" id="{CE793864-3426-1C12-016B-C68EA2C373FE}"/>
                  </a:ext>
                </a:extLst>
              </p:cNvPr>
              <p:cNvSpPr txBox="1"/>
              <p:nvPr/>
            </p:nvSpPr>
            <p:spPr>
              <a:xfrm>
                <a:off x="21570022" y="9543878"/>
                <a:ext cx="1535361" cy="805029"/>
              </a:xfrm>
              <a:prstGeom prst="rect">
                <a:avLst/>
              </a:prstGeom>
              <a:solidFill>
                <a:srgbClr val="70AD47"/>
              </a:solidFill>
            </p:spPr>
            <p:txBody>
              <a:bodyPr wrap="none" rtlCol="0">
                <a:spAutoFit/>
              </a:bodyPr>
              <a:lstStyle/>
              <a:p>
                <a:pPr marL="0" marR="0" lvl="0" indent="0" defTabSz="350773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alibri" panose="020F0502020204030204"/>
                  </a:rPr>
                  <a:t>LAC 2</a:t>
                </a:r>
                <a:endParaRPr kumimoji="0" lang="en-IE" sz="2000" b="0" i="0" u="none" strike="noStrike" kern="0" cap="none" spc="0" normalizeH="0" baseline="0" noProof="0" dirty="0">
                  <a:ln>
                    <a:noFill/>
                  </a:ln>
                  <a:solidFill>
                    <a:prstClr val="black"/>
                  </a:solidFill>
                  <a:effectLst/>
                  <a:uLnTx/>
                  <a:uFillTx/>
                  <a:latin typeface="Calibri" panose="020F0502020204030204"/>
                </a:endParaRPr>
              </a:p>
            </p:txBody>
          </p:sp>
          <p:sp>
            <p:nvSpPr>
              <p:cNvPr id="16" name="TextBox 15">
                <a:extLst>
                  <a:ext uri="{FF2B5EF4-FFF2-40B4-BE49-F238E27FC236}">
                    <a16:creationId xmlns:a16="http://schemas.microsoft.com/office/drawing/2014/main" id="{0343B5F3-0F6E-0957-C175-BF088704B901}"/>
                  </a:ext>
                </a:extLst>
              </p:cNvPr>
              <p:cNvSpPr txBox="1"/>
              <p:nvPr/>
            </p:nvSpPr>
            <p:spPr>
              <a:xfrm>
                <a:off x="20287069" y="8340515"/>
                <a:ext cx="1535361" cy="805029"/>
              </a:xfrm>
              <a:prstGeom prst="rect">
                <a:avLst/>
              </a:prstGeom>
              <a:solidFill>
                <a:srgbClr val="FF0000"/>
              </a:solidFill>
            </p:spPr>
            <p:txBody>
              <a:bodyPr wrap="none" rtlCol="0">
                <a:spAutoFit/>
              </a:bodyPr>
              <a:lstStyle/>
              <a:p>
                <a:pPr marL="0" marR="0" lvl="0" indent="0" defTabSz="350773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alibri" panose="020F0502020204030204"/>
                  </a:rPr>
                  <a:t>LAC 3</a:t>
                </a:r>
                <a:endParaRPr kumimoji="0" lang="en-IE" sz="2000" b="0" i="0" u="none" strike="noStrike" kern="0" cap="none" spc="0" normalizeH="0" baseline="0" noProof="0" dirty="0">
                  <a:ln>
                    <a:noFill/>
                  </a:ln>
                  <a:solidFill>
                    <a:prstClr val="black"/>
                  </a:solidFill>
                  <a:effectLst/>
                  <a:uLnTx/>
                  <a:uFillTx/>
                  <a:latin typeface="Calibri" panose="020F0502020204030204"/>
                </a:endParaRPr>
              </a:p>
            </p:txBody>
          </p:sp>
          <p:sp>
            <p:nvSpPr>
              <p:cNvPr id="17" name="TextBox 16">
                <a:extLst>
                  <a:ext uri="{FF2B5EF4-FFF2-40B4-BE49-F238E27FC236}">
                    <a16:creationId xmlns:a16="http://schemas.microsoft.com/office/drawing/2014/main" id="{A9805B0F-CC35-71F9-D17D-69A451CD9F52}"/>
                  </a:ext>
                </a:extLst>
              </p:cNvPr>
              <p:cNvSpPr txBox="1"/>
              <p:nvPr/>
            </p:nvSpPr>
            <p:spPr>
              <a:xfrm>
                <a:off x="20950879" y="6835169"/>
                <a:ext cx="1535361" cy="805029"/>
              </a:xfrm>
              <a:prstGeom prst="rect">
                <a:avLst/>
              </a:prstGeom>
              <a:solidFill>
                <a:srgbClr val="5B9BD5"/>
              </a:solidFill>
            </p:spPr>
            <p:txBody>
              <a:bodyPr wrap="none" rtlCol="0">
                <a:spAutoFit/>
              </a:bodyPr>
              <a:lstStyle/>
              <a:p>
                <a:pPr marL="0" marR="0" lvl="0" indent="0" defTabSz="350773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alibri" panose="020F0502020204030204"/>
                  </a:rPr>
                  <a:t>LAC 4</a:t>
                </a:r>
                <a:endParaRPr kumimoji="0" lang="en-IE" sz="2000" b="0" i="0" u="none" strike="noStrike" kern="0" cap="none" spc="0" normalizeH="0" baseline="0" noProof="0" dirty="0">
                  <a:ln>
                    <a:noFill/>
                  </a:ln>
                  <a:solidFill>
                    <a:prstClr val="black"/>
                  </a:solidFill>
                  <a:effectLst/>
                  <a:uLnTx/>
                  <a:uFillTx/>
                  <a:latin typeface="Calibri" panose="020F0502020204030204"/>
                </a:endParaRPr>
              </a:p>
            </p:txBody>
          </p:sp>
        </p:grpSp>
      </p:grpSp>
      <p:pic>
        <p:nvPicPr>
          <p:cNvPr id="19" name="Picture 18">
            <a:extLst>
              <a:ext uri="{FF2B5EF4-FFF2-40B4-BE49-F238E27FC236}">
                <a16:creationId xmlns:a16="http://schemas.microsoft.com/office/drawing/2014/main" id="{4ED53648-D90A-7FBD-9DC1-BDBFED7550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962" y="3911182"/>
            <a:ext cx="4983151" cy="2736948"/>
          </a:xfrm>
          <a:prstGeom prst="rect">
            <a:avLst/>
          </a:prstGeom>
        </p:spPr>
      </p:pic>
      <p:sp>
        <p:nvSpPr>
          <p:cNvPr id="20" name="TextBox 19">
            <a:extLst>
              <a:ext uri="{FF2B5EF4-FFF2-40B4-BE49-F238E27FC236}">
                <a16:creationId xmlns:a16="http://schemas.microsoft.com/office/drawing/2014/main" id="{88A75367-582A-0619-99BF-981C7F00A548}"/>
              </a:ext>
            </a:extLst>
          </p:cNvPr>
          <p:cNvSpPr txBox="1"/>
          <p:nvPr/>
        </p:nvSpPr>
        <p:spPr>
          <a:xfrm>
            <a:off x="5545558" y="5595401"/>
            <a:ext cx="1158907" cy="338554"/>
          </a:xfrm>
          <a:prstGeom prst="rect">
            <a:avLst/>
          </a:prstGeom>
          <a:noFill/>
        </p:spPr>
        <p:txBody>
          <a:bodyPr wrap="none" rtlCol="0">
            <a:spAutoFit/>
          </a:bodyPr>
          <a:lstStyle/>
          <a:p>
            <a:r>
              <a:rPr lang="en-US" sz="1600" b="1" kern="100" spc="-100" dirty="0">
                <a:solidFill>
                  <a:schemeClr val="tx2"/>
                </a:solidFill>
                <a:latin typeface="Inter"/>
                <a:ea typeface="Roboto" panose="02000000000000000000" pitchFamily="2" charset="0"/>
              </a:rPr>
              <a:t>x4 for full day</a:t>
            </a:r>
            <a:endParaRPr lang="en-IE" sz="1600" b="1" kern="100" spc="-100" dirty="0" err="1">
              <a:solidFill>
                <a:schemeClr val="tx2"/>
              </a:solidFill>
              <a:latin typeface="Inter"/>
              <a:ea typeface="Roboto" panose="02000000000000000000" pitchFamily="2" charset="0"/>
            </a:endParaRPr>
          </a:p>
        </p:txBody>
      </p:sp>
      <p:sp>
        <p:nvSpPr>
          <p:cNvPr id="4" name="TextBox 3">
            <a:extLst>
              <a:ext uri="{FF2B5EF4-FFF2-40B4-BE49-F238E27FC236}">
                <a16:creationId xmlns:a16="http://schemas.microsoft.com/office/drawing/2014/main" id="{5B31BB76-56ED-017E-4CA5-82F2F1DFDDBD}"/>
              </a:ext>
            </a:extLst>
          </p:cNvPr>
          <p:cNvSpPr txBox="1"/>
          <p:nvPr/>
        </p:nvSpPr>
        <p:spPr>
          <a:xfrm>
            <a:off x="5426898" y="5256847"/>
            <a:ext cx="1583639" cy="338554"/>
          </a:xfrm>
          <a:prstGeom prst="rect">
            <a:avLst/>
          </a:prstGeom>
          <a:noFill/>
        </p:spPr>
        <p:txBody>
          <a:bodyPr wrap="none" rtlCol="0">
            <a:spAutoFit/>
          </a:bodyPr>
          <a:lstStyle/>
          <a:p>
            <a:r>
              <a:rPr lang="en-US" sz="1600" b="1" kern="100" spc="-100" dirty="0">
                <a:solidFill>
                  <a:schemeClr val="tx2"/>
                </a:solidFill>
                <a:latin typeface="Inter"/>
                <a:ea typeface="Roboto" panose="02000000000000000000" pitchFamily="2" charset="0"/>
              </a:rPr>
              <a:t>6-hour repeat cycle</a:t>
            </a:r>
            <a:endParaRPr lang="en-IE" sz="1600" b="1" kern="100" spc="-100" dirty="0" err="1">
              <a:solidFill>
                <a:schemeClr val="tx2"/>
              </a:solidFill>
              <a:latin typeface="Inter"/>
              <a:ea typeface="Roboto" panose="02000000000000000000" pitchFamily="2" charset="0"/>
            </a:endParaRPr>
          </a:p>
        </p:txBody>
      </p:sp>
      <p:sp>
        <p:nvSpPr>
          <p:cNvPr id="7" name="TextBox 6">
            <a:extLst>
              <a:ext uri="{FF2B5EF4-FFF2-40B4-BE49-F238E27FC236}">
                <a16:creationId xmlns:a16="http://schemas.microsoft.com/office/drawing/2014/main" id="{7EC49349-6272-9843-F61A-6076D1E442DC}"/>
              </a:ext>
            </a:extLst>
          </p:cNvPr>
          <p:cNvSpPr txBox="1"/>
          <p:nvPr/>
        </p:nvSpPr>
        <p:spPr>
          <a:xfrm>
            <a:off x="279635" y="747802"/>
            <a:ext cx="6730902" cy="2862322"/>
          </a:xfrm>
          <a:prstGeom prst="rect">
            <a:avLst/>
          </a:prstGeom>
          <a:solidFill>
            <a:schemeClr val="accent2">
              <a:lumMod val="20000"/>
              <a:lumOff val="80000"/>
            </a:schemeClr>
          </a:solidFill>
        </p:spPr>
        <p:txBody>
          <a:bodyPr wrap="square">
            <a:spAutoFit/>
          </a:bodyPr>
          <a:lstStyle/>
          <a:p>
            <a:pPr>
              <a:buNone/>
            </a:pPr>
            <a:r>
              <a:rPr lang="en-US" sz="1800" b="1" dirty="0">
                <a:solidFill>
                  <a:schemeClr val="accent6">
                    <a:lumMod val="10000"/>
                  </a:schemeClr>
                </a:solidFill>
                <a:latin typeface="Inter"/>
              </a:rPr>
              <a:t>Nominal Scan Pattern and LAC Coverage</a:t>
            </a:r>
          </a:p>
          <a:p>
            <a:pPr marL="285750" indent="-285750">
              <a:buFont typeface="Arial" panose="020B0604020202020204" pitchFamily="34" charset="0"/>
              <a:buChar char="•"/>
            </a:pPr>
            <a:r>
              <a:rPr lang="en-US" sz="1800" b="1" dirty="0">
                <a:solidFill>
                  <a:schemeClr val="accent6">
                    <a:lumMod val="10000"/>
                  </a:schemeClr>
                </a:solidFill>
                <a:latin typeface="Inter"/>
              </a:rPr>
              <a:t>Earth Disk Division</a:t>
            </a:r>
            <a:r>
              <a:rPr lang="en-US" sz="1800" dirty="0">
                <a:solidFill>
                  <a:schemeClr val="accent6">
                    <a:lumMod val="10000"/>
                  </a:schemeClr>
                </a:solidFill>
                <a:latin typeface="Inter"/>
              </a:rPr>
              <a:t>: visible Earth disk divided into </a:t>
            </a:r>
            <a:r>
              <a:rPr lang="en-US" sz="1800" b="1" dirty="0">
                <a:solidFill>
                  <a:schemeClr val="accent6">
                    <a:lumMod val="10000"/>
                  </a:schemeClr>
                </a:solidFill>
                <a:latin typeface="Inter"/>
              </a:rPr>
              <a:t>4 Local Area Coverages </a:t>
            </a:r>
            <a:r>
              <a:rPr lang="en-US" sz="1800" dirty="0">
                <a:solidFill>
                  <a:schemeClr val="accent6">
                    <a:lumMod val="10000"/>
                  </a:schemeClr>
                </a:solidFill>
                <a:latin typeface="Inter"/>
              </a:rPr>
              <a:t>(LACs), numbered 1 to 4 from South to North </a:t>
            </a:r>
          </a:p>
          <a:p>
            <a:pPr marL="285750" indent="-285750">
              <a:buFont typeface="Arial" panose="020B0604020202020204" pitchFamily="34" charset="0"/>
              <a:buChar char="•"/>
            </a:pPr>
            <a:r>
              <a:rPr lang="en-US" sz="1800" b="1" dirty="0">
                <a:solidFill>
                  <a:schemeClr val="accent6">
                    <a:lumMod val="10000"/>
                  </a:schemeClr>
                </a:solidFill>
                <a:latin typeface="Inter"/>
              </a:rPr>
              <a:t>Scan Mechanism</a:t>
            </a:r>
            <a:r>
              <a:rPr lang="en-US" sz="1800" dirty="0">
                <a:solidFill>
                  <a:schemeClr val="accent6">
                    <a:lumMod val="10000"/>
                  </a:schemeClr>
                </a:solidFill>
                <a:latin typeface="Inter"/>
              </a:rPr>
              <a:t>: IRS uses a step-and-stare approach, acquiring a single dwell in 9.7 seconds, stepping East/West or West/East to form a line of dwells, then moving northward to complete a LAC</a:t>
            </a:r>
          </a:p>
          <a:p>
            <a:pPr marL="285750" indent="-285750">
              <a:buFont typeface="Arial" panose="020B0604020202020204" pitchFamily="34" charset="0"/>
              <a:buChar char="•"/>
            </a:pPr>
            <a:r>
              <a:rPr lang="en-US" sz="1800" b="1" dirty="0">
                <a:solidFill>
                  <a:schemeClr val="accent6">
                    <a:lumMod val="10000"/>
                  </a:schemeClr>
                </a:solidFill>
                <a:latin typeface="Inter"/>
              </a:rPr>
              <a:t>LAC Coverage Time</a:t>
            </a:r>
            <a:r>
              <a:rPr lang="en-US" sz="1800" dirty="0">
                <a:solidFill>
                  <a:schemeClr val="accent6">
                    <a:lumMod val="10000"/>
                  </a:schemeClr>
                </a:solidFill>
                <a:latin typeface="Inter"/>
              </a:rPr>
              <a:t>: each LAC fully scanned in </a:t>
            </a:r>
            <a:r>
              <a:rPr lang="en-US" sz="1800" b="1" dirty="0">
                <a:solidFill>
                  <a:schemeClr val="accent6">
                    <a:lumMod val="10000"/>
                  </a:schemeClr>
                </a:solidFill>
                <a:latin typeface="Inter"/>
              </a:rPr>
              <a:t>15 minutes</a:t>
            </a:r>
            <a:r>
              <a:rPr lang="en-US" sz="1800" dirty="0">
                <a:solidFill>
                  <a:schemeClr val="accent6">
                    <a:lumMod val="10000"/>
                  </a:schemeClr>
                </a:solidFill>
                <a:latin typeface="Inter"/>
              </a:rPr>
              <a:t>. </a:t>
            </a:r>
            <a:r>
              <a:rPr lang="en-US" sz="1800" b="1" dirty="0">
                <a:solidFill>
                  <a:schemeClr val="accent6">
                    <a:lumMod val="10000"/>
                  </a:schemeClr>
                </a:solidFill>
                <a:latin typeface="Inter"/>
              </a:rPr>
              <a:t>LAC 4</a:t>
            </a:r>
            <a:r>
              <a:rPr lang="en-US" sz="1800" dirty="0">
                <a:solidFill>
                  <a:schemeClr val="accent6">
                    <a:lumMod val="10000"/>
                  </a:schemeClr>
                </a:solidFill>
                <a:latin typeface="Inter"/>
              </a:rPr>
              <a:t> (covering Europe) is scanned every </a:t>
            </a:r>
            <a:r>
              <a:rPr lang="en-US" sz="1800" b="1" dirty="0">
                <a:solidFill>
                  <a:schemeClr val="accent6">
                    <a:lumMod val="10000"/>
                  </a:schemeClr>
                </a:solidFill>
                <a:latin typeface="Inter"/>
              </a:rPr>
              <a:t>30 minutes</a:t>
            </a:r>
          </a:p>
          <a:p>
            <a:pPr marL="285750" indent="-285750">
              <a:buFont typeface="Arial" panose="020B0604020202020204" pitchFamily="34" charset="0"/>
              <a:buChar char="•"/>
            </a:pPr>
            <a:r>
              <a:rPr lang="en-US" sz="1800" b="1" dirty="0">
                <a:solidFill>
                  <a:schemeClr val="accent6">
                    <a:lumMod val="10000"/>
                  </a:schemeClr>
                </a:solidFill>
                <a:latin typeface="Inter"/>
              </a:rPr>
              <a:t>Configurable Pattern</a:t>
            </a:r>
            <a:r>
              <a:rPr lang="en-US" sz="1800" dirty="0">
                <a:solidFill>
                  <a:schemeClr val="accent6">
                    <a:lumMod val="10000"/>
                  </a:schemeClr>
                </a:solidFill>
                <a:latin typeface="Inter"/>
              </a:rPr>
              <a:t>: nominal scan pattern optimized for coverage and calibration needs and is fully configurable</a:t>
            </a:r>
          </a:p>
        </p:txBody>
      </p:sp>
    </p:spTree>
    <p:extLst>
      <p:ext uri="{BB962C8B-B14F-4D97-AF65-F5344CB8AC3E}">
        <p14:creationId xmlns:p14="http://schemas.microsoft.com/office/powerpoint/2010/main" val="34957543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The EUMETSAT PWLR approach for HSIR L2 products</a:t>
            </a:r>
          </a:p>
        </p:txBody>
      </p:sp>
      <p:sp>
        <p:nvSpPr>
          <p:cNvPr id="16" name="Text Placeholder 15"/>
          <p:cNvSpPr>
            <a:spLocks noGrp="1"/>
          </p:cNvSpPr>
          <p:nvPr>
            <p:ph type="body" sz="quarter" idx="10"/>
          </p:nvPr>
        </p:nvSpPr>
        <p:spPr>
          <a:xfrm>
            <a:off x="104948" y="640080"/>
            <a:ext cx="11627339" cy="6217919"/>
          </a:xfrm>
        </p:spPr>
        <p:txBody>
          <a:bodyPr>
            <a:normAutofit fontScale="92500"/>
          </a:bodyPr>
          <a:lstStyle/>
          <a:p>
            <a:r>
              <a:rPr lang="en-GB" sz="2800" dirty="0"/>
              <a:t> </a:t>
            </a:r>
            <a:r>
              <a:rPr lang="en-GB" sz="2400" b="1" dirty="0">
                <a:solidFill>
                  <a:schemeClr val="accent2">
                    <a:lumMod val="75000"/>
                  </a:schemeClr>
                </a:solidFill>
              </a:rPr>
              <a:t>P</a:t>
            </a:r>
            <a:r>
              <a:rPr lang="en-GB" sz="2400" dirty="0"/>
              <a:t>iece-</a:t>
            </a:r>
            <a:r>
              <a:rPr lang="en-GB" sz="2400" b="1" dirty="0">
                <a:solidFill>
                  <a:schemeClr val="accent2">
                    <a:lumMod val="75000"/>
                  </a:schemeClr>
                </a:solidFill>
              </a:rPr>
              <a:t>W</a:t>
            </a:r>
            <a:r>
              <a:rPr lang="en-GB" sz="2400" dirty="0"/>
              <a:t>ise </a:t>
            </a:r>
            <a:r>
              <a:rPr lang="en-GB" sz="2400" b="1" dirty="0">
                <a:solidFill>
                  <a:schemeClr val="accent2">
                    <a:lumMod val="75000"/>
                  </a:schemeClr>
                </a:solidFill>
              </a:rPr>
              <a:t>L</a:t>
            </a:r>
            <a:r>
              <a:rPr lang="en-GB" sz="2400" dirty="0"/>
              <a:t>inear </a:t>
            </a:r>
            <a:r>
              <a:rPr lang="en-GB" sz="2400" b="1" dirty="0">
                <a:solidFill>
                  <a:schemeClr val="accent2">
                    <a:lumMod val="75000"/>
                  </a:schemeClr>
                </a:solidFill>
              </a:rPr>
              <a:t>R</a:t>
            </a:r>
            <a:r>
              <a:rPr lang="en-GB" sz="2400" dirty="0"/>
              <a:t>egression</a:t>
            </a:r>
          </a:p>
          <a:p>
            <a:pPr lvl="1"/>
            <a:r>
              <a:rPr lang="en-GB" sz="2000" u="sng" dirty="0"/>
              <a:t>Principle:</a:t>
            </a:r>
            <a:r>
              <a:rPr lang="en-GB" sz="2000" dirty="0"/>
              <a:t> Supervised machine learning approximating the non-linear</a:t>
            </a:r>
            <a:br>
              <a:rPr lang="en-GB" sz="2000" dirty="0"/>
            </a:br>
            <a:r>
              <a:rPr lang="en-GB" sz="2000" dirty="0"/>
              <a:t>relationships between observations and geophysical parameters with </a:t>
            </a:r>
            <a:br>
              <a:rPr lang="en-GB" sz="2000" dirty="0"/>
            </a:br>
            <a:r>
              <a:rPr lang="en-GB" sz="2000" dirty="0"/>
              <a:t>multiple </a:t>
            </a:r>
            <a:r>
              <a:rPr lang="en-GB" sz="2000" dirty="0">
                <a:solidFill>
                  <a:srgbClr val="38484E"/>
                </a:solidFill>
              </a:rPr>
              <a:t>linear</a:t>
            </a:r>
            <a:r>
              <a:rPr lang="en-GB" sz="2000" dirty="0"/>
              <a:t> models in classes built using K-means classification</a:t>
            </a:r>
          </a:p>
          <a:p>
            <a:pPr lvl="1"/>
            <a:r>
              <a:rPr lang="en-GB" sz="2000" u="sng" dirty="0"/>
              <a:t>Characteristics:</a:t>
            </a:r>
          </a:p>
          <a:p>
            <a:pPr lvl="2"/>
            <a:r>
              <a:rPr lang="en-GB" sz="1800" dirty="0"/>
              <a:t>ML for geophysical retrievals 		</a:t>
            </a:r>
          </a:p>
          <a:p>
            <a:pPr lvl="2"/>
            <a:r>
              <a:rPr lang="en-GB" sz="1800" dirty="0">
                <a:solidFill>
                  <a:schemeClr val="tx1">
                    <a:lumMod val="75000"/>
                  </a:schemeClr>
                </a:solidFill>
              </a:rPr>
              <a:t>[IR-MW synergy (AMSU/MHS)]		</a:t>
            </a:r>
          </a:p>
          <a:p>
            <a:pPr lvl="2"/>
            <a:r>
              <a:rPr lang="en-GB" sz="1800" kern="100" dirty="0">
                <a:latin typeface="Bahnschrift Light" panose="020B0502040204020203" pitchFamily="34" charset="0"/>
              </a:rPr>
              <a:t>Horizontal correlation (FOV)</a:t>
            </a:r>
          </a:p>
          <a:p>
            <a:pPr lvl="2"/>
            <a:r>
              <a:rPr lang="en-GB" sz="1800" kern="100" dirty="0">
                <a:latin typeface="Bahnschrift Light" panose="020B0502040204020203" pitchFamily="34" charset="0"/>
              </a:rPr>
              <a:t>Radiances PC scores as predictors</a:t>
            </a:r>
            <a:endParaRPr lang="en-GB" sz="1400" kern="100" dirty="0">
              <a:latin typeface="Bahnschrift Light" panose="020B0502040204020203" pitchFamily="34" charset="0"/>
            </a:endParaRPr>
          </a:p>
          <a:p>
            <a:pPr lvl="2"/>
            <a:r>
              <a:rPr lang="en-GB" sz="1800" kern="100" dirty="0">
                <a:latin typeface="Bahnschrift Light" panose="020B0502040204020203" pitchFamily="34" charset="0"/>
              </a:rPr>
              <a:t>Ensemble retrieval approach 		</a:t>
            </a:r>
          </a:p>
          <a:p>
            <a:pPr lvl="2"/>
            <a:r>
              <a:rPr lang="en-GB" sz="1800" kern="100" dirty="0">
                <a:latin typeface="Bahnschrift Light" panose="020B0502040204020203" pitchFamily="34" charset="0"/>
              </a:rPr>
              <a:t>Training with huge ref. datasets</a:t>
            </a:r>
            <a:endParaRPr lang="en-GB" sz="2000" i="1" dirty="0"/>
          </a:p>
          <a:p>
            <a:pPr>
              <a:lnSpc>
                <a:spcPct val="150000"/>
              </a:lnSpc>
            </a:pPr>
            <a:r>
              <a:rPr lang="en-GB" sz="2400" u="sng" kern="100" dirty="0">
                <a:solidFill>
                  <a:srgbClr val="38484E"/>
                </a:solidFill>
                <a:latin typeface="Bahnschrift Light" panose="020B0502040204020203" pitchFamily="34" charset="0"/>
              </a:rPr>
              <a:t>Advantages:</a:t>
            </a:r>
            <a:endParaRPr lang="en-GB" sz="2800" u="sng" kern="100" dirty="0">
              <a:solidFill>
                <a:srgbClr val="38484E"/>
              </a:solidFill>
              <a:latin typeface="Bahnschrift Light" panose="020B0502040204020203" pitchFamily="34" charset="0"/>
            </a:endParaRPr>
          </a:p>
          <a:p>
            <a:pPr lvl="1"/>
            <a:r>
              <a:rPr lang="en-GB" sz="2300" b="0" kern="0" spc="-100" dirty="0">
                <a:solidFill>
                  <a:schemeClr val="accent2">
                    <a:lumMod val="75000"/>
                  </a:schemeClr>
                </a:solidFill>
                <a:latin typeface="Bahnschrift Light"/>
                <a:ea typeface="Roboto" panose="02000000000000000000" pitchFamily="2" charset="0"/>
                <a:cs typeface="Arial" pitchFamily="34" charset="0"/>
              </a:rPr>
              <a:t>All-sky retrieval</a:t>
            </a:r>
            <a:r>
              <a:rPr lang="en-GB" sz="2300" b="0" kern="0" spc="-100" dirty="0">
                <a:solidFill>
                  <a:srgbClr val="38484E"/>
                </a:solidFill>
                <a:latin typeface="Bahnschrift Light"/>
                <a:ea typeface="Roboto" panose="02000000000000000000" pitchFamily="2" charset="0"/>
                <a:cs typeface="Arial" pitchFamily="34" charset="0"/>
              </a:rPr>
              <a:t>, allowing new type of uses like e.g. to derive </a:t>
            </a:r>
            <a:r>
              <a:rPr lang="en-GB" sz="2300" b="0" kern="0" spc="-100" dirty="0">
                <a:solidFill>
                  <a:schemeClr val="accent2">
                    <a:lumMod val="75000"/>
                  </a:schemeClr>
                </a:solidFill>
                <a:latin typeface="Bahnschrift Light"/>
                <a:ea typeface="Roboto" panose="02000000000000000000" pitchFamily="2" charset="0"/>
                <a:cs typeface="Arial" pitchFamily="34" charset="0"/>
              </a:rPr>
              <a:t>3D winds</a:t>
            </a:r>
          </a:p>
          <a:p>
            <a:pPr lvl="1"/>
            <a:r>
              <a:rPr kumimoji="0" lang="en-GB" sz="2300" b="0" i="0" u="none" strike="noStrike" kern="0" cap="none" spc="-100" normalizeH="0" baseline="0" noProof="0" dirty="0">
                <a:ln>
                  <a:noFill/>
                </a:ln>
                <a:solidFill>
                  <a:schemeClr val="accent2">
                    <a:lumMod val="75000"/>
                  </a:schemeClr>
                </a:solidFill>
                <a:effectLst/>
                <a:uLnTx/>
                <a:uFillTx/>
                <a:latin typeface="Bahnschrift Light"/>
                <a:ea typeface="Roboto" panose="02000000000000000000" pitchFamily="2" charset="0"/>
                <a:cs typeface="Arial" pitchFamily="34" charset="0"/>
              </a:rPr>
              <a:t>Excellent error characterisation</a:t>
            </a:r>
            <a:r>
              <a:rPr kumimoji="0" lang="en-GB" sz="2300" b="0" i="0" u="none" strike="noStrike" kern="0" cap="none" spc="-100" normalizeH="0" baseline="0" noProof="0" dirty="0">
                <a:ln>
                  <a:noFill/>
                </a:ln>
                <a:solidFill>
                  <a:schemeClr val="tx2"/>
                </a:solidFill>
                <a:effectLst/>
                <a:uLnTx/>
                <a:uFillTx/>
                <a:latin typeface="Bahnschrift Light"/>
                <a:ea typeface="Roboto" panose="02000000000000000000" pitchFamily="2" charset="0"/>
                <a:cs typeface="Arial" pitchFamily="34" charset="0"/>
              </a:rPr>
              <a:t>, including vertical</a:t>
            </a:r>
            <a:r>
              <a:rPr kumimoji="0" lang="en-GB" sz="2300" b="0" i="0" u="none" strike="noStrike" kern="0" cap="none" spc="-100" normalizeH="0" noProof="0" dirty="0">
                <a:ln>
                  <a:noFill/>
                </a:ln>
                <a:solidFill>
                  <a:schemeClr val="tx2"/>
                </a:solidFill>
                <a:effectLst/>
                <a:uLnTx/>
                <a:uFillTx/>
                <a:latin typeface="Bahnschrift Light"/>
                <a:ea typeface="Roboto" panose="02000000000000000000" pitchFamily="2" charset="0"/>
                <a:cs typeface="Arial" pitchFamily="34" charset="0"/>
              </a:rPr>
              <a:t> characterisation for profiles</a:t>
            </a:r>
          </a:p>
          <a:p>
            <a:pPr lvl="1"/>
            <a:r>
              <a:rPr kumimoji="0" lang="en-GB" sz="2300" b="0" i="0" u="none" strike="noStrike" kern="0" cap="none" spc="-100" normalizeH="0" baseline="0" noProof="0" dirty="0">
                <a:ln>
                  <a:noFill/>
                </a:ln>
                <a:solidFill>
                  <a:schemeClr val="accent2">
                    <a:lumMod val="75000"/>
                  </a:schemeClr>
                </a:solidFill>
                <a:effectLst/>
                <a:uLnTx/>
                <a:uFillTx/>
                <a:latin typeface="Bahnschrift Light"/>
                <a:ea typeface="Roboto" panose="02000000000000000000" pitchFamily="2" charset="0"/>
                <a:cs typeface="Arial" pitchFamily="34" charset="0"/>
              </a:rPr>
              <a:t>Versatile approach</a:t>
            </a:r>
            <a:r>
              <a:rPr kumimoji="0" lang="en-GB" sz="2300" b="0" i="0" u="none" strike="noStrike" kern="0" cap="none" spc="-100" normalizeH="0" baseline="0" noProof="0" dirty="0">
                <a:ln>
                  <a:noFill/>
                </a:ln>
                <a:solidFill>
                  <a:srgbClr val="38484E"/>
                </a:solidFill>
                <a:effectLst/>
                <a:uLnTx/>
                <a:uFillTx/>
                <a:latin typeface="Bahnschrift Light"/>
                <a:ea typeface="Roboto" panose="02000000000000000000" pitchFamily="2" charset="0"/>
                <a:cs typeface="Arial" pitchFamily="34" charset="0"/>
              </a:rPr>
              <a:t>, applicable to several types of observations and geophysical parameters</a:t>
            </a:r>
            <a:endParaRPr lang="en-GB" sz="2300" b="0" kern="0" spc="-100" dirty="0">
              <a:solidFill>
                <a:schemeClr val="accent2">
                  <a:lumMod val="75000"/>
                </a:schemeClr>
              </a:solidFill>
              <a:latin typeface="+mn-lt"/>
              <a:ea typeface="Roboto" panose="02000000000000000000" pitchFamily="2" charset="0"/>
              <a:cs typeface="Arial" pitchFamily="34" charset="0"/>
            </a:endParaRPr>
          </a:p>
          <a:p>
            <a:pPr lvl="1"/>
            <a:r>
              <a:rPr lang="en-GB" sz="2300" b="0" kern="0" spc="-100" dirty="0">
                <a:solidFill>
                  <a:schemeClr val="accent2">
                    <a:lumMod val="75000"/>
                  </a:schemeClr>
                </a:solidFill>
                <a:latin typeface="+mn-lt"/>
                <a:ea typeface="Roboto" panose="02000000000000000000" pitchFamily="2" charset="0"/>
                <a:cs typeface="Arial" pitchFamily="34" charset="0"/>
              </a:rPr>
              <a:t>No use of forward model !</a:t>
            </a:r>
          </a:p>
          <a:p>
            <a:pPr lvl="1"/>
            <a:r>
              <a:rPr kumimoji="0" lang="en-GB" sz="2300" b="0" i="0" strike="noStrike" kern="0" cap="none" spc="-100" normalizeH="0" baseline="0" noProof="0" dirty="0">
                <a:ln>
                  <a:noFill/>
                </a:ln>
                <a:solidFill>
                  <a:srgbClr val="38484E"/>
                </a:solidFill>
                <a:effectLst/>
                <a:uLnTx/>
                <a:uFillTx/>
                <a:latin typeface="Bahnschrift Light"/>
                <a:ea typeface="Roboto" panose="02000000000000000000" pitchFamily="2" charset="0"/>
                <a:cs typeface="Arial" pitchFamily="34" charset="0"/>
              </a:rPr>
              <a:t>Drawback</a:t>
            </a:r>
            <a:r>
              <a:rPr kumimoji="0" lang="en-GB" sz="2300" b="0" i="0" u="none" strike="noStrike" kern="0" cap="none" spc="-100" normalizeH="0" baseline="0" noProof="0" dirty="0">
                <a:ln>
                  <a:noFill/>
                </a:ln>
                <a:solidFill>
                  <a:srgbClr val="38484E"/>
                </a:solidFill>
                <a:effectLst/>
                <a:uLnTx/>
                <a:uFillTx/>
                <a:latin typeface="Bahnschrift Light"/>
                <a:ea typeface="Roboto" panose="02000000000000000000" pitchFamily="2" charset="0"/>
                <a:cs typeface="Arial" pitchFamily="34" charset="0"/>
              </a:rPr>
              <a:t>: Global reference data is needed for the training</a:t>
            </a:r>
            <a:endParaRPr lang="en-GB" sz="2300" b="0" kern="0" spc="-100" dirty="0">
              <a:solidFill>
                <a:schemeClr val="accent2">
                  <a:lumMod val="75000"/>
                </a:schemeClr>
              </a:solidFill>
              <a:latin typeface="+mn-lt"/>
              <a:ea typeface="Roboto" panose="02000000000000000000" pitchFamily="2" charset="0"/>
              <a:cs typeface="Arial" pitchFamily="34" charset="0"/>
            </a:endParaRPr>
          </a:p>
          <a:p>
            <a:endParaRPr kumimoji="0" lang="en-GB" sz="2800" b="0" i="0" u="none" strike="noStrike" kern="0" cap="none" spc="-100" normalizeH="0" baseline="0" noProof="0" dirty="0">
              <a:ln>
                <a:noFill/>
              </a:ln>
              <a:solidFill>
                <a:schemeClr val="accent2">
                  <a:lumMod val="75000"/>
                </a:schemeClr>
              </a:solidFill>
              <a:effectLst/>
              <a:uLnTx/>
              <a:uFillTx/>
              <a:latin typeface="+mn-lt"/>
              <a:ea typeface="Roboto" panose="02000000000000000000" pitchFamily="2" charset="0"/>
              <a:cs typeface="Arial" pitchFamily="34" charset="0"/>
            </a:endParaRPr>
          </a:p>
          <a:p>
            <a:pPr lvl="1"/>
            <a:endParaRPr lang="en-GB" sz="2400" kern="100" dirty="0">
              <a:solidFill>
                <a:srgbClr val="38484E"/>
              </a:solidFill>
              <a:latin typeface="Bahnschrift Light" panose="020B0502040204020203" pitchFamily="34" charset="0"/>
            </a:endParaRPr>
          </a:p>
          <a:p>
            <a:endParaRPr lang="en-GB" sz="2800" kern="100" dirty="0">
              <a:latin typeface="Bahnschrift Light" panose="020B0502040204020203" pitchFamily="34" charset="0"/>
            </a:endParaRPr>
          </a:p>
        </p:txBody>
      </p:sp>
      <p:sp>
        <p:nvSpPr>
          <p:cNvPr id="18" name="Text Placeholder 15"/>
          <p:cNvSpPr txBox="1">
            <a:spLocks/>
          </p:cNvSpPr>
          <p:nvPr/>
        </p:nvSpPr>
        <p:spPr bwMode="auto">
          <a:xfrm>
            <a:off x="4640336" y="2352521"/>
            <a:ext cx="6961239" cy="510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562722" lvl="1" indent="0">
              <a:buNone/>
            </a:pPr>
            <a:r>
              <a:rPr lang="en-GB" sz="1800" b="0" kern="0" dirty="0">
                <a:latin typeface="Segoe UI Symbol" panose="020B0502040204020203" pitchFamily="34" charset="0"/>
                <a:ea typeface="Segoe UI Symbol" panose="020B0502040204020203" pitchFamily="34" charset="0"/>
              </a:rPr>
              <a:t>→ As fast as alternative ML (e.g. NNs)</a:t>
            </a:r>
            <a:endParaRPr lang="en-GB" sz="1800" b="0" kern="0" dirty="0"/>
          </a:p>
        </p:txBody>
      </p:sp>
      <p:grpSp>
        <p:nvGrpSpPr>
          <p:cNvPr id="14" name="Group 13"/>
          <p:cNvGrpSpPr/>
          <p:nvPr/>
        </p:nvGrpSpPr>
        <p:grpSpPr>
          <a:xfrm>
            <a:off x="4640336" y="2714083"/>
            <a:ext cx="6076335" cy="690608"/>
            <a:chOff x="4800766" y="3122575"/>
            <a:chExt cx="6076335" cy="690608"/>
          </a:xfrm>
        </p:grpSpPr>
        <p:sp>
          <p:nvSpPr>
            <p:cNvPr id="19" name="Text Placeholder 15"/>
            <p:cNvSpPr txBox="1">
              <a:spLocks/>
            </p:cNvSpPr>
            <p:nvPr/>
          </p:nvSpPr>
          <p:spPr bwMode="auto">
            <a:xfrm>
              <a:off x="4800766" y="3257361"/>
              <a:ext cx="6076335" cy="510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562722" lvl="1" indent="0">
                <a:buNone/>
              </a:pPr>
              <a:r>
                <a:rPr lang="en-GB" sz="1800" b="0" kern="0" dirty="0">
                  <a:latin typeface="Segoe UI Symbol" panose="020B0502040204020203" pitchFamily="34" charset="0"/>
                  <a:ea typeface="Segoe UI Symbol" panose="020B0502040204020203" pitchFamily="34" charset="0"/>
                </a:rPr>
                <a:t>→ All-sky retrievals (&gt;99%) </a:t>
              </a:r>
              <a:endParaRPr lang="en-GB" sz="1800" b="0" kern="0" dirty="0"/>
            </a:p>
          </p:txBody>
        </p:sp>
        <p:sp>
          <p:nvSpPr>
            <p:cNvPr id="11" name="Right Brace 10"/>
            <p:cNvSpPr/>
            <p:nvPr/>
          </p:nvSpPr>
          <p:spPr bwMode="auto">
            <a:xfrm>
              <a:off x="5116533" y="3122575"/>
              <a:ext cx="261714" cy="690608"/>
            </a:xfrm>
            <a:prstGeom prst="rightBrace">
              <a:avLst/>
            </a:prstGeom>
            <a:noFill/>
            <a:ln w="15875" cap="flat" cmpd="sng" algn="ctr">
              <a:solidFill>
                <a:schemeClr val="tx2"/>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grpSp>
      <p:sp>
        <p:nvSpPr>
          <p:cNvPr id="20" name="Text Placeholder 15"/>
          <p:cNvSpPr txBox="1">
            <a:spLocks/>
          </p:cNvSpPr>
          <p:nvPr/>
        </p:nvSpPr>
        <p:spPr bwMode="auto">
          <a:xfrm>
            <a:off x="4640335" y="3300728"/>
            <a:ext cx="6076335" cy="510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562722" lvl="1" indent="0">
              <a:buNone/>
            </a:pPr>
            <a:r>
              <a:rPr lang="en-GB" sz="1800" b="0" kern="0" dirty="0">
                <a:latin typeface="Segoe UI Symbol" panose="020B0502040204020203" pitchFamily="34" charset="0"/>
                <a:ea typeface="Segoe UI Symbol" panose="020B0502040204020203" pitchFamily="34" charset="0"/>
              </a:rPr>
              <a:t>→ Use of full IRS spectral information</a:t>
            </a:r>
            <a:endParaRPr lang="en-GB" sz="1400" b="0" kern="100" dirty="0">
              <a:latin typeface="Bahnschrift Light" panose="020B0502040204020203" pitchFamily="34" charset="0"/>
            </a:endParaRPr>
          </a:p>
          <a:p>
            <a:pPr marL="562722" lvl="1" indent="0">
              <a:buNone/>
            </a:pPr>
            <a:endParaRPr lang="en-GB" sz="2000" b="0" kern="0" dirty="0"/>
          </a:p>
        </p:txBody>
      </p:sp>
      <p:grpSp>
        <p:nvGrpSpPr>
          <p:cNvPr id="24" name="Group 23"/>
          <p:cNvGrpSpPr/>
          <p:nvPr/>
        </p:nvGrpSpPr>
        <p:grpSpPr>
          <a:xfrm>
            <a:off x="4699330" y="3678297"/>
            <a:ext cx="6076335" cy="661675"/>
            <a:chOff x="4858398" y="4224172"/>
            <a:chExt cx="6076335" cy="661675"/>
          </a:xfrm>
        </p:grpSpPr>
        <p:sp>
          <p:nvSpPr>
            <p:cNvPr id="21" name="Right Brace 20"/>
            <p:cNvSpPr/>
            <p:nvPr/>
          </p:nvSpPr>
          <p:spPr bwMode="auto">
            <a:xfrm>
              <a:off x="5116533" y="4224172"/>
              <a:ext cx="261714" cy="661675"/>
            </a:xfrm>
            <a:prstGeom prst="rightBrace">
              <a:avLst/>
            </a:prstGeom>
            <a:noFill/>
            <a:ln w="15875" cap="flat" cmpd="sng" algn="ctr">
              <a:solidFill>
                <a:schemeClr val="tx2"/>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2" name="Text Placeholder 15"/>
            <p:cNvSpPr txBox="1">
              <a:spLocks/>
            </p:cNvSpPr>
            <p:nvPr/>
          </p:nvSpPr>
          <p:spPr bwMode="auto">
            <a:xfrm>
              <a:off x="4858398" y="4359853"/>
              <a:ext cx="6076335" cy="510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28254" indent="-328254" algn="l" rtl="0" eaLnBrk="1" fontAlgn="base" hangingPunct="1">
                <a:spcBef>
                  <a:spcPct val="20000"/>
                </a:spcBef>
                <a:spcAft>
                  <a:spcPct val="0"/>
                </a:spcAft>
                <a:buFont typeface="Arial" pitchFamily="34" charset="0"/>
                <a:buChar char="•"/>
                <a:defRPr sz="3200"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2800"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2400"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000"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1800"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marL="562722" lvl="1" indent="0">
                <a:buNone/>
              </a:pPr>
              <a:r>
                <a:rPr lang="en-GB" sz="1800" b="0" kern="0" dirty="0">
                  <a:latin typeface="Segoe UI Symbol" panose="020B0502040204020203" pitchFamily="34" charset="0"/>
                  <a:ea typeface="Segoe UI Symbol" panose="020B0502040204020203" pitchFamily="34" charset="0"/>
                </a:rPr>
                <a:t>→ Decrease random error</a:t>
              </a:r>
              <a:endParaRPr lang="en-GB" sz="1800" b="0" kern="100" dirty="0">
                <a:latin typeface="Bahnschrift Light" panose="020B0502040204020203" pitchFamily="34" charset="0"/>
              </a:endParaRPr>
            </a:p>
            <a:p>
              <a:pPr marL="562722" lvl="1" indent="0">
                <a:buNone/>
              </a:pPr>
              <a:endParaRPr lang="en-GB" sz="1600" b="0" kern="100" dirty="0">
                <a:latin typeface="Bahnschrift Light" panose="020B0502040204020203" pitchFamily="34" charset="0"/>
              </a:endParaRPr>
            </a:p>
            <a:p>
              <a:pPr marL="562722" lvl="1" indent="0">
                <a:buNone/>
              </a:pPr>
              <a:endParaRPr lang="en-GB" sz="2000" b="0" kern="0" dirty="0"/>
            </a:p>
          </p:txBody>
        </p:sp>
      </p:grpSp>
      <p:pic>
        <p:nvPicPr>
          <p:cNvPr id="26" name="Picture 4" descr="Piece-Wise Linear Regression (PWLR) algorithm for IASI | EUMETS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686" y="841017"/>
            <a:ext cx="2651280" cy="169202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137743" y="3242394"/>
            <a:ext cx="2630256" cy="1766122"/>
            <a:chOff x="8735306" y="1469008"/>
            <a:chExt cx="3061822" cy="1961378"/>
          </a:xfrm>
        </p:grpSpPr>
        <p:pic>
          <p:nvPicPr>
            <p:cNvPr id="17" name="Picture 16"/>
            <p:cNvPicPr>
              <a:picLocks noChangeAspect="1"/>
            </p:cNvPicPr>
            <p:nvPr/>
          </p:nvPicPr>
          <p:blipFill>
            <a:blip r:embed="rId3"/>
            <a:stretch>
              <a:fillRect/>
            </a:stretch>
          </p:blipFill>
          <p:spPr>
            <a:xfrm>
              <a:off x="8735306" y="1524001"/>
              <a:ext cx="3061822" cy="1906385"/>
            </a:xfrm>
            <a:prstGeom prst="rect">
              <a:avLst/>
            </a:prstGeom>
          </p:spPr>
        </p:pic>
        <p:sp>
          <p:nvSpPr>
            <p:cNvPr id="23" name="Rounded Rectangle 22"/>
            <p:cNvSpPr/>
            <p:nvPr/>
          </p:nvSpPr>
          <p:spPr bwMode="auto">
            <a:xfrm>
              <a:off x="9792393" y="1469008"/>
              <a:ext cx="947651" cy="1008186"/>
            </a:xfrm>
            <a:prstGeom prst="roundRect">
              <a:avLst/>
            </a:prstGeom>
            <a:no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900" b="1" i="0" u="none" strike="noStrike" kern="1200" cap="none" spc="0" normalizeH="0" baseline="0" noProof="0">
                <a:ln>
                  <a:noFill/>
                </a:ln>
                <a:solidFill>
                  <a:srgbClr val="00205B"/>
                </a:solidFill>
                <a:effectLst/>
                <a:uLnTx/>
                <a:uFillTx/>
                <a:latin typeface="Tahoma" pitchFamily="34" charset="0"/>
                <a:ea typeface="+mn-ea"/>
                <a:cs typeface="+mn-cs"/>
              </a:endParaRPr>
            </a:p>
          </p:txBody>
        </p:sp>
      </p:grpSp>
    </p:spTree>
    <p:extLst>
      <p:ext uri="{BB962C8B-B14F-4D97-AF65-F5344CB8AC3E}">
        <p14:creationId xmlns:p14="http://schemas.microsoft.com/office/powerpoint/2010/main" val="11980628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63CA7-D8C3-F149-445C-2A3D9F9A6F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383D5-C036-ECCE-C14D-6FBC79E07998}"/>
              </a:ext>
            </a:extLst>
          </p:cNvPr>
          <p:cNvSpPr>
            <a:spLocks noGrp="1"/>
          </p:cNvSpPr>
          <p:nvPr>
            <p:ph type="title"/>
          </p:nvPr>
        </p:nvSpPr>
        <p:spPr/>
        <p:txBody>
          <a:bodyPr>
            <a:normAutofit/>
          </a:bodyPr>
          <a:lstStyle/>
          <a:p>
            <a:r>
              <a:rPr lang="en-IE" dirty="0"/>
              <a:t>L2 Processing chain / Post-processing</a:t>
            </a:r>
          </a:p>
        </p:txBody>
      </p:sp>
      <p:sp>
        <p:nvSpPr>
          <p:cNvPr id="3" name="TextBox 2">
            <a:extLst>
              <a:ext uri="{FF2B5EF4-FFF2-40B4-BE49-F238E27FC236}">
                <a16:creationId xmlns:a16="http://schemas.microsoft.com/office/drawing/2014/main" id="{333CBD76-3A72-3B58-7208-BF5D7AF4E1FE}"/>
              </a:ext>
            </a:extLst>
          </p:cNvPr>
          <p:cNvSpPr txBox="1"/>
          <p:nvPr/>
        </p:nvSpPr>
        <p:spPr>
          <a:xfrm>
            <a:off x="238450" y="1063858"/>
            <a:ext cx="6253790" cy="4893647"/>
          </a:xfrm>
          <a:prstGeom prst="rect">
            <a:avLst/>
          </a:prstGeom>
          <a:solidFill>
            <a:srgbClr val="FFF0C8"/>
          </a:solidFill>
        </p:spPr>
        <p:txBody>
          <a:bodyPr wrap="square" rtlCol="0">
            <a:spAutoFit/>
          </a:bodyPr>
          <a:lstStyle/>
          <a:p>
            <a:pPr marL="342900" indent="-342900">
              <a:buFont typeface="Wingdings" panose="05000000000000000000" pitchFamily="2" charset="2"/>
              <a:buChar char="ü"/>
            </a:pPr>
            <a:r>
              <a:rPr lang="en-US" sz="2400" b="1" kern="100" spc="-100" dirty="0">
                <a:solidFill>
                  <a:schemeClr val="tx2"/>
                </a:solidFill>
                <a:latin typeface="Inter"/>
                <a:ea typeface="Roboto" panose="02000000000000000000" pitchFamily="2" charset="0"/>
              </a:rPr>
              <a:t>Profile conversion </a:t>
            </a:r>
            <a:r>
              <a:rPr lang="en-US" sz="2400" b="0" kern="100" spc="-100" dirty="0">
                <a:solidFill>
                  <a:schemeClr val="tx2"/>
                </a:solidFill>
                <a:latin typeface="Inter"/>
                <a:ea typeface="Roboto" panose="02000000000000000000" pitchFamily="2" charset="0"/>
              </a:rPr>
              <a:t>: reconstructs the information at the vertical of the target point from the slanted retrievals that are intercepting the vertical line;  </a:t>
            </a:r>
          </a:p>
          <a:p>
            <a:pPr marL="342900" indent="-342900">
              <a:buFont typeface="Wingdings" panose="05000000000000000000" pitchFamily="2" charset="2"/>
              <a:buChar char="ü"/>
            </a:pPr>
            <a:endParaRPr lang="en-US" sz="2400" b="0" kern="100" spc="-100" dirty="0">
              <a:solidFill>
                <a:schemeClr val="tx2"/>
              </a:solidFill>
              <a:latin typeface="Inter"/>
              <a:ea typeface="Roboto" panose="02000000000000000000" pitchFamily="2" charset="0"/>
            </a:endParaRPr>
          </a:p>
          <a:p>
            <a:pPr marL="342900" indent="-342900">
              <a:buFont typeface="Wingdings" panose="05000000000000000000" pitchFamily="2" charset="2"/>
              <a:buChar char="ü"/>
            </a:pPr>
            <a:r>
              <a:rPr lang="en-IE" sz="2400" kern="100" spc="-100" dirty="0">
                <a:solidFill>
                  <a:schemeClr val="tx2"/>
                </a:solidFill>
                <a:latin typeface="Inter"/>
                <a:ea typeface="Roboto" panose="02000000000000000000" pitchFamily="2" charset="0"/>
              </a:rPr>
              <a:t>Performs </a:t>
            </a:r>
            <a:r>
              <a:rPr lang="en-IE" sz="2400" b="1" kern="100" spc="-100" dirty="0">
                <a:solidFill>
                  <a:schemeClr val="tx2"/>
                </a:solidFill>
                <a:latin typeface="Inter"/>
                <a:ea typeface="Roboto" panose="02000000000000000000" pitchFamily="2" charset="0"/>
              </a:rPr>
              <a:t>total column integration </a:t>
            </a:r>
            <a:r>
              <a:rPr lang="en-IE" sz="2400" kern="100" spc="-100" dirty="0">
                <a:solidFill>
                  <a:schemeClr val="tx2"/>
                </a:solidFill>
                <a:latin typeface="Inter"/>
                <a:ea typeface="Roboto" panose="02000000000000000000" pitchFamily="2" charset="0"/>
              </a:rPr>
              <a:t>for H</a:t>
            </a:r>
            <a:r>
              <a:rPr lang="en-IE" sz="2400" kern="100" spc="-100" baseline="-25000" dirty="0">
                <a:solidFill>
                  <a:schemeClr val="tx2"/>
                </a:solidFill>
                <a:latin typeface="Inter"/>
                <a:ea typeface="Roboto" panose="02000000000000000000" pitchFamily="2" charset="0"/>
              </a:rPr>
              <a:t>2</a:t>
            </a:r>
            <a:r>
              <a:rPr lang="en-IE" sz="2400" kern="100" spc="-100" dirty="0">
                <a:solidFill>
                  <a:schemeClr val="tx2"/>
                </a:solidFill>
                <a:latin typeface="Inter"/>
                <a:ea typeface="Roboto" panose="02000000000000000000" pitchFamily="2" charset="0"/>
              </a:rPr>
              <a:t>O and </a:t>
            </a:r>
            <a:br>
              <a:rPr lang="en-IE" sz="2400" kern="100" spc="-100" dirty="0">
                <a:solidFill>
                  <a:schemeClr val="tx2"/>
                </a:solidFill>
                <a:latin typeface="Inter"/>
                <a:ea typeface="Roboto" panose="02000000000000000000" pitchFamily="2" charset="0"/>
              </a:rPr>
            </a:br>
            <a:r>
              <a:rPr lang="en-IE" sz="2400" kern="100" spc="-100" dirty="0">
                <a:solidFill>
                  <a:schemeClr val="tx2"/>
                </a:solidFill>
                <a:latin typeface="Inter"/>
                <a:ea typeface="Roboto" panose="02000000000000000000" pitchFamily="2" charset="0"/>
              </a:rPr>
              <a:t>O</a:t>
            </a:r>
            <a:r>
              <a:rPr lang="en-IE" sz="2400" kern="100" spc="-100" baseline="-25000" dirty="0">
                <a:solidFill>
                  <a:schemeClr val="tx2"/>
                </a:solidFill>
                <a:latin typeface="Inter"/>
                <a:ea typeface="Roboto" panose="02000000000000000000" pitchFamily="2" charset="0"/>
              </a:rPr>
              <a:t>3</a:t>
            </a:r>
            <a:r>
              <a:rPr lang="en-IE" sz="2400" kern="100" spc="-100" dirty="0">
                <a:solidFill>
                  <a:schemeClr val="tx2"/>
                </a:solidFill>
                <a:latin typeface="Inter"/>
                <a:ea typeface="Roboto" panose="02000000000000000000" pitchFamily="2" charset="0"/>
              </a:rPr>
              <a:t> from converted profiles;</a:t>
            </a:r>
          </a:p>
          <a:p>
            <a:pPr marL="342900" indent="-342900">
              <a:buFont typeface="Wingdings" panose="05000000000000000000" pitchFamily="2" charset="2"/>
              <a:buChar char="ü"/>
            </a:pPr>
            <a:endParaRPr lang="en-IE" sz="2400" kern="100" spc="-100" dirty="0">
              <a:solidFill>
                <a:schemeClr val="tx2"/>
              </a:solidFill>
              <a:latin typeface="Inter"/>
              <a:ea typeface="Roboto" panose="02000000000000000000" pitchFamily="2" charset="0"/>
            </a:endParaRPr>
          </a:p>
          <a:p>
            <a:pPr marL="342900" indent="-342900">
              <a:buFont typeface="Wingdings" panose="05000000000000000000" pitchFamily="2" charset="2"/>
              <a:buChar char="ü"/>
            </a:pPr>
            <a:r>
              <a:rPr lang="en-US" sz="2400" b="0" kern="100" spc="-100" dirty="0">
                <a:solidFill>
                  <a:schemeClr val="tx2"/>
                </a:solidFill>
                <a:latin typeface="Inter"/>
                <a:ea typeface="Roboto" panose="02000000000000000000" pitchFamily="2" charset="0"/>
              </a:rPr>
              <a:t>Computes the </a:t>
            </a:r>
            <a:r>
              <a:rPr lang="en-US" sz="2400" b="1" kern="100" spc="-100" dirty="0">
                <a:solidFill>
                  <a:schemeClr val="tx2"/>
                </a:solidFill>
                <a:latin typeface="Inter"/>
                <a:ea typeface="Roboto" panose="02000000000000000000" pitchFamily="2" charset="0"/>
              </a:rPr>
              <a:t>instability indices </a:t>
            </a:r>
            <a:r>
              <a:rPr lang="en-US" sz="2400" b="0" kern="100" spc="-100" dirty="0">
                <a:solidFill>
                  <a:schemeClr val="tx2"/>
                </a:solidFill>
                <a:latin typeface="Inter"/>
                <a:ea typeface="Roboto" panose="02000000000000000000" pitchFamily="2" charset="0"/>
              </a:rPr>
              <a:t>derived from </a:t>
            </a:r>
            <a:br>
              <a:rPr lang="en-US" sz="2400" b="0" kern="100" spc="-100" dirty="0">
                <a:solidFill>
                  <a:schemeClr val="tx2"/>
                </a:solidFill>
                <a:latin typeface="Inter"/>
                <a:ea typeface="Roboto" panose="02000000000000000000" pitchFamily="2" charset="0"/>
              </a:rPr>
            </a:br>
            <a:r>
              <a:rPr lang="en-US" sz="2400" b="0" kern="100" spc="-100" dirty="0">
                <a:solidFill>
                  <a:schemeClr val="tx2"/>
                </a:solidFill>
                <a:latin typeface="Inter"/>
                <a:ea typeface="Roboto" panose="02000000000000000000" pitchFamily="2" charset="0"/>
              </a:rPr>
              <a:t>the retrieved profiles;</a:t>
            </a:r>
            <a:endParaRPr lang="en-IE" sz="2400" b="0" kern="100" spc="-100" dirty="0">
              <a:solidFill>
                <a:schemeClr val="tx2"/>
              </a:solidFill>
              <a:latin typeface="Inter"/>
              <a:ea typeface="Roboto" panose="02000000000000000000" pitchFamily="2" charset="0"/>
            </a:endParaRPr>
          </a:p>
          <a:p>
            <a:pPr marL="342900" indent="-342900">
              <a:buFont typeface="Wingdings" panose="05000000000000000000" pitchFamily="2" charset="2"/>
              <a:buChar char="ü"/>
            </a:pPr>
            <a:endParaRPr lang="en-IE" sz="2400" b="0" kern="100" spc="-100" dirty="0">
              <a:solidFill>
                <a:schemeClr val="tx2"/>
              </a:solidFill>
              <a:latin typeface="Inter"/>
              <a:ea typeface="Roboto" panose="02000000000000000000" pitchFamily="2" charset="0"/>
            </a:endParaRPr>
          </a:p>
          <a:p>
            <a:pPr marL="342900" indent="-342900">
              <a:buFont typeface="Wingdings" panose="05000000000000000000" pitchFamily="2" charset="2"/>
              <a:buChar char="ü"/>
            </a:pPr>
            <a:r>
              <a:rPr lang="en-US" sz="2400" kern="100" spc="-100" dirty="0">
                <a:solidFill>
                  <a:schemeClr val="tx2"/>
                </a:solidFill>
                <a:latin typeface="Inter"/>
                <a:ea typeface="Roboto" panose="02000000000000000000" pitchFamily="2" charset="0"/>
              </a:rPr>
              <a:t>E</a:t>
            </a:r>
            <a:r>
              <a:rPr lang="en-US" sz="2400" b="1" kern="100" spc="-100" dirty="0">
                <a:solidFill>
                  <a:schemeClr val="tx2"/>
                </a:solidFill>
                <a:latin typeface="Inter"/>
                <a:ea typeface="Roboto" panose="02000000000000000000" pitchFamily="2" charset="0"/>
              </a:rPr>
              <a:t>ncodes</a:t>
            </a:r>
            <a:r>
              <a:rPr lang="en-US" sz="2400" b="0" kern="100" spc="-100" dirty="0">
                <a:solidFill>
                  <a:schemeClr val="tx2"/>
                </a:solidFill>
                <a:latin typeface="Inter"/>
                <a:ea typeface="Roboto" panose="02000000000000000000" pitchFamily="2" charset="0"/>
              </a:rPr>
              <a:t> the retrieved geophysical quantities</a:t>
            </a:r>
            <a:br>
              <a:rPr lang="en-US" sz="2400" b="0" kern="100" spc="-100" dirty="0">
                <a:solidFill>
                  <a:schemeClr val="tx2"/>
                </a:solidFill>
                <a:latin typeface="Inter"/>
                <a:ea typeface="Roboto" panose="02000000000000000000" pitchFamily="2" charset="0"/>
              </a:rPr>
            </a:br>
            <a:r>
              <a:rPr lang="en-US" sz="2400" b="0" kern="100" spc="-100" dirty="0">
                <a:solidFill>
                  <a:schemeClr val="tx2"/>
                </a:solidFill>
                <a:latin typeface="Inter"/>
                <a:ea typeface="Roboto" panose="02000000000000000000" pitchFamily="2" charset="0"/>
              </a:rPr>
              <a:t>and associated processing information into</a:t>
            </a:r>
            <a:br>
              <a:rPr lang="en-US" sz="2400" b="0" kern="100" spc="-100" dirty="0">
                <a:solidFill>
                  <a:schemeClr val="tx2"/>
                </a:solidFill>
                <a:latin typeface="Inter"/>
                <a:ea typeface="Roboto" panose="02000000000000000000" pitchFamily="2" charset="0"/>
              </a:rPr>
            </a:br>
            <a:r>
              <a:rPr lang="en-US" sz="2400" b="0" kern="100" spc="-100" dirty="0">
                <a:solidFill>
                  <a:schemeClr val="tx2"/>
                </a:solidFill>
                <a:latin typeface="Inter"/>
                <a:ea typeface="Roboto" panose="02000000000000000000" pitchFamily="2" charset="0"/>
              </a:rPr>
              <a:t> final IRS L2 Products.</a:t>
            </a:r>
            <a:endParaRPr lang="en-IE" sz="2400" b="0" kern="100" spc="-100" dirty="0">
              <a:solidFill>
                <a:schemeClr val="tx2"/>
              </a:solidFill>
              <a:latin typeface="Inter"/>
              <a:ea typeface="Roboto" panose="02000000000000000000" pitchFamily="2" charset="0"/>
            </a:endParaRPr>
          </a:p>
        </p:txBody>
      </p:sp>
      <p:pic>
        <p:nvPicPr>
          <p:cNvPr id="4" name="Picture 3">
            <a:extLst>
              <a:ext uri="{FF2B5EF4-FFF2-40B4-BE49-F238E27FC236}">
                <a16:creationId xmlns:a16="http://schemas.microsoft.com/office/drawing/2014/main" id="{4F1BDD47-90C2-EBC5-2173-A595D0072099}"/>
              </a:ext>
            </a:extLst>
          </p:cNvPr>
          <p:cNvPicPr>
            <a:picLocks noChangeAspect="1"/>
          </p:cNvPicPr>
          <p:nvPr/>
        </p:nvPicPr>
        <p:blipFill>
          <a:blip r:embed="rId2"/>
          <a:stretch>
            <a:fillRect/>
          </a:stretch>
        </p:blipFill>
        <p:spPr>
          <a:xfrm>
            <a:off x="6828735" y="3677062"/>
            <a:ext cx="5270336" cy="2526665"/>
          </a:xfrm>
          <a:prstGeom prst="rect">
            <a:avLst/>
          </a:prstGeom>
        </p:spPr>
      </p:pic>
      <p:sp>
        <p:nvSpPr>
          <p:cNvPr id="8" name="TextBox 7">
            <a:extLst>
              <a:ext uri="{FF2B5EF4-FFF2-40B4-BE49-F238E27FC236}">
                <a16:creationId xmlns:a16="http://schemas.microsoft.com/office/drawing/2014/main" id="{F17F8084-1F30-AC55-7AD3-14FB8B48203D}"/>
              </a:ext>
            </a:extLst>
          </p:cNvPr>
          <p:cNvSpPr txBox="1"/>
          <p:nvPr/>
        </p:nvSpPr>
        <p:spPr>
          <a:xfrm>
            <a:off x="7083779" y="6262736"/>
            <a:ext cx="5108221" cy="461665"/>
          </a:xfrm>
          <a:prstGeom prst="rect">
            <a:avLst/>
          </a:prstGeom>
          <a:noFill/>
        </p:spPr>
        <p:txBody>
          <a:bodyPr wrap="square">
            <a:spAutoFit/>
          </a:bodyPr>
          <a:lstStyle/>
          <a:p>
            <a:r>
              <a:rPr lang="en-GB" sz="1200" b="1" dirty="0">
                <a:solidFill>
                  <a:schemeClr val="accent6">
                    <a:lumMod val="10000"/>
                  </a:schemeClr>
                </a:solidFill>
                <a:effectLst/>
                <a:latin typeface="Inter"/>
                <a:ea typeface="Times New Roman" panose="02020603050405020304" pitchFamily="18" charset="0"/>
              </a:rPr>
              <a:t>Observed slanted (purple) and vertical profile provided to the End-Users (green)</a:t>
            </a:r>
            <a:endParaRPr lang="en-IE" b="1" dirty="0">
              <a:solidFill>
                <a:schemeClr val="accent6">
                  <a:lumMod val="10000"/>
                </a:schemeClr>
              </a:solidFill>
              <a:latin typeface="Inter"/>
            </a:endParaRPr>
          </a:p>
        </p:txBody>
      </p:sp>
      <p:pic>
        <p:nvPicPr>
          <p:cNvPr id="10" name="Picture 9">
            <a:extLst>
              <a:ext uri="{FF2B5EF4-FFF2-40B4-BE49-F238E27FC236}">
                <a16:creationId xmlns:a16="http://schemas.microsoft.com/office/drawing/2014/main" id="{94BDC801-51CB-E0B5-AC0B-5F14DF3C50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2019" y="612493"/>
            <a:ext cx="4878869" cy="3064569"/>
          </a:xfrm>
          <a:prstGeom prst="rect">
            <a:avLst/>
          </a:prstGeom>
        </p:spPr>
      </p:pic>
    </p:spTree>
    <p:extLst>
      <p:ext uri="{BB962C8B-B14F-4D97-AF65-F5344CB8AC3E}">
        <p14:creationId xmlns:p14="http://schemas.microsoft.com/office/powerpoint/2010/main" val="21574691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4CEF-01CF-747B-6BC1-F42A8F8DEAA1}"/>
              </a:ext>
            </a:extLst>
          </p:cNvPr>
          <p:cNvSpPr>
            <a:spLocks noGrp="1"/>
          </p:cNvSpPr>
          <p:nvPr>
            <p:ph type="title"/>
          </p:nvPr>
        </p:nvSpPr>
        <p:spPr/>
        <p:txBody>
          <a:bodyPr/>
          <a:lstStyle/>
          <a:p>
            <a:r>
              <a:rPr lang="en-US" dirty="0"/>
              <a:t>MTG-IRS L2 Product Test Data for users’ familiarization purposes</a:t>
            </a:r>
            <a:endParaRPr lang="en-IE" dirty="0"/>
          </a:p>
        </p:txBody>
      </p:sp>
      <p:grpSp>
        <p:nvGrpSpPr>
          <p:cNvPr id="10" name="Group 9">
            <a:extLst>
              <a:ext uri="{FF2B5EF4-FFF2-40B4-BE49-F238E27FC236}">
                <a16:creationId xmlns:a16="http://schemas.microsoft.com/office/drawing/2014/main" id="{63088BB9-7CE1-AAD0-057C-869F3144485D}"/>
              </a:ext>
            </a:extLst>
          </p:cNvPr>
          <p:cNvGrpSpPr/>
          <p:nvPr/>
        </p:nvGrpSpPr>
        <p:grpSpPr>
          <a:xfrm>
            <a:off x="1047750" y="1020820"/>
            <a:ext cx="9807528" cy="5627630"/>
            <a:chOff x="0" y="-882933"/>
            <a:chExt cx="11903027" cy="9435136"/>
          </a:xfrm>
        </p:grpSpPr>
        <p:pic>
          <p:nvPicPr>
            <p:cNvPr id="4" name="Picture 3" descr="A close-up of a map&#10;&#10;Description automatically generated">
              <a:extLst>
                <a:ext uri="{FF2B5EF4-FFF2-40B4-BE49-F238E27FC236}">
                  <a16:creationId xmlns:a16="http://schemas.microsoft.com/office/drawing/2014/main" id="{EE06989B-0AAC-4BD4-EA55-0E61EC3F5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537" y="-882933"/>
              <a:ext cx="6662490" cy="3064570"/>
            </a:xfrm>
            <a:prstGeom prst="rect">
              <a:avLst/>
            </a:prstGeom>
          </p:spPr>
        </p:pic>
        <p:pic>
          <p:nvPicPr>
            <p:cNvPr id="5" name="Picture 4" descr="A close-up of a planet&#10;&#10;Description automatically generated">
              <a:extLst>
                <a:ext uri="{FF2B5EF4-FFF2-40B4-BE49-F238E27FC236}">
                  <a16:creationId xmlns:a16="http://schemas.microsoft.com/office/drawing/2014/main" id="{19673556-6BC2-5FE4-BFA3-179EFA117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024" y="2424025"/>
              <a:ext cx="5926003" cy="2706195"/>
            </a:xfrm>
            <a:prstGeom prst="rect">
              <a:avLst/>
            </a:prstGeom>
          </p:spPr>
        </p:pic>
        <p:pic>
          <p:nvPicPr>
            <p:cNvPr id="6" name="Picture 5" descr="A close-up of a globe&#10;&#10;Description automatically generated">
              <a:extLst>
                <a:ext uri="{FF2B5EF4-FFF2-40B4-BE49-F238E27FC236}">
                  <a16:creationId xmlns:a16="http://schemas.microsoft.com/office/drawing/2014/main" id="{8DB911FE-D1F5-9B78-8D08-CDD9CC1B1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58304"/>
              <a:ext cx="5738916" cy="2619674"/>
            </a:xfrm>
            <a:prstGeom prst="rect">
              <a:avLst/>
            </a:prstGeom>
          </p:spPr>
        </p:pic>
        <p:pic>
          <p:nvPicPr>
            <p:cNvPr id="8" name="Picture 7" descr="A map of the earth&#10;&#10;Description automatically generated">
              <a:extLst>
                <a:ext uri="{FF2B5EF4-FFF2-40B4-BE49-F238E27FC236}">
                  <a16:creationId xmlns:a16="http://schemas.microsoft.com/office/drawing/2014/main" id="{6F3EB273-A72D-7BBD-B8D2-031A10D6DA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7024" y="5340961"/>
              <a:ext cx="5926003" cy="3197139"/>
            </a:xfrm>
            <a:prstGeom prst="rect">
              <a:avLst/>
            </a:prstGeom>
          </p:spPr>
        </p:pic>
        <p:pic>
          <p:nvPicPr>
            <p:cNvPr id="9" name="Picture 8" descr="A map of the earth&#10;&#10;Description automatically generated">
              <a:extLst>
                <a:ext uri="{FF2B5EF4-FFF2-40B4-BE49-F238E27FC236}">
                  <a16:creationId xmlns:a16="http://schemas.microsoft.com/office/drawing/2014/main" id="{E04401D4-A9F3-C798-E6AF-CA935FFB74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88199"/>
              <a:ext cx="5738916" cy="3164004"/>
            </a:xfrm>
            <a:prstGeom prst="rect">
              <a:avLst/>
            </a:prstGeom>
          </p:spPr>
        </p:pic>
      </p:grpSp>
      <p:sp>
        <p:nvSpPr>
          <p:cNvPr id="3" name="TextBox 2">
            <a:extLst>
              <a:ext uri="{FF2B5EF4-FFF2-40B4-BE49-F238E27FC236}">
                <a16:creationId xmlns:a16="http://schemas.microsoft.com/office/drawing/2014/main" id="{68B9CE06-F839-CEE9-9177-E7D5981CFD8F}"/>
              </a:ext>
            </a:extLst>
          </p:cNvPr>
          <p:cNvSpPr txBox="1"/>
          <p:nvPr/>
        </p:nvSpPr>
        <p:spPr>
          <a:xfrm>
            <a:off x="511125" y="965262"/>
            <a:ext cx="4573223" cy="1938992"/>
          </a:xfrm>
          <a:prstGeom prst="rect">
            <a:avLst/>
          </a:prstGeom>
          <a:solidFill>
            <a:srgbClr val="FFF0C8"/>
          </a:solidFill>
        </p:spPr>
        <p:txBody>
          <a:bodyPr wrap="square" rtlCol="0">
            <a:spAutoFit/>
          </a:bodyPr>
          <a:lstStyle/>
          <a:p>
            <a:pPr marL="342900" indent="-342900">
              <a:buFont typeface="Wingdings" panose="05000000000000000000" pitchFamily="2" charset="2"/>
              <a:buChar char="ü"/>
            </a:pPr>
            <a:r>
              <a:rPr lang="en-US" sz="2400" b="1" kern="100" spc="-100" dirty="0">
                <a:solidFill>
                  <a:schemeClr val="tx2"/>
                </a:solidFill>
                <a:latin typeface="Inter"/>
                <a:ea typeface="Roboto" panose="02000000000000000000" pitchFamily="2" charset="0"/>
              </a:rPr>
              <a:t>6-hour realistic test dataset </a:t>
            </a:r>
          </a:p>
          <a:p>
            <a:pPr marL="342900" indent="-342900">
              <a:buFont typeface="Wingdings" panose="05000000000000000000" pitchFamily="2" charset="2"/>
              <a:buChar char="ü"/>
            </a:pPr>
            <a:r>
              <a:rPr lang="en-US" sz="2400" b="1" kern="100" spc="-100" dirty="0">
                <a:solidFill>
                  <a:schemeClr val="tx2"/>
                </a:solidFill>
                <a:latin typeface="Inter"/>
                <a:ea typeface="Roboto" panose="02000000000000000000" pitchFamily="2" charset="0"/>
              </a:rPr>
              <a:t>(0800 – 1400 UTC)</a:t>
            </a:r>
          </a:p>
          <a:p>
            <a:pPr marL="342900" indent="-342900">
              <a:buFont typeface="Wingdings" panose="05000000000000000000" pitchFamily="2" charset="2"/>
              <a:buChar char="ü"/>
            </a:pPr>
            <a:r>
              <a:rPr lang="en-US" sz="2400" b="1" kern="100" spc="-100" dirty="0">
                <a:solidFill>
                  <a:schemeClr val="tx2"/>
                </a:solidFill>
                <a:latin typeface="Inter"/>
                <a:ea typeface="Roboto" panose="02000000000000000000" pitchFamily="2" charset="0"/>
              </a:rPr>
              <a:t>LAC 4 only</a:t>
            </a:r>
          </a:p>
          <a:p>
            <a:endParaRPr lang="en-US" sz="2400" b="1" kern="100" spc="-100" dirty="0">
              <a:solidFill>
                <a:schemeClr val="tx2"/>
              </a:solidFill>
              <a:latin typeface="Inter"/>
              <a:ea typeface="Roboto" panose="02000000000000000000" pitchFamily="2" charset="0"/>
            </a:endParaRPr>
          </a:p>
          <a:p>
            <a:r>
              <a:rPr lang="en-US" sz="2400" b="1" kern="100" spc="-100" dirty="0">
                <a:solidFill>
                  <a:schemeClr val="tx2"/>
                </a:solidFill>
                <a:latin typeface="Inter"/>
                <a:ea typeface="Roboto" panose="02000000000000000000" pitchFamily="2" charset="0"/>
                <a:sym typeface="Wingdings" panose="05000000000000000000" pitchFamily="2" charset="2"/>
              </a:rPr>
              <a:t> </a:t>
            </a:r>
            <a:r>
              <a:rPr lang="en-US" sz="2400" b="1" kern="100" spc="-100" dirty="0">
                <a:solidFill>
                  <a:schemeClr val="tx2"/>
                </a:solidFill>
                <a:latin typeface="Inter"/>
                <a:ea typeface="Roboto" panose="02000000000000000000" pitchFamily="2" charset="0"/>
              </a:rPr>
              <a:t>Available on the EUM user’s portal</a:t>
            </a:r>
            <a:endParaRPr lang="en-IE" sz="2400" b="1" kern="100" spc="-100" dirty="0" err="1">
              <a:solidFill>
                <a:schemeClr val="tx2"/>
              </a:solidFill>
              <a:latin typeface="Inter"/>
              <a:ea typeface="Roboto" panose="02000000000000000000" pitchFamily="2" charset="0"/>
            </a:endParaRPr>
          </a:p>
        </p:txBody>
      </p:sp>
    </p:spTree>
    <p:extLst>
      <p:ext uri="{BB962C8B-B14F-4D97-AF65-F5344CB8AC3E}">
        <p14:creationId xmlns:p14="http://schemas.microsoft.com/office/powerpoint/2010/main" val="1396399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12141-41A3-2A73-17DA-7CFBC94ABA5F}"/>
              </a:ext>
            </a:extLst>
          </p:cNvPr>
          <p:cNvSpPr>
            <a:spLocks noGrp="1"/>
          </p:cNvSpPr>
          <p:nvPr>
            <p:ph type="title"/>
          </p:nvPr>
        </p:nvSpPr>
        <p:spPr/>
        <p:txBody>
          <a:bodyPr/>
          <a:lstStyle/>
          <a:p>
            <a:r>
              <a:rPr lang="en-US" dirty="0"/>
              <a:t>MTG-IRS L2 Product Test Data 6h Total Column Ozone LAC4 (Europe)</a:t>
            </a:r>
            <a:endParaRPr lang="en-IE" dirty="0"/>
          </a:p>
        </p:txBody>
      </p:sp>
      <p:pic>
        <p:nvPicPr>
          <p:cNvPr id="9" name="Picture 8" descr="A map of the earth&#10;&#10;AI-generated content may be incorrect.">
            <a:extLst>
              <a:ext uri="{FF2B5EF4-FFF2-40B4-BE49-F238E27FC236}">
                <a16:creationId xmlns:a16="http://schemas.microsoft.com/office/drawing/2014/main" id="{D5FC2DE5-0369-1FC2-CDAA-B4B684929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883"/>
            <a:ext cx="12192000" cy="4570234"/>
          </a:xfrm>
          <a:prstGeom prst="rect">
            <a:avLst/>
          </a:prstGeom>
        </p:spPr>
      </p:pic>
    </p:spTree>
    <p:extLst>
      <p:ext uri="{BB962C8B-B14F-4D97-AF65-F5344CB8AC3E}">
        <p14:creationId xmlns:p14="http://schemas.microsoft.com/office/powerpoint/2010/main" val="9579866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2404-EA0F-1712-19F8-C1ED7C09BD2C}"/>
              </a:ext>
            </a:extLst>
          </p:cNvPr>
          <p:cNvSpPr>
            <a:spLocks noGrp="1"/>
          </p:cNvSpPr>
          <p:nvPr>
            <p:ph type="title"/>
          </p:nvPr>
        </p:nvSpPr>
        <p:spPr/>
        <p:txBody>
          <a:bodyPr/>
          <a:lstStyle/>
          <a:p>
            <a:r>
              <a:rPr lang="en-IE" sz="3200" kern="100" spc="-100" dirty="0">
                <a:latin typeface="Bahnschrift" panose="020B0502040204020203" pitchFamily="34" charset="0"/>
                <a:ea typeface="Roboto" panose="02000000000000000000" pitchFamily="2" charset="0"/>
                <a:cs typeface="Arial" panose="020B0604020202020204" pitchFamily="34" charset="0"/>
              </a:rPr>
              <a:t>IRS L2 Ozone Validation Strategy</a:t>
            </a:r>
            <a:endParaRPr lang="en-IE" dirty="0"/>
          </a:p>
        </p:txBody>
      </p:sp>
      <p:sp>
        <p:nvSpPr>
          <p:cNvPr id="3" name="Rectangle: Rounded Corners 2">
            <a:extLst>
              <a:ext uri="{FF2B5EF4-FFF2-40B4-BE49-F238E27FC236}">
                <a16:creationId xmlns:a16="http://schemas.microsoft.com/office/drawing/2014/main" id="{67E7BF45-225D-174A-0410-DB0B4369C753}"/>
              </a:ext>
            </a:extLst>
          </p:cNvPr>
          <p:cNvSpPr/>
          <p:nvPr/>
        </p:nvSpPr>
        <p:spPr>
          <a:xfrm>
            <a:off x="3857408" y="1150259"/>
            <a:ext cx="4201136" cy="578882"/>
          </a:xfrm>
          <a:prstGeom prst="round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GB" sz="2800" b="1" dirty="0">
                <a:solidFill>
                  <a:srgbClr val="F8F5FA"/>
                </a:solidFill>
                <a:latin typeface="Banschrift"/>
              </a:rPr>
              <a:t>IRS L2 Product Validation</a:t>
            </a:r>
            <a:endParaRPr lang="en-IE" sz="2800" b="1" dirty="0">
              <a:solidFill>
                <a:srgbClr val="F8F5FA"/>
              </a:solidFill>
              <a:latin typeface="Banschrift"/>
            </a:endParaRPr>
          </a:p>
        </p:txBody>
      </p:sp>
      <p:sp>
        <p:nvSpPr>
          <p:cNvPr id="4" name="Arrow: Bent 3">
            <a:extLst>
              <a:ext uri="{FF2B5EF4-FFF2-40B4-BE49-F238E27FC236}">
                <a16:creationId xmlns:a16="http://schemas.microsoft.com/office/drawing/2014/main" id="{0BE5E104-2F43-A974-03C2-88E89E5F8261}"/>
              </a:ext>
            </a:extLst>
          </p:cNvPr>
          <p:cNvSpPr/>
          <p:nvPr/>
        </p:nvSpPr>
        <p:spPr>
          <a:xfrm rot="16200000" flipH="1">
            <a:off x="3251301" y="1082127"/>
            <a:ext cx="392588" cy="2484730"/>
          </a:xfrm>
          <a:prstGeom prst="bentArrow">
            <a:avLst>
              <a:gd name="adj1" fmla="val 0"/>
              <a:gd name="adj2" fmla="val 9551"/>
              <a:gd name="adj3" fmla="val 15747"/>
              <a:gd name="adj4" fmla="val 1097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5" name="Rectangle: Rounded Corners 4">
            <a:extLst>
              <a:ext uri="{FF2B5EF4-FFF2-40B4-BE49-F238E27FC236}">
                <a16:creationId xmlns:a16="http://schemas.microsoft.com/office/drawing/2014/main" id="{6B704D35-E5C1-CC54-5098-A8FA6ABA16E1}"/>
              </a:ext>
            </a:extLst>
          </p:cNvPr>
          <p:cNvSpPr/>
          <p:nvPr/>
        </p:nvSpPr>
        <p:spPr>
          <a:xfrm>
            <a:off x="972568" y="2590340"/>
            <a:ext cx="2484730" cy="919401"/>
          </a:xfrm>
          <a:prstGeom prst="roundRect">
            <a:avLst/>
          </a:prstGeom>
          <a:solidFill>
            <a:srgbClr val="DAECFD"/>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GB" sz="2400" b="0" dirty="0">
                <a:solidFill>
                  <a:schemeClr val="tx2">
                    <a:lumMod val="50000"/>
                  </a:schemeClr>
                </a:solidFill>
                <a:latin typeface="Banschrift"/>
              </a:rPr>
              <a:t>Model comparison</a:t>
            </a:r>
          </a:p>
        </p:txBody>
      </p:sp>
      <p:sp>
        <p:nvSpPr>
          <p:cNvPr id="6" name="Rectangle: Rounded Corners 5">
            <a:extLst>
              <a:ext uri="{FF2B5EF4-FFF2-40B4-BE49-F238E27FC236}">
                <a16:creationId xmlns:a16="http://schemas.microsoft.com/office/drawing/2014/main" id="{D04794BD-332B-E01D-577A-5915E9208F76}"/>
              </a:ext>
            </a:extLst>
          </p:cNvPr>
          <p:cNvSpPr/>
          <p:nvPr/>
        </p:nvSpPr>
        <p:spPr>
          <a:xfrm>
            <a:off x="3644564" y="2594989"/>
            <a:ext cx="2674813" cy="919401"/>
          </a:xfrm>
          <a:prstGeom prst="roundRect">
            <a:avLst/>
          </a:prstGeom>
          <a:solidFill>
            <a:srgbClr val="DAECFD"/>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spAutoFit/>
          </a:bodyPr>
          <a:lstStyle/>
          <a:p>
            <a:pPr algn="ctr"/>
            <a:r>
              <a:rPr lang="en-GB" sz="2400" b="0" dirty="0">
                <a:solidFill>
                  <a:schemeClr val="tx2">
                    <a:lumMod val="50000"/>
                  </a:schemeClr>
                </a:solidFill>
                <a:latin typeface="Banschrift"/>
              </a:rPr>
              <a:t>Space borne reference datasets</a:t>
            </a:r>
          </a:p>
        </p:txBody>
      </p:sp>
      <p:sp>
        <p:nvSpPr>
          <p:cNvPr id="7" name="Rectangle: Rounded Corners 6">
            <a:extLst>
              <a:ext uri="{FF2B5EF4-FFF2-40B4-BE49-F238E27FC236}">
                <a16:creationId xmlns:a16="http://schemas.microsoft.com/office/drawing/2014/main" id="{8DC24DFE-1216-E182-7030-EDC93026596B}"/>
              </a:ext>
            </a:extLst>
          </p:cNvPr>
          <p:cNvSpPr/>
          <p:nvPr/>
        </p:nvSpPr>
        <p:spPr>
          <a:xfrm>
            <a:off x="8841610" y="2603026"/>
            <a:ext cx="2239906" cy="911364"/>
          </a:xfrm>
          <a:prstGeom prst="roundRect">
            <a:avLst>
              <a:gd name="adj" fmla="val 15288"/>
            </a:avLst>
          </a:prstGeom>
          <a:solidFill>
            <a:srgbClr val="DAECFD"/>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IE" sz="2400" b="0" dirty="0">
                <a:solidFill>
                  <a:schemeClr val="tx2">
                    <a:lumMod val="50000"/>
                  </a:schemeClr>
                </a:solidFill>
                <a:latin typeface="Banschrift"/>
              </a:rPr>
              <a:t>Ground-based &amp; in-situ</a:t>
            </a:r>
          </a:p>
        </p:txBody>
      </p:sp>
      <p:sp>
        <p:nvSpPr>
          <p:cNvPr id="8" name="Rectangle: Rounded Corners 7">
            <a:extLst>
              <a:ext uri="{FF2B5EF4-FFF2-40B4-BE49-F238E27FC236}">
                <a16:creationId xmlns:a16="http://schemas.microsoft.com/office/drawing/2014/main" id="{504CF99D-6DBD-F389-DE8E-1D2DC7276433}"/>
              </a:ext>
            </a:extLst>
          </p:cNvPr>
          <p:cNvSpPr/>
          <p:nvPr/>
        </p:nvSpPr>
        <p:spPr>
          <a:xfrm>
            <a:off x="6504184" y="2594989"/>
            <a:ext cx="2126632" cy="919401"/>
          </a:xfrm>
          <a:prstGeom prst="roundRect">
            <a:avLst/>
          </a:prstGeom>
          <a:solidFill>
            <a:srgbClr val="DAECFD"/>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GB" sz="2400" b="0">
                <a:solidFill>
                  <a:schemeClr val="tx2">
                    <a:lumMod val="50000"/>
                  </a:schemeClr>
                </a:solidFill>
                <a:latin typeface="Banschrift"/>
              </a:rPr>
              <a:t>Dedicated</a:t>
            </a:r>
          </a:p>
          <a:p>
            <a:pPr algn="ctr"/>
            <a:r>
              <a:rPr lang="en-GB" sz="2400" b="0">
                <a:solidFill>
                  <a:schemeClr val="tx2">
                    <a:lumMod val="50000"/>
                  </a:schemeClr>
                </a:solidFill>
                <a:latin typeface="Banschrift"/>
              </a:rPr>
              <a:t>Campaigns</a:t>
            </a:r>
            <a:endParaRPr lang="en-IE" sz="2400" b="0" dirty="0">
              <a:solidFill>
                <a:schemeClr val="tx2">
                  <a:lumMod val="50000"/>
                </a:schemeClr>
              </a:solidFill>
              <a:latin typeface="Banschrift"/>
            </a:endParaRPr>
          </a:p>
        </p:txBody>
      </p:sp>
      <p:sp>
        <p:nvSpPr>
          <p:cNvPr id="9" name="Rectangle: Rounded Corners 8">
            <a:extLst>
              <a:ext uri="{FF2B5EF4-FFF2-40B4-BE49-F238E27FC236}">
                <a16:creationId xmlns:a16="http://schemas.microsoft.com/office/drawing/2014/main" id="{FF552E47-7E75-2716-7936-D77783D922A1}"/>
              </a:ext>
            </a:extLst>
          </p:cNvPr>
          <p:cNvSpPr/>
          <p:nvPr/>
        </p:nvSpPr>
        <p:spPr>
          <a:xfrm>
            <a:off x="8308609" y="4170871"/>
            <a:ext cx="2946843" cy="1191816"/>
          </a:xfrm>
          <a:prstGeom prst="roundRect">
            <a:avLst>
              <a:gd name="adj" fmla="val 10640"/>
            </a:avLst>
          </a:prstGeom>
          <a:solidFill>
            <a:srgbClr val="E35F6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sz="2800" b="0" dirty="0">
                <a:solidFill>
                  <a:schemeClr val="tx1">
                    <a:lumMod val="95000"/>
                  </a:schemeClr>
                </a:solidFill>
                <a:latin typeface="Banschrift"/>
              </a:rPr>
              <a:t>Ozone Sondes</a:t>
            </a:r>
          </a:p>
          <a:p>
            <a:pPr algn="ctr"/>
            <a:r>
              <a:rPr lang="en-GB" sz="2800" b="0" dirty="0">
                <a:solidFill>
                  <a:schemeClr val="tx1">
                    <a:lumMod val="95000"/>
                  </a:schemeClr>
                </a:solidFill>
                <a:latin typeface="Banschrift"/>
              </a:rPr>
              <a:t>Brewer</a:t>
            </a:r>
            <a:endParaRPr lang="en-IE" sz="2800" b="0" dirty="0">
              <a:solidFill>
                <a:schemeClr val="tx1">
                  <a:lumMod val="95000"/>
                </a:schemeClr>
              </a:solidFill>
              <a:latin typeface="Banschrift"/>
            </a:endParaRPr>
          </a:p>
        </p:txBody>
      </p:sp>
      <p:sp>
        <p:nvSpPr>
          <p:cNvPr id="10" name="Rectangle: Rounded Corners 9">
            <a:extLst>
              <a:ext uri="{FF2B5EF4-FFF2-40B4-BE49-F238E27FC236}">
                <a16:creationId xmlns:a16="http://schemas.microsoft.com/office/drawing/2014/main" id="{79174A95-0D6C-7DD3-61F0-899D504ACFC4}"/>
              </a:ext>
            </a:extLst>
          </p:cNvPr>
          <p:cNvSpPr/>
          <p:nvPr/>
        </p:nvSpPr>
        <p:spPr>
          <a:xfrm>
            <a:off x="5598826" y="4170871"/>
            <a:ext cx="2216628" cy="1191816"/>
          </a:xfrm>
          <a:prstGeom prst="roundRect">
            <a:avLst>
              <a:gd name="adj" fmla="val 10388"/>
            </a:avLst>
          </a:prstGeom>
          <a:solidFill>
            <a:srgbClr val="F8B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anschrift"/>
              </a:rPr>
              <a:t>MLS</a:t>
            </a:r>
          </a:p>
          <a:p>
            <a:pPr algn="ctr"/>
            <a:r>
              <a:rPr lang="en-GB" sz="2800" dirty="0">
                <a:solidFill>
                  <a:schemeClr val="tx1"/>
                </a:solidFill>
                <a:latin typeface="Banschrift"/>
              </a:rPr>
              <a:t>TROPOMI</a:t>
            </a:r>
            <a:endParaRPr lang="en-IE" sz="2800" dirty="0">
              <a:solidFill>
                <a:schemeClr val="tx1"/>
              </a:solidFill>
              <a:latin typeface="Banschrift"/>
            </a:endParaRPr>
          </a:p>
        </p:txBody>
      </p:sp>
      <p:sp>
        <p:nvSpPr>
          <p:cNvPr id="11" name="Rectangle: Rounded Corners 10">
            <a:extLst>
              <a:ext uri="{FF2B5EF4-FFF2-40B4-BE49-F238E27FC236}">
                <a16:creationId xmlns:a16="http://schemas.microsoft.com/office/drawing/2014/main" id="{8ABB8AF3-F78B-471C-2E97-FB38761F4175}"/>
              </a:ext>
            </a:extLst>
          </p:cNvPr>
          <p:cNvSpPr/>
          <p:nvPr/>
        </p:nvSpPr>
        <p:spPr>
          <a:xfrm>
            <a:off x="1020881" y="4171087"/>
            <a:ext cx="3948876" cy="1191600"/>
          </a:xfrm>
          <a:prstGeom prst="roundRect">
            <a:avLst>
              <a:gd name="adj" fmla="val 1066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en-GB" sz="2800" dirty="0">
                <a:solidFill>
                  <a:schemeClr val="tx1">
                    <a:lumMod val="95000"/>
                  </a:schemeClr>
                </a:solidFill>
                <a:latin typeface="Banschrift"/>
              </a:rPr>
              <a:t>ECMWF </a:t>
            </a:r>
          </a:p>
          <a:p>
            <a:pPr algn="ctr"/>
            <a:r>
              <a:rPr lang="en-GB" sz="2800" dirty="0">
                <a:solidFill>
                  <a:schemeClr val="tx1">
                    <a:lumMod val="95000"/>
                  </a:schemeClr>
                </a:solidFill>
                <a:latin typeface="Banschrift"/>
              </a:rPr>
              <a:t>CAMS</a:t>
            </a:r>
          </a:p>
        </p:txBody>
      </p:sp>
      <p:sp>
        <p:nvSpPr>
          <p:cNvPr id="12" name="Arrow: Bent 11">
            <a:extLst>
              <a:ext uri="{FF2B5EF4-FFF2-40B4-BE49-F238E27FC236}">
                <a16:creationId xmlns:a16="http://schemas.microsoft.com/office/drawing/2014/main" id="{06E460F4-5B11-C351-015B-C4191B08C6AC}"/>
              </a:ext>
            </a:extLst>
          </p:cNvPr>
          <p:cNvSpPr/>
          <p:nvPr/>
        </p:nvSpPr>
        <p:spPr>
          <a:xfrm rot="16200000" flipH="1">
            <a:off x="5003766" y="1549039"/>
            <a:ext cx="392589" cy="1550904"/>
          </a:xfrm>
          <a:prstGeom prst="bentArrow">
            <a:avLst>
              <a:gd name="adj1" fmla="val 0"/>
              <a:gd name="adj2" fmla="val 9551"/>
              <a:gd name="adj3" fmla="val 15747"/>
              <a:gd name="adj4" fmla="val 1097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3" name="Arrow: Bent 12">
            <a:extLst>
              <a:ext uri="{FF2B5EF4-FFF2-40B4-BE49-F238E27FC236}">
                <a16:creationId xmlns:a16="http://schemas.microsoft.com/office/drawing/2014/main" id="{282798FF-7BD7-3291-8CE6-2015D3FBECEE}"/>
              </a:ext>
            </a:extLst>
          </p:cNvPr>
          <p:cNvSpPr/>
          <p:nvPr/>
        </p:nvSpPr>
        <p:spPr>
          <a:xfrm rot="16200000" flipH="1" flipV="1">
            <a:off x="8135144" y="868613"/>
            <a:ext cx="395896" cy="2908610"/>
          </a:xfrm>
          <a:prstGeom prst="bentArrow">
            <a:avLst>
              <a:gd name="adj1" fmla="val 0"/>
              <a:gd name="adj2" fmla="val 9551"/>
              <a:gd name="adj3" fmla="val 15747"/>
              <a:gd name="adj4" fmla="val 1097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cxnSp>
        <p:nvCxnSpPr>
          <p:cNvPr id="14" name="Straight Connector 13">
            <a:extLst>
              <a:ext uri="{FF2B5EF4-FFF2-40B4-BE49-F238E27FC236}">
                <a16:creationId xmlns:a16="http://schemas.microsoft.com/office/drawing/2014/main" id="{FD678210-1993-A24F-D262-F41941496853}"/>
              </a:ext>
            </a:extLst>
          </p:cNvPr>
          <p:cNvCxnSpPr>
            <a:cxnSpLocks/>
          </p:cNvCxnSpPr>
          <p:nvPr/>
        </p:nvCxnSpPr>
        <p:spPr>
          <a:xfrm flipV="1">
            <a:off x="5733693" y="1722217"/>
            <a:ext cx="0" cy="392590"/>
          </a:xfrm>
          <a:prstGeom prst="line">
            <a:avLst/>
          </a:prstGeom>
          <a:ln>
            <a:solidFill>
              <a:srgbClr val="00205B"/>
            </a:solidFill>
          </a:ln>
          <a:effectLst/>
        </p:spPr>
        <p:style>
          <a:lnRef idx="2">
            <a:schemeClr val="dk1"/>
          </a:lnRef>
          <a:fillRef idx="0">
            <a:schemeClr val="dk1"/>
          </a:fillRef>
          <a:effectRef idx="1">
            <a:schemeClr val="dk1"/>
          </a:effectRef>
          <a:fontRef idx="minor">
            <a:schemeClr val="tx1"/>
          </a:fontRef>
        </p:style>
      </p:cxnSp>
      <p:sp>
        <p:nvSpPr>
          <p:cNvPr id="15" name="Arrow: Bent 14">
            <a:extLst>
              <a:ext uri="{FF2B5EF4-FFF2-40B4-BE49-F238E27FC236}">
                <a16:creationId xmlns:a16="http://schemas.microsoft.com/office/drawing/2014/main" id="{A0FC2062-A333-CC13-697C-59DD9D8B1AF7}"/>
              </a:ext>
            </a:extLst>
          </p:cNvPr>
          <p:cNvSpPr/>
          <p:nvPr/>
        </p:nvSpPr>
        <p:spPr bwMode="auto">
          <a:xfrm rot="16200000" flipH="1" flipV="1">
            <a:off x="5341598" y="2977724"/>
            <a:ext cx="385920" cy="1905483"/>
          </a:xfrm>
          <a:prstGeom prst="bentArrow">
            <a:avLst>
              <a:gd name="adj1" fmla="val 6273"/>
              <a:gd name="adj2" fmla="val 16417"/>
              <a:gd name="adj3" fmla="val 25000"/>
              <a:gd name="adj4" fmla="val 17221"/>
            </a:avLst>
          </a:prstGeom>
          <a:solidFill>
            <a:srgbClr val="FFC000"/>
          </a:solidFill>
          <a:ln>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dirty="0">
              <a:ln>
                <a:noFill/>
              </a:ln>
              <a:solidFill>
                <a:schemeClr val="bg1"/>
              </a:solidFill>
              <a:effectLst/>
              <a:latin typeface="Tahoma" pitchFamily="34" charset="0"/>
            </a:endParaRPr>
          </a:p>
        </p:txBody>
      </p:sp>
      <p:cxnSp>
        <p:nvCxnSpPr>
          <p:cNvPr id="17" name="Straight Connector 16">
            <a:extLst>
              <a:ext uri="{FF2B5EF4-FFF2-40B4-BE49-F238E27FC236}">
                <a16:creationId xmlns:a16="http://schemas.microsoft.com/office/drawing/2014/main" id="{618F07FB-5470-87D0-6EC8-1E8A3213A9F4}"/>
              </a:ext>
            </a:extLst>
          </p:cNvPr>
          <p:cNvCxnSpPr>
            <a:cxnSpLocks/>
          </p:cNvCxnSpPr>
          <p:nvPr/>
        </p:nvCxnSpPr>
        <p:spPr bwMode="auto">
          <a:xfrm>
            <a:off x="2060993" y="3508016"/>
            <a:ext cx="0" cy="265466"/>
          </a:xfrm>
          <a:prstGeom prst="line">
            <a:avLst/>
          </a:prstGeom>
          <a:ln>
            <a:solidFill>
              <a:srgbClr val="0070C0"/>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19" name="Straight Arrow Connector 18">
            <a:extLst>
              <a:ext uri="{FF2B5EF4-FFF2-40B4-BE49-F238E27FC236}">
                <a16:creationId xmlns:a16="http://schemas.microsoft.com/office/drawing/2014/main" id="{8E9DA357-2F01-7E6F-2A63-0B1C61E3B11E}"/>
              </a:ext>
            </a:extLst>
          </p:cNvPr>
          <p:cNvCxnSpPr>
            <a:cxnSpLocks/>
          </p:cNvCxnSpPr>
          <p:nvPr/>
        </p:nvCxnSpPr>
        <p:spPr bwMode="auto">
          <a:xfrm>
            <a:off x="9687017" y="3518193"/>
            <a:ext cx="8750" cy="549199"/>
          </a:xfrm>
          <a:prstGeom prst="straightConnector1">
            <a:avLst/>
          </a:prstGeom>
          <a:ln w="34925">
            <a:solidFill>
              <a:srgbClr val="E35F62"/>
            </a:solidFill>
            <a:headEnd type="none" w="med" len="med"/>
            <a:tailEnd type="triangle" w="lg" len="med"/>
          </a:ln>
          <a:effectLst/>
        </p:spPr>
        <p:style>
          <a:lnRef idx="2">
            <a:schemeClr val="accent2"/>
          </a:lnRef>
          <a:fillRef idx="0">
            <a:schemeClr val="accent2"/>
          </a:fillRef>
          <a:effectRef idx="1">
            <a:schemeClr val="accent2"/>
          </a:effectRef>
          <a:fontRef idx="minor">
            <a:schemeClr val="tx1"/>
          </a:fontRef>
        </p:style>
      </p:cxnSp>
      <p:sp>
        <p:nvSpPr>
          <p:cNvPr id="20" name="Arrow: Bent 19">
            <a:extLst>
              <a:ext uri="{FF2B5EF4-FFF2-40B4-BE49-F238E27FC236}">
                <a16:creationId xmlns:a16="http://schemas.microsoft.com/office/drawing/2014/main" id="{8E7F84B1-7F79-EBD5-3507-4DB81473508E}"/>
              </a:ext>
            </a:extLst>
          </p:cNvPr>
          <p:cNvSpPr/>
          <p:nvPr/>
        </p:nvSpPr>
        <p:spPr>
          <a:xfrm rot="16200000" flipH="1" flipV="1">
            <a:off x="6390345" y="1369282"/>
            <a:ext cx="395896" cy="1905484"/>
          </a:xfrm>
          <a:prstGeom prst="bentArrow">
            <a:avLst>
              <a:gd name="adj1" fmla="val 0"/>
              <a:gd name="adj2" fmla="val 9551"/>
              <a:gd name="adj3" fmla="val 15747"/>
              <a:gd name="adj4" fmla="val 1097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21" name="Arrow: Bent 20">
            <a:extLst>
              <a:ext uri="{FF2B5EF4-FFF2-40B4-BE49-F238E27FC236}">
                <a16:creationId xmlns:a16="http://schemas.microsoft.com/office/drawing/2014/main" id="{9956F1BF-0B9F-1016-B52A-EF97FE28C1DB}"/>
              </a:ext>
            </a:extLst>
          </p:cNvPr>
          <p:cNvSpPr/>
          <p:nvPr/>
        </p:nvSpPr>
        <p:spPr bwMode="auto">
          <a:xfrm rot="16200000" flipH="1" flipV="1">
            <a:off x="2223736" y="3584860"/>
            <a:ext cx="312746" cy="638232"/>
          </a:xfrm>
          <a:prstGeom prst="bentArrow">
            <a:avLst>
              <a:gd name="adj1" fmla="val 6273"/>
              <a:gd name="adj2" fmla="val 16417"/>
              <a:gd name="adj3" fmla="val 25000"/>
              <a:gd name="adj4" fmla="val 17221"/>
            </a:avLst>
          </a:prstGeom>
          <a:solidFill>
            <a:srgbClr val="0070C0"/>
          </a:solidFill>
          <a:ln>
            <a:solidFill>
              <a:srgbClr val="0070C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cxnSp>
        <p:nvCxnSpPr>
          <p:cNvPr id="29" name="Straight Connector 28">
            <a:extLst>
              <a:ext uri="{FF2B5EF4-FFF2-40B4-BE49-F238E27FC236}">
                <a16:creationId xmlns:a16="http://schemas.microsoft.com/office/drawing/2014/main" id="{11118B52-A15D-4829-4978-CB8ED3EFE268}"/>
              </a:ext>
            </a:extLst>
          </p:cNvPr>
          <p:cNvCxnSpPr>
            <a:cxnSpLocks/>
          </p:cNvCxnSpPr>
          <p:nvPr/>
        </p:nvCxnSpPr>
        <p:spPr bwMode="auto">
          <a:xfrm>
            <a:off x="4583227" y="3510748"/>
            <a:ext cx="0" cy="265466"/>
          </a:xfrm>
          <a:prstGeom prst="line">
            <a:avLst/>
          </a:prstGeom>
          <a:ln>
            <a:solidFill>
              <a:srgbClr val="FFC000"/>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23" name="Straight Arrow Connector 22">
            <a:extLst>
              <a:ext uri="{FF2B5EF4-FFF2-40B4-BE49-F238E27FC236}">
                <a16:creationId xmlns:a16="http://schemas.microsoft.com/office/drawing/2014/main" id="{9A613165-1640-B02E-7AC2-1235474CB31E}"/>
              </a:ext>
            </a:extLst>
          </p:cNvPr>
          <p:cNvCxnSpPr>
            <a:cxnSpLocks/>
          </p:cNvCxnSpPr>
          <p:nvPr/>
        </p:nvCxnSpPr>
        <p:spPr bwMode="auto">
          <a:xfrm>
            <a:off x="8477146" y="3539963"/>
            <a:ext cx="8750" cy="549199"/>
          </a:xfrm>
          <a:prstGeom prst="straightConnector1">
            <a:avLst/>
          </a:prstGeom>
          <a:ln w="34925">
            <a:solidFill>
              <a:srgbClr val="E35F62"/>
            </a:solidFill>
            <a:headEnd type="none" w="med" len="med"/>
            <a:tailEnd type="triangle" w="lg" len="med"/>
          </a:ln>
          <a:effectLst/>
        </p:spPr>
        <p:style>
          <a:lnRef idx="2">
            <a:schemeClr val="accent2"/>
          </a:lnRef>
          <a:fillRef idx="0">
            <a:schemeClr val="accent2"/>
          </a:fillRef>
          <a:effectRef idx="1">
            <a:schemeClr val="accent2"/>
          </a:effectRef>
          <a:fontRef idx="minor">
            <a:schemeClr val="tx1"/>
          </a:fontRef>
        </p:style>
      </p:cxnSp>
      <p:sp>
        <p:nvSpPr>
          <p:cNvPr id="16" name="TextBox 15">
            <a:extLst>
              <a:ext uri="{FF2B5EF4-FFF2-40B4-BE49-F238E27FC236}">
                <a16:creationId xmlns:a16="http://schemas.microsoft.com/office/drawing/2014/main" id="{526BA96D-111E-BF51-DD57-D8E04EC267C1}"/>
              </a:ext>
            </a:extLst>
          </p:cNvPr>
          <p:cNvSpPr txBox="1"/>
          <p:nvPr/>
        </p:nvSpPr>
        <p:spPr>
          <a:xfrm>
            <a:off x="1225724" y="5881486"/>
            <a:ext cx="10134506" cy="400110"/>
          </a:xfrm>
          <a:prstGeom prst="rect">
            <a:avLst/>
          </a:prstGeom>
          <a:solidFill>
            <a:srgbClr val="FFFF00"/>
          </a:solidFill>
          <a:ln>
            <a:solidFill>
              <a:schemeClr val="accent2">
                <a:lumMod val="50000"/>
              </a:schemeClr>
            </a:solidFill>
          </a:ln>
        </p:spPr>
        <p:txBody>
          <a:bodyPr wrap="none" rtlCol="0">
            <a:spAutoFit/>
          </a:bodyPr>
          <a:lstStyle/>
          <a:p>
            <a:r>
              <a:rPr lang="en-GB" sz="2000" b="0" dirty="0">
                <a:latin typeface="Roboto" panose="02000000000000000000" pitchFamily="2" charset="0"/>
                <a:ea typeface="Roboto" panose="02000000000000000000" pitchFamily="2" charset="0"/>
              </a:rPr>
              <a:t>Next slides will show some examples on validation results with PWLR deployed on IASI </a:t>
            </a:r>
            <a:endParaRPr lang="en-IE" sz="2000" b="0" dirty="0">
              <a:latin typeface="Roboto" panose="02000000000000000000" pitchFamily="2" charset="0"/>
              <a:ea typeface="Roboto" panose="02000000000000000000" pitchFamily="2" charset="0"/>
            </a:endParaRPr>
          </a:p>
        </p:txBody>
      </p:sp>
      <p:sp>
        <p:nvSpPr>
          <p:cNvPr id="18" name="Arrow: Right 17">
            <a:extLst>
              <a:ext uri="{FF2B5EF4-FFF2-40B4-BE49-F238E27FC236}">
                <a16:creationId xmlns:a16="http://schemas.microsoft.com/office/drawing/2014/main" id="{86275AFF-D601-AC3F-E008-AF8ACC45C869}"/>
              </a:ext>
            </a:extLst>
          </p:cNvPr>
          <p:cNvSpPr/>
          <p:nvPr/>
        </p:nvSpPr>
        <p:spPr bwMode="auto">
          <a:xfrm>
            <a:off x="449096" y="5890503"/>
            <a:ext cx="686768" cy="400109"/>
          </a:xfrm>
          <a:prstGeom prst="righ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dirty="0">
              <a:ln>
                <a:noFill/>
              </a:ln>
              <a:solidFill>
                <a:schemeClr val="bg1"/>
              </a:solidFill>
              <a:effectLst/>
              <a:latin typeface="Tahoma" pitchFamily="34" charset="0"/>
            </a:endParaRPr>
          </a:p>
        </p:txBody>
      </p:sp>
    </p:spTree>
    <p:extLst>
      <p:ext uri="{BB962C8B-B14F-4D97-AF65-F5344CB8AC3E}">
        <p14:creationId xmlns:p14="http://schemas.microsoft.com/office/powerpoint/2010/main" val="3589007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15ED-7FBF-D06D-2FDD-AAE6067C5943}"/>
              </a:ext>
            </a:extLst>
          </p:cNvPr>
          <p:cNvSpPr>
            <a:spLocks noGrp="1"/>
          </p:cNvSpPr>
          <p:nvPr>
            <p:ph type="title"/>
          </p:nvPr>
        </p:nvSpPr>
        <p:spPr/>
        <p:txBody>
          <a:bodyPr>
            <a:normAutofit/>
          </a:bodyPr>
          <a:lstStyle/>
          <a:p>
            <a:r>
              <a:rPr lang="en-GB" dirty="0">
                <a:latin typeface="Dosis" panose="02010303020202060003" pitchFamily="2" charset="0"/>
              </a:rPr>
              <a:t>Intercomparison with space borne reference data </a:t>
            </a:r>
            <a:endParaRPr lang="en-IE" dirty="0"/>
          </a:p>
        </p:txBody>
      </p:sp>
      <p:pic>
        <p:nvPicPr>
          <p:cNvPr id="3" name="Picture 2">
            <a:extLst>
              <a:ext uri="{FF2B5EF4-FFF2-40B4-BE49-F238E27FC236}">
                <a16:creationId xmlns:a16="http://schemas.microsoft.com/office/drawing/2014/main" id="{261245B0-28F7-FFD9-1D91-96D6CBA9DB9D}"/>
              </a:ext>
            </a:extLst>
          </p:cNvPr>
          <p:cNvPicPr>
            <a:picLocks noChangeAspect="1"/>
          </p:cNvPicPr>
          <p:nvPr/>
        </p:nvPicPr>
        <p:blipFill rotWithShape="1">
          <a:blip r:embed="rId2">
            <a:extLst>
              <a:ext uri="{28A0092B-C50C-407E-A947-70E740481C1C}">
                <a14:useLocalDpi xmlns:a14="http://schemas.microsoft.com/office/drawing/2010/main" val="0"/>
              </a:ext>
            </a:extLst>
          </a:blip>
          <a:srcRect t="4381" r="54638"/>
          <a:stretch/>
        </p:blipFill>
        <p:spPr>
          <a:xfrm>
            <a:off x="360000" y="1466850"/>
            <a:ext cx="3268524" cy="5301150"/>
          </a:xfrm>
          <a:prstGeom prst="rect">
            <a:avLst/>
          </a:prstGeom>
        </p:spPr>
      </p:pic>
      <p:pic>
        <p:nvPicPr>
          <p:cNvPr id="4" name="Picture 3">
            <a:extLst>
              <a:ext uri="{FF2B5EF4-FFF2-40B4-BE49-F238E27FC236}">
                <a16:creationId xmlns:a16="http://schemas.microsoft.com/office/drawing/2014/main" id="{261245B0-28F7-FFD9-1D91-96D6CBA9DB9D}"/>
              </a:ext>
            </a:extLst>
          </p:cNvPr>
          <p:cNvPicPr>
            <a:picLocks noChangeAspect="1"/>
          </p:cNvPicPr>
          <p:nvPr/>
        </p:nvPicPr>
        <p:blipFill rotWithShape="1">
          <a:blip r:embed="rId2">
            <a:extLst>
              <a:ext uri="{28A0092B-C50C-407E-A947-70E740481C1C}">
                <a14:useLocalDpi xmlns:a14="http://schemas.microsoft.com/office/drawing/2010/main" val="0"/>
              </a:ext>
            </a:extLst>
          </a:blip>
          <a:srcRect l="80252"/>
          <a:stretch/>
        </p:blipFill>
        <p:spPr>
          <a:xfrm>
            <a:off x="3636000" y="1224000"/>
            <a:ext cx="1422963" cy="5544000"/>
          </a:xfrm>
          <a:prstGeom prst="rect">
            <a:avLst/>
          </a:prstGeom>
        </p:spPr>
      </p:pic>
      <p:pic>
        <p:nvPicPr>
          <p:cNvPr id="5" name="Picture 4">
            <a:extLst>
              <a:ext uri="{FF2B5EF4-FFF2-40B4-BE49-F238E27FC236}">
                <a16:creationId xmlns:a16="http://schemas.microsoft.com/office/drawing/2014/main" id="{D812FF9E-B126-B2D6-67AA-2209FABC5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4482" y="-11399"/>
            <a:ext cx="1857517" cy="1200464"/>
          </a:xfrm>
          <a:prstGeom prst="rect">
            <a:avLst/>
          </a:prstGeom>
        </p:spPr>
      </p:pic>
      <p:sp>
        <p:nvSpPr>
          <p:cNvPr id="7" name="Rectangle 6">
            <a:extLst>
              <a:ext uri="{FF2B5EF4-FFF2-40B4-BE49-F238E27FC236}">
                <a16:creationId xmlns:a16="http://schemas.microsoft.com/office/drawing/2014/main" id="{F86F15E7-1B80-2D6D-F9B1-148BB6C0AA7A}"/>
              </a:ext>
            </a:extLst>
          </p:cNvPr>
          <p:cNvSpPr/>
          <p:nvPr/>
        </p:nvSpPr>
        <p:spPr>
          <a:xfrm>
            <a:off x="1175731" y="681966"/>
            <a:ext cx="3323178" cy="646331"/>
          </a:xfrm>
          <a:prstGeom prst="rect">
            <a:avLst/>
          </a:prstGeom>
        </p:spPr>
        <p:txBody>
          <a:bodyPr wrap="square">
            <a:spAutoFit/>
          </a:bodyPr>
          <a:lstStyle/>
          <a:p>
            <a:r>
              <a:rPr lang="en-US" sz="1800" dirty="0">
                <a:solidFill>
                  <a:srgbClr val="C49847"/>
                </a:solidFill>
                <a:latin typeface="Carlito-Bold"/>
              </a:rPr>
              <a:t>Microwave Limb Sounder MLS</a:t>
            </a:r>
          </a:p>
          <a:p>
            <a:r>
              <a:rPr lang="en-GB" sz="1800" dirty="0"/>
              <a:t>Stratospheric Ozone</a:t>
            </a:r>
          </a:p>
        </p:txBody>
      </p:sp>
      <p:sp>
        <p:nvSpPr>
          <p:cNvPr id="8" name="Rectangle 7">
            <a:extLst>
              <a:ext uri="{FF2B5EF4-FFF2-40B4-BE49-F238E27FC236}">
                <a16:creationId xmlns:a16="http://schemas.microsoft.com/office/drawing/2014/main" id="{349F05C7-D0D1-C002-AFA7-5BB6144570D4}"/>
              </a:ext>
            </a:extLst>
          </p:cNvPr>
          <p:cNvSpPr/>
          <p:nvPr/>
        </p:nvSpPr>
        <p:spPr>
          <a:xfrm>
            <a:off x="6656323" y="781924"/>
            <a:ext cx="3323178" cy="646331"/>
          </a:xfrm>
          <a:prstGeom prst="rect">
            <a:avLst/>
          </a:prstGeom>
        </p:spPr>
        <p:txBody>
          <a:bodyPr wrap="square">
            <a:spAutoFit/>
          </a:bodyPr>
          <a:lstStyle/>
          <a:p>
            <a:r>
              <a:rPr lang="en-US" sz="1800" dirty="0">
                <a:solidFill>
                  <a:srgbClr val="C49847"/>
                </a:solidFill>
                <a:latin typeface="Carlito-Bold"/>
              </a:rPr>
              <a:t>TROPOMI Sentinel 5P</a:t>
            </a:r>
          </a:p>
          <a:p>
            <a:r>
              <a:rPr lang="en-GB" sz="1800" dirty="0"/>
              <a:t>Total Column Ozone</a:t>
            </a:r>
          </a:p>
        </p:txBody>
      </p:sp>
      <p:pic>
        <p:nvPicPr>
          <p:cNvPr id="12" name="Picture 11" descr="A screenshot of a computer&#10;&#10;AI-generated content may be incorrect.">
            <a:extLst>
              <a:ext uri="{FF2B5EF4-FFF2-40B4-BE49-F238E27FC236}">
                <a16:creationId xmlns:a16="http://schemas.microsoft.com/office/drawing/2014/main" id="{59FAD432-8BC2-33C3-CE9D-E72EF54280AC}"/>
              </a:ext>
            </a:extLst>
          </p:cNvPr>
          <p:cNvPicPr>
            <a:picLocks noChangeAspect="1"/>
          </p:cNvPicPr>
          <p:nvPr/>
        </p:nvPicPr>
        <p:blipFill>
          <a:blip r:embed="rId4">
            <a:extLst>
              <a:ext uri="{28A0092B-C50C-407E-A947-70E740481C1C}">
                <a14:useLocalDpi xmlns:a14="http://schemas.microsoft.com/office/drawing/2010/main" val="0"/>
              </a:ext>
            </a:extLst>
          </a:blip>
          <a:srcRect l="38911" t="54171" r="29615" b="10000"/>
          <a:stretch/>
        </p:blipFill>
        <p:spPr>
          <a:xfrm>
            <a:off x="8727333" y="1606099"/>
            <a:ext cx="3485772" cy="2232000"/>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DFDC3261-0660-3E3C-CE8B-BF3447464EF6}"/>
              </a:ext>
            </a:extLst>
          </p:cNvPr>
          <p:cNvPicPr>
            <a:picLocks noChangeAspect="1"/>
          </p:cNvPicPr>
          <p:nvPr/>
        </p:nvPicPr>
        <p:blipFill>
          <a:blip r:embed="rId4">
            <a:extLst>
              <a:ext uri="{28A0092B-C50C-407E-A947-70E740481C1C}">
                <a14:useLocalDpi xmlns:a14="http://schemas.microsoft.com/office/drawing/2010/main" val="0"/>
              </a:ext>
            </a:extLst>
          </a:blip>
          <a:srcRect l="38911" t="17338" r="29615" b="46124"/>
          <a:stretch/>
        </p:blipFill>
        <p:spPr>
          <a:xfrm>
            <a:off x="5396459" y="1570099"/>
            <a:ext cx="3473160" cy="2268000"/>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1340D99D-6A98-E7EE-C2DA-2CECC7ADD50A}"/>
              </a:ext>
            </a:extLst>
          </p:cNvPr>
          <p:cNvPicPr>
            <a:picLocks noChangeAspect="1"/>
          </p:cNvPicPr>
          <p:nvPr/>
        </p:nvPicPr>
        <p:blipFill>
          <a:blip r:embed="rId5">
            <a:extLst>
              <a:ext uri="{28A0092B-C50C-407E-A947-70E740481C1C}">
                <a14:useLocalDpi xmlns:a14="http://schemas.microsoft.com/office/drawing/2010/main" val="0"/>
              </a:ext>
            </a:extLst>
          </a:blip>
          <a:srcRect l="26322" t="26906" r="16058" b="18975"/>
          <a:stretch/>
        </p:blipFill>
        <p:spPr>
          <a:xfrm>
            <a:off x="5908704" y="3828261"/>
            <a:ext cx="5518141" cy="2915323"/>
          </a:xfrm>
          <a:prstGeom prst="rect">
            <a:avLst/>
          </a:prstGeom>
        </p:spPr>
      </p:pic>
      <p:sp>
        <p:nvSpPr>
          <p:cNvPr id="20" name="TextBox 19">
            <a:extLst>
              <a:ext uri="{FF2B5EF4-FFF2-40B4-BE49-F238E27FC236}">
                <a16:creationId xmlns:a16="http://schemas.microsoft.com/office/drawing/2014/main" id="{F9F2B288-9627-43F3-ACE5-23C73B8B9900}"/>
              </a:ext>
            </a:extLst>
          </p:cNvPr>
          <p:cNvSpPr txBox="1"/>
          <p:nvPr/>
        </p:nvSpPr>
        <p:spPr>
          <a:xfrm>
            <a:off x="0" y="1744104"/>
            <a:ext cx="1257212" cy="1077218"/>
          </a:xfrm>
          <a:prstGeom prst="rect">
            <a:avLst/>
          </a:prstGeom>
          <a:noFill/>
          <a:ln>
            <a:solidFill>
              <a:schemeClr val="tx2"/>
            </a:solidFill>
          </a:ln>
        </p:spPr>
        <p:txBody>
          <a:bodyPr wrap="square" rtlCol="0">
            <a:spAutoFit/>
          </a:bodyPr>
          <a:lstStyle/>
          <a:p>
            <a:r>
              <a:rPr lang="en-GB" sz="1600" b="0" dirty="0">
                <a:latin typeface="Roboto" panose="02000000000000000000" pitchFamily="2" charset="0"/>
                <a:ea typeface="Roboto" panose="02000000000000000000" pitchFamily="2" charset="0"/>
              </a:rPr>
              <a:t>Variation of </a:t>
            </a:r>
          </a:p>
          <a:p>
            <a:r>
              <a:rPr lang="en-GB" sz="1600" b="0" dirty="0">
                <a:latin typeface="Roboto" panose="02000000000000000000" pitchFamily="2" charset="0"/>
                <a:ea typeface="Roboto" panose="02000000000000000000" pitchFamily="2" charset="0"/>
              </a:rPr>
              <a:t>IASI Viewing </a:t>
            </a:r>
          </a:p>
          <a:p>
            <a:r>
              <a:rPr lang="en-GB" sz="1600" b="0" dirty="0">
                <a:latin typeface="Roboto" panose="02000000000000000000" pitchFamily="2" charset="0"/>
                <a:ea typeface="Roboto" panose="02000000000000000000" pitchFamily="2" charset="0"/>
              </a:rPr>
              <a:t>angles</a:t>
            </a:r>
            <a:endParaRPr lang="en-IE" sz="1600" b="0" dirty="0">
              <a:latin typeface="Roboto" panose="02000000000000000000" pitchFamily="2" charset="0"/>
              <a:ea typeface="Roboto" panose="02000000000000000000" pitchFamily="2" charset="0"/>
            </a:endParaRPr>
          </a:p>
        </p:txBody>
      </p:sp>
      <p:sp>
        <p:nvSpPr>
          <p:cNvPr id="21" name="Arrow: Right 20">
            <a:extLst>
              <a:ext uri="{FF2B5EF4-FFF2-40B4-BE49-F238E27FC236}">
                <a16:creationId xmlns:a16="http://schemas.microsoft.com/office/drawing/2014/main" id="{156BC04C-7A0C-B69D-518C-AB215F1B2435}"/>
              </a:ext>
            </a:extLst>
          </p:cNvPr>
          <p:cNvSpPr/>
          <p:nvPr/>
        </p:nvSpPr>
        <p:spPr bwMode="auto">
          <a:xfrm>
            <a:off x="905347" y="2218099"/>
            <a:ext cx="359341" cy="235390"/>
          </a:xfrm>
          <a:prstGeom prst="rightArrow">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sp>
        <p:nvSpPr>
          <p:cNvPr id="22" name="TextBox 21">
            <a:extLst>
              <a:ext uri="{FF2B5EF4-FFF2-40B4-BE49-F238E27FC236}">
                <a16:creationId xmlns:a16="http://schemas.microsoft.com/office/drawing/2014/main" id="{F52F7058-21CF-8597-03AB-5B73AF24EA51}"/>
              </a:ext>
            </a:extLst>
          </p:cNvPr>
          <p:cNvSpPr txBox="1"/>
          <p:nvPr/>
        </p:nvSpPr>
        <p:spPr>
          <a:xfrm>
            <a:off x="-78304" y="4852595"/>
            <a:ext cx="1418832" cy="1015663"/>
          </a:xfrm>
          <a:prstGeom prst="rect">
            <a:avLst/>
          </a:prstGeom>
          <a:noFill/>
          <a:ln>
            <a:solidFill>
              <a:schemeClr val="tx2"/>
            </a:solidFill>
          </a:ln>
        </p:spPr>
        <p:txBody>
          <a:bodyPr wrap="square" rtlCol="0">
            <a:spAutoFit/>
          </a:bodyPr>
          <a:lstStyle/>
          <a:p>
            <a:r>
              <a:rPr lang="en-GB" sz="1500" b="0" dirty="0">
                <a:latin typeface="Roboto" panose="02000000000000000000" pitchFamily="2" charset="0"/>
                <a:ea typeface="Roboto" panose="02000000000000000000" pitchFamily="2" charset="0"/>
              </a:rPr>
              <a:t>Width of grey box reflects End User</a:t>
            </a:r>
          </a:p>
          <a:p>
            <a:r>
              <a:rPr lang="en-GB" sz="1500" b="0" dirty="0">
                <a:latin typeface="Roboto" panose="02000000000000000000" pitchFamily="2" charset="0"/>
                <a:ea typeface="Roboto" panose="02000000000000000000" pitchFamily="2" charset="0"/>
              </a:rPr>
              <a:t>Requirements</a:t>
            </a:r>
            <a:endParaRPr lang="en-IE" sz="1500" b="0" dirty="0">
              <a:latin typeface="Roboto" panose="02000000000000000000" pitchFamily="2" charset="0"/>
              <a:ea typeface="Roboto" panose="02000000000000000000" pitchFamily="2" charset="0"/>
            </a:endParaRPr>
          </a:p>
        </p:txBody>
      </p:sp>
      <p:sp>
        <p:nvSpPr>
          <p:cNvPr id="23" name="Arrow: Right 22">
            <a:extLst>
              <a:ext uri="{FF2B5EF4-FFF2-40B4-BE49-F238E27FC236}">
                <a16:creationId xmlns:a16="http://schemas.microsoft.com/office/drawing/2014/main" id="{8B051611-80AB-B2B6-ED35-CAF6FFDF512B}"/>
              </a:ext>
            </a:extLst>
          </p:cNvPr>
          <p:cNvSpPr/>
          <p:nvPr/>
        </p:nvSpPr>
        <p:spPr bwMode="auto">
          <a:xfrm>
            <a:off x="1211245" y="5960322"/>
            <a:ext cx="580821" cy="235390"/>
          </a:xfrm>
          <a:prstGeom prst="rightArrow">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sp>
        <p:nvSpPr>
          <p:cNvPr id="24" name="TextBox 23">
            <a:extLst>
              <a:ext uri="{FF2B5EF4-FFF2-40B4-BE49-F238E27FC236}">
                <a16:creationId xmlns:a16="http://schemas.microsoft.com/office/drawing/2014/main" id="{33116F74-D23C-C895-5AEE-DD6BAB07DA93}"/>
              </a:ext>
            </a:extLst>
          </p:cNvPr>
          <p:cNvSpPr txBox="1"/>
          <p:nvPr/>
        </p:nvSpPr>
        <p:spPr>
          <a:xfrm>
            <a:off x="6656323" y="1428255"/>
            <a:ext cx="1080745" cy="338554"/>
          </a:xfrm>
          <a:prstGeom prst="rect">
            <a:avLst/>
          </a:prstGeom>
          <a:solidFill>
            <a:schemeClr val="accent3"/>
          </a:solidFill>
        </p:spPr>
        <p:txBody>
          <a:bodyPr wrap="none" rtlCol="0">
            <a:spAutoFit/>
          </a:bodyPr>
          <a:lstStyle/>
          <a:p>
            <a:r>
              <a:rPr lang="en-GB" sz="1600" b="0" dirty="0">
                <a:latin typeface="Roboto" panose="02000000000000000000" pitchFamily="2" charset="0"/>
                <a:ea typeface="Roboto" panose="02000000000000000000" pitchFamily="2" charset="0"/>
              </a:rPr>
              <a:t>TROPOMI</a:t>
            </a:r>
            <a:endParaRPr lang="en-IE" sz="1600" b="0" dirty="0">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7EEE3D62-731A-D714-EB01-AE6F5FBC662B}"/>
              </a:ext>
            </a:extLst>
          </p:cNvPr>
          <p:cNvSpPr txBox="1"/>
          <p:nvPr/>
        </p:nvSpPr>
        <p:spPr>
          <a:xfrm>
            <a:off x="9979501" y="1421464"/>
            <a:ext cx="1159292" cy="338554"/>
          </a:xfrm>
          <a:prstGeom prst="rect">
            <a:avLst/>
          </a:prstGeom>
          <a:solidFill>
            <a:schemeClr val="accent3"/>
          </a:solidFill>
        </p:spPr>
        <p:txBody>
          <a:bodyPr wrap="none" rtlCol="0">
            <a:spAutoFit/>
          </a:bodyPr>
          <a:lstStyle/>
          <a:p>
            <a:r>
              <a:rPr lang="en-GB" sz="1600" b="0" dirty="0">
                <a:latin typeface="Roboto" panose="02000000000000000000" pitchFamily="2" charset="0"/>
                <a:ea typeface="Roboto" panose="02000000000000000000" pitchFamily="2" charset="0"/>
              </a:rPr>
              <a:t>IASI-PWLR</a:t>
            </a:r>
            <a:endParaRPr lang="en-IE" sz="1600" b="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10124967"/>
      </p:ext>
    </p:extLst>
  </p:cSld>
  <p:clrMapOvr>
    <a:masterClrMapping/>
  </p:clrMapOvr>
  <p:transition/>
</p:sld>
</file>

<file path=ppt/theme/theme1.xml><?xml version="1.0" encoding="utf-8"?>
<a:theme xmlns:a="http://schemas.openxmlformats.org/drawingml/2006/main" name="3_Programmes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dirty="0">
            <a:latin typeface="Roboto" panose="02000000000000000000" pitchFamily="2"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Programmes) (1)" id="{421878B1-C22F-4506-B945-2538D36E3FB7}" vid="{BECB093D-9C2F-4615-9C3F-B78CC52372D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Template (Programmes) (2)</Template>
  <TotalTime>6893</TotalTime>
  <Words>1424</Words>
  <Application>Microsoft Macintosh PowerPoint</Application>
  <PresentationFormat>ワイド画面</PresentationFormat>
  <Paragraphs>174</Paragraphs>
  <Slides>12</Slides>
  <Notes>3</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12</vt:i4>
      </vt:variant>
    </vt:vector>
  </HeadingPairs>
  <TitlesOfParts>
    <vt:vector size="31" baseType="lpstr">
      <vt:lpstr>Banschrift</vt:lpstr>
      <vt:lpstr>Carlito-Bold</vt:lpstr>
      <vt:lpstr>Inter</vt:lpstr>
      <vt:lpstr>Arial</vt:lpstr>
      <vt:lpstr>Bahnschrift</vt:lpstr>
      <vt:lpstr>Bahnschrift Light</vt:lpstr>
      <vt:lpstr>Bahnschrift SemiLight</vt:lpstr>
      <vt:lpstr>Calibri</vt:lpstr>
      <vt:lpstr>Century Gothic</vt:lpstr>
      <vt:lpstr>Dosis</vt:lpstr>
      <vt:lpstr>Helvetica</vt:lpstr>
      <vt:lpstr>Roboto</vt:lpstr>
      <vt:lpstr>Roboto Light</vt:lpstr>
      <vt:lpstr>Roboto Medium</vt:lpstr>
      <vt:lpstr>Segoe UI Symbol</vt:lpstr>
      <vt:lpstr>Tahoma</vt:lpstr>
      <vt:lpstr>Times New Roman</vt:lpstr>
      <vt:lpstr>Wingdings</vt:lpstr>
      <vt:lpstr>3_Programmes Template</vt:lpstr>
      <vt:lpstr>PowerPoint プレゼンテーション</vt:lpstr>
      <vt:lpstr>The EUMETSAT IRS Mission</vt:lpstr>
      <vt:lpstr>Temporal and spatial resolution</vt:lpstr>
      <vt:lpstr>The EUMETSAT PWLR approach for HSIR L2 products</vt:lpstr>
      <vt:lpstr>L2 Processing chain / Post-processing</vt:lpstr>
      <vt:lpstr>MTG-IRS L2 Product Test Data for users’ familiarization purposes</vt:lpstr>
      <vt:lpstr>MTG-IRS L2 Product Test Data 6h Total Column Ozone LAC4 (Europe)</vt:lpstr>
      <vt:lpstr>IRS L2 Ozone Validation Strategy</vt:lpstr>
      <vt:lpstr>Intercomparison with space borne reference data </vt:lpstr>
      <vt:lpstr>Validation with Ozonesondes</vt:lpstr>
      <vt:lpstr>Total Column Ozone vs Brewer Photospectrometer (EUBrewNet)</vt:lpstr>
      <vt:lpstr>Ozone on IRS Summary</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 Dussarrat</dc:creator>
  <cp:lastModifiedBy>Hiroshi TANIMOTO</cp:lastModifiedBy>
  <cp:revision>199</cp:revision>
  <cp:lastPrinted>2006-03-06T14:11:17Z</cp:lastPrinted>
  <dcterms:created xsi:type="dcterms:W3CDTF">2022-03-17T07:51:20Z</dcterms:created>
  <dcterms:modified xsi:type="dcterms:W3CDTF">2025-07-26T08:30:46Z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1304311</vt:lpwstr>
  </property>
  <property fmtid="{D5CDD505-2E9C-101B-9397-08002B2CF9AE}" pid="3" name="DM_DOCNAME">
    <vt:lpwstr>Transmission Drop Anomaly - L1 L2 Analysis to ESA - 052022</vt:lpwstr>
  </property>
  <property fmtid="{D5CDD505-2E9C-101B-9397-08002B2CF9AE}" pid="4" name="DM_AUTHOR">
    <vt:lpwstr>Dorothee Coppens</vt:lpwstr>
  </property>
  <property fmtid="{D5CDD505-2E9C-101B-9397-08002B2CF9AE}" pid="5" name="DM_E_DOC_NO">
    <vt:lpwstr>EUM/RSP/VWG/22/1304311</vt:lpwstr>
  </property>
  <property fmtid="{D5CDD505-2E9C-101B-9397-08002B2CF9AE}" pid="6" name="DM_E_VER_NO">
    <vt:lpwstr>1 Draft</vt:lpwstr>
  </property>
  <property fmtid="{D5CDD505-2E9C-101B-9397-08002B2CF9AE}" pid="7" name="DM_E_ISS_DATE">
    <vt:lpwstr>6 May 2022</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