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1284" r:id="rId4"/>
    <p:sldId id="257" r:id="rId5"/>
    <p:sldId id="259" r:id="rId6"/>
    <p:sldId id="260" r:id="rId7"/>
    <p:sldId id="261" r:id="rId8"/>
    <p:sldId id="262" r:id="rId9"/>
    <p:sldId id="263" r:id="rId10"/>
    <p:sldId id="265" r:id="rId11"/>
    <p:sldId id="258" r:id="rId12"/>
    <p:sldId id="129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3CCF"/>
    <a:srgbClr val="A8EF5D"/>
    <a:srgbClr val="94D252"/>
    <a:srgbClr val="204D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37"/>
    <p:restoredTop sz="83699"/>
  </p:normalViewPr>
  <p:slideViewPr>
    <p:cSldViewPr snapToGrid="0" snapToObjects="1">
      <p:cViewPr varScale="1">
        <p:scale>
          <a:sx n="105" d="100"/>
          <a:sy n="105" d="100"/>
        </p:scale>
        <p:origin x="13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 dirty="0"/>
              <a:t>Google</a:t>
            </a:r>
            <a:r>
              <a:rPr lang="en-US" sz="1200" baseline="0" dirty="0"/>
              <a:t> Scholar Search Results on “</a:t>
            </a:r>
            <a:r>
              <a:rPr lang="en-US" sz="1200" baseline="0" dirty="0" err="1"/>
              <a:t>tropomi</a:t>
            </a:r>
            <a:r>
              <a:rPr lang="en-US" sz="1200" baseline="0" dirty="0"/>
              <a:t> OR s5p”</a:t>
            </a:r>
            <a:endParaRPr lang="en-US" sz="12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Sheet1!$A$2:$A$10</c:f>
              <c:numCache>
                <c:formatCode>General</c:formatCode>
                <c:ptCount val="9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  <c:pt idx="8">
                  <c:v>2025</c:v>
                </c:pt>
              </c:numCache>
            </c:numRef>
          </c:cat>
          <c:val>
            <c:numRef>
              <c:f>Sheet1!$B$2:$B$10</c:f>
              <c:numCache>
                <c:formatCode>General</c:formatCode>
                <c:ptCount val="9"/>
                <c:pt idx="0">
                  <c:v>427</c:v>
                </c:pt>
                <c:pt idx="1">
                  <c:v>616</c:v>
                </c:pt>
                <c:pt idx="2">
                  <c:v>908</c:v>
                </c:pt>
                <c:pt idx="3">
                  <c:v>1470</c:v>
                </c:pt>
                <c:pt idx="4">
                  <c:v>2160</c:v>
                </c:pt>
                <c:pt idx="5">
                  <c:v>2250</c:v>
                </c:pt>
                <c:pt idx="6">
                  <c:v>2370</c:v>
                </c:pt>
                <c:pt idx="7">
                  <c:v>2780</c:v>
                </c:pt>
                <c:pt idx="8">
                  <c:v>1260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8D-5246-9659-1E4262D07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80526352"/>
        <c:axId val="1180221904"/>
      </c:barChart>
      <c:catAx>
        <c:axId val="11805263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Time</a:t>
                </a:r>
                <a:r>
                  <a:rPr lang="en-US" baseline="0"/>
                  <a:t> [year]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221904"/>
        <c:crosses val="autoZero"/>
        <c:auto val="1"/>
        <c:lblAlgn val="ctr"/>
        <c:lblOffset val="100"/>
        <c:noMultiLvlLbl val="0"/>
      </c:catAx>
      <c:valAx>
        <c:axId val="1180221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Number of Results [-]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526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0E33A-1B4F-CA4D-B931-61C47C6B377D}" type="datetimeFigureOut">
              <a:rPr lang="en-US" smtClean="0"/>
              <a:t>7/26/25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2768A-3CEC-EF4D-9B8A-C6ACD03F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73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61963" y="693738"/>
            <a:ext cx="6161087" cy="346551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5430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2768A-3CEC-EF4D-9B8A-C6ACD03F34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140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the L1B processor there will be an important update, with most impact for the UV processor (B1&amp;B2). It is planned that this will also be the version used for the mission reprocessing.</a:t>
            </a:r>
          </a:p>
          <a:p>
            <a:endParaRPr lang="en-US" dirty="0"/>
          </a:p>
          <a:p>
            <a:r>
              <a:rPr lang="en-US" dirty="0"/>
              <a:t>For L2 an important step is the ALH cloud clearing algorithm, independent of NPP-VIIRS. This will improve the NRT data and can serve as a NPP-VIIRS fallback.</a:t>
            </a:r>
          </a:p>
          <a:p>
            <a:r>
              <a:rPr lang="en-US" dirty="0"/>
              <a:t>New is the CH4 data produced in NRT, which is a request from the user community.</a:t>
            </a:r>
          </a:p>
          <a:p>
            <a:endParaRPr lang="en-US" dirty="0"/>
          </a:p>
          <a:p>
            <a:r>
              <a:rPr lang="en-US" dirty="0"/>
              <a:t>@Diego: add UPAS update highlights.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2768A-3CEC-EF4D-9B8A-C6ACD03F34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4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Figures show examples from the automated validation data server for NO2 and CO.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2768A-3CEC-EF4D-9B8A-C6ACD03F34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96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recent weeks there have been severe wildfires over Canada.</a:t>
            </a:r>
          </a:p>
          <a:p>
            <a:r>
              <a:rPr lang="en-US" dirty="0"/>
              <a:t>The smoke plumes can be tracked all the way to Europe.</a:t>
            </a:r>
          </a:p>
          <a:p>
            <a:r>
              <a:rPr lang="en-US" dirty="0"/>
              <a:t>Some plumes are transported towards the North and reach high altitudes of more than 10 km.</a:t>
            </a:r>
          </a:p>
          <a:p>
            <a:r>
              <a:rPr lang="en-US" dirty="0"/>
              <a:t>The Tropomi ALH data are confirmed by the detailed </a:t>
            </a:r>
            <a:r>
              <a:rPr lang="en-US" dirty="0" err="1"/>
              <a:t>EarthCARE</a:t>
            </a:r>
            <a:r>
              <a:rPr lang="en-US" dirty="0"/>
              <a:t> Lidar data.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2768A-3CEC-EF4D-9B8A-C6ACD03F34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62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Strongly reduced noise allow for detection of smaller sources. Shown results are for 1 day,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2768A-3CEC-EF4D-9B8A-C6ACD03F34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5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04472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5386858"/>
            <a:ext cx="929640" cy="8404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093" y="0"/>
            <a:ext cx="2202907" cy="10931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0"/>
            <a:ext cx="1987550" cy="993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3" b="12170"/>
          <a:stretch/>
        </p:blipFill>
        <p:spPr>
          <a:xfrm>
            <a:off x="10668000" y="5257800"/>
            <a:ext cx="1137920" cy="9875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599F3C-A41F-0AAE-93AE-03DC902DBCF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63990" y="52388"/>
            <a:ext cx="3009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19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04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115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3" y="6429377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E8FFC1A-F6E9-7047-AD02-80612F1F1B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692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F73A6B-2C8F-044F-BAE6-A9200EF29A6B}"/>
              </a:ext>
            </a:extLst>
          </p:cNvPr>
          <p:cNvSpPr txBox="1"/>
          <p:nvPr userDrawn="1"/>
        </p:nvSpPr>
        <p:spPr>
          <a:xfrm>
            <a:off x="935388" y="4952048"/>
            <a:ext cx="5886548" cy="144655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chemeClr val="tx1"/>
                </a:solidFill>
              </a:rPr>
              <a:t>Copernicus</a:t>
            </a:r>
            <a:r>
              <a:rPr lang="it-IT" sz="2400" b="1" dirty="0">
                <a:solidFill>
                  <a:schemeClr val="tx1"/>
                </a:solidFill>
              </a:rPr>
              <a:t> Sentinel-5 Precursor </a:t>
            </a:r>
          </a:p>
          <a:p>
            <a:r>
              <a:rPr lang="it-IT" sz="2400" b="1" dirty="0" err="1">
                <a:solidFill>
                  <a:schemeClr val="tx1"/>
                </a:solidFill>
              </a:rPr>
              <a:t>Yearly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Mission</a:t>
            </a:r>
            <a:r>
              <a:rPr lang="it-IT" sz="2400" b="1" dirty="0">
                <a:solidFill>
                  <a:schemeClr val="tx1"/>
                </a:solidFill>
              </a:rPr>
              <a:t> </a:t>
            </a:r>
            <a:r>
              <a:rPr lang="it-IT" sz="2400" b="1" dirty="0" err="1">
                <a:solidFill>
                  <a:schemeClr val="tx1"/>
                </a:solidFill>
              </a:rPr>
              <a:t>Review</a:t>
            </a:r>
            <a:r>
              <a:rPr lang="it-IT" sz="2400" b="1" dirty="0">
                <a:solidFill>
                  <a:schemeClr val="tx1"/>
                </a:solidFill>
              </a:rPr>
              <a:t> Meeting</a:t>
            </a:r>
          </a:p>
          <a:p>
            <a:r>
              <a:rPr lang="it-IT" sz="2400" b="1" dirty="0">
                <a:solidFill>
                  <a:schemeClr val="tx1"/>
                </a:solidFill>
              </a:rPr>
              <a:t>11 </a:t>
            </a:r>
            <a:r>
              <a:rPr lang="it-IT" sz="2400" b="1" dirty="0" err="1">
                <a:solidFill>
                  <a:schemeClr val="tx1"/>
                </a:solidFill>
              </a:rPr>
              <a:t>October</a:t>
            </a:r>
            <a:r>
              <a:rPr lang="it-IT" sz="2400" b="1" dirty="0">
                <a:solidFill>
                  <a:schemeClr val="tx1"/>
                </a:solidFill>
              </a:rPr>
              <a:t> 2024</a:t>
            </a:r>
          </a:p>
          <a:p>
            <a:r>
              <a:rPr lang="it-IT" sz="1600" b="0" dirty="0" err="1">
                <a:solidFill>
                  <a:schemeClr val="tx1"/>
                </a:solidFill>
              </a:rPr>
              <a:t>Angelika.Dehn@esa.int</a:t>
            </a:r>
            <a:endParaRPr lang="it-IT" sz="1600" b="0" dirty="0">
              <a:solidFill>
                <a:schemeClr val="tx1"/>
              </a:solidFill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C1EF00FF-2B71-6C4E-BA71-1377E9C4C4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9587" y="268693"/>
            <a:ext cx="8564839" cy="574516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Sentinel-5P Product Performance Status</a:t>
            </a:r>
          </a:p>
        </p:txBody>
      </p:sp>
    </p:spTree>
    <p:extLst>
      <p:ext uri="{BB962C8B-B14F-4D97-AF65-F5344CB8AC3E}">
        <p14:creationId xmlns:p14="http://schemas.microsoft.com/office/powerpoint/2010/main" val="1901632401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723" y="198867"/>
            <a:ext cx="8664519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3550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000" y="3296484"/>
            <a:ext cx="10385400" cy="1764585"/>
          </a:xfrm>
          <a:prstGeom prst="rect">
            <a:avLst/>
          </a:prstGeom>
        </p:spPr>
        <p:txBody>
          <a:bodyPr anchor="t"/>
          <a:lstStyle>
            <a:lvl1pPr algn="l">
              <a:defRPr sz="5333" b="0" cap="all">
                <a:solidFill>
                  <a:srgbClr val="0098DB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6000" y="1796295"/>
            <a:ext cx="10385400" cy="1500187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8348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723" y="198867"/>
            <a:ext cx="8664519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1267" y="1673225"/>
            <a:ext cx="5185835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184000" cy="4318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23816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5497" y="1666800"/>
            <a:ext cx="5193600" cy="496800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666875"/>
            <a:ext cx="5195221" cy="495324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7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825600" y="2174402"/>
            <a:ext cx="5198533" cy="381635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98475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90782" y="214287"/>
            <a:ext cx="9566461" cy="5436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933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55158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752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1666877"/>
            <a:ext cx="6625167" cy="4324351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5500" y="1666802"/>
            <a:ext cx="3795184" cy="43243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782" y="198867"/>
            <a:ext cx="9566461" cy="5745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0596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2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000" y="4966497"/>
            <a:ext cx="7910400" cy="410369"/>
          </a:xfrm>
          <a:prstGeom prst="rect">
            <a:avLst/>
          </a:prstGeom>
        </p:spPr>
        <p:txBody>
          <a:bodyPr anchor="b"/>
          <a:lstStyle>
            <a:lvl1pPr algn="l">
              <a:defRPr sz="1867" b="1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35716" y="1666875"/>
            <a:ext cx="7909984" cy="339090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6000" y="5372102"/>
            <a:ext cx="7910400" cy="619127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0424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9508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2" y="882193"/>
            <a:ext cx="11732717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791"/>
            </a:lvl1pPr>
            <a:lvl2pPr>
              <a:defRPr sz="1791"/>
            </a:lvl2pPr>
            <a:lvl3pPr>
              <a:defRPr sz="1791"/>
            </a:lvl3pPr>
            <a:lvl4pPr>
              <a:defRPr sz="1791"/>
            </a:lvl4pPr>
            <a:lvl5pPr>
              <a:defRPr sz="1791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3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067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7/26/25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9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70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7/26/25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46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7/26/25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08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7/26/25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3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520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B639D-8201-1049-8917-01025DDF1CF4}" type="datetimeFigureOut">
              <a:rPr lang="en-US" smtClean="0"/>
              <a:t>7/26/25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5F0CD-4AE2-5E45-9B56-F0F464AE7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03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7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05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188720"/>
            <a:ext cx="10515600" cy="4988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5534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26 April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55342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97A963E1-D6A9-FB4E-B100-CFA8450FD94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18D9994-E061-9005-BBD3-5B2F2BB4A98B}"/>
              </a:ext>
            </a:extLst>
          </p:cNvPr>
          <p:cNvGrpSpPr/>
          <p:nvPr userDrawn="1"/>
        </p:nvGrpSpPr>
        <p:grpSpPr>
          <a:xfrm>
            <a:off x="2117" y="6541029"/>
            <a:ext cx="12189883" cy="457200"/>
            <a:chOff x="2117" y="6541029"/>
            <a:chExt cx="12189883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2117" y="6609068"/>
              <a:ext cx="12189883" cy="253835"/>
            </a:xfrm>
            <a:prstGeom prst="rect">
              <a:avLst/>
            </a:prstGeom>
            <a:solidFill>
              <a:srgbClr val="061D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EE3B95D-E1E4-919D-89AA-AF69AE7E14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5435600" y="6541029"/>
              <a:ext cx="1320800" cy="457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996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>
              <a:lumMod val="50000"/>
            </a:schemeClr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400" kern="1200">
          <a:solidFill>
            <a:schemeClr val="accent1">
              <a:lumMod val="50000"/>
            </a:schemeClr>
          </a:solidFill>
          <a:latin typeface="Verdana" charset="0"/>
          <a:ea typeface="Verdana" charset="0"/>
          <a:cs typeface="Verdan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accent1">
              <a:lumMod val="50000"/>
            </a:schemeClr>
          </a:solidFill>
          <a:latin typeface="Verdana" charset="0"/>
          <a:ea typeface="Verdana" charset="0"/>
          <a:cs typeface="Verdan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accent1">
              <a:lumMod val="50000"/>
            </a:schemeClr>
          </a:solidFill>
          <a:latin typeface="Verdana" charset="0"/>
          <a:ea typeface="Verdana" charset="0"/>
          <a:cs typeface="Verdan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1">
              <a:lumMod val="50000"/>
            </a:schemeClr>
          </a:solidFill>
          <a:latin typeface="Verdana" charset="0"/>
          <a:ea typeface="Verdana" charset="0"/>
          <a:cs typeface="Verdan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1">
              <a:lumMod val="50000"/>
            </a:schemeClr>
          </a:solidFill>
          <a:latin typeface="Verdana" charset="0"/>
          <a:ea typeface="Verdana" charset="0"/>
          <a:cs typeface="Verdan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F57C72B-A73C-DD48-B423-6167B5468CF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400" y="1167851"/>
            <a:ext cx="11664000" cy="489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770885" y="447363"/>
            <a:ext cx="6688667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067" noProof="0" dirty="0"/>
          </a:p>
        </p:txBody>
      </p:sp>
    </p:spTree>
    <p:extLst>
      <p:ext uri="{BB962C8B-B14F-4D97-AF65-F5344CB8AC3E}">
        <p14:creationId xmlns:p14="http://schemas.microsoft.com/office/powerpoint/2010/main" val="388145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33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2933" b="1">
          <a:solidFill>
            <a:schemeClr val="bg1"/>
          </a:solidFill>
          <a:latin typeface="Verdana" pitchFamily="34" charset="0"/>
        </a:defRPr>
      </a:lvl9pPr>
    </p:titleStyle>
    <p:bodyStyle>
      <a:lvl1pPr marL="0" indent="-457189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107997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87675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67353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3470313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2133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463961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6pPr>
      <a:lvl7pPr marL="524920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7pPr>
      <a:lvl8pPr marL="5858787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8pPr>
      <a:lvl9pPr marL="6468372" indent="-558786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213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geoservice.dlr.de/" TargetMode="External"/><Relationship Id="rId3" Type="http://schemas.openxmlformats.org/officeDocument/2006/relationships/image" Target="../media/image30.png"/><Relationship Id="rId7" Type="http://schemas.openxmlformats.org/officeDocument/2006/relationships/hyperlink" Target="https://earthengine.google.com/" TargetMode="External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../media/image33.jpeg"/><Relationship Id="rId5" Type="http://schemas.openxmlformats.org/officeDocument/2006/relationships/image" Target="../media/image31.jpeg"/><Relationship Id="rId10" Type="http://schemas.openxmlformats.org/officeDocument/2006/relationships/hyperlink" Target="https://atmos.eoc.dlr.de/inpuls/visualization/" TargetMode="External"/><Relationship Id="rId4" Type="http://schemas.microsoft.com/office/2007/relationships/hdphoto" Target="../media/hdphoto1.wdp"/><Relationship Id="rId9" Type="http://schemas.openxmlformats.org/officeDocument/2006/relationships/hyperlink" Target="https://terrascope.be/en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mps.tropomi.eu/reporting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pc-vdaf.tropomi.eu/index.php?option=com_vdaf&amp;view=showReport&amp;format=rawhtml&amp;id=6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Sentinel 5 Precursor / TROPOMI</a:t>
            </a:r>
            <a:br>
              <a:rPr lang="en-US" dirty="0"/>
            </a:br>
            <a:r>
              <a:rPr lang="en-US" dirty="0"/>
              <a:t>Mission Status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en-US" dirty="0"/>
              <a:t>Pepijn Veefkind, </a:t>
            </a:r>
            <a:r>
              <a:rPr lang="en-US" u="sng" dirty="0"/>
              <a:t>Diego Loyola</a:t>
            </a:r>
            <a:r>
              <a:rPr lang="en-US" dirty="0"/>
              <a:t>, Claus Zehner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BC6244-9A4C-558C-FDBA-36B6DF334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1" y="5349875"/>
            <a:ext cx="8178800" cy="108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654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0BE6-C54E-515D-4A7B-9A3005915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Mission Extension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B5138C-CE98-43E2-1A46-34C8EA1D5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7600" y="1263650"/>
            <a:ext cx="9563100" cy="30276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 the coming year, a decision will be made on the S5P mission extension after 2028.</a:t>
            </a:r>
          </a:p>
          <a:p>
            <a:r>
              <a:rPr lang="en-US" dirty="0"/>
              <a:t>Arguments for S5P mission extension:</a:t>
            </a:r>
          </a:p>
          <a:p>
            <a:pPr lvl="1"/>
            <a:r>
              <a:rPr lang="en-US" dirty="0"/>
              <a:t>The complementarity with Sentinel 5 (S5 morning | S5 afternoon);</a:t>
            </a:r>
          </a:p>
          <a:p>
            <a:pPr lvl="1"/>
            <a:r>
              <a:rPr lang="en-US" dirty="0"/>
              <a:t>The excellent quality of the S5P/Tropomi data products;</a:t>
            </a:r>
          </a:p>
          <a:p>
            <a:pPr lvl="1"/>
            <a:r>
              <a:rPr lang="en-US" dirty="0"/>
              <a:t>The high spatial resolution of S5P/Tropomi;</a:t>
            </a:r>
          </a:p>
          <a:p>
            <a:pPr lvl="1"/>
            <a:r>
              <a:rPr lang="en-US" dirty="0"/>
              <a:t>The continuation of the afternoon data record started with OMI;</a:t>
            </a:r>
          </a:p>
          <a:p>
            <a:pPr lvl="1"/>
            <a:r>
              <a:rPr lang="en-US" dirty="0"/>
              <a:t>Better coverage of high latitudes compared to S5 due to lower SZA;</a:t>
            </a:r>
          </a:p>
          <a:p>
            <a:pPr lvl="1"/>
            <a:r>
              <a:rPr lang="en-US" dirty="0"/>
              <a:t>…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2FD82AB-310F-B728-6307-2DF0C3E15339}"/>
              </a:ext>
            </a:extLst>
          </p:cNvPr>
          <p:cNvSpPr/>
          <p:nvPr/>
        </p:nvSpPr>
        <p:spPr>
          <a:xfrm>
            <a:off x="1631950" y="4559300"/>
            <a:ext cx="8534400" cy="146050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The voice of the user community will be important for the S5P mission extension!</a:t>
            </a:r>
          </a:p>
        </p:txBody>
      </p:sp>
    </p:spTree>
    <p:extLst>
      <p:ext uri="{BB962C8B-B14F-4D97-AF65-F5344CB8AC3E}">
        <p14:creationId xmlns:p14="http://schemas.microsoft.com/office/powerpoint/2010/main" val="367810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5FF05-F532-058F-B968-8CD788F96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117A314-C64A-77D5-CA42-16E6DD9E6D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95" y="67728"/>
            <a:ext cx="1917976" cy="10769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FE3F93-C0A1-A62B-C5D6-01AF78D26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701359"/>
            <a:ext cx="10923588" cy="739711"/>
          </a:xfrm>
        </p:spPr>
        <p:txBody>
          <a:bodyPr/>
          <a:lstStyle/>
          <a:p>
            <a:r>
              <a:rPr lang="en-US" dirty="0"/>
              <a:t>TROPOMI Data Availability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DB547-417A-FD01-451F-A7C6B514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D5870-647E-47C9-9DBE-56F672B81189}" type="datetime4">
              <a:rPr lang="en-US" smtClean="0"/>
              <a:t>July 26, 2025</a:t>
            </a:fld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4A8C7-34AA-1EA5-F13F-DB1AC671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11</a:t>
            </a:fld>
            <a:endParaRPr lang="nl-NL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A4A9F5-0231-DB1B-8743-A6683C73C096}"/>
              </a:ext>
            </a:extLst>
          </p:cNvPr>
          <p:cNvSpPr/>
          <p:nvPr/>
        </p:nvSpPr>
        <p:spPr>
          <a:xfrm>
            <a:off x="633412" y="1441070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Copernicus Dataspace</a:t>
            </a:r>
          </a:p>
          <a:p>
            <a:pPr algn="ctr"/>
            <a:r>
              <a:rPr lang="en-US" sz="1600" dirty="0"/>
              <a:t>Operational L1 and L2 data</a:t>
            </a:r>
          </a:p>
          <a:p>
            <a:pPr algn="ctr"/>
            <a:r>
              <a:rPr lang="en-US" sz="1400" dirty="0"/>
              <a:t>https://</a:t>
            </a:r>
            <a:r>
              <a:rPr lang="en-US" sz="1400" dirty="0" err="1"/>
              <a:t>dataspace.copernicus.eu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54778FC-2A4A-4AA0-601A-67B2F9EB6C4C}"/>
              </a:ext>
            </a:extLst>
          </p:cNvPr>
          <p:cNvSpPr/>
          <p:nvPr/>
        </p:nvSpPr>
        <p:spPr>
          <a:xfrm>
            <a:off x="4675060" y="1441070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S5P-PAL</a:t>
            </a:r>
          </a:p>
          <a:p>
            <a:pPr algn="ctr"/>
            <a:r>
              <a:rPr lang="en-US" sz="1600" dirty="0"/>
              <a:t>Scientific L2 and L3 data</a:t>
            </a:r>
          </a:p>
          <a:p>
            <a:pPr algn="ctr"/>
            <a:r>
              <a:rPr lang="en-US" sz="1400" dirty="0"/>
              <a:t>https://data-portal.s5p-pal.com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E38612-EAA0-EECE-3740-ED6AA0D99FA6}"/>
              </a:ext>
            </a:extLst>
          </p:cNvPr>
          <p:cNvSpPr/>
          <p:nvPr/>
        </p:nvSpPr>
        <p:spPr>
          <a:xfrm>
            <a:off x="633412" y="2987739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TEMIS</a:t>
            </a:r>
          </a:p>
          <a:p>
            <a:pPr algn="ctr"/>
            <a:r>
              <a:rPr lang="en-US" sz="1600" dirty="0"/>
              <a:t>Regional and  gridded NO2 data</a:t>
            </a:r>
          </a:p>
          <a:p>
            <a:pPr algn="ctr"/>
            <a:r>
              <a:rPr lang="en-US" sz="1600" dirty="0"/>
              <a:t>https://</a:t>
            </a:r>
            <a:r>
              <a:rPr lang="en-US" sz="1600" dirty="0" err="1"/>
              <a:t>www.temis.nl</a:t>
            </a:r>
            <a:endParaRPr lang="en-US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A100C5-73EE-E1C0-36C5-D088309BEA5B}"/>
              </a:ext>
            </a:extLst>
          </p:cNvPr>
          <p:cNvSpPr/>
          <p:nvPr/>
        </p:nvSpPr>
        <p:spPr>
          <a:xfrm>
            <a:off x="4675060" y="2987739"/>
            <a:ext cx="3566160" cy="12984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NASA</a:t>
            </a:r>
          </a:p>
          <a:p>
            <a:pPr algn="ctr"/>
            <a:r>
              <a:rPr lang="en-US" sz="1600" dirty="0"/>
              <a:t>Operational L1 and L2 data</a:t>
            </a:r>
          </a:p>
          <a:p>
            <a:pPr algn="ctr"/>
            <a:r>
              <a:rPr lang="en-US" sz="1050" dirty="0"/>
              <a:t>https://</a:t>
            </a:r>
            <a:r>
              <a:rPr lang="en-US" sz="1050" dirty="0" err="1"/>
              <a:t>www.earthdata.nasa.gov</a:t>
            </a:r>
            <a:r>
              <a:rPr lang="en-US" sz="1050" dirty="0"/>
              <a:t>/sensors/</a:t>
            </a:r>
            <a:r>
              <a:rPr lang="en-US" sz="1050" dirty="0" err="1"/>
              <a:t>tropomi</a:t>
            </a:r>
            <a:endParaRPr lang="en-US" sz="10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61C11D-C398-0AC7-385B-B752FFBDCE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9" b="94731" l="3418" r="94708">
                        <a14:foregroundMark x1="8820" y1="33296" x2="19294" y2="17601"/>
                        <a14:foregroundMark x1="23043" y1="11771" x2="49945" y2="5381"/>
                        <a14:foregroundMark x1="58104" y1="6951" x2="66703" y2="8969"/>
                        <a14:foregroundMark x1="66703" y1="8969" x2="83241" y2="18386"/>
                        <a14:foregroundMark x1="32856" y1="90807" x2="49283" y2="92152"/>
                        <a14:foregroundMark x1="49283" y1="92152" x2="76847" y2="81054"/>
                        <a14:foregroundMark x1="76847" y1="81054" x2="89305" y2="69843"/>
                        <a14:foregroundMark x1="89305" y1="69843" x2="92172" y2="60090"/>
                        <a14:foregroundMark x1="92172" y1="60090" x2="90628" y2="48430"/>
                        <a14:foregroundMark x1="47409" y1="3251" x2="52370" y2="3251"/>
                        <a14:foregroundMark x1="3087" y1="44283" x2="3087" y2="52915"/>
                        <a14:foregroundMark x1="3087" y1="52915" x2="7387" y2="61771"/>
                        <a14:foregroundMark x1="7387" y1="61771" x2="13892" y2="66368"/>
                        <a14:foregroundMark x1="13892" y1="66368" x2="11136" y2="58296"/>
                        <a14:foregroundMark x1="11136" y1="58296" x2="18082" y2="78700"/>
                        <a14:foregroundMark x1="3638" y1="50897" x2="5292" y2="44619"/>
                        <a14:foregroundMark x1="33848" y1="93722" x2="51599" y2="94731"/>
                        <a14:foregroundMark x1="51599" y1="94731" x2="64388" y2="92937"/>
                        <a14:foregroundMark x1="93385" y1="42265" x2="96031" y2="50224"/>
                        <a14:foregroundMark x1="96031" y1="50224" x2="94708" y2="57960"/>
                        <a14:foregroundMark x1="94708" y1="57960" x2="94487" y2="55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1319" y="4473736"/>
            <a:ext cx="2054654" cy="20200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58BFBD5-02F1-1718-21D7-B2D5542860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5892" y="4473736"/>
            <a:ext cx="2939518" cy="19596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B9A968-798C-D265-85BD-6DDB1CB0C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882" y="4534408"/>
            <a:ext cx="2939518" cy="18987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6A52F42-EF0D-B036-5548-9A9E8CE17B4F}"/>
              </a:ext>
            </a:extLst>
          </p:cNvPr>
          <p:cNvSpPr/>
          <p:nvPr/>
        </p:nvSpPr>
        <p:spPr>
          <a:xfrm>
            <a:off x="8429252" y="2987739"/>
            <a:ext cx="3566160" cy="12984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... and …</a:t>
            </a:r>
          </a:p>
          <a:p>
            <a:pPr algn="ctr"/>
            <a:r>
              <a:rPr lang="en-US" sz="1400" dirty="0">
                <a:hlinkClick r:id="rId7"/>
              </a:rPr>
              <a:t>Google Earth Engine</a:t>
            </a:r>
            <a:endParaRPr lang="en-US" sz="1400" dirty="0"/>
          </a:p>
          <a:p>
            <a:pPr algn="ctr"/>
            <a:r>
              <a:rPr lang="en-US" sz="1400" dirty="0">
                <a:hlinkClick r:id="rId8"/>
              </a:rPr>
              <a:t>https://</a:t>
            </a:r>
            <a:r>
              <a:rPr lang="en-US" sz="1400" dirty="0" err="1">
                <a:hlinkClick r:id="rId8"/>
              </a:rPr>
              <a:t>geoservice.dlr.de</a:t>
            </a:r>
            <a:endParaRPr lang="en-US" sz="1400" dirty="0"/>
          </a:p>
          <a:p>
            <a:pPr algn="ctr"/>
            <a:r>
              <a:rPr lang="en-US" sz="1400" dirty="0">
                <a:hlinkClick r:id="rId9"/>
              </a:rPr>
              <a:t>https://terrascope.be/en</a:t>
            </a:r>
            <a:endParaRPr lang="en-US" sz="1400" dirty="0"/>
          </a:p>
          <a:p>
            <a:pPr algn="ctr"/>
            <a:r>
              <a:rPr lang="en-US" sz="1400" dirty="0"/>
              <a:t> </a:t>
            </a:r>
            <a:r>
              <a:rPr lang="en-US" sz="1400" dirty="0">
                <a:hlinkClick r:id="rId10"/>
              </a:rPr>
              <a:t>https://</a:t>
            </a:r>
            <a:r>
              <a:rPr lang="en-US" sz="1400" dirty="0" err="1">
                <a:hlinkClick r:id="rId10"/>
              </a:rPr>
              <a:t>atmos.eoc.dlr.de</a:t>
            </a:r>
            <a:r>
              <a:rPr lang="en-US" sz="1400" dirty="0">
                <a:hlinkClick r:id="rId10"/>
              </a:rPr>
              <a:t>/</a:t>
            </a:r>
            <a:r>
              <a:rPr lang="en-US" sz="1400" dirty="0" err="1">
                <a:hlinkClick r:id="rId10"/>
              </a:rPr>
              <a:t>inpuls</a:t>
            </a:r>
            <a:r>
              <a:rPr lang="en-US" sz="1400" dirty="0">
                <a:hlinkClick r:id="rId10"/>
              </a:rPr>
              <a:t>/visualization/</a:t>
            </a:r>
            <a:endParaRPr lang="en-US" sz="1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772694-EB0B-9F42-E6FE-C6FF2D91D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32778" r="20572" b="32025"/>
          <a:stretch/>
        </p:blipFill>
        <p:spPr bwMode="auto">
          <a:xfrm>
            <a:off x="10633338" y="234725"/>
            <a:ext cx="1362073" cy="51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2763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44047"/>
          <p:cNvCxnSpPr>
            <a:cxnSpLocks noChangeShapeType="1"/>
          </p:cNvCxnSpPr>
          <p:nvPr/>
        </p:nvCxnSpPr>
        <p:spPr bwMode="auto">
          <a:xfrm>
            <a:off x="8431034" y="4523763"/>
            <a:ext cx="203695" cy="0"/>
          </a:xfrm>
          <a:prstGeom prst="straightConnector1">
            <a:avLst/>
          </a:prstGeom>
          <a:noFill/>
          <a:ln w="19050" algn="ctr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itle 3">
            <a:extLst>
              <a:ext uri="{FF2B5EF4-FFF2-40B4-BE49-F238E27FC236}">
                <a16:creationId xmlns:a16="http://schemas.microsoft.com/office/drawing/2014/main" id="{78FAB239-C332-F245-ACC6-6BC74427E0BB}"/>
              </a:ext>
            </a:extLst>
          </p:cNvPr>
          <p:cNvSpPr txBox="1">
            <a:spLocks/>
          </p:cNvSpPr>
          <p:nvPr/>
        </p:nvSpPr>
        <p:spPr bwMode="auto">
          <a:xfrm>
            <a:off x="16626" y="9234"/>
            <a:ext cx="10818100" cy="100699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588" tIns="60793" rIns="121588" bIns="60793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68378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2200" b="0" kern="120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0" marR="0" lvl="0" indent="0" algn="l" defTabSz="9092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Sentinel-5 Precursor: </a:t>
            </a:r>
          </a:p>
          <a:p>
            <a:pPr marL="0" marR="0" lvl="0" indent="0" algn="l" defTabSz="90923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2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atmospheric Sentinel Mission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C4C59D-219A-D541-859D-DC89D695A005}"/>
              </a:ext>
            </a:extLst>
          </p:cNvPr>
          <p:cNvSpPr txBox="1"/>
          <p:nvPr/>
        </p:nvSpPr>
        <p:spPr>
          <a:xfrm>
            <a:off x="16626" y="1419315"/>
            <a:ext cx="6553069" cy="459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9965" marR="0" lvl="0" indent="-379965" algn="l" defTabSz="1215888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Launched</a:t>
            </a:r>
            <a:r>
              <a:rPr kumimoji="0" lang="en-GB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: 13 October 2017, </a:t>
            </a:r>
            <a:r>
              <a:rPr kumimoji="0" lang="en-GB" sz="11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Plesetks</a:t>
            </a:r>
            <a:endParaRPr kumimoji="0" lang="en-GB" sz="1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marR="0" lvl="0" indent="-379965" algn="l" defTabSz="1215888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Launcher</a:t>
            </a:r>
            <a:r>
              <a:rPr kumimoji="0" lang="en-GB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kumimoji="0" lang="en-GB" sz="119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Rockot</a:t>
            </a:r>
            <a:endParaRPr kumimoji="0" lang="en-GB" sz="1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marR="0" lvl="0" indent="-379965" algn="l" defTabSz="914400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Main Payload</a:t>
            </a:r>
            <a:r>
              <a:rPr kumimoji="0" lang="en-GB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: TROPOMI (co-funded by The Netherlands and ESA) - </a:t>
            </a:r>
            <a:r>
              <a:rPr kumimoji="0" lang="en-US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Hyper-spectral push-broom imaging spectrometer, 4 spectrometers with 2D detectors with 4000 spectral channels </a:t>
            </a:r>
            <a:endParaRPr kumimoji="0" lang="en-GB" sz="1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marR="0" lvl="0" indent="-379965" algn="l" defTabSz="1215888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Orbit</a:t>
            </a:r>
            <a:r>
              <a:rPr kumimoji="0" lang="en-GB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: Altitude of 820 km, 227 orbit repeat cycle</a:t>
            </a:r>
          </a:p>
          <a:p>
            <a:pPr marL="379965" marR="0" lvl="0" indent="-379965" algn="l" defTabSz="914400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Daily Global Coverage:</a:t>
            </a:r>
            <a:r>
              <a:rPr kumimoji="0" lang="en-US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 13:30 ascending node crossing time </a:t>
            </a:r>
          </a:p>
          <a:p>
            <a:pPr marL="379965" marR="0" lvl="0" indent="-379965" algn="l" defTabSz="914400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Spatial Sampling: </a:t>
            </a:r>
            <a:r>
              <a:rPr kumimoji="0" lang="en-US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5.5 x 3.5 km (mission requirement: 7 x 7 km)</a:t>
            </a:r>
            <a:endParaRPr kumimoji="0" lang="en-GB" sz="1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marR="0" lvl="0" indent="-379965" algn="l" defTabSz="1215888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Mission Control</a:t>
            </a:r>
            <a:r>
              <a:rPr kumimoji="0" lang="en-GB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: ESOC</a:t>
            </a:r>
          </a:p>
          <a:p>
            <a:pPr marL="379965" marR="0" lvl="0" indent="-379965" algn="l" defTabSz="914400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TROPOMI Mission Planning: </a:t>
            </a:r>
            <a:r>
              <a:rPr kumimoji="0" lang="en-GB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KNMI</a:t>
            </a:r>
          </a:p>
          <a:p>
            <a:pPr marL="379965" marR="0" lvl="0" indent="-379965" algn="l" defTabSz="1215888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Ground Stations</a:t>
            </a:r>
            <a:r>
              <a:rPr kumimoji="0" lang="en-GB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: Svalbard (NOR) and Inuvik (Canada)</a:t>
            </a:r>
            <a:endParaRPr kumimoji="0" lang="en-GB" sz="119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79965" marR="0" lvl="0" indent="-379965" algn="l" defTabSz="1215888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Operational Data Processing</a:t>
            </a:r>
            <a:r>
              <a:rPr kumimoji="0" lang="en-GB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: DLR (on behalf of ESA)</a:t>
            </a:r>
          </a:p>
          <a:p>
            <a:pPr marL="379965" marR="0" lvl="0" indent="-379965" algn="l" defTabSz="1215888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Mission Design Life Time</a:t>
            </a:r>
            <a:r>
              <a:rPr kumimoji="0" lang="en-GB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: ~7 years</a:t>
            </a:r>
          </a:p>
          <a:p>
            <a:pPr marL="379965" marR="0" lvl="0" indent="-379965" algn="l" defTabSz="914400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National co-funding during Routine Operations</a:t>
            </a:r>
            <a:r>
              <a:rPr kumimoji="0" lang="en-GB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 (e.g. on Algorithm Development/QA Monitoring): Belgium, Germany,  and The Netherlands</a:t>
            </a:r>
          </a:p>
          <a:p>
            <a:pPr marL="379965" marR="0" lvl="0" indent="-379965" algn="l" defTabSz="914400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GB" sz="119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Key User: </a:t>
            </a:r>
            <a:r>
              <a:rPr kumimoji="0" lang="en-GB" sz="119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Verdana" panose="020B0604030504040204" pitchFamily="34" charset="0"/>
                <a:cs typeface="Verdana" panose="020B0604030504040204" pitchFamily="34" charset="0"/>
              </a:rPr>
              <a:t>Copernicus Atmospheric Monitoring Service (ECMWF)</a:t>
            </a:r>
            <a:endParaRPr kumimoji="0" lang="en-GB" sz="119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379965" marR="0" lvl="0" indent="-379965" algn="l" defTabSz="1215888" rtl="0" eaLnBrk="1" fontAlgn="auto" latinLnBrk="0" hangingPunct="1">
              <a:lnSpc>
                <a:spcPct val="100000"/>
              </a:lnSpc>
              <a:spcBef>
                <a:spcPts val="797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46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3" name="Picture 2" descr="A satellite in space above earth&#10;&#10;AI-generated content may be incorrect.">
            <a:extLst>
              <a:ext uri="{FF2B5EF4-FFF2-40B4-BE49-F238E27FC236}">
                <a16:creationId xmlns:a16="http://schemas.microsoft.com/office/drawing/2014/main" id="{C1593F9D-0549-232B-6FAD-0EAD63F007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49" r="26227"/>
          <a:stretch>
            <a:fillRect/>
          </a:stretch>
        </p:blipFill>
        <p:spPr>
          <a:xfrm>
            <a:off x="6299200" y="1243012"/>
            <a:ext cx="5876174" cy="477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4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4CE85-B270-DE67-0DEF-A898B62CF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S5P Mission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C258F-596D-70CC-8EF8-A8718648B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8720"/>
            <a:ext cx="6857998" cy="3311843"/>
          </a:xfrm>
        </p:spPr>
        <p:txBody>
          <a:bodyPr>
            <a:normAutofit/>
          </a:bodyPr>
          <a:lstStyle/>
          <a:p>
            <a:r>
              <a:rPr lang="en-US" sz="2000" dirty="0"/>
              <a:t>The performance of the mission after 7 years in orbit is excellent. No open anomalies.</a:t>
            </a:r>
          </a:p>
          <a:p>
            <a:r>
              <a:rPr lang="en-US" sz="2000" dirty="0"/>
              <a:t>All operational data products are generated within quality and data latency requirements.</a:t>
            </a:r>
          </a:p>
          <a:p>
            <a:r>
              <a:rPr lang="en-US" sz="2000" dirty="0"/>
              <a:t>Routine CAL/VAL activities are performed.</a:t>
            </a:r>
          </a:p>
          <a:p>
            <a:r>
              <a:rPr lang="en-US" sz="2000" dirty="0"/>
              <a:t>Data uptake by the scientific and operational communities is high and still growing</a:t>
            </a:r>
          </a:p>
          <a:p>
            <a:r>
              <a:rPr lang="en-US" sz="2000" dirty="0"/>
              <a:t>In 2026 it is expected that the NPP/VIIRS data will stop; workarounds have been prepared.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BC3D83-AFC6-40C8-B8C4-F3EAED54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2265" y="365125"/>
            <a:ext cx="1529221" cy="3449638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E18B573-C8E4-67E8-F805-AACE30F408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1815305"/>
              </p:ext>
            </p:extLst>
          </p:nvPr>
        </p:nvGraphicFramePr>
        <p:xfrm>
          <a:off x="7839073" y="4060825"/>
          <a:ext cx="4205288" cy="2432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5793D5-BE47-2EA0-F5D3-D93AA0232EC8}"/>
              </a:ext>
            </a:extLst>
          </p:cNvPr>
          <p:cNvSpPr/>
          <p:nvPr/>
        </p:nvSpPr>
        <p:spPr>
          <a:xfrm>
            <a:off x="890586" y="4941094"/>
            <a:ext cx="6877050" cy="101441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From a technical point of view </a:t>
            </a:r>
            <a:br>
              <a:rPr lang="en-US" sz="2800" b="1" dirty="0"/>
            </a:br>
            <a:r>
              <a:rPr lang="en-US" sz="2800" b="1" dirty="0"/>
              <a:t>the S5P mission can continue until 2035 </a:t>
            </a:r>
          </a:p>
        </p:txBody>
      </p:sp>
    </p:spTree>
    <p:extLst>
      <p:ext uri="{BB962C8B-B14F-4D97-AF65-F5344CB8AC3E}">
        <p14:creationId xmlns:p14="http://schemas.microsoft.com/office/powerpoint/2010/main" val="28076628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C3E5-BCAA-D61D-E142-8D84A484F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525" y="404862"/>
            <a:ext cx="10515600" cy="630555"/>
          </a:xfrm>
        </p:spPr>
        <p:txBody>
          <a:bodyPr/>
          <a:lstStyle/>
          <a:p>
            <a:r>
              <a:rPr lang="en-US" dirty="0"/>
              <a:t>In-Flight Calibration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5FC15-1477-2708-17DC-B8BF007DF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988" y="1217295"/>
            <a:ext cx="6834188" cy="4988243"/>
          </a:xfrm>
        </p:spPr>
        <p:txBody>
          <a:bodyPr>
            <a:normAutofit/>
          </a:bodyPr>
          <a:lstStyle/>
          <a:p>
            <a:r>
              <a:rPr lang="en-US" sz="2000" dirty="0"/>
              <a:t>The optical degradation of Tropomi is predictable and corrections are implemented using time dependent Calibration Key Data.</a:t>
            </a:r>
          </a:p>
          <a:p>
            <a:r>
              <a:rPr lang="en-US" sz="2000" dirty="0"/>
              <a:t>New corrections algorithms are introduced in the next L0-1B processor:</a:t>
            </a:r>
          </a:p>
          <a:p>
            <a:pPr lvl="1"/>
            <a:r>
              <a:rPr lang="en-US" sz="1800" dirty="0"/>
              <a:t>UV (Band 1&amp;2) dynamic straylight correction</a:t>
            </a:r>
          </a:p>
          <a:p>
            <a:pPr lvl="1"/>
            <a:r>
              <a:rPr lang="en-US" sz="1800" dirty="0"/>
              <a:t>Offset correction (only significant impact in the UV)</a:t>
            </a:r>
          </a:p>
          <a:p>
            <a:pPr lvl="1"/>
            <a:r>
              <a:rPr lang="en-US" sz="1800" dirty="0"/>
              <a:t>Detector feature correction in Band 3 (no impact on reflectance)</a:t>
            </a:r>
          </a:p>
          <a:p>
            <a:r>
              <a:rPr lang="en-US" sz="2000" dirty="0"/>
              <a:t>The calibration updates primarily target the UV, to further improve the ozone profile retrievals and reduce the magnitude of the soft calibration.</a:t>
            </a:r>
          </a:p>
          <a:p>
            <a:r>
              <a:rPr lang="en-US" sz="2000" dirty="0"/>
              <a:t>In calibration reports are available at </a:t>
            </a:r>
            <a:r>
              <a:rPr lang="en-US" sz="2000" dirty="0">
                <a:hlinkClick r:id="rId2"/>
              </a:rPr>
              <a:t>https://mps.tropomi.eu/reporting</a:t>
            </a:r>
            <a:r>
              <a:rPr lang="en-US" sz="200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47DD07E-7BE9-E642-5B8E-5042530B215F}"/>
              </a:ext>
            </a:extLst>
          </p:cNvPr>
          <p:cNvGrpSpPr/>
          <p:nvPr/>
        </p:nvGrpSpPr>
        <p:grpSpPr>
          <a:xfrm>
            <a:off x="7487082" y="680402"/>
            <a:ext cx="4704918" cy="4772164"/>
            <a:chOff x="7325157" y="1012140"/>
            <a:chExt cx="4704918" cy="4772164"/>
          </a:xfrm>
        </p:grpSpPr>
        <p:pic>
          <p:nvPicPr>
            <p:cNvPr id="5" name="Picture 4" descr="A graph of a graph of a graph&#10;&#10;AI-generated content may be incorrect.">
              <a:extLst>
                <a:ext uri="{FF2B5EF4-FFF2-40B4-BE49-F238E27FC236}">
                  <a16:creationId xmlns:a16="http://schemas.microsoft.com/office/drawing/2014/main" id="{73F99C8F-8E10-7EA5-D97B-DFA45240BC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25157" y="1367155"/>
              <a:ext cx="4585855" cy="37833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9DE2DCF-881E-F542-45D6-DC9632126F1F}"/>
                </a:ext>
              </a:extLst>
            </p:cNvPr>
            <p:cNvSpPr txBox="1"/>
            <p:nvPr/>
          </p:nvSpPr>
          <p:spPr>
            <a:xfrm>
              <a:off x="7586663" y="5199529"/>
              <a:ext cx="44434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/>
                <a:t>Global mean reflectance at 325, 711 and 2314 nm, showing no trends over the mission lifetime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B614A-4A02-F9E5-9964-CB3EAA90C943}"/>
                </a:ext>
              </a:extLst>
            </p:cNvPr>
            <p:cNvSpPr txBox="1"/>
            <p:nvPr/>
          </p:nvSpPr>
          <p:spPr>
            <a:xfrm>
              <a:off x="7996669" y="1012140"/>
              <a:ext cx="36428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TROPOMI Global Mean Reflectance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474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2E353-0BF1-A0BC-4A15-0B833368B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2/3 Data Products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C093DB1-9CAB-6622-F897-3CF88A6562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1862171"/>
              </p:ext>
            </p:extLst>
          </p:nvPr>
        </p:nvGraphicFramePr>
        <p:xfrm>
          <a:off x="481012" y="1127917"/>
          <a:ext cx="5614987" cy="3715544"/>
        </p:xfrm>
        <a:graphic>
          <a:graphicData uri="http://schemas.openxmlformats.org/drawingml/2006/table">
            <a:tbl>
              <a:tblPr/>
              <a:tblGrid>
                <a:gridCol w="1776413">
                  <a:extLst>
                    <a:ext uri="{9D8B030D-6E8A-4147-A177-3AD203B41FA5}">
                      <a16:colId xmlns:a16="http://schemas.microsoft.com/office/drawing/2014/main" val="2859239196"/>
                    </a:ext>
                  </a:extLst>
                </a:gridCol>
                <a:gridCol w="3143250">
                  <a:extLst>
                    <a:ext uri="{9D8B030D-6E8A-4147-A177-3AD203B41FA5}">
                      <a16:colId xmlns:a16="http://schemas.microsoft.com/office/drawing/2014/main" val="1263088205"/>
                    </a:ext>
                  </a:extLst>
                </a:gridCol>
                <a:gridCol w="695324">
                  <a:extLst>
                    <a:ext uri="{9D8B030D-6E8A-4147-A177-3AD203B41FA5}">
                      <a16:colId xmlns:a16="http://schemas.microsoft.com/office/drawing/2014/main" val="408083044"/>
                    </a:ext>
                  </a:extLst>
                </a:gridCol>
              </a:tblGrid>
              <a:tr h="2653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 OPERATIONAL</a:t>
                      </a: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9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Parameter</a:t>
                      </a: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9A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L3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C9A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248781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L2__O3____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Ozone total column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D3DMSY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2684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L2__O3_TCL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Ozone tropospheric column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060664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L2__O3__PR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Ozone profile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965081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L2__NO2___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Nitrogen Dioxide (NO2)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FMSY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744169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L2__SO2___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Sulfur Dioxide (SO2)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93387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L2__CO____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Carbon Monoxide (CO)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3DFMSY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498273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L2__CH4___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Methane (CH4) total column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WMSY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394866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L2__HCHO__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Formaldehyde (HCHO)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3DFMSY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069913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L2__CLOUD_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Cloud fraction, albedo, top pressure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629138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L2__AER_AI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UV Aerosol Index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896761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L2__AER_LH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Aerosol Layer Height (mid-level pressure)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81482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UV product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Surface Irradiance/erythemal dose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838632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L2__NP_BDx, x=3, 6, 7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Suomi-NPP VIIRS Clouds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316265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9E5792A1-FE39-7800-A81E-5B53E515E6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623599"/>
              </p:ext>
            </p:extLst>
          </p:nvPr>
        </p:nvGraphicFramePr>
        <p:xfrm>
          <a:off x="6577014" y="1127917"/>
          <a:ext cx="5305426" cy="2424001"/>
        </p:xfrm>
        <a:graphic>
          <a:graphicData uri="http://schemas.openxmlformats.org/drawingml/2006/table">
            <a:tbl>
              <a:tblPr/>
              <a:tblGrid>
                <a:gridCol w="1176104">
                  <a:extLst>
                    <a:ext uri="{9D8B030D-6E8A-4147-A177-3AD203B41FA5}">
                      <a16:colId xmlns:a16="http://schemas.microsoft.com/office/drawing/2014/main" val="2859239196"/>
                    </a:ext>
                  </a:extLst>
                </a:gridCol>
                <a:gridCol w="3433995">
                  <a:extLst>
                    <a:ext uri="{9D8B030D-6E8A-4147-A177-3AD203B41FA5}">
                      <a16:colId xmlns:a16="http://schemas.microsoft.com/office/drawing/2014/main" val="1263088205"/>
                    </a:ext>
                  </a:extLst>
                </a:gridCol>
                <a:gridCol w="695327">
                  <a:extLst>
                    <a:ext uri="{9D8B030D-6E8A-4147-A177-3AD203B41FA5}">
                      <a16:colId xmlns:a16="http://schemas.microsoft.com/office/drawing/2014/main" val="1117914138"/>
                    </a:ext>
                  </a:extLst>
                </a:gridCol>
              </a:tblGrid>
              <a:tr h="300833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L2 SCIENTIFIC</a:t>
                      </a: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Parameter</a:t>
                      </a: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L3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248781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AOT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Aerosol Optical Thickness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62684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 err="1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BrO</a:t>
                      </a: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Bromine Monoxide (</a:t>
                      </a:r>
                      <a:r>
                        <a:rPr lang="en-US" sz="1400" dirty="0" err="1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BrO</a:t>
                      </a: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DFMSY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060664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CHOCHO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Glyoxal (CHOCHO)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FMSY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7965081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HDO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HDO/H2O ratio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2744169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SO2 Cobra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Sulfur Dioxide (SO2)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1488358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SIF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Solar Induced Fluorescence 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D3DMSY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93387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TCWV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Water vapor (H2O)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DMSY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498273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DLER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4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Surface directional reflectance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39486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291A65F-988D-2924-3510-5BBCCB566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7077088"/>
              </p:ext>
            </p:extLst>
          </p:nvPr>
        </p:nvGraphicFramePr>
        <p:xfrm>
          <a:off x="10329863" y="4334270"/>
          <a:ext cx="1657350" cy="2158605"/>
        </p:xfrm>
        <a:graphic>
          <a:graphicData uri="http://schemas.openxmlformats.org/drawingml/2006/table">
            <a:tbl>
              <a:tblPr/>
              <a:tblGrid>
                <a:gridCol w="600075">
                  <a:extLst>
                    <a:ext uri="{9D8B030D-6E8A-4147-A177-3AD203B41FA5}">
                      <a16:colId xmlns:a16="http://schemas.microsoft.com/office/drawing/2014/main" val="1951999615"/>
                    </a:ext>
                  </a:extLst>
                </a:gridCol>
                <a:gridCol w="1057275">
                  <a:extLst>
                    <a:ext uri="{9D8B030D-6E8A-4147-A177-3AD203B41FA5}">
                      <a16:colId xmlns:a16="http://schemas.microsoft.com/office/drawing/2014/main" val="1579097373"/>
                    </a:ext>
                  </a:extLst>
                </a:gridCol>
              </a:tblGrid>
              <a:tr h="300833">
                <a:tc gridSpan="2"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L3 Legend</a:t>
                      </a:r>
                      <a:endParaRPr lang="en-US" sz="11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t">
                        <a:buNone/>
                      </a:pPr>
                      <a:endParaRPr lang="en-US" sz="1400" dirty="0">
                        <a:solidFill>
                          <a:srgbClr val="000C34"/>
                        </a:solidFill>
                        <a:effectLst/>
                        <a:latin typeface="+mn-lt"/>
                      </a:endParaRP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85707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D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1 day mean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810519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3D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3 day mean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081288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W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Weekly mean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2387385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F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14 day mean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5296776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M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Monthly mean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608546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S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Seasonal mean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4220505"/>
                  </a:ext>
                </a:extLst>
              </a:tr>
              <a:tr h="265396"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100" b="1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Y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100" dirty="0">
                          <a:solidFill>
                            <a:srgbClr val="000C34"/>
                          </a:solidFill>
                          <a:effectLst/>
                          <a:latin typeface="+mn-lt"/>
                        </a:rPr>
                        <a:t>Yearly mean</a:t>
                      </a:r>
                    </a:p>
                  </a:txBody>
                  <a:tcPr marL="29868" marR="29868" marT="14934" marB="14934">
                    <a:lnL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2E5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3191469"/>
                  </a:ext>
                </a:extLst>
              </a:tr>
            </a:tbl>
          </a:graphicData>
        </a:graphic>
      </p:graphicFrame>
      <p:grpSp>
        <p:nvGrpSpPr>
          <p:cNvPr id="16" name="Group 15">
            <a:extLst>
              <a:ext uri="{FF2B5EF4-FFF2-40B4-BE49-F238E27FC236}">
                <a16:creationId xmlns:a16="http://schemas.microsoft.com/office/drawing/2014/main" id="{9BC38328-C3E8-6536-C9F5-97130A7358EF}"/>
              </a:ext>
            </a:extLst>
          </p:cNvPr>
          <p:cNvGrpSpPr/>
          <p:nvPr/>
        </p:nvGrpSpPr>
        <p:grpSpPr>
          <a:xfrm>
            <a:off x="481012" y="5391915"/>
            <a:ext cx="9660265" cy="1100960"/>
            <a:chOff x="481012" y="5391915"/>
            <a:chExt cx="9660265" cy="11009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1535AF0-C804-4976-1B0B-6A473F9C0C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012" y="5391916"/>
              <a:ext cx="2192782" cy="1100959"/>
            </a:xfrm>
            <a:prstGeom prst="rect">
              <a:avLst/>
            </a:prstGeom>
          </p:spPr>
        </p:pic>
        <p:pic>
          <p:nvPicPr>
            <p:cNvPr id="12" name="Picture 11" descr="A map of the country&#10;&#10;AI-generated content may be incorrect.">
              <a:extLst>
                <a:ext uri="{FF2B5EF4-FFF2-40B4-BE49-F238E27FC236}">
                  <a16:creationId xmlns:a16="http://schemas.microsoft.com/office/drawing/2014/main" id="{833CA87C-2AAE-A62D-B6DA-22452ACE23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70173" y="5391916"/>
              <a:ext cx="2192781" cy="11009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81F3EB-B6D9-F768-C83E-9627DAF12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9333" y="5391915"/>
              <a:ext cx="2192782" cy="110096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AC3DEB1-59BC-4E3C-7BF0-A88C8EB3E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48493" y="5391915"/>
              <a:ext cx="2192784" cy="1100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6604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866FF-2457-4CEE-89BE-8A9D5B9D3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Product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DA043-DAE9-B976-0C27-7193CC097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5681"/>
            <a:ext cx="11065934" cy="4988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L1B updates are planned for Q4-2025:</a:t>
            </a:r>
          </a:p>
          <a:p>
            <a:r>
              <a:rPr lang="en-US" sz="2000" dirty="0"/>
              <a:t>Update of the Calibration Key Data</a:t>
            </a:r>
          </a:p>
          <a:p>
            <a:r>
              <a:rPr lang="en-US" sz="2000" dirty="0"/>
              <a:t>Improved straylight correction in Band 1 &amp; 2</a:t>
            </a:r>
          </a:p>
          <a:p>
            <a:r>
              <a:rPr lang="en-US" sz="2000" dirty="0"/>
              <a:t>Residual background correction (impact Band 1 &amp; 2)</a:t>
            </a:r>
          </a:p>
          <a:p>
            <a:r>
              <a:rPr lang="en-US" sz="2000" dirty="0"/>
              <a:t>Detector feature correction (Band 3)</a:t>
            </a:r>
          </a:p>
          <a:p>
            <a:pPr marL="0" indent="0">
              <a:buNone/>
            </a:pPr>
            <a:r>
              <a:rPr lang="en-US" sz="2000" b="1" dirty="0"/>
              <a:t>L2 updates are planned for Q4-2025:</a:t>
            </a:r>
            <a:endParaRPr lang="en-US" sz="2000" dirty="0"/>
          </a:p>
          <a:p>
            <a:r>
              <a:rPr lang="en-US" sz="2000" dirty="0"/>
              <a:t>Ozone profile soft calibration update</a:t>
            </a:r>
          </a:p>
          <a:p>
            <a:r>
              <a:rPr lang="en-US" sz="2000" dirty="0"/>
              <a:t>ALH NRT/fallback cloud clearing using Machine Learning</a:t>
            </a:r>
          </a:p>
          <a:p>
            <a:r>
              <a:rPr lang="en-US" sz="2000" dirty="0"/>
              <a:t>CH</a:t>
            </a:r>
            <a:r>
              <a:rPr lang="en-US" sz="2000" baseline="-25000" dirty="0"/>
              <a:t>4</a:t>
            </a:r>
            <a:r>
              <a:rPr lang="en-US" sz="2000" dirty="0"/>
              <a:t> available in NRT</a:t>
            </a:r>
          </a:p>
          <a:p>
            <a:r>
              <a:rPr lang="en-US" sz="2000" dirty="0"/>
              <a:t>Improved retrievals for SO</a:t>
            </a:r>
            <a:r>
              <a:rPr lang="en-US" sz="2000" baseline="-25000" dirty="0"/>
              <a:t>2</a:t>
            </a:r>
            <a:r>
              <a:rPr lang="en-US" sz="2000" dirty="0"/>
              <a:t> and HCHO over water</a:t>
            </a:r>
          </a:p>
          <a:p>
            <a:r>
              <a:rPr lang="en-US" sz="2000" dirty="0"/>
              <a:t>NO</a:t>
            </a:r>
            <a:r>
              <a:rPr lang="en-US" sz="2000" baseline="-25000" dirty="0"/>
              <a:t>2</a:t>
            </a:r>
            <a:r>
              <a:rPr lang="en-US" sz="2000" dirty="0"/>
              <a:t> fitting adjustment to reduce effects of Raman scattering in water</a:t>
            </a:r>
          </a:p>
          <a:p>
            <a:r>
              <a:rPr lang="en-US" sz="2000" dirty="0"/>
              <a:t>Enhanced cloud slicing algorithm for Tropospheric O</a:t>
            </a:r>
            <a:r>
              <a:rPr lang="en-US" sz="2000" baseline="-25000" dirty="0"/>
              <a:t>3</a:t>
            </a:r>
            <a:endParaRPr lang="en-US" sz="20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9D07988-D19B-1CE5-FF56-E620BB573F09}"/>
              </a:ext>
            </a:extLst>
          </p:cNvPr>
          <p:cNvSpPr/>
          <p:nvPr/>
        </p:nvSpPr>
        <p:spPr>
          <a:xfrm>
            <a:off x="838200" y="5983924"/>
            <a:ext cx="9897533" cy="5089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Preparations for L1/L2 Mission Reprocessing will start in 2026</a:t>
            </a:r>
          </a:p>
        </p:txBody>
      </p:sp>
    </p:spTree>
    <p:extLst>
      <p:ext uri="{BB962C8B-B14F-4D97-AF65-F5344CB8AC3E}">
        <p14:creationId xmlns:p14="http://schemas.microsoft.com/office/powerpoint/2010/main" val="1014378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5D965-98AF-8DB2-07D9-C387B1A49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73797-0946-1DBA-BA74-C2473F4E7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8720"/>
            <a:ext cx="6324600" cy="4988243"/>
          </a:xfrm>
        </p:spPr>
        <p:txBody>
          <a:bodyPr>
            <a:normAutofit/>
          </a:bodyPr>
          <a:lstStyle/>
          <a:p>
            <a:r>
              <a:rPr lang="en-US" sz="2000" dirty="0"/>
              <a:t>The S5P Mission has an extensive routine validation system, combining automatically generated comparisons with scientific analyses</a:t>
            </a:r>
          </a:p>
          <a:p>
            <a:r>
              <a:rPr lang="en-US" sz="2000" dirty="0"/>
              <a:t>All reports and data are open to the user community (</a:t>
            </a:r>
            <a:r>
              <a:rPr lang="en-US" sz="2000" dirty="0">
                <a:hlinkClick r:id="rId3"/>
              </a:rPr>
              <a:t>link to latest report</a:t>
            </a:r>
            <a:r>
              <a:rPr lang="en-US" sz="2000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29A2FF-321A-3344-F610-28806AD653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14614"/>
            <a:ext cx="5321300" cy="1843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1B004E-CE14-6AF3-5A09-E68C48D54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900" y="365125"/>
            <a:ext cx="4244502" cy="3121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D8A687-3F84-36C9-46F4-94B7212FC2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4900" y="3606261"/>
            <a:ext cx="4244502" cy="32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15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5B8F1-D51D-D343-00B6-73A8E904E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847"/>
            <a:ext cx="10515600" cy="630555"/>
          </a:xfrm>
        </p:spPr>
        <p:txBody>
          <a:bodyPr>
            <a:noAutofit/>
          </a:bodyPr>
          <a:lstStyle/>
          <a:p>
            <a:r>
              <a:rPr lang="en-US" sz="2800" dirty="0"/>
              <a:t>Science Highlight: </a:t>
            </a:r>
            <a:r>
              <a:rPr lang="en-US" sz="2800" b="1" dirty="0"/>
              <a:t>Canadian smoke plumes</a:t>
            </a:r>
            <a:r>
              <a:rPr lang="en-US" sz="2800" dirty="0"/>
              <a:t> [2025-06-02]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D3ABA2-F8CB-73FB-814F-5E042697D0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416" t="6490" r="32106" b="40973"/>
          <a:stretch>
            <a:fillRect/>
          </a:stretch>
        </p:blipFill>
        <p:spPr>
          <a:xfrm>
            <a:off x="8682038" y="4963358"/>
            <a:ext cx="2671762" cy="1200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46665-CFC6-B428-EEC5-4754224C91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624"/>
          <a:stretch>
            <a:fillRect/>
          </a:stretch>
        </p:blipFill>
        <p:spPr>
          <a:xfrm>
            <a:off x="322263" y="4529131"/>
            <a:ext cx="7772400" cy="20686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C4BC2C-684D-D61D-E001-A5E8800CE82F}"/>
              </a:ext>
            </a:extLst>
          </p:cNvPr>
          <p:cNvGrpSpPr/>
          <p:nvPr/>
        </p:nvGrpSpPr>
        <p:grpSpPr>
          <a:xfrm>
            <a:off x="836028" y="957769"/>
            <a:ext cx="3696930" cy="3293995"/>
            <a:chOff x="836028" y="957769"/>
            <a:chExt cx="3696930" cy="3293995"/>
          </a:xfrm>
        </p:grpSpPr>
        <p:pic>
          <p:nvPicPr>
            <p:cNvPr id="12" name="Picture 11" descr="A satellite image of a planet&#10;&#10;AI-generated content may be incorrect.">
              <a:extLst>
                <a:ext uri="{FF2B5EF4-FFF2-40B4-BE49-F238E27FC236}">
                  <a16:creationId xmlns:a16="http://schemas.microsoft.com/office/drawing/2014/main" id="{B9EA60E9-E5AA-8488-AD5D-BFAAA77A8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6028" y="957769"/>
              <a:ext cx="3696930" cy="329399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D8F3701-D99A-34A1-6C99-08A053A4DB8D}"/>
                </a:ext>
              </a:extLst>
            </p:cNvPr>
            <p:cNvSpPr txBox="1"/>
            <p:nvPr/>
          </p:nvSpPr>
          <p:spPr>
            <a:xfrm>
              <a:off x="836028" y="1052757"/>
              <a:ext cx="1473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Tropomi UVAI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6BCFE5B-217D-AD8F-26BE-7231069328EB}"/>
              </a:ext>
            </a:extLst>
          </p:cNvPr>
          <p:cNvSpPr txBox="1"/>
          <p:nvPr/>
        </p:nvSpPr>
        <p:spPr>
          <a:xfrm>
            <a:off x="838200" y="4880290"/>
            <a:ext cx="2717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EarthCARE</a:t>
            </a:r>
            <a:r>
              <a:rPr lang="en-US" dirty="0">
                <a:solidFill>
                  <a:schemeClr val="bg1"/>
                </a:solidFill>
              </a:rPr>
              <a:t> Mie backscatter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303350-34BD-32CD-5DB3-3F5F74DA34E7}"/>
              </a:ext>
            </a:extLst>
          </p:cNvPr>
          <p:cNvGrpSpPr/>
          <p:nvPr/>
        </p:nvGrpSpPr>
        <p:grpSpPr>
          <a:xfrm>
            <a:off x="4985108" y="957769"/>
            <a:ext cx="3696930" cy="3293995"/>
            <a:chOff x="5904971" y="957769"/>
            <a:chExt cx="3696930" cy="3293995"/>
          </a:xfrm>
        </p:grpSpPr>
        <p:pic>
          <p:nvPicPr>
            <p:cNvPr id="14" name="Picture 13" descr="A screenshot of a satellite image of the earth&#10;&#10;AI-generated content may be incorrect.">
              <a:extLst>
                <a:ext uri="{FF2B5EF4-FFF2-40B4-BE49-F238E27FC236}">
                  <a16:creationId xmlns:a16="http://schemas.microsoft.com/office/drawing/2014/main" id="{1B29F4F9-EB21-47E7-7C29-0D6CCAF2E7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4971" y="957769"/>
              <a:ext cx="3696930" cy="32939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E8309CB-A551-32B3-8219-C9BF71FB9BB8}"/>
                </a:ext>
              </a:extLst>
            </p:cNvPr>
            <p:cNvSpPr txBox="1"/>
            <p:nvPr/>
          </p:nvSpPr>
          <p:spPr>
            <a:xfrm>
              <a:off x="6002271" y="1052757"/>
              <a:ext cx="1389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Tropomi ALH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D30877D-BA2C-97FB-E124-F0E1A22399DB}"/>
              </a:ext>
            </a:extLst>
          </p:cNvPr>
          <p:cNvSpPr txBox="1"/>
          <p:nvPr/>
        </p:nvSpPr>
        <p:spPr>
          <a:xfrm>
            <a:off x="9235790" y="1052757"/>
            <a:ext cx="2671762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Smoke from Canadian wildfires is transported over Greenland and reaches altitudes &gt;10 km. The Tropomi ALH values are confirmed by the </a:t>
            </a:r>
            <a:r>
              <a:rPr lang="en-US" dirty="0" err="1"/>
              <a:t>EarthCARE</a:t>
            </a:r>
            <a:r>
              <a:rPr lang="en-US" dirty="0"/>
              <a:t> Lidar.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6DF5A7-A368-4A76-92A9-B5A5CBBC9F49}"/>
              </a:ext>
            </a:extLst>
          </p:cNvPr>
          <p:cNvSpPr/>
          <p:nvPr/>
        </p:nvSpPr>
        <p:spPr>
          <a:xfrm>
            <a:off x="3499892" y="5526989"/>
            <a:ext cx="2760266" cy="363234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urved Connector 21">
            <a:extLst>
              <a:ext uri="{FF2B5EF4-FFF2-40B4-BE49-F238E27FC236}">
                <a16:creationId xmlns:a16="http://schemas.microsoft.com/office/drawing/2014/main" id="{5FDC5640-D26D-DE86-46F3-AF8A3B69AEF7}"/>
              </a:ext>
            </a:extLst>
          </p:cNvPr>
          <p:cNvCxnSpPr>
            <a:cxnSpLocks/>
            <a:stCxn id="18" idx="2"/>
            <a:endCxn id="20" idx="0"/>
          </p:cNvCxnSpPr>
          <p:nvPr/>
        </p:nvCxnSpPr>
        <p:spPr>
          <a:xfrm rot="5400000">
            <a:off x="6504395" y="1459712"/>
            <a:ext cx="2442907" cy="5691646"/>
          </a:xfrm>
          <a:prstGeom prst="curvedConnector3">
            <a:avLst>
              <a:gd name="adj1" fmla="val 56932"/>
            </a:avLst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5A7AF861-3230-93E1-0640-616B24C87151}"/>
              </a:ext>
            </a:extLst>
          </p:cNvPr>
          <p:cNvCxnSpPr>
            <a:cxnSpLocks/>
            <a:stCxn id="18" idx="1"/>
          </p:cNvCxnSpPr>
          <p:nvPr/>
        </p:nvCxnSpPr>
        <p:spPr>
          <a:xfrm rot="10800000">
            <a:off x="7525174" y="1632356"/>
            <a:ext cx="1710617" cy="436065"/>
          </a:xfrm>
          <a:prstGeom prst="curvedConnector3">
            <a:avLst>
              <a:gd name="adj1" fmla="val 50000"/>
            </a:avLst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41900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444CD-5217-510F-C35D-12A50D184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F5FA7-E6AE-0271-2D19-F20AA174D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Science Highlight: SO2 COBRA Mission Reprocessing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02CDBC5-41CC-7AE0-8A7A-CD7DDB4662F6}"/>
              </a:ext>
            </a:extLst>
          </p:cNvPr>
          <p:cNvGrpSpPr/>
          <p:nvPr/>
        </p:nvGrpSpPr>
        <p:grpSpPr>
          <a:xfrm>
            <a:off x="8902700" y="995680"/>
            <a:ext cx="3182399" cy="2679700"/>
            <a:chOff x="7543800" y="2989580"/>
            <a:chExt cx="3182399" cy="26797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7E27D7-50CD-7179-3FE3-58E624372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6472"/>
            <a:stretch>
              <a:fillRect/>
            </a:stretch>
          </p:blipFill>
          <p:spPr>
            <a:xfrm>
              <a:off x="7543800" y="2989580"/>
              <a:ext cx="3182399" cy="26797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848464-6C2B-7B25-ECFE-C712E0F19BE4}"/>
                </a:ext>
              </a:extLst>
            </p:cNvPr>
            <p:cNvSpPr txBox="1"/>
            <p:nvPr/>
          </p:nvSpPr>
          <p:spPr>
            <a:xfrm>
              <a:off x="7683500" y="3105834"/>
              <a:ext cx="196592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Bagana</a:t>
              </a:r>
              <a:r>
                <a:rPr lang="en-US" dirty="0"/>
                <a:t> Volcano</a:t>
              </a:r>
            </a:p>
            <a:p>
              <a:r>
                <a:rPr lang="en-US" dirty="0"/>
                <a:t>Papua New Guinea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EB3B76A-F434-8D21-744F-FA1C5F1D131F}"/>
              </a:ext>
            </a:extLst>
          </p:cNvPr>
          <p:cNvGrpSpPr/>
          <p:nvPr/>
        </p:nvGrpSpPr>
        <p:grpSpPr>
          <a:xfrm>
            <a:off x="4772312" y="995680"/>
            <a:ext cx="3053612" cy="2679700"/>
            <a:chOff x="4883157" y="1275080"/>
            <a:chExt cx="3053612" cy="26797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98E1942-DEA8-CF0C-B058-CEA2F248F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83157" y="1275080"/>
              <a:ext cx="3053612" cy="26797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0460DB-A5FF-51F6-7AE1-B9D35C213832}"/>
                </a:ext>
              </a:extLst>
            </p:cNvPr>
            <p:cNvSpPr txBox="1"/>
            <p:nvPr/>
          </p:nvSpPr>
          <p:spPr>
            <a:xfrm>
              <a:off x="4883157" y="3585448"/>
              <a:ext cx="2634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Sheveluch</a:t>
              </a:r>
              <a:r>
                <a:rPr lang="en-US" dirty="0"/>
                <a:t> Volcano, Russia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5B012D-9D65-17D4-74D3-4DB9A80D8A71}"/>
              </a:ext>
            </a:extLst>
          </p:cNvPr>
          <p:cNvGrpSpPr/>
          <p:nvPr/>
        </p:nvGrpSpPr>
        <p:grpSpPr>
          <a:xfrm>
            <a:off x="838200" y="995680"/>
            <a:ext cx="2997525" cy="2679700"/>
            <a:chOff x="838200" y="1275080"/>
            <a:chExt cx="2997525" cy="26797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993ADA8-6568-0928-DF00-55852C107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1275080"/>
              <a:ext cx="2997525" cy="26797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F8BE3AD-AE6A-B4CE-916D-8736B32A880B}"/>
                </a:ext>
              </a:extLst>
            </p:cNvPr>
            <p:cNvSpPr txBox="1"/>
            <p:nvPr/>
          </p:nvSpPr>
          <p:spPr>
            <a:xfrm>
              <a:off x="838200" y="1275080"/>
              <a:ext cx="24003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Norilsk Smelter, Russia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D81A7EC2-8E14-8261-4D45-9F7CE814E6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2100" y="3883025"/>
            <a:ext cx="2984500" cy="260985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8AC46-CB7F-DFE1-9C2B-7B8170CC8C2A}"/>
              </a:ext>
            </a:extLst>
          </p:cNvPr>
          <p:cNvSpPr txBox="1"/>
          <p:nvPr/>
        </p:nvSpPr>
        <p:spPr>
          <a:xfrm>
            <a:off x="3007290" y="6058773"/>
            <a:ext cx="237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Ruiz Volcano, Colombia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B5C7C6B-F090-0446-4A7A-5EA064B043DE}"/>
              </a:ext>
            </a:extLst>
          </p:cNvPr>
          <p:cNvGrpSpPr/>
          <p:nvPr/>
        </p:nvGrpSpPr>
        <p:grpSpPr>
          <a:xfrm>
            <a:off x="6905004" y="3883025"/>
            <a:ext cx="3337545" cy="2609851"/>
            <a:chOff x="6905004" y="3883025"/>
            <a:chExt cx="3337545" cy="260985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D1A8BD9-8CE5-F3B6-9DB2-457FFC854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05004" y="3883025"/>
              <a:ext cx="3337545" cy="260985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C175B7D-92C9-4201-990A-56E8C0F9E91A}"/>
                </a:ext>
              </a:extLst>
            </p:cNvPr>
            <p:cNvSpPr txBox="1"/>
            <p:nvPr/>
          </p:nvSpPr>
          <p:spPr>
            <a:xfrm>
              <a:off x="6972696" y="6058773"/>
              <a:ext cx="32021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Muzzaffarpur</a:t>
              </a:r>
              <a:r>
                <a:rPr lang="en-US" dirty="0"/>
                <a:t> power plant, India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8F1E3330-CB3B-2169-8B53-151BB47A5D61}"/>
              </a:ext>
            </a:extLst>
          </p:cNvPr>
          <p:cNvSpPr txBox="1"/>
          <p:nvPr/>
        </p:nvSpPr>
        <p:spPr>
          <a:xfrm flipH="1">
            <a:off x="776340" y="5504775"/>
            <a:ext cx="168674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Example of COBRA SO</a:t>
            </a:r>
            <a:r>
              <a:rPr lang="en-US" baseline="-25000" dirty="0"/>
              <a:t>2</a:t>
            </a:r>
            <a:r>
              <a:rPr lang="en-US" dirty="0"/>
              <a:t> for 2025-06-03 </a:t>
            </a:r>
          </a:p>
        </p:txBody>
      </p:sp>
    </p:spTree>
    <p:extLst>
      <p:ext uri="{BB962C8B-B14F-4D97-AF65-F5344CB8AC3E}">
        <p14:creationId xmlns:p14="http://schemas.microsoft.com/office/powerpoint/2010/main" val="38479287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B99DA2E1-0784-DB45-A7A7-5A417EED7536}" vid="{A9E2A718-C24E-BE4D-A82F-BE53566B4288}"/>
    </a:ext>
  </a:extLst>
</a:theme>
</file>

<file path=ppt/theme/theme2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5PVT_L1_Campaigns_summary" id="{854F98B7-375D-F947-BA6D-EEB9C30B6D47}" vid="{34E2C310-72C0-FB47-90C8-FB1DB91FB00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3287</TotalTime>
  <Words>1208</Words>
  <Application>Microsoft Macintosh PowerPoint</Application>
  <PresentationFormat>ワイド画面</PresentationFormat>
  <Paragraphs>194</Paragraphs>
  <Slides>11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Verdana</vt:lpstr>
      <vt:lpstr>Office Theme</vt:lpstr>
      <vt:lpstr>NEW ESA Presentation 16-9</vt:lpstr>
      <vt:lpstr>Sentinel 5 Precursor / TROPOMI Mission Status</vt:lpstr>
      <vt:lpstr>PowerPoint プレゼンテーション</vt:lpstr>
      <vt:lpstr>S5P Mission Status</vt:lpstr>
      <vt:lpstr>In-Flight Calibration</vt:lpstr>
      <vt:lpstr>Level 2/3 Data Products</vt:lpstr>
      <vt:lpstr>Data Product Updates</vt:lpstr>
      <vt:lpstr>Validation</vt:lpstr>
      <vt:lpstr>Science Highlight: Canadian smoke plumes [2025-06-02]</vt:lpstr>
      <vt:lpstr>Science Highlight: SO2 COBRA Mission Reprocessing</vt:lpstr>
      <vt:lpstr>Mission Extension</vt:lpstr>
      <vt:lpstr>TROPOMI Data Availability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Veefkind, Pepijn (KNMI)</dc:creator>
  <cp:lastModifiedBy>Hiroshi TANIMOTO</cp:lastModifiedBy>
  <cp:revision>15</cp:revision>
  <dcterms:created xsi:type="dcterms:W3CDTF">2025-06-04T05:48:37Z</dcterms:created>
  <dcterms:modified xsi:type="dcterms:W3CDTF">2025-07-26T08:47:17Z</dcterms:modified>
</cp:coreProperties>
</file>