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9" r:id="rId3"/>
    <p:sldMasterId id="2147483702" r:id="rId4"/>
  </p:sldMasterIdLst>
  <p:notesMasterIdLst>
    <p:notesMasterId r:id="rId15"/>
  </p:notesMasterIdLst>
  <p:sldIdLst>
    <p:sldId id="256" r:id="rId5"/>
    <p:sldId id="2083" r:id="rId6"/>
    <p:sldId id="1310" r:id="rId7"/>
    <p:sldId id="522" r:id="rId8"/>
    <p:sldId id="2101" r:id="rId9"/>
    <p:sldId id="259" r:id="rId10"/>
    <p:sldId id="2109" r:id="rId11"/>
    <p:sldId id="271" r:id="rId12"/>
    <p:sldId id="2110" r:id="rId13"/>
    <p:sldId id="2084" r:id="rId14"/>
  </p:sldIdLst>
  <p:sldSz cx="12192000" cy="6858000"/>
  <p:notesSz cx="6858000" cy="9144000"/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/>
    <p:restoredTop sz="94658"/>
  </p:normalViewPr>
  <p:slideViewPr>
    <p:cSldViewPr snapToGrid="0">
      <p:cViewPr>
        <p:scale>
          <a:sx n="120" d="100"/>
          <a:sy n="120" d="100"/>
        </p:scale>
        <p:origin x="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05251-9578-E14B-A191-B46D3A8E82BB}" type="datetimeFigureOut">
              <a:rPr kumimoji="1" lang="ko-Kore-KR" altLang="en-US" smtClean="0"/>
              <a:t>2025. 6. 9.</a:t>
            </a:fld>
            <a:endParaRPr kumimoji="1" lang="ko-Kore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ore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80704-7B27-954D-94BC-F36C2782E6F8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35466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Wildfire in northern Laos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37138-65C5-45EC-950F-3CCC45DDF41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008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시간별 </a:t>
            </a:r>
            <a:r>
              <a:rPr kumimoji="1" lang="ko-KR" altLang="en-US"/>
              <a:t>변화 비교 플롯 추가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A54F2-9768-BB4D-944F-81B872D1A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948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Gulf of Thailand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ore-KR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ASIA-AQ Philippines Science Flights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ore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days with three G-III </a:t>
            </a:r>
            <a:r>
              <a:rPr kumimoji="0" lang="en-US" altLang="ko-Kore-K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rasters</a:t>
            </a:r>
            <a:r>
              <a:rPr kumimoji="0" lang="en-US" altLang="ko-Kore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three DC-8 circuits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ore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day with a morning G-III raster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ore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GCAS Preliminary Slant column data (</a:t>
            </a:r>
            <a:r>
              <a:rPr kumimoji="0" lang="en-US" altLang="ko-Kore-K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kmz</a:t>
            </a:r>
            <a:r>
              <a:rPr kumimoji="0" lang="en-US" altLang="ko-Kore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files on archive)</a:t>
            </a:r>
          </a:p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A54F2-9768-BB4D-944F-81B872D1A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97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12526-E079-260C-E2CC-2BC5A84D1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2DE71FF-2B37-81A2-8675-8A9B3471E7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32E19A6-C22B-BB52-87D7-55F24ECEDE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NE flow = from mountain breeze </a:t>
            </a:r>
            <a:r>
              <a:rPr lang="ko-KR" altLang="en-US" dirty="0"/>
              <a:t>영향</a:t>
            </a:r>
            <a:r>
              <a:rPr lang="en-US" altLang="ko-KR" dirty="0"/>
              <a:t>, dry &amp; cooler air </a:t>
            </a:r>
            <a:r>
              <a:rPr lang="ko-KR" altLang="en-US" dirty="0"/>
              <a:t>유입</a:t>
            </a:r>
            <a:r>
              <a:rPr lang="en-US" altLang="ko-KR" dirty="0"/>
              <a:t>,</a:t>
            </a:r>
            <a:r>
              <a:rPr lang="ko-KR" altLang="en-US" dirty="0"/>
              <a:t> 대개는 </a:t>
            </a:r>
            <a:r>
              <a:rPr lang="ko-KR" altLang="en-US" dirty="0" err="1"/>
              <a:t>대기질</a:t>
            </a:r>
            <a:r>
              <a:rPr lang="ko-KR" altLang="en-US" dirty="0"/>
              <a:t> 좋아짐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Across Manila aby = PP, industry and shipping port, (Petrochem, oil refinery, PP)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Manila = shipping port, industry, and Ninoy-</a:t>
            </a:r>
            <a:r>
              <a:rPr lang="en-US" altLang="ko-KR" dirty="0" err="1"/>
              <a:t>Acquino</a:t>
            </a:r>
            <a:r>
              <a:rPr lang="en-US" altLang="ko-KR" dirty="0"/>
              <a:t> airport in South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b="1" dirty="0"/>
              <a:t>O3 enhancement moves to SW in the afternoon (across Manila Bay) w/NE Monsoon </a:t>
            </a:r>
            <a:r>
              <a:rPr lang="en-US" altLang="ko-KR" b="1" dirty="0">
                <a:sym typeface="Wingdings" pitchFamily="2" charset="2"/>
              </a:rPr>
              <a:t> see w/ GCAS &amp; GEMS TropO3 !</a:t>
            </a:r>
            <a:endParaRPr lang="en-US" altLang="ko-KR" b="1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Q. PM2.5 </a:t>
            </a:r>
            <a:r>
              <a:rPr lang="ko-KR" altLang="en-US" dirty="0"/>
              <a:t>는 </a:t>
            </a:r>
            <a:r>
              <a:rPr lang="en-US" altLang="ko-KR" dirty="0"/>
              <a:t>P1 </a:t>
            </a:r>
            <a:r>
              <a:rPr lang="ko-KR" altLang="en-US" dirty="0"/>
              <a:t>과 </a:t>
            </a:r>
            <a:r>
              <a:rPr lang="en-US" altLang="ko-KR" dirty="0"/>
              <a:t>P2 </a:t>
            </a:r>
            <a:r>
              <a:rPr lang="ko-KR" altLang="en-US" dirty="0" err="1"/>
              <a:t>기간중</a:t>
            </a:r>
            <a:r>
              <a:rPr lang="ko-KR" altLang="en-US" dirty="0"/>
              <a:t> 어떻게 달랐는가</a:t>
            </a:r>
            <a:r>
              <a:rPr lang="en-US" altLang="ko-KR" dirty="0"/>
              <a:t>?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1)</a:t>
            </a:r>
            <a:r>
              <a:rPr lang="ko-KR" altLang="en-US" dirty="0"/>
              <a:t>왼쪽 위 </a:t>
            </a:r>
            <a:r>
              <a:rPr lang="en-US" altLang="ko-KR" dirty="0"/>
              <a:t>timeseries :GEMS AOD is found to overestimate compared to AERONET and HSRL AOD.</a:t>
            </a:r>
            <a:endParaRPr lang="ko-KR" alt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z="1200" dirty="0"/>
              <a:t>2)</a:t>
            </a:r>
            <a:r>
              <a:rPr lang="ko-KR" altLang="en-US" sz="1200" dirty="0"/>
              <a:t>오른쪽 아래</a:t>
            </a:r>
            <a:endParaRPr lang="en-US" altLang="ko-KR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z="1200" dirty="0"/>
              <a:t>During the campaign, taal volcano erupted.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z="1200" dirty="0"/>
              <a:t>GEMS SO</a:t>
            </a:r>
            <a:r>
              <a:rPr lang="en-US" altLang="ko-KR" sz="1200" baseline="-25000" dirty="0"/>
              <a:t>2</a:t>
            </a:r>
            <a:r>
              <a:rPr lang="en-US" altLang="ko-KR" sz="1200" dirty="0"/>
              <a:t> well captures SO</a:t>
            </a:r>
            <a:r>
              <a:rPr lang="en-US" altLang="ko-KR" sz="1200" baseline="-25000" dirty="0"/>
              <a:t>2</a:t>
            </a:r>
            <a:r>
              <a:rPr lang="en-US" altLang="ko-KR" sz="1200" dirty="0"/>
              <a:t> plumes especially showing the clear plume shape on 8</a:t>
            </a:r>
            <a:r>
              <a:rPr lang="en-US" altLang="ko-KR" sz="1200" baseline="30000" dirty="0"/>
              <a:t>th</a:t>
            </a:r>
            <a:r>
              <a:rPr lang="en-US" altLang="ko-KR" sz="1200" dirty="0"/>
              <a:t> Feb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z="1200" dirty="0"/>
              <a:t>3) </a:t>
            </a:r>
            <a:r>
              <a:rPr lang="ko-KR" altLang="en-US" sz="1200" dirty="0"/>
              <a:t>오른쪽 위 </a:t>
            </a:r>
            <a:r>
              <a:rPr lang="en-US" altLang="ko-KR" sz="1200" dirty="0" err="1"/>
              <a:t>gcas</a:t>
            </a:r>
            <a:r>
              <a:rPr lang="en-US" altLang="ko-KR" sz="1200" dirty="0"/>
              <a:t> and no2 </a:t>
            </a:r>
            <a:r>
              <a:rPr lang="ko-KR" altLang="en-US" sz="1200" dirty="0"/>
              <a:t>그림 </a:t>
            </a:r>
            <a:r>
              <a:rPr lang="en-US" altLang="ko-KR" sz="1200" dirty="0"/>
              <a:t>: When compared with the locations of power plants, it was found that NO₂ concentrations were higher in the northern Philippines excluding Manila, and elevated NO₂ levels were primarily observed near power plants around Manila.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z="1200" dirty="0"/>
              <a:t>Additionally, more cases of high NO₂ concentrations were identified in February compared to March.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z="1200" dirty="0"/>
              <a:t>Observations from GCAS revealed significant NO₂ emissions both in Manila and from power plants.</a:t>
            </a: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12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0B181D-9F81-9031-B190-1C6B1D98B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A951B-DEF6-4775-8E95-8B249013422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34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31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AE790-150A-03D2-FC01-3C2E88807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BCCD881-7771-A45D-F382-087057D5A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36EFC88-582E-A420-D384-CC9177BD1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1800" dirty="0"/>
              <a:t>GEMS </a:t>
            </a:r>
            <a:r>
              <a:rPr lang="en-US" altLang="ko-KR" sz="1800" dirty="0" err="1"/>
              <a:t>수직</a:t>
            </a:r>
            <a:r>
              <a:rPr lang="en-US" altLang="ko-KR" sz="1800" dirty="0"/>
              <a:t> </a:t>
            </a:r>
            <a:r>
              <a:rPr lang="en-US" altLang="ko-KR" sz="1800" dirty="0" err="1"/>
              <a:t>프로파일</a:t>
            </a:r>
            <a:r>
              <a:rPr lang="en-US" altLang="ko-KR" sz="1800" dirty="0"/>
              <a:t> </a:t>
            </a:r>
            <a:r>
              <a:rPr lang="en-US" altLang="ko-KR" sz="1800" dirty="0" err="1"/>
              <a:t>검증</a:t>
            </a:r>
            <a:r>
              <a:rPr lang="en-US" altLang="ko-KR" sz="1800" dirty="0"/>
              <a:t> </a:t>
            </a:r>
            <a:r>
              <a:rPr lang="en-US" altLang="ko-KR" sz="1800" dirty="0" err="1"/>
              <a:t>자료로</a:t>
            </a:r>
            <a:r>
              <a:rPr lang="en-US" altLang="ko-KR" sz="1800" dirty="0"/>
              <a:t> v2.0 -&gt; v3.0으로 </a:t>
            </a:r>
            <a:r>
              <a:rPr lang="en-US" altLang="ko-KR" sz="1800" dirty="0" err="1"/>
              <a:t>변경하면서</a:t>
            </a:r>
            <a:r>
              <a:rPr lang="en-US" altLang="ko-KR" sz="1800" dirty="0"/>
              <a:t> </a:t>
            </a:r>
            <a:r>
              <a:rPr lang="en-US" altLang="ko-KR" sz="1800" dirty="0" err="1"/>
              <a:t>오존</a:t>
            </a:r>
            <a:r>
              <a:rPr lang="en-US" altLang="ko-KR" sz="1800" dirty="0"/>
              <a:t> </a:t>
            </a:r>
            <a:r>
              <a:rPr lang="en-US" altLang="ko-KR" sz="1800" dirty="0" err="1"/>
              <a:t>존데와</a:t>
            </a:r>
            <a:r>
              <a:rPr lang="en-US" altLang="ko-KR" sz="1800" dirty="0"/>
              <a:t> </a:t>
            </a:r>
            <a:r>
              <a:rPr lang="en-US" altLang="ko-KR" sz="1800" dirty="0" err="1"/>
              <a:t>비슷한</a:t>
            </a:r>
            <a:r>
              <a:rPr lang="en-US" altLang="ko-KR" sz="1800" dirty="0"/>
              <a:t> </a:t>
            </a:r>
            <a:r>
              <a:rPr lang="en-US" altLang="ko-KR" sz="1800" dirty="0" err="1"/>
              <a:t>경향성을</a:t>
            </a:r>
            <a:r>
              <a:rPr lang="en-US" altLang="ko-KR" sz="1800" dirty="0"/>
              <a:t> </a:t>
            </a:r>
            <a:r>
              <a:rPr lang="en-US" altLang="ko-KR" sz="1800" dirty="0" err="1"/>
              <a:t>보임</a:t>
            </a:r>
            <a:endParaRPr lang="en-US" altLang="ko-KR" sz="1800" dirty="0"/>
          </a:p>
          <a:p>
            <a:pPr marL="0" indent="0">
              <a:buNone/>
            </a:pPr>
            <a:r>
              <a:rPr lang="en-US" altLang="ko-KR" sz="1800" dirty="0"/>
              <a:t>GEMS ozone profile v2.0</a:t>
            </a:r>
            <a:r>
              <a:rPr lang="ko-KR" altLang="en-US" sz="1800" dirty="0"/>
              <a:t>은</a:t>
            </a:r>
            <a:r>
              <a:rPr lang="en-US" altLang="ko-KR" sz="1800" dirty="0"/>
              <a:t> </a:t>
            </a:r>
            <a:r>
              <a:rPr lang="ko-KR" altLang="en-US" sz="1800" dirty="0"/>
              <a:t>성층권</a:t>
            </a:r>
            <a:r>
              <a:rPr lang="en-US" altLang="ko-KR" sz="1800" dirty="0"/>
              <a:t> </a:t>
            </a:r>
            <a:r>
              <a:rPr lang="ko-KR" altLang="en-US" sz="1800" dirty="0"/>
              <a:t>하부에서</a:t>
            </a:r>
            <a:r>
              <a:rPr lang="en-US" altLang="ko-KR" sz="1800" dirty="0"/>
              <a:t> </a:t>
            </a:r>
            <a:r>
              <a:rPr lang="ko-KR" altLang="en-US" sz="1800" dirty="0"/>
              <a:t>매우</a:t>
            </a:r>
            <a:r>
              <a:rPr lang="en-US" altLang="ko-KR" sz="1800" dirty="0"/>
              <a:t> </a:t>
            </a:r>
            <a:r>
              <a:rPr lang="ko-KR" altLang="en-US" sz="1800" dirty="0"/>
              <a:t>큰</a:t>
            </a:r>
            <a:r>
              <a:rPr lang="en-US" altLang="ko-KR" sz="1800" dirty="0"/>
              <a:t> </a:t>
            </a:r>
            <a:r>
              <a:rPr lang="ko-KR" altLang="en-US" sz="1800" dirty="0"/>
              <a:t>과대모의를</a:t>
            </a:r>
            <a:r>
              <a:rPr lang="en-US" altLang="ko-KR" sz="1800" dirty="0"/>
              <a:t> </a:t>
            </a:r>
            <a:r>
              <a:rPr lang="ko-KR" altLang="en-US" sz="1800" dirty="0"/>
              <a:t>하고</a:t>
            </a:r>
            <a:r>
              <a:rPr lang="en-US" altLang="ko-KR" sz="1800" dirty="0"/>
              <a:t> </a:t>
            </a:r>
            <a:r>
              <a:rPr lang="ko-KR" altLang="en-US" sz="1800" dirty="0"/>
              <a:t>있었음</a:t>
            </a:r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pPr marL="0" indent="0">
              <a:buNone/>
            </a:pPr>
            <a:r>
              <a:rPr lang="en-US" altLang="ko-KR" sz="1800" dirty="0"/>
              <a:t>GEMS O3P </a:t>
            </a:r>
            <a:r>
              <a:rPr lang="ko-KR" altLang="en-US" sz="1800" dirty="0"/>
              <a:t>알고리즘 개선 및 변경 내용</a:t>
            </a:r>
            <a:endParaRPr lang="en-US" altLang="ko-KR" sz="1800" dirty="0"/>
          </a:p>
          <a:p>
            <a:pPr marL="0" marR="0" lvl="0" indent="0" algn="just" fontAlgn="base" latinLnBrk="1">
              <a:lnSpc>
                <a:spcPct val="160000"/>
              </a:lnSpc>
              <a:buFont typeface="Wingdings" panose="05000000000000000000" pitchFamily="2" charset="2"/>
              <a:buNone/>
            </a:pP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핏팅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정확도 향상을 위해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310-340 nm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에서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310-330 nm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핏팅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범위 변경 및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GEMS level1c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파장 및 복사자료에 대한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검보정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전처리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과정을 최적화함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(1.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궤도상 변동성을 반영하기 위해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Super-Gaussian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기반의 실시간 기기반응함수 산출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2) irradiance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파장할당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3) irradiance offset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수정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4) normalized radiance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기준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soft calibration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적용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lvl="0" indent="0" algn="just" fontAlgn="base" latinLnBrk="1">
              <a:lnSpc>
                <a:spcPct val="160000"/>
              </a:lnSpc>
              <a:buFont typeface="Wingdings" panose="05000000000000000000" pitchFamily="2" charset="2"/>
              <a:buNone/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대류권계면 자료 안정적 획득을 위해 기상자료 변경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(UM-&gt; GFS),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태양기준자료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(SAO-&gt;TSIS),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오존흡수자료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(BDM-BW)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등의 입력 자료 최신화</a:t>
            </a:r>
            <a:endParaRPr lang="en-US" altLang="ko-KR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marL="0" marR="0" lvl="0" indent="0" algn="just" fontAlgn="base" latinLnBrk="1">
              <a:lnSpc>
                <a:spcPct val="160000"/>
              </a:lnSpc>
              <a:buFont typeface="Wingdings" panose="05000000000000000000" pitchFamily="2" charset="2"/>
              <a:buNone/>
            </a:pP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indent="0">
              <a:buNone/>
            </a:pPr>
            <a:endParaRPr lang="ko-KR" altLang="en-US" sz="18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869871B-AE8A-9FCC-6848-C3E231BFF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EA570-5982-4880-8507-837BFC1089A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9824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893B8D-74BC-D0EC-F7DC-BDFCB0D25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1693E71-DB04-9AEC-55E1-9C4857871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03D0FDC-EEC8-BB46-F881-D15AB71D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A67-81B4-0E4F-A1AB-008108991CCB}" type="datetimeFigureOut">
              <a:rPr kumimoji="1" lang="ko-Kore-KR" altLang="en-US" smtClean="0"/>
              <a:t>2025. 6. 9.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1E9224-1A34-D2CE-D4D2-AB136F2B4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13574FE-74A9-0441-40EB-02CEBA49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A356-433E-744A-879A-92B9348B78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06089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0FCB7A-B8D1-C880-BCAC-9E804FD7A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A72AB61-55BA-7070-5F9E-B8E912322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3B63A44-C287-991A-DA46-1DBA2493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A67-81B4-0E4F-A1AB-008108991CCB}" type="datetimeFigureOut">
              <a:rPr kumimoji="1" lang="ko-Kore-KR" altLang="en-US" smtClean="0"/>
              <a:t>2025. 6. 9.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27E261F-720C-07E1-2FB5-AD3E386D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7B5E606-265E-D7F3-14ED-3AFBEBC89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A356-433E-744A-879A-92B9348B78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01252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6493EBE-605A-372E-48EF-65AE74F42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273360C-2BAB-6729-7CB5-FD98EE2F7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233219E-63B0-84CB-139D-51114343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A67-81B4-0E4F-A1AB-008108991CCB}" type="datetimeFigureOut">
              <a:rPr kumimoji="1" lang="ko-Kore-KR" altLang="en-US" smtClean="0"/>
              <a:t>2025. 6. 9.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34BF7AD-4112-5555-AD9A-AD89FB73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EA5FB72-1955-FBB3-75A7-7E7FF5FE9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A356-433E-744A-879A-92B9348B78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679378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868408" y="5781972"/>
            <a:ext cx="10176203" cy="439738"/>
          </a:xfrm>
        </p:spPr>
        <p:txBody>
          <a:bodyPr anchor="ctr">
            <a:noAutofit/>
          </a:bodyPr>
          <a:lstStyle>
            <a:lvl1pPr marL="146322" indent="0">
              <a:buFontTx/>
              <a:buNone/>
              <a:defRPr sz="1600">
                <a:latin typeface="+mn-lt"/>
              </a:defRPr>
            </a:lvl1pPr>
            <a:lvl2pPr marL="365806" indent="0">
              <a:buFontTx/>
              <a:buNone/>
              <a:defRPr sz="1600">
                <a:latin typeface="+mn-lt"/>
              </a:defRPr>
            </a:lvl2pPr>
            <a:lvl3pPr marL="731611" indent="0">
              <a:buFontTx/>
              <a:buNone/>
              <a:defRPr sz="1600">
                <a:latin typeface="+mn-lt"/>
              </a:defRPr>
            </a:lvl3pPr>
            <a:lvl4pPr marL="975482" indent="0">
              <a:buFontTx/>
              <a:buNone/>
              <a:defRPr sz="1600">
                <a:latin typeface="+mn-lt"/>
              </a:defRPr>
            </a:lvl4pPr>
            <a:lvl5pPr marL="1341287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868408" y="6265862"/>
            <a:ext cx="10176203" cy="439738"/>
          </a:xfrm>
        </p:spPr>
        <p:txBody>
          <a:bodyPr anchor="ctr">
            <a:noAutofit/>
          </a:bodyPr>
          <a:lstStyle>
            <a:lvl1pPr marL="146322" indent="0">
              <a:buFontTx/>
              <a:buNone/>
              <a:defRPr sz="1600">
                <a:latin typeface="+mn-lt"/>
              </a:defRPr>
            </a:lvl1pPr>
            <a:lvl2pPr marL="365806" indent="0">
              <a:buFontTx/>
              <a:buNone/>
              <a:defRPr sz="1600">
                <a:latin typeface="+mn-lt"/>
              </a:defRPr>
            </a:lvl2pPr>
            <a:lvl3pPr marL="731611" indent="0">
              <a:buFontTx/>
              <a:buNone/>
              <a:defRPr sz="1600">
                <a:latin typeface="+mn-lt"/>
              </a:defRPr>
            </a:lvl3pPr>
            <a:lvl4pPr marL="975482" indent="0">
              <a:buFontTx/>
              <a:buNone/>
              <a:defRPr sz="1600">
                <a:latin typeface="+mn-lt"/>
              </a:defRPr>
            </a:lvl4pPr>
            <a:lvl5pPr marL="1341287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69728" y="4682602"/>
            <a:ext cx="10174883" cy="1055218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spcAft>
                <a:spcPts val="0"/>
              </a:spcAft>
              <a:defRPr sz="3201" baseline="0"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그룹 9">
            <a:extLst>
              <a:ext uri="{FF2B5EF4-FFF2-40B4-BE49-F238E27FC236}">
                <a16:creationId xmlns:a16="http://schemas.microsoft.com/office/drawing/2014/main" id="{51735EC1-9B8C-78DB-6CB1-5C56AB3B5AF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24B7E16A-F702-C328-3108-3D7D1ED98C80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13C6EE85-B480-D896-A1FE-85C640AB848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0450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130284"/>
            <a:ext cx="11707369" cy="483369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2315" y="5994400"/>
            <a:ext cx="11706225" cy="249288"/>
          </a:xfrm>
        </p:spPr>
        <p:txBody>
          <a:bodyPr tIns="64008" rIns="0">
            <a:spAutoFit/>
          </a:bodyPr>
          <a:lstStyle>
            <a:lvl1pPr marL="146322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Credit: Century Gothic 8</a:t>
            </a:r>
          </a:p>
        </p:txBody>
      </p:sp>
      <p:grpSp>
        <p:nvGrpSpPr>
          <p:cNvPr id="5" name="그룹 9">
            <a:extLst>
              <a:ext uri="{FF2B5EF4-FFF2-40B4-BE49-F238E27FC236}">
                <a16:creationId xmlns:a16="http://schemas.microsoft.com/office/drawing/2014/main" id="{42D7C4B7-1443-2503-793A-796920565BF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533365A-9E20-2408-8C90-B7A11C11E51E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18CC008D-3D60-B59A-67FA-EB148CFFCC2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5096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130284"/>
            <a:ext cx="5807952" cy="483369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6141732" y="1130283"/>
            <a:ext cx="5807952" cy="483369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2315" y="5994400"/>
            <a:ext cx="11706225" cy="249288"/>
          </a:xfrm>
        </p:spPr>
        <p:txBody>
          <a:bodyPr tIns="64008" rIns="0">
            <a:spAutoFit/>
          </a:bodyPr>
          <a:lstStyle>
            <a:lvl1pPr marL="146322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Credit: Century Gothic 8</a:t>
            </a:r>
          </a:p>
        </p:txBody>
      </p:sp>
      <p:grpSp>
        <p:nvGrpSpPr>
          <p:cNvPr id="4" name="그룹 9">
            <a:extLst>
              <a:ext uri="{FF2B5EF4-FFF2-40B4-BE49-F238E27FC236}">
                <a16:creationId xmlns:a16="http://schemas.microsoft.com/office/drawing/2014/main" id="{64726225-02FD-2BA6-FB8F-4E011F8FBEB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6EEBC75B-3D02-C9B3-542E-266917DE72FA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ACA500C5-68C6-3FC7-AE73-E65C5D891F0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5399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130283"/>
            <a:ext cx="3840480" cy="483369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8109204" y="1130283"/>
            <a:ext cx="3840480" cy="483369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75759" y="1130283"/>
            <a:ext cx="3840480" cy="483369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2315" y="5994400"/>
            <a:ext cx="11706225" cy="249288"/>
          </a:xfrm>
        </p:spPr>
        <p:txBody>
          <a:bodyPr tIns="64008" rIns="0">
            <a:spAutoFit/>
          </a:bodyPr>
          <a:lstStyle>
            <a:lvl1pPr marL="146322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Credit: Century Gothic 8</a:t>
            </a:r>
          </a:p>
        </p:txBody>
      </p:sp>
      <p:grpSp>
        <p:nvGrpSpPr>
          <p:cNvPr id="4" name="그룹 9">
            <a:extLst>
              <a:ext uri="{FF2B5EF4-FFF2-40B4-BE49-F238E27FC236}">
                <a16:creationId xmlns:a16="http://schemas.microsoft.com/office/drawing/2014/main" id="{D274A6A0-072E-53BE-027D-000CE2F4848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DCAA7F81-EB23-9F43-7FB0-3B1F7DF82536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1C5E46D3-6DB6-2007-F44A-9872E209AF3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2646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ub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368089"/>
            <a:ext cx="11707369" cy="4595886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2315" y="854076"/>
            <a:ext cx="11707369" cy="436563"/>
          </a:xfrm>
        </p:spPr>
        <p:txBody>
          <a:bodyPr/>
          <a:lstStyle>
            <a:lvl1pPr marL="146322" indent="0">
              <a:buFontTx/>
              <a:buNone/>
              <a:defRPr b="1" baseline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2315" y="5994400"/>
            <a:ext cx="11706225" cy="249288"/>
          </a:xfrm>
        </p:spPr>
        <p:txBody>
          <a:bodyPr tIns="64008" rIns="0">
            <a:spAutoFit/>
          </a:bodyPr>
          <a:lstStyle>
            <a:lvl1pPr marL="146322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Credit: Century Gothic 8</a:t>
            </a:r>
          </a:p>
        </p:txBody>
      </p:sp>
      <p:grpSp>
        <p:nvGrpSpPr>
          <p:cNvPr id="4" name="그룹 9">
            <a:extLst>
              <a:ext uri="{FF2B5EF4-FFF2-40B4-BE49-F238E27FC236}">
                <a16:creationId xmlns:a16="http://schemas.microsoft.com/office/drawing/2014/main" id="{F3B002D6-6798-095B-7837-A2E2234C0BA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3E6E2D3-5ADD-6916-15DB-29BBFC81A286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FA325B0D-C388-D531-C332-EBEB28C44ED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3053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ubtitle+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368089"/>
            <a:ext cx="5807952" cy="4595885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6141732" y="1368089"/>
            <a:ext cx="5807952" cy="4595886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42315" y="854076"/>
            <a:ext cx="11707369" cy="436563"/>
          </a:xfrm>
        </p:spPr>
        <p:txBody>
          <a:bodyPr/>
          <a:lstStyle>
            <a:lvl1pPr marL="146322" indent="0">
              <a:buFontTx/>
              <a:buNone/>
              <a:defRPr b="1" baseline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2315" y="5994400"/>
            <a:ext cx="11706225" cy="249288"/>
          </a:xfrm>
        </p:spPr>
        <p:txBody>
          <a:bodyPr tIns="64008" rIns="0">
            <a:spAutoFit/>
          </a:bodyPr>
          <a:lstStyle>
            <a:lvl1pPr marL="146322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Credit: Century Gothic 8</a:t>
            </a:r>
          </a:p>
        </p:txBody>
      </p:sp>
      <p:grpSp>
        <p:nvGrpSpPr>
          <p:cNvPr id="4" name="그룹 9">
            <a:extLst>
              <a:ext uri="{FF2B5EF4-FFF2-40B4-BE49-F238E27FC236}">
                <a16:creationId xmlns:a16="http://schemas.microsoft.com/office/drawing/2014/main" id="{3C98E903-049C-42D9-C8CC-3B79E95D03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6BDEB7EA-90F7-D56F-CF63-44EA2286A936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5DD34380-04D1-8A20-DFD7-7BF784047CD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3776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ubtitle+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368089"/>
            <a:ext cx="3840480" cy="4595885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8109204" y="1368089"/>
            <a:ext cx="3840480" cy="4595885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75759" y="1368089"/>
            <a:ext cx="3840480" cy="4595885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42315" y="854076"/>
            <a:ext cx="11707369" cy="436563"/>
          </a:xfrm>
        </p:spPr>
        <p:txBody>
          <a:bodyPr/>
          <a:lstStyle>
            <a:lvl1pPr marL="146322" indent="0">
              <a:buFontTx/>
              <a:buNone/>
              <a:defRPr b="1" baseline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2315" y="5994400"/>
            <a:ext cx="11706225" cy="249288"/>
          </a:xfrm>
        </p:spPr>
        <p:txBody>
          <a:bodyPr tIns="64008" rIns="0">
            <a:spAutoFit/>
          </a:bodyPr>
          <a:lstStyle>
            <a:lvl1pPr marL="146322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Credit: Century Gothic 8</a:t>
            </a:r>
          </a:p>
        </p:txBody>
      </p:sp>
      <p:grpSp>
        <p:nvGrpSpPr>
          <p:cNvPr id="2" name="그룹 9">
            <a:extLst>
              <a:ext uri="{FF2B5EF4-FFF2-40B4-BE49-F238E27FC236}">
                <a16:creationId xmlns:a16="http://schemas.microsoft.com/office/drawing/2014/main" id="{E9B6F801-B25E-A367-8FE5-18E680D0C82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8262323B-3A0C-4F72-8E0A-64F91048890F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193687C0-3C5E-4976-9DAA-46BFE2A85B8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553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22036" y="4914998"/>
            <a:ext cx="9547926" cy="1643370"/>
          </a:xfrm>
        </p:spPr>
        <p:txBody>
          <a:bodyPr anchor="ctr"/>
          <a:lstStyle>
            <a:lvl1pPr algn="ctr">
              <a:defRPr sz="32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-64" y="4606401"/>
            <a:ext cx="1219212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그룹 9">
            <a:extLst>
              <a:ext uri="{FF2B5EF4-FFF2-40B4-BE49-F238E27FC236}">
                <a16:creationId xmlns:a16="http://schemas.microsoft.com/office/drawing/2014/main" id="{084EC78F-01A0-D707-5158-B469ED9484A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A97F4A61-DA2B-3EFD-045A-CE155EEB503E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F66955-F1B0-733E-17AF-2B61B7F5E13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289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955CD1-7366-0152-37F6-BDC507DA8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B2B2EB2-A901-953B-BB4A-147945FFF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895FF0-418F-23E4-D7EC-ECA9F782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A67-81B4-0E4F-A1AB-008108991CCB}" type="datetimeFigureOut">
              <a:rPr kumimoji="1" lang="ko-Kore-KR" altLang="en-US" smtClean="0"/>
              <a:t>2025. 6. 9.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94DE84-B479-3A91-8D96-C37ACF07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721C18F-7F7C-4925-555B-652517E4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A356-433E-744A-879A-92B9348B78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39056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+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grpSp>
        <p:nvGrpSpPr>
          <p:cNvPr id="2" name="그룹 9">
            <a:extLst>
              <a:ext uri="{FF2B5EF4-FFF2-40B4-BE49-F238E27FC236}">
                <a16:creationId xmlns:a16="http://schemas.microsoft.com/office/drawing/2014/main" id="{24185B6E-55B7-4216-82C7-5E658D6287C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02D18727-BAF7-841C-88CA-5E9FDFB5DB68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71293C46-5AB0-1B2F-439B-12596A0BF58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9642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+Subtitle+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2315" y="854076"/>
            <a:ext cx="11707369" cy="436563"/>
          </a:xfrm>
        </p:spPr>
        <p:txBody>
          <a:bodyPr/>
          <a:lstStyle>
            <a:lvl1pPr marL="146322" indent="0">
              <a:buFontTx/>
              <a:buNone/>
              <a:defRPr b="1" baseline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grpSp>
        <p:nvGrpSpPr>
          <p:cNvPr id="2" name="그룹 9">
            <a:extLst>
              <a:ext uri="{FF2B5EF4-FFF2-40B4-BE49-F238E27FC236}">
                <a16:creationId xmlns:a16="http://schemas.microsoft.com/office/drawing/2014/main" id="{8E78565A-3231-7870-CAEE-5692E986D06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6B82F636-EB2E-9594-1983-314976C94CB0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76AFE8-3095-29E4-BD32-DC99D6005AE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9472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grpSp>
        <p:nvGrpSpPr>
          <p:cNvPr id="2" name="그룹 9">
            <a:extLst>
              <a:ext uri="{FF2B5EF4-FFF2-40B4-BE49-F238E27FC236}">
                <a16:creationId xmlns:a16="http://schemas.microsoft.com/office/drawing/2014/main" id="{98F39308-D0E2-E3BE-7328-5AE2D26B371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4AA29C7A-7A26-5A96-E24A-EA1A695C042D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8FDC9C82-46D4-FB5E-7FE6-A717A30AD1A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5555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22036" y="4914998"/>
            <a:ext cx="9547926" cy="1643370"/>
          </a:xfrm>
        </p:spPr>
        <p:txBody>
          <a:bodyPr anchor="ctr"/>
          <a:lstStyle>
            <a:lvl1pPr algn="ctr">
              <a:defRPr sz="32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08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 no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93" y="562793"/>
            <a:ext cx="11227615" cy="576299"/>
          </a:xfrm>
        </p:spPr>
        <p:txBody>
          <a:bodyPr anchor="ctr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193" y="1474335"/>
            <a:ext cx="5579293" cy="425196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3168" y="502751"/>
            <a:ext cx="0" cy="69638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30514" y="1474335"/>
            <a:ext cx="5579293" cy="425196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019873" y="6455629"/>
            <a:ext cx="689935" cy="29236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r"/>
            <a:fld id="{DCFB13CF-645F-484C-BFC8-11F8027CA644}" type="slidenum">
              <a:rPr lang="en-US" sz="1100" smtClean="0">
                <a:latin typeface="Arial"/>
                <a:cs typeface="Arial"/>
              </a:rPr>
              <a:pPr algn="r"/>
              <a:t>‹#›</a:t>
            </a:fld>
            <a:endParaRPr lang="en-US" sz="1100" dirty="0">
              <a:latin typeface="Arial"/>
              <a:cs typeface="Arial"/>
            </a:endParaRPr>
          </a:p>
        </p:txBody>
      </p:sp>
      <p:sp>
        <p:nvSpPr>
          <p:cNvPr id="1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83260" y="5880295"/>
            <a:ext cx="5578227" cy="437851"/>
          </a:xfrm>
        </p:spPr>
        <p:txBody>
          <a:bodyPr anchor="b">
            <a:noAutofit/>
          </a:bodyPr>
          <a:lstStyle>
            <a:lvl1pPr marL="146278" indent="0">
              <a:buNone/>
              <a:defRPr sz="1000" baseline="0"/>
            </a:lvl1pPr>
            <a:lvl2pPr marL="365696" indent="0">
              <a:buNone/>
              <a:defRPr sz="1000"/>
            </a:lvl2pPr>
            <a:lvl3pPr marL="731392" indent="0">
              <a:buNone/>
              <a:defRPr sz="1000"/>
            </a:lvl3pPr>
            <a:lvl4pPr marL="975189" indent="0">
              <a:buNone/>
              <a:defRPr sz="1000"/>
            </a:lvl4pPr>
            <a:lvl5pPr marL="1340885" indent="0">
              <a:buNone/>
              <a:defRPr sz="1000"/>
            </a:lvl5pPr>
          </a:lstStyle>
          <a:p>
            <a:pPr lvl="0"/>
            <a:r>
              <a:rPr lang="en-US" dirty="0"/>
              <a:t>* Citations and References – Arial 10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6130514" y="5880295"/>
            <a:ext cx="5578227" cy="437851"/>
          </a:xfrm>
        </p:spPr>
        <p:txBody>
          <a:bodyPr anchor="b">
            <a:noAutofit/>
          </a:bodyPr>
          <a:lstStyle>
            <a:lvl1pPr marL="146278" indent="0">
              <a:buNone/>
              <a:defRPr sz="1000" baseline="0"/>
            </a:lvl1pPr>
            <a:lvl2pPr marL="365696" indent="0">
              <a:buNone/>
              <a:defRPr sz="1000"/>
            </a:lvl2pPr>
            <a:lvl3pPr marL="731392" indent="0">
              <a:buNone/>
              <a:defRPr sz="1000"/>
            </a:lvl3pPr>
            <a:lvl4pPr marL="975189" indent="0">
              <a:buNone/>
              <a:defRPr sz="1000"/>
            </a:lvl4pPr>
            <a:lvl5pPr marL="1340885" indent="0">
              <a:buNone/>
              <a:defRPr sz="1000"/>
            </a:lvl5pPr>
          </a:lstStyle>
          <a:p>
            <a:pPr lvl="0"/>
            <a:r>
              <a:rPr lang="en-US" dirty="0"/>
              <a:t>* Citations and References – Arial 10</a:t>
            </a:r>
          </a:p>
        </p:txBody>
      </p:sp>
    </p:spTree>
    <p:extLst>
      <p:ext uri="{BB962C8B-B14F-4D97-AF65-F5344CB8AC3E}">
        <p14:creationId xmlns:p14="http://schemas.microsoft.com/office/powerpoint/2010/main" val="1698573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93" y="274642"/>
            <a:ext cx="11227615" cy="576299"/>
          </a:xfrm>
        </p:spPr>
        <p:txBody>
          <a:bodyPr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193" y="1474334"/>
            <a:ext cx="11227615" cy="425196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2193" y="850939"/>
            <a:ext cx="11227615" cy="469900"/>
          </a:xfrm>
        </p:spPr>
        <p:txBody>
          <a:bodyPr lIns="121899" anchor="ctr">
            <a:no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3168" y="502751"/>
            <a:ext cx="0" cy="69638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019873" y="6455629"/>
            <a:ext cx="689935" cy="29236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r"/>
            <a:fld id="{DCFB13CF-645F-484C-BFC8-11F8027CA644}" type="slidenum">
              <a:rPr lang="en-US" sz="1100" smtClean="0">
                <a:latin typeface="Arial"/>
                <a:cs typeface="Arial"/>
              </a:rPr>
              <a:pPr algn="r"/>
              <a:t>‹#›</a:t>
            </a:fld>
            <a:endParaRPr lang="en-US" sz="1100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83259" y="5880295"/>
            <a:ext cx="11226549" cy="437851"/>
          </a:xfrm>
        </p:spPr>
        <p:txBody>
          <a:bodyPr anchor="b">
            <a:noAutofit/>
          </a:bodyPr>
          <a:lstStyle>
            <a:lvl1pPr marL="146278" indent="0">
              <a:buNone/>
              <a:defRPr sz="1000" baseline="0"/>
            </a:lvl1pPr>
            <a:lvl2pPr marL="365696" indent="0">
              <a:buNone/>
              <a:defRPr sz="1000"/>
            </a:lvl2pPr>
            <a:lvl3pPr marL="731392" indent="0">
              <a:buNone/>
              <a:defRPr sz="1000"/>
            </a:lvl3pPr>
            <a:lvl4pPr marL="975189" indent="0">
              <a:buNone/>
              <a:defRPr sz="1000"/>
            </a:lvl4pPr>
            <a:lvl5pPr marL="1340885" indent="0">
              <a:buNone/>
              <a:defRPr sz="1000"/>
            </a:lvl5pPr>
          </a:lstStyle>
          <a:p>
            <a:pPr lvl="0"/>
            <a:r>
              <a:rPr lang="en-US" dirty="0"/>
              <a:t>* Citations and References – Arial 10</a:t>
            </a:r>
          </a:p>
        </p:txBody>
      </p:sp>
    </p:spTree>
    <p:extLst>
      <p:ext uri="{BB962C8B-B14F-4D97-AF65-F5344CB8AC3E}">
        <p14:creationId xmlns:p14="http://schemas.microsoft.com/office/powerpoint/2010/main" val="4156591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93" y="562791"/>
            <a:ext cx="11227615" cy="576299"/>
          </a:xfrm>
        </p:spPr>
        <p:txBody>
          <a:bodyPr anchor="ctr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3168" y="502751"/>
            <a:ext cx="0" cy="69638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019873" y="6455629"/>
            <a:ext cx="689935" cy="29236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r"/>
            <a:fld id="{DCFB13CF-645F-484C-BFC8-11F8027CA644}" type="slidenum">
              <a:rPr lang="en-US" sz="1100" smtClean="0">
                <a:latin typeface="Arial"/>
                <a:cs typeface="Arial"/>
              </a:rPr>
              <a:pPr algn="r"/>
              <a:t>‹#›</a:t>
            </a:fld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3516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93" y="274642"/>
            <a:ext cx="11227615" cy="576299"/>
          </a:xfrm>
        </p:spPr>
        <p:txBody>
          <a:bodyPr anchor="ctr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193" y="1474335"/>
            <a:ext cx="5579293" cy="425196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levelz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2193" y="850939"/>
            <a:ext cx="11227615" cy="469900"/>
          </a:xfrm>
        </p:spPr>
        <p:txBody>
          <a:bodyPr lIns="121899" anchor="ctr">
            <a:no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3168" y="502751"/>
            <a:ext cx="0" cy="69638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30514" y="1474335"/>
            <a:ext cx="5579293" cy="425196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400"/>
            </a:lvl2pPr>
            <a:lvl3pPr>
              <a:spcAft>
                <a:spcPts val="0"/>
              </a:spcAft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19873" y="6455629"/>
            <a:ext cx="689935" cy="29236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r"/>
            <a:fld id="{DCFB13CF-645F-484C-BFC8-11F8027CA644}" type="slidenum">
              <a:rPr lang="en-US" sz="1100" smtClean="0">
                <a:latin typeface="Arial"/>
                <a:cs typeface="Arial"/>
              </a:rPr>
              <a:pPr algn="r"/>
              <a:t>‹#›</a:t>
            </a:fld>
            <a:endParaRPr lang="en-US" sz="1100" dirty="0">
              <a:latin typeface="Arial"/>
              <a:cs typeface="Arial"/>
            </a:endParaRPr>
          </a:p>
        </p:txBody>
      </p:sp>
      <p:sp>
        <p:nvSpPr>
          <p:cNvPr id="1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83260" y="5880295"/>
            <a:ext cx="5578227" cy="437851"/>
          </a:xfrm>
        </p:spPr>
        <p:txBody>
          <a:bodyPr anchor="b">
            <a:noAutofit/>
          </a:bodyPr>
          <a:lstStyle>
            <a:lvl1pPr marL="146278" indent="0">
              <a:buNone/>
              <a:defRPr sz="1000" baseline="0"/>
            </a:lvl1pPr>
            <a:lvl2pPr marL="365696" indent="0">
              <a:buNone/>
              <a:defRPr sz="1000"/>
            </a:lvl2pPr>
            <a:lvl3pPr marL="731392" indent="0">
              <a:buNone/>
              <a:defRPr sz="1000"/>
            </a:lvl3pPr>
            <a:lvl4pPr marL="975189" indent="0">
              <a:buNone/>
              <a:defRPr sz="1000"/>
            </a:lvl4pPr>
            <a:lvl5pPr marL="1340885" indent="0">
              <a:buNone/>
              <a:defRPr sz="1000"/>
            </a:lvl5pPr>
          </a:lstStyle>
          <a:p>
            <a:pPr lvl="0"/>
            <a:r>
              <a:rPr lang="en-US" dirty="0"/>
              <a:t>* Citations and References – Arial 10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6130514" y="5880295"/>
            <a:ext cx="5578227" cy="437851"/>
          </a:xfrm>
        </p:spPr>
        <p:txBody>
          <a:bodyPr anchor="b">
            <a:noAutofit/>
          </a:bodyPr>
          <a:lstStyle>
            <a:lvl1pPr marL="146278" indent="0">
              <a:buNone/>
              <a:defRPr sz="1000" baseline="0"/>
            </a:lvl1pPr>
            <a:lvl2pPr marL="365696" indent="0">
              <a:buNone/>
              <a:defRPr sz="1000"/>
            </a:lvl2pPr>
            <a:lvl3pPr marL="731392" indent="0">
              <a:buNone/>
              <a:defRPr sz="1000"/>
            </a:lvl3pPr>
            <a:lvl4pPr marL="975189" indent="0">
              <a:buNone/>
              <a:defRPr sz="1000"/>
            </a:lvl4pPr>
            <a:lvl5pPr marL="1340885" indent="0">
              <a:buNone/>
              <a:defRPr sz="1000"/>
            </a:lvl5pPr>
          </a:lstStyle>
          <a:p>
            <a:pPr lvl="0"/>
            <a:r>
              <a:rPr lang="en-US" dirty="0"/>
              <a:t>* Citations and References – Arial 10</a:t>
            </a:r>
          </a:p>
        </p:txBody>
      </p:sp>
    </p:spTree>
    <p:extLst>
      <p:ext uri="{BB962C8B-B14F-4D97-AF65-F5344CB8AC3E}">
        <p14:creationId xmlns:p14="http://schemas.microsoft.com/office/powerpoint/2010/main" val="999100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사용자 지정 레이아웃">
    <p:bg>
      <p:bgPr>
        <a:gradFill>
          <a:gsLst>
            <a:gs pos="100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2AF3A71-5B02-5865-9067-BD12DB10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4975" y="6413501"/>
            <a:ext cx="2743200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04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257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97993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C8FF17-4E47-980B-209E-324A7E6FF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C810D02-A414-A906-CA33-F8DAD4FC8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80BB0A1-1BD4-43AD-8A7B-3E010AC34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A67-81B4-0E4F-A1AB-008108991CCB}" type="datetimeFigureOut">
              <a:rPr kumimoji="1" lang="ko-Kore-KR" altLang="en-US" smtClean="0"/>
              <a:t>2025. 6. 9.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F1747C2-E24B-D374-0B74-6EC3AD0B1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A7CC711-B411-B882-2B5A-427DBCA69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A356-433E-744A-879A-92B9348B78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644854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130284"/>
            <a:ext cx="11707369" cy="483369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2315" y="5994400"/>
            <a:ext cx="11706225" cy="249288"/>
          </a:xfrm>
        </p:spPr>
        <p:txBody>
          <a:bodyPr tIns="64008" rIns="0">
            <a:spAutoFit/>
          </a:bodyPr>
          <a:lstStyle>
            <a:lvl1pPr marL="146322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Credit: Century Gothic 8</a:t>
            </a:r>
          </a:p>
        </p:txBody>
      </p:sp>
    </p:spTree>
    <p:extLst>
      <p:ext uri="{BB962C8B-B14F-4D97-AF65-F5344CB8AC3E}">
        <p14:creationId xmlns:p14="http://schemas.microsoft.com/office/powerpoint/2010/main" val="3799764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E8648-0272-4D2B-8487-FBE9AAFDE28B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B66751D-3348-4BA1-8E47-80E28F18751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002986A-987E-4427-8BB3-3EE0FB25B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5602" y="2566215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AB4AC167-A5CD-43E0-B2BF-FD3E24640E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7917" y="4135510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1811527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  <a:prstGeom prst="rect">
            <a:avLst/>
          </a:prstGeo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51062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E8648-0272-4D2B-8487-FBE9AAFDE28B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B66751D-3348-4BA1-8E47-80E28F18751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002986A-987E-4427-8BB3-3EE0FB25B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5602" y="2566215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AB4AC167-A5CD-43E0-B2BF-FD3E24640E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7917" y="4135510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8C81E5-9CAA-4D40-9AC8-3DBBC235EE76}"/>
              </a:ext>
            </a:extLst>
          </p:cNvPr>
          <p:cNvSpPr txBox="1"/>
          <p:nvPr userDrawn="1"/>
        </p:nvSpPr>
        <p:spPr>
          <a:xfrm>
            <a:off x="6929236" y="216344"/>
            <a:ext cx="4365597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Joint Science Meeting for TEMPO,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GeoXO</a:t>
            </a: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ACX, &amp;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TOLNet</a:t>
            </a:r>
            <a:endParaRPr lang="en-US" sz="2050" b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42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사용자 지정 레이아웃">
    <p:bg>
      <p:bgPr>
        <a:gradFill>
          <a:gsLst>
            <a:gs pos="100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2AF3A71-5B02-5865-9067-BD12DB10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05263"/>
            <a:ext cx="2743200" cy="365125"/>
          </a:xfrm>
          <a:prstGeom prst="rect">
            <a:avLst/>
          </a:prstGeo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14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257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gradFill>
          <a:gsLst>
            <a:gs pos="100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87470" y="6279973"/>
            <a:ext cx="436113" cy="365125"/>
          </a:xfrm>
          <a:prstGeom prst="rect">
            <a:avLst/>
          </a:prstGeo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37706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bg>
      <p:bgPr>
        <a:gradFill>
          <a:gsLst>
            <a:gs pos="100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2AF3A71-5B02-5865-9067-BD12DB10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4975" y="6413501"/>
            <a:ext cx="2743200" cy="365125"/>
          </a:xfrm>
          <a:prstGeom prst="rect">
            <a:avLst/>
          </a:prstGeo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70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257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130284"/>
            <a:ext cx="11707369" cy="483369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502065" y="6457880"/>
            <a:ext cx="689935" cy="400120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800" b="1" smtClean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rPr>
              <a:pPr algn="r"/>
              <a:t>‹#›</a:t>
            </a:fld>
            <a:endParaRPr lang="en-US" sz="1800" b="1" dirty="0">
              <a:solidFill>
                <a:schemeClr val="bg1">
                  <a:lumMod val="50000"/>
                </a:schemeClr>
              </a:solidFill>
              <a:latin typeface="+mn-lt"/>
              <a:cs typeface="Arial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2315" y="5994400"/>
            <a:ext cx="11706225" cy="249288"/>
          </a:xfrm>
        </p:spPr>
        <p:txBody>
          <a:bodyPr tIns="64008" rIns="0">
            <a:spAutoFit/>
          </a:bodyPr>
          <a:lstStyle>
            <a:lvl1pPr marL="146322" indent="0">
              <a:buFontTx/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Credit: Century Gothic 8</a:t>
            </a:r>
          </a:p>
        </p:txBody>
      </p:sp>
    </p:spTree>
    <p:extLst>
      <p:ext uri="{BB962C8B-B14F-4D97-AF65-F5344CB8AC3E}">
        <p14:creationId xmlns:p14="http://schemas.microsoft.com/office/powerpoint/2010/main" val="3437736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221C600C-EF2C-4D3B-991C-9F907F2878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1352584" y="6381328"/>
            <a:ext cx="1117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b="0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ED62F29-31C9-4B47-AF77-4036CC9BF4F2}" type="slidenum">
              <a:rPr lang="en-US" altLang="ko-KR" smtClean="0">
                <a:ea typeface="Verdana" panose="020B0604030504040204" pitchFamily="34" charset="0"/>
              </a:rPr>
              <a:pPr>
                <a:defRPr/>
              </a:pPr>
              <a:t>‹#›</a:t>
            </a:fld>
            <a:endParaRPr lang="en-US" altLang="ko-KR" b="0" dirty="0">
              <a:ea typeface="Verdana" panose="020B0604030504040204" pitchFamily="34" charset="0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38D85170-EFD0-45ED-99FA-E5A51D55E6C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846957"/>
            <a:ext cx="8365990" cy="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60F817F3-EC66-4046-871B-CDDDE1E267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7300" y="6193912"/>
            <a:ext cx="689935" cy="66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8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640C2-77B6-4DF2-BC17-113E9193A7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111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5F3D1-E3A9-3496-8831-44B43C901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70C768E-52CA-85AF-631A-0B6168FF2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3A850C6-9BB2-C769-681F-D1FB600E2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4D0026-3E2B-7E5E-A75E-0F5A80820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A67-81B4-0E4F-A1AB-008108991CCB}" type="datetimeFigureOut">
              <a:rPr kumimoji="1" lang="ko-Kore-KR" altLang="en-US" smtClean="0"/>
              <a:t>2025. 6. 9.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6FD02C8-FAC6-B91A-31D3-AC494D42F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6FFC1C7-58E1-B4E1-8C2A-4F89FFF45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A356-433E-744A-879A-92B9348B78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555898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55A14E-E572-2657-156B-43099765C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144DB24-3543-A1D2-60B2-EAA944B1D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EF1CA4-C6D0-541A-F2BB-56DB4324D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242F3-4905-4D91-826A-6D127856C298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2778B2-A12F-253A-73E5-C92EFC9B3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9772C0-C71C-C79B-F482-0E2E8E2F7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60239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DE5A56-CC8C-6E14-C134-0AC3BEB8A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6C577BF-6A26-08B2-12EE-112D1216C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899FE1A-81E8-ECB9-9CA1-3D7D9F0F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1CE4-EE9C-426E-8742-57796A22FD92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F2E14B4-4D22-F225-970E-1AABC83C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11E8F8D-59D9-929C-973C-B69310CE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2111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572AAD-21A3-13DC-B76E-5B33BE45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B85A9E6-90E9-0C92-21B4-DDA5AFEF7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9FDD40-DE54-1181-3DB0-FEAF351A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8DC7-54BA-4A86-A4DB-954C5F86EC2C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79CF171-9CAE-53AC-2218-9B3A3B4CD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9CE95C-3D8D-D642-E717-FFE6A6F9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168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5C6AE5-5C55-9A2F-6ED0-6726F57DB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1F51E06-3421-617E-8802-1113634464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900B8F-E49E-9B34-259C-03EEAFF72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9F80C88-0035-F143-D90A-5B043A9A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CACB-14FE-46CF-88F7-D8297A7AF47B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043A599-BC33-FAD6-DBB7-C71DB653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4A80025-FE90-FE66-ECB2-77A8AE594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678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B04442-6E1D-6AE4-1B82-41B4827C8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888C47E-2FCC-05AC-628E-2F5E69B04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A1D0542-026C-0E3F-F7BE-6A688B8EF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C1732F0-EAE6-DB88-2EDD-5CEC9C480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BA3A9DF-6FDB-91AE-65CC-D877752AC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BE3476E-E2CD-573D-A017-B82BB3657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5572-048C-4533-B0F9-41B974033174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60C3756-C402-EF19-4824-2E6EB8861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6CF34A7-4793-B084-A8C7-FCBD9458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1732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82D95F-CCB2-B729-18D1-ED77140C7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F95944B-7F68-215A-851F-C4FAE0A70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11ECD-C4EF-4259-80C7-46F4B0BB6F55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71839D8-57B3-D710-6B8C-E87F0C735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C35E4B4-C128-EB16-F3E6-F34D3431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207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926266C-F4FD-E4C6-6C53-1484E1E3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5670B-8C62-4ADA-ABF1-BA6BE68103F2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8F6064B-5C63-CE77-0344-F419E526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2E6805E-8C19-0764-F60F-6737DD4B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0782D95F-CCB2-B729-18D1-ED77140C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893"/>
            <a:ext cx="12192000" cy="639891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8085520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E239AB-EEA9-50D3-6BDE-D0B95A2EE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B76371-F921-C18D-F23B-62D307521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3AD0D2D-B5F3-723A-72C8-9B26E18FD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0291A07-A9E8-049A-8A43-19C6A32FD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8305-96D2-4E77-9C81-56B5CDF8DED4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6B4298B-A62E-84DB-80FD-F54668CB6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DC16889-1743-1DAB-3F73-01CE284FF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40831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5E9B8E-5856-1539-CA21-6EF07445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E081FB9-1FA7-A330-4589-B63C57242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0AF0770-4754-DEC2-7D21-1325905C6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9536C49-E3CF-6F30-9338-D66204EA2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B23A-6C4E-48B5-84FA-169A0596F40E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6BC9E8C-F6E1-E93F-79B5-37F72314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D7982A2-AFE5-87D9-1AAD-9B7DBA42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8361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3A2B02-6801-E279-3F4B-AEC9F8C7E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91B9CE0-B313-1FD4-7017-6AE360D76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6BA3FED-57D7-B4C0-5EE6-7C78E0AA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E18F-675A-4D94-9078-7D174791B107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B108D71-DAD7-39D9-057A-7FC9AE15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C1AA34A-1936-2D74-4FC2-ABB00312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172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151D34-9824-8B5D-4A1B-0F7EAA0A2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AC0804-6D97-4442-3266-AEF983DD5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C78E8F8-6C7D-675C-456C-8E29472B3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B3FC072-ADCE-5426-2C4C-70EBD4136F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8E3CC97-20EB-8A01-00E7-CAA64ED81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7D32F08-092C-5CA2-E1AC-FCB6167DC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A67-81B4-0E4F-A1AB-008108991CCB}" type="datetimeFigureOut">
              <a:rPr kumimoji="1" lang="ko-Kore-KR" altLang="en-US" smtClean="0"/>
              <a:t>2025. 6. 9.</a:t>
            </a:fld>
            <a:endParaRPr kumimoji="1" lang="ko-Kore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B852E10-DCDB-F126-096D-C6915E0A8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AED9F74-10FF-A089-2BE5-6E8CE635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A356-433E-744A-879A-92B9348B78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178255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C6251F8-5509-E4BA-C6AC-E7F871807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13AB822-97D5-B0A2-6804-DA3619404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1DDA302-5176-F4A4-A672-81822FC6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D97B3-6066-4B83-AE64-4E036B0623A2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46417F4-147C-7F56-43DA-49677671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5DD42B2-76BC-8890-903D-F15106DC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00202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55A14E-E572-2657-156B-43099765C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144DB24-3543-A1D2-60B2-EAA944B1D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EF1CA4-C6D0-541A-F2BB-56DB4324D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242F3-4905-4D91-826A-6D127856C298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2778B2-A12F-253A-73E5-C92EFC9B3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9772C0-C71C-C79B-F482-0E2E8E2F7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83581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DE5A56-CC8C-6E14-C134-0AC3BEB8A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6C577BF-6A26-08B2-12EE-112D1216C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899FE1A-81E8-ECB9-9CA1-3D7D9F0F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1CE4-EE9C-426E-8742-57796A22FD92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F2E14B4-4D22-F225-970E-1AABC83C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11E8F8D-59D9-929C-973C-B69310CE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37165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572AAD-21A3-13DC-B76E-5B33BE45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B85A9E6-90E9-0C92-21B4-DDA5AFEF7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9FDD40-DE54-1181-3DB0-FEAF351A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8DC7-54BA-4A86-A4DB-954C5F86EC2C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79CF171-9CAE-53AC-2218-9B3A3B4CD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9CE95C-3D8D-D642-E717-FFE6A6F9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0623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5C6AE5-5C55-9A2F-6ED0-6726F57DB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1F51E06-3421-617E-8802-1113634464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900B8F-E49E-9B34-259C-03EEAFF72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9F80C88-0035-F143-D90A-5B043A9A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CACB-14FE-46CF-88F7-D8297A7AF47B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043A599-BC33-FAD6-DBB7-C71DB653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4A80025-FE90-FE66-ECB2-77A8AE594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83082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B04442-6E1D-6AE4-1B82-41B4827C8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888C47E-2FCC-05AC-628E-2F5E69B04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A1D0542-026C-0E3F-F7BE-6A688B8EF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C1732F0-EAE6-DB88-2EDD-5CEC9C480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BA3A9DF-6FDB-91AE-65CC-D877752AC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BE3476E-E2CD-573D-A017-B82BB3657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5572-048C-4533-B0F9-41B974033174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60C3756-C402-EF19-4824-2E6EB8861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6CF34A7-4793-B084-A8C7-FCBD9458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38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82D95F-CCB2-B729-18D1-ED77140C7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F95944B-7F68-215A-851F-C4FAE0A70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11ECD-C4EF-4259-80C7-46F4B0BB6F55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71839D8-57B3-D710-6B8C-E87F0C735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C35E4B4-C128-EB16-F3E6-F34D3431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25645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926266C-F4FD-E4C6-6C53-1484E1E3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5670B-8C62-4ADA-ABF1-BA6BE68103F2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8F6064B-5C63-CE77-0344-F419E526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2E6805E-8C19-0764-F60F-6737DD4B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0782D95F-CCB2-B729-18D1-ED77140C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893"/>
            <a:ext cx="12192000" cy="639891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1096743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E239AB-EEA9-50D3-6BDE-D0B95A2EE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B76371-F921-C18D-F23B-62D307521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3AD0D2D-B5F3-723A-72C8-9B26E18FD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0291A07-A9E8-049A-8A43-19C6A32FD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A8305-96D2-4E77-9C81-56B5CDF8DED4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6B4298B-A62E-84DB-80FD-F54668CB6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DC16889-1743-1DAB-3F73-01CE284FF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38385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5E9B8E-5856-1539-CA21-6EF07445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E081FB9-1FA7-A330-4589-B63C57242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0AF0770-4754-DEC2-7D21-1325905C6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9536C49-E3CF-6F30-9338-D66204EA2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B23A-6C4E-48B5-84FA-169A0596F40E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6BC9E8C-F6E1-E93F-79B5-37F72314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D7982A2-AFE5-87D9-1AAD-9B7DBA42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5857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9260AF7-1E4A-CA1B-ED7F-F40CC21C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6D20338-9D20-491F-C324-F0D39D8E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A67-81B4-0E4F-A1AB-008108991CCB}" type="datetimeFigureOut">
              <a:rPr kumimoji="1" lang="ko-Kore-KR" altLang="en-US" smtClean="0"/>
              <a:t>2025. 6. 9.</a:t>
            </a:fld>
            <a:endParaRPr kumimoji="1" lang="ko-Kore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91C4D70-38B1-BD71-8A49-D2172A184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340D36D-E4D9-19E3-67B0-D0021CC15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A356-433E-744A-879A-92B9348B78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0951142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3A2B02-6801-E279-3F4B-AEC9F8C7E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91B9CE0-B313-1FD4-7017-6AE360D76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6BA3FED-57D7-B4C0-5EE6-7C78E0AA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E18F-675A-4D94-9078-7D174791B107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B108D71-DAD7-39D9-057A-7FC9AE15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C1AA34A-1936-2D74-4FC2-ABB00312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4769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C6251F8-5509-E4BA-C6AC-E7F871807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13AB822-97D5-B0A2-6804-DA3619404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1DDA302-5176-F4A4-A672-81822FC6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D97B3-6066-4B83-AE64-4E036B0623A2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46417F4-147C-7F56-43DA-49677671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5DD42B2-76BC-8890-903D-F15106DC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44584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4B1B-DE5F-4D85-B046-D5E40BFC1E79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EF2C8-9A41-4E56-B7D9-7D238732DD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53848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75621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+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grpSp>
        <p:nvGrpSpPr>
          <p:cNvPr id="2" name="그룹 9">
            <a:extLst>
              <a:ext uri="{FF2B5EF4-FFF2-40B4-BE49-F238E27FC236}">
                <a16:creationId xmlns:a16="http://schemas.microsoft.com/office/drawing/2014/main" id="{24185B6E-55B7-4216-82C7-5E658D6287C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27179" y="1"/>
            <a:ext cx="1064821" cy="498763"/>
            <a:chOff x="10248900" y="529431"/>
            <a:chExt cx="1882776" cy="727869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02D18727-BAF7-841C-88CA-5E9FDFB5DB68}"/>
                </a:ext>
              </a:extLst>
            </p:cNvPr>
            <p:cNvSpPr/>
            <p:nvPr userDrawn="1"/>
          </p:nvSpPr>
          <p:spPr>
            <a:xfrm>
              <a:off x="10248900" y="529431"/>
              <a:ext cx="1882776" cy="72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71293C46-5AB0-1B2F-439B-12596A0BF58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9" b="8908"/>
            <a:stretch>
              <a:fillRect/>
            </a:stretch>
          </p:blipFill>
          <p:spPr bwMode="auto">
            <a:xfrm>
              <a:off x="10291763" y="552901"/>
              <a:ext cx="1797050" cy="68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5634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D031150-F97B-C01C-80CF-9130ACC09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A67-81B4-0E4F-A1AB-008108991CCB}" type="datetimeFigureOut">
              <a:rPr kumimoji="1" lang="ko-Kore-KR" altLang="en-US" smtClean="0"/>
              <a:t>2025. 6. 9.</a:t>
            </a:fld>
            <a:endParaRPr kumimoji="1" lang="ko-Kore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8519A38-43E9-241C-5AAD-2099730C2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59B8D9C-A3AA-E63A-46BF-22918AE9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A356-433E-744A-879A-92B9348B78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45918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62124A-D2EF-42FF-1911-BFD354CD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307C91C-7360-51D0-6F88-C1D7D9FAA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762B3C9-0F3C-8A3E-8629-D54D13CB8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2DEA453-C102-B37D-58D0-3A6A414C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A67-81B4-0E4F-A1AB-008108991CCB}" type="datetimeFigureOut">
              <a:rPr kumimoji="1" lang="ko-Kore-KR" altLang="en-US" smtClean="0"/>
              <a:t>2025. 6. 9.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A5C4C27-62F3-A79D-F415-966336B68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760BD22-62EF-C0F1-5BC6-8892C72D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A356-433E-744A-879A-92B9348B78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159387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DDBE93-5F43-979E-45D0-2373A040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8B12B87-2F38-55D8-5544-68EAE3420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E23E0CE-CA13-79D1-9B02-E4DDD006A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2AC44D6-D697-F875-F445-BFCB4C51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A67-81B4-0E4F-A1AB-008108991CCB}" type="datetimeFigureOut">
              <a:rPr kumimoji="1" lang="ko-Kore-KR" altLang="en-US" smtClean="0"/>
              <a:t>2025. 6. 9.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1F46589-B5DD-12C6-096E-7DF768169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ED1A02C-4822-562E-FFB8-BA220AC0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A356-433E-744A-879A-92B9348B78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88781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9D59BEB-7751-BD2D-2AB8-B1FCBFF85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909643A-F0BC-D126-D35F-B0060B51C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71DC059-1B25-9018-A9AE-8DFFBF0A5D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D0CA67-81B4-0E4F-A1AB-008108991CCB}" type="datetimeFigureOut">
              <a:rPr kumimoji="1" lang="ko-Kore-KR" altLang="en-US" smtClean="0"/>
              <a:t>2025. 6. 9.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923D8C3-16F7-6A72-9854-7C0392C9C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5469B8-CB99-BB4B-E555-6FE74E311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A3A356-433E-744A-879A-92B9348B78B0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80510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ore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2315" y="274642"/>
            <a:ext cx="11707369" cy="576299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2315" y="1176844"/>
            <a:ext cx="11707369" cy="5439109"/>
          </a:xfrm>
          <a:prstGeom prst="rect">
            <a:avLst/>
          </a:prstGeom>
        </p:spPr>
        <p:txBody>
          <a:bodyPr vert="horz" lIns="0" tIns="60949" rIns="121899" bIns="6094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2" descr="Jhoon Kim">
            <a:extLst>
              <a:ext uri="{FF2B5EF4-FFF2-40B4-BE49-F238E27FC236}">
                <a16:creationId xmlns:a16="http://schemas.microsoft.com/office/drawing/2014/main" id="{A1515552-3FDB-E0E4-A921-B6DBC81E7E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0"/>
            <a:ext cx="1092200" cy="46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8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txStyles>
    <p:titleStyle>
      <a:lvl1pPr algn="l" defTabSz="609676" rtl="0" eaLnBrk="1" latinLnBrk="0" hangingPunct="1">
        <a:spcBef>
          <a:spcPct val="0"/>
        </a:spcBef>
        <a:buNone/>
        <a:defRPr sz="280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365806" indent="-219484" algn="l" defTabSz="609676" rtl="0" eaLnBrk="1" latinLnBrk="0" hangingPunct="1">
        <a:spcBef>
          <a:spcPts val="8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Arial"/>
        </a:defRPr>
      </a:lvl1pPr>
      <a:lvl2pPr marL="621870" indent="-256064" algn="l" defTabSz="609676" rtl="0" eaLnBrk="1" latinLnBrk="0" hangingPunct="1">
        <a:spcBef>
          <a:spcPts val="4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Arial"/>
        </a:defRPr>
      </a:lvl2pPr>
      <a:lvl3pPr marL="914514" indent="-182903" algn="l" defTabSz="609676" rtl="0" eaLnBrk="1" latinLnBrk="0" hangingPunct="1">
        <a:spcBef>
          <a:spcPts val="4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Arial"/>
        </a:defRPr>
      </a:lvl3pPr>
      <a:lvl4pPr marL="1158384" indent="-182903" algn="l" defTabSz="609676" rtl="0" eaLnBrk="1" latinLnBrk="0" hangingPunct="1">
        <a:spcBef>
          <a:spcPts val="4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Arial"/>
        </a:defRPr>
      </a:lvl4pPr>
      <a:lvl5pPr marL="1524190" indent="-182903" algn="l" defTabSz="609676" rtl="0" eaLnBrk="1" latinLnBrk="0" hangingPunct="1">
        <a:spcBef>
          <a:spcPts val="4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Arial"/>
        </a:defRPr>
      </a:lvl5pPr>
      <a:lvl6pPr marL="3353219" indent="-304838" algn="l" defTabSz="609676" rtl="0" eaLnBrk="1" latinLnBrk="0" hangingPunct="1">
        <a:spcBef>
          <a:spcPct val="20000"/>
        </a:spcBef>
        <a:buFont typeface="Arial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2896" indent="-304838" algn="l" defTabSz="609676" rtl="0" eaLnBrk="1" latinLnBrk="0" hangingPunct="1">
        <a:spcBef>
          <a:spcPct val="20000"/>
        </a:spcBef>
        <a:buFont typeface="Arial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2571" indent="-304838" algn="l" defTabSz="609676" rtl="0" eaLnBrk="1" latinLnBrk="0" hangingPunct="1">
        <a:spcBef>
          <a:spcPct val="20000"/>
        </a:spcBef>
        <a:buFont typeface="Arial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2247" indent="-304838" algn="l" defTabSz="609676" rtl="0" eaLnBrk="1" latinLnBrk="0" hangingPunct="1">
        <a:spcBef>
          <a:spcPct val="20000"/>
        </a:spcBef>
        <a:buFont typeface="Arial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676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3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029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8704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8381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057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7733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7410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1B87FA7-F921-F76B-B8CB-6DBAA1BE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893"/>
            <a:ext cx="12192000" cy="639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F8D9435-8FDD-F0D4-ED71-13E000FAD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A062A4A-3EC7-B501-9ED7-37BF639DF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B277E2-0263-4348-82E2-248528596BC3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D2A3DF-4816-380A-D739-6F878E4BB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D474A12-7343-49C1-122C-B4A048489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305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ctr" defTabSz="914400" rtl="0" eaLnBrk="1" latinLnBrk="1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1B87FA7-F921-F76B-B8CB-6DBAA1BE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893"/>
            <a:ext cx="12192000" cy="639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F8D9435-8FDD-F0D4-ED71-13E000FAD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A062A4A-3EC7-B501-9ED7-37BF639DF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B277E2-0263-4348-82E2-248528596BC3}" type="datetime1">
              <a:rPr lang="ko-KR" altLang="en-US" smtClean="0"/>
              <a:t>2025. 6. 9.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D2A3DF-4816-380A-D739-6F878E4BB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D474A12-7343-49C1-122C-B4A048489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645617-7C39-4EE6-B242-D5DD73AE0022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Picture 2" descr="Jhoon Kim">
            <a:extLst>
              <a:ext uri="{FF2B5EF4-FFF2-40B4-BE49-F238E27FC236}">
                <a16:creationId xmlns:a16="http://schemas.microsoft.com/office/drawing/2014/main" id="{13776B1F-9E6A-24DB-FBF1-961BD6584A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0"/>
            <a:ext cx="1092200" cy="46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7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hf hdr="0" ftr="0" dt="0"/>
  <p:txStyles>
    <p:titleStyle>
      <a:lvl1pPr algn="ctr" defTabSz="914400" rtl="0" eaLnBrk="1" latinLnBrk="1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image" Target="../media/image27.jpg"/><Relationship Id="rId21" Type="http://schemas.openxmlformats.org/officeDocument/2006/relationships/image" Target="../media/image45.png"/><Relationship Id="rId7" Type="http://schemas.openxmlformats.org/officeDocument/2006/relationships/image" Target="../media/image31.jpeg"/><Relationship Id="rId12" Type="http://schemas.openxmlformats.org/officeDocument/2006/relationships/image" Target="../media/image36.gif"/><Relationship Id="rId1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gif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jpg"/><Relationship Id="rId11" Type="http://schemas.openxmlformats.org/officeDocument/2006/relationships/image" Target="../media/image35.jpeg"/><Relationship Id="rId5" Type="http://schemas.openxmlformats.org/officeDocument/2006/relationships/image" Target="../media/image29.jpg"/><Relationship Id="rId15" Type="http://schemas.openxmlformats.org/officeDocument/2006/relationships/image" Target="../media/image39.jpeg"/><Relationship Id="rId23" Type="http://schemas.openxmlformats.org/officeDocument/2006/relationships/image" Target="../media/image47.png"/><Relationship Id="rId10" Type="http://schemas.openxmlformats.org/officeDocument/2006/relationships/image" Target="../media/image34.gif"/><Relationship Id="rId19" Type="http://schemas.openxmlformats.org/officeDocument/2006/relationships/image" Target="../media/image43.gif"/><Relationship Id="rId4" Type="http://schemas.openxmlformats.org/officeDocument/2006/relationships/image" Target="../media/image28.jp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Relationship Id="rId22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1.png"/><Relationship Id="rId11" Type="http://schemas.openxmlformats.org/officeDocument/2006/relationships/image" Target="../media/image56.gif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5.png"/><Relationship Id="rId11" Type="http://schemas.openxmlformats.org/officeDocument/2006/relationships/image" Target="../media/image47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야외, 하늘, 일본 건축, 중국 건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28F2FD-F964-0A23-43CE-9FABCAF3B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6586" cy="6861048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AABF82DE-65C8-836F-6466-7F0E68C33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0673" y="696432"/>
            <a:ext cx="6847367" cy="1050821"/>
          </a:xfrm>
        </p:spPr>
        <p:txBody>
          <a:bodyPr/>
          <a:lstStyle/>
          <a:p>
            <a:r>
              <a:rPr kumimoji="1" lang="en-US" altLang="ko-Kore-KR" b="1" dirty="0"/>
              <a:t>GEMS Status</a:t>
            </a:r>
            <a:endParaRPr kumimoji="1" lang="ko-Kore-KR" altLang="en-US" b="1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BEE29AD-386F-EDE6-FE52-AAB044CFC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261" y="5175677"/>
            <a:ext cx="10483703" cy="1655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1" lang="en-US" altLang="ko-Kore-KR" sz="2000" b="1" dirty="0">
                <a:solidFill>
                  <a:schemeClr val="bg1"/>
                </a:solidFill>
              </a:rPr>
              <a:t>Jhoon Kim</a:t>
            </a:r>
            <a:r>
              <a:rPr kumimoji="1" lang="en-US" altLang="ko-Kore-KR" sz="2000" b="1" baseline="30000" dirty="0">
                <a:solidFill>
                  <a:schemeClr val="bg1"/>
                </a:solidFill>
              </a:rPr>
              <a:t>*</a:t>
            </a:r>
            <a:r>
              <a:rPr kumimoji="1" lang="en-US" altLang="ko-Kore-KR" sz="2000" b="1" dirty="0">
                <a:solidFill>
                  <a:schemeClr val="bg1"/>
                </a:solidFill>
              </a:rPr>
              <a:t>, M.H. Ahn, R. Park, H. Lee, J. H. Kim, K.-S. Han, Y.S. Choi,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1" lang="en-US" altLang="ko-Kore-KR" sz="2000" b="1" dirty="0">
                <a:solidFill>
                  <a:schemeClr val="bg1"/>
                </a:solidFill>
              </a:rPr>
              <a:t>S. Park,  C.K. Song, S.W. Kim, Y.J. Seo, Y. Chae, H. Cha, W. Kang,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1" lang="en-US" altLang="ko-Kore-KR" sz="2000" b="1" dirty="0">
                <a:solidFill>
                  <a:schemeClr val="bg1"/>
                </a:solidFill>
              </a:rPr>
              <a:t>NIER ESC Staffs, and GEMS Science Team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kumimoji="1" lang="en-US" altLang="ko-Kore-KR" sz="90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1" lang="en-US" altLang="ko-Kore-KR" sz="1800" b="1" baseline="30000" dirty="0">
                <a:solidFill>
                  <a:schemeClr val="bg1"/>
                </a:solidFill>
              </a:rPr>
              <a:t>*</a:t>
            </a:r>
            <a:r>
              <a:rPr kumimoji="1" lang="en-US" altLang="ko-Kore-KR" sz="1800" b="1" dirty="0">
                <a:solidFill>
                  <a:schemeClr val="bg1"/>
                </a:solidFill>
              </a:rPr>
              <a:t> Lee Youn Jae Fellow Professor of Atmospheric Science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1" lang="en-US" altLang="ko-Kore-KR" sz="1800" b="1" dirty="0">
                <a:solidFill>
                  <a:schemeClr val="bg1"/>
                </a:solidFill>
              </a:rPr>
              <a:t>Yonsei University, Seoul, Korea</a:t>
            </a:r>
            <a:endParaRPr kumimoji="1" lang="ko-Kore-KR" alt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72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EEDE6B-A39D-2829-1DB2-22D52B0B8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KR" dirty="0">
                <a:latin typeface="Arial" panose="020B0604020202020204" pitchFamily="34" charset="0"/>
                <a:cs typeface="Arial" panose="020B0604020202020204" pitchFamily="34" charset="0"/>
              </a:rPr>
              <a:t>GEMS Status Summary</a:t>
            </a:r>
            <a:endParaRPr kumimoji="1" lang="ko-Kore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9A5977E-C55D-F2C6-B7AD-09DDAC085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15" y="1130284"/>
            <a:ext cx="5807952" cy="53555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kumimoji="1" lang="en-US" altLang="ko-Kore-KR" sz="2000" dirty="0">
                <a:latin typeface="Arial" panose="020B0604020202020204" pitchFamily="34" charset="0"/>
                <a:cs typeface="Arial" panose="020B0604020202020204" pitchFamily="34" charset="0"/>
              </a:rPr>
              <a:t>In successful operation since 2020.</a:t>
            </a:r>
          </a:p>
          <a:p>
            <a:pPr>
              <a:spcBef>
                <a:spcPts val="0"/>
              </a:spcBef>
            </a:pPr>
            <a:endParaRPr kumimoji="1" lang="en-US" altLang="ko-Kore-K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kumimoji="1" lang="en-US" altLang="ko-Kore-KR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kumimoji="1" lang="en-US" altLang="ko-Kore-KR" sz="2000" dirty="0">
                <a:latin typeface="Arial" panose="020B0604020202020204" pitchFamily="34" charset="0"/>
                <a:cs typeface="Arial" panose="020B0604020202020204" pitchFamily="34" charset="0"/>
              </a:rPr>
              <a:t>Oct. 2024: </a:t>
            </a:r>
            <a:r>
              <a:rPr kumimoji="1" lang="en-US" altLang="ko-Kore-KR" sz="2000" b="1" dirty="0">
                <a:latin typeface="Arial" panose="020B0604020202020204" pitchFamily="34" charset="0"/>
                <a:cs typeface="Arial" panose="020B0604020202020204" pitchFamily="34" charset="0"/>
              </a:rPr>
              <a:t>Level 4</a:t>
            </a:r>
            <a:r>
              <a:rPr kumimoji="1" lang="en-US" altLang="ko-Kore-KR" sz="2000" dirty="0">
                <a:latin typeface="Arial" panose="020B0604020202020204" pitchFamily="34" charset="0"/>
                <a:cs typeface="Arial" panose="020B0604020202020204" pitchFamily="34" charset="0"/>
              </a:rPr>
              <a:t> data Release (</a:t>
            </a:r>
            <a:r>
              <a:rPr kumimoji="1" lang="en-US" altLang="ko-Kore-KR" sz="2000" dirty="0" err="1">
                <a:latin typeface="Arial" panose="020B0604020202020204" pitchFamily="34" charset="0"/>
                <a:cs typeface="Arial" panose="020B0604020202020204" pitchFamily="34" charset="0"/>
              </a:rPr>
              <a:t>sfc</a:t>
            </a:r>
            <a:r>
              <a:rPr kumimoji="1" lang="en-US" altLang="ko-Kore-KR" sz="2000" dirty="0">
                <a:latin typeface="Arial" panose="020B0604020202020204" pitchFamily="34" charset="0"/>
                <a:cs typeface="Arial" panose="020B0604020202020204" pitchFamily="34" charset="0"/>
              </a:rPr>
              <a:t> conc.)</a:t>
            </a:r>
          </a:p>
          <a:p>
            <a:pPr>
              <a:spcBef>
                <a:spcPts val="0"/>
              </a:spcBef>
            </a:pPr>
            <a:r>
              <a:rPr kumimoji="1" lang="en-US" altLang="ko-Kore-KR" sz="2000" dirty="0">
                <a:latin typeface="Arial" panose="020B0604020202020204" pitchFamily="34" charset="0"/>
                <a:cs typeface="Arial" panose="020B0604020202020204" pitchFamily="34" charset="0"/>
              </a:rPr>
              <a:t>Dec. 2024: </a:t>
            </a:r>
            <a:r>
              <a:rPr kumimoji="1" lang="en-US" altLang="ko-Kore-KR" sz="2000" b="1" dirty="0">
                <a:latin typeface="Arial" panose="020B0604020202020204" pitchFamily="34" charset="0"/>
                <a:cs typeface="Arial" panose="020B0604020202020204" pitchFamily="34" charset="0"/>
              </a:rPr>
              <a:t>Version 3</a:t>
            </a:r>
            <a:r>
              <a:rPr kumimoji="1" lang="en-US" altLang="ko-Kore-KR" sz="2000" dirty="0">
                <a:latin typeface="Arial" panose="020B0604020202020204" pitchFamily="34" charset="0"/>
                <a:cs typeface="Arial" panose="020B0604020202020204" pitchFamily="34" charset="0"/>
              </a:rPr>
              <a:t> data Release</a:t>
            </a:r>
          </a:p>
          <a:p>
            <a:pPr>
              <a:spcBef>
                <a:spcPts val="0"/>
              </a:spcBef>
            </a:pPr>
            <a:r>
              <a:rPr kumimoji="1" lang="en-US" altLang="ko-Kore-KR" sz="2000" b="1" dirty="0">
                <a:latin typeface="Arial" panose="020B0604020202020204" pitchFamily="34" charset="0"/>
                <a:cs typeface="Arial" panose="020B0604020202020204" pitchFamily="34" charset="0"/>
              </a:rPr>
              <a:t>Version 4</a:t>
            </a:r>
            <a:r>
              <a:rPr kumimoji="1" lang="en-US" altLang="ko-Kore-KR" sz="2000" dirty="0">
                <a:latin typeface="Arial" panose="020B0604020202020204" pitchFamily="34" charset="0"/>
                <a:cs typeface="Arial" panose="020B0604020202020204" pitchFamily="34" charset="0"/>
              </a:rPr>
              <a:t> data in R&amp;D phase</a:t>
            </a:r>
          </a:p>
          <a:p>
            <a:pPr>
              <a:spcBef>
                <a:spcPts val="0"/>
              </a:spcBef>
            </a:pPr>
            <a:endParaRPr kumimoji="1" lang="en-US" altLang="ko-Kore-K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kumimoji="1" lang="en-US" altLang="ko-Kore-K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L2 data:  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kumimoji="1" lang="en-US" altLang="ko-Kore-KR" sz="2000" i="0" u="none" strike="noStrike" kern="1200" cap="none" spc="0" normalizeH="0" baseline="0" noProof="0" dirty="0">
                <a:ln>
                  <a:noFill/>
                </a:ln>
                <a:solidFill>
                  <a:srgbClr val="002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 0.9 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(O3T), 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2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 0.8 </a:t>
            </a:r>
            <a:r>
              <a:rPr kumimoji="1" lang="en-US" altLang="ko-Kore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(NO2, AOD, volcanic SO2, H2O, CCP, BSR),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2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 0.7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1" lang="en-US" altLang="ko-Kore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(SO2, ECF),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2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 0.6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1" lang="en-US" altLang="ko-Kore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ko-Kore-K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BrO</a:t>
            </a:r>
            <a:r>
              <a:rPr kumimoji="1" lang="en-US" altLang="ko-Kore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2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 0.5 </a:t>
            </a:r>
            <a:r>
              <a:rPr kumimoji="1" lang="en-US" altLang="ko-Kore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(HCHO, CHOCHO)</a:t>
            </a:r>
          </a:p>
          <a:p>
            <a:pPr>
              <a:spcBef>
                <a:spcPts val="0"/>
              </a:spcBef>
            </a:pPr>
            <a:endParaRPr kumimoji="1" lang="en-US" altLang="ko-Kore-K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kumimoji="1" lang="en-US" altLang="ko-Kore-KR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806" marR="0" lvl="0" indent="-219484" algn="l" defTabSz="609676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ko-Kore-KR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r>
              <a:rPr kumimoji="1" lang="en-US" altLang="ko-Kore-K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46322" marR="0" lvl="0" indent="0" algn="l" defTabSz="609676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ko-Kore-K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kumimoji="1" lang="en-US" altLang="ko-Kore-KR" sz="200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degradation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: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19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@320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nm, 1% @470 nm</a:t>
            </a:r>
            <a:endParaRPr kumimoji="1" lang="en-US" altLang="ko-Kore-K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322" marR="0" lvl="0" indent="0" algn="l" defTabSz="609676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- BTDF corr. residuals, Degradation corr.</a:t>
            </a:r>
          </a:p>
          <a:p>
            <a:pPr marL="146322" marR="0" lvl="0" indent="0" algn="l" defTabSz="609676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kumimoji="1" lang="en-US" altLang="ko-Kore-KR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L1 updates and impact to L2</a:t>
            </a:r>
            <a:endParaRPr kumimoji="1" lang="en-US" altLang="ko-Kore-KR" sz="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322" marR="0" lvl="0" indent="0" algn="l" defTabSz="609676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kumimoji="1" lang="en-US" altLang="ko-Kore-KR" sz="200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Underestimation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1" lang="en-US" altLang="ko-Kore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trop NO</a:t>
            </a:r>
            <a:r>
              <a:rPr kumimoji="1" lang="en-US" altLang="ko-Kore-KR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ko-Kore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summer, volcanic SO</a:t>
            </a:r>
            <a:r>
              <a:rPr kumimoji="1" lang="en-US" altLang="ko-Kore-KR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ko-Kore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trop O</a:t>
            </a:r>
            <a:r>
              <a:rPr kumimoji="1" lang="en-US" altLang="ko-Kore-KR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ko-Kore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VOCs, AOD, ALH, ECF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46322" marR="0" lvl="0" indent="0" algn="l" defTabSz="609676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kumimoji="1" lang="en-US" altLang="ko-Kore-KR" sz="200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Overestimation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1" lang="en-US" altLang="ko-Kore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PBL SO</a:t>
            </a:r>
            <a:r>
              <a:rPr kumimoji="1" lang="en-US" altLang="ko-Kore-KR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ko-Kore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ko-Kore-K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strat</a:t>
            </a:r>
            <a:r>
              <a:rPr kumimoji="1" lang="en-US" altLang="ko-Kore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kumimoji="1" lang="en-US" altLang="ko-Kore-KR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ko-Kore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AEH</a:t>
            </a:r>
            <a:endParaRPr kumimoji="1" lang="en-US" altLang="ko-Kore-K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322" marR="0" lvl="0" indent="0" algn="l" defTabSz="609676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kumimoji="1" lang="en-US" altLang="ko-Kore-KR" sz="200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E-W contrast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1" lang="en-US" altLang="ko-Kore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HCHO</a:t>
            </a:r>
            <a:endParaRPr kumimoji="1" lang="en-US" altLang="ko-Kore-K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322" marR="0" lvl="0" indent="0" algn="l" defTabSz="609676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kumimoji="1" lang="en-US" altLang="ko-Kore-KR" sz="200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Latitudinal dependency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1" lang="en-US" altLang="ko-Kore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O3T</a:t>
            </a:r>
            <a:endParaRPr kumimoji="1" lang="en-US" altLang="ko-Kore-K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A7E14CB-B762-8889-E77C-0D982846B3B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41732" y="1683178"/>
            <a:ext cx="5807952" cy="4972805"/>
          </a:xfrm>
        </p:spPr>
        <p:txBody>
          <a:bodyPr/>
          <a:lstStyle/>
          <a:p>
            <a:pPr marL="365806" marR="0" lvl="0" indent="-219484" algn="l" defTabSz="60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ko-Kore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Publications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46322" marR="0" lvl="0" indent="0" algn="l" defTabSz="60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- GEMS SI (ACP/AMT): 22 papers</a:t>
            </a:r>
          </a:p>
          <a:p>
            <a:pPr marL="146322" marR="0" lvl="0" indent="0" algn="l" defTabSz="60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- More journal publications: </a:t>
            </a:r>
            <a:r>
              <a:rPr kumimoji="1" lang="en-US" altLang="ko-Kore-K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105 papers</a:t>
            </a:r>
          </a:p>
          <a:p>
            <a:pPr>
              <a:spcBef>
                <a:spcPts val="0"/>
              </a:spcBef>
              <a:defRPr/>
            </a:pPr>
            <a:r>
              <a:rPr kumimoji="1" lang="en-US" altLang="ko-Kore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downloads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&gt; 6 M(‘24), total &gt; 12 M </a:t>
            </a:r>
          </a:p>
          <a:p>
            <a:pPr marL="146322" indent="0">
              <a:spcBef>
                <a:spcPts val="0"/>
              </a:spcBef>
              <a:buNone/>
              <a:defRPr/>
            </a:pPr>
            <a:r>
              <a:rPr kumimoji="1" lang="ko-KR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1" lang="en-US" altLang="ko-Kore-K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24 countries</a:t>
            </a:r>
            <a:endParaRPr kumimoji="1" lang="en-US" altLang="ko-Kore-K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322" marR="0" lvl="0" indent="0" algn="l" defTabSz="60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1" lang="en-US" altLang="ko-Kore-K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806" marR="0" lvl="0" indent="-219484" algn="l" defTabSz="60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ko-Kore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Application studies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46322" marR="0" lvl="0" indent="0" algn="l" defTabSz="60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kumimoji="1" lang="en-US" altLang="ko-Kore-KR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Diurnal variation 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Edward et al.(ACP, 2024)…</a:t>
            </a:r>
          </a:p>
          <a:p>
            <a:pPr marL="146322" marR="0" lvl="0" indent="0" algn="l" defTabSz="60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ko-Kore-K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kumimoji="1" lang="en-US" altLang="ko-Kore-KR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 analysis </a:t>
            </a:r>
            <a:r>
              <a:rPr kumimoji="1" lang="en-US" altLang="ko-Kore-K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Oak et al. (ACP, 2024) …</a:t>
            </a:r>
            <a:endParaRPr kumimoji="1" lang="en-US" altLang="ko-Kore-K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322" marR="0" lvl="0" indent="0" algn="l" defTabSz="60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kumimoji="1" lang="en-US" altLang="ko-Kore-KR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Surface concentrations using AI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: Yang et al. (</a:t>
            </a:r>
            <a:r>
              <a:rPr kumimoji="1" lang="en-US" altLang="ko-Kore-K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npj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CAS, 2023), S. Park et al. (EP, 2022) …</a:t>
            </a:r>
          </a:p>
          <a:p>
            <a:pPr marL="146322" marR="0" lvl="0" indent="0" algn="l" defTabSz="60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kumimoji="1" lang="en-US" altLang="ko-Kore-KR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Top-down emission 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J. Park et al. (</a:t>
            </a:r>
            <a:r>
              <a:rPr kumimoji="1" lang="en-US" altLang="ko-Kore-K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npj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CEE, 2025). J. Park et al. (AMT, 2023), …</a:t>
            </a:r>
          </a:p>
          <a:p>
            <a:pPr marL="146322" marR="0" lvl="0" indent="0" algn="l" defTabSz="60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kumimoji="1" lang="en-US" altLang="ko-Kore-KR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Public health 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 Li et al. (</a:t>
            </a:r>
            <a:r>
              <a:rPr kumimoji="1" lang="en-US" altLang="ko-Kore-K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Ncomm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2025).. </a:t>
            </a:r>
          </a:p>
          <a:p>
            <a:pPr marL="146322" marR="0" lvl="0" indent="0" algn="l" defTabSz="60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1" lang="en-US" altLang="ko-Kore-K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806" marR="0" lvl="0" indent="-219484" algn="l" defTabSz="60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ko-KR" sz="2000" b="1" dirty="0">
                <a:solidFill>
                  <a:srgbClr val="000000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E</a:t>
            </a:r>
            <a:r>
              <a:rPr kumimoji="1" lang="en-US" altLang="ko-K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mployment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: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47+ </a:t>
            </a:r>
            <a:r>
              <a:rPr kumimoji="1" lang="en-US" altLang="ko-Kore-K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(faculty, research scientist, civil servants, …)</a:t>
            </a:r>
            <a:endParaRPr kumimoji="1" lang="en-US" altLang="ko-Kore-K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806" marR="0" lvl="0" indent="-219484" algn="l" defTabSz="60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ko-Kore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Startup foundation</a:t>
            </a:r>
            <a:r>
              <a:rPr kumimoji="1" lang="en-US" altLang="ko-Kore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  <a:p>
            <a:pPr marL="146322" marR="0" lvl="0" indent="0" algn="l" defTabSz="60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1" lang="ko-Kore-KR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9F2BDA2-ABB3-84B2-A2CF-6E5A354D7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437" y="0"/>
            <a:ext cx="3864712" cy="20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18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9C4095A5-1AFE-E3A6-E606-7FA32A3A2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3"/>
          <a:stretch/>
        </p:blipFill>
        <p:spPr>
          <a:xfrm>
            <a:off x="6156528" y="1426666"/>
            <a:ext cx="2489759" cy="2204438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02ACB7DD-4ECA-1122-8B3C-AD5DB35C3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02" y="276993"/>
            <a:ext cx="10584494" cy="576299"/>
          </a:xfrm>
        </p:spPr>
        <p:txBody>
          <a:bodyPr/>
          <a:lstStyle/>
          <a:p>
            <a:pPr algn="ctr"/>
            <a:r>
              <a:rPr kumimoji="1" lang="en-US" altLang="ko-Kore-KR" dirty="0"/>
              <a:t>GEMS Data Products</a:t>
            </a:r>
            <a:endParaRPr kumimoji="1" lang="ko-Kore-KR" altLang="en-US" dirty="0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C905223-524E-2D36-BE74-37A1F7E56F17}"/>
              </a:ext>
            </a:extLst>
          </p:cNvPr>
          <p:cNvGrpSpPr/>
          <p:nvPr/>
        </p:nvGrpSpPr>
        <p:grpSpPr>
          <a:xfrm>
            <a:off x="6129981" y="1001692"/>
            <a:ext cx="2655201" cy="2731064"/>
            <a:chOff x="112733" y="1152004"/>
            <a:chExt cx="2655201" cy="2731064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912E60C0-C997-6B0D-2949-46BE2F716922}"/>
                </a:ext>
              </a:extLst>
            </p:cNvPr>
            <p:cNvSpPr/>
            <p:nvPr/>
          </p:nvSpPr>
          <p:spPr>
            <a:xfrm>
              <a:off x="112733" y="1352811"/>
              <a:ext cx="2655201" cy="2530257"/>
            </a:xfrm>
            <a:prstGeom prst="roundRect">
              <a:avLst>
                <a:gd name="adj" fmla="val 9053"/>
              </a:avLst>
            </a:prstGeom>
            <a:no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377EF83-EE1A-961B-0F92-0D6887213DFD}"/>
                </a:ext>
              </a:extLst>
            </p:cNvPr>
            <p:cNvSpPr txBox="1"/>
            <p:nvPr/>
          </p:nvSpPr>
          <p:spPr>
            <a:xfrm>
              <a:off x="603562" y="1152004"/>
              <a:ext cx="159556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0023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Trop Ozone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19" name="모서리가 둥근 직사각형 18">
            <a:extLst>
              <a:ext uri="{FF2B5EF4-FFF2-40B4-BE49-F238E27FC236}">
                <a16:creationId xmlns:a16="http://schemas.microsoft.com/office/drawing/2014/main" id="{34E7F062-64E8-771D-7048-04E1BF57B998}"/>
              </a:ext>
            </a:extLst>
          </p:cNvPr>
          <p:cNvSpPr/>
          <p:nvPr/>
        </p:nvSpPr>
        <p:spPr>
          <a:xfrm>
            <a:off x="164920" y="1242165"/>
            <a:ext cx="2803748" cy="2467627"/>
          </a:xfrm>
          <a:prstGeom prst="roundRect">
            <a:avLst>
              <a:gd name="adj" fmla="val 8545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32159-B242-7E03-F60C-685A45305934}"/>
              </a:ext>
            </a:extLst>
          </p:cNvPr>
          <p:cNvSpPr txBox="1"/>
          <p:nvPr/>
        </p:nvSpPr>
        <p:spPr>
          <a:xfrm>
            <a:off x="430158" y="1026744"/>
            <a:ext cx="213712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Urban Emission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420023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A60AB1F2-F370-1C2C-03CF-CBDB79268261}"/>
              </a:ext>
            </a:extLst>
          </p:cNvPr>
          <p:cNvGrpSpPr/>
          <p:nvPr/>
        </p:nvGrpSpPr>
        <p:grpSpPr>
          <a:xfrm>
            <a:off x="4233976" y="3774554"/>
            <a:ext cx="4007601" cy="2899679"/>
            <a:chOff x="5436296" y="1152004"/>
            <a:chExt cx="3745282" cy="2693486"/>
          </a:xfrm>
        </p:grpSpPr>
        <p:pic>
          <p:nvPicPr>
            <p:cNvPr id="7" name="그림 6" descr="지도이(가) 표시된 사진&#10;&#10;자동 생성된 설명">
              <a:extLst>
                <a:ext uri="{FF2B5EF4-FFF2-40B4-BE49-F238E27FC236}">
                  <a16:creationId xmlns:a16="http://schemas.microsoft.com/office/drawing/2014/main" id="{0839F76C-86A4-CBF0-C7BE-F25D8D6EF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09"/>
            <a:stretch/>
          </p:blipFill>
          <p:spPr>
            <a:xfrm>
              <a:off x="5436296" y="1360113"/>
              <a:ext cx="3657600" cy="2485377"/>
            </a:xfrm>
            <a:prstGeom prst="rect">
              <a:avLst/>
            </a:prstGeom>
          </p:spPr>
        </p:pic>
        <p:sp>
          <p:nvSpPr>
            <p:cNvPr id="20" name="모서리가 둥근 직사각형 19">
              <a:extLst>
                <a:ext uri="{FF2B5EF4-FFF2-40B4-BE49-F238E27FC236}">
                  <a16:creationId xmlns:a16="http://schemas.microsoft.com/office/drawing/2014/main" id="{C487E550-9FF8-1C01-2074-AE9F8AB679F8}"/>
                </a:ext>
              </a:extLst>
            </p:cNvPr>
            <p:cNvSpPr/>
            <p:nvPr/>
          </p:nvSpPr>
          <p:spPr>
            <a:xfrm>
              <a:off x="5440460" y="1369513"/>
              <a:ext cx="3741118" cy="2467627"/>
            </a:xfrm>
            <a:prstGeom prst="roundRect">
              <a:avLst>
                <a:gd name="adj" fmla="val 6514"/>
              </a:avLst>
            </a:prstGeom>
            <a:noFill/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19D8316-96A6-57AE-3DF8-0169F3DC08AC}"/>
                </a:ext>
              </a:extLst>
            </p:cNvPr>
            <p:cNvSpPr txBox="1"/>
            <p:nvPr/>
          </p:nvSpPr>
          <p:spPr>
            <a:xfrm>
              <a:off x="5977317" y="1152004"/>
              <a:ext cx="26920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0023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Ship Track Emission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EEB65885-5148-FE17-570F-79A05DD91EB8}"/>
              </a:ext>
            </a:extLst>
          </p:cNvPr>
          <p:cNvGrpSpPr/>
          <p:nvPr/>
        </p:nvGrpSpPr>
        <p:grpSpPr>
          <a:xfrm>
            <a:off x="9068844" y="1001692"/>
            <a:ext cx="3144871" cy="2812483"/>
            <a:chOff x="9269260" y="1152004"/>
            <a:chExt cx="3144871" cy="2812483"/>
          </a:xfrm>
        </p:grpSpPr>
        <p:pic>
          <p:nvPicPr>
            <p:cNvPr id="11" name="그림 10" descr="텍스트, 스크린샷, 도표, 지도이(가) 표시된 사진&#10;&#10;자동 생성된 설명">
              <a:extLst>
                <a:ext uri="{FF2B5EF4-FFF2-40B4-BE49-F238E27FC236}">
                  <a16:creationId xmlns:a16="http://schemas.microsoft.com/office/drawing/2014/main" id="{DDC8EB0F-6AD7-5EBA-739A-BA87F874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605"/>
            <a:stretch/>
          </p:blipFill>
          <p:spPr>
            <a:xfrm>
              <a:off x="9344416" y="1161962"/>
              <a:ext cx="3069715" cy="2802525"/>
            </a:xfrm>
            <a:prstGeom prst="rect">
              <a:avLst/>
            </a:prstGeom>
          </p:spPr>
        </p:pic>
        <p:sp>
          <p:nvSpPr>
            <p:cNvPr id="21" name="모서리가 둥근 직사각형 20">
              <a:extLst>
                <a:ext uri="{FF2B5EF4-FFF2-40B4-BE49-F238E27FC236}">
                  <a16:creationId xmlns:a16="http://schemas.microsoft.com/office/drawing/2014/main" id="{02A0D1B1-9340-6197-01D4-CC78BA889785}"/>
                </a:ext>
              </a:extLst>
            </p:cNvPr>
            <p:cNvSpPr/>
            <p:nvPr/>
          </p:nvSpPr>
          <p:spPr>
            <a:xfrm>
              <a:off x="9269260" y="1371601"/>
              <a:ext cx="2920646" cy="2467627"/>
            </a:xfrm>
            <a:prstGeom prst="roundRect">
              <a:avLst>
                <a:gd name="adj" fmla="val 6514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B7A5C9-372E-5844-1CD5-9BB282FF97D6}"/>
                </a:ext>
              </a:extLst>
            </p:cNvPr>
            <p:cNvSpPr txBox="1"/>
            <p:nvPr/>
          </p:nvSpPr>
          <p:spPr>
            <a:xfrm>
              <a:off x="9457151" y="1152004"/>
              <a:ext cx="259706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0023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Coal PP &amp; Smelters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A6A9154D-5AA3-A178-1FC0-B949D14D6208}"/>
              </a:ext>
            </a:extLst>
          </p:cNvPr>
          <p:cNvGrpSpPr/>
          <p:nvPr/>
        </p:nvGrpSpPr>
        <p:grpSpPr>
          <a:xfrm>
            <a:off x="141588" y="3786736"/>
            <a:ext cx="3643334" cy="2863448"/>
            <a:chOff x="152399" y="4035073"/>
            <a:chExt cx="3444882" cy="2363981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375CC3D-9BB6-43DD-D7B0-64BBDE2F4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33"/>
            <a:stretch/>
          </p:blipFill>
          <p:spPr>
            <a:xfrm>
              <a:off x="214553" y="4196217"/>
              <a:ext cx="3334521" cy="1880363"/>
            </a:xfrm>
            <a:prstGeom prst="rect">
              <a:avLst/>
            </a:prstGeom>
          </p:spPr>
        </p:pic>
        <p:sp>
          <p:nvSpPr>
            <p:cNvPr id="23" name="모서리가 둥근 직사각형 22">
              <a:extLst>
                <a:ext uri="{FF2B5EF4-FFF2-40B4-BE49-F238E27FC236}">
                  <a16:creationId xmlns:a16="http://schemas.microsoft.com/office/drawing/2014/main" id="{F77B9477-870C-CF5E-84C3-51B46E604B87}"/>
                </a:ext>
              </a:extLst>
            </p:cNvPr>
            <p:cNvSpPr/>
            <p:nvPr/>
          </p:nvSpPr>
          <p:spPr>
            <a:xfrm>
              <a:off x="152399" y="4233797"/>
              <a:ext cx="3444882" cy="2165257"/>
            </a:xfrm>
            <a:prstGeom prst="roundRect">
              <a:avLst>
                <a:gd name="adj" fmla="val 6514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91092C-325A-F3D0-F297-D50A0CAB629E}"/>
                </a:ext>
              </a:extLst>
            </p:cNvPr>
            <p:cNvSpPr txBox="1"/>
            <p:nvPr/>
          </p:nvSpPr>
          <p:spPr>
            <a:xfrm>
              <a:off x="722757" y="4035073"/>
              <a:ext cx="265425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0023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  Dust &amp; Wildfires    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13DBD7E7-5A03-0F1B-20B0-C563A0A4417F}"/>
              </a:ext>
            </a:extLst>
          </p:cNvPr>
          <p:cNvGrpSpPr/>
          <p:nvPr/>
        </p:nvGrpSpPr>
        <p:grpSpPr>
          <a:xfrm>
            <a:off x="3253451" y="989490"/>
            <a:ext cx="2530257" cy="2718214"/>
            <a:chOff x="2981195" y="989490"/>
            <a:chExt cx="2530257" cy="2718214"/>
          </a:xfrm>
        </p:grpSpPr>
        <p:pic>
          <p:nvPicPr>
            <p:cNvPr id="34" name="그림 33" descr="지도이(가) 표시된 사진&#10;&#10;자동 생성된 설명">
              <a:extLst>
                <a:ext uri="{FF2B5EF4-FFF2-40B4-BE49-F238E27FC236}">
                  <a16:creationId xmlns:a16="http://schemas.microsoft.com/office/drawing/2014/main" id="{5038AD8B-197E-BB0C-5365-F6DECA3E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565" y="989490"/>
              <a:ext cx="2285022" cy="2285022"/>
            </a:xfrm>
            <a:prstGeom prst="rect">
              <a:avLst/>
            </a:prstGeom>
          </p:spPr>
        </p:pic>
        <p:sp>
          <p:nvSpPr>
            <p:cNvPr id="24" name="모서리가 둥근 직사각형 23">
              <a:extLst>
                <a:ext uri="{FF2B5EF4-FFF2-40B4-BE49-F238E27FC236}">
                  <a16:creationId xmlns:a16="http://schemas.microsoft.com/office/drawing/2014/main" id="{C289FC88-3F26-7A4F-1E68-9F28042E6B53}"/>
                </a:ext>
              </a:extLst>
            </p:cNvPr>
            <p:cNvSpPr/>
            <p:nvPr/>
          </p:nvSpPr>
          <p:spPr>
            <a:xfrm>
              <a:off x="2981195" y="1212937"/>
              <a:ext cx="2530257" cy="2494767"/>
            </a:xfrm>
            <a:prstGeom prst="roundRect">
              <a:avLst>
                <a:gd name="adj" fmla="val 6514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54A9A6-889D-17E3-BCF4-DD35FC3D2B2D}"/>
                </a:ext>
              </a:extLst>
            </p:cNvPr>
            <p:cNvSpPr txBox="1"/>
            <p:nvPr/>
          </p:nvSpPr>
          <p:spPr>
            <a:xfrm>
              <a:off x="3575019" y="1028826"/>
              <a:ext cx="126284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0023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Wildfires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ECDAD0EF-02F3-162F-43AE-12EF5B570306}"/>
              </a:ext>
            </a:extLst>
          </p:cNvPr>
          <p:cNvGrpSpPr/>
          <p:nvPr/>
        </p:nvGrpSpPr>
        <p:grpSpPr>
          <a:xfrm>
            <a:off x="8738887" y="3900668"/>
            <a:ext cx="3244432" cy="2811329"/>
            <a:chOff x="8968636" y="4072651"/>
            <a:chExt cx="3083490" cy="2641299"/>
          </a:xfrm>
        </p:grpSpPr>
        <p:sp>
          <p:nvSpPr>
            <p:cNvPr id="25" name="모서리가 둥근 직사각형 24">
              <a:extLst>
                <a:ext uri="{FF2B5EF4-FFF2-40B4-BE49-F238E27FC236}">
                  <a16:creationId xmlns:a16="http://schemas.microsoft.com/office/drawing/2014/main" id="{123078A8-FF45-73CF-2E82-29E42B376FE5}"/>
                </a:ext>
              </a:extLst>
            </p:cNvPr>
            <p:cNvSpPr/>
            <p:nvPr/>
          </p:nvSpPr>
          <p:spPr>
            <a:xfrm>
              <a:off x="8968636" y="4269289"/>
              <a:ext cx="3083490" cy="2444661"/>
            </a:xfrm>
            <a:prstGeom prst="roundRect">
              <a:avLst>
                <a:gd name="adj" fmla="val 6514"/>
              </a:avLst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267C54E-0C10-DFE2-78E2-A7A0BEEC9F6A}"/>
                </a:ext>
              </a:extLst>
            </p:cNvPr>
            <p:cNvSpPr txBox="1"/>
            <p:nvPr/>
          </p:nvSpPr>
          <p:spPr>
            <a:xfrm>
              <a:off x="9497013" y="4072651"/>
              <a:ext cx="234570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0023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Volcanic Eruption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8877F32-C2E2-E216-3B50-2C02539A617D}"/>
              </a:ext>
            </a:extLst>
          </p:cNvPr>
          <p:cNvSpPr txBox="1"/>
          <p:nvPr/>
        </p:nvSpPr>
        <p:spPr>
          <a:xfrm>
            <a:off x="3786203" y="3307193"/>
            <a:ext cx="129875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UV Aerosol Index</a:t>
            </a: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420023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9AFCC7-1CCD-BDA7-5A9F-63DCE876D174}"/>
              </a:ext>
            </a:extLst>
          </p:cNvPr>
          <p:cNvSpPr txBox="1"/>
          <p:nvPr/>
        </p:nvSpPr>
        <p:spPr>
          <a:xfrm>
            <a:off x="1053322" y="6133986"/>
            <a:ext cx="159691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srgbClr val="420023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Aerosol Optical Depth</a:t>
            </a: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420023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638F5CE0-5F45-755F-59DF-BF3A2C9080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7631"/>
          <a:stretch/>
        </p:blipFill>
        <p:spPr>
          <a:xfrm rot="5400000">
            <a:off x="2103015" y="5276730"/>
            <a:ext cx="277229" cy="2387600"/>
          </a:xfrm>
          <a:prstGeom prst="rect">
            <a:avLst/>
          </a:prstGeom>
        </p:spPr>
      </p:pic>
      <p:pic>
        <p:nvPicPr>
          <p:cNvPr id="5" name="그림 4" descr="텍스트, 지도, 폰트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7CD40411-6171-5B90-4D46-CF20C15220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889" y="1401802"/>
            <a:ext cx="2632210" cy="2179866"/>
          </a:xfrm>
          <a:prstGeom prst="rect">
            <a:avLst/>
          </a:prstGeom>
        </p:spPr>
      </p:pic>
      <p:pic>
        <p:nvPicPr>
          <p:cNvPr id="40" name="그림 39" descr="텍스트, 지도, 도표, 폰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8504EF1B-DF5D-F72B-4EAD-5B5BEF4EE7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2710" y="4235223"/>
            <a:ext cx="2165131" cy="2451762"/>
          </a:xfrm>
          <a:prstGeom prst="rect">
            <a:avLst/>
          </a:prstGeom>
        </p:spPr>
      </p:pic>
      <p:sp>
        <p:nvSpPr>
          <p:cNvPr id="41" name="타원 40">
            <a:extLst>
              <a:ext uri="{FF2B5EF4-FFF2-40B4-BE49-F238E27FC236}">
                <a16:creationId xmlns:a16="http://schemas.microsoft.com/office/drawing/2014/main" id="{27EEAE38-5A21-3E8D-9545-1D636689713B}"/>
              </a:ext>
            </a:extLst>
          </p:cNvPr>
          <p:cNvSpPr/>
          <p:nvPr/>
        </p:nvSpPr>
        <p:spPr>
          <a:xfrm>
            <a:off x="9410700" y="4737100"/>
            <a:ext cx="762000" cy="584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467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 descr="텍스트, 지도, 도표, 아틀라스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9F97B1F5-FDF5-3294-9A89-09FC2A41A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929" y="4667250"/>
            <a:ext cx="1980000" cy="1847059"/>
          </a:xfrm>
          <a:prstGeom prst="rect">
            <a:avLst/>
          </a:prstGeom>
        </p:spPr>
      </p:pic>
      <p:pic>
        <p:nvPicPr>
          <p:cNvPr id="45" name="그림 44" descr="텍스트, 지도, 도표, 아틀라스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62680AD-CD2F-7B54-1EA9-3164EF164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675" y="1064386"/>
            <a:ext cx="3104652" cy="2994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7FB860-7A9E-4B7A-FD86-A418D73F448D}"/>
              </a:ext>
            </a:extLst>
          </p:cNvPr>
          <p:cNvSpPr txBox="1"/>
          <p:nvPr/>
        </p:nvSpPr>
        <p:spPr>
          <a:xfrm rot="16200000">
            <a:off x="-358914" y="2327159"/>
            <a:ext cx="124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GEMS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D6135D-A7CB-B9F9-57F8-C0C244403393}"/>
              </a:ext>
            </a:extLst>
          </p:cNvPr>
          <p:cNvSpPr txBox="1"/>
          <p:nvPr/>
        </p:nvSpPr>
        <p:spPr>
          <a:xfrm rot="16200000">
            <a:off x="-667875" y="4782325"/>
            <a:ext cx="1858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TROPOMI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E9E313-84DB-DCA3-B617-C2C45042978F}"/>
              </a:ext>
            </a:extLst>
          </p:cNvPr>
          <p:cNvSpPr txBox="1"/>
          <p:nvPr/>
        </p:nvSpPr>
        <p:spPr>
          <a:xfrm>
            <a:off x="191344" y="92945"/>
            <a:ext cx="1221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New products of GEMS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 descr="텍스트, 지도, 스크린샷, 도표이(가) 표시된 사진&#10;&#10;자동 생성된 설명">
            <a:extLst>
              <a:ext uri="{FF2B5EF4-FFF2-40B4-BE49-F238E27FC236}">
                <a16:creationId xmlns:a16="http://schemas.microsoft.com/office/drawing/2014/main" id="{3C2E4F10-0FE7-8023-2EA4-D2BB4ED64F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1"/>
          <a:stretch/>
        </p:blipFill>
        <p:spPr>
          <a:xfrm>
            <a:off x="4519388" y="1088882"/>
            <a:ext cx="3716668" cy="2684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F7031-4EB9-2757-3015-ACF4FABC394D}"/>
              </a:ext>
            </a:extLst>
          </p:cNvPr>
          <p:cNvSpPr txBox="1"/>
          <p:nvPr/>
        </p:nvSpPr>
        <p:spPr>
          <a:xfrm>
            <a:off x="6876815" y="1649512"/>
            <a:ext cx="1173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t>Nishinoshima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874A0E-133A-0C78-3013-FDDF9B03650F}"/>
              </a:ext>
            </a:extLst>
          </p:cNvPr>
          <p:cNvSpPr txBox="1"/>
          <p:nvPr/>
        </p:nvSpPr>
        <p:spPr>
          <a:xfrm>
            <a:off x="6428324" y="2780992"/>
            <a:ext cx="1557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t>Fukutoku-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t>Okanoba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880FC5-51AC-479D-BEBB-100AE3E90A4A}"/>
              </a:ext>
            </a:extLst>
          </p:cNvPr>
          <p:cNvSpPr txBox="1"/>
          <p:nvPr/>
        </p:nvSpPr>
        <p:spPr>
          <a:xfrm>
            <a:off x="5486051" y="2581296"/>
            <a:ext cx="473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t>Taal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BB5F6F91-E2F4-03B1-6635-489DD864B32A}"/>
              </a:ext>
            </a:extLst>
          </p:cNvPr>
          <p:cNvCxnSpPr>
            <a:cxnSpLocks/>
          </p:cNvCxnSpPr>
          <p:nvPr/>
        </p:nvCxnSpPr>
        <p:spPr>
          <a:xfrm flipV="1">
            <a:off x="7363884" y="1957289"/>
            <a:ext cx="133166" cy="20893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B2D23B3D-37FC-0E3A-C6E7-0AB569B65FF3}"/>
              </a:ext>
            </a:extLst>
          </p:cNvPr>
          <p:cNvCxnSpPr>
            <a:cxnSpLocks/>
          </p:cNvCxnSpPr>
          <p:nvPr/>
        </p:nvCxnSpPr>
        <p:spPr>
          <a:xfrm flipH="1" flipV="1">
            <a:off x="5919087" y="2803966"/>
            <a:ext cx="185067" cy="19459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90151309-EB91-225E-A867-5D1E3A9E0CCE}"/>
              </a:ext>
            </a:extLst>
          </p:cNvPr>
          <p:cNvCxnSpPr>
            <a:cxnSpLocks/>
          </p:cNvCxnSpPr>
          <p:nvPr/>
        </p:nvCxnSpPr>
        <p:spPr>
          <a:xfrm flipH="1">
            <a:off x="7093545" y="2392541"/>
            <a:ext cx="296533" cy="41142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 descr="텍스트, 지도, 스크린샷, 아틀라스이(가) 표시된 사진&#10;&#10;자동 생성된 설명">
            <a:extLst>
              <a:ext uri="{FF2B5EF4-FFF2-40B4-BE49-F238E27FC236}">
                <a16:creationId xmlns:a16="http://schemas.microsoft.com/office/drawing/2014/main" id="{762FCD30-D65B-A72E-DC12-6DBA86D413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06" y="3772930"/>
            <a:ext cx="3691834" cy="307215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1DD9DDE-3BB4-220F-619F-AC62ABC32236}"/>
              </a:ext>
            </a:extLst>
          </p:cNvPr>
          <p:cNvSpPr txBox="1"/>
          <p:nvPr/>
        </p:nvSpPr>
        <p:spPr>
          <a:xfrm>
            <a:off x="8660582" y="4052363"/>
            <a:ext cx="1152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TROPOMI</a:t>
            </a:r>
          </a:p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HONO</a:t>
            </a:r>
            <a:r>
              <a:rPr kumimoji="1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1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SCD</a:t>
            </a:r>
            <a:endParaRPr kumimoji="1" lang="ko-Kore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3110F6-FF1F-06FF-6FBE-6B61D863C4E1}"/>
              </a:ext>
            </a:extLst>
          </p:cNvPr>
          <p:cNvSpPr txBox="1"/>
          <p:nvPr/>
        </p:nvSpPr>
        <p:spPr>
          <a:xfrm>
            <a:off x="10689396" y="4044780"/>
            <a:ext cx="1152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GEMS</a:t>
            </a:r>
          </a:p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HONO SCD</a:t>
            </a:r>
            <a:endParaRPr kumimoji="1" lang="ko-Kore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그림 20" descr="텍스트, 지도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6D52F867-5423-84AF-97DC-61A1327CC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64" y="1046182"/>
            <a:ext cx="3104651" cy="2823061"/>
          </a:xfrm>
          <a:prstGeom prst="rect">
            <a:avLst/>
          </a:prstGeom>
        </p:spPr>
      </p:pic>
      <p:pic>
        <p:nvPicPr>
          <p:cNvPr id="24" name="그림 23" descr="텍스트, 스크린샷, 지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71269A07-2236-0FFE-2CF7-5165F1ED5A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3" y="3824612"/>
            <a:ext cx="4032939" cy="2928614"/>
          </a:xfrm>
          <a:prstGeom prst="rect">
            <a:avLst/>
          </a:prstGeom>
        </p:spPr>
      </p:pic>
      <p:sp>
        <p:nvSpPr>
          <p:cNvPr id="30" name="화살표: 오른쪽 29">
            <a:extLst>
              <a:ext uri="{FF2B5EF4-FFF2-40B4-BE49-F238E27FC236}">
                <a16:creationId xmlns:a16="http://schemas.microsoft.com/office/drawing/2014/main" id="{2D93B781-9FF1-2CA8-746A-B8B6A3EC1A86}"/>
              </a:ext>
            </a:extLst>
          </p:cNvPr>
          <p:cNvSpPr/>
          <p:nvPr/>
        </p:nvSpPr>
        <p:spPr>
          <a:xfrm rot="13191511">
            <a:off x="3429168" y="4988054"/>
            <a:ext cx="612400" cy="265874"/>
          </a:xfrm>
          <a:prstGeom prst="right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화살표: 오른쪽 30">
            <a:extLst>
              <a:ext uri="{FF2B5EF4-FFF2-40B4-BE49-F238E27FC236}">
                <a16:creationId xmlns:a16="http://schemas.microsoft.com/office/drawing/2014/main" id="{D20B8C20-E9E5-32CE-4F73-642BBCC61FB2}"/>
              </a:ext>
            </a:extLst>
          </p:cNvPr>
          <p:cNvSpPr/>
          <p:nvPr/>
        </p:nvSpPr>
        <p:spPr>
          <a:xfrm rot="13191511">
            <a:off x="3193065" y="2150070"/>
            <a:ext cx="612400" cy="265874"/>
          </a:xfrm>
          <a:prstGeom prst="right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F4CC7A-793B-7835-6988-DEF1505B81A5}"/>
              </a:ext>
            </a:extLst>
          </p:cNvPr>
          <p:cNvSpPr txBox="1"/>
          <p:nvPr/>
        </p:nvSpPr>
        <p:spPr>
          <a:xfrm>
            <a:off x="8269939" y="1064386"/>
            <a:ext cx="1152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GEMS</a:t>
            </a:r>
          </a:p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HONO VCD</a:t>
            </a:r>
            <a:endParaRPr kumimoji="1" lang="ko-Kore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그림 46" descr="텍스트, 지도, 도표, 아틀라스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D5D726C4-D4D6-7E45-87B1-654FD0332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929" y="4667250"/>
            <a:ext cx="1980000" cy="1937700"/>
          </a:xfrm>
          <a:prstGeom prst="rect">
            <a:avLst/>
          </a:prstGeom>
        </p:spPr>
      </p:pic>
      <p:sp>
        <p:nvSpPr>
          <p:cNvPr id="48" name="타원 47">
            <a:extLst>
              <a:ext uri="{FF2B5EF4-FFF2-40B4-BE49-F238E27FC236}">
                <a16:creationId xmlns:a16="http://schemas.microsoft.com/office/drawing/2014/main" id="{AB98B490-22A9-1160-5C63-82C145AF1652}"/>
              </a:ext>
            </a:extLst>
          </p:cNvPr>
          <p:cNvSpPr/>
          <p:nvPr/>
        </p:nvSpPr>
        <p:spPr>
          <a:xfrm rot="664831">
            <a:off x="9407444" y="1528715"/>
            <a:ext cx="1487523" cy="831047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C316D6E2-BC4F-2BE0-8971-A986C6EF299E}"/>
              </a:ext>
            </a:extLst>
          </p:cNvPr>
          <p:cNvSpPr/>
          <p:nvPr/>
        </p:nvSpPr>
        <p:spPr>
          <a:xfrm rot="664831">
            <a:off x="8676421" y="4934207"/>
            <a:ext cx="928263" cy="524477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3F457A47-3EE4-3D00-077C-3D9CF1471489}"/>
              </a:ext>
            </a:extLst>
          </p:cNvPr>
          <p:cNvSpPr/>
          <p:nvPr/>
        </p:nvSpPr>
        <p:spPr>
          <a:xfrm rot="664831">
            <a:off x="10637609" y="4978530"/>
            <a:ext cx="928263" cy="524477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7900" y="660595"/>
            <a:ext cx="327454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H</a:t>
            </a:r>
            <a:r>
              <a:rPr kumimoji="0" lang="en-US" altLang="ko-KR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2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C7BDAB-9660-8C0F-ABF3-CF26F57320E0}"/>
              </a:ext>
            </a:extLst>
          </p:cNvPr>
          <p:cNvSpPr txBox="1"/>
          <p:nvPr/>
        </p:nvSpPr>
        <p:spPr>
          <a:xfrm>
            <a:off x="4660681" y="660594"/>
            <a:ext cx="327454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BrO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B349C0-89B5-6C3E-F12D-4234D5B526A0}"/>
              </a:ext>
            </a:extLst>
          </p:cNvPr>
          <p:cNvSpPr txBox="1"/>
          <p:nvPr/>
        </p:nvSpPr>
        <p:spPr>
          <a:xfrm>
            <a:off x="8522034" y="631764"/>
            <a:ext cx="327454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HONO</a:t>
            </a:r>
          </a:p>
        </p:txBody>
      </p:sp>
    </p:spTree>
    <p:extLst>
      <p:ext uri="{BB962C8B-B14F-4D97-AF65-F5344CB8AC3E}">
        <p14:creationId xmlns:p14="http://schemas.microsoft.com/office/powerpoint/2010/main" val="1843154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1550C-C424-0DDB-C73D-2C2188E8D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>
            <a:extLst>
              <a:ext uri="{FF2B5EF4-FFF2-40B4-BE49-F238E27FC236}">
                <a16:creationId xmlns:a16="http://schemas.microsoft.com/office/drawing/2014/main" id="{664E79D5-47C6-75C2-AE19-B890DEF5B34C}"/>
              </a:ext>
            </a:extLst>
          </p:cNvPr>
          <p:cNvGrpSpPr/>
          <p:nvPr/>
        </p:nvGrpSpPr>
        <p:grpSpPr>
          <a:xfrm>
            <a:off x="113040" y="616632"/>
            <a:ext cx="6772245" cy="3228562"/>
            <a:chOff x="424871" y="972576"/>
            <a:chExt cx="6772245" cy="322856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9BB384-9D77-9438-EF57-0EFC66979C1C}"/>
                </a:ext>
              </a:extLst>
            </p:cNvPr>
            <p:cNvSpPr txBox="1"/>
            <p:nvPr/>
          </p:nvSpPr>
          <p:spPr>
            <a:xfrm>
              <a:off x="3182665" y="972576"/>
              <a:ext cx="1306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110004020202020204"/>
                  <a:ea typeface="맑은 고딕" panose="020B0503020000020004" pitchFamily="34" charset="-127"/>
                  <a:cs typeface="+mn-cs"/>
                </a:rPr>
                <a:t>June 2024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34" charset="-127"/>
                <a:cs typeface="+mn-cs"/>
              </a:endParaRPr>
            </a:p>
          </p:txBody>
        </p:sp>
        <p:pic>
          <p:nvPicPr>
            <p:cNvPr id="3" name="그림 2" descr="텍스트, 스크린샷, 도표, 그래프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D04499B4-AECB-5F3A-9748-82F8D3E31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1" y="1321138"/>
              <a:ext cx="6772245" cy="28800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4F3B974-909A-1FA5-94CA-18CEA6E9C3FB}"/>
              </a:ext>
            </a:extLst>
          </p:cNvPr>
          <p:cNvSpPr txBox="1"/>
          <p:nvPr/>
        </p:nvSpPr>
        <p:spPr>
          <a:xfrm>
            <a:off x="7104681" y="1462505"/>
            <a:ext cx="48006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summer, NO₂ concentrations are elevated in the morning due to heavy traffic emissions in East Asia, which are observed starting from 23 UTC. </a:t>
            </a:r>
          </a:p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Correlation (R) are generally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in winter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 summer.</a:t>
            </a:r>
          </a:p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summer,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R values are observed in the morning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NO₂ levels are high, and R values decrease toward the afternoon along with NO₂ levels.</a:t>
            </a:r>
          </a:p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addition, GEMS NO₂ V4.0 shows higher R values compared to V3.0.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1D946111-C2BE-F881-D8E3-BBBAA788E59B}"/>
              </a:ext>
            </a:extLst>
          </p:cNvPr>
          <p:cNvGrpSpPr/>
          <p:nvPr/>
        </p:nvGrpSpPr>
        <p:grpSpPr>
          <a:xfrm>
            <a:off x="118839" y="3693458"/>
            <a:ext cx="6772245" cy="3164542"/>
            <a:chOff x="424871" y="3605551"/>
            <a:chExt cx="6772245" cy="3164542"/>
          </a:xfrm>
        </p:grpSpPr>
        <p:pic>
          <p:nvPicPr>
            <p:cNvPr id="8" name="그림 7" descr="텍스트, 스크린샷, 도표, 그래프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6C591D69-C384-FF7B-DD7C-5F2AA54F3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1" y="3890093"/>
              <a:ext cx="6772245" cy="288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2F0B7D-F89B-7EBE-9A42-E592505BCD06}"/>
                </a:ext>
              </a:extLst>
            </p:cNvPr>
            <p:cNvSpPr txBox="1"/>
            <p:nvPr/>
          </p:nvSpPr>
          <p:spPr>
            <a:xfrm>
              <a:off x="2855442" y="3605551"/>
              <a:ext cx="1911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110004020202020204"/>
                  <a:ea typeface="맑은 고딕" panose="020B0503020000020004" pitchFamily="34" charset="-127"/>
                  <a:cs typeface="+mn-cs"/>
                </a:rPr>
                <a:t>December 2024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837855E0-9770-9419-45CE-35FE802D9F11}"/>
              </a:ext>
            </a:extLst>
          </p:cNvPr>
          <p:cNvSpPr txBox="1">
            <a:spLocks/>
          </p:cNvSpPr>
          <p:nvPr/>
        </p:nvSpPr>
        <p:spPr>
          <a:xfrm>
            <a:off x="25057" y="30350"/>
            <a:ext cx="12166943" cy="770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</a:t>
            </a:r>
            <a:r>
              <a:rPr kumimoji="0" lang="en-US" altLang="ko-KR" sz="3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v4.0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Diurnal Variation</a:t>
            </a:r>
            <a:endParaRPr kumimoji="0" lang="ko-KR" altLang="en-US" sz="36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027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45617-7C39-4EE6-B242-D5DD73AE002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34" charset="-127"/>
                <a:cs typeface="+mn-cs"/>
              </a:rPr>
              <a:pPr marL="0" marR="0" lvl="0" indent="0" algn="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8EC4440A-54DF-C713-9291-66B634138393}"/>
              </a:ext>
            </a:extLst>
          </p:cNvPr>
          <p:cNvSpPr txBox="1">
            <a:spLocks/>
          </p:cNvSpPr>
          <p:nvPr/>
        </p:nvSpPr>
        <p:spPr>
          <a:xfrm>
            <a:off x="1109572" y="254287"/>
            <a:ext cx="9776142" cy="770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Aerosol –  post-processing</a:t>
            </a:r>
            <a:endParaRPr kumimoji="0" lang="ko-KR" altLang="en-US" sz="36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" y="1273441"/>
            <a:ext cx="3096000" cy="2520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91" y="1252715"/>
            <a:ext cx="3096000" cy="2520000"/>
          </a:xfrm>
          <a:prstGeom prst="rect">
            <a:avLst/>
          </a:prstGeom>
        </p:spPr>
      </p:pic>
      <p:sp>
        <p:nvSpPr>
          <p:cNvPr id="7" name="오른쪽 화살표 6"/>
          <p:cNvSpPr/>
          <p:nvPr/>
        </p:nvSpPr>
        <p:spPr>
          <a:xfrm>
            <a:off x="3194658" y="2281446"/>
            <a:ext cx="472444" cy="333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BB3572-C459-AF6B-83C8-E51FEEDD9433}"/>
              </a:ext>
            </a:extLst>
          </p:cNvPr>
          <p:cNvSpPr txBox="1"/>
          <p:nvPr/>
        </p:nvSpPr>
        <p:spPr>
          <a:xfrm>
            <a:off x="93497" y="918819"/>
            <a:ext cx="291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AOD</a:t>
            </a: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(2024/05 – 2025/04)</a:t>
            </a:r>
            <a:endParaRPr kumimoji="1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BB3572-C459-AF6B-83C8-E51FEEDD9433}"/>
              </a:ext>
            </a:extLst>
          </p:cNvPr>
          <p:cNvSpPr txBox="1"/>
          <p:nvPr/>
        </p:nvSpPr>
        <p:spPr>
          <a:xfrm>
            <a:off x="105781" y="3842844"/>
            <a:ext cx="4017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SSA</a:t>
            </a: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(2025/01 – 2025/04, AOD≥0.2)</a:t>
            </a:r>
            <a:endParaRPr kumimoji="1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3257004" y="5303664"/>
            <a:ext cx="472444" cy="333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57" name="그룹 56"/>
          <p:cNvGrpSpPr/>
          <p:nvPr/>
        </p:nvGrpSpPr>
        <p:grpSpPr>
          <a:xfrm>
            <a:off x="8060611" y="4242954"/>
            <a:ext cx="3021264" cy="2401494"/>
            <a:chOff x="9050652" y="579860"/>
            <a:chExt cx="3021264" cy="2401494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FECC752C-B9D2-4BC2-AD09-60B7379EFB63}"/>
                </a:ext>
              </a:extLst>
            </p:cNvPr>
            <p:cNvSpPr/>
            <p:nvPr/>
          </p:nvSpPr>
          <p:spPr>
            <a:xfrm>
              <a:off x="11196275" y="743979"/>
              <a:ext cx="875641" cy="5567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AERONET</a:t>
              </a:r>
              <a:endParaRPr kumimoji="1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다이아몬드 13">
              <a:extLst>
                <a:ext uri="{FF2B5EF4-FFF2-40B4-BE49-F238E27FC236}">
                  <a16:creationId xmlns:a16="http://schemas.microsoft.com/office/drawing/2014/main" id="{E651BAF0-9479-F643-A21D-AD6FAE8387DD}"/>
                </a:ext>
              </a:extLst>
            </p:cNvPr>
            <p:cNvSpPr/>
            <p:nvPr/>
          </p:nvSpPr>
          <p:spPr>
            <a:xfrm>
              <a:off x="10209117" y="1522636"/>
              <a:ext cx="1106446" cy="733989"/>
            </a:xfrm>
            <a:prstGeom prst="diamon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DNN</a:t>
              </a:r>
              <a:endParaRPr kumimoji="1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8B5F8762-C7AF-CA02-E73B-AD28D380C396}"/>
                </a:ext>
              </a:extLst>
            </p:cNvPr>
            <p:cNvSpPr/>
            <p:nvPr/>
          </p:nvSpPr>
          <p:spPr>
            <a:xfrm>
              <a:off x="9050652" y="579860"/>
              <a:ext cx="1473091" cy="9490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GEMS AOD, SSA, viewing geometry, aerosol index, radiance, …</a:t>
              </a:r>
              <a:endParaRPr kumimoji="1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6" name="한쪽 모서리가 잘린 사각형 15">
              <a:extLst>
                <a:ext uri="{FF2B5EF4-FFF2-40B4-BE49-F238E27FC236}">
                  <a16:creationId xmlns:a16="http://schemas.microsoft.com/office/drawing/2014/main" id="{539EA351-39D4-5599-7C26-757C62605431}"/>
                </a:ext>
              </a:extLst>
            </p:cNvPr>
            <p:cNvSpPr/>
            <p:nvPr/>
          </p:nvSpPr>
          <p:spPr>
            <a:xfrm>
              <a:off x="10256581" y="2494591"/>
              <a:ext cx="1011518" cy="486763"/>
            </a:xfrm>
            <a:prstGeom prst="snip1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Corrected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rPr>
                <a:t>GEMS</a:t>
              </a:r>
              <a:endParaRPr kumimoji="1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cxnSp>
          <p:nvCxnSpPr>
            <p:cNvPr id="17" name="직선 화살표 연결선 16">
              <a:extLst>
                <a:ext uri="{FF2B5EF4-FFF2-40B4-BE49-F238E27FC236}">
                  <a16:creationId xmlns:a16="http://schemas.microsoft.com/office/drawing/2014/main" id="{D12B25C4-C0D6-197B-94BF-951E1A7D93E9}"/>
                </a:ext>
              </a:extLst>
            </p:cNvPr>
            <p:cNvCxnSpPr>
              <a:cxnSpLocks/>
              <a:stCxn id="13" idx="2"/>
              <a:endCxn id="14" idx="3"/>
            </p:cNvCxnSpPr>
            <p:nvPr/>
          </p:nvCxnSpPr>
          <p:spPr>
            <a:xfrm flipH="1">
              <a:off x="11315563" y="1300730"/>
              <a:ext cx="318533" cy="5889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화살표 연결선 17">
              <a:extLst>
                <a:ext uri="{FF2B5EF4-FFF2-40B4-BE49-F238E27FC236}">
                  <a16:creationId xmlns:a16="http://schemas.microsoft.com/office/drawing/2014/main" id="{71A37F30-25EB-52BB-F95E-6CE9D117F0FF}"/>
                </a:ext>
              </a:extLst>
            </p:cNvPr>
            <p:cNvCxnSpPr>
              <a:cxnSpLocks/>
              <a:stCxn id="15" idx="2"/>
              <a:endCxn id="14" idx="1"/>
            </p:cNvCxnSpPr>
            <p:nvPr/>
          </p:nvCxnSpPr>
          <p:spPr>
            <a:xfrm>
              <a:off x="9787198" y="1528895"/>
              <a:ext cx="421919" cy="3607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화살표 연결선 39"/>
            <p:cNvCxnSpPr/>
            <p:nvPr/>
          </p:nvCxnSpPr>
          <p:spPr>
            <a:xfrm>
              <a:off x="10762340" y="2235084"/>
              <a:ext cx="0" cy="2379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그림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" y="4290596"/>
            <a:ext cx="3096000" cy="2520000"/>
          </a:xfrm>
          <a:prstGeom prst="rect">
            <a:avLst/>
          </a:prstGeom>
        </p:spPr>
      </p:pic>
      <p:pic>
        <p:nvPicPr>
          <p:cNvPr id="61" name="그림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91" y="4313083"/>
            <a:ext cx="3096000" cy="2520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40D8B50-4EB7-81AA-2B68-B2E544BAA4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11" y="973906"/>
            <a:ext cx="5268433" cy="303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51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4AB56435-0BF9-D95D-3F42-4D58372887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914" b="21854"/>
          <a:stretch/>
        </p:blipFill>
        <p:spPr>
          <a:xfrm>
            <a:off x="-4935" y="0"/>
            <a:ext cx="3057228" cy="23053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7" descr="A map of a green island&#10;&#10;Description automatically generated with medium confidence">
            <a:extLst>
              <a:ext uri="{FF2B5EF4-FFF2-40B4-BE49-F238E27FC236}">
                <a16:creationId xmlns:a16="http://schemas.microsoft.com/office/drawing/2014/main" id="{6559C60F-D7B3-C23E-7231-00910A2DE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445" y="-4648"/>
            <a:ext cx="1657193" cy="2347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2" descr="A map of the south korea&#10;&#10;Description automatically generated">
            <a:extLst>
              <a:ext uri="{FF2B5EF4-FFF2-40B4-BE49-F238E27FC236}">
                <a16:creationId xmlns:a16="http://schemas.microsoft.com/office/drawing/2014/main" id="{1C8EDB76-C36D-2BCA-FC25-BED4BBD064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9594" b="15538"/>
          <a:stretch/>
        </p:blipFill>
        <p:spPr>
          <a:xfrm>
            <a:off x="3176211" y="-1"/>
            <a:ext cx="2573431" cy="1635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12" descr="A map of the united states&#10;&#10;Description automatically generated">
            <a:extLst>
              <a:ext uri="{FF2B5EF4-FFF2-40B4-BE49-F238E27FC236}">
                <a16:creationId xmlns:a16="http://schemas.microsoft.com/office/drawing/2014/main" id="{123BAED2-4192-CEC6-E58C-BAB8CE7735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5016"/>
          <a:stretch/>
        </p:blipFill>
        <p:spPr>
          <a:xfrm>
            <a:off x="5800318" y="-1"/>
            <a:ext cx="2133068" cy="1661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41A2F62-AFCA-5D9D-7FA7-E4320A7B63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46" y="2341118"/>
            <a:ext cx="3034291" cy="148649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54665BD-D052-C7DC-AFA1-D64BDF2BDB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97" y="3844041"/>
            <a:ext cx="3034291" cy="14864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BCCD077-8AEF-9C7C-7D49-B05599A55F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" y="5349932"/>
            <a:ext cx="3034285" cy="148649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CB638B0-B589-2638-855E-AFC73A8ACD3D}"/>
              </a:ext>
            </a:extLst>
          </p:cNvPr>
          <p:cNvSpPr txBox="1"/>
          <p:nvPr/>
        </p:nvSpPr>
        <p:spPr>
          <a:xfrm>
            <a:off x="3745" y="2338879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Feb Morning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FB0664A-D5A5-9F0C-04CC-017786173453}"/>
              </a:ext>
            </a:extLst>
          </p:cNvPr>
          <p:cNvSpPr txBox="1"/>
          <p:nvPr/>
        </p:nvSpPr>
        <p:spPr>
          <a:xfrm>
            <a:off x="763" y="3848852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Feb Midday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2B05DC6-45AB-DA8E-8888-4ECF99D65031}"/>
              </a:ext>
            </a:extLst>
          </p:cNvPr>
          <p:cNvSpPr txBox="1"/>
          <p:nvPr/>
        </p:nvSpPr>
        <p:spPr>
          <a:xfrm>
            <a:off x="-2218" y="5363875"/>
            <a:ext cx="1749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Feb Afternoon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7C069F-2E4E-FF84-A904-4B1B25D954C3}"/>
              </a:ext>
            </a:extLst>
          </p:cNvPr>
          <p:cNvSpPr txBox="1"/>
          <p:nvPr/>
        </p:nvSpPr>
        <p:spPr>
          <a:xfrm>
            <a:off x="32888" y="-9883"/>
            <a:ext cx="2668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Full extent of DC-8 sampling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5FC7A2-5879-614A-5D0C-789E24F312F4}"/>
              </a:ext>
            </a:extLst>
          </p:cNvPr>
          <p:cNvSpPr txBox="1"/>
          <p:nvPr/>
        </p:nvSpPr>
        <p:spPr>
          <a:xfrm>
            <a:off x="3086665" y="1142691"/>
            <a:ext cx="231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1392E06-1696-E758-716C-DDD15E336D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8"/>
          <a:stretch/>
        </p:blipFill>
        <p:spPr>
          <a:xfrm>
            <a:off x="1004" y="1000"/>
            <a:ext cx="2878322" cy="2431598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3E2256BF-0584-008E-D16F-8FBD9B7DD38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9519" y="2524258"/>
            <a:ext cx="2622660" cy="433374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F09C8E6-224F-1360-5F0A-37C49111E8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291" y="-5462"/>
            <a:ext cx="2052321" cy="252971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1328E4B4-DFE3-2DE6-2EEA-85709F2554A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3527" y="2378097"/>
            <a:ext cx="1412386" cy="1481204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150D6AE-4DEC-FED3-F3A6-6D74FED4FDC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3527" y="3883887"/>
            <a:ext cx="1412386" cy="1481204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370F363F-E683-6E04-D525-B0F0B95B5C3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3527" y="5376788"/>
            <a:ext cx="1412386" cy="14812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1CB44A-4DCC-19BC-423B-F9F818703CE9}"/>
              </a:ext>
            </a:extLst>
          </p:cNvPr>
          <p:cNvSpPr txBox="1"/>
          <p:nvPr/>
        </p:nvSpPr>
        <p:spPr>
          <a:xfrm>
            <a:off x="7030862" y="2444473"/>
            <a:ext cx="1026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Mar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69C18D-E34D-415C-16DC-76DB6B9B3988}"/>
              </a:ext>
            </a:extLst>
          </p:cNvPr>
          <p:cNvSpPr txBox="1"/>
          <p:nvPr/>
        </p:nvSpPr>
        <p:spPr>
          <a:xfrm>
            <a:off x="7003060" y="3778383"/>
            <a:ext cx="797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Mar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3FC64-ADEA-D167-85E9-FD3331F3C910}"/>
              </a:ext>
            </a:extLst>
          </p:cNvPr>
          <p:cNvSpPr txBox="1"/>
          <p:nvPr/>
        </p:nvSpPr>
        <p:spPr>
          <a:xfrm>
            <a:off x="7003060" y="5286500"/>
            <a:ext cx="797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Mar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DB0AE88A-860A-D23B-173B-B16BFC57F6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721" y="7085"/>
            <a:ext cx="2097485" cy="2520000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CFA2DF59-54A9-45C0-EF6D-EC64DA9264A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6808" y="2355565"/>
            <a:ext cx="2020824" cy="1768221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FFA83CAC-7976-FD99-67D9-B38D41F136C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3760" y="3823835"/>
            <a:ext cx="2020824" cy="17682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5CFF65-C54F-2B5C-62E9-343D3BF835E7}"/>
              </a:ext>
            </a:extLst>
          </p:cNvPr>
          <p:cNvSpPr txBox="1"/>
          <p:nvPr/>
        </p:nvSpPr>
        <p:spPr>
          <a:xfrm>
            <a:off x="4499800" y="2466263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 Feb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CB962D-4E21-2F4E-C077-B44DF564D430}"/>
              </a:ext>
            </a:extLst>
          </p:cNvPr>
          <p:cNvSpPr txBox="1"/>
          <p:nvPr/>
        </p:nvSpPr>
        <p:spPr>
          <a:xfrm>
            <a:off x="4496752" y="3841639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 Feb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F4DC448A-8D61-F6CF-9A6D-1DB3BE5A6542}"/>
              </a:ext>
            </a:extLst>
          </p:cNvPr>
          <p:cNvGrpSpPr/>
          <p:nvPr/>
        </p:nvGrpSpPr>
        <p:grpSpPr>
          <a:xfrm>
            <a:off x="3095828" y="3643"/>
            <a:ext cx="2458160" cy="2520000"/>
            <a:chOff x="4702822" y="3286474"/>
            <a:chExt cx="2458160" cy="2520000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9C98260C-4417-64A0-45D1-918EFC574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2822" y="3286474"/>
              <a:ext cx="2458160" cy="2520000"/>
            </a:xfrm>
            <a:prstGeom prst="rect">
              <a:avLst/>
            </a:prstGeom>
          </p:spPr>
        </p:pic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AF53264A-EEC2-EF91-366D-E7E1F2ADE6A7}"/>
                </a:ext>
              </a:extLst>
            </p:cNvPr>
            <p:cNvSpPr/>
            <p:nvPr/>
          </p:nvSpPr>
          <p:spPr>
            <a:xfrm rot="1782972">
              <a:off x="5312257" y="4263101"/>
              <a:ext cx="1433790" cy="42885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3B7E00F-3881-C037-2213-04E25EFB2573}"/>
              </a:ext>
            </a:extLst>
          </p:cNvPr>
          <p:cNvSpPr txBox="1"/>
          <p:nvPr/>
        </p:nvSpPr>
        <p:spPr>
          <a:xfrm>
            <a:off x="1326522" y="1565169"/>
            <a:ext cx="1352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PHILIPPINES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EC1729-9FF2-277A-0261-76CB5837FCB5}"/>
              </a:ext>
            </a:extLst>
          </p:cNvPr>
          <p:cNvSpPr txBox="1"/>
          <p:nvPr/>
        </p:nvSpPr>
        <p:spPr>
          <a:xfrm>
            <a:off x="3344615" y="1306854"/>
            <a:ext cx="105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S. KOREA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F71777-4481-EC1D-C570-A6A0266B699F}"/>
              </a:ext>
            </a:extLst>
          </p:cNvPr>
          <p:cNvSpPr txBox="1"/>
          <p:nvPr/>
        </p:nvSpPr>
        <p:spPr>
          <a:xfrm>
            <a:off x="5789372" y="1319558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THAILAND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6DA6D9-0B21-DA6F-7648-F65973C30177}"/>
              </a:ext>
            </a:extLst>
          </p:cNvPr>
          <p:cNvSpPr txBox="1"/>
          <p:nvPr/>
        </p:nvSpPr>
        <p:spPr>
          <a:xfrm>
            <a:off x="8789056" y="1597778"/>
            <a:ext cx="971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TAIWAN</a:t>
            </a:r>
          </a:p>
        </p:txBody>
      </p:sp>
      <p:pic>
        <p:nvPicPr>
          <p:cNvPr id="17" name="Picture 59">
            <a:extLst>
              <a:ext uri="{FF2B5EF4-FFF2-40B4-BE49-F238E27FC236}">
                <a16:creationId xmlns:a16="http://schemas.microsoft.com/office/drawing/2014/main" id="{45C37E0C-25DD-84B2-5652-1EF29958DCE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3762" y="5334477"/>
            <a:ext cx="2016905" cy="17647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B2F0153-F385-B8E4-FC1B-7596473D33E4}"/>
              </a:ext>
            </a:extLst>
          </p:cNvPr>
          <p:cNvSpPr txBox="1"/>
          <p:nvPr/>
        </p:nvSpPr>
        <p:spPr>
          <a:xfrm>
            <a:off x="4493704" y="5354950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 Feb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12740D-94AC-6570-E95D-DFF1E76E6788}"/>
              </a:ext>
            </a:extLst>
          </p:cNvPr>
          <p:cNvSpPr txBox="1"/>
          <p:nvPr/>
        </p:nvSpPr>
        <p:spPr>
          <a:xfrm rot="16200000">
            <a:off x="9114302" y="3791514"/>
            <a:ext cx="5865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Credit: J. Crawford, Laura Judd, Scott Janz, Jhoon Kim, </a:t>
            </a:r>
            <a:r>
              <a:rPr kumimoji="1" lang="en-US" altLang="ko-Kore-K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Hanlim</a:t>
            </a:r>
            <a:r>
              <a:rPr kumimoji="1" lang="en-US" altLang="ko-Kore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736B7-1F5B-2F79-A7C5-54981F357E7D}"/>
              </a:ext>
            </a:extLst>
          </p:cNvPr>
          <p:cNvSpPr txBox="1"/>
          <p:nvPr/>
        </p:nvSpPr>
        <p:spPr>
          <a:xfrm>
            <a:off x="11015890" y="534530"/>
            <a:ext cx="952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3200" b="1" i="0" u="none" strike="noStrike" kern="1200" cap="none" spc="0" normalizeH="0" baseline="0" noProof="0" dirty="0">
                <a:ln>
                  <a:noFill/>
                </a:ln>
                <a:solidFill>
                  <a:srgbClr val="0055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kumimoji="1" lang="en-US" altLang="ko-Kore-KR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55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1" lang="ko-Kore-KR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55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C56F8D-5C02-B57E-5276-D7CA0BAA56C7}"/>
              </a:ext>
            </a:extLst>
          </p:cNvPr>
          <p:cNvSpPr txBox="1"/>
          <p:nvPr/>
        </p:nvSpPr>
        <p:spPr>
          <a:xfrm>
            <a:off x="5181271" y="296883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Morning</a:t>
            </a:r>
            <a:endParaRPr kumimoji="1" lang="ko-Kore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E8A043-EF54-0B36-9020-590B61A687FF}"/>
              </a:ext>
            </a:extLst>
          </p:cNvPr>
          <p:cNvSpPr txBox="1"/>
          <p:nvPr/>
        </p:nvSpPr>
        <p:spPr>
          <a:xfrm>
            <a:off x="5306293" y="436814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Midday</a:t>
            </a:r>
            <a:endParaRPr kumimoji="1" lang="ko-Kore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0C3BA5-86CE-8EAC-2CD3-1C2A1E8B0B60}"/>
              </a:ext>
            </a:extLst>
          </p:cNvPr>
          <p:cNvSpPr txBox="1"/>
          <p:nvPr/>
        </p:nvSpPr>
        <p:spPr>
          <a:xfrm>
            <a:off x="5363689" y="5814951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After-</a:t>
            </a:r>
          </a:p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noon</a:t>
            </a:r>
            <a:endParaRPr kumimoji="1" lang="ko-Kore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AC09FBB-80D0-E602-BBAD-6156F3D92A6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25325" y="2418803"/>
            <a:ext cx="1211836" cy="52619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A37D94A7-9A74-8A7C-2517-044EE1DAF101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4990" y="923559"/>
            <a:ext cx="850900" cy="4699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228466A-61DD-40C6-624B-7662DDE9084C}"/>
              </a:ext>
            </a:extLst>
          </p:cNvPr>
          <p:cNvSpPr txBox="1"/>
          <p:nvPr/>
        </p:nvSpPr>
        <p:spPr>
          <a:xfrm>
            <a:off x="10851615" y="1178804"/>
            <a:ext cx="8098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anose="02110004020202020204"/>
                <a:ea typeface="+mn-ea"/>
                <a:cs typeface="+mn-cs"/>
              </a:rPr>
              <a:t>GEMS</a:t>
            </a:r>
            <a:endParaRPr kumimoji="1" lang="ko-Kore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맑은 고딕" panose="0211000402020202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306010-D67B-094D-9A2E-BEA342ABD359}"/>
              </a:ext>
            </a:extLst>
          </p:cNvPr>
          <p:cNvSpPr txBox="1"/>
          <p:nvPr/>
        </p:nvSpPr>
        <p:spPr>
          <a:xfrm>
            <a:off x="10948930" y="2873566"/>
            <a:ext cx="7911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anose="02110004020202020204"/>
                <a:ea typeface="+mn-ea"/>
                <a:cs typeface="+mn-cs"/>
              </a:rPr>
              <a:t>GCAS</a:t>
            </a:r>
            <a:endParaRPr kumimoji="1" lang="ko-Kore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맑은 고딕" panose="02110004020202020204"/>
              <a:ea typeface="+mn-ea"/>
              <a:cs typeface="+mn-cs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C10D8BE9-9932-35B1-C26D-2090FB118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524" y="5871275"/>
            <a:ext cx="1017363" cy="99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8D2E1DE-CD65-2569-4FDF-59468784BA13}"/>
              </a:ext>
            </a:extLst>
          </p:cNvPr>
          <p:cNvSpPr txBox="1"/>
          <p:nvPr/>
        </p:nvSpPr>
        <p:spPr>
          <a:xfrm>
            <a:off x="10726617" y="5205047"/>
            <a:ext cx="11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110004020202020204"/>
                <a:ea typeface="+mn-ea"/>
                <a:cs typeface="+mn-cs"/>
              </a:rPr>
              <a:t>Feb-Mar,</a:t>
            </a:r>
          </a:p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110004020202020204"/>
                <a:ea typeface="+mn-ea"/>
                <a:cs typeface="+mn-cs"/>
              </a:rPr>
              <a:t>2024</a:t>
            </a:r>
            <a:endParaRPr kumimoji="1" lang="ko-Kore-KR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11000402020202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76687E-5AC7-6919-78EB-7A8C6D2B3E37}"/>
              </a:ext>
            </a:extLst>
          </p:cNvPr>
          <p:cNvSpPr txBox="1"/>
          <p:nvPr/>
        </p:nvSpPr>
        <p:spPr>
          <a:xfrm>
            <a:off x="9975275" y="1712425"/>
            <a:ext cx="2016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>
                <a:highlight>
                  <a:srgbClr val="FFFF00"/>
                </a:highlight>
              </a:rPr>
              <a:t>Talk by L. Chang</a:t>
            </a:r>
          </a:p>
          <a:p>
            <a:r>
              <a:rPr kumimoji="1" lang="en-US" altLang="ko-Kore-KR" b="1" i="1" dirty="0">
                <a:highlight>
                  <a:srgbClr val="FFFF00"/>
                </a:highlight>
              </a:rPr>
              <a:t>this afternoon</a:t>
            </a:r>
            <a:endParaRPr kumimoji="1" lang="ko-Kore-KR" altLang="en-US" b="1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3780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E88E4-D6CC-DB2A-F636-6D56E99C1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그룹 29">
            <a:extLst>
              <a:ext uri="{FF2B5EF4-FFF2-40B4-BE49-F238E27FC236}">
                <a16:creationId xmlns:a16="http://schemas.microsoft.com/office/drawing/2014/main" id="{3097A1C8-A81B-689D-A583-FB0E612A27F0}"/>
              </a:ext>
            </a:extLst>
          </p:cNvPr>
          <p:cNvGrpSpPr/>
          <p:nvPr/>
        </p:nvGrpSpPr>
        <p:grpSpPr>
          <a:xfrm>
            <a:off x="3008976" y="4310020"/>
            <a:ext cx="3320572" cy="2493962"/>
            <a:chOff x="5052954" y="3606649"/>
            <a:chExt cx="3930267" cy="3240000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3B5C4587-35CF-DCCD-F84A-36C930CFCD3A}"/>
                </a:ext>
              </a:extLst>
            </p:cNvPr>
            <p:cNvGrpSpPr/>
            <p:nvPr/>
          </p:nvGrpSpPr>
          <p:grpSpPr>
            <a:xfrm>
              <a:off x="5052954" y="3606649"/>
              <a:ext cx="3930267" cy="3240000"/>
              <a:chOff x="4952223" y="5964458"/>
              <a:chExt cx="3930267" cy="3240000"/>
            </a:xfrm>
          </p:grpSpPr>
          <p:pic>
            <p:nvPicPr>
              <p:cNvPr id="35" name="그림 34" descr="텍스트, 스크린샷, 도표이(가) 표시된 사진&#10;&#10;자동 생성된 설명">
                <a:extLst>
                  <a:ext uri="{FF2B5EF4-FFF2-40B4-BE49-F238E27FC236}">
                    <a16:creationId xmlns:a16="http://schemas.microsoft.com/office/drawing/2014/main" id="{19E7F92A-4E6A-F0D3-44FB-CA0FF8BC55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53"/>
              <a:stretch/>
            </p:blipFill>
            <p:spPr>
              <a:xfrm>
                <a:off x="4952223" y="5964458"/>
                <a:ext cx="2562749" cy="3240000"/>
              </a:xfrm>
              <a:prstGeom prst="rect">
                <a:avLst/>
              </a:prstGeom>
            </p:spPr>
          </p:pic>
          <p:pic>
            <p:nvPicPr>
              <p:cNvPr id="36" name="그림 35" descr="텍스트, 스크린샷, 도표이(가) 표시된 사진&#10;&#10;자동 생성된 설명">
                <a:extLst>
                  <a:ext uri="{FF2B5EF4-FFF2-40B4-BE49-F238E27FC236}">
                    <a16:creationId xmlns:a16="http://schemas.microsoft.com/office/drawing/2014/main" id="{3978C145-B27F-54FD-013E-47CA6DDFEC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353" t="9741" b="42266"/>
              <a:stretch/>
            </p:blipFill>
            <p:spPr>
              <a:xfrm>
                <a:off x="6362490" y="6262095"/>
                <a:ext cx="2520000" cy="1847796"/>
              </a:xfrm>
              <a:prstGeom prst="rect">
                <a:avLst/>
              </a:prstGeom>
            </p:spPr>
          </p:pic>
        </p:grp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3A9E88CB-A2DE-4026-9A55-232055F4751E}"/>
                </a:ext>
              </a:extLst>
            </p:cNvPr>
            <p:cNvSpPr/>
            <p:nvPr/>
          </p:nvSpPr>
          <p:spPr>
            <a:xfrm>
              <a:off x="6824375" y="5253152"/>
              <a:ext cx="462669" cy="461349"/>
            </a:xfrm>
            <a:prstGeom prst="rect">
              <a:avLst/>
            </a:prstGeom>
            <a:solidFill>
              <a:srgbClr val="AC4B4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B7C89007-13F3-A012-F9D1-1A3941CA0EB6}"/>
                </a:ext>
              </a:extLst>
            </p:cNvPr>
            <p:cNvSpPr/>
            <p:nvPr/>
          </p:nvSpPr>
          <p:spPr>
            <a:xfrm>
              <a:off x="6819840" y="4827577"/>
              <a:ext cx="462668" cy="415743"/>
            </a:xfrm>
            <a:prstGeom prst="rect">
              <a:avLst/>
            </a:prstGeom>
            <a:solidFill>
              <a:srgbClr val="58746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9152C1E4-4EAF-F492-B6B7-3AF518B2F9F3}"/>
                </a:ext>
              </a:extLst>
            </p:cNvPr>
            <p:cNvSpPr/>
            <p:nvPr/>
          </p:nvSpPr>
          <p:spPr>
            <a:xfrm>
              <a:off x="6819840" y="3949208"/>
              <a:ext cx="462669" cy="856898"/>
            </a:xfrm>
            <a:prstGeom prst="rect">
              <a:avLst/>
            </a:prstGeom>
            <a:solidFill>
              <a:srgbClr val="3D94EA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맑은 고딕" panose="020B0503020000020004" pitchFamily="34" charset="-127"/>
                <a:cs typeface="+mn-cs"/>
              </a:endParaRPr>
            </a:p>
          </p:txBody>
        </p:sp>
      </p:grpSp>
      <p:pic>
        <p:nvPicPr>
          <p:cNvPr id="12" name="그림 11" descr="텍스트, 스크린샷, 도표, 라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1F1D0495-F372-3A28-D18C-8BA32F521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40" y="290576"/>
            <a:ext cx="2474976" cy="2157984"/>
          </a:xfrm>
          <a:prstGeom prst="rect">
            <a:avLst/>
          </a:prstGeom>
        </p:spPr>
      </p:pic>
      <p:pic>
        <p:nvPicPr>
          <p:cNvPr id="44" name="그림 43" descr="텍스트, 스크린샷, 라인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BEF6AFE3-287A-EF98-2FF0-46B2C85E2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49" y="278610"/>
            <a:ext cx="2528601" cy="2203200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E4770712-2EBF-B977-C186-BE2ECEAAF19E}"/>
              </a:ext>
            </a:extLst>
          </p:cNvPr>
          <p:cNvGrpSpPr/>
          <p:nvPr/>
        </p:nvGrpSpPr>
        <p:grpSpPr>
          <a:xfrm>
            <a:off x="0" y="0"/>
            <a:ext cx="2592666" cy="400110"/>
            <a:chOff x="0" y="0"/>
            <a:chExt cx="5363852" cy="40011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1AD6C80-AE57-3319-9326-0CC3C72F77E0}"/>
                </a:ext>
              </a:extLst>
            </p:cNvPr>
            <p:cNvSpPr txBox="1"/>
            <p:nvPr/>
          </p:nvSpPr>
          <p:spPr>
            <a:xfrm>
              <a:off x="0" y="0"/>
              <a:ext cx="5363852" cy="400110"/>
            </a:xfrm>
            <a:prstGeom prst="rect">
              <a:avLst/>
            </a:prstGeom>
            <a:solidFill>
              <a:srgbClr val="FFEA5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1. Philippines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16D5BD6-8618-DC49-E6FE-5EE65F7C6A2F}"/>
                </a:ext>
              </a:extLst>
            </p:cNvPr>
            <p:cNvSpPr/>
            <p:nvPr/>
          </p:nvSpPr>
          <p:spPr>
            <a:xfrm>
              <a:off x="96008" y="335568"/>
              <a:ext cx="50400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54" name="그림 53">
            <a:extLst>
              <a:ext uri="{FF2B5EF4-FFF2-40B4-BE49-F238E27FC236}">
                <a16:creationId xmlns:a16="http://schemas.microsoft.com/office/drawing/2014/main" id="{4B7BEF0F-100F-4684-B367-3592684AD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650" y="2451962"/>
            <a:ext cx="2276094" cy="1852549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E13083ED-D312-6B99-8CC9-61061F99CF2F}"/>
              </a:ext>
            </a:extLst>
          </p:cNvPr>
          <p:cNvSpPr txBox="1"/>
          <p:nvPr/>
        </p:nvSpPr>
        <p:spPr>
          <a:xfrm>
            <a:off x="1434221" y="1742436"/>
            <a:ext cx="639919" cy="295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800" b="1" i="0" u="none" strike="noStrike" kern="1200" cap="none" spc="0" normalizeH="0" baseline="0" noProof="0" dirty="0">
                <a:ln>
                  <a:noFill/>
                </a:ln>
                <a:solidFill>
                  <a:srgbClr val="0055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NO2</a:t>
            </a:r>
            <a:endParaRPr kumimoji="1" lang="ko-Kore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55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68BEEAA-E2A5-B9AB-EA5C-78A35CAF8A54}"/>
              </a:ext>
            </a:extLst>
          </p:cNvPr>
          <p:cNvSpPr txBox="1"/>
          <p:nvPr/>
        </p:nvSpPr>
        <p:spPr>
          <a:xfrm>
            <a:off x="1414065" y="3766419"/>
            <a:ext cx="656142" cy="295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800" b="1" i="0" u="none" strike="noStrike" kern="1200" cap="none" spc="0" normalizeH="0" baseline="0" noProof="0" dirty="0">
                <a:ln>
                  <a:noFill/>
                </a:ln>
                <a:solidFill>
                  <a:srgbClr val="0055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AOD</a:t>
            </a:r>
            <a:endParaRPr kumimoji="1" lang="ko-Kore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55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2" name="그룹 91">
            <a:extLst>
              <a:ext uri="{FF2B5EF4-FFF2-40B4-BE49-F238E27FC236}">
                <a16:creationId xmlns:a16="http://schemas.microsoft.com/office/drawing/2014/main" id="{E4B696B7-6C9B-6034-ECFA-49344C85034D}"/>
              </a:ext>
            </a:extLst>
          </p:cNvPr>
          <p:cNvGrpSpPr/>
          <p:nvPr/>
        </p:nvGrpSpPr>
        <p:grpSpPr>
          <a:xfrm>
            <a:off x="167528" y="4427960"/>
            <a:ext cx="2320418" cy="2322878"/>
            <a:chOff x="5962816" y="3184148"/>
            <a:chExt cx="2729903" cy="2732798"/>
          </a:xfrm>
        </p:grpSpPr>
        <p:pic>
          <p:nvPicPr>
            <p:cNvPr id="3" name="그림 2" descr="텍스트, 라인, 그래프, 도표이(가) 표시된 사진&#10;&#10;자동 생성된 설명">
              <a:extLst>
                <a:ext uri="{FF2B5EF4-FFF2-40B4-BE49-F238E27FC236}">
                  <a16:creationId xmlns:a16="http://schemas.microsoft.com/office/drawing/2014/main" id="{9F512C18-21C4-430D-D204-0589B644D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199" b="-3448"/>
            <a:stretch/>
          </p:blipFill>
          <p:spPr>
            <a:xfrm>
              <a:off x="5962816" y="3184148"/>
              <a:ext cx="2729903" cy="2732798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39734F-0AE1-5645-7CF8-4A4091ADFD41}"/>
                </a:ext>
              </a:extLst>
            </p:cNvPr>
            <p:cNvSpPr txBox="1"/>
            <p:nvPr/>
          </p:nvSpPr>
          <p:spPr>
            <a:xfrm>
              <a:off x="7487253" y="5135967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ore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SO2</a:t>
              </a:r>
              <a:endParaRPr kumimoji="1" lang="ko-Kore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5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6E5D08B6-F860-5B29-BE6C-4FB383B74D5E}"/>
              </a:ext>
            </a:extLst>
          </p:cNvPr>
          <p:cNvSpPr txBox="1"/>
          <p:nvPr/>
        </p:nvSpPr>
        <p:spPr>
          <a:xfrm rot="16200000">
            <a:off x="-500057" y="1029522"/>
            <a:ext cx="1191352" cy="27084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GEMS NO2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7E48DA3-2629-673F-9409-42A7278351EC}"/>
              </a:ext>
            </a:extLst>
          </p:cNvPr>
          <p:cNvSpPr txBox="1"/>
          <p:nvPr/>
        </p:nvSpPr>
        <p:spPr>
          <a:xfrm rot="16200000">
            <a:off x="-417353" y="5252635"/>
            <a:ext cx="116570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GEMS SO2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3044A13-9957-26E3-2C9C-1B61B4A13795}"/>
              </a:ext>
            </a:extLst>
          </p:cNvPr>
          <p:cNvSpPr txBox="1"/>
          <p:nvPr/>
        </p:nvSpPr>
        <p:spPr>
          <a:xfrm>
            <a:off x="583768" y="2174784"/>
            <a:ext cx="11744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GCAS NO2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229598C-8E7F-17D1-2F34-C0A7CFD795BD}"/>
              </a:ext>
            </a:extLst>
          </p:cNvPr>
          <p:cNvSpPr txBox="1"/>
          <p:nvPr/>
        </p:nvSpPr>
        <p:spPr>
          <a:xfrm>
            <a:off x="432890" y="4154981"/>
            <a:ext cx="1536383" cy="2708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AERONET AOD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A9AF053-77DA-3742-ACA6-BA84459EF42D}"/>
              </a:ext>
            </a:extLst>
          </p:cNvPr>
          <p:cNvSpPr txBox="1"/>
          <p:nvPr/>
        </p:nvSpPr>
        <p:spPr>
          <a:xfrm rot="16200000">
            <a:off x="-571244" y="3247465"/>
            <a:ext cx="1392112" cy="2708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GK-2 DF AOD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E98E6FC-6922-342A-0C96-03E5C5C53046}"/>
              </a:ext>
            </a:extLst>
          </p:cNvPr>
          <p:cNvSpPr txBox="1"/>
          <p:nvPr/>
        </p:nvSpPr>
        <p:spPr>
          <a:xfrm>
            <a:off x="504353" y="6463829"/>
            <a:ext cx="149560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TROPOMI SO2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EB9DFA4-FC1A-515B-D01C-409AF886F015}"/>
              </a:ext>
            </a:extLst>
          </p:cNvPr>
          <p:cNvGrpSpPr/>
          <p:nvPr/>
        </p:nvGrpSpPr>
        <p:grpSpPr>
          <a:xfrm>
            <a:off x="3008420" y="0"/>
            <a:ext cx="2798610" cy="400110"/>
            <a:chOff x="0" y="0"/>
            <a:chExt cx="5136008" cy="4001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25311C-C228-860C-9245-858CAC4D1F43}"/>
                </a:ext>
              </a:extLst>
            </p:cNvPr>
            <p:cNvSpPr txBox="1"/>
            <p:nvPr/>
          </p:nvSpPr>
          <p:spPr>
            <a:xfrm>
              <a:off x="0" y="0"/>
              <a:ext cx="5136008" cy="40011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2. Korea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BB7FBE0-9923-1C52-B12A-8E39FB4769CF}"/>
                </a:ext>
              </a:extLst>
            </p:cNvPr>
            <p:cNvSpPr/>
            <p:nvPr/>
          </p:nvSpPr>
          <p:spPr>
            <a:xfrm>
              <a:off x="96008" y="335568"/>
              <a:ext cx="50400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맑은 고딕" panose="020B0503020000020004" pitchFamily="34" charset="-127"/>
                <a:cs typeface="+mn-cs"/>
              </a:endParaRPr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6C64E8FD-38AD-C3E1-5DB7-8AB17DFC0B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736" y="2451899"/>
            <a:ext cx="2197608" cy="17886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7A93DA-290B-2500-814F-E4C1AF22DAA9}"/>
              </a:ext>
            </a:extLst>
          </p:cNvPr>
          <p:cNvSpPr txBox="1"/>
          <p:nvPr/>
        </p:nvSpPr>
        <p:spPr>
          <a:xfrm>
            <a:off x="4412747" y="1733766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800" b="1" i="0" u="none" strike="noStrike" kern="1200" cap="none" spc="0" normalizeH="0" baseline="0" noProof="0" dirty="0">
                <a:ln>
                  <a:noFill/>
                </a:ln>
                <a:solidFill>
                  <a:srgbClr val="0055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NO2</a:t>
            </a:r>
            <a:endParaRPr kumimoji="1" lang="ko-Kore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55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1F1DE0-1EB8-4D8B-F48B-1825BC8E6EF4}"/>
              </a:ext>
            </a:extLst>
          </p:cNvPr>
          <p:cNvSpPr txBox="1"/>
          <p:nvPr/>
        </p:nvSpPr>
        <p:spPr>
          <a:xfrm>
            <a:off x="4394727" y="3692787"/>
            <a:ext cx="656142" cy="329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800" b="1" i="0" u="none" strike="noStrike" kern="1200" cap="none" spc="0" normalizeH="0" baseline="0" noProof="0" dirty="0">
                <a:ln>
                  <a:noFill/>
                </a:ln>
                <a:solidFill>
                  <a:srgbClr val="0055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AOD</a:t>
            </a:r>
            <a:endParaRPr kumimoji="1" lang="ko-Kore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55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25CEB5-14A1-73F2-D879-99B816CFC802}"/>
              </a:ext>
            </a:extLst>
          </p:cNvPr>
          <p:cNvSpPr txBox="1"/>
          <p:nvPr/>
        </p:nvSpPr>
        <p:spPr>
          <a:xfrm rot="16200000">
            <a:off x="2455304" y="1101110"/>
            <a:ext cx="11913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GEMS NO2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6348B5-8FED-8400-C53A-E8A3C66E0486}"/>
              </a:ext>
            </a:extLst>
          </p:cNvPr>
          <p:cNvSpPr txBox="1"/>
          <p:nvPr/>
        </p:nvSpPr>
        <p:spPr>
          <a:xfrm>
            <a:off x="3654901" y="2156100"/>
            <a:ext cx="11744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GCAS NO2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9CBE14-235C-CC00-18EC-93ED0C2C01E7}"/>
              </a:ext>
            </a:extLst>
          </p:cNvPr>
          <p:cNvSpPr txBox="1"/>
          <p:nvPr/>
        </p:nvSpPr>
        <p:spPr>
          <a:xfrm>
            <a:off x="3444842" y="4123566"/>
            <a:ext cx="1536383" cy="30225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AERONET AOD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DEBC80-69FE-0736-5F5A-14F21074F3C9}"/>
              </a:ext>
            </a:extLst>
          </p:cNvPr>
          <p:cNvSpPr txBox="1"/>
          <p:nvPr/>
        </p:nvSpPr>
        <p:spPr>
          <a:xfrm rot="16200000">
            <a:off x="2421346" y="3216070"/>
            <a:ext cx="1392112" cy="30225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GK-2 DF AOD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FCDF21E-530B-9BAF-7909-8D9D6892E0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8274" y="2448394"/>
            <a:ext cx="2197608" cy="1788668"/>
          </a:xfrm>
          <a:prstGeom prst="rect">
            <a:avLst/>
          </a:prstGeom>
        </p:spPr>
      </p:pic>
      <p:pic>
        <p:nvPicPr>
          <p:cNvPr id="15" name="그림 14" descr="텍스트, 스크린샷, 라인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375E9F8-A588-5065-FD30-F05880A42C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68" y="261905"/>
            <a:ext cx="2474976" cy="21579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D23EC8B-E46E-ADC5-6F2D-2F0FD4CA1206}"/>
              </a:ext>
            </a:extLst>
          </p:cNvPr>
          <p:cNvSpPr txBox="1"/>
          <p:nvPr/>
        </p:nvSpPr>
        <p:spPr>
          <a:xfrm>
            <a:off x="7679642" y="1652152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800" b="1" i="0" u="none" strike="noStrike" kern="1200" cap="none" spc="0" normalizeH="0" baseline="0" noProof="0" dirty="0">
                <a:ln>
                  <a:noFill/>
                </a:ln>
                <a:solidFill>
                  <a:srgbClr val="0055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NO2</a:t>
            </a:r>
            <a:endParaRPr kumimoji="1" lang="ko-Kore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55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30EA07-5FA0-F143-3E7F-345D00FBBE77}"/>
              </a:ext>
            </a:extLst>
          </p:cNvPr>
          <p:cNvSpPr txBox="1"/>
          <p:nvPr/>
        </p:nvSpPr>
        <p:spPr>
          <a:xfrm>
            <a:off x="6942426" y="2123320"/>
            <a:ext cx="11744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GCAS NO2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48193D-10A8-D660-EFA4-A4CE07193536}"/>
              </a:ext>
            </a:extLst>
          </p:cNvPr>
          <p:cNvSpPr txBox="1"/>
          <p:nvPr/>
        </p:nvSpPr>
        <p:spPr>
          <a:xfrm>
            <a:off x="6649740" y="4105417"/>
            <a:ext cx="153638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AERONET AOD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A2A796-B781-A0E5-49E6-D790A32110DA}"/>
              </a:ext>
            </a:extLst>
          </p:cNvPr>
          <p:cNvSpPr txBox="1"/>
          <p:nvPr/>
        </p:nvSpPr>
        <p:spPr>
          <a:xfrm rot="16200000">
            <a:off x="5693383" y="3156753"/>
            <a:ext cx="13921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GK-2 DF AOD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F90681FF-DB24-C956-3FB3-B8922C02565B}"/>
              </a:ext>
            </a:extLst>
          </p:cNvPr>
          <p:cNvGrpSpPr/>
          <p:nvPr/>
        </p:nvGrpSpPr>
        <p:grpSpPr>
          <a:xfrm>
            <a:off x="6524514" y="4512150"/>
            <a:ext cx="2276564" cy="2304000"/>
            <a:chOff x="9188099" y="781556"/>
            <a:chExt cx="2845704" cy="2880000"/>
          </a:xfrm>
        </p:grpSpPr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6AFC78A0-9AEE-FD82-82AD-28C58365F7E5}"/>
                </a:ext>
              </a:extLst>
            </p:cNvPr>
            <p:cNvGrpSpPr/>
            <p:nvPr/>
          </p:nvGrpSpPr>
          <p:grpSpPr>
            <a:xfrm>
              <a:off x="9188099" y="781556"/>
              <a:ext cx="2845704" cy="2880000"/>
              <a:chOff x="9188099" y="781556"/>
              <a:chExt cx="2845704" cy="2880000"/>
            </a:xfrm>
          </p:grpSpPr>
          <p:pic>
            <p:nvPicPr>
              <p:cNvPr id="41" name="그림 40" descr="텍스트, 도표, 지도, 라인이(가) 표시된 사진&#10;&#10;자동 생성된 설명">
                <a:extLst>
                  <a:ext uri="{FF2B5EF4-FFF2-40B4-BE49-F238E27FC236}">
                    <a16:creationId xmlns:a16="http://schemas.microsoft.com/office/drawing/2014/main" id="{61CE7C8C-72B7-2318-BF87-648565B375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88099" y="781556"/>
                <a:ext cx="2601996" cy="2880000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E1F725D-F4B2-677A-341F-296E3A42F10A}"/>
                  </a:ext>
                </a:extLst>
              </p:cNvPr>
              <p:cNvSpPr txBox="1"/>
              <p:nvPr/>
            </p:nvSpPr>
            <p:spPr>
              <a:xfrm>
                <a:off x="9300458" y="2541291"/>
                <a:ext cx="2733345" cy="7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맑은 고딕" panose="020B0503020000020004" pitchFamily="34" charset="-127"/>
                    <a:cs typeface="+mn-cs"/>
                  </a:rPr>
                  <a:t>GEMS</a:t>
                </a:r>
                <a:r>
                  <a:rPr kumimoji="0" lang="ko-KR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맑은 고딕" panose="020B0503020000020004" pitchFamily="34" charset="-127"/>
                    <a:cs typeface="+mn-cs"/>
                  </a:rPr>
                  <a:t> </a:t>
                </a:r>
                <a:r>
                  <a:rPr kumimoji="0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맑은 고딕" panose="020B0503020000020004" pitchFamily="34" charset="-127"/>
                    <a:cs typeface="+mn-cs"/>
                  </a:rPr>
                  <a:t>L4 Aerosol </a:t>
                </a:r>
              </a:p>
              <a:p>
                <a:pPr marL="0" marR="0" lvl="0" indent="0" algn="l" defTabSz="6094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맑은 고딕" panose="020B0503020000020004" pitchFamily="34" charset="-127"/>
                    <a:cs typeface="+mn-cs"/>
                  </a:rPr>
                  <a:t>Mass Flux</a:t>
                </a:r>
                <a:endPara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  <p:sp>
          <p:nvSpPr>
            <p:cNvPr id="39" name="별: 꼭짓점 5개 33">
              <a:extLst>
                <a:ext uri="{FF2B5EF4-FFF2-40B4-BE49-F238E27FC236}">
                  <a16:creationId xmlns:a16="http://schemas.microsoft.com/office/drawing/2014/main" id="{6EAF5375-CAAA-74C7-8BB7-6C168C4563CF}"/>
                </a:ext>
              </a:extLst>
            </p:cNvPr>
            <p:cNvSpPr/>
            <p:nvPr/>
          </p:nvSpPr>
          <p:spPr>
            <a:xfrm>
              <a:off x="9868997" y="1928290"/>
              <a:ext cx="165100" cy="165100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A872B1B9-C80C-2CFD-3280-21B5681E06AC}"/>
              </a:ext>
            </a:extLst>
          </p:cNvPr>
          <p:cNvGrpSpPr/>
          <p:nvPr/>
        </p:nvGrpSpPr>
        <p:grpSpPr>
          <a:xfrm>
            <a:off x="6246412" y="0"/>
            <a:ext cx="2707583" cy="400110"/>
            <a:chOff x="0" y="0"/>
            <a:chExt cx="5336591" cy="40011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D589E2-CF08-2390-2E1B-BE6531989BA6}"/>
                </a:ext>
              </a:extLst>
            </p:cNvPr>
            <p:cNvSpPr txBox="1"/>
            <p:nvPr/>
          </p:nvSpPr>
          <p:spPr>
            <a:xfrm>
              <a:off x="0" y="0"/>
              <a:ext cx="5336591" cy="400110"/>
            </a:xfrm>
            <a:prstGeom prst="rect">
              <a:avLst/>
            </a:prstGeom>
            <a:solidFill>
              <a:srgbClr val="FFB69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맑은 고딕" panose="020B0503020000020004" pitchFamily="34" charset="-127"/>
                  <a:cs typeface="+mn-cs"/>
                </a:rPr>
                <a:t>3. Thailand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53DE77BF-C2A4-B2C8-CDC1-DA9958836B28}"/>
                </a:ext>
              </a:extLst>
            </p:cNvPr>
            <p:cNvSpPr/>
            <p:nvPr/>
          </p:nvSpPr>
          <p:spPr>
            <a:xfrm>
              <a:off x="96008" y="335568"/>
              <a:ext cx="4088346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DF0A680-BDC2-A900-ED84-B4148D9906F2}"/>
              </a:ext>
            </a:extLst>
          </p:cNvPr>
          <p:cNvSpPr txBox="1"/>
          <p:nvPr/>
        </p:nvSpPr>
        <p:spPr>
          <a:xfrm>
            <a:off x="4588870" y="6022463"/>
            <a:ext cx="2186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1" dirty="0">
                <a:solidFill>
                  <a:prstClr val="black"/>
                </a:solidFill>
                <a:latin typeface="Aptos" panose="02110004020202020204"/>
                <a:ea typeface="맑은 고딕" panose="020B0503020000020004" pitchFamily="34" charset="-127"/>
              </a:rPr>
              <a:t>HSRL aerosol </a:t>
            </a: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1" dirty="0">
                <a:solidFill>
                  <a:prstClr val="black"/>
                </a:solidFill>
                <a:latin typeface="Aptos" panose="02110004020202020204"/>
                <a:ea typeface="맑은 고딕" panose="020B0503020000020004" pitchFamily="34" charset="-127"/>
              </a:rPr>
              <a:t>ext.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맑은 고딕" panose="020B0503020000020004" pitchFamily="34" charset="-127"/>
                <a:cs typeface="+mn-cs"/>
              </a:rPr>
              <a:t>profile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2" name="그림 51" descr="텍스트, 스크린샷, 라인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4977927C-EB4D-6EEF-3F7C-62C3A5504C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92" y="263125"/>
            <a:ext cx="2474976" cy="2157984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36F77C91-E9BA-C93C-E0D1-F319850E59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0357" y="2418613"/>
            <a:ext cx="2197608" cy="178866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ABB363A-2D7F-122F-3764-BA748E8EB45A}"/>
              </a:ext>
            </a:extLst>
          </p:cNvPr>
          <p:cNvSpPr txBox="1"/>
          <p:nvPr/>
        </p:nvSpPr>
        <p:spPr>
          <a:xfrm>
            <a:off x="10551473" y="1672007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800" b="1" i="0" u="none" strike="noStrike" kern="1200" cap="none" spc="0" normalizeH="0" baseline="0" noProof="0" dirty="0">
                <a:ln>
                  <a:noFill/>
                </a:ln>
                <a:solidFill>
                  <a:srgbClr val="0055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NO2</a:t>
            </a:r>
            <a:endParaRPr kumimoji="1" lang="ko-Kore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55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2A94E78-D8F5-3C00-B26F-B8C1696446B0}"/>
              </a:ext>
            </a:extLst>
          </p:cNvPr>
          <p:cNvSpPr txBox="1"/>
          <p:nvPr/>
        </p:nvSpPr>
        <p:spPr>
          <a:xfrm>
            <a:off x="10471588" y="3638333"/>
            <a:ext cx="65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800" b="1" i="0" u="none" strike="noStrike" kern="1200" cap="none" spc="0" normalizeH="0" baseline="0" noProof="0" dirty="0">
                <a:ln>
                  <a:noFill/>
                </a:ln>
                <a:solidFill>
                  <a:srgbClr val="0055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AOD</a:t>
            </a:r>
            <a:endParaRPr kumimoji="1" lang="ko-Kore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55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3DD8D8F-E22E-F073-E1FC-3679DA96CB95}"/>
              </a:ext>
            </a:extLst>
          </p:cNvPr>
          <p:cNvSpPr txBox="1"/>
          <p:nvPr/>
        </p:nvSpPr>
        <p:spPr>
          <a:xfrm rot="16200000">
            <a:off x="8676245" y="1401858"/>
            <a:ext cx="11913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GEMS NO2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9D97060-DD29-1F22-40E5-40C64D8B0337}"/>
              </a:ext>
            </a:extLst>
          </p:cNvPr>
          <p:cNvSpPr txBox="1"/>
          <p:nvPr/>
        </p:nvSpPr>
        <p:spPr>
          <a:xfrm>
            <a:off x="9731331" y="2162969"/>
            <a:ext cx="11744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GCAS NO2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8272F27-0008-607E-A5D8-C2A29EB0F67F}"/>
              </a:ext>
            </a:extLst>
          </p:cNvPr>
          <p:cNvSpPr txBox="1"/>
          <p:nvPr/>
        </p:nvSpPr>
        <p:spPr>
          <a:xfrm>
            <a:off x="9613782" y="4090833"/>
            <a:ext cx="153638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AERONET AOD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4B9DC3B-5EF9-06AD-6D26-0834C9141284}"/>
              </a:ext>
            </a:extLst>
          </p:cNvPr>
          <p:cNvSpPr txBox="1"/>
          <p:nvPr/>
        </p:nvSpPr>
        <p:spPr>
          <a:xfrm rot="16200000">
            <a:off x="8504377" y="3082269"/>
            <a:ext cx="13921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GK-2 DF AOD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43AB355-D255-7388-11C6-6CF2BA43E1BE}"/>
              </a:ext>
            </a:extLst>
          </p:cNvPr>
          <p:cNvSpPr txBox="1"/>
          <p:nvPr/>
        </p:nvSpPr>
        <p:spPr>
          <a:xfrm rot="16200000">
            <a:off x="5764814" y="1055497"/>
            <a:ext cx="11913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GEMS NO2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59331441-1B84-13C6-3408-889CA720ADEA}"/>
              </a:ext>
            </a:extLst>
          </p:cNvPr>
          <p:cNvGrpSpPr/>
          <p:nvPr/>
        </p:nvGrpSpPr>
        <p:grpSpPr>
          <a:xfrm>
            <a:off x="9194954" y="0"/>
            <a:ext cx="2730414" cy="400110"/>
            <a:chOff x="0" y="0"/>
            <a:chExt cx="5363852" cy="40011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10817A2-E9A6-6325-28A5-A9127EE3A38D}"/>
                </a:ext>
              </a:extLst>
            </p:cNvPr>
            <p:cNvSpPr txBox="1"/>
            <p:nvPr/>
          </p:nvSpPr>
          <p:spPr>
            <a:xfrm>
              <a:off x="0" y="0"/>
              <a:ext cx="5363852" cy="4001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맑은 고딕" panose="020B0503020000020004" pitchFamily="34" charset="-127"/>
                  <a:cs typeface="+mn-cs"/>
                </a:rPr>
                <a:t>4. Taiwan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A0B3BA02-8BAF-F469-F045-4498937A3D57}"/>
                </a:ext>
              </a:extLst>
            </p:cNvPr>
            <p:cNvSpPr/>
            <p:nvPr/>
          </p:nvSpPr>
          <p:spPr>
            <a:xfrm>
              <a:off x="96008" y="335568"/>
              <a:ext cx="50400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9C781F4-C90F-4135-828F-230EC42F7C3A}"/>
              </a:ext>
            </a:extLst>
          </p:cNvPr>
          <p:cNvSpPr txBox="1"/>
          <p:nvPr/>
        </p:nvSpPr>
        <p:spPr>
          <a:xfrm>
            <a:off x="7648033" y="3674356"/>
            <a:ext cx="65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800" b="1" i="0" u="none" strike="noStrike" kern="1200" cap="none" spc="0" normalizeH="0" baseline="0" noProof="0" dirty="0">
                <a:ln>
                  <a:noFill/>
                </a:ln>
                <a:solidFill>
                  <a:srgbClr val="0055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AOD</a:t>
            </a:r>
            <a:endParaRPr kumimoji="1" lang="ko-Kore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55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4" name="그림 63" descr="텍스트, 스크린샷, 도표, 라인이(가) 표시된 사진&#10;&#10;자동 생성된 설명">
            <a:extLst>
              <a:ext uri="{FF2B5EF4-FFF2-40B4-BE49-F238E27FC236}">
                <a16:creationId xmlns:a16="http://schemas.microsoft.com/office/drawing/2014/main" id="{ECA7294D-884D-7917-1815-927A5F3B8A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/>
          <a:stretch/>
        </p:blipFill>
        <p:spPr>
          <a:xfrm>
            <a:off x="10417161" y="4645608"/>
            <a:ext cx="1466088" cy="2091488"/>
          </a:xfrm>
          <a:prstGeom prst="rect">
            <a:avLst/>
          </a:prstGeom>
        </p:spPr>
      </p:pic>
      <p:grpSp>
        <p:nvGrpSpPr>
          <p:cNvPr id="65" name="그룹 64">
            <a:extLst>
              <a:ext uri="{FF2B5EF4-FFF2-40B4-BE49-F238E27FC236}">
                <a16:creationId xmlns:a16="http://schemas.microsoft.com/office/drawing/2014/main" id="{CE3ACC7D-6BB9-9A42-2A9A-51434949F580}"/>
              </a:ext>
            </a:extLst>
          </p:cNvPr>
          <p:cNvGrpSpPr/>
          <p:nvPr/>
        </p:nvGrpSpPr>
        <p:grpSpPr>
          <a:xfrm>
            <a:off x="9060753" y="4573702"/>
            <a:ext cx="1412009" cy="2048217"/>
            <a:chOff x="4815862" y="3563546"/>
            <a:chExt cx="2318041" cy="3370230"/>
          </a:xfrm>
        </p:grpSpPr>
        <p:pic>
          <p:nvPicPr>
            <p:cNvPr id="66" name="그림 65" descr="도표, 텍스트, 그래프이(가) 표시된 사진&#10;&#10;자동 생성된 설명">
              <a:extLst>
                <a:ext uri="{FF2B5EF4-FFF2-40B4-BE49-F238E27FC236}">
                  <a16:creationId xmlns:a16="http://schemas.microsoft.com/office/drawing/2014/main" id="{4DFECB3D-AF4E-CDFA-059F-17F0B2D85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862" y="3606427"/>
              <a:ext cx="2318041" cy="3327349"/>
            </a:xfrm>
            <a:prstGeom prst="rect">
              <a:avLst/>
            </a:prstGeom>
          </p:spPr>
        </p:pic>
        <p:pic>
          <p:nvPicPr>
            <p:cNvPr id="67" name="그림 66">
              <a:extLst>
                <a:ext uri="{FF2B5EF4-FFF2-40B4-BE49-F238E27FC236}">
                  <a16:creationId xmlns:a16="http://schemas.microsoft.com/office/drawing/2014/main" id="{A0CD9667-F0FB-663D-DEFD-2F507CBF5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83741" y="3563546"/>
              <a:ext cx="480996" cy="156604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52B86FCD-D0C2-A324-4279-2F5446F89DB2}"/>
              </a:ext>
            </a:extLst>
          </p:cNvPr>
          <p:cNvSpPr txBox="1"/>
          <p:nvPr/>
        </p:nvSpPr>
        <p:spPr>
          <a:xfrm>
            <a:off x="9538446" y="6573050"/>
            <a:ext cx="795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HSRL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EA5C6A6-774B-E25E-CC3A-D96CFD03226C}"/>
              </a:ext>
            </a:extLst>
          </p:cNvPr>
          <p:cNvSpPr txBox="1"/>
          <p:nvPr/>
        </p:nvSpPr>
        <p:spPr>
          <a:xfrm>
            <a:off x="10875179" y="6573471"/>
            <a:ext cx="1018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GEMS</a:t>
            </a:r>
            <a:endParaRPr kumimoji="1" lang="ko-Kore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F918F0-14DC-32CB-35A5-866FC6F2A32C}"/>
              </a:ext>
            </a:extLst>
          </p:cNvPr>
          <p:cNvSpPr txBox="1"/>
          <p:nvPr/>
        </p:nvSpPr>
        <p:spPr>
          <a:xfrm>
            <a:off x="11088471" y="6148773"/>
            <a:ext cx="458892" cy="311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P1</a:t>
            </a:r>
            <a:endParaRPr kumimoji="0" lang="ko-Kore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D6F2760-EBE4-1783-87B5-EC84D6F07DA9}"/>
              </a:ext>
            </a:extLst>
          </p:cNvPr>
          <p:cNvSpPr txBox="1"/>
          <p:nvPr/>
        </p:nvSpPr>
        <p:spPr>
          <a:xfrm>
            <a:off x="9456914" y="5148837"/>
            <a:ext cx="4108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055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P4</a:t>
            </a:r>
            <a:endParaRPr kumimoji="0" lang="ko-Kore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55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9C11152-EB58-4551-9D28-ED0F89841B7E}"/>
              </a:ext>
            </a:extLst>
          </p:cNvPr>
          <p:cNvSpPr txBox="1"/>
          <p:nvPr/>
        </p:nvSpPr>
        <p:spPr>
          <a:xfrm>
            <a:off x="9910461" y="5467492"/>
            <a:ext cx="4108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P3</a:t>
            </a:r>
            <a:endParaRPr kumimoji="0" lang="ko-Kore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21D42D6-8B65-35BC-E0DC-3F37F7152C18}"/>
              </a:ext>
            </a:extLst>
          </p:cNvPr>
          <p:cNvSpPr txBox="1"/>
          <p:nvPr/>
        </p:nvSpPr>
        <p:spPr>
          <a:xfrm>
            <a:off x="11364370" y="5277325"/>
            <a:ext cx="458892" cy="311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P3</a:t>
            </a:r>
            <a:endParaRPr kumimoji="0" lang="ko-Kore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D0B138E-B1B0-CC05-CB07-372C6BA87139}"/>
              </a:ext>
            </a:extLst>
          </p:cNvPr>
          <p:cNvSpPr txBox="1"/>
          <p:nvPr/>
        </p:nvSpPr>
        <p:spPr>
          <a:xfrm>
            <a:off x="11051659" y="4761570"/>
            <a:ext cx="458892" cy="311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055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P4</a:t>
            </a:r>
            <a:endParaRPr kumimoji="0" lang="ko-Kore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55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3CAFDD1E-EFCA-5A42-817F-9A81B8650608}"/>
              </a:ext>
            </a:extLst>
          </p:cNvPr>
          <p:cNvSpPr/>
          <p:nvPr/>
        </p:nvSpPr>
        <p:spPr>
          <a:xfrm>
            <a:off x="4945600" y="4574749"/>
            <a:ext cx="1348323" cy="1380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C85E7E3-774F-CB94-D043-F2969FECFEF6}"/>
              </a:ext>
            </a:extLst>
          </p:cNvPr>
          <p:cNvSpPr txBox="1"/>
          <p:nvPr/>
        </p:nvSpPr>
        <p:spPr>
          <a:xfrm>
            <a:off x="9937408" y="4410883"/>
            <a:ext cx="2186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1" dirty="0">
                <a:solidFill>
                  <a:prstClr val="black"/>
                </a:solidFill>
                <a:latin typeface="Aptos" panose="02110004020202020204"/>
                <a:ea typeface="맑은 고딕" panose="020B0503020000020004" pitchFamily="34" charset="-127"/>
              </a:rPr>
              <a:t>O3 Profiles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28B8C92-AB25-B1EE-06C4-13C5B34B3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422" y="3985318"/>
            <a:ext cx="1055351" cy="1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441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0E0E839-BA7D-7226-B4F1-FBA82955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17BD8E8D-41E2-925C-327A-DAA6B5AAC3B8}"/>
              </a:ext>
            </a:extLst>
          </p:cNvPr>
          <p:cNvGrpSpPr/>
          <p:nvPr/>
        </p:nvGrpSpPr>
        <p:grpSpPr>
          <a:xfrm>
            <a:off x="369503" y="3534429"/>
            <a:ext cx="2880000" cy="2880000"/>
            <a:chOff x="545775" y="3137821"/>
            <a:chExt cx="2880000" cy="2880000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4938C0C5-2464-7D71-E5E0-427339DA652A}"/>
                </a:ext>
              </a:extLst>
            </p:cNvPr>
            <p:cNvGrpSpPr/>
            <p:nvPr/>
          </p:nvGrpSpPr>
          <p:grpSpPr>
            <a:xfrm>
              <a:off x="545775" y="3137821"/>
              <a:ext cx="2880000" cy="2880000"/>
              <a:chOff x="5831609" y="340723"/>
              <a:chExt cx="5240251" cy="5240251"/>
            </a:xfrm>
          </p:grpSpPr>
          <p:pic>
            <p:nvPicPr>
              <p:cNvPr id="8" name="그림 7" descr="텍스트, 스크린샷, 라인, 도표이(가) 표시된 사진&#10;&#10;AI가 생성한 콘텐츠는 부정확할 수 있습니다.">
                <a:extLst>
                  <a:ext uri="{FF2B5EF4-FFF2-40B4-BE49-F238E27FC236}">
                    <a16:creationId xmlns:a16="http://schemas.microsoft.com/office/drawing/2014/main" id="{F7EF2609-9C66-257C-8E34-983055E8D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1609" y="340723"/>
                <a:ext cx="5240251" cy="5240251"/>
              </a:xfrm>
              <a:prstGeom prst="rect">
                <a:avLst/>
              </a:prstGeom>
            </p:spPr>
          </p:pic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FB3FE7EF-CFCB-2540-1BC8-8F56DBA91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/>
              </a:blip>
              <a:srcRect b="27278"/>
              <a:stretch/>
            </p:blipFill>
            <p:spPr>
              <a:xfrm>
                <a:off x="6770123" y="1189336"/>
                <a:ext cx="2840292" cy="2559704"/>
              </a:xfrm>
              <a:prstGeom prst="rect">
                <a:avLst/>
              </a:prstGeom>
            </p:spPr>
          </p:pic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CA36F13E-6B46-29AB-3FC5-8A81A4EA5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/>
              </a:blip>
              <a:srcRect t="72722" r="9178"/>
              <a:stretch/>
            </p:blipFill>
            <p:spPr>
              <a:xfrm>
                <a:off x="6770123" y="3749040"/>
                <a:ext cx="2579617" cy="960120"/>
              </a:xfrm>
              <a:prstGeom prst="rect">
                <a:avLst/>
              </a:prstGeom>
            </p:spPr>
          </p:pic>
        </p:grp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B28368CB-C44D-AE3F-CFBA-E4A14AA9F0EB}"/>
                </a:ext>
              </a:extLst>
            </p:cNvPr>
            <p:cNvSpPr txBox="1"/>
            <p:nvPr/>
          </p:nvSpPr>
          <p:spPr>
            <a:xfrm>
              <a:off x="1894744" y="3422902"/>
              <a:ext cx="147989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solidFill>
                    <a:schemeClr val="bg1"/>
                  </a:solidFill>
                </a:rPr>
                <a:t>2024 Mar 24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7EC2D08-3941-EFBB-EC5B-03D2D5CD9EA8}"/>
              </a:ext>
            </a:extLst>
          </p:cNvPr>
          <p:cNvGrpSpPr/>
          <p:nvPr/>
        </p:nvGrpSpPr>
        <p:grpSpPr>
          <a:xfrm>
            <a:off x="3428369" y="875162"/>
            <a:ext cx="2880000" cy="2880000"/>
            <a:chOff x="5971721" y="12700"/>
            <a:chExt cx="5400000" cy="5400000"/>
          </a:xfrm>
        </p:grpSpPr>
        <p:pic>
          <p:nvPicPr>
            <p:cNvPr id="14" name="그림 13" descr="텍스트, 스크린샷, 라인, 도표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8AB43ECD-8DDF-5A61-8657-1B84D85B6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721" y="12700"/>
              <a:ext cx="5400000" cy="5400000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8FA8AD76-C69E-51B7-2A2E-B712A6EDA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rcRect b="27476"/>
            <a:stretch/>
          </p:blipFill>
          <p:spPr>
            <a:xfrm>
              <a:off x="7032026" y="894628"/>
              <a:ext cx="4023234" cy="2597872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CE51E00E-6523-CA77-C39D-0CDABE1AC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rcRect t="72523" r="36299"/>
            <a:stretch/>
          </p:blipFill>
          <p:spPr>
            <a:xfrm>
              <a:off x="7032026" y="3492500"/>
              <a:ext cx="2562824" cy="984250"/>
            </a:xfrm>
            <a:prstGeom prst="rect">
              <a:avLst/>
            </a:prstGeom>
          </p:spPr>
        </p:pic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7B661CAC-FB20-19D9-C7A7-758332B02E7C}"/>
              </a:ext>
            </a:extLst>
          </p:cNvPr>
          <p:cNvGrpSpPr/>
          <p:nvPr/>
        </p:nvGrpSpPr>
        <p:grpSpPr>
          <a:xfrm>
            <a:off x="3428156" y="3524904"/>
            <a:ext cx="2880000" cy="2880000"/>
            <a:chOff x="6454202" y="0"/>
            <a:chExt cx="5400000" cy="5400000"/>
          </a:xfrm>
        </p:grpSpPr>
        <p:pic>
          <p:nvPicPr>
            <p:cNvPr id="25" name="그림 24" descr="텍스트, 스크린샷, 도표, 라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D6DCD141-DDB9-3635-4856-1AD9DA825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4202" y="0"/>
              <a:ext cx="5400000" cy="5400000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3707B40-8CB6-8D05-BCBB-C0678353B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</a:blip>
            <a:srcRect b="30093"/>
            <a:stretch/>
          </p:blipFill>
          <p:spPr>
            <a:xfrm>
              <a:off x="7630174" y="1257157"/>
              <a:ext cx="2733026" cy="2248043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F9AE932E-C2CE-CF8F-4ACC-D72B4B417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</a:blip>
            <a:srcRect t="69907" r="13104"/>
            <a:stretch/>
          </p:blipFill>
          <p:spPr>
            <a:xfrm>
              <a:off x="7630174" y="3505200"/>
              <a:ext cx="2374886" cy="967740"/>
            </a:xfrm>
            <a:prstGeom prst="rect">
              <a:avLst/>
            </a:prstGeom>
          </p:spPr>
        </p:pic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6D1D5537-F525-E4AC-C598-E7C39C71C750}"/>
              </a:ext>
            </a:extLst>
          </p:cNvPr>
          <p:cNvGrpSpPr/>
          <p:nvPr/>
        </p:nvGrpSpPr>
        <p:grpSpPr>
          <a:xfrm>
            <a:off x="373055" y="822858"/>
            <a:ext cx="2879999" cy="2880000"/>
            <a:chOff x="549327" y="426250"/>
            <a:chExt cx="2879999" cy="2880000"/>
          </a:xfrm>
        </p:grpSpPr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750E8338-2DE8-10D9-6A4E-51F8A739A181}"/>
                </a:ext>
              </a:extLst>
            </p:cNvPr>
            <p:cNvGrpSpPr/>
            <p:nvPr/>
          </p:nvGrpSpPr>
          <p:grpSpPr>
            <a:xfrm>
              <a:off x="549327" y="426250"/>
              <a:ext cx="2879999" cy="2880000"/>
              <a:chOff x="6096000" y="493821"/>
              <a:chExt cx="5400000" cy="5400000"/>
            </a:xfrm>
          </p:grpSpPr>
          <p:pic>
            <p:nvPicPr>
              <p:cNvPr id="43" name="그림 42" descr="텍스트, 도표, 라인, 그래프이(가) 표시된 사진&#10;&#10;AI가 생성한 콘텐츠는 부정확할 수 있습니다.">
                <a:extLst>
                  <a:ext uri="{FF2B5EF4-FFF2-40B4-BE49-F238E27FC236}">
                    <a16:creationId xmlns:a16="http://schemas.microsoft.com/office/drawing/2014/main" id="{0F74A3E3-2079-0A31-95C8-BEE638E47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493821"/>
                <a:ext cx="5400000" cy="5400000"/>
              </a:xfrm>
              <a:prstGeom prst="rect">
                <a:avLst/>
              </a:prstGeom>
            </p:spPr>
          </p:pic>
          <p:pic>
            <p:nvPicPr>
              <p:cNvPr id="44" name="그림 43">
                <a:extLst>
                  <a:ext uri="{FF2B5EF4-FFF2-40B4-BE49-F238E27FC236}">
                    <a16:creationId xmlns:a16="http://schemas.microsoft.com/office/drawing/2014/main" id="{24B44AFC-7C35-960C-034B-81CEEDCEC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alphaModFix/>
              </a:blip>
              <a:srcRect b="29124"/>
              <a:stretch/>
            </p:blipFill>
            <p:spPr>
              <a:xfrm>
                <a:off x="7194550" y="1511427"/>
                <a:ext cx="2873324" cy="2476373"/>
              </a:xfrm>
              <a:prstGeom prst="rect">
                <a:avLst/>
              </a:prstGeom>
            </p:spPr>
          </p:pic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D5B559FF-958E-91CC-8E1E-F272A8A5D0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alphaModFix/>
              </a:blip>
              <a:srcRect t="70882" r="13148"/>
              <a:stretch/>
            </p:blipFill>
            <p:spPr>
              <a:xfrm>
                <a:off x="7194550" y="3987800"/>
                <a:ext cx="2495550" cy="1017360"/>
              </a:xfrm>
              <a:prstGeom prst="rect">
                <a:avLst/>
              </a:prstGeom>
            </p:spPr>
          </p:pic>
        </p:grp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A47179F5-A766-E01D-99ED-9D1AC231CC76}"/>
                </a:ext>
              </a:extLst>
            </p:cNvPr>
            <p:cNvSpPr txBox="1"/>
            <p:nvPr/>
          </p:nvSpPr>
          <p:spPr>
            <a:xfrm>
              <a:off x="1888405" y="716232"/>
              <a:ext cx="147989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solidFill>
                    <a:schemeClr val="bg1"/>
                  </a:solidFill>
                </a:rPr>
                <a:t>2024 Feb 15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A9D27F8-4C27-36D5-7653-B2E2BF31EFCE}"/>
              </a:ext>
            </a:extLst>
          </p:cNvPr>
          <p:cNvSpPr txBox="1"/>
          <p:nvPr/>
        </p:nvSpPr>
        <p:spPr>
          <a:xfrm>
            <a:off x="5842489" y="-7948"/>
            <a:ext cx="428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>
                <a:solidFill>
                  <a:srgbClr val="FF0000"/>
                </a:solidFill>
              </a:rPr>
              <a:t>GEMS</a:t>
            </a:r>
            <a:r>
              <a:rPr lang="ko-KR" altLang="en-US" b="1" dirty="0">
                <a:solidFill>
                  <a:srgbClr val="FF0000"/>
                </a:solidFill>
              </a:rPr>
              <a:t> </a:t>
            </a:r>
            <a:r>
              <a:rPr lang="en-US" altLang="ko-KR" b="1" dirty="0">
                <a:solidFill>
                  <a:srgbClr val="FF0000"/>
                </a:solidFill>
              </a:rPr>
              <a:t>O</a:t>
            </a:r>
            <a:r>
              <a:rPr lang="en-US" altLang="ko-KR" b="1" baseline="-25000" dirty="0">
                <a:solidFill>
                  <a:srgbClr val="FF0000"/>
                </a:solidFill>
              </a:rPr>
              <a:t>3</a:t>
            </a:r>
            <a:r>
              <a:rPr lang="en-US" altLang="ko-KR" b="1" dirty="0">
                <a:solidFill>
                  <a:srgbClr val="FF0000"/>
                </a:solidFill>
              </a:rPr>
              <a:t>P</a:t>
            </a:r>
            <a:r>
              <a:rPr lang="ko-KR" altLang="en-US" b="1" dirty="0">
                <a:solidFill>
                  <a:srgbClr val="FF0000"/>
                </a:solidFill>
              </a:rPr>
              <a:t> </a:t>
            </a:r>
            <a:r>
              <a:rPr lang="en-US" altLang="ko-KR" b="1" dirty="0">
                <a:solidFill>
                  <a:srgbClr val="FF0000"/>
                </a:solidFill>
              </a:rPr>
              <a:t>v3.0</a:t>
            </a:r>
          </a:p>
          <a:p>
            <a:pPr algn="r"/>
            <a:r>
              <a:rPr lang="en-US" altLang="ko-KR" b="1" dirty="0">
                <a:solidFill>
                  <a:srgbClr val="FF0000"/>
                </a:solidFill>
              </a:rPr>
              <a:t>2024 Feb ~ Mar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34876C86-F684-D54A-E76F-8A8A29A7274A}"/>
              </a:ext>
            </a:extLst>
          </p:cNvPr>
          <p:cNvCxnSpPr>
            <a:cxnSpLocks/>
          </p:cNvCxnSpPr>
          <p:nvPr/>
        </p:nvCxnSpPr>
        <p:spPr>
          <a:xfrm>
            <a:off x="4116028" y="2487591"/>
            <a:ext cx="282388" cy="2331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5">
            <a:extLst>
              <a:ext uri="{FF2B5EF4-FFF2-40B4-BE49-F238E27FC236}">
                <a16:creationId xmlns:a16="http://schemas.microsoft.com/office/drawing/2014/main" id="{E6E310B1-174D-A7D4-65C2-00780E6400B9}"/>
              </a:ext>
            </a:extLst>
          </p:cNvPr>
          <p:cNvSpPr txBox="1"/>
          <p:nvPr/>
        </p:nvSpPr>
        <p:spPr>
          <a:xfrm>
            <a:off x="3867406" y="2283352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/>
              <a:t>A priori</a:t>
            </a:r>
            <a:endParaRPr lang="ko-KR" altLang="en-US" sz="1400" b="1" dirty="0"/>
          </a:p>
        </p:txBody>
      </p: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FBFE8AB3-46F7-F41A-3498-A9564FEC86E7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5970099" y="1991794"/>
            <a:ext cx="109474" cy="4035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17">
            <a:extLst>
              <a:ext uri="{FF2B5EF4-FFF2-40B4-BE49-F238E27FC236}">
                <a16:creationId xmlns:a16="http://schemas.microsoft.com/office/drawing/2014/main" id="{548CB197-7673-FC79-D5D6-878065E932D2}"/>
              </a:ext>
            </a:extLst>
          </p:cNvPr>
          <p:cNvSpPr txBox="1"/>
          <p:nvPr/>
        </p:nvSpPr>
        <p:spPr>
          <a:xfrm>
            <a:off x="5625293" y="1684017"/>
            <a:ext cx="68961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err="1">
                <a:solidFill>
                  <a:srgbClr val="FF0000"/>
                </a:solidFill>
              </a:rPr>
              <a:t>sonde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90D7BA64-065B-9DBB-392C-21AFA29A174E}"/>
              </a:ext>
            </a:extLst>
          </p:cNvPr>
          <p:cNvSpPr/>
          <p:nvPr/>
        </p:nvSpPr>
        <p:spPr>
          <a:xfrm>
            <a:off x="4538711" y="2775149"/>
            <a:ext cx="940815" cy="559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FBD2C1BB-89D8-DFEF-F406-D1D6D000EFE3}"/>
              </a:ext>
            </a:extLst>
          </p:cNvPr>
          <p:cNvCxnSpPr>
            <a:cxnSpLocks/>
          </p:cNvCxnSpPr>
          <p:nvPr/>
        </p:nvCxnSpPr>
        <p:spPr>
          <a:xfrm>
            <a:off x="5404161" y="1793820"/>
            <a:ext cx="176469" cy="44550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20">
            <a:extLst>
              <a:ext uri="{FF2B5EF4-FFF2-40B4-BE49-F238E27FC236}">
                <a16:creationId xmlns:a16="http://schemas.microsoft.com/office/drawing/2014/main" id="{1C11018D-52BC-444F-7C93-5C0AF6B5D6A8}"/>
              </a:ext>
            </a:extLst>
          </p:cNvPr>
          <p:cNvSpPr txBox="1"/>
          <p:nvPr/>
        </p:nvSpPr>
        <p:spPr>
          <a:xfrm>
            <a:off x="4806129" y="1566606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>
                <a:solidFill>
                  <a:srgbClr val="0000FF"/>
                </a:solidFill>
              </a:rPr>
              <a:t>GEMS 3.0</a:t>
            </a:r>
            <a:endParaRPr lang="ko-KR" altLang="en-US" sz="1400" b="1" dirty="0">
              <a:solidFill>
                <a:srgbClr val="0000FF"/>
              </a:solidFill>
            </a:endParaRPr>
          </a:p>
        </p:txBody>
      </p: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A4934A3D-7E89-ABED-2BDE-3E6C7F0D5504}"/>
              </a:ext>
            </a:extLst>
          </p:cNvPr>
          <p:cNvCxnSpPr>
            <a:cxnSpLocks/>
          </p:cNvCxnSpPr>
          <p:nvPr/>
        </p:nvCxnSpPr>
        <p:spPr>
          <a:xfrm flipV="1">
            <a:off x="4009929" y="1926920"/>
            <a:ext cx="187495" cy="154730"/>
          </a:xfrm>
          <a:prstGeom prst="straightConnector1">
            <a:avLst/>
          </a:prstGeom>
          <a:ln>
            <a:solidFill>
              <a:srgbClr val="00F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22">
            <a:extLst>
              <a:ext uri="{FF2B5EF4-FFF2-40B4-BE49-F238E27FC236}">
                <a16:creationId xmlns:a16="http://schemas.microsoft.com/office/drawing/2014/main" id="{39D4AD03-3014-E48F-808E-9C08209C2FC1}"/>
              </a:ext>
            </a:extLst>
          </p:cNvPr>
          <p:cNvSpPr txBox="1"/>
          <p:nvPr/>
        </p:nvSpPr>
        <p:spPr>
          <a:xfrm>
            <a:off x="3792690" y="2030183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>
                <a:solidFill>
                  <a:srgbClr val="00FC00"/>
                </a:solidFill>
              </a:rPr>
              <a:t>GEMS 2.0</a:t>
            </a:r>
            <a:endParaRPr lang="ko-KR" altLang="en-US" sz="1400" b="1" dirty="0">
              <a:solidFill>
                <a:srgbClr val="00FC00"/>
              </a:solidFill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318ECFC8-5C37-1CE0-248C-79C427EC9393}"/>
              </a:ext>
            </a:extLst>
          </p:cNvPr>
          <p:cNvSpPr txBox="1"/>
          <p:nvPr/>
        </p:nvSpPr>
        <p:spPr>
          <a:xfrm>
            <a:off x="6782415" y="2576513"/>
            <a:ext cx="527895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indent="-450850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GEMS v2.0 (green) overestimated lower stratospheric ozone and underestimated upper stratospheric ozone in February cases. </a:t>
            </a:r>
          </a:p>
          <a:p>
            <a:pPr marL="268287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GEMS v3.0 (blue) produces data with high consistency with ozone sondes, independent of a priori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71475" indent="-285750">
              <a:buFont typeface="Arial" panose="020B0604020202020204" pitchFamily="34" charset="0"/>
              <a:buChar char="•"/>
            </a:pPr>
            <a:endParaRPr lang="en-US" altLang="ko-KR" sz="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Seasonal changes in the vertical distribution of stratospheric ozone from February to March were also captured in GEMS v3.0.</a:t>
            </a:r>
          </a:p>
          <a:p>
            <a:pPr marL="354013" indent="-354013">
              <a:buFont typeface="Arial" panose="020B0604020202020204" pitchFamily="34" charset="0"/>
              <a:buChar char="•"/>
            </a:pPr>
            <a:endParaRPr lang="en-US" altLang="ko-K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While GEMS v2.0 showed a high bias of approximately +9.5 DU compared to ozone sondes, GEMS v3.0 significantly improved, demonstrating consistency within </a:t>
            </a:r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–1 ± 2.35 DU.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DC7D0-7E90-0E69-2BFF-E8344F0B5F0E}"/>
              </a:ext>
            </a:extLst>
          </p:cNvPr>
          <p:cNvSpPr txBox="1"/>
          <p:nvPr/>
        </p:nvSpPr>
        <p:spPr>
          <a:xfrm>
            <a:off x="6968465" y="642664"/>
            <a:ext cx="475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Algorithm</a:t>
            </a:r>
            <a:r>
              <a:rPr lang="ko-KR" altLang="en-US" dirty="0"/>
              <a:t> </a:t>
            </a:r>
            <a:r>
              <a:rPr lang="en-US" altLang="ko-KR" dirty="0"/>
              <a:t>Improvements</a:t>
            </a: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4FDA460E-D140-8439-2C16-FB3FA498FE41}"/>
              </a:ext>
            </a:extLst>
          </p:cNvPr>
          <p:cNvGraphicFramePr>
            <a:graphicFrameLocks noGrp="1"/>
          </p:cNvGraphicFramePr>
          <p:nvPr/>
        </p:nvGraphicFramePr>
        <p:xfrm>
          <a:off x="6976041" y="1091617"/>
          <a:ext cx="4478664" cy="141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558">
                  <a:extLst>
                    <a:ext uri="{9D8B030D-6E8A-4147-A177-3AD203B41FA5}">
                      <a16:colId xmlns:a16="http://schemas.microsoft.com/office/drawing/2014/main" val="2954049651"/>
                    </a:ext>
                  </a:extLst>
                </a:gridCol>
                <a:gridCol w="1650381">
                  <a:extLst>
                    <a:ext uri="{9D8B030D-6E8A-4147-A177-3AD203B41FA5}">
                      <a16:colId xmlns:a16="http://schemas.microsoft.com/office/drawing/2014/main" val="936352576"/>
                    </a:ext>
                  </a:extLst>
                </a:gridCol>
                <a:gridCol w="1632725">
                  <a:extLst>
                    <a:ext uri="{9D8B030D-6E8A-4147-A177-3AD203B41FA5}">
                      <a16:colId xmlns:a16="http://schemas.microsoft.com/office/drawing/2014/main" val="3292005933"/>
                    </a:ext>
                  </a:extLst>
                </a:gridCol>
              </a:tblGrid>
              <a:tr h="353514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V2.0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V3.0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32336"/>
                  </a:ext>
                </a:extLst>
              </a:tr>
              <a:tr h="5453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Fitting range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310 – 340nm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310 – 330nm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387935"/>
                  </a:ext>
                </a:extLst>
              </a:tr>
              <a:tr h="50180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Input data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UM, SAO, BDM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GFS, TSIS, BW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134347"/>
                  </a:ext>
                </a:extLst>
              </a:tr>
            </a:tbl>
          </a:graphicData>
        </a:graphic>
      </p:graphicFrame>
      <p:grpSp>
        <p:nvGrpSpPr>
          <p:cNvPr id="20" name="그룹 19">
            <a:extLst>
              <a:ext uri="{FF2B5EF4-FFF2-40B4-BE49-F238E27FC236}">
                <a16:creationId xmlns:a16="http://schemas.microsoft.com/office/drawing/2014/main" id="{0585F7D1-7D8D-5B61-3BDD-EEC90B410578}"/>
              </a:ext>
            </a:extLst>
          </p:cNvPr>
          <p:cNvGrpSpPr/>
          <p:nvPr/>
        </p:nvGrpSpPr>
        <p:grpSpPr>
          <a:xfrm>
            <a:off x="0" y="0"/>
            <a:ext cx="7480300" cy="400110"/>
            <a:chOff x="0" y="0"/>
            <a:chExt cx="7480300" cy="40011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575434-07C6-4837-F77A-50794364FF0F}"/>
                </a:ext>
              </a:extLst>
            </p:cNvPr>
            <p:cNvSpPr txBox="1"/>
            <p:nvPr/>
          </p:nvSpPr>
          <p:spPr>
            <a:xfrm>
              <a:off x="0" y="0"/>
              <a:ext cx="7480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/>
                <a:t>5. GEMS L2 product version improvement – O</a:t>
              </a:r>
              <a:r>
                <a:rPr lang="en-US" altLang="ko-KR" sz="2000" b="1" baseline="-25000" dirty="0"/>
                <a:t>3</a:t>
              </a:r>
              <a:r>
                <a:rPr lang="en-US" altLang="ko-KR" sz="2000" b="1" dirty="0"/>
                <a:t>P</a:t>
              </a:r>
              <a:endParaRPr lang="ko-KR" altLang="en-US" sz="2000" b="1" dirty="0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B394AF92-CA6B-E00E-3DAF-60BA81B42F69}"/>
                </a:ext>
              </a:extLst>
            </p:cNvPr>
            <p:cNvSpPr/>
            <p:nvPr/>
          </p:nvSpPr>
          <p:spPr>
            <a:xfrm>
              <a:off x="96008" y="335568"/>
              <a:ext cx="50400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46" name="TextBox 8">
            <a:extLst>
              <a:ext uri="{FF2B5EF4-FFF2-40B4-BE49-F238E27FC236}">
                <a16:creationId xmlns:a16="http://schemas.microsoft.com/office/drawing/2014/main" id="{F50C2EAA-1E47-6856-315F-043677237A69}"/>
              </a:ext>
            </a:extLst>
          </p:cNvPr>
          <p:cNvSpPr txBox="1"/>
          <p:nvPr/>
        </p:nvSpPr>
        <p:spPr>
          <a:xfrm>
            <a:off x="4780852" y="1155572"/>
            <a:ext cx="147989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solidFill>
                  <a:schemeClr val="bg1"/>
                </a:solidFill>
              </a:rPr>
              <a:t>2024 Feb 16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7" name="TextBox 13">
            <a:extLst>
              <a:ext uri="{FF2B5EF4-FFF2-40B4-BE49-F238E27FC236}">
                <a16:creationId xmlns:a16="http://schemas.microsoft.com/office/drawing/2014/main" id="{C7CE4514-6BFD-9324-29EB-DEAE7879D5CE}"/>
              </a:ext>
            </a:extLst>
          </p:cNvPr>
          <p:cNvSpPr txBox="1"/>
          <p:nvPr/>
        </p:nvSpPr>
        <p:spPr>
          <a:xfrm>
            <a:off x="4767785" y="3810548"/>
            <a:ext cx="147989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solidFill>
                  <a:schemeClr val="bg1"/>
                </a:solidFill>
              </a:rPr>
              <a:t>2024 Mar 26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4A4CB930-275F-0954-198E-ABA4AE4E573A}"/>
              </a:ext>
            </a:extLst>
          </p:cNvPr>
          <p:cNvCxnSpPr>
            <a:cxnSpLocks/>
          </p:cNvCxnSpPr>
          <p:nvPr/>
        </p:nvCxnSpPr>
        <p:spPr>
          <a:xfrm flipH="1" flipV="1">
            <a:off x="2181340" y="2504497"/>
            <a:ext cx="88693" cy="2589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34F324C1-34CC-397D-F562-BBFF390A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41" y="5856284"/>
            <a:ext cx="1017363" cy="99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403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58C951-DAA1-26E2-3523-F3E1E51DC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ore-KR" sz="3600" b="1" dirty="0"/>
              <a:t>Validation Results</a:t>
            </a:r>
            <a:endParaRPr kumimoji="1" lang="ko-Kore-KR" altLang="en-US" sz="3600" b="1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960F20D-8209-8772-D8F2-8C227EA0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5617-7C39-4EE6-B242-D5DD73AE0022}" type="slidenum">
              <a:rPr lang="ko-KR" altLang="en-US" smtClean="0"/>
              <a:t>9</a:t>
            </a:fld>
            <a:endParaRPr lang="ko-KR" altLang="en-US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99190634-FE1D-D2FE-05FC-DF0E19857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261545"/>
              </p:ext>
            </p:extLst>
          </p:nvPr>
        </p:nvGraphicFramePr>
        <p:xfrm>
          <a:off x="499730" y="823783"/>
          <a:ext cx="11196084" cy="585032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25033">
                  <a:extLst>
                    <a:ext uri="{9D8B030D-6E8A-4147-A177-3AD203B41FA5}">
                      <a16:colId xmlns:a16="http://schemas.microsoft.com/office/drawing/2014/main" val="647879118"/>
                    </a:ext>
                  </a:extLst>
                </a:gridCol>
                <a:gridCol w="680484">
                  <a:extLst>
                    <a:ext uri="{9D8B030D-6E8A-4147-A177-3AD203B41FA5}">
                      <a16:colId xmlns:a16="http://schemas.microsoft.com/office/drawing/2014/main" val="294428277"/>
                    </a:ext>
                  </a:extLst>
                </a:gridCol>
                <a:gridCol w="2987748">
                  <a:extLst>
                    <a:ext uri="{9D8B030D-6E8A-4147-A177-3AD203B41FA5}">
                      <a16:colId xmlns:a16="http://schemas.microsoft.com/office/drawing/2014/main" val="579662376"/>
                    </a:ext>
                  </a:extLst>
                </a:gridCol>
                <a:gridCol w="2392326">
                  <a:extLst>
                    <a:ext uri="{9D8B030D-6E8A-4147-A177-3AD203B41FA5}">
                      <a16:colId xmlns:a16="http://schemas.microsoft.com/office/drawing/2014/main" val="1124538469"/>
                    </a:ext>
                  </a:extLst>
                </a:gridCol>
                <a:gridCol w="4210493">
                  <a:extLst>
                    <a:ext uri="{9D8B030D-6E8A-4147-A177-3AD203B41FA5}">
                      <a16:colId xmlns:a16="http://schemas.microsoft.com/office/drawing/2014/main" val="3896306098"/>
                    </a:ext>
                  </a:extLst>
                </a:gridCol>
              </a:tblGrid>
              <a:tr h="272613"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Parameter</a:t>
                      </a:r>
                      <a:endParaRPr lang="ko-KR" sz="12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b="1" kern="100" dirty="0">
                          <a:effectLst/>
                          <a:latin typeface="+mn-lt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Statistics</a:t>
                      </a:r>
                      <a:endParaRPr lang="ko-KR" sz="14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b="1" kern="100" dirty="0">
                          <a:effectLst/>
                          <a:latin typeface="+mn-lt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Reference</a:t>
                      </a:r>
                      <a:endParaRPr lang="ko-KR" sz="14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b="1" kern="100" dirty="0">
                          <a:effectLst/>
                          <a:latin typeface="+mn-lt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Period</a:t>
                      </a:r>
                      <a:endParaRPr lang="ko-KR" sz="1400" b="1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709778"/>
                  </a:ext>
                </a:extLst>
              </a:tr>
              <a:tr h="242690">
                <a:tc rowSpan="3"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</a:rPr>
                        <a:t>L1 IRR</a:t>
                      </a:r>
                      <a:endParaRPr lang="ko-KR" sz="12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Mean </a:t>
                      </a:r>
                      <a:r>
                        <a:rPr lang="en-US" sz="1200" kern="0" dirty="0">
                          <a:solidFill>
                            <a:srgbClr val="FF0000"/>
                          </a:solidFill>
                          <a:effectLst/>
                        </a:rPr>
                        <a:t>bias</a:t>
                      </a:r>
                      <a:r>
                        <a:rPr lang="en-US" sz="1200" kern="0" dirty="0">
                          <a:effectLst/>
                        </a:rPr>
                        <a:t>: -4.0% (320-495 nm)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DCC: TROPOMI BD3-4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2021/01/01 - 2021/12/31, </a:t>
                      </a:r>
                      <a:r>
                        <a:rPr lang="en-US" altLang="ko-Kore-KR" sz="1200" kern="0" dirty="0">
                          <a:effectLst/>
                        </a:rPr>
                        <a:t>every 5 day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421971"/>
                  </a:ext>
                </a:extLst>
              </a:tr>
              <a:tr h="2426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Mean </a:t>
                      </a:r>
                      <a:r>
                        <a:rPr lang="en-US" sz="1200" kern="0" dirty="0">
                          <a:solidFill>
                            <a:srgbClr val="FF0000"/>
                          </a:solidFill>
                          <a:effectLst/>
                        </a:rPr>
                        <a:t>bias</a:t>
                      </a:r>
                      <a:r>
                        <a:rPr lang="en-US" sz="1200" kern="0" dirty="0">
                          <a:effectLst/>
                        </a:rPr>
                        <a:t>: -7.6% (310-380 nm)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DCC: OMPS NM 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2021/01/01 - 2021/12/31, </a:t>
                      </a:r>
                      <a:r>
                        <a:rPr lang="en-US" altLang="ko-Kore-KR" sz="1200" kern="0" dirty="0">
                          <a:effectLst/>
                        </a:rPr>
                        <a:t>everyday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060800"/>
                  </a:ext>
                </a:extLst>
              </a:tr>
              <a:tr h="2426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effectLst/>
                        </a:rPr>
                        <a:t>(2020): avg.~ -5% / (2024): avg.~ -10%</a:t>
                      </a:r>
                      <a:endParaRPr lang="ko-KR" sz="120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KNMI Reference solar spectrum </a:t>
                      </a:r>
                      <a:endParaRPr lang="ko-KR" sz="120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2020, 2024 - everyday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235030"/>
                  </a:ext>
                </a:extLst>
              </a:tr>
              <a:tr h="242690"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</a:rPr>
                        <a:t>L1 REF</a:t>
                      </a:r>
                      <a:endParaRPr lang="ko-KR" sz="12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Mean </a:t>
                      </a:r>
                      <a:r>
                        <a:rPr lang="en-US" sz="1200" kern="0" dirty="0">
                          <a:solidFill>
                            <a:srgbClr val="FF0000"/>
                          </a:solidFill>
                          <a:effectLst/>
                        </a:rPr>
                        <a:t>bias</a:t>
                      </a:r>
                      <a:r>
                        <a:rPr lang="en-US" sz="1200" kern="0" dirty="0">
                          <a:effectLst/>
                        </a:rPr>
                        <a:t>: 1.7% (320-495 nm)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DCC: TROPOMI BD3-4 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2021/01/01 - 2021/12/31, every 5 day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578988"/>
                  </a:ext>
                </a:extLst>
              </a:tr>
              <a:tr h="2426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Mean </a:t>
                      </a:r>
                      <a:r>
                        <a:rPr lang="en-US" sz="1200" kern="0" dirty="0">
                          <a:solidFill>
                            <a:srgbClr val="FF0000"/>
                          </a:solidFill>
                          <a:effectLst/>
                        </a:rPr>
                        <a:t>bias</a:t>
                      </a:r>
                      <a:r>
                        <a:rPr lang="en-US" sz="1200" kern="0" dirty="0">
                          <a:effectLst/>
                        </a:rPr>
                        <a:t>: 3.3% (310-380 nm)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DCC: OMPS NM 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2021/01/01 - 2021/12/31, everyday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956433"/>
                  </a:ext>
                </a:extLst>
              </a:tr>
              <a:tr h="51547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</a:rPr>
                        <a:t>O3T</a:t>
                      </a:r>
                      <a:endParaRPr lang="ko-KR" sz="12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R=</a:t>
                      </a:r>
                      <a:r>
                        <a:rPr lang="en-US" sz="1200" kern="0" dirty="0">
                          <a:solidFill>
                            <a:srgbClr val="002FFF"/>
                          </a:solidFill>
                          <a:effectLst/>
                        </a:rPr>
                        <a:t>0.99</a:t>
                      </a:r>
                      <a:r>
                        <a:rPr lang="en-US" sz="1200" kern="0" dirty="0">
                          <a:effectLst/>
                        </a:rPr>
                        <a:t>, y=0.94x+5.9, MBE=-3.7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Pandora</a:t>
                      </a:r>
                      <a:r>
                        <a:rPr lang="ko-KR" altLang="ko-Kore-KR" sz="1200" kern="0" dirty="0">
                          <a:effectLst/>
                        </a:rPr>
                        <a:t> </a:t>
                      </a:r>
                      <a:r>
                        <a:rPr lang="en-US" altLang="ko-Kore-KR" sz="1200" kern="0" dirty="0">
                          <a:effectLst/>
                        </a:rPr>
                        <a:t>( all sites within the GEMS FOR )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2022/01/01~2023/12/31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473220"/>
                  </a:ext>
                </a:extLst>
              </a:tr>
              <a:tr h="257735"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</a:rPr>
                        <a:t>O3P</a:t>
                      </a:r>
                      <a:endParaRPr lang="ko-KR" sz="12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b="1" kern="0" dirty="0">
                          <a:solidFill>
                            <a:schemeClr val="tx1"/>
                          </a:solidFill>
                          <a:effectLst/>
                        </a:rPr>
                        <a:t>Strato.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200" kern="0" dirty="0">
                          <a:solidFill>
                            <a:srgbClr val="FF0000"/>
                          </a:solidFill>
                          <a:effectLst/>
                        </a:rPr>
                        <a:t>bias</a:t>
                      </a:r>
                      <a:r>
                        <a:rPr lang="en-US" altLang="ko-Kore-KR" sz="1200" kern="0" dirty="0">
                          <a:effectLst/>
                        </a:rPr>
                        <a:t>: 10.57DU, SD: 25.64DU</a:t>
                      </a:r>
                      <a:endParaRPr lang="ko-KR" altLang="ko-Kore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ASIA-AQ </a:t>
                      </a:r>
                      <a:r>
                        <a:rPr lang="en-US" altLang="ko-Kore-KR" sz="1200" kern="0" dirty="0" err="1">
                          <a:effectLst/>
                        </a:rPr>
                        <a:t>ozonesonde</a:t>
                      </a:r>
                      <a:endParaRPr lang="ko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2024.02.14~02.28 (Seosan),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200" kern="0" dirty="0">
                          <a:effectLst/>
                        </a:rPr>
                        <a:t>2024.03.21~03.31 (</a:t>
                      </a:r>
                      <a:r>
                        <a:rPr lang="en-US" altLang="ko-Kore-KR" sz="1200" kern="0" dirty="0" err="1">
                          <a:effectLst/>
                        </a:rPr>
                        <a:t>Kongju</a:t>
                      </a:r>
                      <a:r>
                        <a:rPr lang="en-US" altLang="ko-Kore-KR" sz="1200" kern="0" dirty="0">
                          <a:effectLst/>
                        </a:rPr>
                        <a:t> Natl Univ)</a:t>
                      </a:r>
                      <a:endParaRPr lang="ko-KR" altLang="ko-Kore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682687"/>
                  </a:ext>
                </a:extLst>
              </a:tr>
              <a:tr h="257735">
                <a:tc v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b="1" kern="0" dirty="0" err="1">
                          <a:solidFill>
                            <a:schemeClr val="tx1"/>
                          </a:solidFill>
                          <a:effectLst/>
                        </a:rPr>
                        <a:t>Tropo</a:t>
                      </a:r>
                      <a:r>
                        <a:rPr lang="en-US" altLang="ko-Kore-KR" sz="1200" b="1" kern="0" dirty="0">
                          <a:solidFill>
                            <a:schemeClr val="tx1"/>
                          </a:solidFill>
                          <a:effectLst/>
                        </a:rPr>
                        <a:t>.  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200" kern="0" dirty="0">
                          <a:solidFill>
                            <a:srgbClr val="FF0000"/>
                          </a:solidFill>
                          <a:effectLst/>
                        </a:rPr>
                        <a:t>bias</a:t>
                      </a:r>
                      <a:r>
                        <a:rPr lang="en-US" altLang="ko-Kore-KR" sz="1200" kern="0" dirty="0">
                          <a:effectLst/>
                        </a:rPr>
                        <a:t>: -1.07DU, SD: 3.25DU</a:t>
                      </a:r>
                      <a:endParaRPr lang="ko-KR" altLang="ko-Kore-KR" sz="12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/>
                      <a:endParaRPr dirty="0"/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523317"/>
                  </a:ext>
                </a:extLst>
              </a:tr>
              <a:tr h="239375"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</a:rPr>
                        <a:t>NO2</a:t>
                      </a:r>
                      <a:endParaRPr lang="ko-KR" sz="1200" b="1" kern="1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R = </a:t>
                      </a:r>
                      <a:r>
                        <a:rPr lang="en-US" altLang="ko-Kore-KR" sz="1200" b="1" kern="0" dirty="0">
                          <a:solidFill>
                            <a:srgbClr val="0923FF"/>
                          </a:solidFill>
                          <a:effectLst/>
                        </a:rPr>
                        <a:t>0.91</a:t>
                      </a:r>
                      <a:r>
                        <a:rPr lang="en-US" altLang="ko-Kore-KR" sz="1200" kern="0" dirty="0">
                          <a:effectLst/>
                        </a:rPr>
                        <a:t>, y = </a:t>
                      </a:r>
                      <a:r>
                        <a:rPr lang="en-US" altLang="ko-Kore-KR" sz="1200" b="1" kern="0" dirty="0">
                          <a:solidFill>
                            <a:srgbClr val="FF0000"/>
                          </a:solidFill>
                          <a:effectLst/>
                        </a:rPr>
                        <a:t>0.94</a:t>
                      </a:r>
                      <a:r>
                        <a:rPr lang="en-US" altLang="ko-Kore-KR" sz="1200" kern="0" dirty="0">
                          <a:effectLst/>
                        </a:rPr>
                        <a:t>x-0.05, MBE = 0.13 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TROPOMI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 2022/01/01-2022/12/31 0445 UTC only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815860"/>
                  </a:ext>
                </a:extLst>
              </a:tr>
              <a:tr h="239375">
                <a:tc v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b="1" kern="0" dirty="0" err="1">
                          <a:solidFill>
                            <a:schemeClr val="tx1"/>
                          </a:solidFill>
                          <a:effectLst/>
                        </a:rPr>
                        <a:t>Tropo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R = </a:t>
                      </a:r>
                      <a:r>
                        <a:rPr lang="en-US" altLang="ko-Kore-KR" sz="1200" b="1" kern="0" dirty="0">
                          <a:solidFill>
                            <a:srgbClr val="0923FF"/>
                          </a:solidFill>
                          <a:effectLst/>
                        </a:rPr>
                        <a:t>0.86</a:t>
                      </a:r>
                      <a:r>
                        <a:rPr lang="en-US" altLang="ko-Kore-KR" sz="1200" kern="0" dirty="0">
                          <a:effectLst/>
                        </a:rPr>
                        <a:t>, y = </a:t>
                      </a:r>
                      <a:r>
                        <a:rPr lang="en-US" altLang="ko-Kore-KR" sz="1200" b="1" kern="0" dirty="0">
                          <a:solidFill>
                            <a:srgbClr val="FF0000"/>
                          </a:solidFill>
                          <a:effectLst/>
                        </a:rPr>
                        <a:t>0.70</a:t>
                      </a:r>
                      <a:r>
                        <a:rPr lang="en-US" altLang="ko-Kore-KR" sz="1200" kern="0" dirty="0">
                          <a:effectLst/>
                        </a:rPr>
                        <a:t>x-0.01, MBE = 0.14 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981504"/>
                  </a:ext>
                </a:extLst>
              </a:tr>
              <a:tr h="316274"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</a:rPr>
                        <a:t>SO2</a:t>
                      </a:r>
                      <a:endParaRPr lang="ko-KR" sz="1200" b="1" kern="1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200" b="1" kern="0" dirty="0">
                          <a:solidFill>
                            <a:schemeClr val="tx1"/>
                          </a:solidFill>
                          <a:effectLst/>
                        </a:rPr>
                        <a:t>Volcan</a:t>
                      </a:r>
                      <a:endParaRPr lang="ko-KR" altLang="ko-Kore-KR" sz="1200" b="1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200" kern="0" dirty="0">
                          <a:effectLst/>
                        </a:rPr>
                        <a:t>R = </a:t>
                      </a:r>
                      <a:r>
                        <a:rPr lang="en-US" altLang="ko-Kore-KR" sz="1200" b="1" kern="0" dirty="0">
                          <a:solidFill>
                            <a:srgbClr val="0923FF"/>
                          </a:solidFill>
                          <a:effectLst/>
                        </a:rPr>
                        <a:t>0.85</a:t>
                      </a:r>
                      <a:r>
                        <a:rPr lang="en-US" altLang="ko-Kore-KR" sz="1200" kern="0" dirty="0">
                          <a:effectLst/>
                        </a:rPr>
                        <a:t>, y = </a:t>
                      </a:r>
                      <a:r>
                        <a:rPr lang="en-US" altLang="ko-Kore-KR" sz="1200" b="1" kern="0" dirty="0">
                          <a:solidFill>
                            <a:srgbClr val="FF0000"/>
                          </a:solidFill>
                          <a:effectLst/>
                        </a:rPr>
                        <a:t>0.79</a:t>
                      </a:r>
                      <a:r>
                        <a:rPr lang="en-US" altLang="ko-Kore-KR" sz="1200" kern="0" dirty="0">
                          <a:effectLst/>
                        </a:rPr>
                        <a:t>x+0.04, MBE = 0.17 DU</a:t>
                      </a:r>
                      <a:endParaRPr lang="ko-KR" altLang="ko-Kore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LEO Sat(TROPOMI, OMI, OMPS) average 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2023/12/01 - 2023/02/28, 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848118"/>
                  </a:ext>
                </a:extLst>
              </a:tr>
              <a:tr h="316274">
                <a:tc v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PBL</a:t>
                      </a:r>
                      <a:endParaRPr lang="ko-KR" altLang="ko-Kore-KR" sz="1200" b="1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200" kern="0" dirty="0">
                          <a:effectLst/>
                        </a:rPr>
                        <a:t>R = </a:t>
                      </a:r>
                      <a:r>
                        <a:rPr lang="en-US" altLang="ko-Kore-KR" sz="1200" b="1" kern="0" dirty="0">
                          <a:solidFill>
                            <a:srgbClr val="0923FF"/>
                          </a:solidFill>
                          <a:effectLst/>
                        </a:rPr>
                        <a:t>0.76</a:t>
                      </a:r>
                      <a:r>
                        <a:rPr lang="en-US" altLang="ko-Kore-KR" sz="1200" kern="0" dirty="0">
                          <a:effectLst/>
                        </a:rPr>
                        <a:t>, y = </a:t>
                      </a:r>
                      <a:r>
                        <a:rPr lang="en-US" altLang="ko-Kore-KR" sz="1200" b="1" kern="0" dirty="0">
                          <a:solidFill>
                            <a:srgbClr val="FF0000"/>
                          </a:solidFill>
                          <a:effectLst/>
                        </a:rPr>
                        <a:t>1.51</a:t>
                      </a:r>
                      <a:r>
                        <a:rPr lang="en-US" altLang="ko-Kore-KR" sz="1200" kern="0" dirty="0">
                          <a:effectLst/>
                        </a:rPr>
                        <a:t>x+0.07, MBE = -0.26DU</a:t>
                      </a:r>
                      <a:endParaRPr lang="ko-KR" altLang="ko-Kore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2024/04/17~20, 30, 05/01~02, 06/04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5947"/>
                  </a:ext>
                </a:extLst>
              </a:tr>
              <a:tr h="226953">
                <a:tc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</a:rPr>
                        <a:t>HCHO</a:t>
                      </a:r>
                      <a:endParaRPr lang="ko-KR" sz="1200" b="1" kern="1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R = </a:t>
                      </a:r>
                      <a:r>
                        <a:rPr lang="en-US" sz="1200" b="1" kern="0" dirty="0">
                          <a:solidFill>
                            <a:srgbClr val="0923FF"/>
                          </a:solidFill>
                          <a:effectLst/>
                        </a:rPr>
                        <a:t>0.54</a:t>
                      </a:r>
                      <a:r>
                        <a:rPr lang="en-US" sz="1200" kern="0" dirty="0">
                          <a:effectLst/>
                        </a:rPr>
                        <a:t>, y = </a:t>
                      </a:r>
                      <a:r>
                        <a:rPr lang="en-US" sz="1200" b="1" kern="0" dirty="0">
                          <a:solidFill>
                            <a:srgbClr val="FF0000"/>
                          </a:solidFill>
                          <a:effectLst/>
                        </a:rPr>
                        <a:t>0.92</a:t>
                      </a:r>
                      <a:r>
                        <a:rPr lang="en-US" sz="1200" kern="0" dirty="0">
                          <a:effectLst/>
                        </a:rPr>
                        <a:t>x-2.9E+14, NMB = -12.5%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TROPOMI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2024/01/02 - 2024/12/31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634155"/>
                  </a:ext>
                </a:extLst>
              </a:tr>
              <a:tr h="47875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</a:rPr>
                        <a:t>CHOCHO</a:t>
                      </a:r>
                      <a:endParaRPr lang="ko-KR" sz="1200" b="1" kern="1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R = </a:t>
                      </a:r>
                      <a:r>
                        <a:rPr lang="en-US" sz="1200" b="1" kern="0" dirty="0">
                          <a:solidFill>
                            <a:srgbClr val="0923FF"/>
                          </a:solidFill>
                          <a:effectLst/>
                        </a:rPr>
                        <a:t>0.52</a:t>
                      </a:r>
                      <a:r>
                        <a:rPr lang="en-US" sz="1200" kern="0" dirty="0">
                          <a:effectLst/>
                        </a:rPr>
                        <a:t>, y = </a:t>
                      </a:r>
                      <a:r>
                        <a:rPr lang="en-US" sz="1200" kern="0" dirty="0">
                          <a:solidFill>
                            <a:srgbClr val="FF0000"/>
                          </a:solidFill>
                          <a:effectLst/>
                        </a:rPr>
                        <a:t>1.67</a:t>
                      </a:r>
                      <a:r>
                        <a:rPr lang="en-US" sz="1200" kern="0" dirty="0">
                          <a:effectLst/>
                        </a:rPr>
                        <a:t>x-1.9E+14, NMB = -39 %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TROPOMI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2021. Jan. 1,7, Mar. 1,5,10,15,25,30, Jun. 1,5,10,15,20,25,30, </a:t>
                      </a:r>
                    </a:p>
                    <a:p>
                      <a:pPr algn="ctr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Sep. 1,10,15,20,30, Dec. 5,10,15,20,25,30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927449"/>
                  </a:ext>
                </a:extLst>
              </a:tr>
              <a:tr h="24269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</a:rPr>
                        <a:t>AOD</a:t>
                      </a:r>
                      <a:endParaRPr lang="ko-KR" sz="1200" b="1" kern="1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R = </a:t>
                      </a:r>
                      <a:r>
                        <a:rPr lang="en-US" sz="1200" b="1" kern="0" dirty="0">
                          <a:solidFill>
                            <a:srgbClr val="002FFF"/>
                          </a:solidFill>
                          <a:effectLst/>
                        </a:rPr>
                        <a:t>0.697</a:t>
                      </a:r>
                      <a:r>
                        <a:rPr lang="en-US" sz="1200" kern="0" dirty="0">
                          <a:effectLst/>
                        </a:rPr>
                        <a:t>, y = </a:t>
                      </a:r>
                      <a:r>
                        <a:rPr lang="en-US" sz="1200" b="1" kern="0" dirty="0">
                          <a:solidFill>
                            <a:srgbClr val="FF0000"/>
                          </a:solidFill>
                          <a:effectLst/>
                        </a:rPr>
                        <a:t>0.642</a:t>
                      </a:r>
                      <a:r>
                        <a:rPr lang="en-US" sz="1200" kern="0" dirty="0">
                          <a:effectLst/>
                        </a:rPr>
                        <a:t>x+0.181, MBE = 0.013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AERONET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2023/01/01 - 2023/12/31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095807"/>
                  </a:ext>
                </a:extLst>
              </a:tr>
              <a:tr h="51547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</a:rPr>
                        <a:t>AEH</a:t>
                      </a:r>
                      <a:endParaRPr lang="ko-KR" sz="1200" b="1" kern="1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FF0000"/>
                          </a:solidFill>
                          <a:effectLst/>
                        </a:rPr>
                        <a:t>%EE</a:t>
                      </a:r>
                      <a:r>
                        <a:rPr lang="en-US" sz="1200" kern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200" kern="0" dirty="0">
                          <a:effectLst/>
                        </a:rPr>
                        <a:t>= 40.3%(1km), 61.6%(1.5km)</a:t>
                      </a:r>
                      <a:br>
                        <a:rPr lang="en-US" sz="1200" kern="0" dirty="0">
                          <a:effectLst/>
                        </a:rPr>
                      </a:br>
                      <a:r>
                        <a:rPr lang="en-US" sz="1200" kern="0" dirty="0">
                          <a:effectLst/>
                        </a:rPr>
                        <a:t>Diff. = 1.45+/-1.21 km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TROPOMI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2024/01/01-2024/12/31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181725"/>
                  </a:ext>
                </a:extLst>
              </a:tr>
              <a:tr h="24269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bg1"/>
                          </a:solidFill>
                          <a:effectLst/>
                        </a:rPr>
                        <a:t>H2O</a:t>
                      </a:r>
                      <a:endParaRPr lang="ko-KR" sz="1200" b="1" kern="1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R=</a:t>
                      </a:r>
                      <a:r>
                        <a:rPr lang="en-US" sz="1200" b="1" kern="0" dirty="0">
                          <a:solidFill>
                            <a:srgbClr val="002FFF"/>
                          </a:solidFill>
                          <a:effectLst/>
                        </a:rPr>
                        <a:t>0.959</a:t>
                      </a:r>
                      <a:r>
                        <a:rPr lang="en-US" sz="1200" kern="0" dirty="0">
                          <a:effectLst/>
                        </a:rPr>
                        <a:t>, y=</a:t>
                      </a:r>
                      <a:r>
                        <a:rPr lang="en-US" sz="1200" b="1" kern="0" dirty="0">
                          <a:solidFill>
                            <a:srgbClr val="FF0000"/>
                          </a:solidFill>
                          <a:effectLst/>
                        </a:rPr>
                        <a:t>0.95</a:t>
                      </a:r>
                      <a:r>
                        <a:rPr lang="en-US" sz="1200" kern="0" dirty="0">
                          <a:effectLst/>
                        </a:rPr>
                        <a:t>x-0.515, MBE=-1.806 kg m-2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AERONET level 1.5 PW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2021/03/01 - 2023/02/28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66698"/>
                  </a:ext>
                </a:extLst>
              </a:tr>
              <a:tr h="51547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 err="1">
                          <a:solidFill>
                            <a:schemeClr val="bg1"/>
                          </a:solidFill>
                          <a:effectLst/>
                        </a:rPr>
                        <a:t>BrO</a:t>
                      </a:r>
                      <a:endParaRPr lang="ko-KR" sz="1200" b="1" kern="10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R=</a:t>
                      </a:r>
                      <a:r>
                        <a:rPr lang="en-US" sz="1200" b="1" kern="0" dirty="0">
                          <a:solidFill>
                            <a:srgbClr val="002FFF"/>
                          </a:solidFill>
                          <a:effectLst/>
                        </a:rPr>
                        <a:t>0.616</a:t>
                      </a:r>
                      <a:r>
                        <a:rPr lang="en-US" sz="1200" kern="0" dirty="0">
                          <a:effectLst/>
                        </a:rPr>
                        <a:t>, y=</a:t>
                      </a:r>
                      <a:r>
                        <a:rPr lang="en-US" sz="1200" b="1" kern="0" dirty="0">
                          <a:solidFill>
                            <a:srgbClr val="FF0000"/>
                          </a:solidFill>
                          <a:effectLst/>
                        </a:rPr>
                        <a:t>0.743</a:t>
                      </a:r>
                      <a:r>
                        <a:rPr lang="en-US" sz="1200" kern="0" dirty="0">
                          <a:effectLst/>
                        </a:rPr>
                        <a:t>x-0.813, </a:t>
                      </a:r>
                    </a:p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MBE=-1.721x10^13 molecules cm-2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ko-Kore-KR" sz="1200" kern="0" dirty="0">
                          <a:effectLst/>
                        </a:rPr>
                        <a:t>TROPOMI s5p-pal </a:t>
                      </a:r>
                      <a:r>
                        <a:rPr lang="en-US" altLang="ko-Kore-KR" sz="1200" kern="0" dirty="0" err="1">
                          <a:effectLst/>
                        </a:rPr>
                        <a:t>BrO</a:t>
                      </a:r>
                      <a:r>
                        <a:rPr lang="en-US" altLang="ko-Kore-KR" sz="1200" kern="0" dirty="0">
                          <a:effectLst/>
                        </a:rPr>
                        <a:t> v1.2.4 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2023/01/01 - 2023/12/31 </a:t>
                      </a:r>
                      <a:r>
                        <a:rPr lang="en-US" altLang="ko-Kore-KR" sz="1200" kern="0" dirty="0">
                          <a:effectLst/>
                        </a:rPr>
                        <a:t>(Monthly avg.)</a:t>
                      </a:r>
                      <a:endParaRPr lang="ko-KR" sz="1200" kern="10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025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595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logo-v2">
  <a:themeElements>
    <a:clrScheme name="ARSET4">
      <a:dk1>
        <a:srgbClr val="000000"/>
      </a:dk1>
      <a:lt1>
        <a:srgbClr val="FFFFFF"/>
      </a:lt1>
      <a:dk2>
        <a:srgbClr val="89A028"/>
      </a:dk2>
      <a:lt2>
        <a:srgbClr val="EAE2C4"/>
      </a:lt2>
      <a:accent1>
        <a:srgbClr val="20584F"/>
      </a:accent1>
      <a:accent2>
        <a:srgbClr val="136C9A"/>
      </a:accent2>
      <a:accent3>
        <a:srgbClr val="5E3A60"/>
      </a:accent3>
      <a:accent4>
        <a:srgbClr val="D5462F"/>
      </a:accent4>
      <a:accent5>
        <a:srgbClr val="D89B21"/>
      </a:accent5>
      <a:accent6>
        <a:srgbClr val="BDAB8B"/>
      </a:accent6>
      <a:hlink>
        <a:srgbClr val="136C9A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ogo-v2" id="{3C5ADE6F-277A-8943-B788-21E46BE3BED1}" vid="{BE690D64-16C1-4541-96AC-3354CFCBF329}"/>
    </a:ext>
  </a:extLst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1961</TotalTime>
  <Words>1664</Words>
  <Application>Microsoft Macintosh PowerPoint</Application>
  <PresentationFormat>와이드스크린</PresentationFormat>
  <Paragraphs>286</Paragraphs>
  <Slides>10</Slides>
  <Notes>5</Notes>
  <HiddenSlides>1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24" baseType="lpstr">
      <vt:lpstr>함초롬바탕</vt:lpstr>
      <vt:lpstr>맑은 고딕</vt:lpstr>
      <vt:lpstr>Aptos</vt:lpstr>
      <vt:lpstr>Aptos Display</vt:lpstr>
      <vt:lpstr>Arial</vt:lpstr>
      <vt:lpstr>Calibri</vt:lpstr>
      <vt:lpstr>Century Gothic</vt:lpstr>
      <vt:lpstr>Helvetica</vt:lpstr>
      <vt:lpstr>Verdana</vt:lpstr>
      <vt:lpstr>Wingdings</vt:lpstr>
      <vt:lpstr>Office 테마</vt:lpstr>
      <vt:lpstr>logo-v2</vt:lpstr>
      <vt:lpstr>1_Office 테마</vt:lpstr>
      <vt:lpstr>2_Office 테마</vt:lpstr>
      <vt:lpstr>GEMS Status</vt:lpstr>
      <vt:lpstr>GEMS Data Products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Validation Results</vt:lpstr>
      <vt:lpstr>GEMS Status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Jhoon Kim</dc:creator>
  <cp:lastModifiedBy>Jhoon Kim</cp:lastModifiedBy>
  <cp:revision>58</cp:revision>
  <dcterms:created xsi:type="dcterms:W3CDTF">2025-06-08T21:21:03Z</dcterms:created>
  <dcterms:modified xsi:type="dcterms:W3CDTF">2025-06-10T06:02:48Z</dcterms:modified>
</cp:coreProperties>
</file>