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4" r:id="rId2"/>
    <p:sldMasterId id="2147483840" r:id="rId3"/>
  </p:sldMasterIdLst>
  <p:notesMasterIdLst>
    <p:notesMasterId r:id="rId15"/>
  </p:notesMasterIdLst>
  <p:sldIdLst>
    <p:sldId id="1042652984" r:id="rId4"/>
    <p:sldId id="2997" r:id="rId5"/>
    <p:sldId id="1042652956" r:id="rId6"/>
    <p:sldId id="1042652927" r:id="rId7"/>
    <p:sldId id="1042652960" r:id="rId8"/>
    <p:sldId id="2986" r:id="rId9"/>
    <p:sldId id="1042652953" r:id="rId10"/>
    <p:sldId id="1042652978" r:id="rId11"/>
    <p:sldId id="1042652979" r:id="rId12"/>
    <p:sldId id="1042652924"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0133"/>
    <p:restoredTop sz="96327"/>
  </p:normalViewPr>
  <p:slideViewPr>
    <p:cSldViewPr snapToGrid="0" snapToObjects="1">
      <p:cViewPr varScale="1">
        <p:scale>
          <a:sx n="143" d="100"/>
          <a:sy n="143" d="100"/>
        </p:scale>
        <p:origin x="248" y="57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7/26/25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6224CA58-35F4-0FC4-C35E-819FFE685354}"/>
            </a:ext>
          </a:extLst>
        </p:cNvPr>
        <p:cNvGrpSpPr/>
        <p:nvPr/>
      </p:nvGrpSpPr>
      <p:grpSpPr>
        <a:xfrm>
          <a:off x="0" y="0"/>
          <a:ext cx="0" cy="0"/>
          <a:chOff x="0" y="0"/>
          <a:chExt cx="0" cy="0"/>
        </a:xfrm>
      </p:grpSpPr>
      <p:sp>
        <p:nvSpPr>
          <p:cNvPr id="257" name="Google Shape;257;p1:notes">
            <a:extLst>
              <a:ext uri="{FF2B5EF4-FFF2-40B4-BE49-F238E27FC236}">
                <a16:creationId xmlns:a16="http://schemas.microsoft.com/office/drawing/2014/main" id="{C9ACDAB8-A443-F75B-5803-D56520D435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a:extLst>
              <a:ext uri="{FF2B5EF4-FFF2-40B4-BE49-F238E27FC236}">
                <a16:creationId xmlns:a16="http://schemas.microsoft.com/office/drawing/2014/main" id="{B777AE91-71C0-0560-8126-96417A4A1CD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notes">
            <a:extLst>
              <a:ext uri="{FF2B5EF4-FFF2-40B4-BE49-F238E27FC236}">
                <a16:creationId xmlns:a16="http://schemas.microsoft.com/office/drawing/2014/main" id="{33D2ECEC-9EC6-D13D-A1FB-0DD14553ED5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0388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extLst>
      <p:ext uri="{BB962C8B-B14F-4D97-AF65-F5344CB8AC3E}">
        <p14:creationId xmlns:p14="http://schemas.microsoft.com/office/powerpoint/2010/main" val="289161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p>
          <a:p>
            <a:pPr marL="0" lvl="0" indent="0" algn="l" rtl="0">
              <a:spcBef>
                <a:spcPts val="0"/>
              </a:spcBef>
              <a:spcAft>
                <a:spcPts val="0"/>
              </a:spcAft>
              <a:buNone/>
            </a:pPr>
            <a:endParaRPr dirty="0">
              <a:latin typeface="Calibri"/>
              <a:ea typeface="Calibri"/>
              <a:cs typeface="Calibri"/>
              <a:sym typeface="Calibri"/>
            </a:endParaRPr>
          </a:p>
        </p:txBody>
      </p:sp>
    </p:spTree>
    <p:extLst>
      <p:ext uri="{BB962C8B-B14F-4D97-AF65-F5344CB8AC3E}">
        <p14:creationId xmlns:p14="http://schemas.microsoft.com/office/powerpoint/2010/main" val="385467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70717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7990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3519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
        <p:nvSpPr>
          <p:cNvPr id="2" name="Date Placeholder 1"/>
          <p:cNvSpPr>
            <a:spLocks noGrp="1"/>
          </p:cNvSpPr>
          <p:nvPr>
            <p:ph type="dt" sz="half" idx="10"/>
          </p:nvPr>
        </p:nvSpPr>
        <p:spPr/>
        <p:txBody>
          <a:bodyPr/>
          <a:lstStyle/>
          <a:p>
            <a:r>
              <a:rPr lang="en-US"/>
              <a:t>8/31/22</a:t>
            </a:r>
          </a:p>
        </p:txBody>
      </p:sp>
      <p:sp>
        <p:nvSpPr>
          <p:cNvPr id="4" name="Footer Placeholder 3"/>
          <p:cNvSpPr>
            <a:spLocks noGrp="1"/>
          </p:cNvSpPr>
          <p:nvPr>
            <p:ph type="ftr" sz="quarter" idx="11"/>
          </p:nvPr>
        </p:nvSpPr>
        <p:spPr/>
        <p:txBody>
          <a:bodyPr/>
          <a:lstStyle/>
          <a:p>
            <a:r>
              <a:rPr lang="en-US"/>
              <a:t>TEMPO ORPR</a:t>
            </a:r>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9296624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8/31/22</a:t>
            </a:r>
          </a:p>
        </p:txBody>
      </p:sp>
      <p:sp>
        <p:nvSpPr>
          <p:cNvPr id="4" name="Footer Placeholder 3"/>
          <p:cNvSpPr>
            <a:spLocks noGrp="1"/>
          </p:cNvSpPr>
          <p:nvPr>
            <p:ph type="ftr" sz="quarter" idx="11"/>
          </p:nvPr>
        </p:nvSpPr>
        <p:spPr/>
        <p:txBody>
          <a:bodyPr/>
          <a:lstStyle/>
          <a:p>
            <a:r>
              <a:rPr lang="en-US" dirty="0"/>
              <a:t>TEMPO ORPR</a:t>
            </a:r>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dirty="0"/>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865390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8/31/22</a:t>
            </a:r>
          </a:p>
        </p:txBody>
      </p:sp>
      <p:sp>
        <p:nvSpPr>
          <p:cNvPr id="4" name="Footer Placeholder 3"/>
          <p:cNvSpPr>
            <a:spLocks noGrp="1"/>
          </p:cNvSpPr>
          <p:nvPr>
            <p:ph type="ftr" sz="quarter" idx="11"/>
          </p:nvPr>
        </p:nvSpPr>
        <p:spPr/>
        <p:txBody>
          <a:bodyPr/>
          <a:lstStyle/>
          <a:p>
            <a:r>
              <a:rPr lang="en-US"/>
              <a:t>TEMPO ORPR</a:t>
            </a:r>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dirty="0"/>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23395679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8/31/22</a:t>
            </a:r>
          </a:p>
        </p:txBody>
      </p:sp>
      <p:sp>
        <p:nvSpPr>
          <p:cNvPr id="4" name="Footer Placeholder 3"/>
          <p:cNvSpPr>
            <a:spLocks noGrp="1"/>
          </p:cNvSpPr>
          <p:nvPr>
            <p:ph type="ftr" sz="quarter" idx="11"/>
          </p:nvPr>
        </p:nvSpPr>
        <p:spPr/>
        <p:txBody>
          <a:bodyPr/>
          <a:lstStyle/>
          <a:p>
            <a:r>
              <a:rPr lang="en-US"/>
              <a:t>TEMPO ORPR</a:t>
            </a:r>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dirty="0"/>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dirty="0">
                <a:solidFill>
                  <a:srgbClr val="FF0000"/>
                </a:solidFill>
                <a:latin typeface="Arial"/>
                <a:cs typeface="Arial"/>
              </a:rPr>
              <a:t>SENSITIVE BUT UNCLASSIFIED (SBU)</a:t>
            </a:r>
            <a:endParaRPr lang="en-US" sz="1333" b="1" dirty="0">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dirty="0">
                <a:solidFill>
                  <a:srgbClr val="FF0000"/>
                </a:solidFill>
                <a:latin typeface="Arial Narrow"/>
                <a:ea typeface="Times New Roman"/>
                <a:cs typeface="Arial"/>
              </a:rPr>
              <a:t>ITAR Restricted </a:t>
            </a:r>
            <a:br>
              <a:rPr lang="en-US" sz="1400" b="1" dirty="0">
                <a:latin typeface="Arial Narrow"/>
                <a:ea typeface="Times New Roman"/>
                <a:cs typeface="Arial"/>
              </a:rPr>
            </a:br>
            <a:r>
              <a:rPr lang="en-US" sz="1400" b="1" dirty="0">
                <a:latin typeface="Arial Narrow"/>
                <a:ea typeface="Times New Roman"/>
                <a:cs typeface="Arial"/>
              </a:rPr>
              <a:t>-- International Traffic in Arms Regulations (ITAR) Notice –</a:t>
            </a:r>
          </a:p>
          <a:p>
            <a:pPr>
              <a:lnSpc>
                <a:spcPct val="110000"/>
              </a:lnSpc>
            </a:pPr>
            <a:r>
              <a:rPr lang="en-US" sz="1333" b="1" dirty="0">
                <a:solidFill>
                  <a:srgbClr val="FF0000"/>
                </a:solidFill>
                <a:latin typeface="Arial"/>
                <a:cs typeface="Arial"/>
              </a:rPr>
              <a:t>WARNING: </a:t>
            </a:r>
            <a:r>
              <a:rPr lang="en-US" sz="1333" b="1" dirty="0">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dirty="0">
              <a:latin typeface="Times New Roman"/>
              <a:ea typeface="Times New Roman"/>
              <a:cs typeface="Arial"/>
            </a:endParaRPr>
          </a:p>
          <a:p>
            <a:pPr>
              <a:lnSpc>
                <a:spcPct val="110000"/>
              </a:lnSpc>
            </a:pPr>
            <a:r>
              <a:rPr lang="en-US" sz="1333" dirty="0">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dirty="0">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dirty="0">
                <a:solidFill>
                  <a:srgbClr val="FF0000"/>
                </a:solidFill>
                <a:effectLst/>
                <a:latin typeface="+mn-lt"/>
                <a:ea typeface="+mn-ea"/>
                <a:cs typeface="+mn-cs"/>
              </a:rPr>
              <a:t>EAR ECCN 9E515.a.</a:t>
            </a:r>
          </a:p>
          <a:p>
            <a:pPr algn="ctr"/>
            <a:r>
              <a:rPr lang="en-US" sz="2400" b="1" kern="1200" dirty="0">
                <a:solidFill>
                  <a:schemeClr val="tx1"/>
                </a:solidFill>
                <a:effectLst/>
                <a:latin typeface="+mn-lt"/>
                <a:ea typeface="+mn-ea"/>
                <a:cs typeface="+mn-cs"/>
              </a:rPr>
              <a:t>- Export Administration Regulations (EAR) Notice -</a:t>
            </a:r>
          </a:p>
          <a:p>
            <a:r>
              <a:rPr lang="en-US" sz="1333" b="1" kern="1200" dirty="0">
                <a:solidFill>
                  <a:srgbClr val="FF0000"/>
                </a:solidFill>
                <a:effectLst/>
                <a:latin typeface="+mn-lt"/>
                <a:ea typeface="+mn-ea"/>
                <a:cs typeface="+mn-cs"/>
              </a:rPr>
              <a:t>WARNING: </a:t>
            </a:r>
            <a:r>
              <a:rPr lang="en-US" sz="1333" b="1" kern="1200" dirty="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dirty="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dirty="0"/>
              <a:t>Per NID 1600.55 (per NPR</a:t>
            </a:r>
            <a:r>
              <a:rPr lang="en-US" sz="1400" baseline="0" dirty="0"/>
              <a:t> 1600.1)</a:t>
            </a:r>
            <a:endParaRPr lang="en-US" sz="1400" dirty="0"/>
          </a:p>
          <a:p>
            <a:r>
              <a:rPr lang="en-US" sz="1400" dirty="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dirty="0">
                <a:solidFill>
                  <a:srgbClr val="FF0000"/>
                </a:solidFill>
                <a:latin typeface="Arial"/>
                <a:cs typeface="Arial"/>
              </a:rPr>
              <a:t>SENSITIVE BUT UNCLASSIFIED (SBU);</a:t>
            </a:r>
            <a:r>
              <a:rPr lang="en-US" sz="1333" b="1" baseline="0" dirty="0">
                <a:solidFill>
                  <a:srgbClr val="FF0000"/>
                </a:solidFill>
                <a:latin typeface="Arial"/>
                <a:cs typeface="Arial"/>
              </a:rPr>
              <a:t> TEMPO Project Manager; TEMPO; &lt;date&gt; </a:t>
            </a:r>
            <a:endParaRPr lang="en-US" sz="1333" b="1" dirty="0">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dirty="0"/>
              <a:t>Bottom of title page and every page containing SBU Information</a:t>
            </a:r>
          </a:p>
        </p:txBody>
      </p:sp>
    </p:spTree>
    <p:extLst>
      <p:ext uri="{BB962C8B-B14F-4D97-AF65-F5344CB8AC3E}">
        <p14:creationId xmlns:p14="http://schemas.microsoft.com/office/powerpoint/2010/main" val="24945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8/31/22</a:t>
            </a:r>
          </a:p>
        </p:txBody>
      </p:sp>
      <p:sp>
        <p:nvSpPr>
          <p:cNvPr id="4" name="Footer Placeholder 3"/>
          <p:cNvSpPr>
            <a:spLocks noGrp="1"/>
          </p:cNvSpPr>
          <p:nvPr>
            <p:ph type="ftr" sz="quarter" idx="11"/>
          </p:nvPr>
        </p:nvSpPr>
        <p:spPr/>
        <p:txBody>
          <a:bodyPr/>
          <a:lstStyle/>
          <a:p>
            <a:r>
              <a:rPr lang="en-US"/>
              <a:t>TEMPO ORPR</a:t>
            </a:r>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dirty="0"/>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dirty="0">
                <a:solidFill>
                  <a:srgbClr val="FF0000"/>
                </a:solidFill>
              </a:rPr>
              <a:t>Limited Rights Notice </a:t>
            </a:r>
            <a:endParaRPr lang="en-US" sz="2133" b="1" i="1" dirty="0">
              <a:solidFill>
                <a:srgbClr val="FF0000"/>
              </a:solidFill>
            </a:endParaRPr>
          </a:p>
          <a:p>
            <a:pPr lvl="0"/>
            <a:r>
              <a:rPr lang="en-US" sz="1600" dirty="0">
                <a:solidFill>
                  <a:srgbClr val="FF0000"/>
                </a:solidFill>
              </a:rPr>
              <a:t>(a) These data are submitted with limited rights under Government Contract No. NNL13AQ01C.  These data may be reproduced and used by the</a:t>
            </a:r>
            <a:r>
              <a:rPr lang="en-US" sz="1600" i="1" dirty="0">
                <a:solidFill>
                  <a:srgbClr val="FF0000"/>
                </a:solidFill>
              </a:rPr>
              <a:t> </a:t>
            </a:r>
            <a:r>
              <a:rPr lang="en-US" sz="1600" dirty="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dirty="0">
              <a:solidFill>
                <a:srgbClr val="FF0000"/>
              </a:solidFill>
            </a:endParaRPr>
          </a:p>
        </p:txBody>
      </p:sp>
    </p:spTree>
    <p:extLst>
      <p:ext uri="{BB962C8B-B14F-4D97-AF65-F5344CB8AC3E}">
        <p14:creationId xmlns:p14="http://schemas.microsoft.com/office/powerpoint/2010/main" val="1366407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dirty="0"/>
              <a:t>Click to edit Master title style</a:t>
            </a:r>
          </a:p>
        </p:txBody>
      </p:sp>
      <p:sp>
        <p:nvSpPr>
          <p:cNvPr id="7" name="Date Placeholder 6"/>
          <p:cNvSpPr>
            <a:spLocks noGrp="1"/>
          </p:cNvSpPr>
          <p:nvPr>
            <p:ph type="dt" sz="half" idx="10"/>
          </p:nvPr>
        </p:nvSpPr>
        <p:spPr/>
        <p:txBody>
          <a:bodyPr/>
          <a:lstStyle/>
          <a:p>
            <a:r>
              <a:rPr lang="en-US"/>
              <a:t>8/31/22</a:t>
            </a:r>
            <a:endParaRPr lang="en-US" dirty="0"/>
          </a:p>
        </p:txBody>
      </p:sp>
      <p:sp>
        <p:nvSpPr>
          <p:cNvPr id="8" name="Footer Placeholder 7"/>
          <p:cNvSpPr>
            <a:spLocks noGrp="1"/>
          </p:cNvSpPr>
          <p:nvPr>
            <p:ph type="ftr" sz="quarter" idx="11"/>
          </p:nvPr>
        </p:nvSpPr>
        <p:spPr/>
        <p:txBody>
          <a:bodyPr/>
          <a:lstStyle/>
          <a:p>
            <a:r>
              <a:rPr lang="en-US"/>
              <a:t>TEMPO ORPR</a:t>
            </a:r>
            <a:endParaRPr lang="en-US" dirty="0"/>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1556240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dirty="0">
                <a:solidFill>
                  <a:srgbClr val="000090"/>
                </a:solidFill>
                <a:latin typeface="+mn-lt"/>
                <a:cs typeface="Arial Rounded MT Bold"/>
              </a:rPr>
              <a:t>Questions</a:t>
            </a:r>
            <a:endParaRPr lang="en-US" sz="6000" b="0" dirty="0">
              <a:solidFill>
                <a:srgbClr val="000090"/>
              </a:solidFill>
              <a:latin typeface="+mn-lt"/>
              <a:cs typeface="Arial Rounded MT Bold"/>
            </a:endParaRPr>
          </a:p>
        </p:txBody>
      </p:sp>
    </p:spTree>
    <p:extLst>
      <p:ext uri="{BB962C8B-B14F-4D97-AF65-F5344CB8AC3E}">
        <p14:creationId xmlns:p14="http://schemas.microsoft.com/office/powerpoint/2010/main" val="3031260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dirty="0">
                <a:solidFill>
                  <a:srgbClr val="000090"/>
                </a:solidFill>
                <a:latin typeface="+mn-lt"/>
                <a:cs typeface="Arial Rounded MT Bold"/>
              </a:rPr>
              <a:t>Backup</a:t>
            </a:r>
          </a:p>
        </p:txBody>
      </p:sp>
    </p:spTree>
    <p:extLst>
      <p:ext uri="{BB962C8B-B14F-4D97-AF65-F5344CB8AC3E}">
        <p14:creationId xmlns:p14="http://schemas.microsoft.com/office/powerpoint/2010/main" val="2959511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953868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593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image" Target="../media/image5.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image" Target="../media/image4.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theme" Target="../theme/theme2.xml"/><Relationship Id="rId8" Type="http://schemas.openxmlformats.org/officeDocument/2006/relationships/slideLayout" Target="../slideLayouts/slideLayout13.xml"/><Relationship Id="rId51" Type="http://schemas.openxmlformats.org/officeDocument/2006/relationships/image" Target="../media/image6.png"/><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8.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4.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1">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6" r:id="rId11"/>
    <p:sldLayoutId id="2147483787" r:id="rId12"/>
    <p:sldLayoutId id="2147483788" r:id="rId13"/>
    <p:sldLayoutId id="2147483789" r:id="rId14"/>
    <p:sldLayoutId id="2147483790" r:id="rId15"/>
    <p:sldLayoutId id="2147483791"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4" r:id="rId46"/>
    <p:sldLayoutId id="2147483825" r:id="rId47"/>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userDrawn="1"/>
        </p:nvPicPr>
        <p:blipFill>
          <a:blip r:embed="rId12"/>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093151" y="53979"/>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r>
              <a:rPr lang="en-US"/>
              <a:t>8/31/22</a:t>
            </a:r>
            <a:endParaRPr lang="en-US" dirty="0"/>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r>
              <a:rPr lang="en-US"/>
              <a:t>TEMPO ORPR</a:t>
            </a:r>
            <a:endParaRPr lang="en-US" dirty="0"/>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fld id="{DA0E24C6-B8C2-40F0-BF2D-44D0E3E3802A}" type="slidenum">
              <a:rPr lang="en-US" smtClean="0"/>
              <a:t>‹#›</a:t>
            </a:fld>
            <a:endParaRPr lang="en-US"/>
          </a:p>
        </p:txBody>
      </p:sp>
      <p:pic>
        <p:nvPicPr>
          <p:cNvPr id="11" name="Picture 10">
            <a:extLst>
              <a:ext uri="{FF2B5EF4-FFF2-40B4-BE49-F238E27FC236}">
                <a16:creationId xmlns:a16="http://schemas.microsoft.com/office/drawing/2014/main" id="{64F35C46-DC44-40C7-B149-775135110FBA}"/>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b="15663"/>
          <a:stretch/>
        </p:blipFill>
        <p:spPr>
          <a:xfrm>
            <a:off x="11170367" y="53980"/>
            <a:ext cx="914400" cy="890713"/>
          </a:xfrm>
          <a:prstGeom prst="rect">
            <a:avLst/>
          </a:prstGeom>
        </p:spPr>
      </p:pic>
    </p:spTree>
    <p:extLst>
      <p:ext uri="{BB962C8B-B14F-4D97-AF65-F5344CB8AC3E}">
        <p14:creationId xmlns:p14="http://schemas.microsoft.com/office/powerpoint/2010/main" val="519771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image" Target="../media/image53.jpe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2" Type="http://schemas.openxmlformats.org/officeDocument/2006/relationships/notesSlide" Target="../notesSlides/notesSlide5.xml"/><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32" Type="http://schemas.openxmlformats.org/officeDocument/2006/relationships/image" Target="../media/image72.png"/><Relationship Id="rId5" Type="http://schemas.openxmlformats.org/officeDocument/2006/relationships/image" Target="../media/image45.jpe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jpe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8"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8.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2.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a:extLst>
            <a:ext uri="{FF2B5EF4-FFF2-40B4-BE49-F238E27FC236}">
              <a16:creationId xmlns:a16="http://schemas.microsoft.com/office/drawing/2014/main" id="{FA72204D-4253-A9E8-F3C7-E941F505698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5DBE602-F766-3CF9-7B9A-44F825FE83ED}"/>
              </a:ext>
            </a:extLst>
          </p:cNvPr>
          <p:cNvPicPr>
            <a:picLocks noChangeAspect="1"/>
          </p:cNvPicPr>
          <p:nvPr/>
        </p:nvPicPr>
        <p:blipFill>
          <a:blip r:embed="rId3"/>
          <a:stretch>
            <a:fillRect/>
          </a:stretch>
        </p:blipFill>
        <p:spPr>
          <a:xfrm>
            <a:off x="9975527" y="293959"/>
            <a:ext cx="1100871" cy="1039712"/>
          </a:xfrm>
          <a:prstGeom prst="rect">
            <a:avLst/>
          </a:prstGeom>
        </p:spPr>
      </p:pic>
      <p:cxnSp>
        <p:nvCxnSpPr>
          <p:cNvPr id="12" name="Straight Connector 11">
            <a:extLst>
              <a:ext uri="{FF2B5EF4-FFF2-40B4-BE49-F238E27FC236}">
                <a16:creationId xmlns:a16="http://schemas.microsoft.com/office/drawing/2014/main" id="{C4633001-F7F6-EDD5-617C-89D96FC96E35}"/>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3143857-3FBE-0DEE-B045-9AB6AAE633B1}"/>
              </a:ext>
            </a:extLst>
          </p:cNvPr>
          <p:cNvSpPr txBox="1"/>
          <p:nvPr/>
        </p:nvSpPr>
        <p:spPr>
          <a:xfrm>
            <a:off x="7869173" y="605414"/>
            <a:ext cx="2060503" cy="461665"/>
          </a:xfrm>
          <a:prstGeom prst="rect">
            <a:avLst/>
          </a:prstGeom>
          <a:noFill/>
        </p:spPr>
        <p:txBody>
          <a:bodyPr wrap="square" rtlCol="0">
            <a:spAutoFit/>
          </a:bodyPr>
          <a:lstStyle/>
          <a:p>
            <a:pPr algn="ctr"/>
            <a:r>
              <a:rPr lang="en-US" sz="1200" dirty="0">
                <a:solidFill>
                  <a:srgbClr val="0000A9"/>
                </a:solidFill>
                <a:latin typeface="Helvetica" pitchFamily="2" charset="0"/>
              </a:rPr>
              <a:t>Tropospheric Emissions:</a:t>
            </a:r>
          </a:p>
          <a:p>
            <a:pPr algn="ctr"/>
            <a:r>
              <a:rPr lang="en-US" sz="1200" dirty="0">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D10213FC-D146-25BD-3452-4C29F7E06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1BEDE3A1-A9D3-5F9A-BDA1-8E507D872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6" y="6008552"/>
            <a:ext cx="610482" cy="610482"/>
          </a:xfrm>
          <a:prstGeom prst="rect">
            <a:avLst/>
          </a:prstGeom>
        </p:spPr>
      </p:pic>
      <p:pic>
        <p:nvPicPr>
          <p:cNvPr id="17" name="Picture 16">
            <a:extLst>
              <a:ext uri="{FF2B5EF4-FFF2-40B4-BE49-F238E27FC236}">
                <a16:creationId xmlns:a16="http://schemas.microsoft.com/office/drawing/2014/main" id="{B5C02FDE-82D2-323C-335E-7F5CBEAFF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sp>
        <p:nvSpPr>
          <p:cNvPr id="20" name="TextBox 19">
            <a:extLst>
              <a:ext uri="{FF2B5EF4-FFF2-40B4-BE49-F238E27FC236}">
                <a16:creationId xmlns:a16="http://schemas.microsoft.com/office/drawing/2014/main" id="{0E54D786-2E06-D37E-D160-F4B81AEA0420}"/>
              </a:ext>
            </a:extLst>
          </p:cNvPr>
          <p:cNvSpPr txBox="1">
            <a:spLocks noChangeArrowheads="1"/>
          </p:cNvSpPr>
          <p:nvPr/>
        </p:nvSpPr>
        <p:spPr bwMode="auto">
          <a:xfrm>
            <a:off x="4546984" y="1398080"/>
            <a:ext cx="7248036" cy="502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lnSpc>
                <a:spcPts val="3200"/>
              </a:lnSpc>
            </a:pPr>
            <a:r>
              <a:rPr lang="en-US" sz="2900" b="1" dirty="0">
                <a:solidFill>
                  <a:srgbClr val="000090"/>
                </a:solidFill>
                <a:latin typeface="Arial Narrow" panose="020B0604020202020204" pitchFamily="34" charset="0"/>
                <a:ea typeface="ヒラギノ角ゴ Pro W3"/>
                <a:cs typeface="Arial Narrow" panose="020B0604020202020204" pitchFamily="34" charset="0"/>
              </a:rPr>
              <a:t>TEMPO Mission Status</a:t>
            </a:r>
          </a:p>
        </p:txBody>
      </p:sp>
      <p:sp>
        <p:nvSpPr>
          <p:cNvPr id="4" name="AutoShape 4" descr="AGU23, , San Francisco">
            <a:extLst>
              <a:ext uri="{FF2B5EF4-FFF2-40B4-BE49-F238E27FC236}">
                <a16:creationId xmlns:a16="http://schemas.microsoft.com/office/drawing/2014/main" id="{8E8DF059-5C6B-1EB7-AE73-F5E90611EF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AGU23, , San Francisco">
            <a:extLst>
              <a:ext uri="{FF2B5EF4-FFF2-40B4-BE49-F238E27FC236}">
                <a16:creationId xmlns:a16="http://schemas.microsoft.com/office/drawing/2014/main" id="{468D3A82-2582-9FCE-1AB6-D0BB75F86FC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04B9126F-C021-40AA-41C6-2CDD1E3F2EC0}"/>
              </a:ext>
            </a:extLst>
          </p:cNvPr>
          <p:cNvSpPr txBox="1">
            <a:spLocks noChangeArrowheads="1"/>
          </p:cNvSpPr>
          <p:nvPr/>
        </p:nvSpPr>
        <p:spPr bwMode="auto">
          <a:xfrm>
            <a:off x="4408421" y="1900782"/>
            <a:ext cx="7525162" cy="4755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spcBef>
                <a:spcPts val="1200"/>
              </a:spcBef>
              <a:buClr>
                <a:srgbClr val="000000"/>
              </a:buClr>
              <a:defRPr/>
            </a:pPr>
            <a:r>
              <a:rPr lang="en-US" sz="1800" b="1" kern="0" dirty="0">
                <a:solidFill>
                  <a:srgbClr val="002060"/>
                </a:solidFill>
                <a:latin typeface="Arial"/>
                <a:ea typeface="Arial"/>
                <a:cs typeface="Arial"/>
                <a:sym typeface="Arial"/>
              </a:rPr>
              <a:t>Xiong Liu</a:t>
            </a:r>
            <a:r>
              <a:rPr lang="en-US" sz="1800" kern="0" baseline="30000" dirty="0">
                <a:solidFill>
                  <a:srgbClr val="002060"/>
                </a:solidFill>
                <a:latin typeface="Arial"/>
                <a:ea typeface="Arial"/>
                <a:cs typeface="Arial"/>
                <a:sym typeface="Arial"/>
              </a:rPr>
              <a:t>1</a:t>
            </a:r>
            <a:r>
              <a:rPr lang="en-US" sz="1600" kern="0" dirty="0">
                <a:solidFill>
                  <a:srgbClr val="002060"/>
                </a:solidFill>
                <a:latin typeface="Arial"/>
                <a:ea typeface="Arial"/>
                <a:cs typeface="Arial"/>
                <a:sym typeface="Arial"/>
              </a:rPr>
              <a:t>,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K. Chance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C.R. Nowlan</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G. Gonzalez Abad</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R. Suleiman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Houck</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Davis</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H. Wang</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H. Chong</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W. Hou</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J. Park</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J. Bak</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L. Carpenter</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C. Chan Miller</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J. Fitzmaurice</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 Oppenheimer</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E. O’Sullivan</a:t>
            </a:r>
            <a:r>
              <a:rPr lang="en-US" sz="1500" kern="0" baseline="30000" dirty="0">
                <a:solidFill>
                  <a:srgbClr val="002060"/>
                </a:solidFill>
                <a:latin typeface="Arial"/>
                <a:ea typeface="Arial"/>
                <a:cs typeface="Arial"/>
                <a:sym typeface="Arial"/>
              </a:rPr>
              <a:t>1</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K.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Daugherty</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D.E. Flittner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C. Fenn</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D. Rosenbaum</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a:t>
            </a:r>
            <a:r>
              <a:rPr lang="en-US" sz="1500" kern="0" dirty="0">
                <a:solidFill>
                  <a:srgbClr val="002060"/>
                </a:solidFill>
                <a:latin typeface="Arial"/>
                <a:ea typeface="Arial"/>
                <a:cs typeface="Arial"/>
                <a:sym typeface="Arial"/>
              </a:rPr>
              <a:t> C. Brown</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N. Mishra</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R.T. Neece</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 E. Roback</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J. Strickland</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L. Judd</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P. Rawat</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K. Travis</a:t>
            </a:r>
            <a:r>
              <a:rPr lang="en-US" sz="1500" kern="0" baseline="30000" dirty="0">
                <a:solidFill>
                  <a:srgbClr val="002060"/>
                </a:solidFill>
                <a:latin typeface="Arial"/>
                <a:ea typeface="Arial"/>
                <a:cs typeface="Arial"/>
                <a:sym typeface="Arial"/>
              </a:rPr>
              <a:t>2</a:t>
            </a:r>
            <a:r>
              <a:rPr lang="en-US" sz="1500" kern="0" dirty="0">
                <a:solidFill>
                  <a:srgbClr val="002060"/>
                </a:solidFill>
                <a:latin typeface="Arial"/>
                <a:ea typeface="Arial"/>
                <a:cs typeface="Arial"/>
                <a:sym typeface="Arial"/>
              </a:rPr>
              <a:t>, J.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Carr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3</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J.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Szykman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4</a:t>
            </a:r>
            <a:r>
              <a:rPr lang="en-US" sz="1500" kern="0" dirty="0">
                <a:solidFill>
                  <a:srgbClr val="002060"/>
                </a:solidFill>
                <a:latin typeface="Arial"/>
                <a:ea typeface="Arial"/>
                <a:cs typeface="Arial"/>
                <a:sym typeface="Arial"/>
              </a:rPr>
              <a:t>, B. Henderson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4</a:t>
            </a:r>
            <a:r>
              <a:rPr lang="en-US" sz="1500" kern="0" dirty="0">
                <a:solidFill>
                  <a:srgbClr val="002060"/>
                </a:solidFill>
                <a:latin typeface="Arial"/>
                <a:ea typeface="Arial"/>
                <a:cs typeface="Arial"/>
                <a:sym typeface="Arial"/>
              </a:rPr>
              <a:t>, L. Valin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4</a:t>
            </a:r>
            <a:r>
              <a:rPr lang="en-US" sz="1500" kern="0" dirty="0">
                <a:solidFill>
                  <a:srgbClr val="002060"/>
                </a:solidFill>
                <a:latin typeface="Arial"/>
                <a:ea typeface="Arial"/>
                <a:cs typeface="Arial"/>
                <a:sym typeface="Arial"/>
              </a:rPr>
              <a:t>, J. Joiner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Z. Fasnacht</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S. Frith</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D. Haffner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E. </a:t>
            </a:r>
            <a:r>
              <a:rPr lang="en-US" sz="1500" kern="0" dirty="0" err="1">
                <a:solidFill>
                  <a:srgbClr val="002060"/>
                </a:solidFill>
                <a:latin typeface="Arial"/>
                <a:ea typeface="Arial"/>
                <a:cs typeface="Arial"/>
                <a:sym typeface="Arial"/>
              </a:rPr>
              <a:t>Knowland</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N. </a:t>
            </a:r>
            <a:r>
              <a:rPr lang="en-US" sz="1500" kern="0" dirty="0" err="1">
                <a:solidFill>
                  <a:srgbClr val="002060"/>
                </a:solidFill>
                <a:latin typeface="Arial"/>
                <a:ea typeface="Arial"/>
                <a:cs typeface="Arial"/>
                <a:sym typeface="Arial"/>
              </a:rPr>
              <a:t>Kramarova</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N. Krotkov</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C. Li</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W. Qin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G. </a:t>
            </a:r>
            <a:r>
              <a:rPr lang="en-US" sz="1500" kern="0" dirty="0" err="1">
                <a:solidFill>
                  <a:srgbClr val="002060"/>
                </a:solidFill>
                <a:latin typeface="Arial"/>
                <a:ea typeface="Arial"/>
                <a:cs typeface="Arial"/>
                <a:sym typeface="Arial"/>
              </a:rPr>
              <a:t>Jaross</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C. </a:t>
            </a:r>
            <a:r>
              <a:rPr lang="en-US" sz="1500" kern="0" dirty="0" err="1">
                <a:solidFill>
                  <a:srgbClr val="002060"/>
                </a:solidFill>
                <a:latin typeface="Arial"/>
                <a:ea typeface="Arial"/>
                <a:cs typeface="Arial"/>
                <a:sym typeface="Arial"/>
              </a:rPr>
              <a:t>Seftor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A. </a:t>
            </a:r>
            <a:r>
              <a:rPr lang="en-US" sz="1500" kern="0" dirty="0" err="1">
                <a:solidFill>
                  <a:srgbClr val="002060"/>
                </a:solidFill>
                <a:latin typeface="Arial"/>
                <a:ea typeface="Arial"/>
                <a:cs typeface="Arial"/>
                <a:sym typeface="Arial"/>
              </a:rPr>
              <a:t>Vasilkov</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E.-S. Yang</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J. </a:t>
            </a:r>
            <a:r>
              <a:rPr lang="en-US" sz="1500" kern="0" dirty="0" err="1">
                <a:solidFill>
                  <a:srgbClr val="002060"/>
                </a:solidFill>
                <a:latin typeface="Arial"/>
                <a:ea typeface="Arial"/>
                <a:cs typeface="Arial"/>
                <a:sym typeface="Arial"/>
              </a:rPr>
              <a:t>Ziemke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5</a:t>
            </a:r>
            <a:r>
              <a:rPr lang="en-US" sz="1500" kern="0" dirty="0">
                <a:solidFill>
                  <a:srgbClr val="002060"/>
                </a:solidFill>
                <a:latin typeface="Arial"/>
                <a:ea typeface="Arial"/>
                <a:cs typeface="Arial"/>
                <a:sym typeface="Arial"/>
              </a:rPr>
              <a:t>,  M.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Newchurch</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6</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p>
          <a:p>
            <a:pPr marL="342900" indent="-342900" algn="r" eaLnBrk="1" hangingPunct="1">
              <a:buClr>
                <a:srgbClr val="000000"/>
              </a:buClr>
              <a:buAutoNum type="alphaUcPeriod"/>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Naeger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6</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R. Cohen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7</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Geddes</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8</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 Herman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9</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B. Pierce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10</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R. Spurr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S. Kondragunta</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J. Wang</a:t>
            </a:r>
            <a:r>
              <a:rPr lang="en-US" sz="1500" kern="0" baseline="30000" dirty="0">
                <a:solidFill>
                  <a:srgbClr val="002060"/>
                </a:solidFill>
                <a:latin typeface="Arial"/>
                <a:ea typeface="Arial"/>
                <a:cs typeface="Arial"/>
                <a:sym typeface="Arial"/>
              </a:rPr>
              <a:t>13</a:t>
            </a:r>
            <a:r>
              <a:rPr lang="en-US" sz="1500" kern="0" dirty="0">
                <a:solidFill>
                  <a:srgbClr val="002060"/>
                </a:solidFill>
                <a:latin typeface="Arial"/>
                <a:ea typeface="Arial"/>
                <a:cs typeface="Arial"/>
                <a:sym typeface="Arial"/>
              </a:rPr>
              <a:t>, O. Torres</a:t>
            </a:r>
            <a:r>
              <a:rPr lang="en-US" sz="1500" kern="0" baseline="30000" dirty="0">
                <a:solidFill>
                  <a:srgbClr val="002060"/>
                </a:solidFill>
                <a:latin typeface="Arial"/>
                <a:ea typeface="Arial"/>
                <a:cs typeface="Arial"/>
                <a:sym typeface="Arial"/>
              </a:rPr>
              <a:t>5</a:t>
            </a:r>
            <a:r>
              <a:rPr lang="en-US" sz="1500" kern="0" dirty="0">
                <a:solidFill>
                  <a:srgbClr val="002060"/>
                </a:solidFill>
                <a:latin typeface="Arial"/>
                <a:ea typeface="Arial"/>
                <a:cs typeface="Arial"/>
                <a:sym typeface="Arial"/>
              </a:rPr>
              <a:t>, H</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Zhang</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P. Ciren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endParaRPr lang="en-US" sz="1500" kern="0" dirty="0">
              <a:solidFill>
                <a:srgbClr val="002060"/>
              </a:solidFill>
              <a:latin typeface="Arial"/>
              <a:ea typeface="Arial"/>
              <a:cs typeface="Arial"/>
              <a:sym typeface="Arial"/>
            </a:endParaRP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X. Zhao</a:t>
            </a:r>
            <a:r>
              <a:rPr lang="en-US" sz="1500" kern="0" baseline="30000" dirty="0">
                <a:solidFill>
                  <a:srgbClr val="002060"/>
                </a:solidFill>
                <a:latin typeface="Arial"/>
                <a:ea typeface="Arial"/>
                <a:cs typeface="Arial"/>
                <a:sym typeface="Arial"/>
              </a:rPr>
              <a:t>14</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and </a:t>
            </a:r>
            <a:r>
              <a:rPr kumimoji="0" lang="en-US" sz="1500" b="1" i="0" u="none" strike="noStrike" kern="0" cap="none" spc="0" normalizeH="0" baseline="0" noProof="0" dirty="0">
                <a:ln>
                  <a:noFill/>
                </a:ln>
                <a:solidFill>
                  <a:srgbClr val="002060"/>
                </a:solidFill>
                <a:effectLst/>
                <a:uLnTx/>
                <a:uFillTx/>
                <a:latin typeface="Arial"/>
                <a:ea typeface="Arial"/>
                <a:cs typeface="Arial"/>
                <a:sym typeface="Arial"/>
              </a:rPr>
              <a:t>the TEMPO Team</a:t>
            </a:r>
            <a:endParaRPr lang="en-US" sz="1600" b="1" kern="0" dirty="0">
              <a:solidFill>
                <a:srgbClr val="7030A0"/>
              </a:solidFill>
              <a:latin typeface="Arial"/>
              <a:cs typeface="Arial"/>
              <a:sym typeface="Arial"/>
            </a:endParaRPr>
          </a:p>
          <a:p>
            <a:pPr algn="r" eaLnBrk="1" hangingPunct="1">
              <a:spcBef>
                <a:spcPts val="600"/>
              </a:spcBef>
              <a:buClr>
                <a:srgbClr val="000000"/>
              </a:buClr>
              <a:defRPr/>
            </a:pPr>
            <a:r>
              <a:rPr lang="en-US" sz="1600" b="1" kern="0" baseline="30000" dirty="0">
                <a:solidFill>
                  <a:srgbClr val="7030A0"/>
                </a:solidFill>
                <a:latin typeface="Arial"/>
                <a:cs typeface="Arial"/>
                <a:sym typeface="Arial"/>
              </a:rPr>
              <a:t>1</a:t>
            </a:r>
            <a:r>
              <a:rPr lang="en-US" sz="1600" b="1" kern="0" dirty="0">
                <a:solidFill>
                  <a:srgbClr val="7030A0"/>
                </a:solidFill>
                <a:latin typeface="Arial"/>
                <a:cs typeface="Arial"/>
                <a:sym typeface="Arial"/>
              </a:rPr>
              <a:t>Smithsonian Astrophysical Observatory (SAO), </a:t>
            </a:r>
            <a:r>
              <a:rPr lang="en-US" sz="1600" b="1" kern="0" dirty="0" err="1">
                <a:solidFill>
                  <a:srgbClr val="7030A0"/>
                </a:solidFill>
                <a:latin typeface="Arial"/>
                <a:cs typeface="Arial"/>
                <a:sym typeface="Arial"/>
              </a:rPr>
              <a:t>CfA</a:t>
            </a:r>
            <a:endParaRPr lang="en-US" sz="1600" b="1" kern="0" dirty="0">
              <a:solidFill>
                <a:srgbClr val="7030A0"/>
              </a:solidFill>
              <a:latin typeface="Arial"/>
              <a:cs typeface="Arial"/>
              <a:sym typeface="Arial"/>
            </a:endParaRPr>
          </a:p>
          <a:p>
            <a:pPr algn="r" eaLnBrk="1" hangingPunct="1">
              <a:spcBef>
                <a:spcPts val="600"/>
              </a:spcBef>
              <a:buClr>
                <a:srgbClr val="000000"/>
              </a:buClr>
              <a:defRPr/>
            </a:pPr>
            <a:r>
              <a:rPr lang="en-US" sz="1600" b="1" kern="0" baseline="30000" dirty="0">
                <a:solidFill>
                  <a:srgbClr val="7030A0"/>
                </a:solidFill>
                <a:latin typeface="Arial"/>
                <a:cs typeface="Arial"/>
                <a:sym typeface="Arial"/>
              </a:rPr>
              <a:t>2</a:t>
            </a:r>
            <a:r>
              <a:rPr lang="en-US" sz="1600" b="1" kern="0" dirty="0">
                <a:solidFill>
                  <a:srgbClr val="7030A0"/>
                </a:solidFill>
                <a:latin typeface="Arial"/>
                <a:cs typeface="Arial"/>
                <a:sym typeface="Arial"/>
              </a:rPr>
              <a:t>NASA </a:t>
            </a:r>
            <a:r>
              <a:rPr lang="en-US" sz="1600" b="1" kern="0" dirty="0" err="1">
                <a:solidFill>
                  <a:srgbClr val="7030A0"/>
                </a:solidFill>
                <a:latin typeface="Arial"/>
                <a:cs typeface="Arial"/>
                <a:sym typeface="Arial"/>
              </a:rPr>
              <a:t>LaRc</a:t>
            </a:r>
            <a:r>
              <a:rPr lang="en-US" sz="1600" b="1" kern="0" dirty="0">
                <a:solidFill>
                  <a:srgbClr val="7030A0"/>
                </a:solidFill>
                <a:latin typeface="Arial"/>
                <a:cs typeface="Arial"/>
                <a:sym typeface="Arial"/>
              </a:rPr>
              <a:t> </a:t>
            </a:r>
            <a:r>
              <a:rPr lang="en-US" sz="1600" b="1" kern="0" baseline="30000" dirty="0">
                <a:solidFill>
                  <a:srgbClr val="7030A0"/>
                </a:solidFill>
                <a:latin typeface="Arial"/>
                <a:cs typeface="Arial"/>
                <a:sym typeface="Arial"/>
              </a:rPr>
              <a:t>3</a:t>
            </a:r>
            <a:r>
              <a:rPr lang="en-US" sz="1600" b="1" kern="0" dirty="0">
                <a:solidFill>
                  <a:srgbClr val="7030A0"/>
                </a:solidFill>
                <a:latin typeface="Arial"/>
                <a:cs typeface="Arial"/>
                <a:sym typeface="Arial"/>
              </a:rPr>
              <a:t>Carr Astro. </a:t>
            </a:r>
            <a:r>
              <a:rPr lang="en-US" sz="1600" b="1" kern="0" baseline="30000" dirty="0">
                <a:solidFill>
                  <a:srgbClr val="7030A0"/>
                </a:solidFill>
                <a:latin typeface="Arial"/>
                <a:cs typeface="Arial"/>
                <a:sym typeface="Arial"/>
              </a:rPr>
              <a:t>4</a:t>
            </a:r>
            <a:r>
              <a:rPr lang="en-US" sz="1600" b="1" kern="0" dirty="0">
                <a:solidFill>
                  <a:srgbClr val="7030A0"/>
                </a:solidFill>
                <a:latin typeface="Arial"/>
                <a:cs typeface="Arial"/>
                <a:sym typeface="Arial"/>
              </a:rPr>
              <a:t>EPA </a:t>
            </a:r>
            <a:r>
              <a:rPr lang="en-US" sz="1600" b="1" kern="0" baseline="30000" dirty="0">
                <a:solidFill>
                  <a:srgbClr val="7030A0"/>
                </a:solidFill>
                <a:latin typeface="Arial"/>
                <a:cs typeface="Arial"/>
                <a:sym typeface="Arial"/>
              </a:rPr>
              <a:t>5</a:t>
            </a:r>
            <a:r>
              <a:rPr lang="en-US" sz="1600" b="1" kern="0" dirty="0">
                <a:solidFill>
                  <a:srgbClr val="7030A0"/>
                </a:solidFill>
                <a:latin typeface="Arial"/>
                <a:cs typeface="Arial"/>
                <a:sym typeface="Arial"/>
              </a:rPr>
              <a:t>NASA GSFC </a:t>
            </a:r>
            <a:r>
              <a:rPr lang="en-US" sz="1600" b="1" kern="0" baseline="30000" dirty="0">
                <a:solidFill>
                  <a:srgbClr val="7030A0"/>
                </a:solidFill>
                <a:latin typeface="Arial"/>
                <a:cs typeface="Arial"/>
                <a:sym typeface="Arial"/>
              </a:rPr>
              <a:t>6</a:t>
            </a:r>
            <a:r>
              <a:rPr lang="en-US" sz="1600" b="1" kern="0" dirty="0">
                <a:solidFill>
                  <a:srgbClr val="7030A0"/>
                </a:solidFill>
                <a:latin typeface="Arial"/>
                <a:cs typeface="Arial"/>
                <a:sym typeface="Arial"/>
              </a:rPr>
              <a:t>UAH </a:t>
            </a:r>
            <a:r>
              <a:rPr lang="en-US" sz="1600" b="1" kern="0" baseline="30000" dirty="0">
                <a:solidFill>
                  <a:srgbClr val="7030A0"/>
                </a:solidFill>
                <a:latin typeface="Arial"/>
                <a:cs typeface="Arial"/>
                <a:sym typeface="Arial"/>
              </a:rPr>
              <a:t>7</a:t>
            </a:r>
            <a:r>
              <a:rPr lang="en-US" sz="1600" b="1" kern="0" dirty="0">
                <a:solidFill>
                  <a:srgbClr val="7030A0"/>
                </a:solidFill>
                <a:latin typeface="Arial"/>
                <a:cs typeface="Arial"/>
                <a:sym typeface="Arial"/>
              </a:rPr>
              <a:t>UCB </a:t>
            </a:r>
          </a:p>
          <a:p>
            <a:pPr algn="r" eaLnBrk="1" hangingPunct="1">
              <a:spcBef>
                <a:spcPts val="600"/>
              </a:spcBef>
              <a:buClr>
                <a:srgbClr val="000000"/>
              </a:buClr>
              <a:defRPr/>
            </a:pPr>
            <a:r>
              <a:rPr lang="en-US" sz="1600" b="1" kern="0" baseline="30000" dirty="0">
                <a:solidFill>
                  <a:srgbClr val="7030A0"/>
                </a:solidFill>
                <a:latin typeface="Arial"/>
                <a:cs typeface="Arial"/>
                <a:sym typeface="Arial"/>
              </a:rPr>
              <a:t>8</a:t>
            </a:r>
            <a:r>
              <a:rPr lang="en-US" sz="1600" b="1" kern="0" dirty="0">
                <a:solidFill>
                  <a:srgbClr val="7030A0"/>
                </a:solidFill>
                <a:latin typeface="Arial"/>
                <a:cs typeface="Arial"/>
                <a:sym typeface="Arial"/>
              </a:rPr>
              <a:t>BU</a:t>
            </a:r>
            <a:r>
              <a:rPr lang="en-US" sz="1600" b="1" kern="0" baseline="30000" dirty="0">
                <a:solidFill>
                  <a:srgbClr val="7030A0"/>
                </a:solidFill>
                <a:latin typeface="Arial"/>
                <a:cs typeface="Arial"/>
                <a:sym typeface="Arial"/>
              </a:rPr>
              <a:t> 9</a:t>
            </a:r>
            <a:r>
              <a:rPr lang="en-US" sz="1600" b="1" kern="0" dirty="0">
                <a:solidFill>
                  <a:srgbClr val="7030A0"/>
                </a:solidFill>
                <a:latin typeface="Arial"/>
                <a:cs typeface="Arial"/>
                <a:sym typeface="Arial"/>
              </a:rPr>
              <a:t>UMBC </a:t>
            </a:r>
            <a:r>
              <a:rPr lang="en-US" sz="1600" b="1" kern="0" baseline="30000" dirty="0">
                <a:solidFill>
                  <a:srgbClr val="7030A0"/>
                </a:solidFill>
                <a:latin typeface="Arial"/>
                <a:cs typeface="Arial"/>
                <a:sym typeface="Arial"/>
              </a:rPr>
              <a:t>10</a:t>
            </a:r>
            <a:r>
              <a:rPr lang="en-US" sz="1600" b="1" kern="0" dirty="0">
                <a:solidFill>
                  <a:srgbClr val="7030A0"/>
                </a:solidFill>
                <a:latin typeface="Arial"/>
                <a:cs typeface="Arial"/>
                <a:sym typeface="Arial"/>
              </a:rPr>
              <a:t>UWM </a:t>
            </a:r>
            <a:r>
              <a:rPr lang="en-US" sz="1600" b="1" kern="0" baseline="30000" dirty="0">
                <a:solidFill>
                  <a:srgbClr val="7030A0"/>
                </a:solidFill>
                <a:latin typeface="Arial"/>
                <a:cs typeface="Arial"/>
                <a:sym typeface="Arial"/>
              </a:rPr>
              <a:t>11</a:t>
            </a:r>
            <a:r>
              <a:rPr lang="en-US" sz="1600" b="1" kern="0" dirty="0">
                <a:solidFill>
                  <a:srgbClr val="7030A0"/>
                </a:solidFill>
                <a:latin typeface="Arial"/>
                <a:cs typeface="Arial"/>
                <a:sym typeface="Arial"/>
              </a:rPr>
              <a:t>RT Sol. Inc </a:t>
            </a:r>
            <a:r>
              <a:rPr lang="en-US" sz="1600" b="1" kern="0" baseline="30000" dirty="0">
                <a:solidFill>
                  <a:srgbClr val="7030A0"/>
                </a:solidFill>
                <a:latin typeface="Arial"/>
                <a:cs typeface="Arial"/>
                <a:sym typeface="Arial"/>
              </a:rPr>
              <a:t>12</a:t>
            </a:r>
            <a:r>
              <a:rPr lang="en-US" sz="1600" b="1" kern="0" dirty="0">
                <a:solidFill>
                  <a:srgbClr val="7030A0"/>
                </a:solidFill>
                <a:latin typeface="Arial"/>
                <a:cs typeface="Arial"/>
                <a:sym typeface="Arial"/>
              </a:rPr>
              <a:t>NOAA </a:t>
            </a:r>
            <a:r>
              <a:rPr lang="en-US" sz="1600" b="1" kern="0" baseline="30000" dirty="0">
                <a:solidFill>
                  <a:srgbClr val="7030A0"/>
                </a:solidFill>
                <a:latin typeface="Arial"/>
                <a:cs typeface="Arial"/>
                <a:sym typeface="Arial"/>
              </a:rPr>
              <a:t>13</a:t>
            </a:r>
            <a:r>
              <a:rPr lang="en-US" sz="1600" b="1" kern="0" dirty="0">
                <a:solidFill>
                  <a:srgbClr val="7030A0"/>
                </a:solidFill>
                <a:latin typeface="Arial"/>
                <a:cs typeface="Arial"/>
                <a:sym typeface="Arial"/>
              </a:rPr>
              <a:t>UI </a:t>
            </a:r>
            <a:r>
              <a:rPr lang="en-US" sz="1600" b="1" kern="0" baseline="30000" dirty="0">
                <a:solidFill>
                  <a:srgbClr val="7030A0"/>
                </a:solidFill>
                <a:latin typeface="Arial"/>
                <a:cs typeface="Arial"/>
                <a:sym typeface="Arial"/>
              </a:rPr>
              <a:t>14</a:t>
            </a:r>
            <a:r>
              <a:rPr lang="en-US" sz="1600" b="1" kern="0" dirty="0">
                <a:solidFill>
                  <a:srgbClr val="7030A0"/>
                </a:solidFill>
                <a:latin typeface="Arial"/>
                <a:cs typeface="Arial"/>
                <a:sym typeface="Arial"/>
              </a:rPr>
              <a:t>ECCC</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endParaRPr kumimoji="0" lang="en-US" sz="1800" b="1" i="0" u="none" strike="noStrike" kern="1200" cap="none" spc="0" normalizeH="0" baseline="0" noProof="0" dirty="0">
              <a:ln>
                <a:noFill/>
              </a:ln>
              <a:solidFill>
                <a:srgbClr val="0070C0"/>
              </a:solidFill>
              <a:effectLst/>
              <a:uLnTx/>
              <a:uFillTx/>
              <a:latin typeface="Arial" charset="0"/>
              <a:ea typeface="ヒラギノ角ゴ Pro W3" charset="0"/>
              <a:cs typeface="Arial" charset="0"/>
            </a:endParaRP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1200" cap="none" spc="0" normalizeH="0" baseline="0" noProof="0" dirty="0">
                <a:ln>
                  <a:noFill/>
                </a:ln>
                <a:solidFill>
                  <a:srgbClr val="0070C0"/>
                </a:solidFill>
                <a:effectLst/>
                <a:uLnTx/>
                <a:uFillTx/>
                <a:latin typeface="Arial" charset="0"/>
                <a:ea typeface="ヒラギノ角ゴ Pro W3" charset="0"/>
                <a:cs typeface="Arial" charset="0"/>
              </a:rPr>
              <a:t>CEOS AC-VC-21</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lang="en-US" sz="1800" b="1" dirty="0">
                <a:solidFill>
                  <a:srgbClr val="0070C0"/>
                </a:solidFill>
                <a:cs typeface="Arial" charset="0"/>
              </a:rPr>
              <a:t>Takamatsu, Japan</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lang="en-US" sz="1800" b="1" dirty="0">
                <a:solidFill>
                  <a:srgbClr val="0070C0"/>
                </a:solidFill>
                <a:cs typeface="Arial" charset="0"/>
              </a:rPr>
              <a:t>June 11</a:t>
            </a:r>
            <a:r>
              <a:rPr kumimoji="0" lang="en-US" sz="1800" b="1" i="0" u="none" strike="noStrike" kern="1200" cap="none" spc="0" normalizeH="0" baseline="0" noProof="0" dirty="0">
                <a:ln>
                  <a:noFill/>
                </a:ln>
                <a:solidFill>
                  <a:srgbClr val="0070C0"/>
                </a:solidFill>
                <a:effectLst/>
                <a:uLnTx/>
                <a:uFillTx/>
                <a:latin typeface="Arial" charset="0"/>
                <a:ea typeface="ヒラギノ角ゴ Pro W3" charset="0"/>
                <a:cs typeface="Arial" charset="0"/>
              </a:rPr>
              <a:t>, 2025</a:t>
            </a:r>
          </a:p>
        </p:txBody>
      </p:sp>
    </p:spTree>
    <p:extLst>
      <p:ext uri="{BB962C8B-B14F-4D97-AF65-F5344CB8AC3E}">
        <p14:creationId xmlns:p14="http://schemas.microsoft.com/office/powerpoint/2010/main" val="803952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0" y="1128550"/>
            <a:ext cx="12192000" cy="4112524"/>
          </a:xfrm>
        </p:spPr>
        <p:txBody>
          <a:bodyPr/>
          <a:lstStyle/>
          <a:p>
            <a:r>
              <a:rPr lang="en-US" b="1" dirty="0"/>
              <a:t>TEMPO operations are nominal, and instrument is performing very well.</a:t>
            </a:r>
          </a:p>
          <a:p>
            <a:r>
              <a:rPr lang="en-US" b="1" dirty="0"/>
              <a:t>L1b (including twilights), cloud, NO</a:t>
            </a:r>
            <a:r>
              <a:rPr lang="en-US" b="1" baseline="-25000" dirty="0"/>
              <a:t>2</a:t>
            </a:r>
            <a:r>
              <a:rPr lang="en-US" b="1" dirty="0"/>
              <a:t>, HCHO, total O</a:t>
            </a:r>
            <a:r>
              <a:rPr lang="en-US" b="1" baseline="-25000" dirty="0"/>
              <a:t>3</a:t>
            </a:r>
            <a:r>
              <a:rPr lang="en-US" b="1" dirty="0"/>
              <a:t> are publicly available and upgraded to provisional status. O3 profile product is operationally produced.</a:t>
            </a:r>
          </a:p>
          <a:p>
            <a:r>
              <a:rPr lang="en-US" b="1" dirty="0"/>
              <a:t>Next version including ozone profile and NRT products expected ~August 2025</a:t>
            </a:r>
          </a:p>
          <a:p>
            <a:r>
              <a:rPr lang="en-US" b="1" dirty="0"/>
              <a:t>Mission extended to September 2026, further extension via Senior Review</a:t>
            </a:r>
          </a:p>
          <a:p>
            <a:r>
              <a:rPr lang="en-US" b="1" dirty="0"/>
              <a:t>Many more TEMPO products to come!</a:t>
            </a:r>
          </a:p>
          <a:p>
            <a:r>
              <a:rPr lang="en-US" b="1" dirty="0"/>
              <a:t>AGU Special Collection “TEMPO data products, science and applications” are open until 12/31/2025.</a:t>
            </a: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62346"/>
            <a:ext cx="12192000" cy="975701"/>
          </a:xfrm>
        </p:spPr>
        <p:txBody>
          <a:bodyPr/>
          <a:lstStyle/>
          <a:p>
            <a:r>
              <a:rPr lang="en-US" dirty="0"/>
              <a:t>Summary and Outlook</a:t>
            </a:r>
            <a:endParaRPr lang="en-US" dirty="0">
              <a:solidFill>
                <a:srgbClr val="00B050"/>
              </a:solidFill>
            </a:endParaRP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WordArt 10">
            <a:extLst>
              <a:ext uri="{FF2B5EF4-FFF2-40B4-BE49-F238E27FC236}">
                <a16:creationId xmlns:a16="http://schemas.microsoft.com/office/drawing/2014/main" id="{29FD9F58-3BF5-733B-AF82-AC76D16B4019}"/>
              </a:ext>
            </a:extLst>
          </p:cNvPr>
          <p:cNvSpPr>
            <a:spLocks noChangeArrowheads="1" noChangeShapeType="1" noTextEdit="1"/>
          </p:cNvSpPr>
          <p:nvPr/>
        </p:nvSpPr>
        <p:spPr bwMode="auto">
          <a:xfrm>
            <a:off x="8551442" y="5985863"/>
            <a:ext cx="1869513" cy="685800"/>
          </a:xfrm>
          <a:prstGeom prst="rect">
            <a:avLst/>
          </a:prstGeom>
        </p:spPr>
        <p:txBody>
          <a:bodyPr wrap="none" fromWordArt="1">
            <a:prstTxWarp prst="textPlain">
              <a:avLst>
                <a:gd name="adj" fmla="val 50000"/>
              </a:avLst>
            </a:prstTxWarp>
          </a:bodyPr>
          <a:lstStyle/>
          <a:p>
            <a:pPr algn="ctr">
              <a:defRPr/>
            </a:pPr>
            <a:r>
              <a:rPr lang="en-US"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Monotype Corsiva" pitchFamily="66" charset="0"/>
                <a:ea typeface="+mn-ea"/>
              </a:rPr>
              <a:t>Thank you</a:t>
            </a:r>
            <a:r>
              <a:rPr lang="en-US"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rPr>
              <a:t>!</a:t>
            </a:r>
          </a:p>
        </p:txBody>
      </p:sp>
      <p:sp>
        <p:nvSpPr>
          <p:cNvPr id="9" name="Rectangle 8">
            <a:extLst>
              <a:ext uri="{FF2B5EF4-FFF2-40B4-BE49-F238E27FC236}">
                <a16:creationId xmlns:a16="http://schemas.microsoft.com/office/drawing/2014/main" id="{FABDD6B3-6238-F923-E02F-39CD1B3C1A57}"/>
              </a:ext>
            </a:extLst>
          </p:cNvPr>
          <p:cNvSpPr>
            <a:spLocks noChangeArrowheads="1"/>
          </p:cNvSpPr>
          <p:nvPr/>
        </p:nvSpPr>
        <p:spPr bwMode="auto">
          <a:xfrm>
            <a:off x="983848" y="5972437"/>
            <a:ext cx="6976153" cy="757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90000"/>
              </a:lnSpc>
            </a:pPr>
            <a:r>
              <a:rPr lang="en-US" sz="2400" b="1" i="1" dirty="0">
                <a:solidFill>
                  <a:srgbClr val="002060"/>
                </a:solidFill>
              </a:rPr>
              <a:t>Acknowledgements: </a:t>
            </a:r>
            <a:r>
              <a:rPr lang="en-US" sz="2400" b="1" dirty="0"/>
              <a:t>Funding from NASA (TEMPO, NNL13AA09C; SNWG TEMPO NRT, 80MSFC24CA004)</a:t>
            </a:r>
          </a:p>
        </p:txBody>
      </p:sp>
      <p:sp>
        <p:nvSpPr>
          <p:cNvPr id="2" name="TextBox 1">
            <a:extLst>
              <a:ext uri="{FF2B5EF4-FFF2-40B4-BE49-F238E27FC236}">
                <a16:creationId xmlns:a16="http://schemas.microsoft.com/office/drawing/2014/main" id="{0188F1EF-23A2-584A-93E7-10935BBC01DB}"/>
              </a:ext>
            </a:extLst>
          </p:cNvPr>
          <p:cNvSpPr txBox="1"/>
          <p:nvPr/>
        </p:nvSpPr>
        <p:spPr>
          <a:xfrm>
            <a:off x="983848" y="59956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408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1" name="Google Shape;441;p14"/>
          <p:cNvGrpSpPr/>
          <p:nvPr/>
        </p:nvGrpSpPr>
        <p:grpSpPr>
          <a:xfrm>
            <a:off x="1075267" y="1155071"/>
            <a:ext cx="10041466" cy="5559710"/>
            <a:chOff x="114625" y="1111207"/>
            <a:chExt cx="11763190" cy="5647337"/>
          </a:xfrm>
        </p:grpSpPr>
        <p:pic>
          <p:nvPicPr>
            <p:cNvPr id="442" name="Google Shape;442;p14"/>
            <p:cNvPicPr preferRelativeResize="0"/>
            <p:nvPr/>
          </p:nvPicPr>
          <p:blipFill rotWithShape="1">
            <a:blip r:embed="rId3">
              <a:alphaModFix/>
            </a:blip>
            <a:srcRect/>
            <a:stretch/>
          </p:blipFill>
          <p:spPr>
            <a:xfrm>
              <a:off x="5340583" y="1113599"/>
              <a:ext cx="1362176" cy="1335980"/>
            </a:xfrm>
            <a:prstGeom prst="rect">
              <a:avLst/>
            </a:prstGeom>
            <a:noFill/>
            <a:ln>
              <a:noFill/>
            </a:ln>
          </p:spPr>
        </p:pic>
        <p:pic>
          <p:nvPicPr>
            <p:cNvPr id="443" name="Google Shape;443;p14" descr="epa"/>
            <p:cNvPicPr preferRelativeResize="0"/>
            <p:nvPr/>
          </p:nvPicPr>
          <p:blipFill rotWithShape="1">
            <a:blip r:embed="rId4">
              <a:alphaModFix/>
            </a:blip>
            <a:srcRect/>
            <a:stretch/>
          </p:blipFill>
          <p:spPr>
            <a:xfrm>
              <a:off x="1614070" y="2746115"/>
              <a:ext cx="1086612" cy="1183005"/>
            </a:xfrm>
            <a:prstGeom prst="rect">
              <a:avLst/>
            </a:prstGeom>
            <a:noFill/>
            <a:ln>
              <a:noFill/>
            </a:ln>
          </p:spPr>
        </p:pic>
        <p:pic>
          <p:nvPicPr>
            <p:cNvPr id="444" name="Google Shape;444;p14" descr="noaa_logo"/>
            <p:cNvPicPr preferRelativeResize="0"/>
            <p:nvPr/>
          </p:nvPicPr>
          <p:blipFill rotWithShape="1">
            <a:blip r:embed="rId5">
              <a:alphaModFix/>
            </a:blip>
            <a:srcRect/>
            <a:stretch/>
          </p:blipFill>
          <p:spPr>
            <a:xfrm>
              <a:off x="258032" y="2711258"/>
              <a:ext cx="1182116" cy="1182116"/>
            </a:xfrm>
            <a:prstGeom prst="rect">
              <a:avLst/>
            </a:prstGeom>
            <a:noFill/>
            <a:ln>
              <a:noFill/>
            </a:ln>
          </p:spPr>
        </p:pic>
        <p:pic>
          <p:nvPicPr>
            <p:cNvPr id="445" name="Google Shape;445;p14" descr="ucseal_540_139.eps"/>
            <p:cNvPicPr preferRelativeResize="0"/>
            <p:nvPr/>
          </p:nvPicPr>
          <p:blipFill rotWithShape="1">
            <a:blip r:embed="rId6">
              <a:alphaModFix/>
            </a:blip>
            <a:srcRect/>
            <a:stretch/>
          </p:blipFill>
          <p:spPr>
            <a:xfrm>
              <a:off x="2990013" y="2513109"/>
              <a:ext cx="1150747" cy="1150747"/>
            </a:xfrm>
            <a:prstGeom prst="rect">
              <a:avLst/>
            </a:prstGeom>
            <a:noFill/>
            <a:ln>
              <a:noFill/>
            </a:ln>
          </p:spPr>
        </p:pic>
        <p:pic>
          <p:nvPicPr>
            <p:cNvPr id="446" name="Google Shape;446;p14" descr="UMBC_Seal.png"/>
            <p:cNvPicPr preferRelativeResize="0"/>
            <p:nvPr/>
          </p:nvPicPr>
          <p:blipFill rotWithShape="1">
            <a:blip r:embed="rId7">
              <a:alphaModFix/>
            </a:blip>
            <a:srcRect/>
            <a:stretch/>
          </p:blipFill>
          <p:spPr>
            <a:xfrm>
              <a:off x="1500347" y="4027964"/>
              <a:ext cx="1168400" cy="1168400"/>
            </a:xfrm>
            <a:prstGeom prst="rect">
              <a:avLst/>
            </a:prstGeom>
            <a:noFill/>
            <a:ln>
              <a:noFill/>
            </a:ln>
          </p:spPr>
        </p:pic>
        <p:pic>
          <p:nvPicPr>
            <p:cNvPr id="447" name="Google Shape;447;p14" descr="logo_large"/>
            <p:cNvPicPr preferRelativeResize="0"/>
            <p:nvPr/>
          </p:nvPicPr>
          <p:blipFill rotWithShape="1">
            <a:blip r:embed="rId8">
              <a:alphaModFix/>
            </a:blip>
            <a:srcRect/>
            <a:stretch/>
          </p:blipFill>
          <p:spPr>
            <a:xfrm>
              <a:off x="6341299" y="2567342"/>
              <a:ext cx="1454147" cy="1313261"/>
            </a:xfrm>
            <a:prstGeom prst="rect">
              <a:avLst/>
            </a:prstGeom>
            <a:noFill/>
            <a:ln>
              <a:noFill/>
            </a:ln>
          </p:spPr>
        </p:pic>
        <p:pic>
          <p:nvPicPr>
            <p:cNvPr id="448" name="Google Shape;448;p14" descr="Carr-logo.png"/>
            <p:cNvPicPr preferRelativeResize="0"/>
            <p:nvPr/>
          </p:nvPicPr>
          <p:blipFill rotWithShape="1">
            <a:blip r:embed="rId9">
              <a:alphaModFix/>
            </a:blip>
            <a:srcRect/>
            <a:stretch/>
          </p:blipFill>
          <p:spPr>
            <a:xfrm>
              <a:off x="6089407" y="5089743"/>
              <a:ext cx="1489036" cy="925429"/>
            </a:xfrm>
            <a:prstGeom prst="rect">
              <a:avLst/>
            </a:prstGeom>
            <a:noFill/>
            <a:ln>
              <a:noFill/>
            </a:ln>
          </p:spPr>
        </p:pic>
        <p:pic>
          <p:nvPicPr>
            <p:cNvPr id="449" name="Google Shape;449;p14" descr="homepage.png"/>
            <p:cNvPicPr preferRelativeResize="0"/>
            <p:nvPr/>
          </p:nvPicPr>
          <p:blipFill rotWithShape="1">
            <a:blip r:embed="rId10">
              <a:alphaModFix/>
            </a:blip>
            <a:srcRect l="1928" t="10063" r="72155" b="8352"/>
            <a:stretch/>
          </p:blipFill>
          <p:spPr>
            <a:xfrm>
              <a:off x="8339453" y="4962192"/>
              <a:ext cx="1228125" cy="1147850"/>
            </a:xfrm>
            <a:prstGeom prst="rect">
              <a:avLst/>
            </a:prstGeom>
            <a:noFill/>
            <a:ln>
              <a:noFill/>
            </a:ln>
          </p:spPr>
        </p:pic>
        <p:pic>
          <p:nvPicPr>
            <p:cNvPr id="450" name="Google Shape;450;p14" descr="ncar"/>
            <p:cNvPicPr preferRelativeResize="0"/>
            <p:nvPr/>
          </p:nvPicPr>
          <p:blipFill rotWithShape="1">
            <a:blip r:embed="rId11">
              <a:alphaModFix/>
            </a:blip>
            <a:srcRect/>
            <a:stretch/>
          </p:blipFill>
          <p:spPr>
            <a:xfrm>
              <a:off x="10276475" y="5002591"/>
              <a:ext cx="1467845" cy="999057"/>
            </a:xfrm>
            <a:prstGeom prst="rect">
              <a:avLst/>
            </a:prstGeom>
            <a:noFill/>
            <a:ln>
              <a:noFill/>
            </a:ln>
          </p:spPr>
        </p:pic>
        <p:pic>
          <p:nvPicPr>
            <p:cNvPr id="451" name="Google Shape;451;p14" descr="slu_4c.eps"/>
            <p:cNvPicPr preferRelativeResize="0"/>
            <p:nvPr/>
          </p:nvPicPr>
          <p:blipFill rotWithShape="1">
            <a:blip r:embed="rId12">
              <a:alphaModFix/>
            </a:blip>
            <a:srcRect/>
            <a:stretch/>
          </p:blipFill>
          <p:spPr>
            <a:xfrm>
              <a:off x="9301462" y="2202701"/>
              <a:ext cx="1188788" cy="1636181"/>
            </a:xfrm>
            <a:prstGeom prst="rect">
              <a:avLst/>
            </a:prstGeom>
            <a:noFill/>
            <a:ln>
              <a:noFill/>
            </a:ln>
          </p:spPr>
        </p:pic>
        <p:pic>
          <p:nvPicPr>
            <p:cNvPr id="452" name="Google Shape;452;p14" descr="new-uah-logo.jpg"/>
            <p:cNvPicPr preferRelativeResize="0"/>
            <p:nvPr/>
          </p:nvPicPr>
          <p:blipFill rotWithShape="1">
            <a:blip r:embed="rId13">
              <a:alphaModFix/>
            </a:blip>
            <a:srcRect l="5089" t="12483" r="4605" b="11596"/>
            <a:stretch/>
          </p:blipFill>
          <p:spPr>
            <a:xfrm>
              <a:off x="4333410" y="2755729"/>
              <a:ext cx="1905382" cy="800924"/>
            </a:xfrm>
            <a:prstGeom prst="rect">
              <a:avLst/>
            </a:prstGeom>
            <a:solidFill>
              <a:srgbClr val="FCECE7">
                <a:alpha val="0"/>
              </a:srgbClr>
            </a:solidFill>
            <a:ln>
              <a:noFill/>
            </a:ln>
          </p:spPr>
        </p:pic>
        <p:pic>
          <p:nvPicPr>
            <p:cNvPr id="453" name="Google Shape;453;p14" descr="escudounam_azul_m2008_jpg.jpg"/>
            <p:cNvPicPr preferRelativeResize="0"/>
            <p:nvPr/>
          </p:nvPicPr>
          <p:blipFill rotWithShape="1">
            <a:blip r:embed="rId14">
              <a:alphaModFix/>
            </a:blip>
            <a:srcRect/>
            <a:stretch/>
          </p:blipFill>
          <p:spPr>
            <a:xfrm>
              <a:off x="253267" y="4052111"/>
              <a:ext cx="945804" cy="1120107"/>
            </a:xfrm>
            <a:prstGeom prst="rect">
              <a:avLst/>
            </a:prstGeom>
            <a:noFill/>
            <a:ln>
              <a:noFill/>
            </a:ln>
          </p:spPr>
        </p:pic>
        <p:pic>
          <p:nvPicPr>
            <p:cNvPr id="454" name="Google Shape;454;p14" descr="LOGO_INECC_2014.svg.png"/>
            <p:cNvPicPr preferRelativeResize="0"/>
            <p:nvPr/>
          </p:nvPicPr>
          <p:blipFill rotWithShape="1">
            <a:blip r:embed="rId15">
              <a:alphaModFix/>
            </a:blip>
            <a:srcRect/>
            <a:stretch/>
          </p:blipFill>
          <p:spPr>
            <a:xfrm>
              <a:off x="114625" y="5383915"/>
              <a:ext cx="1523886" cy="589744"/>
            </a:xfrm>
            <a:prstGeom prst="rect">
              <a:avLst/>
            </a:prstGeom>
            <a:noFill/>
            <a:ln>
              <a:noFill/>
            </a:ln>
          </p:spPr>
        </p:pic>
        <p:pic>
          <p:nvPicPr>
            <p:cNvPr id="455" name="Google Shape;455;p14"/>
            <p:cNvPicPr preferRelativeResize="0"/>
            <p:nvPr/>
          </p:nvPicPr>
          <p:blipFill rotWithShape="1">
            <a:blip r:embed="rId16">
              <a:alphaModFix/>
            </a:blip>
            <a:srcRect/>
            <a:stretch/>
          </p:blipFill>
          <p:spPr>
            <a:xfrm>
              <a:off x="5151826" y="3893374"/>
              <a:ext cx="1792572" cy="1020016"/>
            </a:xfrm>
            <a:prstGeom prst="rect">
              <a:avLst/>
            </a:prstGeom>
            <a:noFill/>
            <a:ln>
              <a:noFill/>
            </a:ln>
          </p:spPr>
        </p:pic>
        <p:pic>
          <p:nvPicPr>
            <p:cNvPr id="456" name="Google Shape;456;p14"/>
            <p:cNvPicPr preferRelativeResize="0"/>
            <p:nvPr/>
          </p:nvPicPr>
          <p:blipFill rotWithShape="1">
            <a:blip r:embed="rId17">
              <a:alphaModFix/>
            </a:blip>
            <a:srcRect/>
            <a:stretch/>
          </p:blipFill>
          <p:spPr>
            <a:xfrm>
              <a:off x="3210525" y="6259503"/>
              <a:ext cx="6075749" cy="427085"/>
            </a:xfrm>
            <a:prstGeom prst="rect">
              <a:avLst/>
            </a:prstGeom>
            <a:noFill/>
            <a:ln>
              <a:noFill/>
            </a:ln>
          </p:spPr>
        </p:pic>
        <p:pic>
          <p:nvPicPr>
            <p:cNvPr id="457" name="Google Shape;457;p14"/>
            <p:cNvPicPr preferRelativeResize="0"/>
            <p:nvPr/>
          </p:nvPicPr>
          <p:blipFill rotWithShape="1">
            <a:blip r:embed="rId18">
              <a:alphaModFix/>
            </a:blip>
            <a:srcRect/>
            <a:stretch/>
          </p:blipFill>
          <p:spPr>
            <a:xfrm>
              <a:off x="205619" y="6113104"/>
              <a:ext cx="1532484" cy="324526"/>
            </a:xfrm>
            <a:prstGeom prst="rect">
              <a:avLst/>
            </a:prstGeom>
            <a:noFill/>
            <a:ln>
              <a:noFill/>
            </a:ln>
          </p:spPr>
        </p:pic>
        <p:pic>
          <p:nvPicPr>
            <p:cNvPr id="458" name="Google Shape;458;p14"/>
            <p:cNvPicPr preferRelativeResize="0"/>
            <p:nvPr/>
          </p:nvPicPr>
          <p:blipFill rotWithShape="1">
            <a:blip r:embed="rId19">
              <a:alphaModFix/>
            </a:blip>
            <a:srcRect/>
            <a:stretch/>
          </p:blipFill>
          <p:spPr>
            <a:xfrm>
              <a:off x="10826195" y="3800951"/>
              <a:ext cx="1051620" cy="1051620"/>
            </a:xfrm>
            <a:prstGeom prst="rect">
              <a:avLst/>
            </a:prstGeom>
            <a:noFill/>
            <a:ln>
              <a:noFill/>
            </a:ln>
          </p:spPr>
        </p:pic>
        <p:pic>
          <p:nvPicPr>
            <p:cNvPr id="459" name="Google Shape;459;p14"/>
            <p:cNvPicPr preferRelativeResize="0"/>
            <p:nvPr/>
          </p:nvPicPr>
          <p:blipFill rotWithShape="1">
            <a:blip r:embed="rId20">
              <a:alphaModFix/>
            </a:blip>
            <a:srcRect/>
            <a:stretch/>
          </p:blipFill>
          <p:spPr>
            <a:xfrm>
              <a:off x="9505427" y="3840655"/>
              <a:ext cx="1007278" cy="1007278"/>
            </a:xfrm>
            <a:prstGeom prst="rect">
              <a:avLst/>
            </a:prstGeom>
            <a:noFill/>
            <a:ln>
              <a:noFill/>
            </a:ln>
          </p:spPr>
        </p:pic>
        <p:pic>
          <p:nvPicPr>
            <p:cNvPr id="460" name="Google Shape;460;p14"/>
            <p:cNvPicPr preferRelativeResize="0"/>
            <p:nvPr/>
          </p:nvPicPr>
          <p:blipFill rotWithShape="1">
            <a:blip r:embed="rId21">
              <a:alphaModFix/>
            </a:blip>
            <a:srcRect/>
            <a:stretch/>
          </p:blipFill>
          <p:spPr>
            <a:xfrm>
              <a:off x="9726756" y="5840715"/>
              <a:ext cx="1099439" cy="917829"/>
            </a:xfrm>
            <a:prstGeom prst="rect">
              <a:avLst/>
            </a:prstGeom>
            <a:noFill/>
            <a:ln>
              <a:noFill/>
            </a:ln>
          </p:spPr>
        </p:pic>
        <p:pic>
          <p:nvPicPr>
            <p:cNvPr id="461" name="Google Shape;461;p14"/>
            <p:cNvPicPr preferRelativeResize="0"/>
            <p:nvPr/>
          </p:nvPicPr>
          <p:blipFill rotWithShape="1">
            <a:blip r:embed="rId22">
              <a:alphaModFix/>
            </a:blip>
            <a:srcRect l="11328" r="14978" b="35467"/>
            <a:stretch/>
          </p:blipFill>
          <p:spPr>
            <a:xfrm>
              <a:off x="7912950" y="2567341"/>
              <a:ext cx="1221742" cy="1179852"/>
            </a:xfrm>
            <a:prstGeom prst="rect">
              <a:avLst/>
            </a:prstGeom>
            <a:noFill/>
            <a:ln>
              <a:noFill/>
            </a:ln>
          </p:spPr>
        </p:pic>
        <p:pic>
          <p:nvPicPr>
            <p:cNvPr id="462" name="Google Shape;462;p14"/>
            <p:cNvPicPr preferRelativeResize="0"/>
            <p:nvPr/>
          </p:nvPicPr>
          <p:blipFill rotWithShape="1">
            <a:blip r:embed="rId23">
              <a:alphaModFix/>
            </a:blip>
            <a:srcRect/>
            <a:stretch/>
          </p:blipFill>
          <p:spPr>
            <a:xfrm>
              <a:off x="7349203" y="4145957"/>
              <a:ext cx="1930400" cy="694944"/>
            </a:xfrm>
            <a:prstGeom prst="rect">
              <a:avLst/>
            </a:prstGeom>
            <a:noFill/>
            <a:ln>
              <a:noFill/>
            </a:ln>
          </p:spPr>
        </p:pic>
        <p:pic>
          <p:nvPicPr>
            <p:cNvPr id="463" name="Google Shape;463;p14"/>
            <p:cNvPicPr preferRelativeResize="0"/>
            <p:nvPr/>
          </p:nvPicPr>
          <p:blipFill rotWithShape="1">
            <a:blip r:embed="rId24">
              <a:alphaModFix/>
            </a:blip>
            <a:srcRect/>
            <a:stretch/>
          </p:blipFill>
          <p:spPr>
            <a:xfrm>
              <a:off x="1946122" y="5362436"/>
              <a:ext cx="1139088" cy="1147850"/>
            </a:xfrm>
            <a:prstGeom prst="rect">
              <a:avLst/>
            </a:prstGeom>
            <a:noFill/>
            <a:ln>
              <a:noFill/>
            </a:ln>
          </p:spPr>
        </p:pic>
        <p:pic>
          <p:nvPicPr>
            <p:cNvPr id="464" name="Google Shape;464;p14"/>
            <p:cNvPicPr preferRelativeResize="0"/>
            <p:nvPr/>
          </p:nvPicPr>
          <p:blipFill rotWithShape="1">
            <a:blip r:embed="rId25">
              <a:alphaModFix/>
            </a:blip>
            <a:srcRect/>
            <a:stretch/>
          </p:blipFill>
          <p:spPr>
            <a:xfrm>
              <a:off x="3504426" y="5009270"/>
              <a:ext cx="1871861" cy="1110426"/>
            </a:xfrm>
            <a:prstGeom prst="rect">
              <a:avLst/>
            </a:prstGeom>
            <a:noFill/>
            <a:ln>
              <a:noFill/>
            </a:ln>
          </p:spPr>
        </p:pic>
        <p:pic>
          <p:nvPicPr>
            <p:cNvPr id="465" name="Google Shape;465;p14"/>
            <p:cNvPicPr preferRelativeResize="0"/>
            <p:nvPr/>
          </p:nvPicPr>
          <p:blipFill rotWithShape="1">
            <a:blip r:embed="rId26">
              <a:alphaModFix/>
            </a:blip>
            <a:srcRect/>
            <a:stretch/>
          </p:blipFill>
          <p:spPr>
            <a:xfrm>
              <a:off x="2850162" y="4172809"/>
              <a:ext cx="2022332" cy="679504"/>
            </a:xfrm>
            <a:prstGeom prst="rect">
              <a:avLst/>
            </a:prstGeom>
            <a:noFill/>
            <a:ln>
              <a:noFill/>
            </a:ln>
          </p:spPr>
        </p:pic>
        <p:pic>
          <p:nvPicPr>
            <p:cNvPr id="466" name="Google Shape;466;p14" descr="WUSL.png"/>
            <p:cNvPicPr preferRelativeResize="0"/>
            <p:nvPr/>
          </p:nvPicPr>
          <p:blipFill rotWithShape="1">
            <a:blip r:embed="rId27">
              <a:alphaModFix/>
            </a:blip>
            <a:srcRect/>
            <a:stretch/>
          </p:blipFill>
          <p:spPr>
            <a:xfrm>
              <a:off x="10775131" y="2348285"/>
              <a:ext cx="1061808" cy="1061808"/>
            </a:xfrm>
            <a:prstGeom prst="rect">
              <a:avLst/>
            </a:prstGeom>
            <a:noFill/>
            <a:ln>
              <a:noFill/>
            </a:ln>
          </p:spPr>
        </p:pic>
        <p:sp>
          <p:nvSpPr>
            <p:cNvPr id="467" name="Google Shape;467;p14"/>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8" name="Google Shape;468;p14"/>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9" name="Google Shape;469;p14"/>
            <p:cNvSpPr/>
            <p:nvPr/>
          </p:nvSpPr>
          <p:spPr>
            <a:xfrm>
              <a:off x="526354" y="2266868"/>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pic>
          <p:nvPicPr>
            <p:cNvPr id="470" name="Google Shape;470;p14" descr="Maxar - Space Foundation"/>
            <p:cNvPicPr preferRelativeResize="0"/>
            <p:nvPr/>
          </p:nvPicPr>
          <p:blipFill rotWithShape="1">
            <a:blip r:embed="rId28">
              <a:alphaModFix/>
            </a:blip>
            <a:srcRect/>
            <a:stretch/>
          </p:blipFill>
          <p:spPr>
            <a:xfrm>
              <a:off x="7208521" y="1111207"/>
              <a:ext cx="2413912" cy="434504"/>
            </a:xfrm>
            <a:prstGeom prst="rect">
              <a:avLst/>
            </a:prstGeom>
            <a:noFill/>
            <a:ln>
              <a:noFill/>
            </a:ln>
          </p:spPr>
        </p:pic>
        <p:pic>
          <p:nvPicPr>
            <p:cNvPr id="471" name="Google Shape;471;p14" descr="One Global Network for a Hyper-connected World | Intelsat"/>
            <p:cNvPicPr preferRelativeResize="0"/>
            <p:nvPr/>
          </p:nvPicPr>
          <p:blipFill rotWithShape="1">
            <a:blip r:embed="rId29">
              <a:alphaModFix/>
            </a:blip>
            <a:srcRect/>
            <a:stretch/>
          </p:blipFill>
          <p:spPr>
            <a:xfrm>
              <a:off x="7272898" y="1743935"/>
              <a:ext cx="2328035" cy="612114"/>
            </a:xfrm>
            <a:prstGeom prst="rect">
              <a:avLst/>
            </a:prstGeom>
            <a:noFill/>
            <a:ln>
              <a:noFill/>
            </a:ln>
          </p:spPr>
        </p:pic>
        <p:pic>
          <p:nvPicPr>
            <p:cNvPr id="472" name="Google Shape;472;p14" descr="NASA"/>
            <p:cNvPicPr preferRelativeResize="0"/>
            <p:nvPr/>
          </p:nvPicPr>
          <p:blipFill rotWithShape="1">
            <a:blip r:embed="rId30">
              <a:alphaModFix/>
            </a:blip>
            <a:srcRect/>
            <a:stretch/>
          </p:blipFill>
          <p:spPr>
            <a:xfrm>
              <a:off x="253267" y="1321300"/>
              <a:ext cx="1448483" cy="1143539"/>
            </a:xfrm>
            <a:prstGeom prst="rect">
              <a:avLst/>
            </a:prstGeom>
            <a:noFill/>
            <a:ln>
              <a:noFill/>
            </a:ln>
          </p:spPr>
        </p:pic>
        <p:pic>
          <p:nvPicPr>
            <p:cNvPr id="473" name="Google Shape;473;p14" descr="Smithsonian Astrophysical Observatory (SAO) | Office of Fellowships"/>
            <p:cNvPicPr preferRelativeResize="0"/>
            <p:nvPr/>
          </p:nvPicPr>
          <p:blipFill rotWithShape="1">
            <a:blip r:embed="rId31">
              <a:alphaModFix/>
            </a:blip>
            <a:srcRect/>
            <a:stretch/>
          </p:blipFill>
          <p:spPr>
            <a:xfrm>
              <a:off x="1700270" y="1352779"/>
              <a:ext cx="1149892" cy="1143539"/>
            </a:xfrm>
            <a:prstGeom prst="rect">
              <a:avLst/>
            </a:prstGeom>
            <a:noFill/>
            <a:ln>
              <a:noFill/>
            </a:ln>
          </p:spPr>
        </p:pic>
        <p:pic>
          <p:nvPicPr>
            <p:cNvPr id="474" name="Google Shape;474;p14" descr="Center for Astrophysics | Harvard &amp; Smithsonian – Cambridge Science Festival"/>
            <p:cNvPicPr preferRelativeResize="0"/>
            <p:nvPr/>
          </p:nvPicPr>
          <p:blipFill rotWithShape="1">
            <a:blip r:embed="rId32">
              <a:alphaModFix/>
            </a:blip>
            <a:srcRect/>
            <a:stretch/>
          </p:blipFill>
          <p:spPr>
            <a:xfrm>
              <a:off x="3360196" y="1488771"/>
              <a:ext cx="1585510" cy="679504"/>
            </a:xfrm>
            <a:prstGeom prst="rect">
              <a:avLst/>
            </a:prstGeom>
            <a:noFill/>
            <a:ln>
              <a:noFill/>
            </a:ln>
          </p:spPr>
        </p:pic>
        <p:pic>
          <p:nvPicPr>
            <p:cNvPr id="475" name="Google Shape;475;p14" descr="SpaceX"/>
            <p:cNvPicPr preferRelativeResize="0"/>
            <p:nvPr/>
          </p:nvPicPr>
          <p:blipFill rotWithShape="1">
            <a:blip r:embed="rId33">
              <a:alphaModFix/>
            </a:blip>
            <a:srcRect l="9762" t="36008" r="7672" b="31026"/>
            <a:stretch/>
          </p:blipFill>
          <p:spPr>
            <a:xfrm>
              <a:off x="10106695" y="1429433"/>
              <a:ext cx="1362176" cy="543885"/>
            </a:xfrm>
            <a:prstGeom prst="rect">
              <a:avLst/>
            </a:prstGeom>
            <a:noFill/>
            <a:ln>
              <a:noFill/>
            </a:ln>
          </p:spPr>
        </p:pic>
      </p:grpSp>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0"/>
            <a:ext cx="12192000" cy="975701"/>
          </a:xfrm>
        </p:spPr>
        <p:txBody>
          <a:bodyPr/>
          <a:lstStyle/>
          <a:p>
            <a:r>
              <a:rPr lang="en-US" dirty="0"/>
              <a:t>Tropospheric Emissions: </a:t>
            </a:r>
            <a:br>
              <a:rPr lang="en-US" dirty="0"/>
            </a:br>
            <a:r>
              <a:rPr lang="en-US" dirty="0"/>
              <a:t>Monitoring of Pollution</a:t>
            </a:r>
          </a:p>
        </p:txBody>
      </p:sp>
      <p:sp>
        <p:nvSpPr>
          <p:cNvPr id="6" name="Google Shape;361;p51">
            <a:extLst>
              <a:ext uri="{FF2B5EF4-FFF2-40B4-BE49-F238E27FC236}">
                <a16:creationId xmlns:a16="http://schemas.microsoft.com/office/drawing/2014/main" id="{B047B960-0AA6-55DD-81C2-DF300AA9FFAE}"/>
              </a:ext>
            </a:extLst>
          </p:cNvPr>
          <p:cNvSpPr txBox="1">
            <a:spLocks/>
          </p:cNvSpPr>
          <p:nvPr/>
        </p:nvSpPr>
        <p:spPr>
          <a:xfrm>
            <a:off x="0" y="1393086"/>
            <a:ext cx="5901486" cy="5301421"/>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indent="-228600">
              <a:spcBef>
                <a:spcPts val="0"/>
              </a:spcBef>
              <a:buClr>
                <a:prstClr val="black"/>
              </a:buClr>
              <a:buSzPts val="1400"/>
              <a:buFont typeface="Wingdings" pitchFamily="2" charset="2"/>
              <a:buChar char="Ø"/>
            </a:pPr>
            <a:r>
              <a:rPr lang="en-US" sz="2000" dirty="0">
                <a:solidFill>
                  <a:prstClr val="black"/>
                </a:solidFill>
                <a:latin typeface="Arial" panose="020B0604020202020204" pitchFamily="34" charset="0"/>
                <a:cs typeface="Arial" panose="020B0604020202020204" pitchFamily="34" charset="0"/>
              </a:rPr>
              <a:t>NASA’s first Earth Venture Instrument (EVI-1), selected in 2012</a:t>
            </a:r>
          </a:p>
          <a:p>
            <a:pPr marL="228600" indent="-228600">
              <a:spcBef>
                <a:spcPts val="0"/>
              </a:spcBef>
              <a:buClr>
                <a:prstClr val="black"/>
              </a:buClr>
              <a:buSzPts val="1400"/>
              <a:buFont typeface="Wingdings" pitchFamily="2" charset="2"/>
              <a:buChar char="Ø"/>
            </a:pPr>
            <a:endParaRPr lang="en-US" sz="2000" dirty="0">
              <a:solidFill>
                <a:prstClr val="black"/>
              </a:solidFill>
              <a:latin typeface="Arial" panose="020B0604020202020204" pitchFamily="34" charset="0"/>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2000" dirty="0">
                <a:solidFill>
                  <a:prstClr val="black"/>
                </a:solidFill>
                <a:latin typeface="Arial" panose="020B0604020202020204" pitchFamily="34" charset="0"/>
                <a:cs typeface="Arial" panose="020B0604020202020204" pitchFamily="34" charset="0"/>
              </a:rPr>
              <a:t>Led by Smithsonian Astrophysical Observatory (SAO) in partnership with NASA </a:t>
            </a:r>
            <a:r>
              <a:rPr lang="en-US" sz="2000" dirty="0" err="1">
                <a:solidFill>
                  <a:prstClr val="black"/>
                </a:solidFill>
                <a:latin typeface="Arial" panose="020B0604020202020204" pitchFamily="34" charset="0"/>
                <a:cs typeface="Arial" panose="020B0604020202020204" pitchFamily="34" charset="0"/>
              </a:rPr>
              <a:t>LaRC</a:t>
            </a:r>
            <a:r>
              <a:rPr lang="en-US" sz="2000" dirty="0">
                <a:solidFill>
                  <a:prstClr val="black"/>
                </a:solidFill>
                <a:latin typeface="Arial" panose="020B0604020202020204" pitchFamily="34" charset="0"/>
                <a:cs typeface="Arial" panose="020B0604020202020204" pitchFamily="34" charset="0"/>
              </a:rPr>
              <a:t>, with instrument built by Ball Aerospace (now part of BAE Systems)</a:t>
            </a:r>
          </a:p>
          <a:p>
            <a:pPr marL="0" indent="0">
              <a:spcBef>
                <a:spcPts val="0"/>
              </a:spcBef>
              <a:buClr>
                <a:prstClr val="black"/>
              </a:buClr>
              <a:buSzPts val="1400"/>
              <a:buNone/>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2000" dirty="0">
                <a:solidFill>
                  <a:prstClr val="black"/>
                </a:solidFill>
                <a:latin typeface="Arial" panose="020B0604020202020204" pitchFamily="34" charset="0"/>
                <a:cs typeface="Arial" panose="020B0604020202020204" pitchFamily="34" charset="0"/>
              </a:rPr>
              <a:t>NASA’s first host payload, launched on board Intelsat-40e in April 2023 on to the GEO at 91</a:t>
            </a:r>
            <a:r>
              <a:rPr lang="en-US" sz="2000" b="1" kern="0" baseline="30000" dirty="0">
                <a:solidFill>
                  <a:prstClr val="black"/>
                </a:solidFill>
                <a:latin typeface="Calibri" panose="020F0502020204030204" pitchFamily="34" charset="0"/>
                <a:ea typeface="Arial Narrow"/>
                <a:cs typeface="Calibri" panose="020F0502020204030204" pitchFamily="34" charset="0"/>
                <a:sym typeface="Arial Narrow"/>
              </a:rPr>
              <a:t> ∘ </a:t>
            </a:r>
            <a:r>
              <a:rPr lang="en-US" sz="2000" dirty="0">
                <a:solidFill>
                  <a:prstClr val="black"/>
                </a:solidFill>
                <a:latin typeface="Arial" panose="020B0604020202020204" pitchFamily="34" charset="0"/>
                <a:cs typeface="Arial" panose="020B0604020202020204" pitchFamily="34" charset="0"/>
              </a:rPr>
              <a:t>W</a:t>
            </a:r>
          </a:p>
          <a:p>
            <a:pPr marL="0" indent="0">
              <a:spcBef>
                <a:spcPts val="0"/>
              </a:spcBef>
              <a:buClr>
                <a:prstClr val="black"/>
              </a:buClr>
              <a:buSzPts val="1400"/>
              <a:buNone/>
            </a:pPr>
            <a:endParaRPr lang="en-US" sz="2000" dirty="0">
              <a:solidFill>
                <a:prstClr val="black"/>
              </a:solidFill>
              <a:latin typeface="Arial" panose="020B0604020202020204" pitchFamily="34" charset="0"/>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2000" dirty="0">
                <a:solidFill>
                  <a:prstClr val="black"/>
                </a:solidFill>
                <a:latin typeface="Arial" panose="020B0604020202020204" pitchFamily="34" charset="0"/>
                <a:cs typeface="Arial" panose="020B0604020202020204" pitchFamily="34" charset="0"/>
              </a:rPr>
              <a:t>H</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ourly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daytime air pollution over North America at neighborhood scale (2x4.75 km</a:t>
            </a:r>
            <a:r>
              <a:rPr kumimoji="0" lang="en-US" sz="2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the center of the field of regard)</a:t>
            </a:r>
          </a:p>
          <a:p>
            <a:pPr marL="0" indent="0">
              <a:spcBef>
                <a:spcPts val="0"/>
              </a:spcBef>
              <a:buClr>
                <a:prstClr val="black"/>
              </a:buClr>
              <a:buSzPts val="1400"/>
              <a:buNone/>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2000" dirty="0">
                <a:solidFill>
                  <a:prstClr val="black"/>
                </a:solidFill>
                <a:latin typeface="Arial" panose="020B0604020202020204" pitchFamily="34" charset="0"/>
                <a:cs typeface="Arial" panose="020B0604020202020204" pitchFamily="34" charset="0"/>
              </a:rPr>
              <a:t>Global Geostationary Air Quality Constellation along with GEMS (2020) and Sentinel-4 (2025)</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oogle Shape;365;p51">
            <a:extLst>
              <a:ext uri="{FF2B5EF4-FFF2-40B4-BE49-F238E27FC236}">
                <a16:creationId xmlns:a16="http://schemas.microsoft.com/office/drawing/2014/main" id="{4DCC7D83-2F66-DC02-216E-AE4D99270C89}"/>
              </a:ext>
            </a:extLst>
          </p:cNvPr>
          <p:cNvPicPr preferRelativeResize="0">
            <a:picLocks noChangeAspect="1"/>
          </p:cNvPicPr>
          <p:nvPr/>
        </p:nvPicPr>
        <p:blipFill>
          <a:blip r:embed="rId3">
            <a:alphaModFix/>
          </a:blip>
          <a:stretch>
            <a:fillRect/>
          </a:stretch>
        </p:blipFill>
        <p:spPr>
          <a:xfrm>
            <a:off x="5879259" y="3308279"/>
            <a:ext cx="6070749" cy="3419869"/>
          </a:xfrm>
          <a:prstGeom prst="rect">
            <a:avLst/>
          </a:prstGeom>
          <a:noFill/>
          <a:ln>
            <a:noFill/>
          </a:ln>
        </p:spPr>
      </p:pic>
      <p:sp>
        <p:nvSpPr>
          <p:cNvPr id="8" name="Google Shape;364;p51">
            <a:extLst>
              <a:ext uri="{FF2B5EF4-FFF2-40B4-BE49-F238E27FC236}">
                <a16:creationId xmlns:a16="http://schemas.microsoft.com/office/drawing/2014/main" id="{885C301D-DF20-3FA3-41A3-09AEA3401FF9}"/>
              </a:ext>
            </a:extLst>
          </p:cNvPr>
          <p:cNvSpPr txBox="1"/>
          <p:nvPr/>
        </p:nvSpPr>
        <p:spPr>
          <a:xfrm>
            <a:off x="9197585" y="6623555"/>
            <a:ext cx="2576400" cy="33852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Calibri"/>
                <a:ea typeface="+mn-ea"/>
                <a:cs typeface="+mn-cs"/>
              </a:rPr>
              <a:t>Credit: NASA’s Scientific Visualization Studio</a:t>
            </a:r>
            <a:endParaRPr kumimoji="0"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1">
            <a:extLst>
              <a:ext uri="{FF2B5EF4-FFF2-40B4-BE49-F238E27FC236}">
                <a16:creationId xmlns:a16="http://schemas.microsoft.com/office/drawing/2014/main" id="{D77A3B3F-D54D-5BCE-C5E0-2D063FD5DD3A}"/>
              </a:ext>
            </a:extLst>
          </p:cNvPr>
          <p:cNvSpPr>
            <a:spLocks noGrp="1"/>
          </p:cNvSpPr>
          <p:nvPr>
            <p:ph type="sldNum" sz="quarter" idx="12"/>
          </p:nvPr>
        </p:nvSpPr>
        <p:spPr>
          <a:xfrm>
            <a:off x="9347200" y="6623555"/>
            <a:ext cx="2844800" cy="2289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6772416D-83CD-2337-4D56-E716B6FAFC57}"/>
              </a:ext>
            </a:extLst>
          </p:cNvPr>
          <p:cNvGrpSpPr>
            <a:grpSpLocks noChangeAspect="1"/>
          </p:cNvGrpSpPr>
          <p:nvPr/>
        </p:nvGrpSpPr>
        <p:grpSpPr>
          <a:xfrm>
            <a:off x="9411101" y="1121549"/>
            <a:ext cx="2544128" cy="2166460"/>
            <a:chOff x="6388190" y="-1519655"/>
            <a:chExt cx="4584610" cy="3904039"/>
          </a:xfrm>
        </p:grpSpPr>
        <p:sp>
          <p:nvSpPr>
            <p:cNvPr id="3" name="Rounded Rectangle 2">
              <a:extLst>
                <a:ext uri="{FF2B5EF4-FFF2-40B4-BE49-F238E27FC236}">
                  <a16:creationId xmlns:a16="http://schemas.microsoft.com/office/drawing/2014/main" id="{79DAAF62-B391-6CE0-81F3-F1C38D6E785F}"/>
                </a:ext>
              </a:extLst>
            </p:cNvPr>
            <p:cNvSpPr/>
            <p:nvPr/>
          </p:nvSpPr>
          <p:spPr>
            <a:xfrm>
              <a:off x="6388190" y="-1519655"/>
              <a:ext cx="4584610" cy="3904039"/>
            </a:xfrm>
            <a:prstGeom prst="roundRect">
              <a:avLst>
                <a:gd name="adj" fmla="val 6128"/>
              </a:avLst>
            </a:prstGeom>
            <a:solidFill>
              <a:schemeClr val="tx1"/>
            </a:solidFill>
            <a:ln>
              <a:noFill/>
            </a:ln>
            <a:effectLst>
              <a:outerShdw blurRad="174789" dist="38100" dir="2700000" algn="tl" rotWithShape="0">
                <a:prstClr val="black">
                  <a:alpha val="4882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EEF78C-4DE1-9019-2006-26CE3333B5B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457796" y="-1365691"/>
              <a:ext cx="4384525" cy="3645782"/>
            </a:xfrm>
            <a:prstGeom prst="rect">
              <a:avLst/>
            </a:prstGeom>
          </p:spPr>
        </p:pic>
      </p:grpSp>
      <p:pic>
        <p:nvPicPr>
          <p:cNvPr id="5" name="Picture 4">
            <a:extLst>
              <a:ext uri="{FF2B5EF4-FFF2-40B4-BE49-F238E27FC236}">
                <a16:creationId xmlns:a16="http://schemas.microsoft.com/office/drawing/2014/main" id="{48EE77FE-C0EA-34B2-9285-09B17A83D94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901486" y="1121549"/>
            <a:ext cx="3296099" cy="1745711"/>
          </a:xfrm>
          <a:prstGeom prst="roundRect">
            <a:avLst>
              <a:gd name="adj" fmla="val 5842"/>
            </a:avLst>
          </a:prstGeom>
          <a:ln>
            <a:solidFill>
              <a:schemeClr val="tx2"/>
            </a:solidFill>
          </a:ln>
          <a:effectLst>
            <a:outerShdw blurRad="174789" dist="38100" dir="2700000" algn="tl" rotWithShape="0">
              <a:prstClr val="black">
                <a:alpha val="48828"/>
              </a:prstClr>
            </a:outerShdw>
          </a:effectLst>
        </p:spPr>
      </p:pic>
      <p:sp>
        <p:nvSpPr>
          <p:cNvPr id="10" name="Google Shape;364;p51">
            <a:extLst>
              <a:ext uri="{FF2B5EF4-FFF2-40B4-BE49-F238E27FC236}">
                <a16:creationId xmlns:a16="http://schemas.microsoft.com/office/drawing/2014/main" id="{F9EEC671-1114-8B18-F30D-910F3E1DDFC3}"/>
              </a:ext>
            </a:extLst>
          </p:cNvPr>
          <p:cNvSpPr txBox="1"/>
          <p:nvPr/>
        </p:nvSpPr>
        <p:spPr>
          <a:xfrm>
            <a:off x="5982676" y="2797364"/>
            <a:ext cx="3364524"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Calibri"/>
                <a:ea typeface="+mn-ea"/>
                <a:cs typeface="+mn-cs"/>
              </a:rPr>
              <a:t>TEMPO first light RGB and examples of spectra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Calibri"/>
                <a:ea typeface="+mn-ea"/>
                <a:cs typeface="+mn-cs"/>
              </a:rPr>
              <a:t>Credit: </a:t>
            </a:r>
            <a:r>
              <a:rPr kumimoji="0" lang="en" sz="1200" b="0" i="0" u="none" strike="noStrike" kern="1200" cap="none" spc="0" normalizeH="0" baseline="0" noProof="0" dirty="0" err="1">
                <a:ln>
                  <a:noFill/>
                </a:ln>
                <a:solidFill>
                  <a:prstClr val="black"/>
                </a:solidFill>
                <a:effectLst/>
                <a:uLnTx/>
                <a:uFillTx/>
                <a:latin typeface="Calibri"/>
                <a:ea typeface="+mn-ea"/>
                <a:cs typeface="+mn-cs"/>
              </a:rPr>
              <a:t>Heesung</a:t>
            </a:r>
            <a:r>
              <a:rPr kumimoji="0" lang="en" sz="1200" b="0" i="0" u="none" strike="noStrike" kern="1200" cap="none" spc="0" normalizeH="0" baseline="0" noProof="0" dirty="0">
                <a:ln>
                  <a:noFill/>
                </a:ln>
                <a:solidFill>
                  <a:prstClr val="black"/>
                </a:solidFill>
                <a:effectLst/>
                <a:uLnTx/>
                <a:uFillTx/>
                <a:latin typeface="Calibri"/>
                <a:ea typeface="+mn-ea"/>
                <a:cs typeface="+mn-cs"/>
              </a:rPr>
              <a:t> Chong</a:t>
            </a: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70A9EF0-2EA9-3B17-24CB-9A0D963856B5}"/>
              </a:ext>
            </a:extLst>
          </p:cNvPr>
          <p:cNvSpPr txBox="1"/>
          <p:nvPr/>
        </p:nvSpPr>
        <p:spPr>
          <a:xfrm>
            <a:off x="9917267" y="1522449"/>
            <a:ext cx="1137036" cy="307777"/>
          </a:xfrm>
          <a:prstGeom prst="rect">
            <a:avLst/>
          </a:prstGeom>
          <a:noFill/>
        </p:spPr>
        <p:txBody>
          <a:bodyPr wrap="square" rtlCol="0">
            <a:spAutoFit/>
          </a:bodyPr>
          <a:lstStyle/>
          <a:p>
            <a:r>
              <a:rPr lang="en-US" sz="1400" b="1" dirty="0">
                <a:solidFill>
                  <a:srgbClr val="FF0000"/>
                </a:solidFill>
              </a:rPr>
              <a:t>293-494 nm</a:t>
            </a:r>
          </a:p>
        </p:txBody>
      </p:sp>
      <p:sp>
        <p:nvSpPr>
          <p:cNvPr id="12" name="TextBox 11">
            <a:extLst>
              <a:ext uri="{FF2B5EF4-FFF2-40B4-BE49-F238E27FC236}">
                <a16:creationId xmlns:a16="http://schemas.microsoft.com/office/drawing/2014/main" id="{2C8AE72F-BCBE-811C-0C72-CE878B17FFC3}"/>
              </a:ext>
            </a:extLst>
          </p:cNvPr>
          <p:cNvSpPr txBox="1"/>
          <p:nvPr/>
        </p:nvSpPr>
        <p:spPr>
          <a:xfrm>
            <a:off x="10821305" y="1282969"/>
            <a:ext cx="1137036" cy="307777"/>
          </a:xfrm>
          <a:prstGeom prst="rect">
            <a:avLst/>
          </a:prstGeom>
          <a:noFill/>
        </p:spPr>
        <p:txBody>
          <a:bodyPr wrap="square" rtlCol="0">
            <a:spAutoFit/>
          </a:bodyPr>
          <a:lstStyle/>
          <a:p>
            <a:r>
              <a:rPr lang="en-US" sz="1400" b="1" dirty="0">
                <a:solidFill>
                  <a:srgbClr val="FF0000"/>
                </a:solidFill>
              </a:rPr>
              <a:t>538-741 nm</a:t>
            </a:r>
          </a:p>
        </p:txBody>
      </p:sp>
    </p:spTree>
    <p:extLst>
      <p:ext uri="{BB962C8B-B14F-4D97-AF65-F5344CB8AC3E}">
        <p14:creationId xmlns:p14="http://schemas.microsoft.com/office/powerpoint/2010/main" val="3640494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DD9AB-CA4F-42C3-82BA-9D1DB14D6EEA}"/>
              </a:ext>
            </a:extLst>
          </p:cNvPr>
          <p:cNvSpPr>
            <a:spLocks noGrp="1"/>
          </p:cNvSpPr>
          <p:nvPr>
            <p:ph type="title"/>
          </p:nvPr>
        </p:nvSpPr>
        <p:spPr>
          <a:xfrm>
            <a:off x="0" y="0"/>
            <a:ext cx="12191998" cy="975701"/>
          </a:xfrm>
        </p:spPr>
        <p:txBody>
          <a:bodyPr/>
          <a:lstStyle/>
          <a:p>
            <a:pPr lvl="0"/>
            <a:r>
              <a:rPr lang="en-US" dirty="0"/>
              <a:t>TEMPO Commissioning and </a:t>
            </a:r>
            <a:br>
              <a:rPr lang="en-US" dirty="0"/>
            </a:br>
            <a:r>
              <a:rPr lang="en-US" dirty="0"/>
              <a:t>Nominal Operation</a:t>
            </a:r>
          </a:p>
        </p:txBody>
      </p:sp>
      <p:grpSp>
        <p:nvGrpSpPr>
          <p:cNvPr id="8" name="Group 7">
            <a:extLst>
              <a:ext uri="{FF2B5EF4-FFF2-40B4-BE49-F238E27FC236}">
                <a16:creationId xmlns:a16="http://schemas.microsoft.com/office/drawing/2014/main" id="{470C5BDA-41DA-5A82-444E-4D8EF525DAFC}"/>
              </a:ext>
            </a:extLst>
          </p:cNvPr>
          <p:cNvGrpSpPr/>
          <p:nvPr/>
        </p:nvGrpSpPr>
        <p:grpSpPr>
          <a:xfrm>
            <a:off x="129794" y="982534"/>
            <a:ext cx="11932409" cy="2181286"/>
            <a:chOff x="56227" y="4063167"/>
            <a:chExt cx="12073732" cy="2381222"/>
          </a:xfrm>
        </p:grpSpPr>
        <p:sp>
          <p:nvSpPr>
            <p:cNvPr id="39" name="TextBox 38">
              <a:extLst>
                <a:ext uri="{FF2B5EF4-FFF2-40B4-BE49-F238E27FC236}">
                  <a16:creationId xmlns:a16="http://schemas.microsoft.com/office/drawing/2014/main" id="{43ABDDF3-1D1F-4642-A2EA-D0830112B5F4}"/>
                </a:ext>
              </a:extLst>
            </p:cNvPr>
            <p:cNvSpPr txBox="1"/>
            <p:nvPr/>
          </p:nvSpPr>
          <p:spPr>
            <a:xfrm rot="19200000">
              <a:off x="56227" y="4378924"/>
              <a:ext cx="1077539"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Launch</a:t>
              </a:r>
            </a:p>
          </p:txBody>
        </p:sp>
        <p:sp>
          <p:nvSpPr>
            <p:cNvPr id="40" name="TextBox 39">
              <a:extLst>
                <a:ext uri="{FF2B5EF4-FFF2-40B4-BE49-F238E27FC236}">
                  <a16:creationId xmlns:a16="http://schemas.microsoft.com/office/drawing/2014/main" id="{6C4257BE-453F-4A5A-BBD2-5489285280E2}"/>
                </a:ext>
              </a:extLst>
            </p:cNvPr>
            <p:cNvSpPr txBox="1"/>
            <p:nvPr/>
          </p:nvSpPr>
          <p:spPr>
            <a:xfrm rot="19200000">
              <a:off x="2033621" y="4063167"/>
              <a:ext cx="1410514" cy="74786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Arial"/>
                  <a:sym typeface="Arial"/>
                </a:rPr>
                <a:t>TEMPO</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Arial"/>
                  <a:sym typeface="Arial"/>
                </a:rPr>
                <a:t>Power On</a:t>
              </a:r>
            </a:p>
          </p:txBody>
        </p:sp>
        <p:sp>
          <p:nvSpPr>
            <p:cNvPr id="42" name="TextBox 41">
              <a:extLst>
                <a:ext uri="{FF2B5EF4-FFF2-40B4-BE49-F238E27FC236}">
                  <a16:creationId xmlns:a16="http://schemas.microsoft.com/office/drawing/2014/main" id="{CB7ACD97-E063-4AAA-973C-92933BA7DC8F}"/>
                </a:ext>
              </a:extLst>
            </p:cNvPr>
            <p:cNvSpPr txBox="1"/>
            <p:nvPr/>
          </p:nvSpPr>
          <p:spPr>
            <a:xfrm rot="19200000">
              <a:off x="5370953" y="4359353"/>
              <a:ext cx="1392945"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First Light</a:t>
              </a:r>
            </a:p>
          </p:txBody>
        </p:sp>
        <p:grpSp>
          <p:nvGrpSpPr>
            <p:cNvPr id="7" name="Group 6">
              <a:extLst>
                <a:ext uri="{FF2B5EF4-FFF2-40B4-BE49-F238E27FC236}">
                  <a16:creationId xmlns:a16="http://schemas.microsoft.com/office/drawing/2014/main" id="{551EDE38-5B96-170F-C139-12F646909253}"/>
                </a:ext>
              </a:extLst>
            </p:cNvPr>
            <p:cNvGrpSpPr/>
            <p:nvPr/>
          </p:nvGrpSpPr>
          <p:grpSpPr>
            <a:xfrm>
              <a:off x="147220" y="4333432"/>
              <a:ext cx="11982739" cy="2110957"/>
              <a:chOff x="147220" y="4333432"/>
              <a:chExt cx="11982739" cy="2110957"/>
            </a:xfrm>
          </p:grpSpPr>
          <p:sp>
            <p:nvSpPr>
              <p:cNvPr id="32" name="Rectangle 31">
                <a:extLst>
                  <a:ext uri="{FF2B5EF4-FFF2-40B4-BE49-F238E27FC236}">
                    <a16:creationId xmlns:a16="http://schemas.microsoft.com/office/drawing/2014/main" id="{5D7F8B68-F4F9-4452-85AA-2338261403B6}"/>
                  </a:ext>
                </a:extLst>
              </p:cNvPr>
              <p:cNvSpPr/>
              <p:nvPr/>
            </p:nvSpPr>
            <p:spPr>
              <a:xfrm>
                <a:off x="2341378" y="5546290"/>
                <a:ext cx="8156844" cy="320040"/>
              </a:xfrm>
              <a:prstGeom prst="rect">
                <a:avLst/>
              </a:prstGeom>
              <a:solidFill>
                <a:srgbClr val="ADBB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sym typeface="Arial"/>
                  </a:rPr>
                  <a:t>                                         TEMPO Commissioning</a:t>
                </a:r>
              </a:p>
            </p:txBody>
          </p:sp>
          <p:sp>
            <p:nvSpPr>
              <p:cNvPr id="33" name="Rectangle 32">
                <a:extLst>
                  <a:ext uri="{FF2B5EF4-FFF2-40B4-BE49-F238E27FC236}">
                    <a16:creationId xmlns:a16="http://schemas.microsoft.com/office/drawing/2014/main" id="{12A7A316-1D8A-4C86-8503-48EF52190D6D}"/>
                  </a:ext>
                </a:extLst>
              </p:cNvPr>
              <p:cNvSpPr/>
              <p:nvPr/>
            </p:nvSpPr>
            <p:spPr>
              <a:xfrm>
                <a:off x="209723" y="5544089"/>
                <a:ext cx="2133336" cy="64008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S/C Activity</a:t>
                </a:r>
                <a:b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b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(TEMPO Off)</a:t>
                </a:r>
              </a:p>
            </p:txBody>
          </p:sp>
          <p:sp>
            <p:nvSpPr>
              <p:cNvPr id="34" name="Rectangle 33">
                <a:extLst>
                  <a:ext uri="{FF2B5EF4-FFF2-40B4-BE49-F238E27FC236}">
                    <a16:creationId xmlns:a16="http://schemas.microsoft.com/office/drawing/2014/main" id="{6B5C7389-8A5F-4885-BBD8-EFA0C9095415}"/>
                  </a:ext>
                </a:extLst>
              </p:cNvPr>
              <p:cNvSpPr/>
              <p:nvPr/>
            </p:nvSpPr>
            <p:spPr>
              <a:xfrm>
                <a:off x="2343393" y="5862755"/>
                <a:ext cx="3813048" cy="32004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sym typeface="Arial"/>
                  </a:rPr>
                  <a:t>Activation</a:t>
                </a:r>
              </a:p>
            </p:txBody>
          </p:sp>
          <p:cxnSp>
            <p:nvCxnSpPr>
              <p:cNvPr id="35" name="Straight Connector 34">
                <a:extLst>
                  <a:ext uri="{FF2B5EF4-FFF2-40B4-BE49-F238E27FC236}">
                    <a16:creationId xmlns:a16="http://schemas.microsoft.com/office/drawing/2014/main" id="{F0093BEB-AFE6-49BE-B2D3-C475AB3CD867}"/>
                  </a:ext>
                </a:extLst>
              </p:cNvPr>
              <p:cNvCxnSpPr>
                <a:cxnSpLocks/>
              </p:cNvCxnSpPr>
              <p:nvPr/>
            </p:nvCxnSpPr>
            <p:spPr>
              <a:xfrm>
                <a:off x="2341378" y="4917486"/>
                <a:ext cx="0" cy="1274329"/>
              </a:xfrm>
              <a:prstGeom prst="line">
                <a:avLst/>
              </a:prstGeom>
              <a:ln w="19050"/>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740F2C0C-3A3F-42BC-9E48-8270D981BBC2}"/>
                  </a:ext>
                </a:extLst>
              </p:cNvPr>
              <p:cNvSpPr/>
              <p:nvPr/>
            </p:nvSpPr>
            <p:spPr>
              <a:xfrm>
                <a:off x="209722" y="5269769"/>
                <a:ext cx="5881639" cy="27432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mn-cs"/>
                    <a:sym typeface="Arial"/>
                  </a:rPr>
                  <a:t>        Outgassing</a:t>
                </a:r>
              </a:p>
            </p:txBody>
          </p:sp>
          <p:sp>
            <p:nvSpPr>
              <p:cNvPr id="37" name="Rectangle 36">
                <a:extLst>
                  <a:ext uri="{FF2B5EF4-FFF2-40B4-BE49-F238E27FC236}">
                    <a16:creationId xmlns:a16="http://schemas.microsoft.com/office/drawing/2014/main" id="{B39B526D-F65E-45ED-8671-182FC7E5F085}"/>
                  </a:ext>
                </a:extLst>
              </p:cNvPr>
              <p:cNvSpPr/>
              <p:nvPr/>
            </p:nvSpPr>
            <p:spPr>
              <a:xfrm>
                <a:off x="6149207" y="5861821"/>
                <a:ext cx="4333570" cy="32004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Instrument Characterization and Analysis</a:t>
                </a:r>
              </a:p>
            </p:txBody>
          </p:sp>
          <p:cxnSp>
            <p:nvCxnSpPr>
              <p:cNvPr id="38" name="Straight Connector 37">
                <a:extLst>
                  <a:ext uri="{FF2B5EF4-FFF2-40B4-BE49-F238E27FC236}">
                    <a16:creationId xmlns:a16="http://schemas.microsoft.com/office/drawing/2014/main" id="{D3D66BC0-FC2C-479E-9C3D-5C224688C0A8}"/>
                  </a:ext>
                </a:extLst>
              </p:cNvPr>
              <p:cNvCxnSpPr>
                <a:cxnSpLocks/>
              </p:cNvCxnSpPr>
              <p:nvPr/>
            </p:nvCxnSpPr>
            <p:spPr>
              <a:xfrm flipH="1">
                <a:off x="209723" y="4901194"/>
                <a:ext cx="8018" cy="1280667"/>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37ABBFC-A812-4706-8A33-42D0A502B9DF}"/>
                  </a:ext>
                </a:extLst>
              </p:cNvPr>
              <p:cNvCxnSpPr>
                <a:cxnSpLocks/>
              </p:cNvCxnSpPr>
              <p:nvPr/>
            </p:nvCxnSpPr>
            <p:spPr>
              <a:xfrm flipH="1">
                <a:off x="6096000" y="4901194"/>
                <a:ext cx="6014" cy="1280665"/>
              </a:xfrm>
              <a:prstGeom prst="line">
                <a:avLst/>
              </a:prstGeom>
              <a:ln w="19050"/>
            </p:spPr>
            <p:style>
              <a:lnRef idx="1">
                <a:schemeClr val="dk1"/>
              </a:lnRef>
              <a:fillRef idx="0">
                <a:schemeClr val="dk1"/>
              </a:fillRef>
              <a:effectRef idx="0">
                <a:schemeClr val="dk1"/>
              </a:effectRef>
              <a:fontRef idx="minor">
                <a:schemeClr val="tx1"/>
              </a:fontRef>
            </p:style>
          </p:cxnSp>
          <p:sp>
            <p:nvSpPr>
              <p:cNvPr id="43" name="Arrow: Right 42">
                <a:extLst>
                  <a:ext uri="{FF2B5EF4-FFF2-40B4-BE49-F238E27FC236}">
                    <a16:creationId xmlns:a16="http://schemas.microsoft.com/office/drawing/2014/main" id="{49E7A36E-678D-473B-AF0A-7CFC3469F6D1}"/>
                  </a:ext>
                </a:extLst>
              </p:cNvPr>
              <p:cNvSpPr/>
              <p:nvPr/>
            </p:nvSpPr>
            <p:spPr>
              <a:xfrm>
                <a:off x="10481632" y="5279252"/>
                <a:ext cx="1648327" cy="1165137"/>
              </a:xfrm>
              <a:prstGeom prst="rightArrow">
                <a:avLst>
                  <a:gd name="adj1" fmla="val 54761"/>
                  <a:gd name="adj2" fmla="val 48734"/>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endParaRPr>
              </a:p>
            </p:txBody>
          </p:sp>
          <p:cxnSp>
            <p:nvCxnSpPr>
              <p:cNvPr id="44" name="Straight Connector 43">
                <a:extLst>
                  <a:ext uri="{FF2B5EF4-FFF2-40B4-BE49-F238E27FC236}">
                    <a16:creationId xmlns:a16="http://schemas.microsoft.com/office/drawing/2014/main" id="{B65202F6-29C9-4CDF-A546-913C43DF88BC}"/>
                  </a:ext>
                </a:extLst>
              </p:cNvPr>
              <p:cNvCxnSpPr>
                <a:cxnSpLocks/>
              </p:cNvCxnSpPr>
              <p:nvPr/>
            </p:nvCxnSpPr>
            <p:spPr>
              <a:xfrm flipH="1">
                <a:off x="10485565" y="4901196"/>
                <a:ext cx="8018" cy="1280665"/>
              </a:xfrm>
              <a:prstGeom prst="line">
                <a:avLst/>
              </a:prstGeom>
              <a:ln w="19050"/>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99EEBFA7-5D82-48FD-ACE7-C8BBBACB0F28}"/>
                  </a:ext>
                </a:extLst>
              </p:cNvPr>
              <p:cNvSpPr txBox="1"/>
              <p:nvPr/>
            </p:nvSpPr>
            <p:spPr>
              <a:xfrm rot="19200000">
                <a:off x="10368366" y="4333432"/>
                <a:ext cx="817853"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PLAR</a:t>
                </a:r>
              </a:p>
            </p:txBody>
          </p:sp>
          <p:sp>
            <p:nvSpPr>
              <p:cNvPr id="46" name="Rectangle 45">
                <a:extLst>
                  <a:ext uri="{FF2B5EF4-FFF2-40B4-BE49-F238E27FC236}">
                    <a16:creationId xmlns:a16="http://schemas.microsoft.com/office/drawing/2014/main" id="{142B41FA-AB79-4998-9873-FFBC59F3FFF8}"/>
                  </a:ext>
                </a:extLst>
              </p:cNvPr>
              <p:cNvSpPr/>
              <p:nvPr/>
            </p:nvSpPr>
            <p:spPr>
              <a:xfrm>
                <a:off x="10487816" y="5546290"/>
                <a:ext cx="1232953" cy="6285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sym typeface="Arial"/>
                  </a:rPr>
                  <a:t>Nominal Operations</a:t>
                </a:r>
              </a:p>
            </p:txBody>
          </p:sp>
          <p:sp>
            <p:nvSpPr>
              <p:cNvPr id="47" name="TextBox 46">
                <a:extLst>
                  <a:ext uri="{FF2B5EF4-FFF2-40B4-BE49-F238E27FC236}">
                    <a16:creationId xmlns:a16="http://schemas.microsoft.com/office/drawing/2014/main" id="{20B5D773-9874-45F0-959E-55F1286544A7}"/>
                  </a:ext>
                </a:extLst>
              </p:cNvPr>
              <p:cNvSpPr txBox="1"/>
              <p:nvPr/>
            </p:nvSpPr>
            <p:spPr>
              <a:xfrm>
                <a:off x="2352626" y="4912558"/>
                <a:ext cx="2169915" cy="45370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L+61 days (6/7/23)</a:t>
                </a:r>
              </a:p>
            </p:txBody>
          </p:sp>
          <p:sp>
            <p:nvSpPr>
              <p:cNvPr id="48" name="TextBox 47">
                <a:extLst>
                  <a:ext uri="{FF2B5EF4-FFF2-40B4-BE49-F238E27FC236}">
                    <a16:creationId xmlns:a16="http://schemas.microsoft.com/office/drawing/2014/main" id="{91A6D8B7-AC3C-4912-A777-4011EB1DEA8F}"/>
                  </a:ext>
                </a:extLst>
              </p:cNvPr>
              <p:cNvSpPr txBox="1"/>
              <p:nvPr/>
            </p:nvSpPr>
            <p:spPr>
              <a:xfrm>
                <a:off x="6104735" y="4901194"/>
                <a:ext cx="2877624" cy="45370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L+115 days (7/31-8/2/23)</a:t>
                </a:r>
              </a:p>
            </p:txBody>
          </p:sp>
          <p:sp>
            <p:nvSpPr>
              <p:cNvPr id="49" name="TextBox 48">
                <a:extLst>
                  <a:ext uri="{FF2B5EF4-FFF2-40B4-BE49-F238E27FC236}">
                    <a16:creationId xmlns:a16="http://schemas.microsoft.com/office/drawing/2014/main" id="{C35AD370-CD2B-44FA-890F-A75EA2E9D83E}"/>
                  </a:ext>
                </a:extLst>
              </p:cNvPr>
              <p:cNvSpPr txBox="1"/>
              <p:nvPr/>
            </p:nvSpPr>
            <p:spPr>
              <a:xfrm>
                <a:off x="10418003" y="4790770"/>
                <a:ext cx="1354831" cy="80270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L+194 days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(10/19/23)</a:t>
                </a:r>
              </a:p>
            </p:txBody>
          </p:sp>
          <p:sp>
            <p:nvSpPr>
              <p:cNvPr id="50" name="TextBox 49">
                <a:extLst>
                  <a:ext uri="{FF2B5EF4-FFF2-40B4-BE49-F238E27FC236}">
                    <a16:creationId xmlns:a16="http://schemas.microsoft.com/office/drawing/2014/main" id="{8C4AB5C4-3F1A-4792-80FB-20B6150C99EF}"/>
                  </a:ext>
                </a:extLst>
              </p:cNvPr>
              <p:cNvSpPr txBox="1"/>
              <p:nvPr/>
            </p:nvSpPr>
            <p:spPr>
              <a:xfrm>
                <a:off x="147220" y="4913346"/>
                <a:ext cx="1505222" cy="45370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75000"/>
                      </a:srgbClr>
                    </a:solidFill>
                    <a:effectLst/>
                    <a:uLnTx/>
                    <a:uFillTx/>
                    <a:latin typeface="Calibri"/>
                    <a:ea typeface="+mn-ea"/>
                    <a:cs typeface="Arial"/>
                    <a:sym typeface="Arial"/>
                  </a:rPr>
                  <a:t>L+0 (4/7/23)</a:t>
                </a:r>
              </a:p>
            </p:txBody>
          </p:sp>
          <p:grpSp>
            <p:nvGrpSpPr>
              <p:cNvPr id="51" name="Group 50">
                <a:extLst>
                  <a:ext uri="{FF2B5EF4-FFF2-40B4-BE49-F238E27FC236}">
                    <a16:creationId xmlns:a16="http://schemas.microsoft.com/office/drawing/2014/main" id="{CB0E63E5-D22A-4E82-B3A8-3D164AF473CA}"/>
                  </a:ext>
                </a:extLst>
              </p:cNvPr>
              <p:cNvGrpSpPr/>
              <p:nvPr/>
            </p:nvGrpSpPr>
            <p:grpSpPr>
              <a:xfrm rot="410590">
                <a:off x="1633962" y="5176961"/>
                <a:ext cx="516582" cy="1125414"/>
                <a:chOff x="2493544" y="2879498"/>
                <a:chExt cx="499312" cy="649706"/>
              </a:xfrm>
            </p:grpSpPr>
            <p:sp>
              <p:nvSpPr>
                <p:cNvPr id="52" name="Parallelogram 51">
                  <a:extLst>
                    <a:ext uri="{FF2B5EF4-FFF2-40B4-BE49-F238E27FC236}">
                      <a16:creationId xmlns:a16="http://schemas.microsoft.com/office/drawing/2014/main" id="{253055D1-7D21-4C9F-8D2B-7D0409BF526B}"/>
                    </a:ext>
                  </a:extLst>
                </p:cNvPr>
                <p:cNvSpPr/>
                <p:nvPr/>
              </p:nvSpPr>
              <p:spPr>
                <a:xfrm>
                  <a:off x="2493544" y="2879498"/>
                  <a:ext cx="499311" cy="649706"/>
                </a:xfrm>
                <a:prstGeom prst="parallelogram">
                  <a:avLst>
                    <a:gd name="adj" fmla="val 4758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prstClr val="black"/>
                      </a:solidFill>
                    </a:ln>
                    <a:solidFill>
                      <a:sysClr val="windowText" lastClr="000000"/>
                    </a:solidFill>
                    <a:effectLst/>
                    <a:uLnTx/>
                    <a:uFillTx/>
                    <a:latin typeface="Calibri"/>
                    <a:ea typeface="+mn-ea"/>
                    <a:cs typeface="+mn-cs"/>
                    <a:sym typeface="Arial"/>
                  </a:endParaRPr>
                </a:p>
              </p:txBody>
            </p:sp>
            <p:cxnSp>
              <p:nvCxnSpPr>
                <p:cNvPr id="53" name="Straight Connector 52">
                  <a:extLst>
                    <a:ext uri="{FF2B5EF4-FFF2-40B4-BE49-F238E27FC236}">
                      <a16:creationId xmlns:a16="http://schemas.microsoft.com/office/drawing/2014/main" id="{DC647DA6-8602-464C-86D8-E0F633AC22E6}"/>
                    </a:ext>
                  </a:extLst>
                </p:cNvPr>
                <p:cNvCxnSpPr>
                  <a:stCxn id="52" idx="0"/>
                </p:cNvCxnSpPr>
                <p:nvPr/>
              </p:nvCxnSpPr>
              <p:spPr>
                <a:xfrm flipH="1">
                  <a:off x="2493544" y="2879498"/>
                  <a:ext cx="249656" cy="649706"/>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325A7F2E-2341-4E5D-97A4-AB79D670CC6C}"/>
                    </a:ext>
                  </a:extLst>
                </p:cNvPr>
                <p:cNvCxnSpPr/>
                <p:nvPr/>
              </p:nvCxnSpPr>
              <p:spPr>
                <a:xfrm flipH="1">
                  <a:off x="2743200" y="2879498"/>
                  <a:ext cx="249656" cy="649706"/>
                </a:xfrm>
                <a:prstGeom prst="line">
                  <a:avLst/>
                </a:prstGeom>
              </p:spPr>
              <p:style>
                <a:lnRef idx="1">
                  <a:schemeClr val="dk1"/>
                </a:lnRef>
                <a:fillRef idx="0">
                  <a:schemeClr val="dk1"/>
                </a:fillRef>
                <a:effectRef idx="0">
                  <a:schemeClr val="dk1"/>
                </a:effectRef>
                <a:fontRef idx="minor">
                  <a:schemeClr val="tx1"/>
                </a:fontRef>
              </p:style>
            </p:cxnSp>
          </p:grpSp>
        </p:grpSp>
      </p:grpSp>
      <p:sp>
        <p:nvSpPr>
          <p:cNvPr id="4" name="Google Shape;406;p11">
            <a:extLst>
              <a:ext uri="{FF2B5EF4-FFF2-40B4-BE49-F238E27FC236}">
                <a16:creationId xmlns:a16="http://schemas.microsoft.com/office/drawing/2014/main" id="{C8C46B9B-61F3-E730-2D65-62618FE8727F}"/>
              </a:ext>
            </a:extLst>
          </p:cNvPr>
          <p:cNvSpPr txBox="1"/>
          <p:nvPr/>
        </p:nvSpPr>
        <p:spPr>
          <a:xfrm>
            <a:off x="0" y="2819577"/>
            <a:ext cx="12191998" cy="1338788"/>
          </a:xfrm>
          <a:prstGeom prst="rect">
            <a:avLst/>
          </a:prstGeom>
          <a:noFill/>
          <a:ln>
            <a:noFill/>
          </a:ln>
        </p:spPr>
        <p:txBody>
          <a:bodyPr spcFirstLastPara="1" wrap="square" lIns="91425" tIns="45700" rIns="91425" bIns="45700" anchor="t" anchorCtr="0">
            <a:spAutoFit/>
          </a:bodyPr>
          <a:lstStyle/>
          <a:p>
            <a:pPr marL="228600" marR="0" lvl="0" indent="-228600" algn="l" defTabSz="914400" rtl="0" eaLnBrk="1" fontAlgn="auto" latinLnBrk="0" hangingPunct="1">
              <a:lnSpc>
                <a:spcPct val="100000"/>
              </a:lnSpc>
              <a:spcBef>
                <a:spcPts val="600"/>
              </a:spcBef>
              <a:buClrTx/>
              <a:buSzPts val="1800"/>
              <a:buFont typeface="Wingdings" panose="05000000000000000000" pitchFamily="2" charset="2"/>
              <a:buChar char="Ø"/>
              <a:tabLst/>
              <a:defRPr/>
            </a:pPr>
            <a:r>
              <a:rPr kumimoji="0" lang="en-US" sz="2200" b="1" i="0" u="none" strike="noStrike" kern="0" cap="none" spc="0" normalizeH="0" baseline="0" noProof="0" dirty="0">
                <a:ln>
                  <a:noFill/>
                </a:ln>
                <a:solidFill>
                  <a:srgbClr val="013589"/>
                </a:solidFill>
                <a:effectLst/>
                <a:uLnTx/>
                <a:uFillTx/>
                <a:latin typeface="Calibri"/>
                <a:ea typeface="+mn-ea"/>
                <a:cs typeface="Arial"/>
                <a:sym typeface="Helvetica Neue"/>
              </a:rPr>
              <a:t>TEMPO commissioning: SAO + </a:t>
            </a:r>
            <a:r>
              <a:rPr kumimoji="0" lang="en-US" sz="2200" b="1" i="0" u="none" strike="noStrike" kern="0" cap="none" spc="0" normalizeH="0" baseline="0" noProof="0" dirty="0" err="1">
                <a:ln>
                  <a:noFill/>
                </a:ln>
                <a:solidFill>
                  <a:srgbClr val="013589"/>
                </a:solidFill>
                <a:effectLst/>
                <a:uLnTx/>
                <a:uFillTx/>
                <a:latin typeface="Calibri"/>
                <a:ea typeface="+mn-ea"/>
                <a:cs typeface="Arial"/>
                <a:sym typeface="Helvetica Neue"/>
              </a:rPr>
              <a:t>LaRC</a:t>
            </a:r>
            <a:r>
              <a:rPr kumimoji="0" lang="en-US" sz="2200" b="1" i="0" u="none" strike="noStrike" kern="0" cap="none" spc="0" normalizeH="0" baseline="0" noProof="0" dirty="0">
                <a:ln>
                  <a:noFill/>
                </a:ln>
                <a:solidFill>
                  <a:srgbClr val="013589"/>
                </a:solidFill>
                <a:effectLst/>
                <a:uLnTx/>
                <a:uFillTx/>
                <a:latin typeface="Calibri"/>
                <a:ea typeface="+mn-ea"/>
                <a:cs typeface="Arial"/>
                <a:sym typeface="Helvetica Neue"/>
              </a:rPr>
              <a:t> + Intelsat + Maxar + Ball + Carr Astronautics</a:t>
            </a:r>
            <a:endParaRPr lang="en-US" sz="2200" b="1" kern="0" dirty="0">
              <a:solidFill>
                <a:srgbClr val="013589"/>
              </a:solidFill>
              <a:latin typeface="Calibri"/>
              <a:cs typeface="Arial"/>
              <a:sym typeface="Helvetica Neue"/>
            </a:endParaRPr>
          </a:p>
          <a:p>
            <a:pPr marL="228600" indent="-228600">
              <a:spcBef>
                <a:spcPts val="600"/>
              </a:spcBef>
              <a:buSzPts val="1800"/>
              <a:buFont typeface="Wingdings" pitchFamily="2" charset="2"/>
              <a:buChar char="Ø"/>
              <a:defRPr/>
            </a:pPr>
            <a:r>
              <a:rPr kumimoji="0" lang="en-US" sz="2200" b="1" i="0" u="none" strike="noStrike" kern="0" cap="none" spc="0" normalizeH="0" baseline="0" noProof="0" dirty="0">
                <a:ln>
                  <a:noFill/>
                </a:ln>
                <a:solidFill>
                  <a:srgbClr val="013589"/>
                </a:solidFill>
                <a:effectLst/>
                <a:uLnTx/>
                <a:uFillTx/>
                <a:latin typeface="Calibri"/>
                <a:ea typeface="+mn-ea"/>
                <a:cs typeface="Arial"/>
                <a:sym typeface="Helvetica Neue"/>
              </a:rPr>
              <a:t>Nominal operation</a:t>
            </a:r>
            <a:r>
              <a:rPr lang="en-US" sz="2200" b="1" kern="0" dirty="0">
                <a:solidFill>
                  <a:srgbClr val="013589"/>
                </a:solidFill>
                <a:latin typeface="Calibri"/>
                <a:cs typeface="Arial"/>
                <a:sym typeface="Helvetica Neue"/>
              </a:rPr>
              <a:t> on 10/19/2023: 20 months </a:t>
            </a:r>
            <a:r>
              <a:rPr kumimoji="0" lang="en-US" sz="2200" b="1" i="0" u="none" strike="noStrike" kern="0" cap="none" spc="0" normalizeH="0" baseline="0" noProof="0" dirty="0">
                <a:ln>
                  <a:noFill/>
                </a:ln>
                <a:solidFill>
                  <a:srgbClr val="013589"/>
                </a:solidFill>
                <a:effectLst/>
                <a:uLnTx/>
                <a:uFillTx/>
                <a:latin typeface="Calibri"/>
                <a:ea typeface="+mn-ea"/>
                <a:cs typeface="Arial"/>
                <a:sym typeface="Helvetica Neue"/>
              </a:rPr>
              <a:t>Baseline mission Phase E until 6/18/2025</a:t>
            </a:r>
            <a:endParaRPr lang="en-US" sz="2200" b="1" kern="0" dirty="0">
              <a:solidFill>
                <a:srgbClr val="013589"/>
              </a:solidFill>
              <a:latin typeface="Calibri"/>
              <a:cs typeface="Arial"/>
              <a:sym typeface="Helvetica Neue"/>
            </a:endParaRPr>
          </a:p>
          <a:p>
            <a:pPr marL="228600" indent="-228600">
              <a:spcBef>
                <a:spcPts val="600"/>
              </a:spcBef>
              <a:buSzPts val="1800"/>
              <a:buFont typeface="Wingdings" pitchFamily="2" charset="2"/>
              <a:buChar char="Ø"/>
              <a:defRPr/>
            </a:pPr>
            <a:r>
              <a:rPr lang="en-US" sz="2200" b="1" kern="0" dirty="0">
                <a:solidFill>
                  <a:srgbClr val="013589"/>
                </a:solidFill>
                <a:latin typeface="Calibri"/>
                <a:cs typeface="Arial"/>
                <a:sym typeface="Helvetica Neue"/>
              </a:rPr>
              <a:t>NASA approved TEMPO mission extension through 9/2026: </a:t>
            </a:r>
            <a:r>
              <a:rPr kumimoji="0" lang="en-US" sz="2200" b="1" i="0" u="none" strike="noStrike" kern="0" cap="none" spc="0" normalizeH="0" baseline="0" noProof="0" dirty="0">
                <a:ln>
                  <a:noFill/>
                </a:ln>
                <a:solidFill>
                  <a:srgbClr val="013589"/>
                </a:solidFill>
                <a:effectLst/>
                <a:uLnTx/>
                <a:uFillTx/>
                <a:latin typeface="Calibri"/>
                <a:ea typeface="+mn-ea"/>
                <a:cs typeface="Arial"/>
                <a:sym typeface="Helvetica Neue"/>
              </a:rPr>
              <a:t>further extension via NASA senior review</a:t>
            </a:r>
          </a:p>
        </p:txBody>
      </p:sp>
      <p:sp>
        <p:nvSpPr>
          <p:cNvPr id="5" name="Slide Number Placeholder 4">
            <a:extLst>
              <a:ext uri="{FF2B5EF4-FFF2-40B4-BE49-F238E27FC236}">
                <a16:creationId xmlns:a16="http://schemas.microsoft.com/office/drawing/2014/main" id="{1FAF5193-1B0E-A820-382B-8F72F5BBF15D}"/>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68D81E8D-883B-FEF8-EA77-FA1F0C9AAB53}"/>
              </a:ext>
            </a:extLst>
          </p:cNvPr>
          <p:cNvSpPr/>
          <p:nvPr/>
        </p:nvSpPr>
        <p:spPr>
          <a:xfrm>
            <a:off x="335071" y="6440609"/>
            <a:ext cx="11561198" cy="376980"/>
          </a:xfrm>
          <a:prstGeom prst="rect">
            <a:avLst/>
          </a:prstGeom>
          <a:solidFill>
            <a:srgbClr val="FFFFCC"/>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a:ea typeface="+mn-ea"/>
                <a:cs typeface="+mn-cs"/>
              </a:rPr>
              <a:t>Successful TEMPO commissioning and nominal operation, instrument performing very well </a:t>
            </a:r>
          </a:p>
        </p:txBody>
      </p:sp>
      <p:pic>
        <p:nvPicPr>
          <p:cNvPr id="6" name="Picture 5">
            <a:extLst>
              <a:ext uri="{FF2B5EF4-FFF2-40B4-BE49-F238E27FC236}">
                <a16:creationId xmlns:a16="http://schemas.microsoft.com/office/drawing/2014/main" id="{DA6FA912-A221-96FA-C9E2-46B4BADE8518}"/>
              </a:ext>
            </a:extLst>
          </p:cNvPr>
          <p:cNvPicPr>
            <a:picLocks noChangeAspect="1"/>
          </p:cNvPicPr>
          <p:nvPr/>
        </p:nvPicPr>
        <p:blipFill>
          <a:blip r:embed="rId2">
            <a:extLst>
              <a:ext uri="{28A0092B-C50C-407E-A947-70E740481C1C}">
                <a14:useLocalDpi xmlns:a14="http://schemas.microsoft.com/office/drawing/2010/main" val="0"/>
              </a:ext>
            </a:extLst>
          </a:blip>
          <a:srcRect l="4793" t="53129" r="16998"/>
          <a:stretch/>
        </p:blipFill>
        <p:spPr>
          <a:xfrm>
            <a:off x="335071" y="4088578"/>
            <a:ext cx="5294806" cy="2379903"/>
          </a:xfrm>
          <a:prstGeom prst="rect">
            <a:avLst/>
          </a:prstGeom>
        </p:spPr>
      </p:pic>
      <p:pic>
        <p:nvPicPr>
          <p:cNvPr id="9" name="Picture 8">
            <a:extLst>
              <a:ext uri="{FF2B5EF4-FFF2-40B4-BE49-F238E27FC236}">
                <a16:creationId xmlns:a16="http://schemas.microsoft.com/office/drawing/2014/main" id="{E755BF53-A959-1400-34F2-A172D191D8A5}"/>
              </a:ext>
            </a:extLst>
          </p:cNvPr>
          <p:cNvPicPr>
            <a:picLocks noChangeAspect="1"/>
          </p:cNvPicPr>
          <p:nvPr/>
        </p:nvPicPr>
        <p:blipFill>
          <a:blip r:embed="rId3">
            <a:extLst>
              <a:ext uri="{28A0092B-C50C-407E-A947-70E740481C1C}">
                <a14:useLocalDpi xmlns:a14="http://schemas.microsoft.com/office/drawing/2010/main" val="0"/>
              </a:ext>
            </a:extLst>
          </a:blip>
          <a:srcRect l="4813" t="53684" r="17341"/>
          <a:stretch/>
        </p:blipFill>
        <p:spPr>
          <a:xfrm>
            <a:off x="6094286" y="4156584"/>
            <a:ext cx="5189025" cy="2313678"/>
          </a:xfrm>
          <a:prstGeom prst="rect">
            <a:avLst/>
          </a:prstGeom>
        </p:spPr>
      </p:pic>
      <p:sp>
        <p:nvSpPr>
          <p:cNvPr id="10" name="TextBox 9">
            <a:extLst>
              <a:ext uri="{FF2B5EF4-FFF2-40B4-BE49-F238E27FC236}">
                <a16:creationId xmlns:a16="http://schemas.microsoft.com/office/drawing/2014/main" id="{AD15650D-4AF2-D288-639A-A21A8200651F}"/>
              </a:ext>
            </a:extLst>
          </p:cNvPr>
          <p:cNvSpPr txBox="1"/>
          <p:nvPr/>
        </p:nvSpPr>
        <p:spPr>
          <a:xfrm>
            <a:off x="813273" y="4131286"/>
            <a:ext cx="4696981" cy="369332"/>
          </a:xfrm>
          <a:prstGeom prst="rect">
            <a:avLst/>
          </a:prstGeom>
          <a:noFill/>
        </p:spPr>
        <p:txBody>
          <a:bodyPr wrap="square" rtlCol="0">
            <a:spAutoFit/>
          </a:bodyPr>
          <a:lstStyle/>
          <a:p>
            <a:r>
              <a:rPr lang="en-US" dirty="0"/>
              <a:t>Trending solar irradiance: 2024/8/1 vs. 2023/8/2</a:t>
            </a:r>
          </a:p>
        </p:txBody>
      </p:sp>
      <p:sp>
        <p:nvSpPr>
          <p:cNvPr id="11" name="Google Shape;364;p51">
            <a:extLst>
              <a:ext uri="{FF2B5EF4-FFF2-40B4-BE49-F238E27FC236}">
                <a16:creationId xmlns:a16="http://schemas.microsoft.com/office/drawing/2014/main" id="{5EC12379-3974-9295-F0DE-27669E1EB081}"/>
              </a:ext>
            </a:extLst>
          </p:cNvPr>
          <p:cNvSpPr txBox="1"/>
          <p:nvPr/>
        </p:nvSpPr>
        <p:spPr>
          <a:xfrm>
            <a:off x="6424094" y="5743209"/>
            <a:ext cx="3364524" cy="33852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Calibri"/>
                <a:ea typeface="+mn-ea"/>
                <a:cs typeface="+mn-cs"/>
              </a:rPr>
              <a:t>Credit: </a:t>
            </a:r>
            <a:r>
              <a:rPr kumimoji="0" lang="en" sz="1000" b="0" i="0" u="none" strike="noStrike" kern="1200" cap="none" spc="0" normalizeH="0" baseline="0" noProof="0" dirty="0" err="1">
                <a:ln>
                  <a:noFill/>
                </a:ln>
                <a:solidFill>
                  <a:prstClr val="black"/>
                </a:solidFill>
                <a:effectLst/>
                <a:uLnTx/>
                <a:uFillTx/>
                <a:latin typeface="Calibri"/>
                <a:ea typeface="+mn-ea"/>
                <a:cs typeface="+mn-cs"/>
              </a:rPr>
              <a:t>Heesung</a:t>
            </a:r>
            <a:r>
              <a:rPr kumimoji="0" lang="en" sz="1000" b="0" i="0" u="none" strike="noStrike" kern="1200" cap="none" spc="0" normalizeH="0" baseline="0" noProof="0" dirty="0">
                <a:ln>
                  <a:noFill/>
                </a:ln>
                <a:solidFill>
                  <a:prstClr val="black"/>
                </a:solidFill>
                <a:effectLst/>
                <a:uLnTx/>
                <a:uFillTx/>
                <a:latin typeface="Calibri"/>
                <a:ea typeface="+mn-ea"/>
                <a:cs typeface="+mn-cs"/>
              </a:rPr>
              <a:t> Chong</a:t>
            </a:r>
            <a:endParaRPr kumimoji="0"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544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23650"/>
            <a:ext cx="12191999" cy="975701"/>
          </a:xfrm>
        </p:spPr>
        <p:txBody>
          <a:bodyPr/>
          <a:lstStyle/>
          <a:p>
            <a:pPr lvl="0"/>
            <a:r>
              <a:rPr lang="en-US" dirty="0"/>
              <a:t>TEMPO Scanning</a:t>
            </a: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Google Shape;410;p55">
            <a:extLst>
              <a:ext uri="{FF2B5EF4-FFF2-40B4-BE49-F238E27FC236}">
                <a16:creationId xmlns:a16="http://schemas.microsoft.com/office/drawing/2014/main" id="{D1E0C0A0-7FC3-A397-93E0-0F102696D7BE}"/>
              </a:ext>
            </a:extLst>
          </p:cNvPr>
          <p:cNvSpPr txBox="1">
            <a:spLocks/>
          </p:cNvSpPr>
          <p:nvPr/>
        </p:nvSpPr>
        <p:spPr>
          <a:xfrm>
            <a:off x="0" y="1009171"/>
            <a:ext cx="5462548" cy="5760008"/>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200" indent="-228600">
              <a:spcBef>
                <a:spcPts val="600"/>
              </a:spcBef>
              <a:buClr>
                <a:schemeClr val="dk1"/>
              </a:buClr>
              <a:buSzPts val="1400"/>
              <a:buFont typeface="Arial"/>
              <a:buNone/>
            </a:pPr>
            <a:r>
              <a:rPr lang="en-US" sz="2000" b="1" dirty="0">
                <a:latin typeface="Arial" panose="020B0604020202020204" pitchFamily="34" charset="0"/>
                <a:cs typeface="Arial" panose="020B0604020202020204" pitchFamily="34" charset="0"/>
              </a:rPr>
              <a:t>Nominal scans: hourly, 2.4M pixels</a:t>
            </a:r>
            <a:endParaRPr lang="en-US" sz="2000" dirty="0">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2035 North/South pixels</a:t>
            </a: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1181 East/West steps per hour</a:t>
            </a: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2 x 4.75 km</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at center of field of regard</a:t>
            </a:r>
          </a:p>
          <a:p>
            <a:pPr marL="457200" indent="-228600">
              <a:spcBef>
                <a:spcPts val="800"/>
              </a:spcBef>
              <a:buClr>
                <a:schemeClr val="dk1"/>
              </a:buClr>
              <a:buSzPts val="1400"/>
              <a:buFont typeface="Arial"/>
              <a:buNone/>
            </a:pPr>
            <a:r>
              <a:rPr lang="en-US" sz="2000" b="1" dirty="0">
                <a:latin typeface="Arial" panose="020B0604020202020204" pitchFamily="34" charset="0"/>
                <a:cs typeface="Arial" panose="020B0604020202020204" pitchFamily="34" charset="0"/>
              </a:rPr>
              <a:t>Optimized scans</a:t>
            </a:r>
            <a:endParaRPr lang="en-US" sz="2000" dirty="0">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Higher temporal resolution scans in early AM and late PM over coasts (40 mins)</a:t>
            </a:r>
          </a:p>
          <a:p>
            <a:pPr marL="457200" lvl="0" indent="-228600" defTabSz="914400">
              <a:spcBef>
                <a:spcPts val="800"/>
              </a:spcBef>
              <a:buClr>
                <a:prstClr val="black"/>
              </a:buClr>
              <a:buSzPts val="1400"/>
              <a:buNone/>
              <a:defRPr/>
            </a:pPr>
            <a:r>
              <a:rPr lang="en-US" sz="2000" b="1" dirty="0">
                <a:solidFill>
                  <a:prstClr val="black"/>
                </a:solidFill>
                <a:latin typeface="Arial" panose="020B0604020202020204" pitchFamily="34" charset="0"/>
                <a:cs typeface="Arial" panose="020B0604020202020204" pitchFamily="34" charset="0"/>
              </a:rPr>
              <a:t>Twilights scans</a:t>
            </a:r>
            <a:endParaRPr lang="en-US" sz="2000" dirty="0">
              <a:solidFill>
                <a:prstClr val="black"/>
              </a:solidFill>
              <a:latin typeface="Arial" panose="020B0604020202020204" pitchFamily="34" charset="0"/>
              <a:cs typeface="Arial" panose="020B0604020202020204" pitchFamily="34" charset="0"/>
            </a:endParaRPr>
          </a:p>
          <a:p>
            <a:pPr marL="548640" lvl="1" indent="-285750" defTabSz="914400">
              <a:lnSpc>
                <a:spcPct val="90000"/>
              </a:lnSpc>
              <a:spcBef>
                <a:spcPts val="400"/>
              </a:spcBef>
              <a:buSzPts val="1400"/>
              <a:buFont typeface="Wingdings" pitchFamily="2" charset="2"/>
              <a:buChar char="Ø"/>
              <a:defRPr/>
            </a:pPr>
            <a:r>
              <a:rPr lang="en-US" sz="1800" dirty="0">
                <a:solidFill>
                  <a:prstClr val="black"/>
                </a:solidFill>
                <a:latin typeface="Arial" panose="020B0604020202020204" pitchFamily="34" charset="0"/>
                <a:cs typeface="Arial" panose="020B0604020202020204" pitchFamily="34" charset="0"/>
              </a:rPr>
              <a:t>Performed during darkness (~Aug. 15-Apr. 15)</a:t>
            </a:r>
          </a:p>
          <a:p>
            <a:pPr marL="548640" lvl="1" indent="-285750" defTabSz="914400">
              <a:lnSpc>
                <a:spcPct val="90000"/>
              </a:lnSpc>
              <a:spcBef>
                <a:spcPts val="400"/>
              </a:spcBef>
              <a:buSzPts val="1400"/>
              <a:buFont typeface="Wingdings" pitchFamily="2" charset="2"/>
              <a:buChar char="Ø"/>
              <a:defRPr/>
            </a:pPr>
            <a:r>
              <a:rPr lang="en-US" sz="1800" dirty="0">
                <a:solidFill>
                  <a:prstClr val="black"/>
                </a:solidFill>
                <a:latin typeface="Arial" panose="020B0604020202020204" pitchFamily="34" charset="0"/>
                <a:cs typeface="Arial" panose="020B0604020202020204" pitchFamily="34" charset="0"/>
              </a:rPr>
              <a:t>City lights, moonlights, Aurora, airglow, gas flaring, lightning, fires </a:t>
            </a:r>
          </a:p>
          <a:p>
            <a:pPr marL="457200" indent="-228600">
              <a:spcBef>
                <a:spcPts val="800"/>
              </a:spcBef>
              <a:buClr>
                <a:schemeClr val="dk1"/>
              </a:buClr>
              <a:buSzPts val="1400"/>
              <a:buFont typeface="Arial"/>
              <a:buNone/>
            </a:pPr>
            <a:r>
              <a:rPr lang="en-US" sz="2000" b="1" dirty="0">
                <a:latin typeface="Arial" panose="020B0604020202020204" pitchFamily="34" charset="0"/>
                <a:cs typeface="Arial" panose="020B0604020202020204" pitchFamily="34" charset="0"/>
              </a:rPr>
              <a:t>Special observations: </a:t>
            </a:r>
            <a:r>
              <a:rPr lang="en-US" sz="1800" dirty="0">
                <a:latin typeface="Arial" panose="020B0604020202020204" pitchFamily="34" charset="0"/>
                <a:cs typeface="Arial" panose="020B0604020202020204" pitchFamily="34" charset="0"/>
              </a:rPr>
              <a:t>can be requested with strong science justification</a:t>
            </a:r>
            <a:r>
              <a:rPr lang="en-US" sz="1800" b="1" dirty="0">
                <a:latin typeface="Arial" panose="020B0604020202020204" pitchFamily="34" charset="0"/>
                <a:cs typeface="Arial" panose="020B0604020202020204" pitchFamily="34" charset="0"/>
              </a:rPr>
              <a:t> </a:t>
            </a:r>
          </a:p>
          <a:p>
            <a:pPr marL="548640" lvl="1" indent="-285750">
              <a:lnSpc>
                <a:spcPct val="90000"/>
              </a:lnSpc>
              <a:spcBef>
                <a:spcPts val="0"/>
              </a:spcBef>
              <a:buSzPts val="1400"/>
              <a:buFont typeface="Wingdings" pitchFamily="2" charset="2"/>
              <a:buChar char="Ø"/>
            </a:pPr>
            <a:r>
              <a:rPr lang="en-US" sz="1800" dirty="0">
                <a:latin typeface="Arial" panose="020B0604020202020204" pitchFamily="34" charset="0"/>
                <a:cs typeface="Arial" panose="020B0604020202020204" pitchFamily="34" charset="0"/>
              </a:rPr>
              <a:t>High-time scans (5-10 mins) over selected longitudes (several hours, alternate hourly scan/1 hour high-time scans)</a:t>
            </a:r>
          </a:p>
          <a:p>
            <a:pPr marL="548640" lvl="1" indent="-285750">
              <a:lnSpc>
                <a:spcPct val="90000"/>
              </a:lnSpc>
              <a:spcBef>
                <a:spcPts val="0"/>
              </a:spcBef>
              <a:buSzPts val="1400"/>
              <a:buFont typeface="Wingdings" pitchFamily="2" charset="2"/>
              <a:buChar char="Ø"/>
            </a:pPr>
            <a:r>
              <a:rPr lang="en-US" sz="1800" dirty="0">
                <a:latin typeface="Arial" panose="020B0604020202020204" pitchFamily="34" charset="0"/>
                <a:cs typeface="Arial" panose="020B0604020202020204" pitchFamily="34" charset="0"/>
              </a:rPr>
              <a:t>Lunar collect</a:t>
            </a:r>
          </a:p>
          <a:p>
            <a:pPr marL="548640" lvl="1" indent="-285750">
              <a:lnSpc>
                <a:spcPct val="90000"/>
              </a:lnSpc>
              <a:spcBef>
                <a:spcPts val="0"/>
              </a:spcBef>
              <a:buSzPts val="1400"/>
              <a:buFont typeface="Wingdings" pitchFamily="2" charset="2"/>
              <a:buChar char="Ø"/>
            </a:pPr>
            <a:r>
              <a:rPr lang="en-US" sz="1800" dirty="0">
                <a:latin typeface="Arial" panose="020B0604020202020204" pitchFamily="34" charset="0"/>
                <a:cs typeface="Arial" panose="020B0604020202020204" pitchFamily="34" charset="0"/>
              </a:rPr>
              <a:t>RRV 2024/2025 (side slither)</a:t>
            </a:r>
          </a:p>
          <a:p>
            <a:pPr marL="548640" lvl="1" indent="-285750">
              <a:lnSpc>
                <a:spcPct val="90000"/>
              </a:lnSpc>
              <a:spcBef>
                <a:spcPts val="0"/>
              </a:spcBef>
              <a:buSzPts val="1400"/>
              <a:buFont typeface="Wingdings" pitchFamily="2" charset="2"/>
              <a:buChar char="Ø"/>
            </a:pPr>
            <a:endParaRPr lang="en-US" sz="1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B790F79-F25E-DC62-EBCB-77287D5CD548}"/>
              </a:ext>
            </a:extLst>
          </p:cNvPr>
          <p:cNvSpPr txBox="1"/>
          <p:nvPr/>
        </p:nvSpPr>
        <p:spPr>
          <a:xfrm>
            <a:off x="5070280" y="6282955"/>
            <a:ext cx="3535058" cy="646331"/>
          </a:xfrm>
          <a:prstGeom prst="rect">
            <a:avLst/>
          </a:prstGeom>
          <a:noFill/>
        </p:spPr>
        <p:txBody>
          <a:bodyPr wrap="square">
            <a:spAutoFit/>
          </a:bodyPr>
          <a:lstStyle/>
          <a:p>
            <a:pPr>
              <a:spcBef>
                <a:spcPts val="0"/>
              </a:spcBef>
              <a:buClr>
                <a:schemeClr val="dk1"/>
              </a:buClr>
              <a:buSzPts val="1400"/>
              <a:buNone/>
            </a:pPr>
            <a:r>
              <a:rPr lang="en-US" sz="1800" dirty="0">
                <a:solidFill>
                  <a:srgbClr val="00B050"/>
                </a:solidFill>
                <a:latin typeface="Arial" panose="020B0604020202020204" pitchFamily="34" charset="0"/>
                <a:cs typeface="Arial" panose="020B0604020202020204" pitchFamily="34" charset="0"/>
              </a:rPr>
              <a:t>Request special observations at TEMPO Early Adopter Website</a:t>
            </a:r>
          </a:p>
        </p:txBody>
      </p:sp>
      <p:pic>
        <p:nvPicPr>
          <p:cNvPr id="6" name="TEMPO_3_28_2024_CONUS_1080p30.mp4">
            <a:extLst>
              <a:ext uri="{FF2B5EF4-FFF2-40B4-BE49-F238E27FC236}">
                <a16:creationId xmlns:a16="http://schemas.microsoft.com/office/drawing/2014/main" id="{D3069630-B107-14F6-957E-A2710913DB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4107" y="1702664"/>
            <a:ext cx="6460671" cy="3625123"/>
          </a:xfrm>
          <a:prstGeom prst="rect">
            <a:avLst/>
          </a:prstGeom>
        </p:spPr>
      </p:pic>
      <p:sp>
        <p:nvSpPr>
          <p:cNvPr id="7" name="Google Shape;364;p51">
            <a:extLst>
              <a:ext uri="{FF2B5EF4-FFF2-40B4-BE49-F238E27FC236}">
                <a16:creationId xmlns:a16="http://schemas.microsoft.com/office/drawing/2014/main" id="{02359FD1-E64A-0786-5034-13063B8BF555}"/>
              </a:ext>
            </a:extLst>
          </p:cNvPr>
          <p:cNvSpPr txBox="1"/>
          <p:nvPr/>
        </p:nvSpPr>
        <p:spPr>
          <a:xfrm>
            <a:off x="7990312" y="5288185"/>
            <a:ext cx="4074466" cy="43085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prstClr val="black"/>
                </a:solidFill>
                <a:effectLst/>
                <a:uLnTx/>
                <a:uFillTx/>
                <a:latin typeface="Calibri"/>
                <a:ea typeface="+mn-ea"/>
                <a:cs typeface="+mn-cs"/>
              </a:rPr>
              <a:t>Credit: NASA’s Scientific Visualization Studio</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A qr code on a white background&#10;&#10;Description automatically generated">
            <a:extLst>
              <a:ext uri="{FF2B5EF4-FFF2-40B4-BE49-F238E27FC236}">
                <a16:creationId xmlns:a16="http://schemas.microsoft.com/office/drawing/2014/main" id="{20F0CBC0-69D5-A179-53AC-FFDB2E974EBC}"/>
              </a:ext>
            </a:extLst>
          </p:cNvPr>
          <p:cNvPicPr>
            <a:picLocks noChangeAspect="1"/>
          </p:cNvPicPr>
          <p:nvPr/>
        </p:nvPicPr>
        <p:blipFill>
          <a:blip r:embed="rId6"/>
          <a:stretch>
            <a:fillRect/>
          </a:stretch>
        </p:blipFill>
        <p:spPr>
          <a:xfrm>
            <a:off x="3903317" y="5762323"/>
            <a:ext cx="1166963" cy="1166963"/>
          </a:xfrm>
          <a:prstGeom prst="rect">
            <a:avLst/>
          </a:prstGeom>
        </p:spPr>
      </p:pic>
      <p:grpSp>
        <p:nvGrpSpPr>
          <p:cNvPr id="9" name="Group 8">
            <a:extLst>
              <a:ext uri="{FF2B5EF4-FFF2-40B4-BE49-F238E27FC236}">
                <a16:creationId xmlns:a16="http://schemas.microsoft.com/office/drawing/2014/main" id="{8615FEB6-35F1-262D-6DCE-6849681E4D6C}"/>
              </a:ext>
            </a:extLst>
          </p:cNvPr>
          <p:cNvGrpSpPr/>
          <p:nvPr/>
        </p:nvGrpSpPr>
        <p:grpSpPr>
          <a:xfrm>
            <a:off x="4945711" y="1332335"/>
            <a:ext cx="7729218" cy="5010617"/>
            <a:chOff x="1668086" y="996688"/>
            <a:chExt cx="8856617" cy="5179568"/>
          </a:xfrm>
        </p:grpSpPr>
        <p:sp>
          <p:nvSpPr>
            <p:cNvPr id="11" name="TextBox 10">
              <a:extLst>
                <a:ext uri="{FF2B5EF4-FFF2-40B4-BE49-F238E27FC236}">
                  <a16:creationId xmlns:a16="http://schemas.microsoft.com/office/drawing/2014/main" id="{AE648FC8-3EAA-8CD9-9FE4-C53294BBA810}"/>
                </a:ext>
              </a:extLst>
            </p:cNvPr>
            <p:cNvSpPr txBox="1"/>
            <p:nvPr/>
          </p:nvSpPr>
          <p:spPr>
            <a:xfrm>
              <a:off x="2297766" y="5851649"/>
              <a:ext cx="7541559" cy="324607"/>
            </a:xfrm>
            <a:prstGeom prst="rect">
              <a:avLst/>
            </a:prstGeom>
            <a:noFill/>
          </p:spPr>
          <p:txBody>
            <a:bodyPr wrap="square" rtlCol="0">
              <a:spAutoFit/>
            </a:bodyPr>
            <a:lstStyle/>
            <a:p>
              <a:pPr algn="ctr"/>
              <a:r>
                <a:rPr lang="en-US" sz="1400" dirty="0"/>
                <a:t>Radiance derivation </a:t>
              </a:r>
              <a:r>
                <a:rPr lang="en-US" sz="1400" dirty="0">
                  <a:sym typeface="Wingdings" pitchFamily="2" charset="2"/>
                </a:rPr>
                <a:t> Post-processing (de-speckling, de-streaking, etc.)  Composite</a:t>
              </a:r>
              <a:endParaRPr lang="en-US" sz="1400" dirty="0"/>
            </a:p>
          </p:txBody>
        </p:sp>
        <p:grpSp>
          <p:nvGrpSpPr>
            <p:cNvPr id="12" name="Group 11">
              <a:extLst>
                <a:ext uri="{FF2B5EF4-FFF2-40B4-BE49-F238E27FC236}">
                  <a16:creationId xmlns:a16="http://schemas.microsoft.com/office/drawing/2014/main" id="{FADFEF3D-5FA8-EF96-604C-DA4FFB5E053F}"/>
                </a:ext>
              </a:extLst>
            </p:cNvPr>
            <p:cNvGrpSpPr/>
            <p:nvPr/>
          </p:nvGrpSpPr>
          <p:grpSpPr>
            <a:xfrm>
              <a:off x="2209800" y="1315809"/>
              <a:ext cx="7772400" cy="4578755"/>
              <a:chOff x="2209800" y="1232682"/>
              <a:chExt cx="7772400" cy="4578755"/>
            </a:xfrm>
          </p:grpSpPr>
          <p:pic>
            <p:nvPicPr>
              <p:cNvPr id="14" name="Picture 13">
                <a:extLst>
                  <a:ext uri="{FF2B5EF4-FFF2-40B4-BE49-F238E27FC236}">
                    <a16:creationId xmlns:a16="http://schemas.microsoft.com/office/drawing/2014/main" id="{9FBB2C07-67FD-71C9-70A6-B49B7D670317}"/>
                  </a:ext>
                </a:extLst>
              </p:cNvPr>
              <p:cNvPicPr>
                <a:picLocks noChangeAspect="1"/>
              </p:cNvPicPr>
              <p:nvPr/>
            </p:nvPicPr>
            <p:blipFill>
              <a:blip r:embed="rId7"/>
              <a:stretch>
                <a:fillRect/>
              </a:stretch>
            </p:blipFill>
            <p:spPr>
              <a:xfrm>
                <a:off x="2209800" y="1232682"/>
                <a:ext cx="7772400" cy="3057287"/>
              </a:xfrm>
              <a:prstGeom prst="rect">
                <a:avLst/>
              </a:prstGeom>
            </p:spPr>
          </p:pic>
          <p:pic>
            <p:nvPicPr>
              <p:cNvPr id="15" name="Picture 14">
                <a:extLst>
                  <a:ext uri="{FF2B5EF4-FFF2-40B4-BE49-F238E27FC236}">
                    <a16:creationId xmlns:a16="http://schemas.microsoft.com/office/drawing/2014/main" id="{78D1C72A-256E-4BDC-9EB3-81BD60A846C9}"/>
                  </a:ext>
                </a:extLst>
              </p:cNvPr>
              <p:cNvPicPr>
                <a:picLocks noChangeAspect="1"/>
              </p:cNvPicPr>
              <p:nvPr/>
            </p:nvPicPr>
            <p:blipFill>
              <a:blip r:embed="rId8"/>
              <a:stretch>
                <a:fillRect/>
              </a:stretch>
            </p:blipFill>
            <p:spPr>
              <a:xfrm>
                <a:off x="2209800" y="4289970"/>
                <a:ext cx="7772400" cy="1521467"/>
              </a:xfrm>
              <a:prstGeom prst="rect">
                <a:avLst/>
              </a:prstGeom>
            </p:spPr>
          </p:pic>
        </p:grpSp>
        <p:sp>
          <p:nvSpPr>
            <p:cNvPr id="13" name="TextBox 12">
              <a:extLst>
                <a:ext uri="{FF2B5EF4-FFF2-40B4-BE49-F238E27FC236}">
                  <a16:creationId xmlns:a16="http://schemas.microsoft.com/office/drawing/2014/main" id="{DF423D5E-B5EA-3808-A3B6-BBFAB7E1C0B9}"/>
                </a:ext>
              </a:extLst>
            </p:cNvPr>
            <p:cNvSpPr txBox="1"/>
            <p:nvPr/>
          </p:nvSpPr>
          <p:spPr>
            <a:xfrm>
              <a:off x="1668086" y="996688"/>
              <a:ext cx="8856617" cy="357067"/>
            </a:xfrm>
            <a:prstGeom prst="rect">
              <a:avLst/>
            </a:prstGeom>
            <a:noFill/>
          </p:spPr>
          <p:txBody>
            <a:bodyPr wrap="square" rtlCol="0">
              <a:spAutoFit/>
            </a:bodyPr>
            <a:lstStyle/>
            <a:p>
              <a:pPr algn="ctr"/>
              <a:r>
                <a:rPr lang="en-US" sz="1600" b="1" dirty="0"/>
                <a:t>Clearest-Sky City lights Composite 1–12 February 2024</a:t>
              </a:r>
            </a:p>
          </p:txBody>
        </p:sp>
      </p:grpSp>
      <p:sp>
        <p:nvSpPr>
          <p:cNvPr id="2" name="Google Shape;364;p51">
            <a:extLst>
              <a:ext uri="{FF2B5EF4-FFF2-40B4-BE49-F238E27FC236}">
                <a16:creationId xmlns:a16="http://schemas.microsoft.com/office/drawing/2014/main" id="{7217BEF2-7B55-9CBE-A833-982C6E043031}"/>
              </a:ext>
            </a:extLst>
          </p:cNvPr>
          <p:cNvSpPr txBox="1"/>
          <p:nvPr/>
        </p:nvSpPr>
        <p:spPr>
          <a:xfrm>
            <a:off x="10236918" y="6590762"/>
            <a:ext cx="1166963" cy="33852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Calibri"/>
                <a:ea typeface="+mn-ea"/>
                <a:cs typeface="+mn-cs"/>
              </a:rPr>
              <a:t>Credit: </a:t>
            </a:r>
            <a:r>
              <a:rPr lang="en" sz="1000" dirty="0">
                <a:solidFill>
                  <a:prstClr val="black"/>
                </a:solidFill>
                <a:latin typeface="Calibri"/>
              </a:rPr>
              <a:t>J</a:t>
            </a:r>
            <a:r>
              <a:rPr lang="en-US" sz="1000" dirty="0" err="1">
                <a:solidFill>
                  <a:prstClr val="black"/>
                </a:solidFill>
                <a:latin typeface="Calibri"/>
              </a:rPr>
              <a:t>i</a:t>
            </a:r>
            <a:r>
              <a:rPr lang="en" sz="1000" dirty="0">
                <a:solidFill>
                  <a:prstClr val="black"/>
                </a:solidFill>
                <a:latin typeface="Calibri"/>
              </a:rPr>
              <a:t>m Carr</a:t>
            </a:r>
            <a:endParaRPr kumimoji="0"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 close up of the moon&#10;&#10;AI-generated content may be incorrect.">
            <a:extLst>
              <a:ext uri="{FF2B5EF4-FFF2-40B4-BE49-F238E27FC236}">
                <a16:creationId xmlns:a16="http://schemas.microsoft.com/office/drawing/2014/main" id="{2142DDEF-5D9D-15BC-94D5-3E25AE8E8FB0}"/>
              </a:ext>
            </a:extLst>
          </p:cNvPr>
          <p:cNvPicPr>
            <a:picLocks noChangeAspect="1"/>
          </p:cNvPicPr>
          <p:nvPr/>
        </p:nvPicPr>
        <p:blipFill>
          <a:blip r:embed="rId9">
            <a:extLst>
              <a:ext uri="{28A0092B-C50C-407E-A947-70E740481C1C}">
                <a14:useLocalDpi xmlns:a14="http://schemas.microsoft.com/office/drawing/2010/main" val="0"/>
              </a:ext>
            </a:extLst>
          </a:blip>
          <a:srcRect l="13217" t="6742" r="9870" b="20390"/>
          <a:stretch/>
        </p:blipFill>
        <p:spPr>
          <a:xfrm>
            <a:off x="9455981" y="2467629"/>
            <a:ext cx="2464804" cy="3410847"/>
          </a:xfrm>
          <a:prstGeom prst="rect">
            <a:avLst/>
          </a:prstGeom>
        </p:spPr>
      </p:pic>
    </p:spTree>
    <p:extLst>
      <p:ext uri="{BB962C8B-B14F-4D97-AF65-F5344CB8AC3E}">
        <p14:creationId xmlns:p14="http://schemas.microsoft.com/office/powerpoint/2010/main" val="372603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10" name="Title 9">
            <a:extLst>
              <a:ext uri="{FF2B5EF4-FFF2-40B4-BE49-F238E27FC236}">
                <a16:creationId xmlns:a16="http://schemas.microsoft.com/office/drawing/2014/main" id="{5FA2ED0E-97F8-1B63-0B56-2C26CC883A9D}"/>
              </a:ext>
            </a:extLst>
          </p:cNvPr>
          <p:cNvSpPr>
            <a:spLocks noGrp="1"/>
          </p:cNvSpPr>
          <p:nvPr>
            <p:ph type="title"/>
          </p:nvPr>
        </p:nvSpPr>
        <p:spPr>
          <a:xfrm>
            <a:off x="0" y="0"/>
            <a:ext cx="12192000" cy="975701"/>
          </a:xfrm>
        </p:spPr>
        <p:txBody>
          <a:bodyPr/>
          <a:lstStyle/>
          <a:p>
            <a:r>
              <a:rPr lang="en-US" dirty="0"/>
              <a:t>TEMPO Data Products Public Release </a:t>
            </a:r>
            <a:br>
              <a:rPr lang="en-US" dirty="0"/>
            </a:br>
            <a:r>
              <a:rPr lang="en-US" dirty="0"/>
              <a:t>NASA’s Atmospheric Science Data Center (ASDC)</a:t>
            </a:r>
          </a:p>
        </p:txBody>
      </p:sp>
      <p:sp>
        <p:nvSpPr>
          <p:cNvPr id="26" name="Slide Number Placeholder 1">
            <a:extLst>
              <a:ext uri="{FF2B5EF4-FFF2-40B4-BE49-F238E27FC236}">
                <a16:creationId xmlns:a16="http://schemas.microsoft.com/office/drawing/2014/main" id="{5F75B0FD-191A-C73C-C253-DF20E3B3B2DF}"/>
              </a:ext>
            </a:extLst>
          </p:cNvPr>
          <p:cNvSpPr>
            <a:spLocks noGrp="1"/>
          </p:cNvSpPr>
          <p:nvPr>
            <p:ph type="sldNum" sz="quarter" idx="12"/>
          </p:nvPr>
        </p:nvSpPr>
        <p:spPr>
          <a:xfrm>
            <a:off x="9347200" y="6623555"/>
            <a:ext cx="2844800" cy="228989"/>
          </a:xfrm>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27" name="TextBox 26">
            <a:extLst>
              <a:ext uri="{FF2B5EF4-FFF2-40B4-BE49-F238E27FC236}">
                <a16:creationId xmlns:a16="http://schemas.microsoft.com/office/drawing/2014/main" id="{EB5B6BF7-268D-88CF-8309-0E2B15721EB8}"/>
              </a:ext>
            </a:extLst>
          </p:cNvPr>
          <p:cNvSpPr txBox="1"/>
          <p:nvPr/>
        </p:nvSpPr>
        <p:spPr>
          <a:xfrm>
            <a:off x="3056021" y="3299679"/>
            <a:ext cx="6112042" cy="369332"/>
          </a:xfrm>
          <a:prstGeom prst="rect">
            <a:avLst/>
          </a:prstGeom>
          <a:noFill/>
        </p:spPr>
        <p:txBody>
          <a:bodyPr wrap="square">
            <a:spAutoFit/>
          </a:bodyPr>
          <a:lstStyle/>
          <a:p>
            <a:endParaRPr lang="en-US" dirty="0"/>
          </a:p>
        </p:txBody>
      </p:sp>
      <p:graphicFrame>
        <p:nvGraphicFramePr>
          <p:cNvPr id="29" name="Table 28">
            <a:extLst>
              <a:ext uri="{FF2B5EF4-FFF2-40B4-BE49-F238E27FC236}">
                <a16:creationId xmlns:a16="http://schemas.microsoft.com/office/drawing/2014/main" id="{C58F1645-BD8E-6FC3-8FC8-C1CCAC1976C9}"/>
              </a:ext>
            </a:extLst>
          </p:cNvPr>
          <p:cNvGraphicFramePr>
            <a:graphicFrameLocks noGrp="1"/>
          </p:cNvGraphicFramePr>
          <p:nvPr>
            <p:extLst>
              <p:ext uri="{D42A27DB-BD31-4B8C-83A1-F6EECF244321}">
                <p14:modId xmlns:p14="http://schemas.microsoft.com/office/powerpoint/2010/main" val="1902586924"/>
              </p:ext>
            </p:extLst>
          </p:nvPr>
        </p:nvGraphicFramePr>
        <p:xfrm>
          <a:off x="125367" y="1125170"/>
          <a:ext cx="7706668" cy="2450511"/>
        </p:xfrm>
        <a:graphic>
          <a:graphicData uri="http://schemas.openxmlformats.org/drawingml/2006/table">
            <a:tbl>
              <a:tblPr firstRow="1" bandRow="1">
                <a:tableStyleId>{5940675A-B579-460E-94D1-54222C63F5DA}</a:tableStyleId>
              </a:tblPr>
              <a:tblGrid>
                <a:gridCol w="1272609">
                  <a:extLst>
                    <a:ext uri="{9D8B030D-6E8A-4147-A177-3AD203B41FA5}">
                      <a16:colId xmlns:a16="http://schemas.microsoft.com/office/drawing/2014/main" val="3087290469"/>
                    </a:ext>
                  </a:extLst>
                </a:gridCol>
                <a:gridCol w="1039848">
                  <a:extLst>
                    <a:ext uri="{9D8B030D-6E8A-4147-A177-3AD203B41FA5}">
                      <a16:colId xmlns:a16="http://schemas.microsoft.com/office/drawing/2014/main" val="1565475734"/>
                    </a:ext>
                  </a:extLst>
                </a:gridCol>
                <a:gridCol w="5394211">
                  <a:extLst>
                    <a:ext uri="{9D8B030D-6E8A-4147-A177-3AD203B41FA5}">
                      <a16:colId xmlns:a16="http://schemas.microsoft.com/office/drawing/2014/main" val="21874101"/>
                    </a:ext>
                  </a:extLst>
                </a:gridCol>
              </a:tblGrid>
              <a:tr h="396979">
                <a:tc>
                  <a:txBody>
                    <a:bodyPr/>
                    <a:lstStyle/>
                    <a:p>
                      <a:r>
                        <a:rPr lang="en-US" sz="1800" dirty="0">
                          <a:solidFill>
                            <a:schemeClr val="bg1"/>
                          </a:solidFill>
                        </a:rPr>
                        <a:t>Public Release</a:t>
                      </a:r>
                    </a:p>
                  </a:txBody>
                  <a:tcPr marL="18288" marR="18288">
                    <a:solidFill>
                      <a:schemeClr val="accent2"/>
                    </a:solidFill>
                  </a:tcPr>
                </a:tc>
                <a:tc>
                  <a:txBody>
                    <a:bodyPr/>
                    <a:lstStyle/>
                    <a:p>
                      <a:r>
                        <a:rPr lang="en-US" sz="1800" dirty="0">
                          <a:solidFill>
                            <a:schemeClr val="bg1"/>
                          </a:solidFill>
                        </a:rPr>
                        <a:t>Date</a:t>
                      </a:r>
                    </a:p>
                  </a:txBody>
                  <a:tcPr marL="45720" marR="45720">
                    <a:solidFill>
                      <a:schemeClr val="accent2"/>
                    </a:solidFill>
                  </a:tcPr>
                </a:tc>
                <a:tc>
                  <a:txBody>
                    <a:bodyPr/>
                    <a:lstStyle/>
                    <a:p>
                      <a:r>
                        <a:rPr lang="en-US" sz="1800" dirty="0">
                          <a:solidFill>
                            <a:schemeClr val="bg1"/>
                          </a:solidFill>
                        </a:rPr>
                        <a:t>Details</a:t>
                      </a:r>
                    </a:p>
                  </a:txBody>
                  <a:tcPr marL="45720" marR="45720">
                    <a:solidFill>
                      <a:schemeClr val="accent2"/>
                    </a:solidFill>
                  </a:tcPr>
                </a:tc>
                <a:extLst>
                  <a:ext uri="{0D108BD9-81ED-4DB2-BD59-A6C34878D82A}">
                    <a16:rowId xmlns:a16="http://schemas.microsoft.com/office/drawing/2014/main" val="4060861373"/>
                  </a:ext>
                </a:extLst>
              </a:tr>
              <a:tr h="396979">
                <a:tc>
                  <a:txBody>
                    <a:bodyPr/>
                    <a:lstStyle/>
                    <a:p>
                      <a:r>
                        <a:rPr lang="en-US" sz="1800" dirty="0">
                          <a:solidFill>
                            <a:schemeClr val="tx1"/>
                          </a:solidFill>
                        </a:rPr>
                        <a:t>V01</a:t>
                      </a:r>
                    </a:p>
                  </a:txBody>
                  <a:tcPr marL="18288" marR="18288"/>
                </a:tc>
                <a:tc>
                  <a:txBody>
                    <a:bodyPr/>
                    <a:lstStyle/>
                    <a:p>
                      <a:r>
                        <a:rPr lang="en-US" sz="1800" baseline="0" dirty="0">
                          <a:solidFill>
                            <a:schemeClr val="tx1"/>
                          </a:solidFill>
                        </a:rPr>
                        <a:t>Feb. 2024</a:t>
                      </a:r>
                    </a:p>
                  </a:txBody>
                  <a:tcPr marL="45720" marR="45720"/>
                </a:tc>
                <a:tc>
                  <a:txBody>
                    <a:bodyPr/>
                    <a:lstStyle/>
                    <a:p>
                      <a:r>
                        <a:rPr lang="en-US" sz="1800" b="1" baseline="0" dirty="0">
                          <a:solidFill>
                            <a:schemeClr val="tx1"/>
                          </a:solidFill>
                        </a:rPr>
                        <a:t>Limited</a:t>
                      </a:r>
                      <a:r>
                        <a:rPr lang="en-US" sz="1800" baseline="0" dirty="0">
                          <a:solidFill>
                            <a:schemeClr val="tx1"/>
                          </a:solidFill>
                        </a:rPr>
                        <a:t> 3 weeks released</a:t>
                      </a:r>
                    </a:p>
                  </a:txBody>
                  <a:tcPr marL="45720" marR="45720"/>
                </a:tc>
                <a:extLst>
                  <a:ext uri="{0D108BD9-81ED-4DB2-BD59-A6C34878D82A}">
                    <a16:rowId xmlns:a16="http://schemas.microsoft.com/office/drawing/2014/main" val="955298805"/>
                  </a:ext>
                </a:extLst>
              </a:tr>
              <a:tr h="396979">
                <a:tc>
                  <a:txBody>
                    <a:bodyPr/>
                    <a:lstStyle/>
                    <a:p>
                      <a:r>
                        <a:rPr lang="en-US" sz="1800" dirty="0">
                          <a:solidFill>
                            <a:schemeClr val="tx1"/>
                          </a:solidFill>
                        </a:rPr>
                        <a:t>V02</a:t>
                      </a:r>
                    </a:p>
                  </a:txBody>
                  <a:tcPr marL="18288" marR="18288"/>
                </a:tc>
                <a:tc>
                  <a:txBody>
                    <a:bodyPr/>
                    <a:lstStyle/>
                    <a:p>
                      <a:r>
                        <a:rPr lang="en-US" sz="1800" dirty="0">
                          <a:solidFill>
                            <a:schemeClr val="tx1"/>
                          </a:solidFill>
                        </a:rPr>
                        <a:t>Feb. 2024</a:t>
                      </a:r>
                    </a:p>
                  </a:txBody>
                  <a:tcPr marL="45720" marR="45720"/>
                </a:tc>
                <a:tc>
                  <a:txBody>
                    <a:bodyPr/>
                    <a:lstStyle/>
                    <a:p>
                      <a:r>
                        <a:rPr lang="en-US" sz="1800" dirty="0">
                          <a:solidFill>
                            <a:schemeClr val="tx1"/>
                          </a:solidFill>
                        </a:rPr>
                        <a:t>Level 1 (spectra) released</a:t>
                      </a:r>
                    </a:p>
                  </a:txBody>
                  <a:tcPr marL="45720" marR="45720"/>
                </a:tc>
                <a:extLst>
                  <a:ext uri="{0D108BD9-81ED-4DB2-BD59-A6C34878D82A}">
                    <a16:rowId xmlns:a16="http://schemas.microsoft.com/office/drawing/2014/main" val="420817203"/>
                  </a:ext>
                </a:extLst>
              </a:tr>
              <a:tr h="549752">
                <a:tc>
                  <a:txBody>
                    <a:bodyPr/>
                    <a:lstStyle/>
                    <a:p>
                      <a:r>
                        <a:rPr lang="en-US" sz="1800" b="1" dirty="0">
                          <a:solidFill>
                            <a:srgbClr val="00B050"/>
                          </a:solidFill>
                        </a:rPr>
                        <a:t>V03</a:t>
                      </a:r>
                    </a:p>
                  </a:txBody>
                  <a:tcPr marL="18288" marR="18288"/>
                </a:tc>
                <a:tc>
                  <a:txBody>
                    <a:bodyPr/>
                    <a:lstStyle/>
                    <a:p>
                      <a:r>
                        <a:rPr lang="en-US" sz="1800" b="1" dirty="0">
                          <a:solidFill>
                            <a:srgbClr val="00B050"/>
                          </a:solidFill>
                        </a:rPr>
                        <a:t>May 2024</a:t>
                      </a:r>
                    </a:p>
                  </a:txBody>
                  <a:tcPr marL="45720" marR="45720"/>
                </a:tc>
                <a:tc>
                  <a:txBody>
                    <a:bodyPr/>
                    <a:lstStyle/>
                    <a:p>
                      <a:r>
                        <a:rPr lang="en-US" sz="1800" b="1" dirty="0">
                          <a:solidFill>
                            <a:srgbClr val="00B050"/>
                          </a:solidFill>
                        </a:rPr>
                        <a:t>L1 updated, Level 2/3 cloud, NO</a:t>
                      </a:r>
                      <a:r>
                        <a:rPr lang="en-US" sz="1800" b="1" baseline="-25000" dirty="0">
                          <a:solidFill>
                            <a:srgbClr val="00B050"/>
                          </a:solidFill>
                        </a:rPr>
                        <a:t>2</a:t>
                      </a:r>
                      <a:r>
                        <a:rPr lang="en-US" sz="1800" b="1" dirty="0">
                          <a:solidFill>
                            <a:srgbClr val="00B050"/>
                          </a:solidFill>
                        </a:rPr>
                        <a:t>, HCHO, total O</a:t>
                      </a:r>
                      <a:r>
                        <a:rPr lang="en-US" sz="1800" b="1" baseline="-25000" dirty="0">
                          <a:solidFill>
                            <a:srgbClr val="00B050"/>
                          </a:solidFill>
                        </a:rPr>
                        <a:t>3</a:t>
                      </a:r>
                    </a:p>
                    <a:p>
                      <a:r>
                        <a:rPr lang="en-US" sz="1800" b="1" baseline="0" dirty="0">
                          <a:solidFill>
                            <a:srgbClr val="FF0000"/>
                          </a:solidFill>
                        </a:rPr>
                        <a:t>V3 O3 profile (ASDC June 9, 2025, not for the public)</a:t>
                      </a:r>
                    </a:p>
                  </a:txBody>
                  <a:tcPr marL="45720" marR="45720"/>
                </a:tc>
                <a:extLst>
                  <a:ext uri="{0D108BD9-81ED-4DB2-BD59-A6C34878D82A}">
                    <a16:rowId xmlns:a16="http://schemas.microsoft.com/office/drawing/2014/main" val="2616522544"/>
                  </a:ext>
                </a:extLst>
              </a:tr>
              <a:tr h="376393">
                <a:tc>
                  <a:txBody>
                    <a:bodyPr/>
                    <a:lstStyle/>
                    <a:p>
                      <a:r>
                        <a:rPr lang="en-US" sz="1800" b="0" dirty="0">
                          <a:solidFill>
                            <a:srgbClr val="FF0000"/>
                          </a:solidFill>
                        </a:rPr>
                        <a:t>V04</a:t>
                      </a:r>
                    </a:p>
                  </a:txBody>
                  <a:tcPr marL="18288" marR="18288"/>
                </a:tc>
                <a:tc>
                  <a:txBody>
                    <a:bodyPr/>
                    <a:lstStyle/>
                    <a:p>
                      <a:r>
                        <a:rPr lang="en-US" sz="1800" b="0" dirty="0">
                          <a:solidFill>
                            <a:srgbClr val="FF0000"/>
                          </a:solidFill>
                        </a:rPr>
                        <a:t>Aug. 2025</a:t>
                      </a:r>
                    </a:p>
                  </a:txBody>
                  <a:tcPr marL="45720" marR="45720"/>
                </a:tc>
                <a:tc>
                  <a:txBody>
                    <a:bodyPr/>
                    <a:lstStyle/>
                    <a:p>
                      <a:r>
                        <a:rPr lang="en-US" sz="1800" b="0" dirty="0">
                          <a:solidFill>
                            <a:srgbClr val="FF0000"/>
                          </a:solidFill>
                        </a:rPr>
                        <a:t>Release ozone profile, update L1 + other L2/L3</a:t>
                      </a:r>
                    </a:p>
                  </a:txBody>
                  <a:tcPr marL="45720" marR="45720"/>
                </a:tc>
                <a:extLst>
                  <a:ext uri="{0D108BD9-81ED-4DB2-BD59-A6C34878D82A}">
                    <a16:rowId xmlns:a16="http://schemas.microsoft.com/office/drawing/2014/main" val="3794095288"/>
                  </a:ext>
                </a:extLst>
              </a:tr>
            </a:tbl>
          </a:graphicData>
        </a:graphic>
      </p:graphicFrame>
      <p:sp>
        <p:nvSpPr>
          <p:cNvPr id="7" name="Google Shape;361;p51">
            <a:extLst>
              <a:ext uri="{FF2B5EF4-FFF2-40B4-BE49-F238E27FC236}">
                <a16:creationId xmlns:a16="http://schemas.microsoft.com/office/drawing/2014/main" id="{D60D88C4-8FFE-6882-BEA7-9CE7515784F3}"/>
              </a:ext>
            </a:extLst>
          </p:cNvPr>
          <p:cNvSpPr txBox="1">
            <a:spLocks/>
          </p:cNvSpPr>
          <p:nvPr/>
        </p:nvSpPr>
        <p:spPr>
          <a:xfrm>
            <a:off x="7633252" y="1341711"/>
            <a:ext cx="4617692" cy="4889513"/>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marR="0" lvl="0" indent="-228600" algn="l" defTabSz="609585" rtl="0" eaLnBrk="1" fontAlgn="auto" latinLnBrk="0" hangingPunct="1">
              <a:lnSpc>
                <a:spcPct val="100000"/>
              </a:lnSpc>
              <a:spcBef>
                <a:spcPts val="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TEMPO data now publicly available at NASA’s ASDC (~6 hours latency). </a:t>
            </a:r>
          </a:p>
          <a:p>
            <a:pPr marL="533386" marR="0" lvl="1" indent="0" algn="l" defTabSz="609585" rtl="0" eaLnBrk="1" fontAlgn="auto" latinLnBrk="0" hangingPunct="1">
              <a:lnSpc>
                <a:spcPct val="100000"/>
              </a:lnSpc>
              <a:spcBef>
                <a:spcPts val="0"/>
              </a:spcBef>
              <a:spcAft>
                <a:spcPts val="0"/>
              </a:spcAft>
              <a:buClr>
                <a:prstClr val="black"/>
              </a:buClr>
              <a:buSzPts val="1400"/>
              <a:buNone/>
              <a:tabLst/>
              <a:defRPr/>
            </a:pPr>
            <a:r>
              <a:rPr lang="en-US" sz="1800" kern="0" dirty="0">
                <a:effectLst/>
                <a:latin typeface="Times New Roman" panose="02020603050405020304" pitchFamily="18" charset="0"/>
                <a:ea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01168" marR="0" lvl="0" indent="-228600" algn="l" defTabSz="609585" rtl="0" eaLnBrk="1" fontAlgn="auto" latinLnBrk="0" hangingPunct="1">
              <a:lnSpc>
                <a:spcPct val="100000"/>
              </a:lnSpc>
              <a:spcBef>
                <a:spcPts val="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Multiple tools:</a:t>
            </a:r>
          </a:p>
          <a:p>
            <a:pPr marL="749286" marR="0" lvl="1" indent="-21590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Earthdata</a:t>
            </a: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Search, </a:t>
            </a:r>
            <a:r>
              <a:rPr kumimoji="0" lang="en-US" sz="1466"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OPeNDAP</a:t>
            </a:r>
            <a:endPar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9286" marR="0" lvl="1" indent="-21590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 Worldview: all data products (L2+L3)</a:t>
            </a:r>
          </a:p>
          <a:p>
            <a:pPr marL="749286" marR="0" lvl="1" indent="-21590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ArcGIS services: currently L3 NO</a:t>
            </a:r>
            <a:r>
              <a:rPr kumimoji="0" lang="en-US" sz="1466"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466"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HCHO </a:t>
            </a:r>
            <a:r>
              <a:rPr kumimoji="0" lang="en-US" sz="1400" b="0"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new</a:t>
            </a:r>
          </a:p>
          <a:p>
            <a:pPr marL="749286" lvl="1" indent="-215900">
              <a:spcBef>
                <a:spcPts val="0"/>
              </a:spcBef>
              <a:buClr>
                <a:prstClr val="black"/>
              </a:buClr>
              <a:buSzPts val="1400"/>
              <a:defRPr/>
            </a:pPr>
            <a:r>
              <a:rPr lang="en-US" sz="1466" dirty="0">
                <a:solidFill>
                  <a:prstClr val="black"/>
                </a:solidFill>
                <a:latin typeface="Arial" panose="020B0604020202020204" pitchFamily="34" charset="0"/>
                <a:cs typeface="Arial" panose="020B0604020202020204" pitchFamily="34" charset="0"/>
              </a:rPr>
              <a:t>RSIG (EPA)</a:t>
            </a:r>
          </a:p>
          <a:p>
            <a:pPr marL="749286" lvl="1" indent="-215900">
              <a:spcBef>
                <a:spcPts val="0"/>
              </a:spcBef>
              <a:buClr>
                <a:prstClr val="black"/>
              </a:buClr>
              <a:buSzPts val="1400"/>
              <a:defRPr/>
            </a:pPr>
            <a:r>
              <a:rPr lang="en-US" sz="1466" dirty="0">
                <a:solidFill>
                  <a:prstClr val="black"/>
                </a:solidFill>
                <a:latin typeface="Arial" panose="020B0604020202020204" pitchFamily="34" charset="0"/>
                <a:cs typeface="Arial" panose="020B0604020202020204" pitchFamily="34" charset="0"/>
              </a:rPr>
              <a:t>TEMPO-Lite (</a:t>
            </a:r>
            <a:r>
              <a:rPr lang="en-US" sz="1466" dirty="0" err="1">
                <a:solidFill>
                  <a:prstClr val="black"/>
                </a:solidFill>
                <a:latin typeface="Arial" panose="020B0604020202020204" pitchFamily="34" charset="0"/>
                <a:cs typeface="Arial" panose="020B0604020202020204" pitchFamily="34" charset="0"/>
              </a:rPr>
              <a:t>CfA</a:t>
            </a:r>
            <a:r>
              <a:rPr lang="en-US" sz="1466" dirty="0">
                <a:solidFill>
                  <a:prstClr val="black"/>
                </a:solidFill>
                <a:latin typeface="Arial" panose="020B0604020202020204" pitchFamily="34" charset="0"/>
                <a:cs typeface="Arial" panose="020B0604020202020204" pitchFamily="34" charset="0"/>
              </a:rPr>
              <a:t>): currently L3 NO</a:t>
            </a:r>
            <a:r>
              <a:rPr lang="en-US" sz="1466" baseline="-25000" dirty="0">
                <a:solidFill>
                  <a:prstClr val="black"/>
                </a:solidFill>
                <a:latin typeface="Arial" panose="020B0604020202020204" pitchFamily="34" charset="0"/>
                <a:cs typeface="Arial" panose="020B0604020202020204" pitchFamily="34" charset="0"/>
              </a:rPr>
              <a:t>2</a:t>
            </a:r>
          </a:p>
          <a:p>
            <a:pPr marL="749286" lvl="1" indent="-215900">
              <a:spcBef>
                <a:spcPts val="0"/>
              </a:spcBef>
              <a:buClr>
                <a:prstClr val="black"/>
              </a:buClr>
              <a:buSzPts val="1400"/>
              <a:defRPr/>
            </a:pPr>
            <a:r>
              <a:rPr lang="en-US" sz="1466" dirty="0">
                <a:solidFill>
                  <a:prstClr val="black"/>
                </a:solidFill>
                <a:latin typeface="Arial" panose="020B0604020202020204" pitchFamily="34" charset="0"/>
                <a:cs typeface="Arial" panose="020B0604020202020204" pitchFamily="34" charset="0"/>
              </a:rPr>
              <a:t>NASA </a:t>
            </a:r>
            <a:r>
              <a:rPr lang="en-US" sz="1466" dirty="0" err="1">
                <a:solidFill>
                  <a:prstClr val="black"/>
                </a:solidFill>
                <a:latin typeface="Arial" panose="020B0604020202020204" pitchFamily="34" charset="0"/>
                <a:cs typeface="Arial" panose="020B0604020202020204" pitchFamily="34" charset="0"/>
              </a:rPr>
              <a:t>SPoRT</a:t>
            </a:r>
            <a:r>
              <a:rPr lang="en-US" sz="1466" dirty="0">
                <a:solidFill>
                  <a:prstClr val="black"/>
                </a:solidFill>
                <a:latin typeface="Arial" panose="020B0604020202020204" pitchFamily="34" charset="0"/>
                <a:cs typeface="Arial" panose="020B0604020202020204" pitchFamily="34" charset="0"/>
              </a:rPr>
              <a:t> Viewer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609585" rtl="0" eaLnBrk="1" fontAlgn="auto" latinLnBrk="0" hangingPunct="1">
              <a:lnSpc>
                <a:spcPct val="100000"/>
              </a:lnSpc>
              <a:spcBef>
                <a:spcPts val="120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more information check out:</a:t>
            </a:r>
          </a:p>
          <a:p>
            <a:pPr marL="749286" marR="0" lvl="1" indent="-21590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User Guides (known issues)</a:t>
            </a:r>
          </a:p>
          <a:p>
            <a:pPr marL="749286" marR="0" lvl="1" indent="-21590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operation &amp; commissioning logs</a:t>
            </a:r>
          </a:p>
          <a:p>
            <a:pPr marL="749286" marR="0" lvl="1" indent="-21590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Validation reports (coming soon)</a:t>
            </a:r>
          </a:p>
          <a:p>
            <a:pPr marL="749286" marR="0" lvl="1" indent="-21590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66"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Algorithm Theoretical Basis Documents (drafts available upon request, L2 ATBDs released)</a:t>
            </a:r>
          </a:p>
          <a:p>
            <a:pPr marL="215900" marR="0" lvl="0" indent="-215900" algn="l" defTabSz="609585" rtl="0" eaLnBrk="1" fontAlgn="auto" latinLnBrk="0" hangingPunct="1">
              <a:lnSpc>
                <a:spcPct val="100000"/>
              </a:lnSpc>
              <a:spcBef>
                <a:spcPts val="0"/>
              </a:spcBef>
              <a:spcAft>
                <a:spcPts val="0"/>
              </a:spcAft>
              <a:buClr>
                <a:prstClr val="black"/>
              </a:buClr>
              <a:buSzPts val="1400"/>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descr="A map of the united states&#10;&#10;Description automatically generated">
            <a:extLst>
              <a:ext uri="{FF2B5EF4-FFF2-40B4-BE49-F238E27FC236}">
                <a16:creationId xmlns:a16="http://schemas.microsoft.com/office/drawing/2014/main" id="{85799CCB-336C-EB76-A34F-D3C029D523F2}"/>
              </a:ext>
            </a:extLst>
          </p:cNvPr>
          <p:cNvPicPr>
            <a:picLocks noChangeAspect="1"/>
          </p:cNvPicPr>
          <p:nvPr/>
        </p:nvPicPr>
        <p:blipFill>
          <a:blip r:embed="rId3"/>
          <a:stretch>
            <a:fillRect/>
          </a:stretch>
        </p:blipFill>
        <p:spPr>
          <a:xfrm>
            <a:off x="273319" y="3672201"/>
            <a:ext cx="5268740" cy="3180343"/>
          </a:xfrm>
          <a:prstGeom prst="rect">
            <a:avLst/>
          </a:prstGeom>
        </p:spPr>
      </p:pic>
      <p:pic>
        <p:nvPicPr>
          <p:cNvPr id="11" name="Picture 10">
            <a:extLst>
              <a:ext uri="{FF2B5EF4-FFF2-40B4-BE49-F238E27FC236}">
                <a16:creationId xmlns:a16="http://schemas.microsoft.com/office/drawing/2014/main" id="{063A0090-5DEA-BA64-DDF4-BA678C2F70A0}"/>
              </a:ext>
            </a:extLst>
          </p:cNvPr>
          <p:cNvPicPr>
            <a:picLocks noChangeAspect="1"/>
          </p:cNvPicPr>
          <p:nvPr/>
        </p:nvPicPr>
        <p:blipFill>
          <a:blip r:embed="rId4"/>
          <a:srcRect/>
          <a:stretch/>
        </p:blipFill>
        <p:spPr>
          <a:xfrm>
            <a:off x="5736835" y="3786650"/>
            <a:ext cx="1431073" cy="1431073"/>
          </a:xfrm>
          <a:prstGeom prst="rect">
            <a:avLst/>
          </a:prstGeom>
        </p:spPr>
      </p:pic>
      <p:sp>
        <p:nvSpPr>
          <p:cNvPr id="12" name="TextBox 11">
            <a:extLst>
              <a:ext uri="{FF2B5EF4-FFF2-40B4-BE49-F238E27FC236}">
                <a16:creationId xmlns:a16="http://schemas.microsoft.com/office/drawing/2014/main" id="{0120A99E-F084-1B6F-3F09-5B4682F298D5}"/>
              </a:ext>
            </a:extLst>
          </p:cNvPr>
          <p:cNvSpPr txBox="1"/>
          <p:nvPr/>
        </p:nvSpPr>
        <p:spPr>
          <a:xfrm>
            <a:off x="6512312" y="5886794"/>
            <a:ext cx="5679688" cy="830997"/>
          </a:xfrm>
          <a:prstGeom prst="rect">
            <a:avLst/>
          </a:prstGeom>
          <a:noFill/>
        </p:spPr>
        <p:txBody>
          <a:bodyPr wrap="square" rtlCol="0">
            <a:spAutoFit/>
          </a:bodyPr>
          <a:lstStyle/>
          <a:p>
            <a:r>
              <a:rPr lang="en-US" sz="2400" b="1" dirty="0">
                <a:solidFill>
                  <a:srgbClr val="00B050"/>
                </a:solidFill>
              </a:rPr>
              <a:t>2 Petabyte of TEMPO V3 data downloaded from </a:t>
            </a:r>
            <a:r>
              <a:rPr lang="en-US" sz="2400" b="1" dirty="0" err="1">
                <a:solidFill>
                  <a:srgbClr val="00B050"/>
                </a:solidFill>
              </a:rPr>
              <a:t>Earthdata</a:t>
            </a:r>
            <a:r>
              <a:rPr lang="en-US" sz="2400" b="1" dirty="0">
                <a:solidFill>
                  <a:srgbClr val="00B050"/>
                </a:solidFill>
              </a:rPr>
              <a:t> within 1 year!</a:t>
            </a:r>
          </a:p>
        </p:txBody>
      </p:sp>
      <p:sp>
        <p:nvSpPr>
          <p:cNvPr id="13" name="TextBox 12">
            <a:extLst>
              <a:ext uri="{FF2B5EF4-FFF2-40B4-BE49-F238E27FC236}">
                <a16:creationId xmlns:a16="http://schemas.microsoft.com/office/drawing/2014/main" id="{33BE924A-3AD9-EABD-B1E5-A35B5E851928}"/>
              </a:ext>
            </a:extLst>
          </p:cNvPr>
          <p:cNvSpPr txBox="1"/>
          <p:nvPr/>
        </p:nvSpPr>
        <p:spPr>
          <a:xfrm>
            <a:off x="6111392" y="4506780"/>
            <a:ext cx="1435008" cy="369332"/>
          </a:xfrm>
          <a:prstGeom prst="rect">
            <a:avLst/>
          </a:prstGeom>
          <a:noFill/>
        </p:spPr>
        <p:txBody>
          <a:bodyPr wrap="none" rtlCol="0">
            <a:spAutoFit/>
          </a:bodyPr>
          <a:lstStyle/>
          <a:p>
            <a:r>
              <a:rPr lang="en-US" dirty="0"/>
              <a:t>ASDC TEMPO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Baseline TEMPO Data Products</a:t>
            </a:r>
            <a:endParaRPr lang="en-US" dirty="0">
              <a:solidFill>
                <a:srgbClr val="00B050"/>
              </a:solidFill>
            </a:endParaRP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C056D1C-38DC-C337-26B7-171CB28B424D}"/>
              </a:ext>
            </a:extLst>
          </p:cNvPr>
          <p:cNvSpPr txBox="1"/>
          <p:nvPr/>
        </p:nvSpPr>
        <p:spPr>
          <a:xfrm>
            <a:off x="37496" y="6158310"/>
            <a:ext cx="119612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t>
            </a:r>
            <a:r>
              <a:rPr kumimoji="0" lang="en-US" sz="2000" b="1" i="1" u="none" strike="noStrike" kern="1200" cap="none" spc="0" normalizeH="0" baseline="0" noProof="0" dirty="0">
                <a:ln>
                  <a:noFill/>
                </a:ln>
                <a:solidFill>
                  <a:prstClr val="black"/>
                </a:solidFill>
                <a:effectLst/>
                <a:uLnTx/>
                <a:uFillTx/>
                <a:latin typeface="Calibri"/>
                <a:ea typeface="+mn-ea"/>
                <a:cs typeface="+mn-cs"/>
              </a:rPr>
              <a:t>Beta</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lang="en-US" sz="2000" dirty="0">
                <a:solidFill>
                  <a:prstClr val="black"/>
                </a:solidFill>
                <a:latin typeface="Calibri"/>
              </a:rPr>
              <a:t>“minimally validated”, publication “not recommended and highly discouraged”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dirty="0">
                <a:solidFill>
                  <a:prstClr val="black"/>
                </a:solidFill>
                <a:latin typeface="Calibri"/>
              </a:rPr>
              <a:t>*Provisional:</a:t>
            </a:r>
            <a:r>
              <a:rPr lang="en-US" sz="2000" dirty="0">
                <a:solidFill>
                  <a:prstClr val="black"/>
                </a:solidFill>
                <a:latin typeface="Calibri"/>
              </a:rPr>
              <a:t> “performance demonstrated”, "suitable for scientific publication” </a:t>
            </a:r>
          </a:p>
        </p:txBody>
      </p:sp>
      <p:sp>
        <p:nvSpPr>
          <p:cNvPr id="9" name="TextBox 8">
            <a:extLst>
              <a:ext uri="{FF2B5EF4-FFF2-40B4-BE49-F238E27FC236}">
                <a16:creationId xmlns:a16="http://schemas.microsoft.com/office/drawing/2014/main" id="{FCE6977B-1C75-EB4D-95CE-E17C8ED4C545}"/>
              </a:ext>
            </a:extLst>
          </p:cNvPr>
          <p:cNvSpPr txBox="1"/>
          <p:nvPr/>
        </p:nvSpPr>
        <p:spPr>
          <a:xfrm>
            <a:off x="8151069" y="2634782"/>
            <a:ext cx="4003435" cy="2554545"/>
          </a:xfrm>
          <a:prstGeom prst="rect">
            <a:avLst/>
          </a:prstGeom>
          <a:noFill/>
          <a:ln w="3810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B050"/>
                </a:solidFill>
                <a:latin typeface="Calibri"/>
              </a:rPr>
              <a:t>The data products are upgraded to provisional status after the validation team approval in Dec. 2024! </a:t>
            </a:r>
            <a:endParaRPr kumimoji="0" lang="en-US" sz="3200" b="1" i="0" u="none" strike="noStrike" kern="1200" cap="none" spc="0" normalizeH="0" baseline="0" noProof="0" dirty="0">
              <a:ln>
                <a:noFill/>
              </a:ln>
              <a:solidFill>
                <a:srgbClr val="00B050"/>
              </a:solidFill>
              <a:effectLst/>
              <a:uLnTx/>
              <a:uFillTx/>
              <a:latin typeface="Calibri"/>
            </a:endParaRPr>
          </a:p>
        </p:txBody>
      </p:sp>
      <p:graphicFrame>
        <p:nvGraphicFramePr>
          <p:cNvPr id="5" name="Table 4">
            <a:extLst>
              <a:ext uri="{FF2B5EF4-FFF2-40B4-BE49-F238E27FC236}">
                <a16:creationId xmlns:a16="http://schemas.microsoft.com/office/drawing/2014/main" id="{4E9FD348-4A70-7748-FDF1-6365FB01335D}"/>
              </a:ext>
            </a:extLst>
          </p:cNvPr>
          <p:cNvGraphicFramePr>
            <a:graphicFrameLocks noGrp="1"/>
          </p:cNvGraphicFramePr>
          <p:nvPr>
            <p:extLst>
              <p:ext uri="{D42A27DB-BD31-4B8C-83A1-F6EECF244321}">
                <p14:modId xmlns:p14="http://schemas.microsoft.com/office/powerpoint/2010/main" val="1941574838"/>
              </p:ext>
            </p:extLst>
          </p:nvPr>
        </p:nvGraphicFramePr>
        <p:xfrm>
          <a:off x="81950" y="1156889"/>
          <a:ext cx="7913324" cy="5024244"/>
        </p:xfrm>
        <a:graphic>
          <a:graphicData uri="http://schemas.openxmlformats.org/drawingml/2006/table">
            <a:tbl>
              <a:tblPr firstRow="1" bandRow="1">
                <a:tableStyleId>{5940675A-B579-460E-94D1-54222C63F5DA}</a:tableStyleId>
              </a:tblPr>
              <a:tblGrid>
                <a:gridCol w="880593">
                  <a:extLst>
                    <a:ext uri="{9D8B030D-6E8A-4147-A177-3AD203B41FA5}">
                      <a16:colId xmlns:a16="http://schemas.microsoft.com/office/drawing/2014/main" val="3087290469"/>
                    </a:ext>
                  </a:extLst>
                </a:gridCol>
                <a:gridCol w="4029623">
                  <a:extLst>
                    <a:ext uri="{9D8B030D-6E8A-4147-A177-3AD203B41FA5}">
                      <a16:colId xmlns:a16="http://schemas.microsoft.com/office/drawing/2014/main" val="1565475734"/>
                    </a:ext>
                  </a:extLst>
                </a:gridCol>
                <a:gridCol w="3003108">
                  <a:extLst>
                    <a:ext uri="{9D8B030D-6E8A-4147-A177-3AD203B41FA5}">
                      <a16:colId xmlns:a16="http://schemas.microsoft.com/office/drawing/2014/main" val="3300717969"/>
                    </a:ext>
                  </a:extLst>
                </a:gridCol>
              </a:tblGrid>
              <a:tr h="543684">
                <a:tc>
                  <a:txBody>
                    <a:bodyPr/>
                    <a:lstStyle/>
                    <a:p>
                      <a:r>
                        <a:rPr lang="en-US" dirty="0">
                          <a:solidFill>
                            <a:schemeClr val="bg1"/>
                          </a:solidFill>
                        </a:rPr>
                        <a:t>Level</a:t>
                      </a:r>
                    </a:p>
                  </a:txBody>
                  <a:tcPr>
                    <a:solidFill>
                      <a:schemeClr val="accent2"/>
                    </a:solidFill>
                  </a:tcPr>
                </a:tc>
                <a:tc>
                  <a:txBody>
                    <a:bodyPr/>
                    <a:lstStyle/>
                    <a:p>
                      <a:r>
                        <a:rPr lang="en-US" dirty="0">
                          <a:solidFill>
                            <a:schemeClr val="bg1"/>
                          </a:solidFill>
                        </a:rPr>
                        <a:t>Product</a:t>
                      </a:r>
                    </a:p>
                  </a:txBody>
                  <a:tcPr>
                    <a:solidFill>
                      <a:schemeClr val="accent2"/>
                    </a:solidFill>
                  </a:tcPr>
                </a:tc>
                <a:tc>
                  <a:txBody>
                    <a:bodyPr/>
                    <a:lstStyle/>
                    <a:p>
                      <a:r>
                        <a:rPr lang="en-US" dirty="0">
                          <a:solidFill>
                            <a:schemeClr val="bg1"/>
                          </a:solidFill>
                        </a:rPr>
                        <a:t>Validation Status</a:t>
                      </a:r>
                    </a:p>
                  </a:txBody>
                  <a:tcPr>
                    <a:solidFill>
                      <a:schemeClr val="accent2"/>
                    </a:solidFill>
                  </a:tcPr>
                </a:tc>
                <a:extLst>
                  <a:ext uri="{0D108BD9-81ED-4DB2-BD59-A6C34878D82A}">
                    <a16:rowId xmlns:a16="http://schemas.microsoft.com/office/drawing/2014/main" val="4060861373"/>
                  </a:ext>
                </a:extLst>
              </a:tr>
              <a:tr h="370840">
                <a:tc>
                  <a:txBody>
                    <a:bodyPr/>
                    <a:lstStyle/>
                    <a:p>
                      <a:r>
                        <a:rPr lang="en-US" dirty="0"/>
                        <a:t>L1</a:t>
                      </a:r>
                    </a:p>
                  </a:txBody>
                  <a:tcPr>
                    <a:solidFill>
                      <a:schemeClr val="bg1"/>
                    </a:solidFill>
                  </a:tcPr>
                </a:tc>
                <a:tc>
                  <a:txBody>
                    <a:bodyPr/>
                    <a:lstStyle/>
                    <a:p>
                      <a:r>
                        <a:rPr lang="en-US" dirty="0"/>
                        <a:t>Irradiance</a:t>
                      </a:r>
                      <a:endParaRPr lang="en-US" baseline="30000" dirty="0">
                        <a:solidFill>
                          <a:srgbClr val="00B050"/>
                        </a:solidFill>
                      </a:endParaRP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955298805"/>
                  </a:ext>
                </a:extLst>
              </a:tr>
              <a:tr h="370840">
                <a:tc>
                  <a:txBody>
                    <a:bodyPr/>
                    <a:lstStyle/>
                    <a:p>
                      <a:endParaRPr lang="en-US" dirty="0"/>
                    </a:p>
                  </a:txBody>
                  <a:tcPr>
                    <a:solidFill>
                      <a:schemeClr val="bg1"/>
                    </a:solidFill>
                  </a:tcPr>
                </a:tc>
                <a:tc>
                  <a:txBody>
                    <a:bodyPr/>
                    <a:lstStyle/>
                    <a:p>
                      <a:r>
                        <a:rPr lang="en-US" dirty="0"/>
                        <a:t>Radiance</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420817203"/>
                  </a:ext>
                </a:extLst>
              </a:tr>
              <a:tr h="370840">
                <a:tc>
                  <a:txBody>
                    <a:bodyPr/>
                    <a:lstStyle/>
                    <a:p>
                      <a:endParaRPr lang="en-US"/>
                    </a:p>
                  </a:txBody>
                  <a:tcPr>
                    <a:solidFill>
                      <a:schemeClr val="bg1"/>
                    </a:solidFill>
                  </a:tcPr>
                </a:tc>
                <a:tc>
                  <a:txBody>
                    <a:bodyPr/>
                    <a:lstStyle/>
                    <a:p>
                      <a:r>
                        <a:rPr lang="en-US" dirty="0"/>
                        <a:t>Radiance (twilight – city lights)</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2616522544"/>
                  </a:ext>
                </a:extLst>
              </a:tr>
              <a:tr h="370840">
                <a:tc>
                  <a:txBody>
                    <a:bodyPr/>
                    <a:lstStyle/>
                    <a:p>
                      <a:r>
                        <a:rPr lang="en-US" dirty="0"/>
                        <a:t>L2</a:t>
                      </a:r>
                    </a:p>
                  </a:txBody>
                  <a:tcPr>
                    <a:solidFill>
                      <a:schemeClr val="bg1"/>
                    </a:solidFill>
                  </a:tcPr>
                </a:tc>
                <a:tc>
                  <a:txBody>
                    <a:bodyPr/>
                    <a:lstStyle/>
                    <a:p>
                      <a:r>
                        <a:rPr lang="en-US" dirty="0"/>
                        <a:t>Clouds</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3127983339"/>
                  </a:ext>
                </a:extLst>
              </a:tr>
              <a:tr h="370840">
                <a:tc>
                  <a:txBody>
                    <a:bodyPr/>
                    <a:lstStyle/>
                    <a:p>
                      <a:endParaRPr lang="en-US"/>
                    </a:p>
                  </a:txBody>
                  <a:tcPr>
                    <a:solidFill>
                      <a:schemeClr val="bg1"/>
                    </a:solidFill>
                  </a:tcPr>
                </a:tc>
                <a:tc>
                  <a:txBody>
                    <a:bodyPr/>
                    <a:lstStyle/>
                    <a:p>
                      <a:r>
                        <a:rPr lang="en-US" dirty="0"/>
                        <a:t>NO</a:t>
                      </a:r>
                      <a:r>
                        <a:rPr lang="en-US" baseline="-25000" dirty="0"/>
                        <a:t>2</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740295480"/>
                  </a:ext>
                </a:extLst>
              </a:tr>
              <a:tr h="370840">
                <a:tc>
                  <a:txBody>
                    <a:bodyPr/>
                    <a:lstStyle/>
                    <a:p>
                      <a:endParaRPr lang="en-US"/>
                    </a:p>
                  </a:txBody>
                  <a:tcPr>
                    <a:solidFill>
                      <a:schemeClr val="bg1"/>
                    </a:solidFill>
                  </a:tcPr>
                </a:tc>
                <a:tc>
                  <a:txBody>
                    <a:bodyPr/>
                    <a:lstStyle/>
                    <a:p>
                      <a:r>
                        <a:rPr lang="en-US" dirty="0"/>
                        <a:t>HCHO</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1579752086"/>
                  </a:ext>
                </a:extLst>
              </a:tr>
              <a:tr h="370840">
                <a:tc>
                  <a:txBody>
                    <a:bodyPr/>
                    <a:lstStyle/>
                    <a:p>
                      <a:endParaRPr lang="en-US"/>
                    </a:p>
                  </a:txBody>
                  <a:tcPr>
                    <a:solidFill>
                      <a:schemeClr val="bg1"/>
                    </a:solidFill>
                  </a:tcPr>
                </a:tc>
                <a:tc>
                  <a:txBody>
                    <a:bodyPr/>
                    <a:lstStyle/>
                    <a:p>
                      <a:r>
                        <a:rPr lang="en-US" dirty="0"/>
                        <a:t>O</a:t>
                      </a:r>
                      <a:r>
                        <a:rPr lang="en-US" baseline="-25000" dirty="0"/>
                        <a:t>3</a:t>
                      </a:r>
                      <a:r>
                        <a:rPr lang="en-US" dirty="0"/>
                        <a:t> (total)</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3431818579"/>
                  </a:ext>
                </a:extLst>
              </a:tr>
              <a:tr h="370840">
                <a:tc>
                  <a:txBody>
                    <a:bodyPr/>
                    <a:lstStyle/>
                    <a:p>
                      <a:endParaRPr lang="en-US" dirty="0"/>
                    </a:p>
                  </a:txBody>
                  <a:tcPr>
                    <a:solidFill>
                      <a:schemeClr val="bg1"/>
                    </a:solidFill>
                  </a:tcPr>
                </a:tc>
                <a:tc>
                  <a:txBody>
                    <a:bodyPr/>
                    <a:lstStyle/>
                    <a:p>
                      <a:r>
                        <a:rPr lang="en-US" dirty="0"/>
                        <a:t>O</a:t>
                      </a:r>
                      <a:r>
                        <a:rPr lang="en-US" baseline="-25000" dirty="0"/>
                        <a:t>3</a:t>
                      </a:r>
                      <a:r>
                        <a:rPr lang="en-US" dirty="0"/>
                        <a:t> (profile)</a:t>
                      </a:r>
                    </a:p>
                  </a:txBody>
                  <a:tcPr>
                    <a:solidFill>
                      <a:schemeClr val="bg1"/>
                    </a:solidFill>
                  </a:tcPr>
                </a:tc>
                <a:tc>
                  <a:txBody>
                    <a:bodyPr/>
                    <a:lstStyle/>
                    <a:p>
                      <a:r>
                        <a:rPr lang="en-US" dirty="0">
                          <a:solidFill>
                            <a:srgbClr val="FF0000"/>
                          </a:solidFill>
                        </a:rPr>
                        <a:t>Beta</a:t>
                      </a:r>
                    </a:p>
                    <a:p>
                      <a:r>
                        <a:rPr lang="en-US" dirty="0">
                          <a:solidFill>
                            <a:srgbClr val="FF0000"/>
                          </a:solidFill>
                        </a:rPr>
                        <a:t>June 9, 2025</a:t>
                      </a:r>
                    </a:p>
                  </a:txBody>
                  <a:tcPr>
                    <a:solidFill>
                      <a:schemeClr val="bg1"/>
                    </a:solidFill>
                  </a:tcPr>
                </a:tc>
                <a:extLst>
                  <a:ext uri="{0D108BD9-81ED-4DB2-BD59-A6C34878D82A}">
                    <a16:rowId xmlns:a16="http://schemas.microsoft.com/office/drawing/2014/main" val="1404388326"/>
                  </a:ext>
                </a:extLst>
              </a:tr>
              <a:tr h="370840">
                <a:tc>
                  <a:txBody>
                    <a:bodyPr/>
                    <a:lstStyle/>
                    <a:p>
                      <a:r>
                        <a:rPr lang="en-US" dirty="0"/>
                        <a:t>L3</a:t>
                      </a:r>
                    </a:p>
                  </a:txBody>
                  <a:tcPr>
                    <a:solidFill>
                      <a:schemeClr val="bg1"/>
                    </a:solidFill>
                  </a:tcPr>
                </a:tc>
                <a:tc>
                  <a:txBody>
                    <a:bodyPr/>
                    <a:lstStyle/>
                    <a:p>
                      <a:r>
                        <a:rPr lang="en-US" dirty="0"/>
                        <a:t>L2 gridded to 0.02° × 0.02°</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1632175886"/>
                  </a:ext>
                </a:extLst>
              </a:tr>
            </a:tbl>
          </a:graphicData>
        </a:graphic>
      </p:graphicFrame>
    </p:spTree>
    <p:extLst>
      <p:ext uri="{BB962C8B-B14F-4D97-AF65-F5344CB8AC3E}">
        <p14:creationId xmlns:p14="http://schemas.microsoft.com/office/powerpoint/2010/main" val="355315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Baseline TEMPO Data Products + </a:t>
            </a:r>
            <a:br>
              <a:rPr lang="en-US" dirty="0"/>
            </a:br>
            <a:r>
              <a:rPr lang="en-US" dirty="0">
                <a:solidFill>
                  <a:srgbClr val="00B050"/>
                </a:solidFill>
              </a:rPr>
              <a:t>SNWG TEMPO NRT </a:t>
            </a:r>
            <a:r>
              <a:rPr lang="en-US" dirty="0"/>
              <a:t>+ </a:t>
            </a:r>
            <a:r>
              <a:rPr lang="en-US" dirty="0">
                <a:solidFill>
                  <a:srgbClr val="0070C0"/>
                </a:solidFill>
              </a:rPr>
              <a:t>TEMPO Enhanced</a:t>
            </a: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4" name="Table 13">
            <a:extLst>
              <a:ext uri="{FF2B5EF4-FFF2-40B4-BE49-F238E27FC236}">
                <a16:creationId xmlns:a16="http://schemas.microsoft.com/office/drawing/2014/main" id="{ABA452DB-F728-DCF5-A836-0A857BD31823}"/>
              </a:ext>
            </a:extLst>
          </p:cNvPr>
          <p:cNvGraphicFramePr>
            <a:graphicFrameLocks noGrp="1"/>
          </p:cNvGraphicFramePr>
          <p:nvPr>
            <p:extLst>
              <p:ext uri="{D42A27DB-BD31-4B8C-83A1-F6EECF244321}">
                <p14:modId xmlns:p14="http://schemas.microsoft.com/office/powerpoint/2010/main" val="17798161"/>
              </p:ext>
            </p:extLst>
          </p:nvPr>
        </p:nvGraphicFramePr>
        <p:xfrm>
          <a:off x="77386" y="1097280"/>
          <a:ext cx="7355875" cy="5760720"/>
        </p:xfrm>
        <a:graphic>
          <a:graphicData uri="http://schemas.openxmlformats.org/drawingml/2006/table">
            <a:tbl>
              <a:tblPr firstRow="1" bandRow="1"/>
              <a:tblGrid>
                <a:gridCol w="991000">
                  <a:extLst>
                    <a:ext uri="{9D8B030D-6E8A-4147-A177-3AD203B41FA5}">
                      <a16:colId xmlns:a16="http://schemas.microsoft.com/office/drawing/2014/main" val="3087290469"/>
                    </a:ext>
                  </a:extLst>
                </a:gridCol>
                <a:gridCol w="4286171">
                  <a:extLst>
                    <a:ext uri="{9D8B030D-6E8A-4147-A177-3AD203B41FA5}">
                      <a16:colId xmlns:a16="http://schemas.microsoft.com/office/drawing/2014/main" val="1565475734"/>
                    </a:ext>
                  </a:extLst>
                </a:gridCol>
                <a:gridCol w="2078704">
                  <a:extLst>
                    <a:ext uri="{9D8B030D-6E8A-4147-A177-3AD203B41FA5}">
                      <a16:colId xmlns:a16="http://schemas.microsoft.com/office/drawing/2014/main" val="3300717969"/>
                    </a:ext>
                  </a:extLst>
                </a:gridCol>
              </a:tblGrid>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2000" dirty="0">
                          <a:solidFill>
                            <a:schemeClr val="bg1"/>
                          </a:solidFill>
                        </a:rPr>
                        <a:t>Level</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2000" dirty="0">
                          <a:solidFill>
                            <a:schemeClr val="bg1"/>
                          </a:solidFill>
                        </a:rPr>
                        <a:t>Product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2000" dirty="0">
                          <a:solidFill>
                            <a:schemeClr val="bg1"/>
                          </a:solidFill>
                        </a:rPr>
                        <a:t>Developer</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extLst>
                  <a:ext uri="{0D108BD9-81ED-4DB2-BD59-A6C34878D82A}">
                    <a16:rowId xmlns:a16="http://schemas.microsoft.com/office/drawing/2014/main" val="4060861373"/>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L1</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a:t>Irradiance </a:t>
                      </a:r>
                      <a:endParaRPr lang="en-US" sz="1600" b="1" baseline="30000"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955298805"/>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Radiance </a:t>
                      </a:r>
                      <a:r>
                        <a:rPr lang="en-US" sz="1600" b="1" baseline="30000" dirty="0">
                          <a:solidFill>
                            <a:srgbClr val="00B050"/>
                          </a:solidFill>
                        </a:rPr>
                        <a:t>NRT</a:t>
                      </a:r>
                      <a:endParaRPr lang="en-US" sz="1600" b="1"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0817203"/>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Radiance (twilight – city lights)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616522544"/>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L2</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Clouds </a:t>
                      </a:r>
                      <a:r>
                        <a:rPr lang="en-US" sz="1600" b="1" baseline="30000" dirty="0">
                          <a:solidFill>
                            <a:srgbClr val="00B050"/>
                          </a:solidFill>
                        </a:rPr>
                        <a:t>NRT</a:t>
                      </a:r>
                      <a:endParaRPr lang="en-US" sz="1600" b="1"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SAO/GSFC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127983339"/>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NO</a:t>
                      </a:r>
                      <a:r>
                        <a:rPr lang="en-US" sz="1600" b="1" baseline="-25000" dirty="0"/>
                        <a:t>2</a:t>
                      </a:r>
                      <a:r>
                        <a:rPr lang="en-US" sz="1600" b="1" baseline="0" dirty="0"/>
                        <a:t> </a:t>
                      </a:r>
                      <a:r>
                        <a:rPr lang="en-US" sz="1600" b="1" baseline="30000" dirty="0">
                          <a:solidFill>
                            <a:srgbClr val="00B050"/>
                          </a:solidFill>
                        </a:rPr>
                        <a:t>NRT</a:t>
                      </a:r>
                      <a:endParaRPr lang="en-US" sz="1600" b="1" baseline="-25000"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40295480"/>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HCHO </a:t>
                      </a:r>
                      <a:r>
                        <a:rPr lang="en-US" sz="1600" b="1" baseline="30000" dirty="0">
                          <a:solidFill>
                            <a:srgbClr val="00B050"/>
                          </a:solidFill>
                        </a:rPr>
                        <a:t>NRT</a:t>
                      </a:r>
                      <a:endParaRPr lang="en-US" sz="1600" b="1"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79752086"/>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O</a:t>
                      </a:r>
                      <a:r>
                        <a:rPr lang="en-US" sz="1600" b="1" baseline="-25000" dirty="0"/>
                        <a:t>3</a:t>
                      </a:r>
                      <a:r>
                        <a:rPr lang="en-US" sz="1600" b="1" dirty="0"/>
                        <a:t> (total)</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SAO/GSFC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431818579"/>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O</a:t>
                      </a:r>
                      <a:r>
                        <a:rPr lang="en-US" sz="1600" b="1" baseline="-25000" dirty="0"/>
                        <a:t>3</a:t>
                      </a:r>
                      <a:r>
                        <a:rPr lang="en-US" sz="1600" b="1" dirty="0"/>
                        <a:t> (profile)</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404388326"/>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solidFill>
                            <a:srgbClr val="00B050"/>
                          </a:solidFill>
                        </a:rPr>
                        <a:t>TEMPO/GOES-R synergy aerosol product </a:t>
                      </a:r>
                      <a:r>
                        <a:rPr lang="en-US" sz="1600" b="1" baseline="30000" dirty="0">
                          <a:solidFill>
                            <a:srgbClr val="00B050"/>
                          </a:solidFill>
                        </a:rPr>
                        <a:t>NRT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solidFill>
                            <a:srgbClr val="00B050"/>
                          </a:solidFill>
                        </a:rPr>
                        <a:t>NOAA </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209109648"/>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C</a:t>
                      </a:r>
                      <a:r>
                        <a:rPr lang="en-US" sz="1600" b="1" baseline="-25000" dirty="0">
                          <a:solidFill>
                            <a:schemeClr val="accent1"/>
                          </a:solidFill>
                        </a:rPr>
                        <a:t>2</a:t>
                      </a:r>
                      <a:r>
                        <a:rPr lang="en-US" sz="1600" b="1" baseline="0" dirty="0">
                          <a:solidFill>
                            <a:schemeClr val="accent1"/>
                          </a:solidFill>
                        </a:rPr>
                        <a:t>H</a:t>
                      </a:r>
                      <a:r>
                        <a:rPr lang="en-US" sz="1600" b="1" baseline="-25000" dirty="0">
                          <a:solidFill>
                            <a:schemeClr val="accent1"/>
                          </a:solidFill>
                        </a:rPr>
                        <a:t>2</a:t>
                      </a:r>
                      <a:r>
                        <a:rPr lang="en-US" sz="1600" b="1" baseline="0" dirty="0">
                          <a:solidFill>
                            <a:schemeClr val="accent1"/>
                          </a:solidFill>
                        </a:rPr>
                        <a:t>O</a:t>
                      </a:r>
                      <a:r>
                        <a:rPr lang="en-US" sz="1600" b="1" baseline="-25000" dirty="0">
                          <a:solidFill>
                            <a:schemeClr val="accent1"/>
                          </a:solidFill>
                        </a:rPr>
                        <a:t>2</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solidFill>
                            <a:schemeClr val="accent1"/>
                          </a:solidFill>
                        </a:rPr>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325681348"/>
                  </a:ext>
                </a:extLst>
              </a:tr>
              <a:tr h="313767">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H</a:t>
                      </a:r>
                      <a:r>
                        <a:rPr lang="en-US" sz="1600" b="1" baseline="-25000" dirty="0">
                          <a:solidFill>
                            <a:schemeClr val="accent1"/>
                          </a:solidFill>
                        </a:rPr>
                        <a:t>2</a:t>
                      </a:r>
                      <a:r>
                        <a:rPr lang="en-US" sz="1600" b="1" baseline="0" dirty="0">
                          <a:solidFill>
                            <a:schemeClr val="accent1"/>
                          </a:solidFill>
                        </a:rPr>
                        <a:t>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baseline="0" dirty="0">
                          <a:solidFill>
                            <a:schemeClr val="accent1"/>
                          </a:solidFill>
                        </a:rPr>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133210845"/>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err="1">
                          <a:solidFill>
                            <a:schemeClr val="accent1"/>
                          </a:solidFill>
                        </a:rPr>
                        <a:t>BrO</a:t>
                      </a:r>
                      <a:endParaRPr lang="en-US" sz="1600" b="1" baseline="0" dirty="0">
                        <a:solidFill>
                          <a:schemeClr val="accent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baseline="0" dirty="0">
                          <a:solidFill>
                            <a:schemeClr val="accent1"/>
                          </a:solidFill>
                        </a:rPr>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638434995"/>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accent1"/>
                          </a:solidFill>
                        </a:rPr>
                        <a:t>SO</a:t>
                      </a:r>
                      <a:r>
                        <a:rPr lang="en-US" sz="1600" b="1" baseline="-25000" dirty="0">
                          <a:solidFill>
                            <a:schemeClr val="accent1"/>
                          </a:solidFill>
                        </a:rPr>
                        <a:t>2</a:t>
                      </a:r>
                      <a:r>
                        <a:rPr lang="en-US" sz="1600" b="1" baseline="0" dirty="0">
                          <a:solidFill>
                            <a:schemeClr val="accent1"/>
                          </a:solidFill>
                        </a:rPr>
                        <a:t> </a:t>
                      </a:r>
                      <a:r>
                        <a:rPr lang="en-US" sz="1600" b="1" baseline="30000" dirty="0">
                          <a:solidFill>
                            <a:schemeClr val="accent1"/>
                          </a:solidFill>
                        </a:rPr>
                        <a:t>NRT</a:t>
                      </a:r>
                      <a:endParaRPr lang="en-US" sz="1600" b="1" baseline="-25000" dirty="0">
                        <a:solidFill>
                          <a:schemeClr val="accent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dirty="0">
                          <a:solidFill>
                            <a:schemeClr val="accent1"/>
                          </a:solidFill>
                        </a:rPr>
                        <a:t>NASA GSFC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63235543"/>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UVAOD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baseline="0" dirty="0">
                          <a:solidFill>
                            <a:schemeClr val="accent1"/>
                          </a:solidFill>
                        </a:rPr>
                        <a:t>NASA GSFC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613223794"/>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Aerosol layer height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baseline="0" dirty="0">
                          <a:solidFill>
                            <a:schemeClr val="accent1"/>
                          </a:solidFill>
                        </a:rPr>
                        <a:t>U. Iowa</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65041581"/>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baseline="0" dirty="0">
                          <a:solidFill>
                            <a:schemeClr val="accent1"/>
                          </a:solidFill>
                        </a:rPr>
                        <a:t>UVB</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600" b="1" baseline="0" dirty="0">
                          <a:solidFill>
                            <a:schemeClr val="accent1"/>
                          </a:solidFill>
                        </a:rPr>
                        <a:t>NASA GSFC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35580417"/>
                  </a:ext>
                </a:extLst>
              </a:tr>
            </a:tbl>
          </a:graphicData>
        </a:graphic>
      </p:graphicFrame>
      <p:sp>
        <p:nvSpPr>
          <p:cNvPr id="17" name="TextBox 16">
            <a:extLst>
              <a:ext uri="{FF2B5EF4-FFF2-40B4-BE49-F238E27FC236}">
                <a16:creationId xmlns:a16="http://schemas.microsoft.com/office/drawing/2014/main" id="{E45BC725-44FF-31B6-77D2-675E10A0D9DB}"/>
              </a:ext>
            </a:extLst>
          </p:cNvPr>
          <p:cNvSpPr txBox="1"/>
          <p:nvPr/>
        </p:nvSpPr>
        <p:spPr>
          <a:xfrm>
            <a:off x="7915011" y="1097280"/>
            <a:ext cx="4199602" cy="400110"/>
          </a:xfrm>
          <a:prstGeom prst="rect">
            <a:avLst/>
          </a:prstGeom>
          <a:solidFill>
            <a:srgbClr val="FFFFFF"/>
          </a:solidFill>
          <a:ln w="38100">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kumimoji="0" lang="en-US" sz="2000" b="1" i="0" u="none" strike="noStrike" kern="0" cap="none" spc="0" normalizeH="0" baseline="0" noProof="0" dirty="0">
                <a:ln>
                  <a:noFill/>
                </a:ln>
                <a:solidFill>
                  <a:srgbClr val="000000"/>
                </a:solidFill>
                <a:effectLst/>
                <a:uLnTx/>
                <a:uFillTx/>
                <a:latin typeface="Roboto"/>
                <a:sym typeface="Roboto" panose="02000000000000000000" pitchFamily="2" charset="0"/>
              </a:rPr>
              <a:t>Baseline Products</a:t>
            </a:r>
          </a:p>
        </p:txBody>
      </p:sp>
      <p:sp>
        <p:nvSpPr>
          <p:cNvPr id="20" name="TextBox 19">
            <a:extLst>
              <a:ext uri="{FF2B5EF4-FFF2-40B4-BE49-F238E27FC236}">
                <a16:creationId xmlns:a16="http://schemas.microsoft.com/office/drawing/2014/main" id="{3D0A2A05-E1A7-E1D7-5868-2BCF134C28FE}"/>
              </a:ext>
            </a:extLst>
          </p:cNvPr>
          <p:cNvSpPr txBox="1"/>
          <p:nvPr/>
        </p:nvSpPr>
        <p:spPr>
          <a:xfrm>
            <a:off x="7915010" y="1596361"/>
            <a:ext cx="4199604" cy="984885"/>
          </a:xfrm>
          <a:prstGeom prst="rect">
            <a:avLst/>
          </a:prstGeom>
          <a:noFill/>
          <a:ln w="38100">
            <a:solidFill>
              <a:srgbClr val="00B050"/>
            </a:solidFill>
          </a:ln>
        </p:spPr>
        <p:txBody>
          <a:bodyPr wrap="square" rtlCol="0">
            <a:spAutoFit/>
          </a:bodyPr>
          <a:lstStyle/>
          <a:p>
            <a:pPr>
              <a:buClr>
                <a:srgbClr val="000000"/>
              </a:buClr>
            </a:pPr>
            <a:r>
              <a:rPr lang="en-US" kern="0" dirty="0">
                <a:solidFill>
                  <a:srgbClr val="00B050"/>
                </a:solidFill>
                <a:latin typeface="Roboto"/>
                <a:sym typeface="Roboto" panose="02000000000000000000" pitchFamily="2" charset="0"/>
              </a:rPr>
              <a:t>Satellite Needs Working Group (SNWG) </a:t>
            </a:r>
          </a:p>
          <a:p>
            <a:pPr>
              <a:buClr>
                <a:srgbClr val="000000"/>
              </a:buClr>
            </a:pPr>
            <a:r>
              <a:rPr lang="en-US" sz="2000" kern="0" dirty="0">
                <a:solidFill>
                  <a:srgbClr val="00B050"/>
                </a:solidFill>
                <a:latin typeface="Roboto"/>
                <a:sym typeface="Roboto" panose="02000000000000000000" pitchFamily="2" charset="0"/>
              </a:rPr>
              <a:t>Cycle 3 </a:t>
            </a:r>
            <a:r>
              <a:rPr kumimoji="0" lang="en-US" sz="2000" b="1" i="0" u="none" strike="noStrike" kern="0" cap="none" spc="0" normalizeH="0" baseline="0" noProof="0" dirty="0">
                <a:ln>
                  <a:noFill/>
                </a:ln>
                <a:solidFill>
                  <a:srgbClr val="00B050"/>
                </a:solidFill>
                <a:effectLst/>
                <a:uLnTx/>
                <a:uFillTx/>
                <a:latin typeface="Roboto"/>
                <a:sym typeface="Roboto" panose="02000000000000000000" pitchFamily="2" charset="0"/>
              </a:rPr>
              <a:t>NRT Products (~2-3 hours)</a:t>
            </a:r>
          </a:p>
          <a:p>
            <a:pPr marL="0" marR="0" lvl="0" indent="0" defTabSz="91440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lang="en-US" sz="2000" kern="0" dirty="0">
                <a:solidFill>
                  <a:srgbClr val="00B050"/>
                </a:solidFill>
                <a:latin typeface="Roboto"/>
                <a:sym typeface="Roboto" panose="02000000000000000000" pitchFamily="2" charset="0"/>
              </a:rPr>
              <a:t>Public release (~Sep. 2025)</a:t>
            </a:r>
            <a:endParaRPr kumimoji="0" lang="en-US" sz="2000" b="0" i="0" u="none" strike="noStrike" kern="0" cap="none" spc="0" normalizeH="0" baseline="0" noProof="0" dirty="0">
              <a:ln>
                <a:noFill/>
              </a:ln>
              <a:solidFill>
                <a:srgbClr val="00B050"/>
              </a:solidFill>
              <a:effectLst/>
              <a:uLnTx/>
              <a:uFillTx/>
              <a:latin typeface="Roboto"/>
              <a:sym typeface="Roboto" panose="02000000000000000000" pitchFamily="2" charset="0"/>
            </a:endParaRPr>
          </a:p>
        </p:txBody>
      </p:sp>
      <p:sp>
        <p:nvSpPr>
          <p:cNvPr id="21" name="TextBox 20">
            <a:extLst>
              <a:ext uri="{FF2B5EF4-FFF2-40B4-BE49-F238E27FC236}">
                <a16:creationId xmlns:a16="http://schemas.microsoft.com/office/drawing/2014/main" id="{68DD4E95-977F-0A5D-75BA-FED83EA6B6DC}"/>
              </a:ext>
            </a:extLst>
          </p:cNvPr>
          <p:cNvSpPr txBox="1"/>
          <p:nvPr/>
        </p:nvSpPr>
        <p:spPr>
          <a:xfrm>
            <a:off x="7915010" y="2691586"/>
            <a:ext cx="4199603" cy="1015663"/>
          </a:xfrm>
          <a:prstGeom prst="rect">
            <a:avLst/>
          </a:prstGeom>
          <a:noFill/>
          <a:ln w="38100">
            <a:solidFill>
              <a:srgbClr val="0070C0"/>
            </a:solidFill>
          </a:ln>
        </p:spPr>
        <p:txBody>
          <a:bodyPr wrap="square" rtlCol="0">
            <a:spAutoFit/>
          </a:bodyPr>
          <a:lstStyle/>
          <a:p>
            <a:pPr>
              <a:buClr>
                <a:srgbClr val="000000"/>
              </a:buClr>
            </a:pPr>
            <a:r>
              <a:rPr lang="en-US" sz="2000" kern="0" dirty="0">
                <a:solidFill>
                  <a:srgbClr val="0070C0"/>
                </a:solidFill>
                <a:latin typeface="Roboto"/>
                <a:sym typeface="Roboto" panose="02000000000000000000" pitchFamily="2" charset="0"/>
              </a:rPr>
              <a:t>SNWG Cycle 4</a:t>
            </a:r>
          </a:p>
          <a:p>
            <a:pPr marL="0" marR="0" lvl="0" indent="0" defTabSz="91440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kumimoji="0" lang="en-US" sz="2000" b="1" i="0" u="none" strike="noStrike" kern="0" cap="none" spc="0" normalizeH="0" baseline="0" noProof="0" dirty="0">
                <a:ln>
                  <a:noFill/>
                </a:ln>
                <a:solidFill>
                  <a:srgbClr val="0070C0"/>
                </a:solidFill>
                <a:effectLst/>
                <a:uLnTx/>
                <a:uFillTx/>
                <a:latin typeface="Roboto"/>
                <a:sym typeface="Roboto" panose="02000000000000000000" pitchFamily="2" charset="0"/>
              </a:rPr>
              <a:t>TEMPO Enhanced Products</a:t>
            </a:r>
          </a:p>
          <a:p>
            <a:pPr marL="0" marR="0" lvl="0" indent="0" defTabSz="91440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lang="en-US" sz="2000" b="1" kern="0" dirty="0">
                <a:solidFill>
                  <a:srgbClr val="0070C0"/>
                </a:solidFill>
                <a:latin typeface="Roboto"/>
                <a:sym typeface="Roboto" panose="02000000000000000000" pitchFamily="2" charset="0"/>
              </a:rPr>
              <a:t>To be funded ~Q3 2025 </a:t>
            </a:r>
            <a:endParaRPr kumimoji="0" lang="en-US" sz="2000" b="1" i="0" u="none" strike="noStrike" kern="0" cap="none" spc="0" normalizeH="0" baseline="0" noProof="0" dirty="0">
              <a:ln>
                <a:noFill/>
              </a:ln>
              <a:solidFill>
                <a:srgbClr val="0070C0"/>
              </a:solidFill>
              <a:effectLst/>
              <a:uLnTx/>
              <a:uFillTx/>
              <a:latin typeface="Roboto"/>
              <a:sym typeface="Roboto" panose="02000000000000000000" pitchFamily="2" charset="0"/>
            </a:endParaRPr>
          </a:p>
        </p:txBody>
      </p:sp>
      <p:sp>
        <p:nvSpPr>
          <p:cNvPr id="22" name="TextBox 21">
            <a:extLst>
              <a:ext uri="{FF2B5EF4-FFF2-40B4-BE49-F238E27FC236}">
                <a16:creationId xmlns:a16="http://schemas.microsoft.com/office/drawing/2014/main" id="{3BAEB5C8-726D-43AE-94BF-C6685CD12E6F}"/>
              </a:ext>
            </a:extLst>
          </p:cNvPr>
          <p:cNvSpPr txBox="1"/>
          <p:nvPr/>
        </p:nvSpPr>
        <p:spPr>
          <a:xfrm>
            <a:off x="7915011" y="3774076"/>
            <a:ext cx="4199602" cy="3108543"/>
          </a:xfrm>
          <a:prstGeom prst="rect">
            <a:avLst/>
          </a:prstGeom>
          <a:solidFill>
            <a:schemeClr val="bg1"/>
          </a:solidFill>
          <a:ln w="38100">
            <a:solidFill>
              <a:srgbClr val="7030A0"/>
            </a:solidFill>
          </a:ln>
        </p:spPr>
        <p:txBody>
          <a:bodyPr wrap="square" rtlCol="0">
            <a:spAutoFit/>
          </a:bodyPr>
          <a:lstStyle/>
          <a:p>
            <a:r>
              <a:rPr lang="en-US" sz="2000" b="1" dirty="0">
                <a:solidFill>
                  <a:srgbClr val="7030A0"/>
                </a:solidFill>
              </a:rPr>
              <a:t>Research Products</a:t>
            </a:r>
          </a:p>
          <a:p>
            <a:pPr lvl="1"/>
            <a:r>
              <a:rPr lang="en-US" sz="1600" dirty="0">
                <a:solidFill>
                  <a:srgbClr val="7030A0"/>
                </a:solidFill>
              </a:rPr>
              <a:t>Ocean color</a:t>
            </a:r>
          </a:p>
          <a:p>
            <a:pPr lvl="1"/>
            <a:r>
              <a:rPr lang="en-US" sz="1600" dirty="0">
                <a:solidFill>
                  <a:srgbClr val="7030A0"/>
                </a:solidFill>
              </a:rPr>
              <a:t>Vegetation</a:t>
            </a:r>
          </a:p>
          <a:p>
            <a:pPr lvl="1"/>
            <a:r>
              <a:rPr lang="en-US" sz="1600" dirty="0">
                <a:solidFill>
                  <a:srgbClr val="7030A0"/>
                </a:solidFill>
              </a:rPr>
              <a:t>Solar induced fluorescence</a:t>
            </a:r>
          </a:p>
          <a:p>
            <a:pPr lvl="1"/>
            <a:r>
              <a:rPr lang="en-US" sz="1600" dirty="0">
                <a:solidFill>
                  <a:srgbClr val="7030A0"/>
                </a:solidFill>
              </a:rPr>
              <a:t>City lights/lighting types</a:t>
            </a:r>
          </a:p>
          <a:p>
            <a:pPr lvl="1"/>
            <a:r>
              <a:rPr lang="en-US" sz="1600" dirty="0">
                <a:solidFill>
                  <a:srgbClr val="7030A0"/>
                </a:solidFill>
              </a:rPr>
              <a:t>HNO</a:t>
            </a:r>
            <a:r>
              <a:rPr lang="en-US" sz="1600" baseline="-25000" dirty="0">
                <a:solidFill>
                  <a:srgbClr val="7030A0"/>
                </a:solidFill>
              </a:rPr>
              <a:t>2</a:t>
            </a:r>
          </a:p>
          <a:p>
            <a:pPr lvl="1"/>
            <a:r>
              <a:rPr lang="en-US" sz="1600" dirty="0">
                <a:solidFill>
                  <a:srgbClr val="7030A0"/>
                </a:solidFill>
              </a:rPr>
              <a:t>Surface albedo</a:t>
            </a:r>
          </a:p>
          <a:p>
            <a:pPr lvl="1"/>
            <a:r>
              <a:rPr lang="en-US" sz="1600" dirty="0">
                <a:solidFill>
                  <a:srgbClr val="7030A0"/>
                </a:solidFill>
              </a:rPr>
              <a:t>Surface concentrations</a:t>
            </a:r>
          </a:p>
          <a:p>
            <a:pPr lvl="1"/>
            <a:r>
              <a:rPr lang="en-US" sz="1600" dirty="0">
                <a:solidFill>
                  <a:srgbClr val="7030A0"/>
                </a:solidFill>
              </a:rPr>
              <a:t>Free tropospheric NO</a:t>
            </a:r>
            <a:r>
              <a:rPr lang="en-US" sz="1600" baseline="-25000" dirty="0">
                <a:solidFill>
                  <a:srgbClr val="7030A0"/>
                </a:solidFill>
              </a:rPr>
              <a:t>2</a:t>
            </a:r>
          </a:p>
          <a:p>
            <a:pPr lvl="1"/>
            <a:r>
              <a:rPr lang="en-US" sz="1600" dirty="0">
                <a:solidFill>
                  <a:srgbClr val="7030A0"/>
                </a:solidFill>
              </a:rPr>
              <a:t>Emissions</a:t>
            </a:r>
          </a:p>
          <a:p>
            <a:pPr lvl="1"/>
            <a:r>
              <a:rPr lang="en-US" sz="1600" dirty="0">
                <a:solidFill>
                  <a:srgbClr val="7030A0"/>
                </a:solidFill>
              </a:rPr>
              <a:t>IO</a:t>
            </a:r>
          </a:p>
          <a:p>
            <a:pPr lvl="1"/>
            <a:r>
              <a:rPr lang="en-US" sz="1600" dirty="0">
                <a:solidFill>
                  <a:srgbClr val="7030A0"/>
                </a:solidFill>
              </a:rPr>
              <a:t>NO</a:t>
            </a:r>
            <a:r>
              <a:rPr lang="en-US" sz="1600" baseline="-25000" dirty="0">
                <a:solidFill>
                  <a:srgbClr val="7030A0"/>
                </a:solidFill>
              </a:rPr>
              <a:t>3</a:t>
            </a:r>
            <a:endParaRPr lang="en-US" sz="1600" dirty="0">
              <a:solidFill>
                <a:srgbClr val="7030A0"/>
              </a:solidFill>
            </a:endParaRPr>
          </a:p>
        </p:txBody>
      </p:sp>
    </p:spTree>
    <p:extLst>
      <p:ext uri="{BB962C8B-B14F-4D97-AF65-F5344CB8AC3E}">
        <p14:creationId xmlns:p14="http://schemas.microsoft.com/office/powerpoint/2010/main" val="2595613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1;p30">
            <a:extLst>
              <a:ext uri="{FF2B5EF4-FFF2-40B4-BE49-F238E27FC236}">
                <a16:creationId xmlns:a16="http://schemas.microsoft.com/office/drawing/2014/main" id="{DA58A926-2EF2-9D35-6200-8C61D8CAA3AE}"/>
              </a:ext>
            </a:extLst>
          </p:cNvPr>
          <p:cNvSpPr txBox="1"/>
          <p:nvPr/>
        </p:nvSpPr>
        <p:spPr>
          <a:xfrm>
            <a:off x="0" y="227275"/>
            <a:ext cx="12192000" cy="776177"/>
          </a:xfrm>
          <a:prstGeom prst="rect">
            <a:avLst/>
          </a:prstGeom>
          <a:noFill/>
          <a:ln>
            <a:noFill/>
          </a:ln>
        </p:spPr>
        <p:txBody>
          <a:bodyPr spcFirstLastPara="1" wrap="square" lIns="0" tIns="0" rIns="0" bIns="0" rtlCol="0" anchor="t" anchorCtr="0">
            <a:noAutofit/>
          </a:bodyPr>
          <a:lstStyle>
            <a:defPPr marR="0" lvl="0" algn="l" rtl="0">
              <a:lnSpc>
                <a:spcPct val="100000"/>
              </a:lnSpc>
              <a:spcBef>
                <a:spcPts val="0"/>
              </a:spcBef>
              <a:spcAft>
                <a:spcPts val="0"/>
              </a:spcAft>
            </a:defPPr>
            <a:lvl1pPr>
              <a:lnSpc>
                <a:spcPct val="90000"/>
              </a:lnSpc>
              <a:buSzPts val="4400"/>
              <a:buNone/>
              <a:defRPr sz="2800" b="1">
                <a:solidFill>
                  <a:schemeClr val="tx1"/>
                </a:solidFill>
                <a:latin typeface="+mj-lt"/>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en-US" sz="3600" b="0" dirty="0">
                <a:solidFill>
                  <a:schemeClr val="bg1"/>
                </a:solidFill>
              </a:rPr>
              <a:t>Algorithm Updates for V4 (~8/2025)</a:t>
            </a:r>
            <a:endParaRPr sz="3600" b="0" dirty="0">
              <a:solidFill>
                <a:schemeClr val="bg1"/>
              </a:solidFill>
              <a:sym typeface="Roboto" panose="02000000000000000000" pitchFamily="2" charset="0"/>
            </a:endParaRPr>
          </a:p>
        </p:txBody>
      </p:sp>
      <p:sp>
        <p:nvSpPr>
          <p:cNvPr id="5" name="Content Placeholder 1">
            <a:extLst>
              <a:ext uri="{FF2B5EF4-FFF2-40B4-BE49-F238E27FC236}">
                <a16:creationId xmlns:a16="http://schemas.microsoft.com/office/drawing/2014/main" id="{326310D2-0D60-7425-5293-C56DFE39ABB7}"/>
              </a:ext>
            </a:extLst>
          </p:cNvPr>
          <p:cNvSpPr txBox="1">
            <a:spLocks/>
          </p:cNvSpPr>
          <p:nvPr/>
        </p:nvSpPr>
        <p:spPr>
          <a:xfrm>
            <a:off x="-9653" y="984838"/>
            <a:ext cx="6105653" cy="5873162"/>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indent="-228600">
              <a:buClr>
                <a:schemeClr val="tx1"/>
              </a:buClr>
              <a:buFont typeface="Wingdings" pitchFamily="2" charset="2"/>
              <a:buChar char="§"/>
            </a:pPr>
            <a:r>
              <a:rPr lang="en-US" sz="2000" dirty="0">
                <a:latin typeface="Arial" panose="020B0604020202020204" pitchFamily="34" charset="0"/>
                <a:cs typeface="Arial" panose="020B0604020202020204" pitchFamily="34" charset="0"/>
              </a:rPr>
              <a:t>L1b</a:t>
            </a:r>
          </a:p>
          <a:p>
            <a:pPr marL="457200" lvl="1" indent="-228600">
              <a:spcBef>
                <a:spcPts val="0"/>
              </a:spcBef>
              <a:buClr>
                <a:schemeClr val="tx1"/>
              </a:buClr>
              <a:buFont typeface="Wingdings" pitchFamily="2" charset="2"/>
              <a:buChar char="ü"/>
            </a:pPr>
            <a:r>
              <a:rPr lang="en-US" sz="1800" b="1" dirty="0">
                <a:latin typeface="Arial" panose="020B0604020202020204" pitchFamily="34" charset="0"/>
                <a:cs typeface="Arial" panose="020B0604020202020204" pitchFamily="34" charset="0"/>
              </a:rPr>
              <a:t>Improve absolute calibration (~10% overestimation in normalized radiance) </a:t>
            </a:r>
          </a:p>
          <a:p>
            <a:pPr marL="457200" lvl="1" indent="-228600">
              <a:spcBef>
                <a:spcPts val="0"/>
              </a:spcBef>
              <a:buClr>
                <a:schemeClr val="tx1"/>
              </a:buClr>
              <a:buFont typeface="Wingdings" pitchFamily="2" charset="2"/>
              <a:buChar char="ü"/>
            </a:pPr>
            <a:r>
              <a:rPr lang="en-US" sz="1800" dirty="0">
                <a:latin typeface="Arial" panose="020B0604020202020204" pitchFamily="34" charset="0"/>
                <a:cs typeface="Arial" panose="020B0604020202020204" pitchFamily="34" charset="0"/>
              </a:rPr>
              <a:t>Improve straylight correction</a:t>
            </a:r>
          </a:p>
          <a:p>
            <a:pPr marL="457200" lvl="1" indent="-228600">
              <a:spcBef>
                <a:spcPts val="0"/>
              </a:spcBef>
              <a:buClr>
                <a:schemeClr val="tx1"/>
              </a:buClr>
              <a:buFont typeface="Wingdings" pitchFamily="2" charset="2"/>
              <a:buChar char="ü"/>
            </a:pPr>
            <a:r>
              <a:rPr lang="en-US" sz="1800" dirty="0">
                <a:latin typeface="Arial" panose="020B0604020202020204" pitchFamily="34" charset="0"/>
                <a:cs typeface="Arial" panose="020B0604020202020204" pitchFamily="34" charset="0"/>
              </a:rPr>
              <a:t>Improve wavelength calibration (</a:t>
            </a:r>
            <a:r>
              <a:rPr lang="en-US" sz="1800" dirty="0" err="1">
                <a:latin typeface="Arial" panose="020B0604020202020204" pitchFamily="34" charset="0"/>
                <a:cs typeface="Arial" panose="020B0604020202020204" pitchFamily="34" charset="0"/>
              </a:rPr>
              <a:t>wrt</a:t>
            </a:r>
            <a:r>
              <a:rPr lang="en-US" sz="1800" dirty="0">
                <a:latin typeface="Arial" panose="020B0604020202020204" pitchFamily="34" charset="0"/>
                <a:cs typeface="Arial" panose="020B0604020202020204" pitchFamily="34" charset="0"/>
              </a:rPr>
              <a:t> cal. </a:t>
            </a:r>
            <a:r>
              <a:rPr lang="en-US" sz="1800" dirty="0" err="1">
                <a:latin typeface="Arial" panose="020B0604020202020204" pitchFamily="34" charset="0"/>
                <a:cs typeface="Arial" panose="020B0604020202020204" pitchFamily="34" charset="0"/>
              </a:rPr>
              <a:t>coeff</a:t>
            </a:r>
            <a:r>
              <a:rPr lang="en-US" sz="1800" dirty="0">
                <a:latin typeface="Arial" panose="020B0604020202020204" pitchFamily="34" charset="0"/>
                <a:cs typeface="Arial" panose="020B0604020202020204" pitchFamily="34" charset="0"/>
              </a:rPr>
              <a:t>.)</a:t>
            </a:r>
          </a:p>
          <a:p>
            <a:pPr marL="457200" lvl="1" indent="-228600">
              <a:spcBef>
                <a:spcPts val="0"/>
              </a:spcBef>
              <a:buClr>
                <a:schemeClr val="tx1"/>
              </a:buClr>
              <a:buFont typeface="Wingdings" pitchFamily="2" charset="2"/>
              <a:buChar char="ü"/>
            </a:pPr>
            <a:r>
              <a:rPr lang="en-US" sz="1800" dirty="0">
                <a:latin typeface="Arial" panose="020B0604020202020204" pitchFamily="34" charset="0"/>
                <a:cs typeface="Arial" panose="020B0604020202020204" pitchFamily="34" charset="0"/>
              </a:rPr>
              <a:t>Improve INR (geolocation)</a:t>
            </a:r>
          </a:p>
          <a:p>
            <a:pPr marL="228600" indent="-228600">
              <a:buClr>
                <a:schemeClr val="tx1"/>
              </a:buClr>
              <a:buFont typeface="Wingdings" pitchFamily="2" charset="2"/>
              <a:buChar char="§"/>
            </a:pPr>
            <a:r>
              <a:rPr lang="en-US" sz="2000" dirty="0">
                <a:latin typeface="Arial" panose="020B0604020202020204" pitchFamily="34" charset="0"/>
                <a:cs typeface="Arial" panose="020B0604020202020204" pitchFamily="34" charset="0"/>
              </a:rPr>
              <a:t>GEOS-CF (met/a priori): V1 </a:t>
            </a:r>
            <a:r>
              <a:rPr lang="en-US" sz="2000" dirty="0">
                <a:latin typeface="Arial" panose="020B0604020202020204" pitchFamily="34" charset="0"/>
                <a:cs typeface="Arial" panose="020B0604020202020204" pitchFamily="34" charset="0"/>
                <a:sym typeface="Wingdings" pitchFamily="2" charset="2"/>
              </a:rPr>
              <a:t></a:t>
            </a:r>
            <a:r>
              <a:rPr lang="en-US" sz="2000" dirty="0">
                <a:latin typeface="Arial" panose="020B0604020202020204" pitchFamily="34" charset="0"/>
                <a:cs typeface="Arial" panose="020B0604020202020204" pitchFamily="34" charset="0"/>
              </a:rPr>
              <a:t> V2</a:t>
            </a:r>
          </a:p>
          <a:p>
            <a:pPr marL="228600" indent="-228600">
              <a:buClr>
                <a:schemeClr val="tx1"/>
              </a:buClr>
              <a:buFont typeface="Wingdings" pitchFamily="2" charset="2"/>
              <a:buChar char="§"/>
            </a:pPr>
            <a:r>
              <a:rPr lang="en-US" sz="2000" dirty="0">
                <a:latin typeface="Arial" panose="020B0604020202020204" pitchFamily="34" charset="0"/>
                <a:cs typeface="Arial" panose="020B0604020202020204" pitchFamily="34" charset="0"/>
              </a:rPr>
              <a:t>Trace gases and clouds</a:t>
            </a:r>
          </a:p>
          <a:p>
            <a:pPr marL="457200" lvl="1" indent="-228600">
              <a:spcBef>
                <a:spcPts val="0"/>
              </a:spcBef>
              <a:buClr>
                <a:schemeClr val="tx1"/>
              </a:buClr>
              <a:buFont typeface="Wingdings" pitchFamily="2" charset="2"/>
              <a:buChar char="ü"/>
            </a:pPr>
            <a:r>
              <a:rPr lang="en-US" sz="1800" dirty="0">
                <a:latin typeface="Arial" panose="020B0604020202020204" pitchFamily="34" charset="0"/>
                <a:cs typeface="Arial" panose="020B0604020202020204" pitchFamily="34" charset="0"/>
              </a:rPr>
              <a:t>NO</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 O</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-O</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de-striping</a:t>
            </a:r>
          </a:p>
          <a:p>
            <a:pPr marL="457200" lvl="1" indent="-228600">
              <a:spcBef>
                <a:spcPts val="0"/>
              </a:spcBef>
              <a:buClr>
                <a:schemeClr val="tx1"/>
              </a:buClr>
              <a:buFont typeface="Wingdings" pitchFamily="2" charset="2"/>
              <a:buChar char="ü"/>
            </a:pPr>
            <a:r>
              <a:rPr lang="en-US" sz="1800" dirty="0">
                <a:latin typeface="Arial" panose="020B0604020202020204" pitchFamily="34" charset="0"/>
                <a:cs typeface="Arial" panose="020B0604020202020204" pitchFamily="34" charset="0"/>
              </a:rPr>
              <a:t>HCHO reference &amp; background correction</a:t>
            </a:r>
          </a:p>
          <a:p>
            <a:pPr marL="457200" lvl="1" indent="-228600">
              <a:spcBef>
                <a:spcPts val="0"/>
              </a:spcBef>
              <a:buClr>
                <a:schemeClr val="tx1"/>
              </a:buClr>
              <a:buFont typeface="Wingdings" pitchFamily="2" charset="2"/>
              <a:buChar char="ü"/>
            </a:pPr>
            <a:r>
              <a:rPr lang="en-US" sz="1800" dirty="0">
                <a:latin typeface="Arial" panose="020B0604020202020204" pitchFamily="34" charset="0"/>
                <a:cs typeface="Arial" panose="020B0604020202020204" pitchFamily="34" charset="0"/>
              </a:rPr>
              <a:t>Improve GLER-based surface albedo</a:t>
            </a:r>
          </a:p>
          <a:p>
            <a:pPr marL="457200" lvl="1" indent="-228600">
              <a:spcBef>
                <a:spcPts val="0"/>
              </a:spcBef>
              <a:buClr>
                <a:schemeClr val="tx1"/>
              </a:buClr>
              <a:buFont typeface="Wingdings" pitchFamily="2" charset="2"/>
              <a:buChar char="ü"/>
            </a:pPr>
            <a:r>
              <a:rPr lang="en-US" sz="1800" dirty="0">
                <a:latin typeface="Arial" panose="020B0604020202020204" pitchFamily="34" charset="0"/>
                <a:cs typeface="Arial" panose="020B0604020202020204" pitchFamily="34" charset="0"/>
              </a:rPr>
              <a:t>Fix surface pressure anomaly</a:t>
            </a:r>
          </a:p>
          <a:p>
            <a:pPr marL="228600" indent="-228600">
              <a:buClr>
                <a:schemeClr val="tx1"/>
              </a:buClr>
              <a:buFont typeface="Wingdings" pitchFamily="2" charset="2"/>
              <a:buChar char="§"/>
            </a:pPr>
            <a:r>
              <a:rPr lang="en-US" sz="2000" dirty="0">
                <a:latin typeface="Arial" panose="020B0604020202020204" pitchFamily="34" charset="0"/>
                <a:cs typeface="Arial" panose="020B0604020202020204" pitchFamily="34" charset="0"/>
              </a:rPr>
              <a:t>Total O</a:t>
            </a:r>
            <a:r>
              <a:rPr lang="en-US" sz="2000" baseline="-25000" dirty="0">
                <a:latin typeface="Arial" panose="020B0604020202020204" pitchFamily="34" charset="0"/>
                <a:cs typeface="Arial" panose="020B0604020202020204" pitchFamily="34" charset="0"/>
              </a:rPr>
              <a:t>3</a:t>
            </a:r>
          </a:p>
          <a:p>
            <a:pPr marL="457200" lvl="1" indent="-228600">
              <a:spcBef>
                <a:spcPts val="0"/>
              </a:spcBef>
              <a:buClr>
                <a:schemeClr val="tx1"/>
              </a:buClr>
              <a:buFont typeface="Wingdings" pitchFamily="2" charset="2"/>
              <a:buChar char="ü"/>
            </a:pPr>
            <a:r>
              <a:rPr lang="en-US" sz="1800" dirty="0">
                <a:latin typeface="Arial" panose="020B0604020202020204" pitchFamily="34" charset="0"/>
                <a:cs typeface="Arial" panose="020B0604020202020204" pitchFamily="34" charset="0"/>
              </a:rPr>
              <a:t>Reduce latitude-dependent bias from improved L1b</a:t>
            </a:r>
          </a:p>
          <a:p>
            <a:pPr marL="228600" indent="-228600">
              <a:buClr>
                <a:schemeClr val="tx1"/>
              </a:buClr>
              <a:buFont typeface="Wingdings" pitchFamily="2" charset="2"/>
              <a:buChar char="§"/>
            </a:pPr>
            <a:r>
              <a:rPr lang="en-US" sz="2000" dirty="0">
                <a:latin typeface="Arial" panose="020B0604020202020204" pitchFamily="34" charset="0"/>
                <a:cs typeface="Arial" panose="020B0604020202020204" pitchFamily="34" charset="0"/>
              </a:rPr>
              <a:t>Profile O</a:t>
            </a:r>
            <a:r>
              <a:rPr lang="en-US" sz="2000" baseline="-25000" dirty="0">
                <a:latin typeface="Arial" panose="020B0604020202020204" pitchFamily="34" charset="0"/>
                <a:cs typeface="Arial" panose="020B0604020202020204" pitchFamily="34" charset="0"/>
              </a:rPr>
              <a:t>3</a:t>
            </a:r>
          </a:p>
          <a:p>
            <a:pPr marL="457200" lvl="1" indent="-228600">
              <a:spcBef>
                <a:spcPts val="0"/>
              </a:spcBef>
              <a:buClr>
                <a:schemeClr val="tx1"/>
              </a:buClr>
              <a:buFont typeface="Wingdings" pitchFamily="2" charset="2"/>
              <a:buChar char="ü"/>
            </a:pPr>
            <a:r>
              <a:rPr lang="en-US" sz="1800" dirty="0">
                <a:latin typeface="Arial" panose="020B0604020202020204" pitchFamily="34" charset="0"/>
                <a:cs typeface="Arial" panose="020B0604020202020204" pitchFamily="34" charset="0"/>
              </a:rPr>
              <a:t>Soft calibration &amp; optimization</a:t>
            </a:r>
          </a:p>
          <a:p>
            <a:pPr marL="457200" lvl="1" indent="-228600">
              <a:spcBef>
                <a:spcPts val="0"/>
              </a:spcBef>
              <a:buClr>
                <a:schemeClr val="tx1"/>
              </a:buClr>
              <a:buFont typeface="Wingdings" pitchFamily="2" charset="2"/>
              <a:buChar char="ü"/>
            </a:pPr>
            <a:r>
              <a:rPr lang="en-US" sz="1800" dirty="0">
                <a:latin typeface="Arial" panose="020B0604020202020204" pitchFamily="34" charset="0"/>
                <a:cs typeface="Arial" panose="020B0604020202020204" pitchFamily="34" charset="0"/>
              </a:rPr>
              <a:t>Preliminary Validation</a:t>
            </a:r>
          </a:p>
        </p:txBody>
      </p:sp>
      <p:pic>
        <p:nvPicPr>
          <p:cNvPr id="3" name="Picture 2" descr="A map of the united states&#10;&#10;Description automatically generated">
            <a:extLst>
              <a:ext uri="{FF2B5EF4-FFF2-40B4-BE49-F238E27FC236}">
                <a16:creationId xmlns:a16="http://schemas.microsoft.com/office/drawing/2014/main" id="{AF57671C-F7DD-497F-611E-834F2C30AF20}"/>
              </a:ext>
            </a:extLst>
          </p:cNvPr>
          <p:cNvPicPr>
            <a:picLocks noChangeAspect="1"/>
          </p:cNvPicPr>
          <p:nvPr/>
        </p:nvPicPr>
        <p:blipFill>
          <a:blip r:embed="rId2"/>
          <a:srcRect l="7913" r="7680"/>
          <a:stretch/>
        </p:blipFill>
        <p:spPr>
          <a:xfrm>
            <a:off x="8498346" y="1415748"/>
            <a:ext cx="3542301" cy="2997620"/>
          </a:xfrm>
          <a:prstGeom prst="rect">
            <a:avLst/>
          </a:prstGeom>
        </p:spPr>
      </p:pic>
      <p:pic>
        <p:nvPicPr>
          <p:cNvPr id="4" name="Picture 3" descr="A map of the united states&#10;&#10;Description automatically generated">
            <a:extLst>
              <a:ext uri="{FF2B5EF4-FFF2-40B4-BE49-F238E27FC236}">
                <a16:creationId xmlns:a16="http://schemas.microsoft.com/office/drawing/2014/main" id="{7899BE21-9E7B-18EE-4156-BAC204266FFD}"/>
              </a:ext>
            </a:extLst>
          </p:cNvPr>
          <p:cNvPicPr>
            <a:picLocks noChangeAspect="1"/>
          </p:cNvPicPr>
          <p:nvPr/>
        </p:nvPicPr>
        <p:blipFill rotWithShape="1">
          <a:blip r:embed="rId3"/>
          <a:srcRect l="16771" t="8619" r="17318" b="27100"/>
          <a:stretch/>
        </p:blipFill>
        <p:spPr>
          <a:xfrm>
            <a:off x="5934994" y="2838769"/>
            <a:ext cx="2427526" cy="1691034"/>
          </a:xfrm>
          <a:prstGeom prst="rect">
            <a:avLst/>
          </a:prstGeom>
        </p:spPr>
      </p:pic>
      <p:pic>
        <p:nvPicPr>
          <p:cNvPr id="6" name="Picture 5" descr="A map of the united states&#10;&#10;Description automatically generated">
            <a:extLst>
              <a:ext uri="{FF2B5EF4-FFF2-40B4-BE49-F238E27FC236}">
                <a16:creationId xmlns:a16="http://schemas.microsoft.com/office/drawing/2014/main" id="{77C1626A-2D51-87B5-1B69-25C55E130E84}"/>
              </a:ext>
            </a:extLst>
          </p:cNvPr>
          <p:cNvPicPr>
            <a:picLocks noChangeAspect="1"/>
          </p:cNvPicPr>
          <p:nvPr/>
        </p:nvPicPr>
        <p:blipFill rotWithShape="1">
          <a:blip r:embed="rId4"/>
          <a:srcRect l="18186" t="7586" r="17739" b="26639"/>
          <a:stretch/>
        </p:blipFill>
        <p:spPr>
          <a:xfrm>
            <a:off x="5982754" y="1066015"/>
            <a:ext cx="2379766" cy="1744889"/>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38EABEEA-C2A1-7C23-B338-56661002171E}"/>
              </a:ext>
            </a:extLst>
          </p:cNvPr>
          <p:cNvPicPr>
            <a:picLocks noChangeAspect="1"/>
          </p:cNvPicPr>
          <p:nvPr/>
        </p:nvPicPr>
        <p:blipFill rotWithShape="1">
          <a:blip r:embed="rId3"/>
          <a:srcRect l="16771" t="81049" r="17318" b="2222"/>
          <a:stretch/>
        </p:blipFill>
        <p:spPr>
          <a:xfrm>
            <a:off x="6096000" y="4299787"/>
            <a:ext cx="2212670" cy="401128"/>
          </a:xfrm>
          <a:prstGeom prst="rect">
            <a:avLst/>
          </a:prstGeom>
        </p:spPr>
      </p:pic>
      <p:grpSp>
        <p:nvGrpSpPr>
          <p:cNvPr id="16" name="Group 15">
            <a:extLst>
              <a:ext uri="{FF2B5EF4-FFF2-40B4-BE49-F238E27FC236}">
                <a16:creationId xmlns:a16="http://schemas.microsoft.com/office/drawing/2014/main" id="{0C752A8E-67BC-20E6-EC1E-FB11E68D270C}"/>
              </a:ext>
            </a:extLst>
          </p:cNvPr>
          <p:cNvGrpSpPr/>
          <p:nvPr/>
        </p:nvGrpSpPr>
        <p:grpSpPr>
          <a:xfrm>
            <a:off x="6096000" y="4745151"/>
            <a:ext cx="5747657" cy="2083866"/>
            <a:chOff x="6096000" y="4745151"/>
            <a:chExt cx="5747657" cy="2083866"/>
          </a:xfrm>
        </p:grpSpPr>
        <p:sp>
          <p:nvSpPr>
            <p:cNvPr id="14" name="Rectangle 13">
              <a:extLst>
                <a:ext uri="{FF2B5EF4-FFF2-40B4-BE49-F238E27FC236}">
                  <a16:creationId xmlns:a16="http://schemas.microsoft.com/office/drawing/2014/main" id="{0C60B035-7EBC-0E6B-C564-52C92F42D531}"/>
                </a:ext>
              </a:extLst>
            </p:cNvPr>
            <p:cNvSpPr/>
            <p:nvPr/>
          </p:nvSpPr>
          <p:spPr>
            <a:xfrm>
              <a:off x="6096000" y="4745151"/>
              <a:ext cx="5747657" cy="208386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9EAF868-F556-7864-6F34-AE2FB9172F9D}"/>
                </a:ext>
              </a:extLst>
            </p:cNvPr>
            <p:cNvGrpSpPr>
              <a:grpSpLocks noChangeAspect="1"/>
            </p:cNvGrpSpPr>
            <p:nvPr/>
          </p:nvGrpSpPr>
          <p:grpSpPr>
            <a:xfrm>
              <a:off x="6177396" y="4833624"/>
              <a:ext cx="5557403" cy="1995392"/>
              <a:chOff x="-357772" y="4723371"/>
              <a:chExt cx="5629998" cy="2021459"/>
            </a:xfrm>
          </p:grpSpPr>
          <p:grpSp>
            <p:nvGrpSpPr>
              <p:cNvPr id="9" name="Group 8">
                <a:extLst>
                  <a:ext uri="{FF2B5EF4-FFF2-40B4-BE49-F238E27FC236}">
                    <a16:creationId xmlns:a16="http://schemas.microsoft.com/office/drawing/2014/main" id="{906438BE-B033-EE63-8755-00DC1D62639C}"/>
                  </a:ext>
                </a:extLst>
              </p:cNvPr>
              <p:cNvGrpSpPr/>
              <p:nvPr/>
            </p:nvGrpSpPr>
            <p:grpSpPr>
              <a:xfrm>
                <a:off x="-357772" y="4723371"/>
                <a:ext cx="5629998" cy="2021459"/>
                <a:chOff x="4979577" y="2733812"/>
                <a:chExt cx="5629998" cy="2021459"/>
              </a:xfrm>
            </p:grpSpPr>
            <p:pic>
              <p:nvPicPr>
                <p:cNvPr id="11" name="Picture 10">
                  <a:extLst>
                    <a:ext uri="{FF2B5EF4-FFF2-40B4-BE49-F238E27FC236}">
                      <a16:creationId xmlns:a16="http://schemas.microsoft.com/office/drawing/2014/main" id="{D07E3D72-879C-B936-A286-9ABB2E989A88}"/>
                    </a:ext>
                  </a:extLst>
                </p:cNvPr>
                <p:cNvPicPr>
                  <a:picLocks noChangeAspect="1"/>
                </p:cNvPicPr>
                <p:nvPr/>
              </p:nvPicPr>
              <p:blipFill>
                <a:blip r:embed="rId5"/>
                <a:srcRect t="22641"/>
                <a:stretch/>
              </p:blipFill>
              <p:spPr>
                <a:xfrm>
                  <a:off x="4979577" y="2733812"/>
                  <a:ext cx="5629998" cy="1840968"/>
                </a:xfrm>
                <a:prstGeom prst="rect">
                  <a:avLst/>
                </a:prstGeom>
              </p:spPr>
            </p:pic>
            <p:sp>
              <p:nvSpPr>
                <p:cNvPr id="12" name="TextBox 11">
                  <a:extLst>
                    <a:ext uri="{FF2B5EF4-FFF2-40B4-BE49-F238E27FC236}">
                      <a16:creationId xmlns:a16="http://schemas.microsoft.com/office/drawing/2014/main" id="{D7B17DA1-4F73-BEDF-AAE2-7C118821324F}"/>
                    </a:ext>
                  </a:extLst>
                </p:cNvPr>
                <p:cNvSpPr txBox="1"/>
                <p:nvPr/>
              </p:nvSpPr>
              <p:spPr>
                <a:xfrm>
                  <a:off x="7360971" y="4474653"/>
                  <a:ext cx="1320590" cy="280618"/>
                </a:xfrm>
                <a:prstGeom prst="rect">
                  <a:avLst/>
                </a:prstGeom>
                <a:noFill/>
              </p:spPr>
              <p:txBody>
                <a:bodyPr wrap="none" rtlCol="0">
                  <a:spAutoFit/>
                </a:bodyPr>
                <a:lstStyle/>
                <a:p>
                  <a:r>
                    <a:rPr lang="en-US" sz="1200" dirty="0">
                      <a:solidFill>
                        <a:schemeClr val="bg1"/>
                      </a:solidFill>
                    </a:rPr>
                    <a:t>wavelength [nm]</a:t>
                  </a:r>
                </a:p>
              </p:txBody>
            </p:sp>
          </p:grpSp>
          <p:sp>
            <p:nvSpPr>
              <p:cNvPr id="10" name="TextBox 9">
                <a:extLst>
                  <a:ext uri="{FF2B5EF4-FFF2-40B4-BE49-F238E27FC236}">
                    <a16:creationId xmlns:a16="http://schemas.microsoft.com/office/drawing/2014/main" id="{DDDD7D46-265D-5BEB-E702-0C433FFFA40A}"/>
                  </a:ext>
                </a:extLst>
              </p:cNvPr>
              <p:cNvSpPr txBox="1"/>
              <p:nvPr/>
            </p:nvSpPr>
            <p:spPr>
              <a:xfrm>
                <a:off x="2232187" y="4881910"/>
                <a:ext cx="1146905" cy="311797"/>
              </a:xfrm>
              <a:prstGeom prst="rect">
                <a:avLst/>
              </a:prstGeom>
              <a:noFill/>
            </p:spPr>
            <p:txBody>
              <a:bodyPr wrap="square" rtlCol="0">
                <a:spAutoFit/>
              </a:bodyPr>
              <a:lstStyle/>
              <a:p>
                <a:r>
                  <a:rPr lang="en-US" dirty="0">
                    <a:solidFill>
                      <a:srgbClr val="0070C0"/>
                    </a:solidFill>
                  </a:rPr>
                  <a:t>Cloud-free</a:t>
                </a:r>
              </a:p>
            </p:txBody>
          </p:sp>
        </p:grpSp>
        <p:sp>
          <p:nvSpPr>
            <p:cNvPr id="13" name="TextBox 12">
              <a:extLst>
                <a:ext uri="{FF2B5EF4-FFF2-40B4-BE49-F238E27FC236}">
                  <a16:creationId xmlns:a16="http://schemas.microsoft.com/office/drawing/2014/main" id="{0B6CA27A-4412-A6CF-2C38-D9CD70BD6C70}"/>
                </a:ext>
              </a:extLst>
            </p:cNvPr>
            <p:cNvSpPr txBox="1"/>
            <p:nvPr/>
          </p:nvSpPr>
          <p:spPr>
            <a:xfrm>
              <a:off x="9866075" y="5574264"/>
              <a:ext cx="1542154" cy="492443"/>
            </a:xfrm>
            <a:prstGeom prst="rect">
              <a:avLst/>
            </a:prstGeom>
            <a:noFill/>
          </p:spPr>
          <p:txBody>
            <a:bodyPr wrap="square" rtlCol="0">
              <a:spAutoFit/>
            </a:bodyPr>
            <a:lstStyle/>
            <a:p>
              <a:r>
                <a:rPr lang="en-US" dirty="0">
                  <a:solidFill>
                    <a:srgbClr val="FF8A00"/>
                  </a:solidFill>
                </a:rPr>
                <a:t>20% cloud cover</a:t>
              </a:r>
            </a:p>
            <a:p>
              <a:r>
                <a:rPr lang="en-US" sz="1200" dirty="0">
                  <a:solidFill>
                    <a:srgbClr val="FF8A00"/>
                  </a:solidFill>
                  <a:sym typeface="Wingdings" pitchFamily="2" charset="2"/>
                </a:rPr>
                <a:t> High residuals</a:t>
              </a:r>
              <a:endParaRPr lang="en-US" sz="1200" dirty="0">
                <a:solidFill>
                  <a:srgbClr val="FF8A00"/>
                </a:solidFill>
              </a:endParaRPr>
            </a:p>
          </p:txBody>
        </p:sp>
      </p:grpSp>
    </p:spTree>
    <p:extLst>
      <p:ext uri="{BB962C8B-B14F-4D97-AF65-F5344CB8AC3E}">
        <p14:creationId xmlns:p14="http://schemas.microsoft.com/office/powerpoint/2010/main" val="3026207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368FA-395F-A188-A879-0594173006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B58143-24EE-B79D-A778-33ABD107D851}"/>
              </a:ext>
            </a:extLst>
          </p:cNvPr>
          <p:cNvSpPr txBox="1"/>
          <p:nvPr/>
        </p:nvSpPr>
        <p:spPr>
          <a:xfrm>
            <a:off x="9219" y="36398"/>
            <a:ext cx="1218278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TEMPO AGU Special Collection &amp;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a:rPr>
              <a:t>Joint TEMPO/ACX STM 2025</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EE6292B2-8948-661C-1ADE-65711699C2EA}"/>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Content Placeholder 4">
            <a:extLst>
              <a:ext uri="{FF2B5EF4-FFF2-40B4-BE49-F238E27FC236}">
                <a16:creationId xmlns:a16="http://schemas.microsoft.com/office/drawing/2014/main" id="{C0945EFF-FE69-1F70-A00B-C71A9FDBDE1C}"/>
              </a:ext>
            </a:extLst>
          </p:cNvPr>
          <p:cNvSpPr txBox="1">
            <a:spLocks/>
          </p:cNvSpPr>
          <p:nvPr/>
        </p:nvSpPr>
        <p:spPr>
          <a:xfrm>
            <a:off x="9219" y="1029161"/>
            <a:ext cx="12182781" cy="5884498"/>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None/>
              <a:tabLst/>
              <a:defRPr/>
            </a:pPr>
            <a:r>
              <a:rPr kumimoji="0" lang="en-US" sz="2800" b="1" i="1" u="none" strike="noStrike" kern="0" cap="none" spc="0" normalizeH="0" baseline="0" noProof="0" dirty="0">
                <a:ln>
                  <a:noFill/>
                </a:ln>
                <a:solidFill>
                  <a:srgbClr val="013589"/>
                </a:solidFill>
                <a:effectLst/>
                <a:uLnTx/>
                <a:uFillTx/>
                <a:latin typeface="Calibri"/>
                <a:ea typeface="+mn-ea"/>
                <a:cs typeface="Arial"/>
              </a:rPr>
              <a:t>Call for Papers</a:t>
            </a:r>
            <a:endParaRPr kumimoji="0" lang="en-US" sz="2800" b="1" i="0" u="none" strike="noStrike" kern="100" cap="none" spc="0" normalizeH="0" baseline="0" noProof="0" dirty="0">
              <a:ln>
                <a:noFill/>
              </a:ln>
              <a:solidFill>
                <a:srgbClr val="0228FF"/>
              </a:solidFill>
              <a:effectLst/>
              <a:uLnTx/>
              <a:uFillTx/>
              <a:latin typeface="Aptos" panose="020B0004020202020204" pitchFamily="34" charset="0"/>
              <a:ea typeface="DengXian" panose="02010600030101010101" pitchFamily="2" charset="-122"/>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None/>
              <a:tabLst/>
              <a:defRPr/>
            </a:pPr>
            <a:r>
              <a:rPr kumimoji="0" lang="en-US" sz="3200" b="1" i="0" u="none" strike="noStrike" kern="100" cap="none" spc="0" normalizeH="0" baseline="0" noProof="0" dirty="0">
                <a:ln>
                  <a:noFill/>
                </a:ln>
                <a:solidFill>
                  <a:srgbClr val="0228FF"/>
                </a:solidFill>
                <a:effectLst/>
                <a:uLnTx/>
                <a:uFillTx/>
                <a:latin typeface="Aptos" panose="020B0004020202020204" pitchFamily="34" charset="0"/>
                <a:ea typeface="DengXian" panose="02010600030101010101" pitchFamily="2" charset="-122"/>
                <a:cs typeface="Times New Roman" panose="02020603050405020304" pitchFamily="18" charset="0"/>
              </a:rPr>
              <a:t>TEMPO Data Products, Science, and Applications</a:t>
            </a:r>
          </a:p>
          <a:p>
            <a:pPr marL="457189" marR="0" lvl="0" indent="-457189" algn="l" defTabSz="609585" rtl="0" eaLnBrk="1" fontAlgn="auto" latinLnBrk="0" hangingPunct="1">
              <a:lnSpc>
                <a:spcPct val="100000"/>
              </a:lnSpc>
              <a:spcBef>
                <a:spcPts val="0"/>
              </a:spcBef>
              <a:spcAft>
                <a:spcPts val="0"/>
              </a:spcAft>
              <a:buClrTx/>
              <a:buSzTx/>
              <a:buFont typeface="Wingdings" pitchFamily="2" charset="2"/>
              <a:buChar char="Ø"/>
              <a:tabLst/>
              <a:defRPr/>
            </a:pPr>
            <a:endParaRPr kumimoji="0" lang="en-US" sz="2200" b="1" i="0" u="none" strike="noStrike" kern="100" cap="none" spc="0" normalizeH="0" baseline="0" noProof="0" dirty="0">
              <a:ln>
                <a:noFill/>
              </a:ln>
              <a:solidFill>
                <a:srgbClr val="0228FF"/>
              </a:solidFill>
              <a:effectLst/>
              <a:uLnTx/>
              <a:uFillTx/>
              <a:latin typeface="Aptos" panose="020B0004020202020204" pitchFamily="34"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kumimoji="0" lang="en-US" sz="3200" b="1" i="0"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lang="en-US" sz="3200" b="1" kern="100" dirty="0">
              <a:solidFill>
                <a:srgbClr val="0228FF"/>
              </a:solidFill>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kumimoji="0" lang="en-US" sz="3200" b="1" i="0"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kumimoji="0" lang="en-US" sz="3200" b="1" i="0"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just" defTabSz="609585" rtl="0" eaLnBrk="1" fontAlgn="auto" latinLnBrk="0" hangingPunct="1">
              <a:lnSpc>
                <a:spcPct val="115000"/>
              </a:lnSpc>
              <a:spcBef>
                <a:spcPts val="0"/>
              </a:spcBef>
              <a:spcAft>
                <a:spcPts val="0"/>
              </a:spcAft>
              <a:buClrTx/>
              <a:buSzTx/>
              <a:buNone/>
              <a:tabLst/>
              <a:defRPr/>
            </a:pPr>
            <a:endParaRPr kumimoji="0" lang="en-US" sz="3200" b="1" i="0" u="none" strike="noStrike" kern="0" cap="none" spc="0" normalizeH="0" baseline="0" noProof="0" dirty="0">
              <a:ln>
                <a:noFill/>
              </a:ln>
              <a:solidFill>
                <a:srgbClr val="FF0000"/>
              </a:solidFill>
              <a:effectLst/>
              <a:uLnTx/>
              <a:uFillTx/>
              <a:latin typeface="Calibri"/>
              <a:ea typeface="+mn-ea"/>
              <a:cs typeface="Arial"/>
            </a:endParaRPr>
          </a:p>
          <a:p>
            <a:pPr marL="0" marR="0" lvl="0" indent="0" algn="ctr" defTabSz="609585" rtl="0" eaLnBrk="1" fontAlgn="auto" latinLnBrk="0" hangingPunct="1">
              <a:lnSpc>
                <a:spcPct val="115000"/>
              </a:lnSpc>
              <a:spcBef>
                <a:spcPts val="0"/>
              </a:spcBef>
              <a:spcAft>
                <a:spcPts val="0"/>
              </a:spcAft>
              <a:buClrTx/>
              <a:buSzTx/>
              <a:buNone/>
              <a:tabLst/>
              <a:defRPr/>
            </a:pPr>
            <a:r>
              <a:rPr kumimoji="0" lang="en-US" sz="2800" b="1" i="0" u="none" strike="noStrike" kern="0" cap="none" spc="0" normalizeH="0" baseline="0" noProof="0" dirty="0">
                <a:ln>
                  <a:noFill/>
                </a:ln>
                <a:solidFill>
                  <a:srgbClr val="FF0000"/>
                </a:solidFill>
                <a:effectLst/>
                <a:uLnTx/>
                <a:uFillTx/>
                <a:latin typeface="Calibri"/>
                <a:ea typeface="+mn-ea"/>
                <a:cs typeface="Arial"/>
              </a:rPr>
              <a:t>Submission Deadline: December 31, 2025</a:t>
            </a:r>
            <a:endPar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457189" marR="0" lvl="0" indent="-457189" algn="l" defTabSz="609585" rtl="0" eaLnBrk="1" fontAlgn="auto" latinLnBrk="0" hangingPunct="1">
              <a:lnSpc>
                <a:spcPct val="100000"/>
              </a:lnSpc>
              <a:spcBef>
                <a:spcPts val="0"/>
              </a:spcBef>
              <a:spcAft>
                <a:spcPts val="0"/>
              </a:spcAft>
              <a:buClrTx/>
              <a:buSzTx/>
              <a:buFont typeface="Arial"/>
              <a:buChar char="•"/>
              <a:tabLst/>
              <a:defRPr/>
            </a:pP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3FFDAC8-BFBF-FF37-25A0-455575746CE8}"/>
              </a:ext>
            </a:extLst>
          </p:cNvPr>
          <p:cNvPicPr>
            <a:picLocks noChangeAspect="1"/>
          </p:cNvPicPr>
          <p:nvPr/>
        </p:nvPicPr>
        <p:blipFill>
          <a:blip r:embed="rId2"/>
          <a:srcRect l="4745" t="5733" r="4169" b="5723"/>
          <a:stretch/>
        </p:blipFill>
        <p:spPr>
          <a:xfrm>
            <a:off x="9700730" y="2156905"/>
            <a:ext cx="2096430" cy="2544189"/>
          </a:xfrm>
          <a:prstGeom prst="rect">
            <a:avLst/>
          </a:prstGeom>
        </p:spPr>
      </p:pic>
      <p:pic>
        <p:nvPicPr>
          <p:cNvPr id="2056" name="Picture 8" descr="Geophysical Research Letters | Wiley">
            <a:extLst>
              <a:ext uri="{FF2B5EF4-FFF2-40B4-BE49-F238E27FC236}">
                <a16:creationId xmlns:a16="http://schemas.microsoft.com/office/drawing/2014/main" id="{D925705E-EB80-0CF5-1277-BBBBD23BB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979" y="1952161"/>
            <a:ext cx="2227096" cy="28840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arth and Space Science - Wiley Online Library">
            <a:extLst>
              <a:ext uri="{FF2B5EF4-FFF2-40B4-BE49-F238E27FC236}">
                <a16:creationId xmlns:a16="http://schemas.microsoft.com/office/drawing/2014/main" id="{2C0D2742-28EA-3AF9-25C2-503065059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387" y="2005178"/>
            <a:ext cx="2148802" cy="28309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Journal of Geophysical Research: Atmospheres: Vol 124, No 13">
            <a:extLst>
              <a:ext uri="{FF2B5EF4-FFF2-40B4-BE49-F238E27FC236}">
                <a16:creationId xmlns:a16="http://schemas.microsoft.com/office/drawing/2014/main" id="{53E626FB-4B15-DA88-49A3-6A216F275A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5519" y="2024451"/>
            <a:ext cx="2132871" cy="2811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map&#10;&#10;AI-generated content may be incorrect.">
            <a:extLst>
              <a:ext uri="{FF2B5EF4-FFF2-40B4-BE49-F238E27FC236}">
                <a16:creationId xmlns:a16="http://schemas.microsoft.com/office/drawing/2014/main" id="{9BFF0FA6-0AC6-6FF8-95C7-127A35BE75F4}"/>
              </a:ext>
            </a:extLst>
          </p:cNvPr>
          <p:cNvPicPr>
            <a:picLocks noChangeAspect="1"/>
          </p:cNvPicPr>
          <p:nvPr/>
        </p:nvPicPr>
        <p:blipFill>
          <a:blip r:embed="rId6"/>
          <a:stretch>
            <a:fillRect/>
          </a:stretch>
        </p:blipFill>
        <p:spPr>
          <a:xfrm>
            <a:off x="1900150" y="5337353"/>
            <a:ext cx="5716986" cy="1471240"/>
          </a:xfrm>
          <a:prstGeom prst="rect">
            <a:avLst/>
          </a:prstGeom>
        </p:spPr>
      </p:pic>
      <p:sp>
        <p:nvSpPr>
          <p:cNvPr id="8" name="TextBox 7">
            <a:extLst>
              <a:ext uri="{FF2B5EF4-FFF2-40B4-BE49-F238E27FC236}">
                <a16:creationId xmlns:a16="http://schemas.microsoft.com/office/drawing/2014/main" id="{2010D701-18C7-4E94-439A-839109202F19}"/>
              </a:ext>
            </a:extLst>
          </p:cNvPr>
          <p:cNvSpPr txBox="1"/>
          <p:nvPr/>
        </p:nvSpPr>
        <p:spPr>
          <a:xfrm>
            <a:off x="7309654" y="5380475"/>
            <a:ext cx="4585527" cy="1384995"/>
          </a:xfrm>
          <a:prstGeom prst="rect">
            <a:avLst/>
          </a:prstGeom>
          <a:noFill/>
        </p:spPr>
        <p:txBody>
          <a:bodyPr wrap="square" rtlCol="0">
            <a:spAutoFit/>
          </a:bodyPr>
          <a:lstStyle/>
          <a:p>
            <a:pPr algn="ctr"/>
            <a:r>
              <a:rPr lang="en-US" sz="2800" b="1" kern="100" dirty="0">
                <a:solidFill>
                  <a:srgbClr val="0228FF"/>
                </a:solidFill>
                <a:latin typeface="Aptos" panose="020B0004020202020204" pitchFamily="34" charset="0"/>
                <a:ea typeface="DengXian" panose="02010600030101010101" pitchFamily="2" charset="-122"/>
                <a:cs typeface="Times New Roman" panose="02020603050405020304" pitchFamily="18" charset="0"/>
              </a:rPr>
              <a:t>Joint TEMPO/ACX STM </a:t>
            </a:r>
          </a:p>
          <a:p>
            <a:pPr algn="ctr"/>
            <a:r>
              <a:rPr lang="en-US" sz="2800" b="1" kern="100" dirty="0">
                <a:solidFill>
                  <a:srgbClr val="0228FF"/>
                </a:solidFill>
                <a:latin typeface="Aptos" panose="020B0004020202020204" pitchFamily="34" charset="0"/>
                <a:ea typeface="DengXian" panose="02010600030101010101" pitchFamily="2" charset="-122"/>
                <a:cs typeface="Times New Roman" panose="02020603050405020304" pitchFamily="18" charset="0"/>
              </a:rPr>
              <a:t>SAO, Cambridge, MA</a:t>
            </a:r>
          </a:p>
          <a:p>
            <a:pPr algn="ctr"/>
            <a:r>
              <a:rPr lang="en-US" sz="2800" b="1" kern="100" dirty="0">
                <a:solidFill>
                  <a:srgbClr val="0228FF"/>
                </a:solidFill>
                <a:latin typeface="Aptos" panose="020B0004020202020204" pitchFamily="34" charset="0"/>
                <a:ea typeface="DengXian" panose="02010600030101010101" pitchFamily="2" charset="-122"/>
                <a:cs typeface="Times New Roman" panose="02020603050405020304" pitchFamily="18" charset="0"/>
              </a:rPr>
              <a:t>August 19-22, 2025</a:t>
            </a:r>
          </a:p>
        </p:txBody>
      </p:sp>
    </p:spTree>
    <p:extLst>
      <p:ext uri="{BB962C8B-B14F-4D97-AF65-F5344CB8AC3E}">
        <p14:creationId xmlns:p14="http://schemas.microsoft.com/office/powerpoint/2010/main" val="29232711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E583755-DFDA-4DC7-9855-11E240C735CD}" vid="{B1693466-D641-4694-BAB3-37399BADBB5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97727</TotalTime>
  <Words>1394</Words>
  <Application>Microsoft Macintosh PowerPoint</Application>
  <PresentationFormat>ワイド画面</PresentationFormat>
  <Paragraphs>253</Paragraphs>
  <Slides>11</Slides>
  <Notes>5</Notes>
  <HiddenSlides>0</HiddenSlides>
  <MMClips>1</MMClips>
  <ScaleCrop>false</ScaleCrop>
  <HeadingPairs>
    <vt:vector size="6" baseType="variant">
      <vt:variant>
        <vt:lpstr>使用されているフォント</vt:lpstr>
      </vt:variant>
      <vt:variant>
        <vt:i4>14</vt:i4>
      </vt:variant>
      <vt:variant>
        <vt:lpstr>テーマ</vt:lpstr>
      </vt:variant>
      <vt:variant>
        <vt:i4>3</vt:i4>
      </vt:variant>
      <vt:variant>
        <vt:lpstr>スライド タイトル</vt:lpstr>
      </vt:variant>
      <vt:variant>
        <vt:i4>11</vt:i4>
      </vt:variant>
    </vt:vector>
  </HeadingPairs>
  <TitlesOfParts>
    <vt:vector size="28" baseType="lpstr">
      <vt:lpstr>Arial Rounded</vt:lpstr>
      <vt:lpstr>ＭＳ Ｐゴシック</vt:lpstr>
      <vt:lpstr>Aptos</vt:lpstr>
      <vt:lpstr>Arial</vt:lpstr>
      <vt:lpstr>Arial Black</vt:lpstr>
      <vt:lpstr>Arial Narrow</vt:lpstr>
      <vt:lpstr>Arial Rounded MT Bold</vt:lpstr>
      <vt:lpstr>Calibri</vt:lpstr>
      <vt:lpstr>Courier New</vt:lpstr>
      <vt:lpstr>Helvetica</vt:lpstr>
      <vt:lpstr>Monotype Corsiva</vt:lpstr>
      <vt:lpstr>Roboto</vt:lpstr>
      <vt:lpstr>Times New Roman</vt:lpstr>
      <vt:lpstr>Wingdings</vt:lpstr>
      <vt:lpstr>Office Theme</vt:lpstr>
      <vt:lpstr>1_TEMPO Wide ORR MRR</vt:lpstr>
      <vt:lpstr>2_Office Theme</vt:lpstr>
      <vt:lpstr>PowerPoint プレゼンテーション</vt:lpstr>
      <vt:lpstr>Tropospheric Emissions:  Monitoring of Pollution</vt:lpstr>
      <vt:lpstr>TEMPO Commissioning and  Nominal Operation</vt:lpstr>
      <vt:lpstr>TEMPO Scanning</vt:lpstr>
      <vt:lpstr>TEMPO Data Products Public Release  NASA’s Atmospheric Science Data Center (ASDC)</vt:lpstr>
      <vt:lpstr>Baseline TEMPO Data Products</vt:lpstr>
      <vt:lpstr>Baseline TEMPO Data Products +  SNWG TEMPO NRT + TEMPO Enhanced</vt:lpstr>
      <vt:lpstr>PowerPoint プレゼンテーション</vt:lpstr>
      <vt:lpstr>PowerPoint プレゼンテーション</vt:lpstr>
      <vt:lpstr>Summary and Outlook</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Hiroshi TANIMOTO</cp:lastModifiedBy>
  <cp:revision>1311</cp:revision>
  <dcterms:created xsi:type="dcterms:W3CDTF">2021-11-05T03:06:55Z</dcterms:created>
  <dcterms:modified xsi:type="dcterms:W3CDTF">2025-07-26T08:48:36Z</dcterms:modified>
</cp:coreProperties>
</file>