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1700" r:id="rId2"/>
    <p:sldId id="2929" r:id="rId3"/>
    <p:sldId id="2930" r:id="rId4"/>
    <p:sldId id="3751" r:id="rId5"/>
    <p:sldId id="2933" r:id="rId6"/>
    <p:sldId id="2931" r:id="rId7"/>
    <p:sldId id="2749" r:id="rId8"/>
    <p:sldId id="2934" r:id="rId9"/>
    <p:sldId id="282" r:id="rId10"/>
    <p:sldId id="3735" r:id="rId11"/>
    <p:sldId id="3750" r:id="rId12"/>
    <p:sldId id="470" r:id="rId13"/>
    <p:sldId id="557" r:id="rId14"/>
    <p:sldId id="259" r:id="rId15"/>
    <p:sldId id="2646" r:id="rId16"/>
    <p:sldId id="2647" r:id="rId17"/>
    <p:sldId id="264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699"/>
    <p:restoredTop sz="95068"/>
  </p:normalViewPr>
  <p:slideViewPr>
    <p:cSldViewPr snapToGrid="0" snapToObjects="1">
      <p:cViewPr varScale="1">
        <p:scale>
          <a:sx n="121" d="100"/>
          <a:sy n="121" d="100"/>
        </p:scale>
        <p:origin x="224"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4" d="100"/>
          <a:sy n="94" d="100"/>
        </p:scale>
        <p:origin x="404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005E5-FE3B-324D-AE0E-420609126B4E}" type="datetimeFigureOut">
              <a:rPr lang="en-US" smtClean="0"/>
              <a:t>7/26/25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9E716-4497-614A-B9D0-A7A1BFE6593C}" type="slidenum">
              <a:rPr lang="en-US" smtClean="0"/>
              <a:t>‹#›</a:t>
            </a:fld>
            <a:endParaRPr lang="en-US"/>
          </a:p>
        </p:txBody>
      </p:sp>
    </p:spTree>
    <p:extLst>
      <p:ext uri="{BB962C8B-B14F-4D97-AF65-F5344CB8AC3E}">
        <p14:creationId xmlns:p14="http://schemas.microsoft.com/office/powerpoint/2010/main" val="308622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p:cNvSpPr>
          <p:nvPr>
            <p:ph type="sldImg"/>
          </p:nvPr>
        </p:nvSpPr>
        <p:spPr>
          <a:xfrm>
            <a:off x="381000" y="685800"/>
            <a:ext cx="6096000" cy="3429000"/>
          </a:xfrm>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E3031-B5F7-45D8-D9CE-5D8675E46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0D42F-95B3-D7B1-E53F-AB946DF11FDD}"/>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D85DC2F4-F555-A7E5-EF92-C6ACFEC3E647}"/>
              </a:ext>
            </a:extLst>
          </p:cNvPr>
          <p:cNvSpPr>
            <a:spLocks noGrp="1"/>
          </p:cNvSpPr>
          <p:nvPr>
            <p:ph type="sldNum" sz="quarter" idx="5"/>
          </p:nvPr>
        </p:nvSpPr>
        <p:spPr/>
        <p:txBody>
          <a:bodyPr/>
          <a:lstStyle/>
          <a:p>
            <a:fld id="{EFA3E060-462A-E94D-8CB6-A21C635FEE0D}" type="slidenum">
              <a:rPr lang="en-US" smtClean="0"/>
              <a:t>17</a:t>
            </a:fld>
            <a:endParaRPr lang="en-US"/>
          </a:p>
        </p:txBody>
      </p:sp>
      <p:sp>
        <p:nvSpPr>
          <p:cNvPr id="6" name="Notes Placeholder 5">
            <a:extLst>
              <a:ext uri="{FF2B5EF4-FFF2-40B4-BE49-F238E27FC236}">
                <a16:creationId xmlns:a16="http://schemas.microsoft.com/office/drawing/2014/main" id="{5D6C7E76-0672-84E4-EC64-6B2272A9C158}"/>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bg1"/>
                </a:solidFill>
                <a:latin typeface="Arial" panose="020B0604020202020204" pitchFamily="34" charset="0"/>
                <a:cs typeface="Arial" panose="020B0604020202020204" pitchFamily="34" charset="0"/>
              </a:rPr>
              <a:t>On August 11, MOPITT experienced failure of the MWIR PMC-2 (channel 7) with sensitivity in the upper troposphere. Sensitivity in the lower troposphere remains good in the MWIR and the SWIR observation was not impacted. MOPITT will continue producing vertical profiles and columns; AK describes the reduced sensitivity.</a:t>
            </a:r>
            <a:endParaRPr lang="en-US" sz="1200"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600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EFAD4-24DE-4369-8BB2-5D281DACEFE2}" type="slidenum">
              <a:rPr lang="fr-FR" smtClean="0"/>
              <a:t>4</a:t>
            </a:fld>
            <a:endParaRPr lang="fr-FR"/>
          </a:p>
        </p:txBody>
      </p:sp>
    </p:spTree>
    <p:extLst>
      <p:ext uri="{BB962C8B-B14F-4D97-AF65-F5344CB8AC3E}">
        <p14:creationId xmlns:p14="http://schemas.microsoft.com/office/powerpoint/2010/main" val="3136852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41093">
              <a:spcBef>
                <a:spcPts val="422"/>
              </a:spcBef>
              <a:buSzPts val="2000"/>
            </a:pPr>
            <a:r>
              <a:rPr lang="en-US" sz="1200" kern="1200" dirty="0">
                <a:solidFill>
                  <a:schemeClr val="tx1"/>
                </a:solidFill>
                <a:latin typeface="+mn-lt"/>
                <a:ea typeface="+mn-ea"/>
                <a:cs typeface="+mn-cs"/>
              </a:rPr>
              <a:t>In 2024, weak winds between November 5-11 contributed to the accumulation of CO in the region.</a:t>
            </a:r>
          </a:p>
          <a:p>
            <a:pPr marL="241093">
              <a:spcBef>
                <a:spcPts val="422"/>
              </a:spcBef>
              <a:buSzPts val="2000"/>
            </a:pPr>
            <a:r>
              <a:rPr lang="en-US" sz="1200" kern="1200" dirty="0">
                <a:solidFill>
                  <a:schemeClr val="tx1"/>
                </a:solidFill>
                <a:latin typeface="+mn-lt"/>
                <a:ea typeface="+mn-ea"/>
                <a:cs typeface="+mn-cs"/>
              </a:rPr>
              <a:t>Same for 2017 but over ~2 weeks, starting from October 29. </a:t>
            </a:r>
          </a:p>
          <a:p>
            <a:pPr marL="241093">
              <a:spcBef>
                <a:spcPts val="422"/>
              </a:spcBef>
              <a:buSzPts val="2000"/>
            </a:pPr>
            <a:r>
              <a:rPr lang="en-US" sz="1200" kern="1200" dirty="0">
                <a:solidFill>
                  <a:schemeClr val="tx1"/>
                </a:solidFill>
                <a:latin typeface="+mn-lt"/>
                <a:ea typeface="Arial"/>
                <a:cs typeface="+mn-cs"/>
              </a:rPr>
              <a:t>Strong southeastward winds were found in 2011, which facilitated transport of CO + high fire activity. </a:t>
            </a:r>
            <a:endParaRPr lang="fr-FR" sz="1200" kern="1200" dirty="0">
              <a:solidFill>
                <a:schemeClr val="tx1"/>
              </a:solidFill>
              <a:latin typeface="+mn-lt"/>
              <a:ea typeface="Arial"/>
              <a:cs typeface="Arial"/>
              <a:sym typeface="Arial"/>
            </a:endParaRPr>
          </a:p>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0842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EFAD4-24DE-4369-8BB2-5D281DACEFE2}" type="slidenum">
              <a:rPr lang="fr-FR" smtClean="0"/>
              <a:t>7</a:t>
            </a:fld>
            <a:endParaRPr lang="fr-FR"/>
          </a:p>
        </p:txBody>
      </p:sp>
    </p:spTree>
    <p:extLst>
      <p:ext uri="{BB962C8B-B14F-4D97-AF65-F5344CB8AC3E}">
        <p14:creationId xmlns:p14="http://schemas.microsoft.com/office/powerpoint/2010/main" val="385655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Acknowledge the substantial success of environmental policy in the US. 70% reduction in </a:t>
            </a:r>
            <a:r>
              <a:rPr lang="en-US" err="1"/>
              <a:t>NOx</a:t>
            </a:r>
            <a:r>
              <a:rPr lang="en-US"/>
              <a:t> emissions.   Challenges of air quality in the 21st century.  </a:t>
            </a:r>
          </a:p>
        </p:txBody>
      </p:sp>
      <p:sp>
        <p:nvSpPr>
          <p:cNvPr id="4" name="Slide Number Placeholder 3"/>
          <p:cNvSpPr>
            <a:spLocks noGrp="1"/>
          </p:cNvSpPr>
          <p:nvPr>
            <p:ph type="sldNum" sz="quarter" idx="5"/>
          </p:nvPr>
        </p:nvSpPr>
        <p:spPr/>
        <p:txBody>
          <a:bodyPr/>
          <a:lstStyle/>
          <a:p>
            <a:fld id="{4180AB40-CF9C-CB44-AF47-E5E5B00AC330}" type="slidenum">
              <a:rPr lang="en-US" smtClean="0"/>
              <a:pPr/>
              <a:t>9</a:t>
            </a:fld>
            <a:endParaRPr lang="en-US"/>
          </a:p>
        </p:txBody>
      </p:sp>
    </p:spTree>
    <p:extLst>
      <p:ext uri="{BB962C8B-B14F-4D97-AF65-F5344CB8AC3E}">
        <p14:creationId xmlns:p14="http://schemas.microsoft.com/office/powerpoint/2010/main" val="1203333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720720-153F-7F42-B646-5F90190B282A}" type="slidenum">
              <a:rPr lang="en-US" smtClean="0"/>
              <a:t>12</a:t>
            </a:fld>
            <a:endParaRPr lang="en-US"/>
          </a:p>
        </p:txBody>
      </p:sp>
    </p:spTree>
    <p:extLst>
      <p:ext uri="{BB962C8B-B14F-4D97-AF65-F5344CB8AC3E}">
        <p14:creationId xmlns:p14="http://schemas.microsoft.com/office/powerpoint/2010/main" val="366122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FA3E060-462A-E94D-8CB6-A21C635FEE0D}" type="slidenum">
              <a:rPr lang="en-US" smtClean="0"/>
              <a:t>14</a:t>
            </a:fld>
            <a:endParaRPr lang="en-US"/>
          </a:p>
        </p:txBody>
      </p:sp>
      <p:sp>
        <p:nvSpPr>
          <p:cNvPr id="6" name="Notes Placeholder 5">
            <a:extLst>
              <a:ext uri="{FF2B5EF4-FFF2-40B4-BE49-F238E27FC236}">
                <a16:creationId xmlns:a16="http://schemas.microsoft.com/office/drawing/2014/main" id="{EC332DBF-D472-4C26-546A-F61BF716AD72}"/>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bg1"/>
                </a:solidFill>
                <a:latin typeface="Arial" panose="020B0604020202020204" pitchFamily="34" charset="0"/>
                <a:cs typeface="Arial" panose="020B0604020202020204" pitchFamily="34" charset="0"/>
              </a:rPr>
              <a:t>On August 11, MOPITT experienced failure of the MWIR PMC-2 (channel 7) with sensitivity in the upper troposphere. Sensitivity in the lower troposphere remains good in the MWIR and the SWIR observation was not impacted. MOPITT will continue producing vertical profiles and columns; AK describes the reduced sensitivity.</a:t>
            </a:r>
            <a:endParaRPr lang="en-US" sz="1200"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0231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how that change over the record  looks for multispectral compared to TIR only. So we would like a way to use both TIR and SWIR information going forward. </a:t>
            </a:r>
          </a:p>
        </p:txBody>
      </p:sp>
      <p:sp>
        <p:nvSpPr>
          <p:cNvPr id="4" name="Slide Number Placeholder 3"/>
          <p:cNvSpPr>
            <a:spLocks noGrp="1"/>
          </p:cNvSpPr>
          <p:nvPr>
            <p:ph type="sldNum" sz="quarter" idx="5"/>
          </p:nvPr>
        </p:nvSpPr>
        <p:spPr/>
        <p:txBody>
          <a:bodyPr/>
          <a:lstStyle/>
          <a:p>
            <a:fld id="{2C79E716-4497-614A-B9D0-A7A1BFE6593C}" type="slidenum">
              <a:rPr lang="en-US" smtClean="0"/>
              <a:t>15</a:t>
            </a:fld>
            <a:endParaRPr lang="en-US"/>
          </a:p>
        </p:txBody>
      </p:sp>
    </p:spTree>
    <p:extLst>
      <p:ext uri="{BB962C8B-B14F-4D97-AF65-F5344CB8AC3E}">
        <p14:creationId xmlns:p14="http://schemas.microsoft.com/office/powerpoint/2010/main" val="382642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24A8-D707-41E5-1956-BCA8141B0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F8A0E-1502-2082-E00D-D4D15F8BAFC2}"/>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14299A93-2740-8405-1F49-3D3B9665AB38}"/>
              </a:ext>
            </a:extLst>
          </p:cNvPr>
          <p:cNvSpPr>
            <a:spLocks noGrp="1"/>
          </p:cNvSpPr>
          <p:nvPr>
            <p:ph type="sldNum" sz="quarter" idx="5"/>
          </p:nvPr>
        </p:nvSpPr>
        <p:spPr/>
        <p:txBody>
          <a:bodyPr/>
          <a:lstStyle/>
          <a:p>
            <a:fld id="{EFA3E060-462A-E94D-8CB6-A21C635FEE0D}" type="slidenum">
              <a:rPr lang="en-US" smtClean="0"/>
              <a:t>16</a:t>
            </a:fld>
            <a:endParaRPr lang="en-US"/>
          </a:p>
        </p:txBody>
      </p:sp>
      <p:sp>
        <p:nvSpPr>
          <p:cNvPr id="6" name="Notes Placeholder 5">
            <a:extLst>
              <a:ext uri="{FF2B5EF4-FFF2-40B4-BE49-F238E27FC236}">
                <a16:creationId xmlns:a16="http://schemas.microsoft.com/office/drawing/2014/main" id="{5617CF9E-35FF-C2D1-F594-7D0E46537BFA}"/>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bg1"/>
                </a:solidFill>
                <a:latin typeface="Arial" panose="020B0604020202020204" pitchFamily="34" charset="0"/>
                <a:cs typeface="Arial" panose="020B0604020202020204" pitchFamily="34" charset="0"/>
              </a:rPr>
              <a:t>On August 11, MOPITT experienced failure of the MWIR PMC-2 (channel 7) with sensitivity in the upper troposphere. Sensitivity in the lower troposphere remains good in the MWIR and the SWIR observation was not impacted. MOPITT will continue producing vertical profiles and columns; AK describes the reduced sensitivity.</a:t>
            </a:r>
            <a:endParaRPr lang="en-US" sz="1200"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252746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tiff"/><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4D333-C54D-E54B-9970-EC9C01185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4E6F98-388C-5440-BA9E-303E7742A6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C8F5A4-5E60-E74C-B5D1-561575606B19}"/>
              </a:ext>
            </a:extLst>
          </p:cNvPr>
          <p:cNvSpPr>
            <a:spLocks noGrp="1"/>
          </p:cNvSpPr>
          <p:nvPr>
            <p:ph type="dt" sz="half" idx="10"/>
          </p:nvPr>
        </p:nvSpPr>
        <p:spPr/>
        <p:txBody>
          <a:bodyPr/>
          <a:lstStyle/>
          <a:p>
            <a:fld id="{8BC80C21-A54D-344A-B03E-CAA1D695B496}" type="datetime1">
              <a:rPr lang="en-US" smtClean="0"/>
              <a:t>7/26/25</a:t>
            </a:fld>
            <a:endParaRPr lang="en-US"/>
          </a:p>
        </p:txBody>
      </p:sp>
      <p:sp>
        <p:nvSpPr>
          <p:cNvPr id="5" name="Footer Placeholder 4">
            <a:extLst>
              <a:ext uri="{FF2B5EF4-FFF2-40B4-BE49-F238E27FC236}">
                <a16:creationId xmlns:a16="http://schemas.microsoft.com/office/drawing/2014/main" id="{5B321FBF-A97A-2F47-A32A-11079E4E5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1D783-677F-9540-B660-5B4DF12AC2CF}"/>
              </a:ext>
            </a:extLst>
          </p:cNvPr>
          <p:cNvSpPr>
            <a:spLocks noGrp="1"/>
          </p:cNvSpPr>
          <p:nvPr>
            <p:ph type="sldNum" sz="quarter" idx="12"/>
          </p:nvPr>
        </p:nvSpPr>
        <p:spPr/>
        <p:txBody>
          <a:bodyPr/>
          <a:lstStyle/>
          <a:p>
            <a:fld id="{15A3E946-E244-2B4C-B5C0-D38D991842D7}" type="slidenum">
              <a:rPr lang="en-US" smtClean="0"/>
              <a:t>‹#›</a:t>
            </a:fld>
            <a:endParaRPr lang="en-US"/>
          </a:p>
        </p:txBody>
      </p:sp>
      <p:pic>
        <p:nvPicPr>
          <p:cNvPr id="10" name="Picture 9">
            <a:extLst>
              <a:ext uri="{FF2B5EF4-FFF2-40B4-BE49-F238E27FC236}">
                <a16:creationId xmlns:a16="http://schemas.microsoft.com/office/drawing/2014/main" id="{8B01E993-1BE4-B253-E0E1-DF964DBA1880}"/>
              </a:ext>
            </a:extLst>
          </p:cNvPr>
          <p:cNvPicPr>
            <a:picLocks noChangeAspect="1"/>
          </p:cNvPicPr>
          <p:nvPr userDrawn="1"/>
        </p:nvPicPr>
        <p:blipFill>
          <a:blip r:embed="rId2"/>
          <a:stretch>
            <a:fillRect/>
          </a:stretch>
        </p:blipFill>
        <p:spPr>
          <a:xfrm>
            <a:off x="11518603" y="-17250"/>
            <a:ext cx="680519" cy="680519"/>
          </a:xfrm>
          <a:prstGeom prst="ellipse">
            <a:avLst/>
          </a:prstGeom>
        </p:spPr>
      </p:pic>
      <p:pic>
        <p:nvPicPr>
          <p:cNvPr id="11" name="Picture 10">
            <a:extLst>
              <a:ext uri="{FF2B5EF4-FFF2-40B4-BE49-F238E27FC236}">
                <a16:creationId xmlns:a16="http://schemas.microsoft.com/office/drawing/2014/main" id="{BDE2F3CD-A8DB-13BD-B49D-852C6291CFBB}"/>
              </a:ext>
            </a:extLst>
          </p:cNvPr>
          <p:cNvPicPr>
            <a:picLocks noChangeAspect="1"/>
          </p:cNvPicPr>
          <p:nvPr userDrawn="1"/>
        </p:nvPicPr>
        <p:blipFill>
          <a:blip r:embed="rId3"/>
          <a:stretch>
            <a:fillRect/>
          </a:stretch>
        </p:blipFill>
        <p:spPr>
          <a:xfrm>
            <a:off x="10548366" y="8766"/>
            <a:ext cx="1076937" cy="673085"/>
          </a:xfrm>
          <a:prstGeom prst="rect">
            <a:avLst/>
          </a:prstGeom>
        </p:spPr>
      </p:pic>
      <p:grpSp>
        <p:nvGrpSpPr>
          <p:cNvPr id="14" name="Group 13">
            <a:extLst>
              <a:ext uri="{FF2B5EF4-FFF2-40B4-BE49-F238E27FC236}">
                <a16:creationId xmlns:a16="http://schemas.microsoft.com/office/drawing/2014/main" id="{CA523AC9-E803-11F3-B064-685C65C08556}"/>
              </a:ext>
            </a:extLst>
          </p:cNvPr>
          <p:cNvGrpSpPr/>
          <p:nvPr userDrawn="1"/>
        </p:nvGrpSpPr>
        <p:grpSpPr>
          <a:xfrm>
            <a:off x="-9940" y="6211957"/>
            <a:ext cx="12201939" cy="646043"/>
            <a:chOff x="-9938" y="6221893"/>
            <a:chExt cx="11528542" cy="646043"/>
          </a:xfrm>
        </p:grpSpPr>
        <p:pic>
          <p:nvPicPr>
            <p:cNvPr id="7" name="Google Shape;20;p5">
              <a:extLst>
                <a:ext uri="{FF2B5EF4-FFF2-40B4-BE49-F238E27FC236}">
                  <a16:creationId xmlns:a16="http://schemas.microsoft.com/office/drawing/2014/main" id="{AC8FDA00-6627-C624-E018-10FED8DAED85}"/>
                </a:ext>
              </a:extLst>
            </p:cNvPr>
            <p:cNvPicPr preferRelativeResize="0"/>
            <p:nvPr userDrawn="1"/>
          </p:nvPicPr>
          <p:blipFill rotWithShape="1">
            <a:blip r:embed="rId4" cstate="hqprint">
              <a:alphaModFix/>
              <a:extLst>
                <a:ext uri="{28A0092B-C50C-407E-A947-70E740481C1C}">
                  <a14:useLocalDpi xmlns:a14="http://schemas.microsoft.com/office/drawing/2010/main"/>
                </a:ext>
              </a:extLst>
            </a:blip>
            <a:srcRect t="-1561"/>
            <a:stretch/>
          </p:blipFill>
          <p:spPr>
            <a:xfrm>
              <a:off x="-9938" y="6221893"/>
              <a:ext cx="11528542" cy="646043"/>
            </a:xfrm>
            <a:prstGeom prst="rect">
              <a:avLst/>
            </a:prstGeom>
            <a:noFill/>
            <a:ln>
              <a:noFill/>
            </a:ln>
          </p:spPr>
        </p:pic>
        <p:cxnSp>
          <p:nvCxnSpPr>
            <p:cNvPr id="8" name="Google Shape;23;p5">
              <a:extLst>
                <a:ext uri="{FF2B5EF4-FFF2-40B4-BE49-F238E27FC236}">
                  <a16:creationId xmlns:a16="http://schemas.microsoft.com/office/drawing/2014/main" id="{43AAF094-6AAE-2B4B-93D0-30F508C19A40}"/>
                </a:ext>
              </a:extLst>
            </p:cNvPr>
            <p:cNvCxnSpPr/>
            <p:nvPr userDrawn="1"/>
          </p:nvCxnSpPr>
          <p:spPr>
            <a:xfrm>
              <a:off x="1526715" y="6342390"/>
              <a:ext cx="0" cy="388200"/>
            </a:xfrm>
            <a:prstGeom prst="straightConnector1">
              <a:avLst/>
            </a:prstGeom>
            <a:noFill/>
            <a:ln w="22225" cap="flat" cmpd="sng">
              <a:solidFill>
                <a:srgbClr val="FFFFFF"/>
              </a:solidFill>
              <a:prstDash val="solid"/>
              <a:round/>
              <a:headEnd type="none" w="sm" len="sm"/>
              <a:tailEnd type="none" w="sm" len="sm"/>
            </a:ln>
          </p:spPr>
        </p:cxnSp>
        <p:pic>
          <p:nvPicPr>
            <p:cNvPr id="9" name="Google Shape;24;p5">
              <a:extLst>
                <a:ext uri="{FF2B5EF4-FFF2-40B4-BE49-F238E27FC236}">
                  <a16:creationId xmlns:a16="http://schemas.microsoft.com/office/drawing/2014/main" id="{A43AB0AE-FB89-9E6E-A50A-71A5A39D3D8D}"/>
                </a:ext>
              </a:extLst>
            </p:cNvPr>
            <p:cNvPicPr preferRelativeResize="0"/>
            <p:nvPr userDrawn="1"/>
          </p:nvPicPr>
          <p:blipFill>
            <a:blip r:embed="rId5">
              <a:alphaModFix/>
            </a:blip>
            <a:stretch>
              <a:fillRect/>
            </a:stretch>
          </p:blipFill>
          <p:spPr>
            <a:xfrm>
              <a:off x="770450" y="6342400"/>
              <a:ext cx="615776" cy="388200"/>
            </a:xfrm>
            <a:prstGeom prst="rect">
              <a:avLst/>
            </a:prstGeom>
            <a:noFill/>
            <a:ln>
              <a:noFill/>
            </a:ln>
          </p:spPr>
        </p:pic>
        <p:pic>
          <p:nvPicPr>
            <p:cNvPr id="12" name="Google Shape;16;p26">
              <a:extLst>
                <a:ext uri="{FF2B5EF4-FFF2-40B4-BE49-F238E27FC236}">
                  <a16:creationId xmlns:a16="http://schemas.microsoft.com/office/drawing/2014/main" id="{301E7820-691F-E452-5807-F0899C694750}"/>
                </a:ext>
              </a:extLst>
            </p:cNvPr>
            <p:cNvPicPr preferRelativeResize="0"/>
            <p:nvPr userDrawn="1"/>
          </p:nvPicPr>
          <p:blipFill rotWithShape="1">
            <a:blip r:embed="rId6">
              <a:alphaModFix/>
            </a:blip>
            <a:srcRect/>
            <a:stretch/>
          </p:blipFill>
          <p:spPr>
            <a:xfrm>
              <a:off x="87177" y="6258929"/>
              <a:ext cx="614315" cy="604074"/>
            </a:xfrm>
            <a:prstGeom prst="rect">
              <a:avLst/>
            </a:prstGeom>
            <a:noFill/>
            <a:ln>
              <a:noFill/>
            </a:ln>
          </p:spPr>
        </p:pic>
        <p:pic>
          <p:nvPicPr>
            <p:cNvPr id="13" name="Picture 12">
              <a:extLst>
                <a:ext uri="{FF2B5EF4-FFF2-40B4-BE49-F238E27FC236}">
                  <a16:creationId xmlns:a16="http://schemas.microsoft.com/office/drawing/2014/main" id="{4D816650-3DC2-6E85-71F3-1C3E9A6E8BA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40528" y="6425832"/>
              <a:ext cx="767084" cy="311084"/>
            </a:xfrm>
            <a:prstGeom prst="rect">
              <a:avLst/>
            </a:prstGeom>
          </p:spPr>
        </p:pic>
      </p:grpSp>
    </p:spTree>
    <p:extLst>
      <p:ext uri="{BB962C8B-B14F-4D97-AF65-F5344CB8AC3E}">
        <p14:creationId xmlns:p14="http://schemas.microsoft.com/office/powerpoint/2010/main" val="490802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5DE4C-9586-404D-AC14-B601398D1B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B134AE-1582-D048-8A13-02DDC47CA8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A16EB-73A0-8642-AAA5-B8F0C49275B4}"/>
              </a:ext>
            </a:extLst>
          </p:cNvPr>
          <p:cNvSpPr>
            <a:spLocks noGrp="1"/>
          </p:cNvSpPr>
          <p:nvPr>
            <p:ph type="dt" sz="half" idx="10"/>
          </p:nvPr>
        </p:nvSpPr>
        <p:spPr/>
        <p:txBody>
          <a:bodyPr/>
          <a:lstStyle/>
          <a:p>
            <a:fld id="{ACC4F39B-7BD9-DD49-B03A-0EF2E44FF0AB}" type="datetime1">
              <a:rPr lang="en-US" smtClean="0"/>
              <a:t>7/26/25</a:t>
            </a:fld>
            <a:endParaRPr lang="en-US"/>
          </a:p>
        </p:txBody>
      </p:sp>
      <p:sp>
        <p:nvSpPr>
          <p:cNvPr id="5" name="Footer Placeholder 4">
            <a:extLst>
              <a:ext uri="{FF2B5EF4-FFF2-40B4-BE49-F238E27FC236}">
                <a16:creationId xmlns:a16="http://schemas.microsoft.com/office/drawing/2014/main" id="{61D02C39-8E74-A84B-979D-FD7BAFD4C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4F6E4-B5D6-F54D-A382-11DD4D789800}"/>
              </a:ext>
            </a:extLst>
          </p:cNvPr>
          <p:cNvSpPr>
            <a:spLocks noGrp="1"/>
          </p:cNvSpPr>
          <p:nvPr>
            <p:ph type="sldNum" sz="quarter" idx="12"/>
          </p:nvPr>
        </p:nvSpPr>
        <p:spPr/>
        <p:txBody>
          <a:bodyPr/>
          <a:lstStyle/>
          <a:p>
            <a:fld id="{15A3E946-E244-2B4C-B5C0-D38D991842D7}" type="slidenum">
              <a:rPr lang="en-US" smtClean="0"/>
              <a:t>‹#›</a:t>
            </a:fld>
            <a:endParaRPr lang="en-US"/>
          </a:p>
        </p:txBody>
      </p:sp>
    </p:spTree>
    <p:extLst>
      <p:ext uri="{BB962C8B-B14F-4D97-AF65-F5344CB8AC3E}">
        <p14:creationId xmlns:p14="http://schemas.microsoft.com/office/powerpoint/2010/main" val="387662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DA941-7E0E-B240-A7C7-F35A740D28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E17D2B-8029-474C-9BF1-E2BD3D7AB1D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56949-949A-AC40-B93F-34802E920527}"/>
              </a:ext>
            </a:extLst>
          </p:cNvPr>
          <p:cNvSpPr>
            <a:spLocks noGrp="1"/>
          </p:cNvSpPr>
          <p:nvPr>
            <p:ph type="dt" sz="half" idx="10"/>
          </p:nvPr>
        </p:nvSpPr>
        <p:spPr/>
        <p:txBody>
          <a:bodyPr/>
          <a:lstStyle/>
          <a:p>
            <a:fld id="{786BB269-8E00-1748-8046-26F85D9D251D}" type="datetime1">
              <a:rPr lang="en-US" smtClean="0"/>
              <a:t>7/26/25</a:t>
            </a:fld>
            <a:endParaRPr lang="en-US"/>
          </a:p>
        </p:txBody>
      </p:sp>
      <p:sp>
        <p:nvSpPr>
          <p:cNvPr id="5" name="Footer Placeholder 4">
            <a:extLst>
              <a:ext uri="{FF2B5EF4-FFF2-40B4-BE49-F238E27FC236}">
                <a16:creationId xmlns:a16="http://schemas.microsoft.com/office/drawing/2014/main" id="{FF6253D7-E1EE-6443-AAD1-7B5C0F570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17678-74BE-7A43-A593-0C56CAF78238}"/>
              </a:ext>
            </a:extLst>
          </p:cNvPr>
          <p:cNvSpPr>
            <a:spLocks noGrp="1"/>
          </p:cNvSpPr>
          <p:nvPr>
            <p:ph type="sldNum" sz="quarter" idx="12"/>
          </p:nvPr>
        </p:nvSpPr>
        <p:spPr/>
        <p:txBody>
          <a:bodyPr/>
          <a:lstStyle/>
          <a:p>
            <a:fld id="{15A3E946-E244-2B4C-B5C0-D38D991842D7}" type="slidenum">
              <a:rPr lang="en-US" smtClean="0"/>
              <a:t>‹#›</a:t>
            </a:fld>
            <a:endParaRPr lang="en-US"/>
          </a:p>
        </p:txBody>
      </p:sp>
    </p:spTree>
    <p:extLst>
      <p:ext uri="{BB962C8B-B14F-4D97-AF65-F5344CB8AC3E}">
        <p14:creationId xmlns:p14="http://schemas.microsoft.com/office/powerpoint/2010/main" val="2815544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itre et contenu">
    <p:spTree>
      <p:nvGrpSpPr>
        <p:cNvPr id="1" name=""/>
        <p:cNvGrpSpPr/>
        <p:nvPr/>
      </p:nvGrpSpPr>
      <p:grpSpPr bwMode="auto">
        <a:xfrm>
          <a:off x="0" y="0"/>
          <a:ext cx="0" cy="0"/>
          <a:chOff x="0" y="0"/>
          <a:chExt cx="0" cy="0"/>
        </a:xfrm>
      </p:grpSpPr>
      <p:sp>
        <p:nvSpPr>
          <p:cNvPr id="3" name="Espace réservé du contenu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10"/>
          </p:nvPr>
        </p:nvSpPr>
        <p:spPr bwMode="auto"/>
        <p:txBody>
          <a:bodyPr/>
          <a:lstStyle/>
          <a:p>
            <a:pPr>
              <a:defRPr/>
            </a:pPr>
            <a:fld id="{636ECDFF-4A10-40BC-8F9B-9D22E6074F89}" type="datetime1">
              <a:rPr lang="fr-FR"/>
              <a:t>26/07/2025</a:t>
            </a:fld>
            <a:endParaRPr lang="fr-FR"/>
          </a:p>
        </p:txBody>
      </p:sp>
      <p:sp>
        <p:nvSpPr>
          <p:cNvPr id="5" name="Espace réservé du pied de page 4"/>
          <p:cNvSpPr>
            <a:spLocks noGrp="1"/>
          </p:cNvSpPr>
          <p:nvPr>
            <p:ph type="ftr" sz="quarter" idx="11"/>
          </p:nvPr>
        </p:nvSpPr>
        <p:spPr bwMode="auto"/>
        <p:txBody>
          <a:bodyPr/>
          <a:lstStyle/>
          <a:p>
            <a:pPr>
              <a:defRPr/>
            </a:pPr>
            <a:r>
              <a:rPr lang="fr-FR"/>
              <a:t>IASI LATMOS - ULB</a:t>
            </a:r>
          </a:p>
        </p:txBody>
      </p:sp>
      <p:sp>
        <p:nvSpPr>
          <p:cNvPr id="6" name="Espace réservé du numéro de diapositive 5"/>
          <p:cNvSpPr>
            <a:spLocks noGrp="1"/>
          </p:cNvSpPr>
          <p:nvPr>
            <p:ph type="sldNum" sz="quarter" idx="12"/>
          </p:nvPr>
        </p:nvSpPr>
        <p:spPr bwMode="auto"/>
        <p:txBody>
          <a:bodyPr/>
          <a:lstStyle/>
          <a:p>
            <a:pPr>
              <a:defRPr/>
            </a:pPr>
            <a:fld id="{52CEA935-C22D-49F9-A2CC-0D06D247411E}" type="slidenum">
              <a:rPr lang="fr-FR"/>
              <a:t>‹#›</a:t>
            </a:fld>
            <a:endParaRPr lang="fr-FR"/>
          </a:p>
        </p:txBody>
      </p:sp>
      <p:pic>
        <p:nvPicPr>
          <p:cNvPr id="12" name="Image 11"/>
          <p:cNvPicPr>
            <a:picLocks noChangeAspect="1"/>
          </p:cNvPicPr>
          <p:nvPr userDrawn="1"/>
        </p:nvPicPr>
        <p:blipFill>
          <a:blip r:embed="rId2"/>
          <a:stretch/>
        </p:blipFill>
        <p:spPr bwMode="auto">
          <a:xfrm>
            <a:off x="11283818" y="160734"/>
            <a:ext cx="705595" cy="506250"/>
          </a:xfrm>
          <a:prstGeom prst="rect">
            <a:avLst/>
          </a:prstGeom>
        </p:spPr>
      </p:pic>
      <p:sp>
        <p:nvSpPr>
          <p:cNvPr id="13" name="Titre 1"/>
          <p:cNvSpPr>
            <a:spLocks noGrp="1"/>
          </p:cNvSpPr>
          <p:nvPr>
            <p:ph type="title"/>
          </p:nvPr>
        </p:nvSpPr>
        <p:spPr bwMode="auto">
          <a:xfrm>
            <a:off x="838250" y="365001"/>
            <a:ext cx="9436716" cy="1006726"/>
          </a:xfrm>
        </p:spPr>
        <p:txBody>
          <a:bodyPr/>
          <a:lstStyle>
            <a:lvl1pPr>
              <a:defRPr b="1">
                <a:solidFill>
                  <a:schemeClr val="accent1"/>
                </a:solidFill>
                <a:latin typeface="+mn-lt"/>
              </a:defRPr>
            </a:lvl1pPr>
          </a:lstStyle>
          <a:p>
            <a:pPr>
              <a:defRPr/>
            </a:pPr>
            <a:r>
              <a:rPr lang="fr-FR"/>
              <a:t>Modifiez le style du titre</a:t>
            </a:r>
          </a:p>
        </p:txBody>
      </p:sp>
      <p:pic>
        <p:nvPicPr>
          <p:cNvPr id="2" name="Image 1"/>
          <p:cNvPicPr>
            <a:picLocks noChangeAspect="1"/>
          </p:cNvPicPr>
          <p:nvPr userDrawn="1"/>
        </p:nvPicPr>
        <p:blipFill>
          <a:blip r:embed="rId3"/>
          <a:stretch/>
        </p:blipFill>
        <p:spPr bwMode="auto">
          <a:xfrm rot="10800000">
            <a:off x="0" y="107157"/>
            <a:ext cx="12192000" cy="1264570"/>
          </a:xfrm>
          <a:prstGeom prst="rect">
            <a:avLst/>
          </a:prstGeom>
        </p:spPr>
      </p:pic>
    </p:spTree>
    <p:extLst>
      <p:ext uri="{BB962C8B-B14F-4D97-AF65-F5344CB8AC3E}">
        <p14:creationId xmlns:p14="http://schemas.microsoft.com/office/powerpoint/2010/main" val="2183069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_No Image">
    <p:spTree>
      <p:nvGrpSpPr>
        <p:cNvPr id="1" name=""/>
        <p:cNvGrpSpPr/>
        <p:nvPr/>
      </p:nvGrpSpPr>
      <p:grpSpPr>
        <a:xfrm>
          <a:off x="0" y="0"/>
          <a:ext cx="0" cy="0"/>
          <a:chOff x="0" y="0"/>
          <a:chExt cx="0" cy="0"/>
        </a:xfrm>
      </p:grpSpPr>
      <p:sp>
        <p:nvSpPr>
          <p:cNvPr id="24" name="Text Placeholder 21"/>
          <p:cNvSpPr>
            <a:spLocks noGrp="1"/>
          </p:cNvSpPr>
          <p:nvPr>
            <p:ph type="body" sz="quarter" idx="16" hasCustomPrompt="1"/>
          </p:nvPr>
        </p:nvSpPr>
        <p:spPr>
          <a:xfrm>
            <a:off x="1220470" y="3001572"/>
            <a:ext cx="9991500" cy="558936"/>
          </a:xfrm>
        </p:spPr>
        <p:txBody>
          <a:bodyPr>
            <a:noAutofit/>
          </a:bodyPr>
          <a:lstStyle>
            <a:lvl1pPr marL="0" indent="0">
              <a:buNone/>
              <a:defRPr sz="3200" b="1"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Presentation Title</a:t>
            </a:r>
          </a:p>
        </p:txBody>
      </p:sp>
      <p:sp>
        <p:nvSpPr>
          <p:cNvPr id="25" name="Text Placeholder 21"/>
          <p:cNvSpPr>
            <a:spLocks noGrp="1"/>
          </p:cNvSpPr>
          <p:nvPr>
            <p:ph type="body" sz="quarter" idx="17" hasCustomPrompt="1"/>
          </p:nvPr>
        </p:nvSpPr>
        <p:spPr>
          <a:xfrm>
            <a:off x="1234017" y="3558237"/>
            <a:ext cx="9977953" cy="1101816"/>
          </a:xfrm>
        </p:spPr>
        <p:txBody>
          <a:bodyPr>
            <a:noAutofit/>
          </a:bodyPr>
          <a:lstStyle>
            <a:lvl1pPr marL="0" indent="0">
              <a:buNone/>
              <a:defRPr sz="2667" b="0"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Add a Presentation Subtitle</a:t>
            </a:r>
          </a:p>
        </p:txBody>
      </p:sp>
      <p:sp>
        <p:nvSpPr>
          <p:cNvPr id="26" name="Text Placeholder 21"/>
          <p:cNvSpPr>
            <a:spLocks noGrp="1"/>
          </p:cNvSpPr>
          <p:nvPr>
            <p:ph type="body" sz="quarter" idx="18" hasCustomPrompt="1"/>
          </p:nvPr>
        </p:nvSpPr>
        <p:spPr>
          <a:xfrm>
            <a:off x="1220470" y="5662507"/>
            <a:ext cx="9991500" cy="663787"/>
          </a:xfrm>
        </p:spPr>
        <p:txBody>
          <a:bodyPr anchor="b">
            <a:noAutofit/>
          </a:bodyPr>
          <a:lstStyle>
            <a:lvl1pPr marL="0" indent="0">
              <a:buNone/>
              <a:defRPr sz="1333" b="0"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Presented by, Job Title, Date, etc.</a:t>
            </a:r>
          </a:p>
        </p:txBody>
      </p:sp>
      <p:sp>
        <p:nvSpPr>
          <p:cNvPr id="27" name="Text Placeholder 21"/>
          <p:cNvSpPr>
            <a:spLocks noGrp="1"/>
          </p:cNvSpPr>
          <p:nvPr>
            <p:ph type="body" sz="quarter" idx="19" hasCustomPrompt="1"/>
          </p:nvPr>
        </p:nvSpPr>
        <p:spPr>
          <a:xfrm>
            <a:off x="1220470" y="6327531"/>
            <a:ext cx="9991500" cy="530469"/>
          </a:xfrm>
        </p:spPr>
        <p:txBody>
          <a:bodyPr anchor="t">
            <a:noAutofit/>
          </a:bodyPr>
          <a:lstStyle>
            <a:lvl1pPr marL="0" indent="0">
              <a:buNone/>
              <a:defRPr sz="1067" b="0" baseline="0">
                <a:solidFill>
                  <a:schemeClr val="bg1">
                    <a:lumMod val="50000"/>
                  </a:schemeClr>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Proprietary information or required markings can go here.</a:t>
            </a:r>
          </a:p>
        </p:txBody>
      </p:sp>
      <p:pic>
        <p:nvPicPr>
          <p:cNvPr id="8" name="Picture 7" descr="Tribrand_ColorWhite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985" y="1579176"/>
            <a:ext cx="3884467" cy="1079019"/>
          </a:xfrm>
          <a:prstGeom prst="rect">
            <a:avLst/>
          </a:prstGeom>
        </p:spPr>
      </p:pic>
    </p:spTree>
    <p:extLst>
      <p:ext uri="{BB962C8B-B14F-4D97-AF65-F5344CB8AC3E}">
        <p14:creationId xmlns:p14="http://schemas.microsoft.com/office/powerpoint/2010/main" val="3435582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a:t>Theme, project or mission name (optional)</a:t>
            </a:r>
          </a:p>
        </p:txBody>
      </p:sp>
      <p:sp>
        <p:nvSpPr>
          <p:cNvPr id="16" name="Text Placeholder 13"/>
          <p:cNvSpPr>
            <a:spLocks noGrp="1"/>
          </p:cNvSpPr>
          <p:nvPr>
            <p:ph type="body" sz="quarter" idx="14" hasCustomPrompt="1"/>
          </p:nvPr>
        </p:nvSpPr>
        <p:spPr>
          <a:xfrm>
            <a:off x="338667" y="1009572"/>
            <a:ext cx="11352107" cy="467016"/>
          </a:xfrm>
          <a:prstGeom prst="rect">
            <a:avLst/>
          </a:prstGeom>
        </p:spPr>
        <p:txBody>
          <a:bodyPr vert="horz">
            <a:noAutofit/>
          </a:bodyPr>
          <a:lstStyle>
            <a:lvl1pPr marL="0" indent="0">
              <a:buFontTx/>
              <a:buNone/>
              <a:defRPr sz="2667" baseline="0">
                <a:solidFill>
                  <a:srgbClr val="FFFFFF"/>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a:t>Click to Edit Subhead</a:t>
            </a:r>
          </a:p>
        </p:txBody>
      </p:sp>
      <p:sp>
        <p:nvSpPr>
          <p:cNvPr id="9" name="Title 8"/>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8"/>
          </p:nvPr>
        </p:nvSpPr>
        <p:spPr/>
        <p:txBody>
          <a:bodyPr/>
          <a:lstStyle/>
          <a:p>
            <a:endParaRPr lang="en-US"/>
          </a:p>
        </p:txBody>
      </p:sp>
      <p:sp>
        <p:nvSpPr>
          <p:cNvPr id="3" name="Footer Placeholder 2"/>
          <p:cNvSpPr>
            <a:spLocks noGrp="1"/>
          </p:cNvSpPr>
          <p:nvPr>
            <p:ph type="ftr" sz="quarter" idx="19"/>
          </p:nvPr>
        </p:nvSpPr>
        <p:spPr/>
        <p:txBody>
          <a:bodyPr/>
          <a:lstStyle/>
          <a:p>
            <a:endParaRPr lang="en-US"/>
          </a:p>
        </p:txBody>
      </p:sp>
      <p:sp>
        <p:nvSpPr>
          <p:cNvPr id="8" name="Slide Number Placeholder 7"/>
          <p:cNvSpPr>
            <a:spLocks noGrp="1"/>
          </p:cNvSpPr>
          <p:nvPr>
            <p:ph type="sldNum" sz="quarter" idx="20"/>
          </p:nvPr>
        </p:nvSpPr>
        <p:spPr/>
        <p:txBody>
          <a:bodyPr/>
          <a:lstStyle/>
          <a:p>
            <a:endParaRPr lang="en-US"/>
          </a:p>
        </p:txBody>
      </p:sp>
      <p:sp>
        <p:nvSpPr>
          <p:cNvPr id="10" name="TextBox 9"/>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a:solidFill>
                  <a:srgbClr val="6083AA"/>
                </a:solidFill>
              </a:rPr>
              <a:t>jpl.nasa.gov</a:t>
            </a:r>
          </a:p>
        </p:txBody>
      </p:sp>
    </p:spTree>
    <p:extLst>
      <p:ext uri="{BB962C8B-B14F-4D97-AF65-F5344CB8AC3E}">
        <p14:creationId xmlns:p14="http://schemas.microsoft.com/office/powerpoint/2010/main" val="3499208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endParaRPr lang="en-US"/>
          </a:p>
        </p:txBody>
      </p:sp>
      <p:sp>
        <p:nvSpPr>
          <p:cNvPr id="3" name="Footer Placeholder 2"/>
          <p:cNvSpPr>
            <a:spLocks noGrp="1"/>
          </p:cNvSpPr>
          <p:nvPr>
            <p:ph type="ftr" sz="quarter" idx="19"/>
          </p:nvPr>
        </p:nvSpPr>
        <p:spPr/>
        <p:txBody>
          <a:bodyPr/>
          <a:lstStyle/>
          <a:p>
            <a:endParaRPr lang="en-US"/>
          </a:p>
        </p:txBody>
      </p:sp>
      <p:sp>
        <p:nvSpPr>
          <p:cNvPr id="8" name="Slide Number Placeholder 7"/>
          <p:cNvSpPr>
            <a:spLocks noGrp="1"/>
          </p:cNvSpPr>
          <p:nvPr>
            <p:ph type="sldNum" sz="quarter" idx="20"/>
          </p:nvPr>
        </p:nvSpPr>
        <p:spPr/>
        <p:txBody>
          <a:bodyPr/>
          <a:lstStyle/>
          <a:p>
            <a:endParaRPr lang="en-US"/>
          </a:p>
        </p:txBody>
      </p:sp>
      <p:sp>
        <p:nvSpPr>
          <p:cNvPr id="10" name="TextBox 9"/>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a:solidFill>
                  <a:srgbClr val="6083AA"/>
                </a:solidFill>
              </a:rPr>
              <a:t>jpl.nasa.gov</a:t>
            </a:r>
          </a:p>
        </p:txBody>
      </p:sp>
    </p:spTree>
    <p:extLst>
      <p:ext uri="{BB962C8B-B14F-4D97-AF65-F5344CB8AC3E}">
        <p14:creationId xmlns:p14="http://schemas.microsoft.com/office/powerpoint/2010/main" val="8952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apositive de titre">
    <p:bg>
      <p:bgPr>
        <a:solidFill>
          <a:schemeClr val="tx2"/>
        </a:solidFill>
        <a:effectLst/>
      </p:bgPr>
    </p:bg>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82391"/>
            <a:ext cx="12203719" cy="4725726"/>
          </a:xfrm>
          <a:prstGeom prst="rect">
            <a:avLst/>
          </a:prstGeom>
        </p:spPr>
      </p:pic>
      <p:sp>
        <p:nvSpPr>
          <p:cNvPr id="16" name="Rectangle 15"/>
          <p:cNvSpPr/>
          <p:nvPr userDrawn="1"/>
        </p:nvSpPr>
        <p:spPr>
          <a:xfrm>
            <a:off x="1" y="0"/>
            <a:ext cx="12203719" cy="1982391"/>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66"/>
          </a:p>
        </p:txBody>
      </p:sp>
      <p:pic>
        <p:nvPicPr>
          <p:cNvPr id="4" name="Imag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96" t="-1555" r="96" b="16489"/>
          <a:stretch/>
        </p:blipFill>
        <p:spPr>
          <a:xfrm>
            <a:off x="2257" y="2280404"/>
            <a:ext cx="12203719" cy="4577596"/>
          </a:xfrm>
          <a:prstGeom prst="rect">
            <a:avLst/>
          </a:prstGeom>
        </p:spPr>
      </p:pic>
      <p:sp>
        <p:nvSpPr>
          <p:cNvPr id="2" name="Titre 1"/>
          <p:cNvSpPr>
            <a:spLocks noGrp="1"/>
          </p:cNvSpPr>
          <p:nvPr>
            <p:ph type="ctrTitle"/>
          </p:nvPr>
        </p:nvSpPr>
        <p:spPr>
          <a:xfrm>
            <a:off x="1939256" y="1122908"/>
            <a:ext cx="8313488" cy="2716329"/>
          </a:xfrm>
        </p:spPr>
        <p:txBody>
          <a:bodyPr anchor="b">
            <a:normAutofit/>
          </a:bodyPr>
          <a:lstStyle>
            <a:lvl1pPr algn="ctr">
              <a:defRPr sz="4219" b="1">
                <a:solidFill>
                  <a:schemeClr val="accent1"/>
                </a:solidFill>
                <a:latin typeface="Calibri" panose="020F0502020204030204" pitchFamily="34" charset="0"/>
                <a:cs typeface="Calibri" panose="020F0502020204030204" pitchFamily="34" charset="0"/>
              </a:defRPr>
            </a:lvl1pPr>
          </a:lstStyle>
          <a:p>
            <a:r>
              <a:rPr lang="fr-FR" dirty="0"/>
              <a:t>Modifiez le style du titre</a:t>
            </a:r>
          </a:p>
        </p:txBody>
      </p:sp>
      <p:sp>
        <p:nvSpPr>
          <p:cNvPr id="3" name="Sous-titre 2"/>
          <p:cNvSpPr>
            <a:spLocks noGrp="1"/>
          </p:cNvSpPr>
          <p:nvPr>
            <p:ph type="subTitle" idx="1"/>
          </p:nvPr>
        </p:nvSpPr>
        <p:spPr>
          <a:xfrm>
            <a:off x="1939256" y="3964781"/>
            <a:ext cx="8313488" cy="1292572"/>
          </a:xfrm>
        </p:spPr>
        <p:txBody>
          <a:bodyPr>
            <a:normAutofit/>
          </a:bodyPr>
          <a:lstStyle>
            <a:lvl1pPr marL="0" indent="0" algn="ctr">
              <a:buNone/>
              <a:defRPr sz="1969" b="0">
                <a:solidFill>
                  <a:schemeClr val="accent1"/>
                </a:solidFill>
                <a:latin typeface="+mj-lt"/>
              </a:defRPr>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fr-FR" dirty="0"/>
              <a:t>Modifier le style des sous-titres du masque</a:t>
            </a:r>
          </a:p>
        </p:txBody>
      </p:sp>
      <p:pic>
        <p:nvPicPr>
          <p:cNvPr id="5" name="Imag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07326" y="627216"/>
            <a:ext cx="1377348" cy="988218"/>
          </a:xfrm>
          <a:prstGeom prst="rect">
            <a:avLst/>
          </a:prstGeom>
        </p:spPr>
      </p:pic>
      <p:pic>
        <p:nvPicPr>
          <p:cNvPr id="12" name="Imag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l="12076" t="16091" r="8378" b="29467"/>
          <a:stretch/>
        </p:blipFill>
        <p:spPr>
          <a:xfrm>
            <a:off x="10899980" y="5941736"/>
            <a:ext cx="885910" cy="379688"/>
          </a:xfrm>
          <a:prstGeom prst="rect">
            <a:avLst/>
          </a:prstGeom>
        </p:spPr>
      </p:pic>
    </p:spTree>
    <p:extLst>
      <p:ext uri="{BB962C8B-B14F-4D97-AF65-F5344CB8AC3E}">
        <p14:creationId xmlns:p14="http://schemas.microsoft.com/office/powerpoint/2010/main" val="421925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21BCA-E979-BB4F-9F1A-E7EBB51907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D6F56-9A28-1D45-99AC-3EBCCF9B9A7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0611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FB41-C22B-AB42-91A8-D83979755A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B5ADDD-A860-084A-A1A1-006B3778E4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BD273E-1AA5-044F-B4B5-106AC3B4715B}"/>
              </a:ext>
            </a:extLst>
          </p:cNvPr>
          <p:cNvSpPr>
            <a:spLocks noGrp="1"/>
          </p:cNvSpPr>
          <p:nvPr>
            <p:ph type="dt" sz="half" idx="10"/>
          </p:nvPr>
        </p:nvSpPr>
        <p:spPr/>
        <p:txBody>
          <a:bodyPr/>
          <a:lstStyle/>
          <a:p>
            <a:fld id="{A512775B-3B2F-914B-8866-F41190D8D388}" type="datetime1">
              <a:rPr lang="en-US" smtClean="0"/>
              <a:t>7/26/25</a:t>
            </a:fld>
            <a:endParaRPr lang="en-US"/>
          </a:p>
        </p:txBody>
      </p:sp>
      <p:sp>
        <p:nvSpPr>
          <p:cNvPr id="5" name="Footer Placeholder 4">
            <a:extLst>
              <a:ext uri="{FF2B5EF4-FFF2-40B4-BE49-F238E27FC236}">
                <a16:creationId xmlns:a16="http://schemas.microsoft.com/office/drawing/2014/main" id="{B12BA12B-3D58-AF40-8C44-BB8CC8F02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DD456-13C0-9340-982C-ED122D303C8A}"/>
              </a:ext>
            </a:extLst>
          </p:cNvPr>
          <p:cNvSpPr>
            <a:spLocks noGrp="1"/>
          </p:cNvSpPr>
          <p:nvPr>
            <p:ph type="sldNum" sz="quarter" idx="12"/>
          </p:nvPr>
        </p:nvSpPr>
        <p:spPr/>
        <p:txBody>
          <a:bodyPr/>
          <a:lstStyle/>
          <a:p>
            <a:fld id="{15A3E946-E244-2B4C-B5C0-D38D991842D7}" type="slidenum">
              <a:rPr lang="en-US" smtClean="0"/>
              <a:t>‹#›</a:t>
            </a:fld>
            <a:endParaRPr lang="en-US"/>
          </a:p>
        </p:txBody>
      </p:sp>
    </p:spTree>
    <p:extLst>
      <p:ext uri="{BB962C8B-B14F-4D97-AF65-F5344CB8AC3E}">
        <p14:creationId xmlns:p14="http://schemas.microsoft.com/office/powerpoint/2010/main" val="1950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7E365-1EA7-D846-B5DF-B947D53311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47089C-0CA7-BD42-868C-EE6109D73B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029D8A-9423-E346-9C7B-D3BD6891693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309C9-2923-AA46-9E77-0D3BAE7476B6}"/>
              </a:ext>
            </a:extLst>
          </p:cNvPr>
          <p:cNvSpPr>
            <a:spLocks noGrp="1"/>
          </p:cNvSpPr>
          <p:nvPr>
            <p:ph type="dt" sz="half" idx="10"/>
          </p:nvPr>
        </p:nvSpPr>
        <p:spPr/>
        <p:txBody>
          <a:bodyPr/>
          <a:lstStyle/>
          <a:p>
            <a:fld id="{3BEFCFF8-51B4-7C4A-B3A4-9C5F0CA81997}" type="datetime1">
              <a:rPr lang="en-US" smtClean="0"/>
              <a:t>7/26/25</a:t>
            </a:fld>
            <a:endParaRPr lang="en-US"/>
          </a:p>
        </p:txBody>
      </p:sp>
      <p:sp>
        <p:nvSpPr>
          <p:cNvPr id="6" name="Footer Placeholder 5">
            <a:extLst>
              <a:ext uri="{FF2B5EF4-FFF2-40B4-BE49-F238E27FC236}">
                <a16:creationId xmlns:a16="http://schemas.microsoft.com/office/drawing/2014/main" id="{464DEF75-160C-CF4D-A48E-AD87AEB93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6F7EA-7FB2-CB46-BC1D-B2E2E1380C0A}"/>
              </a:ext>
            </a:extLst>
          </p:cNvPr>
          <p:cNvSpPr>
            <a:spLocks noGrp="1"/>
          </p:cNvSpPr>
          <p:nvPr>
            <p:ph type="sldNum" sz="quarter" idx="12"/>
          </p:nvPr>
        </p:nvSpPr>
        <p:spPr/>
        <p:txBody>
          <a:bodyPr/>
          <a:lstStyle/>
          <a:p>
            <a:fld id="{15A3E946-E244-2B4C-B5C0-D38D991842D7}" type="slidenum">
              <a:rPr lang="en-US" smtClean="0"/>
              <a:t>‹#›</a:t>
            </a:fld>
            <a:endParaRPr lang="en-US"/>
          </a:p>
        </p:txBody>
      </p:sp>
    </p:spTree>
    <p:extLst>
      <p:ext uri="{BB962C8B-B14F-4D97-AF65-F5344CB8AC3E}">
        <p14:creationId xmlns:p14="http://schemas.microsoft.com/office/powerpoint/2010/main" val="2668667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D1BA8-4776-5548-9BEC-B2CEB31794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9ED53E-DAA1-A248-AD51-B2520391F3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5726D0-93F5-5A40-BDEA-C31B5ABB9CC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64CCD-0D46-9B43-9313-0471D1B1F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3A72DF3-2CBE-9D42-997A-83CAF4E690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0ED9B-8C49-E140-AA5E-5E113785506F}"/>
              </a:ext>
            </a:extLst>
          </p:cNvPr>
          <p:cNvSpPr>
            <a:spLocks noGrp="1"/>
          </p:cNvSpPr>
          <p:nvPr>
            <p:ph type="dt" sz="half" idx="10"/>
          </p:nvPr>
        </p:nvSpPr>
        <p:spPr/>
        <p:txBody>
          <a:bodyPr/>
          <a:lstStyle/>
          <a:p>
            <a:fld id="{2A03D53D-2E68-7F4F-9A0E-B671E60EC1EC}" type="datetime1">
              <a:rPr lang="en-US" smtClean="0"/>
              <a:t>7/26/25</a:t>
            </a:fld>
            <a:endParaRPr lang="en-US"/>
          </a:p>
        </p:txBody>
      </p:sp>
      <p:sp>
        <p:nvSpPr>
          <p:cNvPr id="8" name="Footer Placeholder 7">
            <a:extLst>
              <a:ext uri="{FF2B5EF4-FFF2-40B4-BE49-F238E27FC236}">
                <a16:creationId xmlns:a16="http://schemas.microsoft.com/office/drawing/2014/main" id="{7C625AC4-1CBE-134B-9869-533947D783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A0FC49-D029-4B4C-AC9B-948367065AE3}"/>
              </a:ext>
            </a:extLst>
          </p:cNvPr>
          <p:cNvSpPr>
            <a:spLocks noGrp="1"/>
          </p:cNvSpPr>
          <p:nvPr>
            <p:ph type="sldNum" sz="quarter" idx="12"/>
          </p:nvPr>
        </p:nvSpPr>
        <p:spPr/>
        <p:txBody>
          <a:bodyPr/>
          <a:lstStyle/>
          <a:p>
            <a:fld id="{15A3E946-E244-2B4C-B5C0-D38D991842D7}" type="slidenum">
              <a:rPr lang="en-US" smtClean="0"/>
              <a:t>‹#›</a:t>
            </a:fld>
            <a:endParaRPr lang="en-US"/>
          </a:p>
        </p:txBody>
      </p:sp>
    </p:spTree>
    <p:extLst>
      <p:ext uri="{BB962C8B-B14F-4D97-AF65-F5344CB8AC3E}">
        <p14:creationId xmlns:p14="http://schemas.microsoft.com/office/powerpoint/2010/main" val="152784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654B2-F7F7-254A-9BEE-76C375402D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892790-324F-FC4F-8A92-CD99A04E5D39}"/>
              </a:ext>
            </a:extLst>
          </p:cNvPr>
          <p:cNvSpPr>
            <a:spLocks noGrp="1"/>
          </p:cNvSpPr>
          <p:nvPr>
            <p:ph type="dt" sz="half" idx="10"/>
          </p:nvPr>
        </p:nvSpPr>
        <p:spPr/>
        <p:txBody>
          <a:bodyPr/>
          <a:lstStyle/>
          <a:p>
            <a:fld id="{8E847B34-B6E0-CA4A-A445-1F6982D71B03}" type="datetime1">
              <a:rPr lang="en-US" smtClean="0"/>
              <a:t>7/26/25</a:t>
            </a:fld>
            <a:endParaRPr lang="en-US"/>
          </a:p>
        </p:txBody>
      </p:sp>
      <p:sp>
        <p:nvSpPr>
          <p:cNvPr id="4" name="Footer Placeholder 3">
            <a:extLst>
              <a:ext uri="{FF2B5EF4-FFF2-40B4-BE49-F238E27FC236}">
                <a16:creationId xmlns:a16="http://schemas.microsoft.com/office/drawing/2014/main" id="{EF335515-7392-ED44-9A9E-BF71AC680D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D8B2FB-F99A-3542-A6EB-49009634433E}"/>
              </a:ext>
            </a:extLst>
          </p:cNvPr>
          <p:cNvSpPr>
            <a:spLocks noGrp="1"/>
          </p:cNvSpPr>
          <p:nvPr>
            <p:ph type="sldNum" sz="quarter" idx="12"/>
          </p:nvPr>
        </p:nvSpPr>
        <p:spPr/>
        <p:txBody>
          <a:bodyPr/>
          <a:lstStyle/>
          <a:p>
            <a:fld id="{15A3E946-E244-2B4C-B5C0-D38D991842D7}" type="slidenum">
              <a:rPr lang="en-US" smtClean="0"/>
              <a:t>‹#›</a:t>
            </a:fld>
            <a:endParaRPr lang="en-US"/>
          </a:p>
        </p:txBody>
      </p:sp>
    </p:spTree>
    <p:extLst>
      <p:ext uri="{BB962C8B-B14F-4D97-AF65-F5344CB8AC3E}">
        <p14:creationId xmlns:p14="http://schemas.microsoft.com/office/powerpoint/2010/main" val="333994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72154-BF60-9349-BF61-1DB9AAA534E3}"/>
              </a:ext>
            </a:extLst>
          </p:cNvPr>
          <p:cNvSpPr>
            <a:spLocks noGrp="1"/>
          </p:cNvSpPr>
          <p:nvPr>
            <p:ph type="dt" sz="half" idx="10"/>
          </p:nvPr>
        </p:nvSpPr>
        <p:spPr/>
        <p:txBody>
          <a:bodyPr/>
          <a:lstStyle/>
          <a:p>
            <a:fld id="{575EE935-AA4C-4040-82F0-33BF27257147}" type="datetime1">
              <a:rPr lang="en-US" smtClean="0"/>
              <a:t>7/26/25</a:t>
            </a:fld>
            <a:endParaRPr lang="en-US"/>
          </a:p>
        </p:txBody>
      </p:sp>
      <p:sp>
        <p:nvSpPr>
          <p:cNvPr id="3" name="Footer Placeholder 2">
            <a:extLst>
              <a:ext uri="{FF2B5EF4-FFF2-40B4-BE49-F238E27FC236}">
                <a16:creationId xmlns:a16="http://schemas.microsoft.com/office/drawing/2014/main" id="{39A0C884-0F53-A643-A07F-3844385051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BE1BFD-9CD0-7E4F-9619-7674630BBE8A}"/>
              </a:ext>
            </a:extLst>
          </p:cNvPr>
          <p:cNvSpPr>
            <a:spLocks noGrp="1"/>
          </p:cNvSpPr>
          <p:nvPr>
            <p:ph type="sldNum" sz="quarter" idx="12"/>
          </p:nvPr>
        </p:nvSpPr>
        <p:spPr/>
        <p:txBody>
          <a:bodyPr/>
          <a:lstStyle/>
          <a:p>
            <a:fld id="{15A3E946-E244-2B4C-B5C0-D38D991842D7}" type="slidenum">
              <a:rPr lang="en-US" smtClean="0"/>
              <a:t>‹#›</a:t>
            </a:fld>
            <a:endParaRPr lang="en-US"/>
          </a:p>
        </p:txBody>
      </p:sp>
    </p:spTree>
    <p:extLst>
      <p:ext uri="{BB962C8B-B14F-4D97-AF65-F5344CB8AC3E}">
        <p14:creationId xmlns:p14="http://schemas.microsoft.com/office/powerpoint/2010/main" val="3641078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3AA1-ED77-814A-AA48-0207006DD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8B35E2-04D4-EE4A-86B3-C5D3EC780C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45948C-F61C-EE42-B780-30ABA6D7A6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6D44A4-4359-6046-BEEB-26E5BFAE1B90}"/>
              </a:ext>
            </a:extLst>
          </p:cNvPr>
          <p:cNvSpPr>
            <a:spLocks noGrp="1"/>
          </p:cNvSpPr>
          <p:nvPr>
            <p:ph type="dt" sz="half" idx="10"/>
          </p:nvPr>
        </p:nvSpPr>
        <p:spPr/>
        <p:txBody>
          <a:bodyPr/>
          <a:lstStyle/>
          <a:p>
            <a:fld id="{89F19D15-433B-5A4A-B37C-22D525D2EB58}" type="datetime1">
              <a:rPr lang="en-US" smtClean="0"/>
              <a:t>7/26/25</a:t>
            </a:fld>
            <a:endParaRPr lang="en-US"/>
          </a:p>
        </p:txBody>
      </p:sp>
      <p:sp>
        <p:nvSpPr>
          <p:cNvPr id="6" name="Footer Placeholder 5">
            <a:extLst>
              <a:ext uri="{FF2B5EF4-FFF2-40B4-BE49-F238E27FC236}">
                <a16:creationId xmlns:a16="http://schemas.microsoft.com/office/drawing/2014/main" id="{F60BB4BF-1228-D24B-AA17-716B9007E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D5E72E-B7C9-CF4F-B756-0EAA63B0779E}"/>
              </a:ext>
            </a:extLst>
          </p:cNvPr>
          <p:cNvSpPr>
            <a:spLocks noGrp="1"/>
          </p:cNvSpPr>
          <p:nvPr>
            <p:ph type="sldNum" sz="quarter" idx="12"/>
          </p:nvPr>
        </p:nvSpPr>
        <p:spPr/>
        <p:txBody>
          <a:bodyPr/>
          <a:lstStyle/>
          <a:p>
            <a:fld id="{15A3E946-E244-2B4C-B5C0-D38D991842D7}" type="slidenum">
              <a:rPr lang="en-US" smtClean="0"/>
              <a:t>‹#›</a:t>
            </a:fld>
            <a:endParaRPr lang="en-US"/>
          </a:p>
        </p:txBody>
      </p:sp>
    </p:spTree>
    <p:extLst>
      <p:ext uri="{BB962C8B-B14F-4D97-AF65-F5344CB8AC3E}">
        <p14:creationId xmlns:p14="http://schemas.microsoft.com/office/powerpoint/2010/main" val="482546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AC34-C13F-BF48-8141-2FA01FC35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C52224-0A3C-FF4D-8DDD-86F6B09345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E8A67-5F10-E64F-BDC3-577118CCB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B0EEFC-0B1E-0342-921E-9F9178A88466}"/>
              </a:ext>
            </a:extLst>
          </p:cNvPr>
          <p:cNvSpPr>
            <a:spLocks noGrp="1"/>
          </p:cNvSpPr>
          <p:nvPr>
            <p:ph type="dt" sz="half" idx="10"/>
          </p:nvPr>
        </p:nvSpPr>
        <p:spPr/>
        <p:txBody>
          <a:bodyPr/>
          <a:lstStyle/>
          <a:p>
            <a:fld id="{6EF2616A-40F9-A540-A790-D29D83155418}" type="datetime1">
              <a:rPr lang="en-US" smtClean="0"/>
              <a:t>7/26/25</a:t>
            </a:fld>
            <a:endParaRPr lang="en-US"/>
          </a:p>
        </p:txBody>
      </p:sp>
      <p:sp>
        <p:nvSpPr>
          <p:cNvPr id="6" name="Footer Placeholder 5">
            <a:extLst>
              <a:ext uri="{FF2B5EF4-FFF2-40B4-BE49-F238E27FC236}">
                <a16:creationId xmlns:a16="http://schemas.microsoft.com/office/drawing/2014/main" id="{039E80E4-8622-084C-A776-054C93CFBF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D1F85-C551-1744-B0B1-93292D649046}"/>
              </a:ext>
            </a:extLst>
          </p:cNvPr>
          <p:cNvSpPr>
            <a:spLocks noGrp="1"/>
          </p:cNvSpPr>
          <p:nvPr>
            <p:ph type="sldNum" sz="quarter" idx="12"/>
          </p:nvPr>
        </p:nvSpPr>
        <p:spPr/>
        <p:txBody>
          <a:bodyPr/>
          <a:lstStyle/>
          <a:p>
            <a:fld id="{15A3E946-E244-2B4C-B5C0-D38D991842D7}" type="slidenum">
              <a:rPr lang="en-US" smtClean="0"/>
              <a:t>‹#›</a:t>
            </a:fld>
            <a:endParaRPr lang="en-US"/>
          </a:p>
        </p:txBody>
      </p:sp>
    </p:spTree>
    <p:extLst>
      <p:ext uri="{BB962C8B-B14F-4D97-AF65-F5344CB8AC3E}">
        <p14:creationId xmlns:p14="http://schemas.microsoft.com/office/powerpoint/2010/main" val="226816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tiff"/><Relationship Id="rId10" Type="http://schemas.openxmlformats.org/officeDocument/2006/relationships/slideLayout" Target="../slideLayouts/slideLayout10.xml"/><Relationship Id="rId19"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706A55-084B-3F4C-AA10-5E6B6C0C2C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F72F2E-C971-AB4D-8B6A-963EE8C08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772B7-748A-FB4D-A384-B9495B7EF0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FDB78-7D33-ED46-902D-5A5C57FEAA9B}" type="datetime1">
              <a:rPr lang="en-US" smtClean="0"/>
              <a:t>7/26/25</a:t>
            </a:fld>
            <a:endParaRPr lang="en-US"/>
          </a:p>
        </p:txBody>
      </p:sp>
      <p:sp>
        <p:nvSpPr>
          <p:cNvPr id="5" name="Footer Placeholder 4">
            <a:extLst>
              <a:ext uri="{FF2B5EF4-FFF2-40B4-BE49-F238E27FC236}">
                <a16:creationId xmlns:a16="http://schemas.microsoft.com/office/drawing/2014/main" id="{09D8CA4D-7E49-F142-ABA0-BF6C1EC44A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24FB27-6598-ED45-BCD6-80CE5950B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3E946-E244-2B4C-B5C0-D38D991842D7}" type="slidenum">
              <a:rPr lang="en-US" smtClean="0"/>
              <a:t>‹#›</a:t>
            </a:fld>
            <a:endParaRPr lang="en-US"/>
          </a:p>
        </p:txBody>
      </p:sp>
      <p:sp>
        <p:nvSpPr>
          <p:cNvPr id="7" name="Date Placeholder 3">
            <a:extLst>
              <a:ext uri="{FF2B5EF4-FFF2-40B4-BE49-F238E27FC236}">
                <a16:creationId xmlns:a16="http://schemas.microsoft.com/office/drawing/2014/main" id="{CDAB0910-6528-807A-AF3A-24A815FC285A}"/>
              </a:ext>
            </a:extLst>
          </p:cNvPr>
          <p:cNvSpPr txBox="1">
            <a:spLocks/>
          </p:cNvSpPr>
          <p:nvPr userDrawn="1"/>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C80C21-A54D-344A-B03E-CAA1D695B496}" type="datetime1">
              <a:rPr lang="en-US" smtClean="0"/>
              <a:pPr/>
              <a:t>7/26/25</a:t>
            </a:fld>
            <a:endParaRPr lang="en-US"/>
          </a:p>
        </p:txBody>
      </p:sp>
      <p:sp>
        <p:nvSpPr>
          <p:cNvPr id="8" name="Slide Number Placeholder 5">
            <a:extLst>
              <a:ext uri="{FF2B5EF4-FFF2-40B4-BE49-F238E27FC236}">
                <a16:creationId xmlns:a16="http://schemas.microsoft.com/office/drawing/2014/main" id="{336E766E-8D0B-7FF5-9BF4-332F6A649ABB}"/>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A3E946-E244-2B4C-B5C0-D38D991842D7}" type="slidenum">
              <a:rPr lang="en-US" smtClean="0"/>
              <a:pPr/>
              <a:t>‹#›</a:t>
            </a:fld>
            <a:endParaRPr lang="en-US"/>
          </a:p>
        </p:txBody>
      </p:sp>
      <p:cxnSp>
        <p:nvCxnSpPr>
          <p:cNvPr id="10" name="Google Shape;23;p5">
            <a:extLst>
              <a:ext uri="{FF2B5EF4-FFF2-40B4-BE49-F238E27FC236}">
                <a16:creationId xmlns:a16="http://schemas.microsoft.com/office/drawing/2014/main" id="{CE806E18-25A3-4C95-7F0B-8A9E22B1ADE5}"/>
              </a:ext>
            </a:extLst>
          </p:cNvPr>
          <p:cNvCxnSpPr/>
          <p:nvPr userDrawn="1"/>
        </p:nvCxnSpPr>
        <p:spPr>
          <a:xfrm>
            <a:off x="1152639" y="6342390"/>
            <a:ext cx="0" cy="388200"/>
          </a:xfrm>
          <a:prstGeom prst="straightConnector1">
            <a:avLst/>
          </a:prstGeom>
          <a:noFill/>
          <a:ln w="22225" cap="flat" cmpd="sng">
            <a:solidFill>
              <a:srgbClr val="FFFFFF"/>
            </a:solidFill>
            <a:prstDash val="solid"/>
            <a:round/>
            <a:headEnd type="none" w="sm" len="sm"/>
            <a:tailEnd type="none" w="sm" len="sm"/>
          </a:ln>
        </p:spPr>
      </p:cxnSp>
      <p:pic>
        <p:nvPicPr>
          <p:cNvPr id="11" name="Google Shape;24;p5">
            <a:extLst>
              <a:ext uri="{FF2B5EF4-FFF2-40B4-BE49-F238E27FC236}">
                <a16:creationId xmlns:a16="http://schemas.microsoft.com/office/drawing/2014/main" id="{C5880B00-6AB2-BB58-D251-60C40E51E205}"/>
              </a:ext>
            </a:extLst>
          </p:cNvPr>
          <p:cNvPicPr preferRelativeResize="0"/>
          <p:nvPr userDrawn="1"/>
        </p:nvPicPr>
        <p:blipFill>
          <a:blip r:embed="rId18">
            <a:alphaModFix/>
          </a:blip>
          <a:stretch>
            <a:fillRect/>
          </a:stretch>
        </p:blipFill>
        <p:spPr>
          <a:xfrm>
            <a:off x="396374" y="6342400"/>
            <a:ext cx="615776" cy="388200"/>
          </a:xfrm>
          <a:prstGeom prst="rect">
            <a:avLst/>
          </a:prstGeom>
          <a:noFill/>
          <a:ln>
            <a:noFill/>
          </a:ln>
        </p:spPr>
      </p:pic>
      <p:pic>
        <p:nvPicPr>
          <p:cNvPr id="13" name="Picture 12">
            <a:extLst>
              <a:ext uri="{FF2B5EF4-FFF2-40B4-BE49-F238E27FC236}">
                <a16:creationId xmlns:a16="http://schemas.microsoft.com/office/drawing/2014/main" id="{8300263B-DEC7-372A-E3F3-A378A1133142}"/>
              </a:ext>
            </a:extLst>
          </p:cNvPr>
          <p:cNvPicPr>
            <a:picLocks noChangeAspect="1"/>
          </p:cNvPicPr>
          <p:nvPr userDrawn="1"/>
        </p:nvPicPr>
        <p:blipFill>
          <a:blip r:embed="rId19"/>
          <a:stretch>
            <a:fillRect/>
          </a:stretch>
        </p:blipFill>
        <p:spPr>
          <a:xfrm>
            <a:off x="11518603" y="-17250"/>
            <a:ext cx="680519" cy="680519"/>
          </a:xfrm>
          <a:prstGeom prst="ellipse">
            <a:avLst/>
          </a:prstGeom>
        </p:spPr>
      </p:pic>
      <p:pic>
        <p:nvPicPr>
          <p:cNvPr id="14" name="Picture 13">
            <a:extLst>
              <a:ext uri="{FF2B5EF4-FFF2-40B4-BE49-F238E27FC236}">
                <a16:creationId xmlns:a16="http://schemas.microsoft.com/office/drawing/2014/main" id="{3F764404-8BA6-FA5A-0ADE-8444EFD2BC65}"/>
              </a:ext>
            </a:extLst>
          </p:cNvPr>
          <p:cNvPicPr>
            <a:picLocks noChangeAspect="1"/>
          </p:cNvPicPr>
          <p:nvPr userDrawn="1"/>
        </p:nvPicPr>
        <p:blipFill>
          <a:blip r:embed="rId20"/>
          <a:stretch>
            <a:fillRect/>
          </a:stretch>
        </p:blipFill>
        <p:spPr>
          <a:xfrm>
            <a:off x="10548366" y="8766"/>
            <a:ext cx="1076937" cy="673085"/>
          </a:xfrm>
          <a:prstGeom prst="rect">
            <a:avLst/>
          </a:prstGeom>
        </p:spPr>
      </p:pic>
      <p:grpSp>
        <p:nvGrpSpPr>
          <p:cNvPr id="12" name="Group 11">
            <a:extLst>
              <a:ext uri="{FF2B5EF4-FFF2-40B4-BE49-F238E27FC236}">
                <a16:creationId xmlns:a16="http://schemas.microsoft.com/office/drawing/2014/main" id="{253ED821-AB91-6A41-2EED-A354375CC6BB}"/>
              </a:ext>
            </a:extLst>
          </p:cNvPr>
          <p:cNvGrpSpPr/>
          <p:nvPr userDrawn="1"/>
        </p:nvGrpSpPr>
        <p:grpSpPr>
          <a:xfrm>
            <a:off x="-9940" y="6211957"/>
            <a:ext cx="12201939" cy="646043"/>
            <a:chOff x="-9938" y="6221893"/>
            <a:chExt cx="11528542" cy="646043"/>
          </a:xfrm>
        </p:grpSpPr>
        <p:pic>
          <p:nvPicPr>
            <p:cNvPr id="15" name="Google Shape;20;p5">
              <a:extLst>
                <a:ext uri="{FF2B5EF4-FFF2-40B4-BE49-F238E27FC236}">
                  <a16:creationId xmlns:a16="http://schemas.microsoft.com/office/drawing/2014/main" id="{B62CD071-A26A-AFFC-B8ED-726282459D28}"/>
                </a:ext>
              </a:extLst>
            </p:cNvPr>
            <p:cNvPicPr preferRelativeResize="0"/>
            <p:nvPr userDrawn="1"/>
          </p:nvPicPr>
          <p:blipFill rotWithShape="1">
            <a:blip r:embed="rId21" cstate="hqprint">
              <a:alphaModFix/>
              <a:extLst>
                <a:ext uri="{28A0092B-C50C-407E-A947-70E740481C1C}">
                  <a14:useLocalDpi xmlns:a14="http://schemas.microsoft.com/office/drawing/2010/main"/>
                </a:ext>
              </a:extLst>
            </a:blip>
            <a:srcRect t="-1561"/>
            <a:stretch/>
          </p:blipFill>
          <p:spPr>
            <a:xfrm>
              <a:off x="-9938" y="6221893"/>
              <a:ext cx="11528542" cy="646043"/>
            </a:xfrm>
            <a:prstGeom prst="rect">
              <a:avLst/>
            </a:prstGeom>
            <a:noFill/>
            <a:ln>
              <a:noFill/>
            </a:ln>
          </p:spPr>
        </p:pic>
        <p:cxnSp>
          <p:nvCxnSpPr>
            <p:cNvPr id="16" name="Google Shape;23;p5">
              <a:extLst>
                <a:ext uri="{FF2B5EF4-FFF2-40B4-BE49-F238E27FC236}">
                  <a16:creationId xmlns:a16="http://schemas.microsoft.com/office/drawing/2014/main" id="{BA5C14B8-54B5-224E-1EBA-2A0525B64229}"/>
                </a:ext>
              </a:extLst>
            </p:cNvPr>
            <p:cNvCxnSpPr/>
            <p:nvPr userDrawn="1"/>
          </p:nvCxnSpPr>
          <p:spPr>
            <a:xfrm>
              <a:off x="1526715" y="6342390"/>
              <a:ext cx="0" cy="388200"/>
            </a:xfrm>
            <a:prstGeom prst="straightConnector1">
              <a:avLst/>
            </a:prstGeom>
            <a:noFill/>
            <a:ln w="22225" cap="flat" cmpd="sng">
              <a:solidFill>
                <a:srgbClr val="FFFFFF"/>
              </a:solidFill>
              <a:prstDash val="solid"/>
              <a:round/>
              <a:headEnd type="none" w="sm" len="sm"/>
              <a:tailEnd type="none" w="sm" len="sm"/>
            </a:ln>
          </p:spPr>
        </p:cxnSp>
        <p:pic>
          <p:nvPicPr>
            <p:cNvPr id="17" name="Google Shape;24;p5">
              <a:extLst>
                <a:ext uri="{FF2B5EF4-FFF2-40B4-BE49-F238E27FC236}">
                  <a16:creationId xmlns:a16="http://schemas.microsoft.com/office/drawing/2014/main" id="{AC8FF893-DAFC-9DDA-0FB1-212D01BBCB47}"/>
                </a:ext>
              </a:extLst>
            </p:cNvPr>
            <p:cNvPicPr preferRelativeResize="0"/>
            <p:nvPr userDrawn="1"/>
          </p:nvPicPr>
          <p:blipFill>
            <a:blip r:embed="rId18">
              <a:alphaModFix/>
            </a:blip>
            <a:stretch>
              <a:fillRect/>
            </a:stretch>
          </p:blipFill>
          <p:spPr>
            <a:xfrm>
              <a:off x="770450" y="6342400"/>
              <a:ext cx="615776" cy="388200"/>
            </a:xfrm>
            <a:prstGeom prst="rect">
              <a:avLst/>
            </a:prstGeom>
            <a:noFill/>
            <a:ln>
              <a:noFill/>
            </a:ln>
          </p:spPr>
        </p:pic>
        <p:pic>
          <p:nvPicPr>
            <p:cNvPr id="18" name="Google Shape;16;p26">
              <a:extLst>
                <a:ext uri="{FF2B5EF4-FFF2-40B4-BE49-F238E27FC236}">
                  <a16:creationId xmlns:a16="http://schemas.microsoft.com/office/drawing/2014/main" id="{7FFBD306-3DDA-93C8-54C2-5E4DC4CFC541}"/>
                </a:ext>
              </a:extLst>
            </p:cNvPr>
            <p:cNvPicPr preferRelativeResize="0"/>
            <p:nvPr userDrawn="1"/>
          </p:nvPicPr>
          <p:blipFill rotWithShape="1">
            <a:blip r:embed="rId22">
              <a:alphaModFix/>
            </a:blip>
            <a:srcRect/>
            <a:stretch/>
          </p:blipFill>
          <p:spPr>
            <a:xfrm>
              <a:off x="87177" y="6258929"/>
              <a:ext cx="614315" cy="604074"/>
            </a:xfrm>
            <a:prstGeom prst="rect">
              <a:avLst/>
            </a:prstGeom>
            <a:noFill/>
            <a:ln>
              <a:noFill/>
            </a:ln>
          </p:spPr>
        </p:pic>
        <p:pic>
          <p:nvPicPr>
            <p:cNvPr id="19" name="Picture 18">
              <a:extLst>
                <a:ext uri="{FF2B5EF4-FFF2-40B4-BE49-F238E27FC236}">
                  <a16:creationId xmlns:a16="http://schemas.microsoft.com/office/drawing/2014/main" id="{FADF71D7-F1EA-9823-9045-14B900FBF965}"/>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840528" y="6425832"/>
              <a:ext cx="767084" cy="311084"/>
            </a:xfrm>
            <a:prstGeom prst="rect">
              <a:avLst/>
            </a:prstGeom>
          </p:spPr>
        </p:pic>
      </p:grpSp>
    </p:spTree>
    <p:extLst>
      <p:ext uri="{BB962C8B-B14F-4D97-AF65-F5344CB8AC3E}">
        <p14:creationId xmlns:p14="http://schemas.microsoft.com/office/powerpoint/2010/main" val="1459164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tif"/><Relationship Id="rId7"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tiff"/><Relationship Id="rId4" Type="http://schemas.openxmlformats.org/officeDocument/2006/relationships/image" Target="../media/image15.png"/><Relationship Id="rId9" Type="http://schemas.openxmlformats.org/officeDocument/2006/relationships/image" Target="../media/image20.tiff"/></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 Id="rId4" Type="http://schemas.openxmlformats.org/officeDocument/2006/relationships/image" Target="../media/image51.gif"/></Relationships>
</file>

<file path=ppt/slides/_rels/slide11.xml.rels><?xml version="1.0" encoding="UTF-8" standalone="yes"?>
<Relationships xmlns="http://schemas.openxmlformats.org/package/2006/relationships"><Relationship Id="rId3" Type="http://schemas.openxmlformats.org/officeDocument/2006/relationships/hyperlink" Target="https://www.accuweather.com/en/weather-news/accuweather-estimates-more-than-250-billion-in-damages-and-economic-loss-from-la-wildfires/1733821" TargetMode="External"/><Relationship Id="rId2" Type="http://schemas.openxmlformats.org/officeDocument/2006/relationships/image" Target="../media/image52.png"/><Relationship Id="rId1" Type="http://schemas.openxmlformats.org/officeDocument/2006/relationships/slideLayout" Target="../slideLayouts/slideLayout14.xml"/><Relationship Id="rId4" Type="http://schemas.openxmlformats.org/officeDocument/2006/relationships/image" Target="../media/image53.gif"/></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gif"/><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gif"/></Relationships>
</file>

<file path=ppt/slides/_rels/slide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45.jpe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474875-ACAC-B54C-9C32-5D0DF6411CC1}"/>
              </a:ext>
            </a:extLst>
          </p:cNvPr>
          <p:cNvPicPr>
            <a:picLocks noChangeAspect="1"/>
          </p:cNvPicPr>
          <p:nvPr/>
        </p:nvPicPr>
        <p:blipFill>
          <a:blip r:embed="rId3"/>
          <a:stretch>
            <a:fillRect/>
          </a:stretch>
        </p:blipFill>
        <p:spPr>
          <a:xfrm>
            <a:off x="0" y="4206102"/>
            <a:ext cx="12192000" cy="2638478"/>
          </a:xfrm>
          <a:prstGeom prst="rect">
            <a:avLst/>
          </a:prstGeom>
        </p:spPr>
      </p:pic>
      <p:pic>
        <p:nvPicPr>
          <p:cNvPr id="13" name="Picture 12">
            <a:extLst>
              <a:ext uri="{FF2B5EF4-FFF2-40B4-BE49-F238E27FC236}">
                <a16:creationId xmlns:a16="http://schemas.microsoft.com/office/drawing/2014/main" id="{6B219EAD-E0ED-E046-9314-57E085478156}"/>
              </a:ext>
            </a:extLst>
          </p:cNvPr>
          <p:cNvPicPr>
            <a:picLocks noChangeAspect="1"/>
          </p:cNvPicPr>
          <p:nvPr/>
        </p:nvPicPr>
        <p:blipFill rotWithShape="1">
          <a:blip r:embed="rId3"/>
          <a:srcRect b="92985"/>
          <a:stretch/>
        </p:blipFill>
        <p:spPr>
          <a:xfrm>
            <a:off x="0" y="-10767"/>
            <a:ext cx="12192000" cy="4979647"/>
          </a:xfrm>
          <a:prstGeom prst="rect">
            <a:avLst/>
          </a:prstGeom>
        </p:spPr>
      </p:pic>
      <p:sp>
        <p:nvSpPr>
          <p:cNvPr id="2" name="Rectangle 1">
            <a:extLst>
              <a:ext uri="{FF2B5EF4-FFF2-40B4-BE49-F238E27FC236}">
                <a16:creationId xmlns:a16="http://schemas.microsoft.com/office/drawing/2014/main" id="{E12099D0-79FD-5E4F-B696-8205C5CD937F}"/>
              </a:ext>
            </a:extLst>
          </p:cNvPr>
          <p:cNvSpPr/>
          <p:nvPr/>
        </p:nvSpPr>
        <p:spPr>
          <a:xfrm>
            <a:off x="680109" y="247444"/>
            <a:ext cx="4595854" cy="295266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Google Shape;18;p3">
            <a:extLst>
              <a:ext uri="{FF2B5EF4-FFF2-40B4-BE49-F238E27FC236}">
                <a16:creationId xmlns:a16="http://schemas.microsoft.com/office/drawing/2014/main" id="{F4C4525C-823E-2741-B78F-4D7061FFF377}"/>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673816" y="6471054"/>
            <a:ext cx="1473891" cy="337144"/>
          </a:xfrm>
          <a:prstGeom prst="rect">
            <a:avLst/>
          </a:prstGeom>
          <a:noFill/>
          <a:ln>
            <a:noFill/>
          </a:ln>
        </p:spPr>
      </p:pic>
      <p:sp>
        <p:nvSpPr>
          <p:cNvPr id="8" name="Google Shape;133;p35">
            <a:extLst>
              <a:ext uri="{FF2B5EF4-FFF2-40B4-BE49-F238E27FC236}">
                <a16:creationId xmlns:a16="http://schemas.microsoft.com/office/drawing/2014/main" id="{77C23228-0220-7949-9DEE-38D0BDCF1564}"/>
              </a:ext>
            </a:extLst>
          </p:cNvPr>
          <p:cNvSpPr/>
          <p:nvPr/>
        </p:nvSpPr>
        <p:spPr>
          <a:xfrm>
            <a:off x="2370758" y="326479"/>
            <a:ext cx="9484508" cy="1397295"/>
          </a:xfrm>
          <a:prstGeom prst="rect">
            <a:avLst/>
          </a:prstGeom>
          <a:noFill/>
          <a:ln>
            <a:noFill/>
          </a:ln>
        </p:spPr>
        <p:txBody>
          <a:bodyPr spcFirstLastPara="1" wrap="square" lIns="91425" tIns="45700" rIns="91425" bIns="45700" anchor="t" anchorCtr="0">
            <a:noAutofit/>
          </a:bodyPr>
          <a:lstStyle/>
          <a:p>
            <a:pPr lvl="0" algn="r">
              <a:spcBef>
                <a:spcPts val="0"/>
              </a:spcBef>
              <a:spcAft>
                <a:spcPts val="0"/>
              </a:spcAft>
            </a:pPr>
            <a:endParaRPr lang="en-US" sz="5400" dirty="0">
              <a:solidFill>
                <a:schemeClr val="lt1"/>
              </a:solidFill>
              <a:latin typeface="Verdana" panose="020B0604030504040204" pitchFamily="34" charset="0"/>
              <a:ea typeface="Verdana" panose="020B0604030504040204" pitchFamily="34" charset="0"/>
              <a:cs typeface="Verdana" panose="020B0604030504040204" pitchFamily="34" charset="0"/>
              <a:sym typeface="Helvetica Neue"/>
            </a:endParaRPr>
          </a:p>
        </p:txBody>
      </p:sp>
      <p:pic>
        <p:nvPicPr>
          <p:cNvPr id="12" name="Picture 11">
            <a:extLst>
              <a:ext uri="{FF2B5EF4-FFF2-40B4-BE49-F238E27FC236}">
                <a16:creationId xmlns:a16="http://schemas.microsoft.com/office/drawing/2014/main" id="{B5D581C8-60F5-9A42-A13C-EC34B22AB185}"/>
              </a:ext>
            </a:extLst>
          </p:cNvPr>
          <p:cNvPicPr>
            <a:picLocks noChangeAspect="1"/>
          </p:cNvPicPr>
          <p:nvPr/>
        </p:nvPicPr>
        <p:blipFill>
          <a:blip r:embed="rId5"/>
          <a:stretch>
            <a:fillRect/>
          </a:stretch>
        </p:blipFill>
        <p:spPr>
          <a:xfrm>
            <a:off x="3342988" y="2598223"/>
            <a:ext cx="3175924" cy="3175924"/>
          </a:xfrm>
          <a:prstGeom prst="ellipse">
            <a:avLst/>
          </a:prstGeom>
        </p:spPr>
      </p:pic>
      <p:pic>
        <p:nvPicPr>
          <p:cNvPr id="15" name="Picture 14">
            <a:extLst>
              <a:ext uri="{FF2B5EF4-FFF2-40B4-BE49-F238E27FC236}">
                <a16:creationId xmlns:a16="http://schemas.microsoft.com/office/drawing/2014/main" id="{B4B3B05B-3069-EB48-8E67-18F6278EAC2B}"/>
              </a:ext>
            </a:extLst>
          </p:cNvPr>
          <p:cNvPicPr>
            <a:picLocks noChangeAspect="1"/>
          </p:cNvPicPr>
          <p:nvPr/>
        </p:nvPicPr>
        <p:blipFill>
          <a:blip r:embed="rId6"/>
          <a:stretch>
            <a:fillRect/>
          </a:stretch>
        </p:blipFill>
        <p:spPr>
          <a:xfrm>
            <a:off x="6096000" y="3472672"/>
            <a:ext cx="3175924" cy="3175924"/>
          </a:xfrm>
          <a:prstGeom prst="ellipse">
            <a:avLst/>
          </a:prstGeom>
        </p:spPr>
      </p:pic>
      <p:pic>
        <p:nvPicPr>
          <p:cNvPr id="17" name="Picture 16">
            <a:extLst>
              <a:ext uri="{FF2B5EF4-FFF2-40B4-BE49-F238E27FC236}">
                <a16:creationId xmlns:a16="http://schemas.microsoft.com/office/drawing/2014/main" id="{94E67D60-CDB8-DD42-845D-583230086D2B}"/>
              </a:ext>
            </a:extLst>
          </p:cNvPr>
          <p:cNvPicPr>
            <a:picLocks noChangeAspect="1"/>
          </p:cNvPicPr>
          <p:nvPr/>
        </p:nvPicPr>
        <p:blipFill>
          <a:blip r:embed="rId7"/>
          <a:stretch>
            <a:fillRect/>
          </a:stretch>
        </p:blipFill>
        <p:spPr>
          <a:xfrm>
            <a:off x="8622654" y="2189176"/>
            <a:ext cx="3175924" cy="3194431"/>
          </a:xfrm>
          <a:prstGeom prst="ellipse">
            <a:avLst/>
          </a:prstGeom>
        </p:spPr>
      </p:pic>
      <p:pic>
        <p:nvPicPr>
          <p:cNvPr id="19" name="Picture 18">
            <a:extLst>
              <a:ext uri="{FF2B5EF4-FFF2-40B4-BE49-F238E27FC236}">
                <a16:creationId xmlns:a16="http://schemas.microsoft.com/office/drawing/2014/main" id="{31AFF705-742C-8E4B-8543-8B85E98B2000}"/>
              </a:ext>
            </a:extLst>
          </p:cNvPr>
          <p:cNvPicPr>
            <a:picLocks noChangeAspect="1"/>
          </p:cNvPicPr>
          <p:nvPr/>
        </p:nvPicPr>
        <p:blipFill>
          <a:blip r:embed="rId8"/>
          <a:stretch>
            <a:fillRect/>
          </a:stretch>
        </p:blipFill>
        <p:spPr>
          <a:xfrm>
            <a:off x="336734" y="1222271"/>
            <a:ext cx="2862470" cy="2146852"/>
          </a:xfrm>
          <a:prstGeom prst="rect">
            <a:avLst/>
          </a:prstGeom>
        </p:spPr>
      </p:pic>
      <p:pic>
        <p:nvPicPr>
          <p:cNvPr id="14" name="Picture 13">
            <a:extLst>
              <a:ext uri="{FF2B5EF4-FFF2-40B4-BE49-F238E27FC236}">
                <a16:creationId xmlns:a16="http://schemas.microsoft.com/office/drawing/2014/main" id="{FF5776D5-027F-ABA6-936E-75049704E2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00" y="15927"/>
            <a:ext cx="946546" cy="780170"/>
          </a:xfrm>
          <a:prstGeom prst="rect">
            <a:avLst/>
          </a:prstGeom>
        </p:spPr>
      </p:pic>
      <p:pic>
        <p:nvPicPr>
          <p:cNvPr id="16" name="Picture 15">
            <a:extLst>
              <a:ext uri="{FF2B5EF4-FFF2-40B4-BE49-F238E27FC236}">
                <a16:creationId xmlns:a16="http://schemas.microsoft.com/office/drawing/2014/main" id="{1E156A8C-C3E7-F87A-6D82-3205390A99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212" y="83720"/>
            <a:ext cx="624146" cy="624146"/>
          </a:xfrm>
          <a:prstGeom prst="ellipse">
            <a:avLst/>
          </a:prstGeom>
        </p:spPr>
      </p:pic>
      <p:sp>
        <p:nvSpPr>
          <p:cNvPr id="4" name="TextBox 3">
            <a:extLst>
              <a:ext uri="{FF2B5EF4-FFF2-40B4-BE49-F238E27FC236}">
                <a16:creationId xmlns:a16="http://schemas.microsoft.com/office/drawing/2014/main" id="{EA4D4C4B-EB0E-6C7E-E69A-A6FA95463245}"/>
              </a:ext>
            </a:extLst>
          </p:cNvPr>
          <p:cNvSpPr txBox="1"/>
          <p:nvPr/>
        </p:nvSpPr>
        <p:spPr>
          <a:xfrm>
            <a:off x="27501" y="6180788"/>
            <a:ext cx="3254289" cy="369332"/>
          </a:xfrm>
          <a:prstGeom prst="rect">
            <a:avLst/>
          </a:prstGeom>
          <a:noFill/>
        </p:spPr>
        <p:txBody>
          <a:bodyPr wrap="none" rtlCol="0">
            <a:spAutoFit/>
          </a:bodyPr>
          <a:lstStyle/>
          <a:p>
            <a:r>
              <a:rPr lang="en-US" b="1" dirty="0"/>
              <a:t>H. Worden, NCAR MOPITT Team</a:t>
            </a:r>
          </a:p>
        </p:txBody>
      </p:sp>
      <p:sp>
        <p:nvSpPr>
          <p:cNvPr id="5" name="TextBox 4">
            <a:extLst>
              <a:ext uri="{FF2B5EF4-FFF2-40B4-BE49-F238E27FC236}">
                <a16:creationId xmlns:a16="http://schemas.microsoft.com/office/drawing/2014/main" id="{CB9B6945-D1D5-EA14-6ECC-34C3063524CA}"/>
              </a:ext>
            </a:extLst>
          </p:cNvPr>
          <p:cNvSpPr txBox="1"/>
          <p:nvPr/>
        </p:nvSpPr>
        <p:spPr>
          <a:xfrm>
            <a:off x="2472266" y="0"/>
            <a:ext cx="9484508" cy="2800767"/>
          </a:xfrm>
          <a:prstGeom prst="rect">
            <a:avLst/>
          </a:prstGeom>
          <a:noFill/>
        </p:spPr>
        <p:txBody>
          <a:bodyPr wrap="square" rtlCol="0">
            <a:spAutoFit/>
          </a:bodyPr>
          <a:lstStyle/>
          <a:p>
            <a:r>
              <a:rPr lang="en-US" sz="4400" b="1" dirty="0">
                <a:solidFill>
                  <a:schemeClr val="bg1"/>
                </a:solidFill>
                <a:latin typeface="Roboto" panose="02000000000000000000" pitchFamily="2" charset="0"/>
              </a:rPr>
              <a:t>IR sounder status:</a:t>
            </a:r>
          </a:p>
          <a:p>
            <a:r>
              <a:rPr lang="en-US" sz="4400" b="1" dirty="0">
                <a:solidFill>
                  <a:schemeClr val="bg1"/>
                </a:solidFill>
                <a:latin typeface="Roboto" panose="02000000000000000000" pitchFamily="2" charset="0"/>
              </a:rPr>
              <a:t>IASI (</a:t>
            </a:r>
            <a:r>
              <a:rPr lang="en-US" sz="4400" b="1" dirty="0" err="1">
                <a:solidFill>
                  <a:schemeClr val="bg1"/>
                </a:solidFill>
                <a:latin typeface="Roboto" panose="02000000000000000000" pitchFamily="2" charset="0"/>
              </a:rPr>
              <a:t>Clerbaux</a:t>
            </a:r>
            <a:r>
              <a:rPr lang="en-US" sz="4400" b="1" dirty="0">
                <a:solidFill>
                  <a:schemeClr val="bg1"/>
                </a:solidFill>
                <a:latin typeface="Roboto" panose="02000000000000000000" pitchFamily="2" charset="0"/>
              </a:rPr>
              <a:t>)</a:t>
            </a:r>
          </a:p>
          <a:p>
            <a:r>
              <a:rPr lang="en-US" sz="4400" b="1" dirty="0" err="1">
                <a:solidFill>
                  <a:schemeClr val="bg1"/>
                </a:solidFill>
                <a:latin typeface="Roboto" panose="02000000000000000000" pitchFamily="2" charset="0"/>
              </a:rPr>
              <a:t>CrIS</a:t>
            </a:r>
            <a:r>
              <a:rPr lang="en-US" sz="4400" b="1" dirty="0">
                <a:solidFill>
                  <a:schemeClr val="bg1"/>
                </a:solidFill>
                <a:latin typeface="Roboto" panose="02000000000000000000" pitchFamily="2" charset="0"/>
              </a:rPr>
              <a:t> (Kevin/TROPESS, Millet group) </a:t>
            </a:r>
          </a:p>
          <a:p>
            <a:r>
              <a:rPr lang="en-US" sz="4400" b="1" dirty="0">
                <a:solidFill>
                  <a:schemeClr val="bg1"/>
                </a:solidFill>
                <a:latin typeface="Roboto" panose="02000000000000000000" pitchFamily="2" charset="0"/>
              </a:rPr>
              <a:t>and MOPITT (RIP)</a:t>
            </a:r>
            <a:endParaRPr lang="en-US" sz="4400" b="1" dirty="0">
              <a:solidFill>
                <a:schemeClr val="bg1"/>
              </a:solidFill>
            </a:endParaRPr>
          </a:p>
        </p:txBody>
      </p:sp>
    </p:spTree>
    <p:extLst>
      <p:ext uri="{BB962C8B-B14F-4D97-AF65-F5344CB8AC3E}">
        <p14:creationId xmlns:p14="http://schemas.microsoft.com/office/powerpoint/2010/main" val="2778834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442E6-6B5F-2F36-9016-024C8AB64E90}"/>
              </a:ext>
            </a:extLst>
          </p:cNvPr>
          <p:cNvSpPr>
            <a:spLocks noGrp="1"/>
          </p:cNvSpPr>
          <p:nvPr>
            <p:ph type="title"/>
          </p:nvPr>
        </p:nvSpPr>
        <p:spPr>
          <a:xfrm>
            <a:off x="338667" y="326342"/>
            <a:ext cx="11352107" cy="578801"/>
          </a:xfrm>
        </p:spPr>
        <p:txBody>
          <a:bodyPr/>
          <a:lstStyle/>
          <a:p>
            <a:r>
              <a:rPr lang="en-US" sz="3600" dirty="0"/>
              <a:t>Early Season 2023 Wildfires Generated Record Breaking</a:t>
            </a:r>
            <a:br>
              <a:rPr lang="en-US" sz="3600" dirty="0"/>
            </a:br>
            <a:r>
              <a:rPr lang="en-US" sz="3600" dirty="0"/>
              <a:t>Surface Ozone Anomalies Across the U.S. Upper Midwest</a:t>
            </a:r>
          </a:p>
        </p:txBody>
      </p:sp>
      <p:pic>
        <p:nvPicPr>
          <p:cNvPr id="8" name="Picture 7" descr="Map&#10;&#10;AI-generated content may be incorrect.">
            <a:extLst>
              <a:ext uri="{FF2B5EF4-FFF2-40B4-BE49-F238E27FC236}">
                <a16:creationId xmlns:a16="http://schemas.microsoft.com/office/drawing/2014/main" id="{42DCF3CF-C085-A5E4-D7CA-E7FF5CE270E8}"/>
              </a:ext>
            </a:extLst>
          </p:cNvPr>
          <p:cNvPicPr>
            <a:picLocks noChangeAspect="1"/>
          </p:cNvPicPr>
          <p:nvPr/>
        </p:nvPicPr>
        <p:blipFill>
          <a:blip r:embed="rId2"/>
          <a:srcRect t="49689"/>
          <a:stretch>
            <a:fillRect/>
          </a:stretch>
        </p:blipFill>
        <p:spPr>
          <a:xfrm>
            <a:off x="7924141" y="4388548"/>
            <a:ext cx="3766633" cy="1895043"/>
          </a:xfrm>
          <a:prstGeom prst="rect">
            <a:avLst/>
          </a:prstGeom>
        </p:spPr>
      </p:pic>
      <p:pic>
        <p:nvPicPr>
          <p:cNvPr id="12" name="Picture 11" descr="A picture containing chart&#10;&#10;AI-generated content may be incorrect.">
            <a:extLst>
              <a:ext uri="{FF2B5EF4-FFF2-40B4-BE49-F238E27FC236}">
                <a16:creationId xmlns:a16="http://schemas.microsoft.com/office/drawing/2014/main" id="{57064E12-AE7E-0481-9988-3D1D293A02CA}"/>
              </a:ext>
            </a:extLst>
          </p:cNvPr>
          <p:cNvPicPr>
            <a:picLocks noChangeAspect="1"/>
          </p:cNvPicPr>
          <p:nvPr/>
        </p:nvPicPr>
        <p:blipFill>
          <a:blip r:embed="rId3"/>
          <a:stretch>
            <a:fillRect/>
          </a:stretch>
        </p:blipFill>
        <p:spPr>
          <a:xfrm>
            <a:off x="5972099" y="3864809"/>
            <a:ext cx="2803589" cy="2418783"/>
          </a:xfrm>
          <a:prstGeom prst="rect">
            <a:avLst/>
          </a:prstGeom>
        </p:spPr>
      </p:pic>
      <p:sp>
        <p:nvSpPr>
          <p:cNvPr id="16" name="TextBox 15">
            <a:extLst>
              <a:ext uri="{FF2B5EF4-FFF2-40B4-BE49-F238E27FC236}">
                <a16:creationId xmlns:a16="http://schemas.microsoft.com/office/drawing/2014/main" id="{D14E2A4B-960D-70A3-0308-F801725E1F1F}"/>
              </a:ext>
            </a:extLst>
          </p:cNvPr>
          <p:cNvSpPr txBox="1"/>
          <p:nvPr/>
        </p:nvSpPr>
        <p:spPr>
          <a:xfrm>
            <a:off x="123903" y="1595864"/>
            <a:ext cx="6096000" cy="3252878"/>
          </a:xfrm>
          <a:prstGeom prst="rect">
            <a:avLst/>
          </a:prstGeom>
          <a:noFill/>
        </p:spPr>
        <p:txBody>
          <a:bodyPr wrap="square">
            <a:spAutoFit/>
          </a:bodyPr>
          <a:lstStyle/>
          <a:p>
            <a:endParaRPr lang="en-US" sz="1867" dirty="0"/>
          </a:p>
          <a:p>
            <a:r>
              <a:rPr lang="en-US" sz="1867" dirty="0"/>
              <a:t>- Early summer 2023 wildfires caused the highest surface ozone ever recorded across the Upper Midwest. Ozone levels matched those seen during peak pollution years in the late 1990s and early 2000s.</a:t>
            </a:r>
          </a:p>
          <a:p>
            <a:endParaRPr lang="en-US" sz="1867" dirty="0"/>
          </a:p>
          <a:p>
            <a:r>
              <a:rPr lang="en-US" sz="1867" dirty="0"/>
              <a:t>- </a:t>
            </a:r>
            <a:r>
              <a:rPr lang="en-US" sz="1867" dirty="0" err="1"/>
              <a:t>TROPESS</a:t>
            </a:r>
            <a:r>
              <a:rPr lang="en-US" sz="1867" dirty="0"/>
              <a:t> CrIS satellite data was critical for interpreting O3 formation revealed through elevated CO and PANs in smoke plumes, pinpointing zones of active ozone production. These observations highlighted the vertical structure of reactive gases driving photochemistry.</a:t>
            </a:r>
          </a:p>
        </p:txBody>
      </p:sp>
      <p:sp>
        <p:nvSpPr>
          <p:cNvPr id="18" name="TextBox 17">
            <a:extLst>
              <a:ext uri="{FF2B5EF4-FFF2-40B4-BE49-F238E27FC236}">
                <a16:creationId xmlns:a16="http://schemas.microsoft.com/office/drawing/2014/main" id="{51862890-A6E0-2DBA-D35D-21B68B44EC9D}"/>
              </a:ext>
            </a:extLst>
          </p:cNvPr>
          <p:cNvSpPr txBox="1"/>
          <p:nvPr/>
        </p:nvSpPr>
        <p:spPr>
          <a:xfrm>
            <a:off x="123903" y="5170264"/>
            <a:ext cx="6096000" cy="707694"/>
          </a:xfrm>
          <a:prstGeom prst="rect">
            <a:avLst/>
          </a:prstGeom>
          <a:noFill/>
        </p:spPr>
        <p:txBody>
          <a:bodyPr wrap="square">
            <a:spAutoFit/>
          </a:bodyPr>
          <a:lstStyle/>
          <a:p>
            <a:r>
              <a:rPr lang="en-US" sz="1333"/>
              <a:t> Cooper, O. R., et al. (2024). *Early season 2023 wildfires generated record-breaking surface ozone anomalies across the U.S. Upper Midwest*. Geophysical Research Letters, 51, e2024GL111481. https://</a:t>
            </a:r>
            <a:r>
              <a:rPr lang="en-US" sz="1333" err="1"/>
              <a:t>doi.org</a:t>
            </a:r>
            <a:r>
              <a:rPr lang="en-US" sz="1333"/>
              <a:t>/10.1029/2024GL111481</a:t>
            </a:r>
          </a:p>
        </p:txBody>
      </p:sp>
      <p:pic>
        <p:nvPicPr>
          <p:cNvPr id="9" name="Picture 8">
            <a:extLst>
              <a:ext uri="{FF2B5EF4-FFF2-40B4-BE49-F238E27FC236}">
                <a16:creationId xmlns:a16="http://schemas.microsoft.com/office/drawing/2014/main" id="{B20BEABE-AA47-D0D4-8085-D5D9B688ED83}"/>
              </a:ext>
            </a:extLst>
          </p:cNvPr>
          <p:cNvPicPr>
            <a:picLocks noChangeAspect="1"/>
          </p:cNvPicPr>
          <p:nvPr/>
        </p:nvPicPr>
        <p:blipFill>
          <a:blip r:embed="rId4"/>
          <a:stretch>
            <a:fillRect/>
          </a:stretch>
        </p:blipFill>
        <p:spPr>
          <a:xfrm>
            <a:off x="7373893" y="1359543"/>
            <a:ext cx="4407568" cy="2685461"/>
          </a:xfrm>
          <a:prstGeom prst="rect">
            <a:avLst/>
          </a:prstGeom>
        </p:spPr>
      </p:pic>
    </p:spTree>
    <p:extLst>
      <p:ext uri="{BB962C8B-B14F-4D97-AF65-F5344CB8AC3E}">
        <p14:creationId xmlns:p14="http://schemas.microsoft.com/office/powerpoint/2010/main" val="2317242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FE03D0-1086-459A-119C-E581F05D08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12FAF3-AAE1-111E-90D0-DE9113AC5B23}"/>
              </a:ext>
            </a:extLst>
          </p:cNvPr>
          <p:cNvSpPr>
            <a:spLocks noGrp="1"/>
          </p:cNvSpPr>
          <p:nvPr>
            <p:ph type="title"/>
          </p:nvPr>
        </p:nvSpPr>
        <p:spPr>
          <a:xfrm>
            <a:off x="350937" y="277681"/>
            <a:ext cx="11352107" cy="578801"/>
          </a:xfrm>
        </p:spPr>
        <p:txBody>
          <a:bodyPr>
            <a:normAutofit fontScale="90000"/>
          </a:bodyPr>
          <a:lstStyle/>
          <a:p>
            <a:r>
              <a:rPr lang="en-US" dirty="0"/>
              <a:t>2025 LA fire outflow from </a:t>
            </a:r>
            <a:r>
              <a:rPr lang="en-US" dirty="0" err="1"/>
              <a:t>TROPESS</a:t>
            </a:r>
            <a:r>
              <a:rPr lang="en-US" dirty="0"/>
              <a:t> CrIS CO and NH3</a:t>
            </a:r>
          </a:p>
        </p:txBody>
      </p:sp>
      <p:pic>
        <p:nvPicPr>
          <p:cNvPr id="6" name="Picture 5" descr="A picture containing ground, outdoor&#10;&#10;AI-generated content may be incorrect.">
            <a:extLst>
              <a:ext uri="{FF2B5EF4-FFF2-40B4-BE49-F238E27FC236}">
                <a16:creationId xmlns:a16="http://schemas.microsoft.com/office/drawing/2014/main" id="{8ADC41B6-C9BC-B87A-A781-DC6EFF5351EE}"/>
              </a:ext>
            </a:extLst>
          </p:cNvPr>
          <p:cNvPicPr>
            <a:picLocks noChangeAspect="1"/>
          </p:cNvPicPr>
          <p:nvPr/>
        </p:nvPicPr>
        <p:blipFill>
          <a:blip r:embed="rId2"/>
          <a:stretch>
            <a:fillRect/>
          </a:stretch>
        </p:blipFill>
        <p:spPr>
          <a:xfrm>
            <a:off x="760423" y="1474992"/>
            <a:ext cx="5023349" cy="3224624"/>
          </a:xfrm>
          <a:prstGeom prst="rect">
            <a:avLst/>
          </a:prstGeom>
        </p:spPr>
      </p:pic>
      <p:sp>
        <p:nvSpPr>
          <p:cNvPr id="5" name="Content Placeholder 6">
            <a:extLst>
              <a:ext uri="{FF2B5EF4-FFF2-40B4-BE49-F238E27FC236}">
                <a16:creationId xmlns:a16="http://schemas.microsoft.com/office/drawing/2014/main" id="{884188A6-DA64-72D4-8FD3-A525F5897207}"/>
              </a:ext>
            </a:extLst>
          </p:cNvPr>
          <p:cNvSpPr txBox="1">
            <a:spLocks/>
          </p:cNvSpPr>
          <p:nvPr/>
        </p:nvSpPr>
        <p:spPr>
          <a:xfrm>
            <a:off x="112985" y="4895943"/>
            <a:ext cx="6318224" cy="1843276"/>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Arial"/>
              </a:defRPr>
            </a:lvl1pPr>
            <a:lvl2pPr marL="742950" indent="-285750" algn="l" defTabSz="457200" rtl="0" eaLnBrk="1" latinLnBrk="0" hangingPunct="1">
              <a:spcBef>
                <a:spcPts val="2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ts val="2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ts val="200"/>
              </a:spcBef>
              <a:buFont typeface="Arial"/>
              <a:buChar char="–"/>
              <a:defRPr sz="1600" kern="1200">
                <a:solidFill>
                  <a:schemeClr val="tx1"/>
                </a:solidFill>
                <a:latin typeface="+mn-lt"/>
                <a:ea typeface="+mn-ea"/>
                <a:cs typeface="Arial"/>
              </a:defRPr>
            </a:lvl4pPr>
            <a:lvl5pPr marL="2057400" indent="-228600" algn="l" defTabSz="457200" rtl="0" eaLnBrk="1" latinLnBrk="0" hangingPunct="1">
              <a:spcBef>
                <a:spcPts val="200"/>
              </a:spcBef>
              <a:buFont typeface="Arial"/>
              <a:buChar char="»"/>
              <a:defRPr sz="16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133" dirty="0">
                <a:latin typeface="Candara" panose="020E0502030303020204" pitchFamily="34" charset="0"/>
              </a:rPr>
              <a:t>The Eaton Fire  and Palisades destroyed over 16 000 structures</a:t>
            </a:r>
          </a:p>
          <a:p>
            <a:r>
              <a:rPr lang="en-US" sz="2133" dirty="0" err="1">
                <a:latin typeface="Candara" panose="020E0502030303020204" pitchFamily="34" charset="0"/>
              </a:rPr>
              <a:t>AccuWeather</a:t>
            </a:r>
            <a:r>
              <a:rPr lang="en-US" sz="2133" dirty="0">
                <a:latin typeface="Candara" panose="020E0502030303020204" pitchFamily="34" charset="0"/>
              </a:rPr>
              <a:t> estimated that the total damage plus broader economic slowdown would add up </a:t>
            </a:r>
            <a:r>
              <a:rPr lang="en-US" sz="2133" dirty="0">
                <a:latin typeface="Candara" panose="020E0502030303020204" pitchFamily="34" charset="0"/>
                <a:hlinkClick r:id="rId3">
                  <a:extLst>
                    <a:ext uri="{A12FA001-AC4F-418D-AE19-62706E023703}">
                      <ahyp:hlinkClr xmlns:ahyp="http://schemas.microsoft.com/office/drawing/2018/hyperlinkcolor" val="tx"/>
                    </a:ext>
                  </a:extLst>
                </a:hlinkClick>
              </a:rPr>
              <a:t>between $250 billion and $275 billion.</a:t>
            </a:r>
          </a:p>
          <a:p>
            <a:r>
              <a:rPr lang="en-US" sz="2133" dirty="0">
                <a:latin typeface="Candara" panose="020E0502030303020204" pitchFamily="34" charset="0"/>
              </a:rPr>
              <a:t>That would make the 2025 Los Angeles fires the costliest natural disaster in US history.</a:t>
            </a:r>
          </a:p>
        </p:txBody>
      </p:sp>
      <p:pic>
        <p:nvPicPr>
          <p:cNvPr id="7" name="Picture 6">
            <a:extLst>
              <a:ext uri="{FF2B5EF4-FFF2-40B4-BE49-F238E27FC236}">
                <a16:creationId xmlns:a16="http://schemas.microsoft.com/office/drawing/2014/main" id="{342FE827-3271-33CA-C37D-B3F2FC727D50}"/>
              </a:ext>
            </a:extLst>
          </p:cNvPr>
          <p:cNvPicPr>
            <a:picLocks noChangeAspect="1"/>
          </p:cNvPicPr>
          <p:nvPr/>
        </p:nvPicPr>
        <p:blipFill>
          <a:blip r:embed="rId4"/>
          <a:stretch>
            <a:fillRect/>
          </a:stretch>
        </p:blipFill>
        <p:spPr>
          <a:xfrm>
            <a:off x="6492562" y="917011"/>
            <a:ext cx="4049276" cy="5732391"/>
          </a:xfrm>
          <a:prstGeom prst="rect">
            <a:avLst/>
          </a:prstGeom>
        </p:spPr>
      </p:pic>
    </p:spTree>
    <p:extLst>
      <p:ext uri="{BB962C8B-B14F-4D97-AF65-F5344CB8AC3E}">
        <p14:creationId xmlns:p14="http://schemas.microsoft.com/office/powerpoint/2010/main" val="3731104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2819DC-DDCD-4697-7AD4-55A77A5FAC56}"/>
              </a:ext>
            </a:extLst>
          </p:cNvPr>
          <p:cNvSpPr/>
          <p:nvPr/>
        </p:nvSpPr>
        <p:spPr>
          <a:xfrm>
            <a:off x="0" y="16954"/>
            <a:ext cx="12191999" cy="723275"/>
          </a:xfrm>
          <a:prstGeom prst="rect">
            <a:avLst/>
          </a:prstGeom>
          <a:solidFill>
            <a:schemeClr val="bg1"/>
          </a:solidFill>
        </p:spPr>
        <p:txBody>
          <a:bodyPr wrap="square">
            <a:spAutoFit/>
          </a:bodyPr>
          <a:lstStyle/>
          <a:p>
            <a:pPr algn="ctr"/>
            <a:r>
              <a:rPr lang="en-US" sz="2300" b="1" dirty="0">
                <a:latin typeface="Arial" panose="020B0604020202020204" pitchFamily="34" charset="0"/>
                <a:cs typeface="Arial" panose="020B0604020202020204" pitchFamily="34" charset="0"/>
              </a:rPr>
              <a:t>A range of volatile organic compounds (VOCs) can be measured with </a:t>
            </a:r>
            <a:r>
              <a:rPr lang="en-US" sz="2300" b="1" dirty="0" err="1">
                <a:latin typeface="Arial" panose="020B0604020202020204" pitchFamily="34" charset="0"/>
                <a:cs typeface="Arial" panose="020B0604020202020204" pitchFamily="34" charset="0"/>
              </a:rPr>
              <a:t>CrIS</a:t>
            </a:r>
            <a:r>
              <a:rPr lang="en-US" sz="2300" b="1" dirty="0">
                <a:latin typeface="Arial" panose="020B0604020202020204" pitchFamily="34" charset="0"/>
                <a:cs typeface="Arial" panose="020B0604020202020204" pitchFamily="34" charset="0"/>
              </a:rPr>
              <a:t>: </a:t>
            </a:r>
          </a:p>
          <a:p>
            <a:pPr algn="ctr"/>
            <a:r>
              <a:rPr lang="en-US" i="1" dirty="0">
                <a:solidFill>
                  <a:schemeClr val="bg2">
                    <a:lumMod val="50000"/>
                  </a:schemeClr>
                </a:solidFill>
                <a:latin typeface="Arial" panose="020B0604020202020204" pitchFamily="34" charset="0"/>
                <a:cs typeface="Arial" panose="020B0604020202020204" pitchFamily="34" charset="0"/>
              </a:rPr>
              <a:t>Complementary tracers for understanding biogenic, pyrogenic, anthropogenic emissions and changes over time </a:t>
            </a:r>
          </a:p>
        </p:txBody>
      </p:sp>
      <p:grpSp>
        <p:nvGrpSpPr>
          <p:cNvPr id="8" name="Group 7">
            <a:extLst>
              <a:ext uri="{FF2B5EF4-FFF2-40B4-BE49-F238E27FC236}">
                <a16:creationId xmlns:a16="http://schemas.microsoft.com/office/drawing/2014/main" id="{A86DD86A-5EB9-7B0E-93E0-34AF5ED3FBE5}"/>
              </a:ext>
            </a:extLst>
          </p:cNvPr>
          <p:cNvGrpSpPr/>
          <p:nvPr/>
        </p:nvGrpSpPr>
        <p:grpSpPr>
          <a:xfrm>
            <a:off x="58879" y="932995"/>
            <a:ext cx="9366565" cy="5884301"/>
            <a:chOff x="1351659" y="928143"/>
            <a:chExt cx="9074404" cy="5386657"/>
          </a:xfrm>
        </p:grpSpPr>
        <p:pic>
          <p:nvPicPr>
            <p:cNvPr id="4" name="Picture 3" descr="A screenshot of a map of the world&#10;&#10;Description automatically generated">
              <a:extLst>
                <a:ext uri="{FF2B5EF4-FFF2-40B4-BE49-F238E27FC236}">
                  <a16:creationId xmlns:a16="http://schemas.microsoft.com/office/drawing/2014/main" id="{F19F40E4-B370-B4BF-CA60-1A33BE8A54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739" r="24359" b="6794"/>
            <a:stretch/>
          </p:blipFill>
          <p:spPr>
            <a:xfrm>
              <a:off x="8259755" y="932832"/>
              <a:ext cx="2166308" cy="5185705"/>
            </a:xfrm>
            <a:prstGeom prst="rect">
              <a:avLst/>
            </a:prstGeom>
          </p:spPr>
        </p:pic>
        <p:pic>
          <p:nvPicPr>
            <p:cNvPr id="5" name="Picture 4" descr="A group of maps of the world&#10;&#10;Description automatically generated">
              <a:extLst>
                <a:ext uri="{FF2B5EF4-FFF2-40B4-BE49-F238E27FC236}">
                  <a16:creationId xmlns:a16="http://schemas.microsoft.com/office/drawing/2014/main" id="{0AEE290F-B8AD-523D-29E6-3EBEE17B72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738" r="24360" b="6935"/>
            <a:stretch/>
          </p:blipFill>
          <p:spPr>
            <a:xfrm>
              <a:off x="6041949" y="928143"/>
              <a:ext cx="2166306" cy="5177901"/>
            </a:xfrm>
            <a:prstGeom prst="rect">
              <a:avLst/>
            </a:prstGeom>
          </p:spPr>
        </p:pic>
        <p:pic>
          <p:nvPicPr>
            <p:cNvPr id="6" name="Picture 5" descr="A screenshot of a map of the world&#10;&#10;Description automatically generated">
              <a:extLst>
                <a:ext uri="{FF2B5EF4-FFF2-40B4-BE49-F238E27FC236}">
                  <a16:creationId xmlns:a16="http://schemas.microsoft.com/office/drawing/2014/main" id="{7E0A3684-9A9F-B2A5-FAB1-AF739DC5AA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3" r="69792" b="6935"/>
            <a:stretch/>
          </p:blipFill>
          <p:spPr>
            <a:xfrm>
              <a:off x="3822815" y="932833"/>
              <a:ext cx="2168535" cy="5177902"/>
            </a:xfrm>
            <a:prstGeom prst="rect">
              <a:avLst/>
            </a:prstGeom>
          </p:spPr>
        </p:pic>
        <p:pic>
          <p:nvPicPr>
            <p:cNvPr id="7" name="Picture 6" descr="A group of maps of the world&#10;&#10;Description automatically generated">
              <a:extLst>
                <a:ext uri="{FF2B5EF4-FFF2-40B4-BE49-F238E27FC236}">
                  <a16:creationId xmlns:a16="http://schemas.microsoft.com/office/drawing/2014/main" id="{61926494-A541-A993-8F29-FF9DB8B374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79" r="69792" b="6794"/>
            <a:stretch/>
          </p:blipFill>
          <p:spPr>
            <a:xfrm>
              <a:off x="1351659" y="928143"/>
              <a:ext cx="2426062" cy="5185703"/>
            </a:xfrm>
            <a:prstGeom prst="rect">
              <a:avLst/>
            </a:prstGeom>
          </p:spPr>
        </p:pic>
        <p:pic>
          <p:nvPicPr>
            <p:cNvPr id="9" name="Picture 8" descr="A group of maps of the world&#10;&#10;Description automatically generated">
              <a:extLst>
                <a:ext uri="{FF2B5EF4-FFF2-40B4-BE49-F238E27FC236}">
                  <a16:creationId xmlns:a16="http://schemas.microsoft.com/office/drawing/2014/main" id="{CF6A2B4D-BA4B-3782-73ED-DFE18C11DC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69" t="93430" r="45670" b="449"/>
            <a:stretch/>
          </p:blipFill>
          <p:spPr>
            <a:xfrm>
              <a:off x="3877861" y="6118209"/>
              <a:ext cx="2087737" cy="188327"/>
            </a:xfrm>
            <a:prstGeom prst="rect">
              <a:avLst/>
            </a:prstGeom>
          </p:spPr>
        </p:pic>
        <p:pic>
          <p:nvPicPr>
            <p:cNvPr id="10" name="Picture 9" descr="A group of maps of the world&#10;&#10;Description automatically generated">
              <a:extLst>
                <a:ext uri="{FF2B5EF4-FFF2-40B4-BE49-F238E27FC236}">
                  <a16:creationId xmlns:a16="http://schemas.microsoft.com/office/drawing/2014/main" id="{5820D218-CA1C-3ABE-CB8C-CBAA957CB5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69" t="93430" r="45670" b="449"/>
            <a:stretch/>
          </p:blipFill>
          <p:spPr>
            <a:xfrm>
              <a:off x="6065738" y="6118209"/>
              <a:ext cx="2087737" cy="188327"/>
            </a:xfrm>
            <a:prstGeom prst="rect">
              <a:avLst/>
            </a:prstGeom>
          </p:spPr>
        </p:pic>
        <p:pic>
          <p:nvPicPr>
            <p:cNvPr id="11" name="Picture 10" descr="A group of maps of the world&#10;&#10;Description automatically generated">
              <a:extLst>
                <a:ext uri="{FF2B5EF4-FFF2-40B4-BE49-F238E27FC236}">
                  <a16:creationId xmlns:a16="http://schemas.microsoft.com/office/drawing/2014/main" id="{DFB79F14-184F-9038-BE71-FA708CD9A6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173" t="93648" r="666" b="231"/>
            <a:stretch/>
          </p:blipFill>
          <p:spPr>
            <a:xfrm>
              <a:off x="1648270" y="6118209"/>
              <a:ext cx="2087737" cy="188327"/>
            </a:xfrm>
            <a:prstGeom prst="rect">
              <a:avLst/>
            </a:prstGeom>
          </p:spPr>
        </p:pic>
        <p:pic>
          <p:nvPicPr>
            <p:cNvPr id="12" name="Picture 11" descr="A screenshot of a map of the world&#10;&#10;Description automatically generated">
              <a:extLst>
                <a:ext uri="{FF2B5EF4-FFF2-40B4-BE49-F238E27FC236}">
                  <a16:creationId xmlns:a16="http://schemas.microsoft.com/office/drawing/2014/main" id="{81C0155C-D273-C80E-5E9B-F4DAE0E1E2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694" t="93063" r="151" b="299"/>
            <a:stretch/>
          </p:blipFill>
          <p:spPr>
            <a:xfrm>
              <a:off x="8321081" y="6109945"/>
              <a:ext cx="2093336" cy="204855"/>
            </a:xfrm>
            <a:prstGeom prst="rect">
              <a:avLst/>
            </a:prstGeom>
          </p:spPr>
        </p:pic>
      </p:grpSp>
      <p:sp>
        <p:nvSpPr>
          <p:cNvPr id="13" name="TextBox 12">
            <a:extLst>
              <a:ext uri="{FF2B5EF4-FFF2-40B4-BE49-F238E27FC236}">
                <a16:creationId xmlns:a16="http://schemas.microsoft.com/office/drawing/2014/main" id="{F5160230-32D3-1F62-218F-855587EEA8AC}"/>
              </a:ext>
            </a:extLst>
          </p:cNvPr>
          <p:cNvSpPr txBox="1"/>
          <p:nvPr/>
        </p:nvSpPr>
        <p:spPr>
          <a:xfrm>
            <a:off x="2986413" y="6447964"/>
            <a:ext cx="6219172" cy="369332"/>
          </a:xfrm>
          <a:prstGeom prst="rect">
            <a:avLst/>
          </a:prstGeom>
          <a:noFill/>
        </p:spPr>
        <p:txBody>
          <a:bodyPr wrap="square">
            <a:spAutoFit/>
          </a:bodyPr>
          <a:lstStyle/>
          <a:p>
            <a:pPr algn="r"/>
            <a:r>
              <a:rPr lang="en-US" sz="1800" dirty="0">
                <a:solidFill>
                  <a:schemeClr val="bg2">
                    <a:lumMod val="50000"/>
                  </a:schemeClr>
                </a:solidFill>
                <a:latin typeface="Avenir Book" panose="02000503020000020003" pitchFamily="2" charset="0"/>
              </a:rPr>
              <a:t>[Wells et al., </a:t>
            </a:r>
            <a:r>
              <a:rPr lang="en-US" sz="1800" i="1" dirty="0">
                <a:solidFill>
                  <a:schemeClr val="bg2">
                    <a:lumMod val="50000"/>
                  </a:schemeClr>
                </a:solidFill>
                <a:latin typeface="Avenir Book" panose="02000503020000020003" pitchFamily="2" charset="0"/>
              </a:rPr>
              <a:t>Atmos. Meas. Tech.,</a:t>
            </a:r>
            <a:r>
              <a:rPr lang="en-US" dirty="0">
                <a:solidFill>
                  <a:schemeClr val="bg2">
                    <a:lumMod val="50000"/>
                  </a:schemeClr>
                </a:solidFill>
                <a:latin typeface="Avenir Book" panose="02000503020000020003" pitchFamily="2" charset="0"/>
              </a:rPr>
              <a:t> 2025]</a:t>
            </a:r>
            <a:endParaRPr lang="en-US" sz="1800" dirty="0">
              <a:solidFill>
                <a:schemeClr val="bg2">
                  <a:lumMod val="50000"/>
                </a:schemeClr>
              </a:solidFill>
              <a:effectLst/>
              <a:latin typeface="Avenir Book" panose="02000503020000020003" pitchFamily="2" charset="0"/>
            </a:endParaRPr>
          </a:p>
        </p:txBody>
      </p:sp>
      <p:graphicFrame>
        <p:nvGraphicFramePr>
          <p:cNvPr id="3" name="Table 2">
            <a:extLst>
              <a:ext uri="{FF2B5EF4-FFF2-40B4-BE49-F238E27FC236}">
                <a16:creationId xmlns:a16="http://schemas.microsoft.com/office/drawing/2014/main" id="{F7ACED4B-7232-B980-FE2B-927F4761AC8F}"/>
              </a:ext>
            </a:extLst>
          </p:cNvPr>
          <p:cNvGraphicFramePr>
            <a:graphicFrameLocks noGrp="1"/>
          </p:cNvGraphicFramePr>
          <p:nvPr>
            <p:extLst>
              <p:ext uri="{D42A27DB-BD31-4B8C-83A1-F6EECF244321}">
                <p14:modId xmlns:p14="http://schemas.microsoft.com/office/powerpoint/2010/main" val="2865418998"/>
              </p:ext>
            </p:extLst>
          </p:nvPr>
        </p:nvGraphicFramePr>
        <p:xfrm>
          <a:off x="9508570" y="2471107"/>
          <a:ext cx="2471961" cy="2118857"/>
        </p:xfrm>
        <a:graphic>
          <a:graphicData uri="http://schemas.openxmlformats.org/drawingml/2006/table">
            <a:tbl>
              <a:tblPr firstRow="1" bandRow="1">
                <a:tableStyleId>{5C22544A-7EE6-4342-B048-85BDC9FD1C3A}</a:tableStyleId>
              </a:tblPr>
              <a:tblGrid>
                <a:gridCol w="663747">
                  <a:extLst>
                    <a:ext uri="{9D8B030D-6E8A-4147-A177-3AD203B41FA5}">
                      <a16:colId xmlns:a16="http://schemas.microsoft.com/office/drawing/2014/main" val="1462433124"/>
                    </a:ext>
                  </a:extLst>
                </a:gridCol>
                <a:gridCol w="1081155">
                  <a:extLst>
                    <a:ext uri="{9D8B030D-6E8A-4147-A177-3AD203B41FA5}">
                      <a16:colId xmlns:a16="http://schemas.microsoft.com/office/drawing/2014/main" val="1714083881"/>
                    </a:ext>
                  </a:extLst>
                </a:gridCol>
                <a:gridCol w="727059">
                  <a:extLst>
                    <a:ext uri="{9D8B030D-6E8A-4147-A177-3AD203B41FA5}">
                      <a16:colId xmlns:a16="http://schemas.microsoft.com/office/drawing/2014/main" val="1230419304"/>
                    </a:ext>
                  </a:extLst>
                </a:gridCol>
              </a:tblGrid>
              <a:tr h="382849">
                <a:tc>
                  <a:txBody>
                    <a:bodyPr/>
                    <a:lstStyle/>
                    <a:p>
                      <a:pPr algn="ctr"/>
                      <a:endParaRPr lang="en-US" sz="1200" dirty="0">
                        <a:solidFill>
                          <a:schemeClr val="accent1">
                            <a:lumMod val="75000"/>
                          </a:schemeClr>
                        </a:solidFill>
                        <a:latin typeface="Arial" panose="020B0604020202020204" pitchFamily="34" charset="0"/>
                        <a:cs typeface="Arial" panose="020B0604020202020204" pitchFamily="34" charset="0"/>
                      </a:endParaRP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Main sources:</a:t>
                      </a:r>
                    </a:p>
                    <a:p>
                      <a:pPr algn="ctr"/>
                      <a:r>
                        <a:rPr lang="en-US" sz="1200" dirty="0" err="1">
                          <a:solidFill>
                            <a:srgbClr val="00FA00"/>
                          </a:solidFill>
                          <a:latin typeface="Arial" panose="020B0604020202020204" pitchFamily="34" charset="0"/>
                          <a:cs typeface="Arial" panose="020B0604020202020204" pitchFamily="34" charset="0"/>
                        </a:rPr>
                        <a:t>Biog</a:t>
                      </a:r>
                      <a:r>
                        <a:rPr lang="en-US" sz="1200" dirty="0">
                          <a:solidFill>
                            <a:schemeClr val="accent1">
                              <a:lumMod val="75000"/>
                            </a:schemeClr>
                          </a:solidFill>
                          <a:latin typeface="Arial" panose="020B0604020202020204" pitchFamily="34" charset="0"/>
                          <a:cs typeface="Arial" panose="020B0604020202020204" pitchFamily="34" charset="0"/>
                        </a:rPr>
                        <a:t> / </a:t>
                      </a:r>
                      <a:r>
                        <a:rPr lang="en-US" sz="1200" dirty="0">
                          <a:solidFill>
                            <a:srgbClr val="FF40FF"/>
                          </a:solidFill>
                          <a:latin typeface="Arial" panose="020B0604020202020204" pitchFamily="34" charset="0"/>
                          <a:cs typeface="Arial" panose="020B0604020202020204" pitchFamily="34" charset="0"/>
                        </a:rPr>
                        <a:t>Fires</a:t>
                      </a:r>
                      <a:r>
                        <a:rPr lang="en-US" sz="1200" dirty="0">
                          <a:solidFill>
                            <a:schemeClr val="accent1">
                              <a:lumMod val="75000"/>
                            </a:schemeClr>
                          </a:solidFill>
                          <a:latin typeface="Arial" panose="020B0604020202020204" pitchFamily="34" charset="0"/>
                          <a:cs typeface="Arial" panose="020B0604020202020204" pitchFamily="34" charset="0"/>
                        </a:rPr>
                        <a:t> / </a:t>
                      </a:r>
                      <a:r>
                        <a:rPr lang="en-US" sz="1200" dirty="0">
                          <a:solidFill>
                            <a:srgbClr val="AB7942"/>
                          </a:solidFill>
                          <a:latin typeface="Arial" panose="020B0604020202020204" pitchFamily="34" charset="0"/>
                          <a:cs typeface="Arial" panose="020B0604020202020204" pitchFamily="34" charset="0"/>
                        </a:rPr>
                        <a:t>Anthro</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Lifetime (d)</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0983429"/>
                  </a:ext>
                </a:extLst>
              </a:tr>
              <a:tr h="251051">
                <a:tc>
                  <a:txBody>
                    <a:bodyPr/>
                    <a:lstStyle/>
                    <a:p>
                      <a:pPr algn="ctr"/>
                      <a:r>
                        <a:rPr lang="en-US" sz="1200" dirty="0">
                          <a:latin typeface="Arial" panose="020B0604020202020204" pitchFamily="34" charset="0"/>
                          <a:cs typeface="Arial" panose="020B0604020202020204" pitchFamily="34" charset="0"/>
                        </a:rPr>
                        <a:t>Isoprene</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200" b="1" dirty="0">
                          <a:solidFill>
                            <a:srgbClr val="00FA00"/>
                          </a:solidFill>
                          <a:latin typeface="Arial" panose="020B0604020202020204" pitchFamily="34" charset="0"/>
                          <a:cs typeface="Arial" panose="020B0604020202020204" pitchFamily="34" charset="0"/>
                        </a:rPr>
                        <a:t>B</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&lt; 0.1</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35053832"/>
                  </a:ext>
                </a:extLst>
              </a:tr>
              <a:tr h="250326">
                <a:tc>
                  <a:txBody>
                    <a:bodyPr/>
                    <a:lstStyle/>
                    <a:p>
                      <a:pPr algn="ctr"/>
                      <a:r>
                        <a:rPr lang="en-US" sz="1200" dirty="0">
                          <a:latin typeface="Arial" panose="020B0604020202020204" pitchFamily="34" charset="0"/>
                          <a:cs typeface="Arial" panose="020B0604020202020204" pitchFamily="34" charset="0"/>
                        </a:rPr>
                        <a:t>Methanol</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FA00"/>
                          </a:solidFill>
                          <a:latin typeface="Arial" panose="020B0604020202020204" pitchFamily="34" charset="0"/>
                          <a:cs typeface="Arial" panose="020B0604020202020204" pitchFamily="34" charset="0"/>
                        </a:rPr>
                        <a:t>B</a:t>
                      </a:r>
                      <a:r>
                        <a:rPr lang="en-US" sz="1200" b="1" dirty="0">
                          <a:solidFill>
                            <a:schemeClr val="tx1"/>
                          </a:solidFill>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a:t>
                      </a:r>
                      <a:r>
                        <a:rPr lang="en-US" sz="1200" b="0" dirty="0">
                          <a:solidFill>
                            <a:srgbClr val="FF40FF"/>
                          </a:solidFill>
                          <a:latin typeface="Arial" panose="020B0604020202020204" pitchFamily="34" charset="0"/>
                          <a:cs typeface="Arial" panose="020B0604020202020204" pitchFamily="34" charset="0"/>
                        </a:rPr>
                        <a:t>f</a:t>
                      </a:r>
                      <a:r>
                        <a:rPr lang="en-US" sz="1200" b="0" dirty="0">
                          <a:solidFill>
                            <a:schemeClr val="tx1"/>
                          </a:solidFill>
                          <a:latin typeface="Arial" panose="020B0604020202020204" pitchFamily="34" charset="0"/>
                          <a:cs typeface="Arial" panose="020B0604020202020204" pitchFamily="34" charset="0"/>
                        </a:rPr>
                        <a:t>, </a:t>
                      </a:r>
                      <a:r>
                        <a:rPr lang="en-US" sz="1200" b="0" dirty="0">
                          <a:solidFill>
                            <a:srgbClr val="AB7942"/>
                          </a:solidFill>
                          <a:latin typeface="Arial" panose="020B0604020202020204" pitchFamily="34" charset="0"/>
                          <a:cs typeface="Arial" panose="020B0604020202020204" pitchFamily="34" charset="0"/>
                        </a:rPr>
                        <a:t>a</a:t>
                      </a:r>
                      <a:r>
                        <a:rPr lang="en-US" sz="1200" b="0" dirty="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13</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820994523"/>
                  </a:ext>
                </a:extLst>
              </a:tr>
              <a:tr h="250326">
                <a:tc>
                  <a:txBody>
                    <a:bodyPr/>
                    <a:lstStyle/>
                    <a:p>
                      <a:pPr algn="ctr"/>
                      <a:r>
                        <a:rPr lang="en-US" sz="1200" dirty="0">
                          <a:latin typeface="Arial" panose="020B0604020202020204" pitchFamily="34" charset="0"/>
                          <a:cs typeface="Arial" panose="020B0604020202020204" pitchFamily="34" charset="0"/>
                        </a:rPr>
                        <a:t>Ethane</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200" b="1" dirty="0">
                          <a:solidFill>
                            <a:srgbClr val="AB7942"/>
                          </a:solidFill>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 (</a:t>
                      </a:r>
                      <a:r>
                        <a:rPr lang="en-US" sz="1200" dirty="0">
                          <a:solidFill>
                            <a:srgbClr val="FF40FF"/>
                          </a:solidFill>
                          <a:latin typeface="Arial" panose="020B0604020202020204" pitchFamily="34" charset="0"/>
                          <a:cs typeface="Arial" panose="020B0604020202020204" pitchFamily="34" charset="0"/>
                        </a:rPr>
                        <a:t>f</a:t>
                      </a:r>
                      <a:r>
                        <a:rPr lang="en-US" sz="1200" dirty="0">
                          <a:latin typeface="Arial" panose="020B0604020202020204" pitchFamily="34" charset="0"/>
                          <a:cs typeface="Arial" panose="020B0604020202020204" pitchFamily="34" charset="0"/>
                        </a:rPr>
                        <a:t>)</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45</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163059119"/>
                  </a:ext>
                </a:extLst>
              </a:tr>
              <a:tr h="271371">
                <a:tc>
                  <a:txBody>
                    <a:bodyPr/>
                    <a:lstStyle/>
                    <a:p>
                      <a:pPr algn="ctr"/>
                      <a:r>
                        <a:rPr lang="en-US" sz="1200" dirty="0">
                          <a:latin typeface="Arial" panose="020B0604020202020204" pitchFamily="34" charset="0"/>
                          <a:cs typeface="Arial" panose="020B0604020202020204" pitchFamily="34" charset="0"/>
                        </a:rPr>
                        <a:t>Ethene</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200" b="1" dirty="0">
                          <a:solidFill>
                            <a:srgbClr val="00FA00"/>
                          </a:solidFill>
                          <a:latin typeface="Arial" panose="020B0604020202020204" pitchFamily="34" charset="0"/>
                          <a:cs typeface="Arial" panose="020B0604020202020204" pitchFamily="34" charset="0"/>
                        </a:rPr>
                        <a:t>B</a:t>
                      </a:r>
                      <a:r>
                        <a:rPr lang="en-US" sz="1200" b="1" dirty="0">
                          <a:latin typeface="Arial" panose="020B0604020202020204" pitchFamily="34" charset="0"/>
                          <a:cs typeface="Arial" panose="020B0604020202020204" pitchFamily="34" charset="0"/>
                        </a:rPr>
                        <a:t>, </a:t>
                      </a:r>
                      <a:r>
                        <a:rPr lang="en-US" sz="1200" b="1" dirty="0">
                          <a:solidFill>
                            <a:srgbClr val="FF40FF"/>
                          </a:solidFill>
                          <a:latin typeface="Arial" panose="020B0604020202020204" pitchFamily="34" charset="0"/>
                          <a:cs typeface="Arial" panose="020B0604020202020204" pitchFamily="34" charset="0"/>
                        </a:rPr>
                        <a:t>F</a:t>
                      </a:r>
                      <a:r>
                        <a:rPr lang="en-US" sz="1200" b="1" dirty="0">
                          <a:latin typeface="Arial" panose="020B0604020202020204" pitchFamily="34" charset="0"/>
                          <a:cs typeface="Arial" panose="020B0604020202020204" pitchFamily="34" charset="0"/>
                        </a:rPr>
                        <a:t>, </a:t>
                      </a:r>
                      <a:r>
                        <a:rPr lang="en-US" sz="1200" b="1" dirty="0">
                          <a:solidFill>
                            <a:srgbClr val="AB7942"/>
                          </a:solidFill>
                          <a:latin typeface="Arial" panose="020B0604020202020204" pitchFamily="34" charset="0"/>
                          <a:cs typeface="Arial" panose="020B0604020202020204" pitchFamily="34" charset="0"/>
                        </a:rPr>
                        <a:t>A</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1</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6676776"/>
                  </a:ext>
                </a:extLst>
              </a:tr>
              <a:tr h="259080">
                <a:tc>
                  <a:txBody>
                    <a:bodyPr/>
                    <a:lstStyle/>
                    <a:p>
                      <a:pPr algn="ctr"/>
                      <a:r>
                        <a:rPr lang="en-US" sz="1200" dirty="0">
                          <a:latin typeface="Arial" panose="020B0604020202020204" pitchFamily="34" charset="0"/>
                          <a:cs typeface="Arial" panose="020B0604020202020204" pitchFamily="34" charset="0"/>
                        </a:rPr>
                        <a:t>Ethyne</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200" b="1" dirty="0">
                          <a:solidFill>
                            <a:srgbClr val="AB7942"/>
                          </a:solidFill>
                          <a:latin typeface="Arial" panose="020B0604020202020204" pitchFamily="34" charset="0"/>
                          <a:cs typeface="Arial" panose="020B0604020202020204" pitchFamily="34" charset="0"/>
                        </a:rPr>
                        <a:t>A</a:t>
                      </a:r>
                      <a:r>
                        <a:rPr lang="en-US" sz="1200" b="1" dirty="0">
                          <a:latin typeface="Arial" panose="020B0604020202020204" pitchFamily="34" charset="0"/>
                          <a:cs typeface="Arial" panose="020B0604020202020204" pitchFamily="34" charset="0"/>
                        </a:rPr>
                        <a:t>, </a:t>
                      </a:r>
                      <a:r>
                        <a:rPr lang="en-US" sz="1200" b="1" dirty="0">
                          <a:solidFill>
                            <a:srgbClr val="FF40FF"/>
                          </a:solidFill>
                          <a:latin typeface="Arial" panose="020B0604020202020204" pitchFamily="34" charset="0"/>
                          <a:cs typeface="Arial" panose="020B0604020202020204" pitchFamily="34" charset="0"/>
                        </a:rPr>
                        <a:t>F</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13</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55199089"/>
                  </a:ext>
                </a:extLst>
              </a:tr>
              <a:tr h="269775">
                <a:tc>
                  <a:txBody>
                    <a:bodyPr/>
                    <a:lstStyle/>
                    <a:p>
                      <a:pPr algn="ctr"/>
                      <a:r>
                        <a:rPr lang="en-US" sz="1200" dirty="0">
                          <a:latin typeface="Arial" panose="020B0604020202020204" pitchFamily="34" charset="0"/>
                          <a:cs typeface="Arial" panose="020B0604020202020204" pitchFamily="34" charset="0"/>
                        </a:rPr>
                        <a:t>HCN</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rgbClr val="FF40FF"/>
                          </a:solidFill>
                          <a:latin typeface="Arial" panose="020B0604020202020204" pitchFamily="34" charset="0"/>
                          <a:cs typeface="Arial" panose="020B0604020202020204" pitchFamily="34" charset="0"/>
                        </a:rPr>
                        <a:t>F</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150</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4158048"/>
                  </a:ext>
                </a:extLst>
              </a:tr>
            </a:tbl>
          </a:graphicData>
        </a:graphic>
      </p:graphicFrame>
      <p:grpSp>
        <p:nvGrpSpPr>
          <p:cNvPr id="15" name="Group 14">
            <a:extLst>
              <a:ext uri="{FF2B5EF4-FFF2-40B4-BE49-F238E27FC236}">
                <a16:creationId xmlns:a16="http://schemas.microsoft.com/office/drawing/2014/main" id="{1CF508EE-5F5A-7981-F1F8-31F0FB88E55F}"/>
              </a:ext>
            </a:extLst>
          </p:cNvPr>
          <p:cNvGrpSpPr/>
          <p:nvPr/>
        </p:nvGrpSpPr>
        <p:grpSpPr>
          <a:xfrm>
            <a:off x="9881941" y="5331835"/>
            <a:ext cx="2052162" cy="951073"/>
            <a:chOff x="27215" y="5866223"/>
            <a:chExt cx="2052162" cy="951073"/>
          </a:xfrm>
        </p:grpSpPr>
        <p:sp>
          <p:nvSpPr>
            <p:cNvPr id="16" name="TextBox 15">
              <a:extLst>
                <a:ext uri="{FF2B5EF4-FFF2-40B4-BE49-F238E27FC236}">
                  <a16:creationId xmlns:a16="http://schemas.microsoft.com/office/drawing/2014/main" id="{0DBDA78B-58A7-07B9-5027-ACEE6C3C44DB}"/>
                </a:ext>
              </a:extLst>
            </p:cNvPr>
            <p:cNvSpPr txBox="1"/>
            <p:nvPr/>
          </p:nvSpPr>
          <p:spPr>
            <a:xfrm>
              <a:off x="27215" y="6294076"/>
              <a:ext cx="2052162"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Millet group</a:t>
              </a:r>
            </a:p>
            <a:p>
              <a:pPr algn="ctr"/>
              <a:r>
                <a:rPr lang="en-US" sz="1400" dirty="0">
                  <a:latin typeface="Arial" panose="020B0604020202020204" pitchFamily="34" charset="0"/>
                  <a:cs typeface="Arial" panose="020B0604020202020204" pitchFamily="34" charset="0"/>
                </a:rPr>
                <a:t>University of Minnesota</a:t>
              </a:r>
            </a:p>
          </p:txBody>
        </p:sp>
        <p:pic>
          <p:nvPicPr>
            <p:cNvPr id="17" name="Picture 16" descr="A red and black arrows&#10;&#10;AI-generated content may be incorrect.">
              <a:extLst>
                <a:ext uri="{FF2B5EF4-FFF2-40B4-BE49-F238E27FC236}">
                  <a16:creationId xmlns:a16="http://schemas.microsoft.com/office/drawing/2014/main" id="{A3A30420-CE15-5C5E-16CB-F860EC259458}"/>
                </a:ext>
              </a:extLst>
            </p:cNvPr>
            <p:cNvPicPr>
              <a:picLocks noChangeAspect="1"/>
            </p:cNvPicPr>
            <p:nvPr/>
          </p:nvPicPr>
          <p:blipFill>
            <a:blip r:embed="rId5"/>
            <a:stretch>
              <a:fillRect/>
            </a:stretch>
          </p:blipFill>
          <p:spPr>
            <a:xfrm>
              <a:off x="640425" y="5866223"/>
              <a:ext cx="825743" cy="453627"/>
            </a:xfrm>
            <a:prstGeom prst="rect">
              <a:avLst/>
            </a:prstGeom>
          </p:spPr>
        </p:pic>
      </p:grpSp>
    </p:spTree>
    <p:extLst>
      <p:ext uri="{BB962C8B-B14F-4D97-AF65-F5344CB8AC3E}">
        <p14:creationId xmlns:p14="http://schemas.microsoft.com/office/powerpoint/2010/main" val="787328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2FF40D55-A707-F378-71CB-37C4F0826EBA}"/>
              </a:ext>
            </a:extLst>
          </p:cNvPr>
          <p:cNvSpPr txBox="1"/>
          <p:nvPr/>
        </p:nvSpPr>
        <p:spPr>
          <a:xfrm>
            <a:off x="6026055" y="5156681"/>
            <a:ext cx="6106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The </a:t>
            </a:r>
            <a:r>
              <a:rPr kumimoji="0" lang="en-US" sz="16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CrIS</a:t>
            </a:r>
            <a:r>
              <a:rPr kumimoji="0" lang="en-US"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 VOC data map individual fire plumes and can:</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600" dirty="0">
                <a:latin typeface="Arial" panose="020B0604020202020204" pitchFamily="34" charset="0"/>
                <a:cs typeface="Arial" panose="020B0604020202020204" pitchFamily="34" charset="0"/>
              </a:rPr>
              <a:t>Q</a:t>
            </a:r>
            <a:r>
              <a:rPr kumimoji="0" lang="en-US" sz="16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uantify</a:t>
            </a:r>
            <a:r>
              <a:rPr kumimoji="0" lang="en-US"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 emission ratios</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600" dirty="0">
                <a:latin typeface="Arial" panose="020B0604020202020204" pitchFamily="34" charset="0"/>
                <a:cs typeface="Arial" panose="020B0604020202020204" pitchFamily="34" charset="0"/>
              </a:rPr>
              <a:t>Test biomass burning inventories</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600" dirty="0">
                <a:latin typeface="Arial" panose="020B0604020202020204" pitchFamily="34" charset="0"/>
                <a:cs typeface="Arial" panose="020B0604020202020204" pitchFamily="34" charset="0"/>
              </a:rPr>
              <a:t>Show how VOC speciation depends on fire and fuel properties</a:t>
            </a:r>
            <a:endParaRPr kumimoji="0" lang="en-US" sz="16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DE157932-BC60-E087-E424-890B49C860C4}"/>
              </a:ext>
            </a:extLst>
          </p:cNvPr>
          <p:cNvGrpSpPr/>
          <p:nvPr/>
        </p:nvGrpSpPr>
        <p:grpSpPr>
          <a:xfrm>
            <a:off x="198490" y="1460978"/>
            <a:ext cx="5827565" cy="3563724"/>
            <a:chOff x="321301" y="2991963"/>
            <a:chExt cx="5827565" cy="3563724"/>
          </a:xfrm>
        </p:grpSpPr>
        <p:grpSp>
          <p:nvGrpSpPr>
            <p:cNvPr id="4" name="Group 3">
              <a:extLst>
                <a:ext uri="{FF2B5EF4-FFF2-40B4-BE49-F238E27FC236}">
                  <a16:creationId xmlns:a16="http://schemas.microsoft.com/office/drawing/2014/main" id="{7448ED46-A9CD-E370-6B8C-5EFD9D931806}"/>
                </a:ext>
              </a:extLst>
            </p:cNvPr>
            <p:cNvGrpSpPr/>
            <p:nvPr/>
          </p:nvGrpSpPr>
          <p:grpSpPr>
            <a:xfrm>
              <a:off x="321301" y="2991963"/>
              <a:ext cx="5827565" cy="3563724"/>
              <a:chOff x="728805" y="2912451"/>
              <a:chExt cx="5827565" cy="3563724"/>
            </a:xfrm>
          </p:grpSpPr>
          <p:sp>
            <p:nvSpPr>
              <p:cNvPr id="5" name="Rectangle 4">
                <a:extLst>
                  <a:ext uri="{FF2B5EF4-FFF2-40B4-BE49-F238E27FC236}">
                    <a16:creationId xmlns:a16="http://schemas.microsoft.com/office/drawing/2014/main" id="{C530E3A9-9F3A-9F33-33E6-2B8C99EE144C}"/>
                  </a:ext>
                </a:extLst>
              </p:cNvPr>
              <p:cNvSpPr/>
              <p:nvPr/>
            </p:nvSpPr>
            <p:spPr>
              <a:xfrm>
                <a:off x="728805" y="2918220"/>
                <a:ext cx="5827565" cy="3557955"/>
              </a:xfrm>
              <a:prstGeom prst="rect">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3BB8283-3ECB-660A-2983-CDF7998BEAAA}"/>
                  </a:ext>
                </a:extLst>
              </p:cNvPr>
              <p:cNvSpPr txBox="1"/>
              <p:nvPr/>
            </p:nvSpPr>
            <p:spPr>
              <a:xfrm>
                <a:off x="728805" y="2912451"/>
                <a:ext cx="58275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Together, TIR and UV/Vis space-based observations can characterize the main fire VOCs</a:t>
                </a:r>
              </a:p>
            </p:txBody>
          </p:sp>
          <p:sp>
            <p:nvSpPr>
              <p:cNvPr id="7" name="TextBox 6">
                <a:extLst>
                  <a:ext uri="{FF2B5EF4-FFF2-40B4-BE49-F238E27FC236}">
                    <a16:creationId xmlns:a16="http://schemas.microsoft.com/office/drawing/2014/main" id="{9194BFE8-5C1E-48A7-83A2-B12ECB1C5926}"/>
                  </a:ext>
                </a:extLst>
              </p:cNvPr>
              <p:cNvSpPr txBox="1"/>
              <p:nvPr/>
            </p:nvSpPr>
            <p:spPr>
              <a:xfrm>
                <a:off x="739742" y="5934223"/>
                <a:ext cx="58166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Cumulative mass fraction of measured VOC emissions during WE-CAN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a:t>
                </a:r>
                <a:r>
                  <a:rPr kumimoji="0" lang="en-US" sz="1400" b="0" i="1" u="none" strike="noStrike" kern="1200" cap="none" spc="0" normalizeH="0" baseline="0" noProof="0" dirty="0" err="1">
                    <a:ln>
                      <a:noFill/>
                    </a:ln>
                    <a:solidFill>
                      <a:schemeClr val="accent1">
                        <a:lumMod val="75000"/>
                      </a:schemeClr>
                    </a:solidFill>
                    <a:effectLst/>
                    <a:uLnTx/>
                    <a:uFillTx/>
                    <a:latin typeface="Arial" panose="020B0604020202020204" pitchFamily="34" charset="0"/>
                    <a:cs typeface="Arial" panose="020B0604020202020204" pitchFamily="34" charset="0"/>
                  </a:rPr>
                  <a:t>Permar</a:t>
                </a:r>
                <a:r>
                  <a:rPr kumimoji="0" lang="en-US" sz="1400" b="0" i="1"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 et al., 2021]</a:t>
                </a:r>
              </a:p>
            </p:txBody>
          </p:sp>
          <p:grpSp>
            <p:nvGrpSpPr>
              <p:cNvPr id="8" name="Group 7">
                <a:extLst>
                  <a:ext uri="{FF2B5EF4-FFF2-40B4-BE49-F238E27FC236}">
                    <a16:creationId xmlns:a16="http://schemas.microsoft.com/office/drawing/2014/main" id="{C718A965-50FF-A894-3F9D-930B7920E8CF}"/>
                  </a:ext>
                </a:extLst>
              </p:cNvPr>
              <p:cNvGrpSpPr/>
              <p:nvPr/>
            </p:nvGrpSpPr>
            <p:grpSpPr>
              <a:xfrm>
                <a:off x="757868" y="3454689"/>
                <a:ext cx="4572000" cy="2451024"/>
                <a:chOff x="757868" y="3414933"/>
                <a:chExt cx="4572000" cy="2451024"/>
              </a:xfrm>
            </p:grpSpPr>
            <p:pic>
              <p:nvPicPr>
                <p:cNvPr id="9" name="Picture 4">
                  <a:extLst>
                    <a:ext uri="{FF2B5EF4-FFF2-40B4-BE49-F238E27FC236}">
                      <a16:creationId xmlns:a16="http://schemas.microsoft.com/office/drawing/2014/main" id="{329BBC9E-8A67-DAAF-C724-69161C8F15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11" t="28459" r="5677" b="21530"/>
                <a:stretch/>
              </p:blipFill>
              <p:spPr bwMode="auto">
                <a:xfrm>
                  <a:off x="757868" y="3436926"/>
                  <a:ext cx="4572000" cy="24290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41EECEA-D084-35B2-3C5C-9AE2C89CA144}"/>
                    </a:ext>
                  </a:extLst>
                </p:cNvPr>
                <p:cNvSpPr txBox="1"/>
                <p:nvPr/>
              </p:nvSpPr>
              <p:spPr>
                <a:xfrm>
                  <a:off x="4139793" y="3414933"/>
                  <a:ext cx="274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2BD53081-A5A2-C095-7C62-FD7579AAAF1C}"/>
                    </a:ext>
                  </a:extLst>
                </p:cNvPr>
                <p:cNvSpPr txBox="1"/>
                <p:nvPr/>
              </p:nvSpPr>
              <p:spPr>
                <a:xfrm>
                  <a:off x="4381451" y="3661259"/>
                  <a:ext cx="274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07091023-B795-D46F-21DB-98478EAD5B28}"/>
                    </a:ext>
                  </a:extLst>
                </p:cNvPr>
                <p:cNvSpPr txBox="1"/>
                <p:nvPr/>
              </p:nvSpPr>
              <p:spPr>
                <a:xfrm>
                  <a:off x="4081777" y="4288947"/>
                  <a:ext cx="274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grpSp>
        </p:grpSp>
        <p:sp>
          <p:nvSpPr>
            <p:cNvPr id="19" name="Rectangle 18">
              <a:extLst>
                <a:ext uri="{FF2B5EF4-FFF2-40B4-BE49-F238E27FC236}">
                  <a16:creationId xmlns:a16="http://schemas.microsoft.com/office/drawing/2014/main" id="{EEE1E729-CEDD-68DA-8072-52C1C0F9569A}"/>
                </a:ext>
              </a:extLst>
            </p:cNvPr>
            <p:cNvSpPr/>
            <p:nvPr/>
          </p:nvSpPr>
          <p:spPr>
            <a:xfrm>
              <a:off x="3587316" y="4264063"/>
              <a:ext cx="555322" cy="207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BE95915-3E0D-BB4E-1BA7-D5D9B851A767}"/>
                </a:ext>
              </a:extLst>
            </p:cNvPr>
            <p:cNvSpPr txBox="1"/>
            <p:nvPr/>
          </p:nvSpPr>
          <p:spPr>
            <a:xfrm>
              <a:off x="3486940" y="4201052"/>
              <a:ext cx="274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21" name="Rectangle 20">
              <a:extLst>
                <a:ext uri="{FF2B5EF4-FFF2-40B4-BE49-F238E27FC236}">
                  <a16:creationId xmlns:a16="http://schemas.microsoft.com/office/drawing/2014/main" id="{957CF86B-C0BC-B047-5B4C-224521FF576F}"/>
                </a:ext>
              </a:extLst>
            </p:cNvPr>
            <p:cNvSpPr/>
            <p:nvPr/>
          </p:nvSpPr>
          <p:spPr>
            <a:xfrm>
              <a:off x="3896973" y="4654764"/>
              <a:ext cx="555322" cy="207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EF49408-34C9-0777-5264-9073587C2F09}"/>
                </a:ext>
              </a:extLst>
            </p:cNvPr>
            <p:cNvSpPr txBox="1"/>
            <p:nvPr/>
          </p:nvSpPr>
          <p:spPr>
            <a:xfrm>
              <a:off x="3793133" y="4638252"/>
              <a:ext cx="274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23" name="Rectangle 22">
              <a:extLst>
                <a:ext uri="{FF2B5EF4-FFF2-40B4-BE49-F238E27FC236}">
                  <a16:creationId xmlns:a16="http://schemas.microsoft.com/office/drawing/2014/main" id="{020DB760-72BC-7A7D-19E9-5ED9B14CF7F4}"/>
                </a:ext>
              </a:extLst>
            </p:cNvPr>
            <p:cNvSpPr/>
            <p:nvPr/>
          </p:nvSpPr>
          <p:spPr>
            <a:xfrm>
              <a:off x="3601247" y="4890271"/>
              <a:ext cx="555322" cy="207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EAABA03-3D47-9D1E-A0E9-408A995DE5B0}"/>
                </a:ext>
              </a:extLst>
            </p:cNvPr>
            <p:cNvSpPr txBox="1"/>
            <p:nvPr/>
          </p:nvSpPr>
          <p:spPr>
            <a:xfrm>
              <a:off x="3497996" y="4834489"/>
              <a:ext cx="274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id="{6CDE7822-CFF3-2B8D-5A6D-2C12B548925B}"/>
                </a:ext>
              </a:extLst>
            </p:cNvPr>
            <p:cNvSpPr/>
            <p:nvPr/>
          </p:nvSpPr>
          <p:spPr>
            <a:xfrm>
              <a:off x="3698630" y="5316545"/>
              <a:ext cx="555322" cy="207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8FB94AF-8B8F-80A9-8CE9-5DB9A8751A2A}"/>
                </a:ext>
              </a:extLst>
            </p:cNvPr>
            <p:cNvSpPr txBox="1"/>
            <p:nvPr/>
          </p:nvSpPr>
          <p:spPr>
            <a:xfrm>
              <a:off x="3605824" y="5253082"/>
              <a:ext cx="274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E651A9CA-5CD8-8A49-A233-440DE8D6223D}"/>
                </a:ext>
              </a:extLst>
            </p:cNvPr>
            <p:cNvSpPr txBox="1"/>
            <p:nvPr/>
          </p:nvSpPr>
          <p:spPr>
            <a:xfrm>
              <a:off x="3545173" y="5019155"/>
              <a:ext cx="274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grpSp>
      <p:sp>
        <p:nvSpPr>
          <p:cNvPr id="32" name="Rectangle 31">
            <a:extLst>
              <a:ext uri="{FF2B5EF4-FFF2-40B4-BE49-F238E27FC236}">
                <a16:creationId xmlns:a16="http://schemas.microsoft.com/office/drawing/2014/main" id="{58D6F617-6936-3051-93A7-F2ABC71BA1C0}"/>
              </a:ext>
            </a:extLst>
          </p:cNvPr>
          <p:cNvSpPr/>
          <p:nvPr/>
        </p:nvSpPr>
        <p:spPr>
          <a:xfrm>
            <a:off x="0" y="5079"/>
            <a:ext cx="12191999" cy="800219"/>
          </a:xfrm>
          <a:prstGeom prst="rect">
            <a:avLst/>
          </a:prstGeom>
          <a:solidFill>
            <a:schemeClr val="bg1"/>
          </a:solidFill>
        </p:spPr>
        <p:txBody>
          <a:bodyPr wrap="square">
            <a:spAutoFit/>
          </a:bodyPr>
          <a:lstStyle/>
          <a:p>
            <a:pPr algn="ctr"/>
            <a:r>
              <a:rPr lang="en-US" sz="2300" b="1" dirty="0">
                <a:latin typeface="Arial" panose="020B0604020202020204" pitchFamily="34" charset="0"/>
                <a:cs typeface="Arial" panose="020B0604020202020204" pitchFamily="34" charset="0"/>
              </a:rPr>
              <a:t>These VOC observations provide valuable information for understanding fire emissions and impacts </a:t>
            </a:r>
          </a:p>
        </p:txBody>
      </p:sp>
      <p:sp>
        <p:nvSpPr>
          <p:cNvPr id="33" name="TextBox 32">
            <a:extLst>
              <a:ext uri="{FF2B5EF4-FFF2-40B4-BE49-F238E27FC236}">
                <a16:creationId xmlns:a16="http://schemas.microsoft.com/office/drawing/2014/main" id="{B9BDB8C7-86C4-D8C3-A789-7FC46C304D43}"/>
              </a:ext>
            </a:extLst>
          </p:cNvPr>
          <p:cNvSpPr txBox="1"/>
          <p:nvPr/>
        </p:nvSpPr>
        <p:spPr>
          <a:xfrm>
            <a:off x="-570354" y="935625"/>
            <a:ext cx="6219172" cy="369332"/>
          </a:xfrm>
          <a:prstGeom prst="rect">
            <a:avLst/>
          </a:prstGeom>
          <a:noFill/>
        </p:spPr>
        <p:txBody>
          <a:bodyPr wrap="square">
            <a:spAutoFit/>
          </a:bodyPr>
          <a:lstStyle/>
          <a:p>
            <a:pPr algn="r"/>
            <a:r>
              <a:rPr lang="en-US" sz="1800" dirty="0">
                <a:solidFill>
                  <a:schemeClr val="bg2">
                    <a:lumMod val="50000"/>
                  </a:schemeClr>
                </a:solidFill>
                <a:latin typeface="Avenir Book" panose="02000503020000020003" pitchFamily="2" charset="0"/>
              </a:rPr>
              <a:t>[</a:t>
            </a:r>
            <a:r>
              <a:rPr lang="en-US" sz="1800" dirty="0" err="1">
                <a:solidFill>
                  <a:schemeClr val="bg2">
                    <a:lumMod val="50000"/>
                  </a:schemeClr>
                </a:solidFill>
                <a:latin typeface="Avenir Book" panose="02000503020000020003" pitchFamily="2" charset="0"/>
              </a:rPr>
              <a:t>Juncosa</a:t>
            </a:r>
            <a:r>
              <a:rPr lang="en-US" sz="1800" dirty="0">
                <a:solidFill>
                  <a:schemeClr val="bg2">
                    <a:lumMod val="50000"/>
                  </a:schemeClr>
                </a:solidFill>
                <a:latin typeface="Avenir Book" panose="02000503020000020003" pitchFamily="2" charset="0"/>
              </a:rPr>
              <a:t> </a:t>
            </a:r>
            <a:r>
              <a:rPr lang="en-US" sz="1800" dirty="0" err="1">
                <a:solidFill>
                  <a:schemeClr val="bg2">
                    <a:lumMod val="50000"/>
                  </a:schemeClr>
                </a:solidFill>
                <a:latin typeface="Avenir Book" panose="02000503020000020003" pitchFamily="2" charset="0"/>
              </a:rPr>
              <a:t>Calahorrano</a:t>
            </a:r>
            <a:r>
              <a:rPr lang="en-US" sz="1800" dirty="0">
                <a:solidFill>
                  <a:schemeClr val="bg2">
                    <a:lumMod val="50000"/>
                  </a:schemeClr>
                </a:solidFill>
                <a:latin typeface="Avenir Book" panose="02000503020000020003" pitchFamily="2" charset="0"/>
              </a:rPr>
              <a:t> et al., </a:t>
            </a:r>
            <a:r>
              <a:rPr lang="en-US" sz="1800" i="1" dirty="0">
                <a:solidFill>
                  <a:schemeClr val="bg2">
                    <a:lumMod val="50000"/>
                  </a:schemeClr>
                </a:solidFill>
                <a:latin typeface="Avenir Book" panose="02000503020000020003" pitchFamily="2" charset="0"/>
              </a:rPr>
              <a:t>in prep.</a:t>
            </a:r>
            <a:r>
              <a:rPr lang="en-US" dirty="0">
                <a:solidFill>
                  <a:schemeClr val="bg2">
                    <a:lumMod val="50000"/>
                  </a:schemeClr>
                </a:solidFill>
                <a:latin typeface="Avenir Book" panose="02000503020000020003" pitchFamily="2" charset="0"/>
              </a:rPr>
              <a:t>]</a:t>
            </a:r>
            <a:endParaRPr lang="en-US" sz="1800" dirty="0">
              <a:solidFill>
                <a:schemeClr val="bg2">
                  <a:lumMod val="50000"/>
                </a:schemeClr>
              </a:solidFill>
              <a:effectLst/>
              <a:latin typeface="Avenir Book" panose="02000503020000020003" pitchFamily="2" charset="0"/>
            </a:endParaRPr>
          </a:p>
        </p:txBody>
      </p:sp>
      <p:grpSp>
        <p:nvGrpSpPr>
          <p:cNvPr id="35" name="Group 34">
            <a:extLst>
              <a:ext uri="{FF2B5EF4-FFF2-40B4-BE49-F238E27FC236}">
                <a16:creationId xmlns:a16="http://schemas.microsoft.com/office/drawing/2014/main" id="{194674B0-35E5-0E09-F9F8-AC3C1777ACCB}"/>
              </a:ext>
            </a:extLst>
          </p:cNvPr>
          <p:cNvGrpSpPr/>
          <p:nvPr/>
        </p:nvGrpSpPr>
        <p:grpSpPr>
          <a:xfrm>
            <a:off x="6704651" y="1127147"/>
            <a:ext cx="4662026" cy="4029534"/>
            <a:chOff x="7344185" y="636714"/>
            <a:chExt cx="4662026" cy="4029534"/>
          </a:xfrm>
        </p:grpSpPr>
        <p:grpSp>
          <p:nvGrpSpPr>
            <p:cNvPr id="36" name="Group 35">
              <a:extLst>
                <a:ext uri="{FF2B5EF4-FFF2-40B4-BE49-F238E27FC236}">
                  <a16:creationId xmlns:a16="http://schemas.microsoft.com/office/drawing/2014/main" id="{EDA989A2-7C20-D25E-47E2-841922CE2B0B}"/>
                </a:ext>
              </a:extLst>
            </p:cNvPr>
            <p:cNvGrpSpPr/>
            <p:nvPr/>
          </p:nvGrpSpPr>
          <p:grpSpPr>
            <a:xfrm>
              <a:off x="7382995" y="1000909"/>
              <a:ext cx="2246863" cy="1851189"/>
              <a:chOff x="5908208" y="947851"/>
              <a:chExt cx="2246863" cy="1851189"/>
            </a:xfrm>
          </p:grpSpPr>
          <p:pic>
            <p:nvPicPr>
              <p:cNvPr id="54" name="Picture 12">
                <a:extLst>
                  <a:ext uri="{FF2B5EF4-FFF2-40B4-BE49-F238E27FC236}">
                    <a16:creationId xmlns:a16="http://schemas.microsoft.com/office/drawing/2014/main" id="{D5984448-CB23-E194-8794-3425333D1D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43" t="1233" r="33614" b="56215"/>
              <a:stretch>
                <a:fillRect/>
              </a:stretch>
            </p:blipFill>
            <p:spPr bwMode="auto">
              <a:xfrm>
                <a:off x="5908208" y="947851"/>
                <a:ext cx="2246863" cy="1802165"/>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0CE0CF4A-A9D1-EF69-7E3C-29E3BB0A8B23}"/>
                  </a:ext>
                </a:extLst>
              </p:cNvPr>
              <p:cNvSpPr/>
              <p:nvPr/>
            </p:nvSpPr>
            <p:spPr>
              <a:xfrm>
                <a:off x="6728059" y="2627697"/>
                <a:ext cx="587141" cy="171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DE0CDAEF-A8CF-4A82-2C4F-E9269BDA749C}"/>
                </a:ext>
              </a:extLst>
            </p:cNvPr>
            <p:cNvGrpSpPr/>
            <p:nvPr/>
          </p:nvGrpSpPr>
          <p:grpSpPr>
            <a:xfrm>
              <a:off x="9725637" y="948727"/>
              <a:ext cx="2246863" cy="1903371"/>
              <a:chOff x="8250850" y="895669"/>
              <a:chExt cx="2246863" cy="1903371"/>
            </a:xfrm>
          </p:grpSpPr>
          <p:pic>
            <p:nvPicPr>
              <p:cNvPr id="52" name="Picture 12">
                <a:extLst>
                  <a:ext uri="{FF2B5EF4-FFF2-40B4-BE49-F238E27FC236}">
                    <a16:creationId xmlns:a16="http://schemas.microsoft.com/office/drawing/2014/main" id="{23F05271-AAE4-1155-DA0B-842ED4CA0E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962" r="111" b="54667"/>
              <a:stretch>
                <a:fillRect/>
              </a:stretch>
            </p:blipFill>
            <p:spPr bwMode="auto">
              <a:xfrm>
                <a:off x="8250850" y="895669"/>
                <a:ext cx="2246863" cy="1903371"/>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C95870A1-E130-6BE4-1685-9087E712FAB6}"/>
                  </a:ext>
                </a:extLst>
              </p:cNvPr>
              <p:cNvSpPr/>
              <p:nvPr/>
            </p:nvSpPr>
            <p:spPr>
              <a:xfrm>
                <a:off x="9069131" y="2627696"/>
                <a:ext cx="587141" cy="171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75310414-0D2C-444A-7263-62FBB9A9E972}"/>
                </a:ext>
              </a:extLst>
            </p:cNvPr>
            <p:cNvGrpSpPr/>
            <p:nvPr/>
          </p:nvGrpSpPr>
          <p:grpSpPr>
            <a:xfrm>
              <a:off x="7344185" y="2828117"/>
              <a:ext cx="2246862" cy="1838131"/>
              <a:chOff x="5870116" y="2797952"/>
              <a:chExt cx="2246862" cy="1838131"/>
            </a:xfrm>
          </p:grpSpPr>
          <p:pic>
            <p:nvPicPr>
              <p:cNvPr id="50" name="Picture 12">
                <a:extLst>
                  <a:ext uri="{FF2B5EF4-FFF2-40B4-BE49-F238E27FC236}">
                    <a16:creationId xmlns:a16="http://schemas.microsoft.com/office/drawing/2014/main" id="{D8BE3B5A-2104-BADB-667A-8F95E32932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 t="55490" r="67073" b="1574"/>
              <a:stretch>
                <a:fillRect/>
              </a:stretch>
            </p:blipFill>
            <p:spPr bwMode="auto">
              <a:xfrm>
                <a:off x="5870116" y="2797952"/>
                <a:ext cx="2246862" cy="179019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549746F5-0C64-92B5-C8DF-1BD4C5B2B452}"/>
                  </a:ext>
                </a:extLst>
              </p:cNvPr>
              <p:cNvSpPr/>
              <p:nvPr/>
            </p:nvSpPr>
            <p:spPr>
              <a:xfrm>
                <a:off x="6738068" y="4464740"/>
                <a:ext cx="587141" cy="171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884AFE60-B027-3895-840F-55D75F379059}"/>
                </a:ext>
              </a:extLst>
            </p:cNvPr>
            <p:cNvGrpSpPr/>
            <p:nvPr/>
          </p:nvGrpSpPr>
          <p:grpSpPr>
            <a:xfrm>
              <a:off x="9759350" y="2828117"/>
              <a:ext cx="2246861" cy="1838131"/>
              <a:chOff x="8278733" y="2750016"/>
              <a:chExt cx="2246861" cy="1838131"/>
            </a:xfrm>
          </p:grpSpPr>
          <p:pic>
            <p:nvPicPr>
              <p:cNvPr id="48" name="Picture 12">
                <a:extLst>
                  <a:ext uri="{FF2B5EF4-FFF2-40B4-BE49-F238E27FC236}">
                    <a16:creationId xmlns:a16="http://schemas.microsoft.com/office/drawing/2014/main" id="{98CD8CF8-F41A-B70C-45DD-14C2070576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974" t="55489" r="-131" b="1794"/>
              <a:stretch>
                <a:fillRect/>
              </a:stretch>
            </p:blipFill>
            <p:spPr bwMode="auto">
              <a:xfrm>
                <a:off x="8278733" y="2750016"/>
                <a:ext cx="2246861" cy="178105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34C61902-92DC-A280-9E78-C9FBAD52B5ED}"/>
                  </a:ext>
                </a:extLst>
              </p:cNvPr>
              <p:cNvSpPr/>
              <p:nvPr/>
            </p:nvSpPr>
            <p:spPr>
              <a:xfrm>
                <a:off x="9080710" y="4416804"/>
                <a:ext cx="587141" cy="171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a:extLst>
                <a:ext uri="{FF2B5EF4-FFF2-40B4-BE49-F238E27FC236}">
                  <a16:creationId xmlns:a16="http://schemas.microsoft.com/office/drawing/2014/main" id="{6F8BC0B8-B9DA-5A74-4AD7-D1EA4C6BB443}"/>
                </a:ext>
              </a:extLst>
            </p:cNvPr>
            <p:cNvSpPr txBox="1"/>
            <p:nvPr/>
          </p:nvSpPr>
          <p:spPr>
            <a:xfrm>
              <a:off x="8078083" y="636714"/>
              <a:ext cx="3219151" cy="369332"/>
            </a:xfrm>
            <a:prstGeom prst="rect">
              <a:avLst/>
            </a:prstGeom>
            <a:noFill/>
          </p:spPr>
          <p:txBody>
            <a:bodyPr wrap="none" rtlCol="0">
              <a:spAutoFit/>
            </a:bodyPr>
            <a:lstStyle/>
            <a:p>
              <a:pPr algn="ctr"/>
              <a:r>
                <a:rPr lang="en-US" dirty="0" err="1">
                  <a:latin typeface="Arial" panose="020B0604020202020204" pitchFamily="34" charset="0"/>
                  <a:cs typeface="Arial" panose="020B0604020202020204" pitchFamily="34" charset="0"/>
                </a:rPr>
                <a:t>CrIS</a:t>
              </a:r>
              <a:r>
                <a:rPr lang="en-US" dirty="0">
                  <a:latin typeface="Arial" panose="020B0604020202020204" pitchFamily="34" charset="0"/>
                  <a:cs typeface="Arial" panose="020B0604020202020204" pitchFamily="34" charset="0"/>
                </a:rPr>
                <a:t> columns (molecule cm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p>
          </p:txBody>
        </p:sp>
        <p:sp>
          <p:nvSpPr>
            <p:cNvPr id="42" name="TextBox 41">
              <a:extLst>
                <a:ext uri="{FF2B5EF4-FFF2-40B4-BE49-F238E27FC236}">
                  <a16:creationId xmlns:a16="http://schemas.microsoft.com/office/drawing/2014/main" id="{F39F9B3F-8934-02D9-ECFE-E451477E26DA}"/>
                </a:ext>
              </a:extLst>
            </p:cNvPr>
            <p:cNvSpPr txBox="1"/>
            <p:nvPr/>
          </p:nvSpPr>
          <p:spPr>
            <a:xfrm>
              <a:off x="8674886" y="1032254"/>
              <a:ext cx="918710" cy="338554"/>
            </a:xfrm>
            <a:prstGeom prst="rect">
              <a:avLst/>
            </a:prstGeom>
            <a:solidFill>
              <a:schemeClr val="bg1">
                <a:alpha val="80000"/>
              </a:schemeClr>
            </a:solidFill>
          </p:spPr>
          <p:txBody>
            <a:bodyPr wrap="square" rtlCol="0">
              <a:spAutoFit/>
            </a:bodyPr>
            <a:lstStyle/>
            <a:p>
              <a:pPr algn="ctr"/>
              <a:r>
                <a:rPr lang="en-US" sz="1600" dirty="0">
                  <a:solidFill>
                    <a:srgbClr val="FB610E"/>
                  </a:solidFill>
                  <a:latin typeface="Arial" panose="020B0604020202020204" pitchFamily="34" charset="0"/>
                  <a:cs typeface="Arial" panose="020B0604020202020204" pitchFamily="34" charset="0"/>
                </a:rPr>
                <a:t>CH</a:t>
              </a:r>
              <a:r>
                <a:rPr lang="en-US" sz="1600" baseline="-25000" dirty="0">
                  <a:solidFill>
                    <a:srgbClr val="FB610E"/>
                  </a:solidFill>
                  <a:latin typeface="Arial" panose="020B0604020202020204" pitchFamily="34" charset="0"/>
                  <a:cs typeface="Arial" panose="020B0604020202020204" pitchFamily="34" charset="0"/>
                </a:rPr>
                <a:t>3</a:t>
              </a:r>
              <a:r>
                <a:rPr lang="en-US" sz="1600" dirty="0">
                  <a:solidFill>
                    <a:srgbClr val="FB610E"/>
                  </a:solidFill>
                  <a:latin typeface="Arial" panose="020B0604020202020204" pitchFamily="34" charset="0"/>
                  <a:cs typeface="Arial" panose="020B0604020202020204" pitchFamily="34" charset="0"/>
                </a:rPr>
                <a:t>OH</a:t>
              </a:r>
            </a:p>
          </p:txBody>
        </p:sp>
        <p:sp>
          <p:nvSpPr>
            <p:cNvPr id="43" name="TextBox 42">
              <a:extLst>
                <a:ext uri="{FF2B5EF4-FFF2-40B4-BE49-F238E27FC236}">
                  <a16:creationId xmlns:a16="http://schemas.microsoft.com/office/drawing/2014/main" id="{F08B5098-A083-7E24-F143-E15A58853520}"/>
                </a:ext>
              </a:extLst>
            </p:cNvPr>
            <p:cNvSpPr txBox="1"/>
            <p:nvPr/>
          </p:nvSpPr>
          <p:spPr>
            <a:xfrm>
              <a:off x="11287485" y="1032254"/>
              <a:ext cx="681562" cy="338554"/>
            </a:xfrm>
            <a:prstGeom prst="rect">
              <a:avLst/>
            </a:prstGeom>
            <a:solidFill>
              <a:schemeClr val="bg1">
                <a:alpha val="80000"/>
              </a:schemeClr>
            </a:solidFill>
          </p:spPr>
          <p:txBody>
            <a:bodyPr wrap="square" rtlCol="0">
              <a:spAutoFit/>
            </a:bodyPr>
            <a:lstStyle/>
            <a:p>
              <a:pPr algn="ctr"/>
              <a:r>
                <a:rPr lang="en-US" sz="1600" dirty="0">
                  <a:solidFill>
                    <a:srgbClr val="FF35B3"/>
                  </a:solidFill>
                  <a:latin typeface="Arial" panose="020B0604020202020204" pitchFamily="34" charset="0"/>
                  <a:cs typeface="Arial" panose="020B0604020202020204" pitchFamily="34" charset="0"/>
                </a:rPr>
                <a:t>C</a:t>
              </a:r>
              <a:r>
                <a:rPr lang="en-US" sz="1600" baseline="-25000" dirty="0">
                  <a:solidFill>
                    <a:srgbClr val="FF35B3"/>
                  </a:solidFill>
                  <a:latin typeface="Arial" panose="020B0604020202020204" pitchFamily="34" charset="0"/>
                  <a:cs typeface="Arial" panose="020B0604020202020204" pitchFamily="34" charset="0"/>
                </a:rPr>
                <a:t>2</a:t>
              </a:r>
              <a:r>
                <a:rPr lang="en-US" sz="1600" dirty="0">
                  <a:solidFill>
                    <a:srgbClr val="FF35B3"/>
                  </a:solidFill>
                  <a:latin typeface="Arial" panose="020B0604020202020204" pitchFamily="34" charset="0"/>
                  <a:cs typeface="Arial" panose="020B0604020202020204" pitchFamily="34" charset="0"/>
                </a:rPr>
                <a:t>H</a:t>
              </a:r>
              <a:r>
                <a:rPr lang="en-US" sz="1600" baseline="-25000" dirty="0">
                  <a:solidFill>
                    <a:srgbClr val="FF35B3"/>
                  </a:solidFill>
                  <a:latin typeface="Arial" panose="020B0604020202020204" pitchFamily="34" charset="0"/>
                  <a:cs typeface="Arial" panose="020B0604020202020204" pitchFamily="34" charset="0"/>
                </a:rPr>
                <a:t>4</a:t>
              </a:r>
            </a:p>
          </p:txBody>
        </p:sp>
        <p:sp>
          <p:nvSpPr>
            <p:cNvPr id="44" name="TextBox 43">
              <a:extLst>
                <a:ext uri="{FF2B5EF4-FFF2-40B4-BE49-F238E27FC236}">
                  <a16:creationId xmlns:a16="http://schemas.microsoft.com/office/drawing/2014/main" id="{CFAEA389-C33F-5F3A-F5DE-96E8B9615032}"/>
                </a:ext>
              </a:extLst>
            </p:cNvPr>
            <p:cNvSpPr txBox="1"/>
            <p:nvPr/>
          </p:nvSpPr>
          <p:spPr>
            <a:xfrm>
              <a:off x="8823700" y="2851246"/>
              <a:ext cx="712394" cy="338554"/>
            </a:xfrm>
            <a:prstGeom prst="rect">
              <a:avLst/>
            </a:prstGeom>
            <a:solidFill>
              <a:schemeClr val="bg1">
                <a:alpha val="80000"/>
              </a:schemeClr>
            </a:solidFill>
          </p:spPr>
          <p:txBody>
            <a:bodyPr wrap="square" rtlCol="0">
              <a:spAutoFit/>
            </a:bodyPr>
            <a:lstStyle/>
            <a:p>
              <a:pPr algn="ctr"/>
              <a:r>
                <a:rPr lang="en-US" sz="1600" dirty="0">
                  <a:solidFill>
                    <a:srgbClr val="329CFF"/>
                  </a:solidFill>
                  <a:latin typeface="Arial" panose="020B0604020202020204" pitchFamily="34" charset="0"/>
                  <a:cs typeface="Arial" panose="020B0604020202020204" pitchFamily="34" charset="0"/>
                </a:rPr>
                <a:t>C</a:t>
              </a:r>
              <a:r>
                <a:rPr lang="en-US" sz="1600" baseline="-25000" dirty="0">
                  <a:solidFill>
                    <a:srgbClr val="329CFF"/>
                  </a:solidFill>
                  <a:latin typeface="Arial" panose="020B0604020202020204" pitchFamily="34" charset="0"/>
                  <a:cs typeface="Arial" panose="020B0604020202020204" pitchFamily="34" charset="0"/>
                </a:rPr>
                <a:t>2</a:t>
              </a:r>
              <a:r>
                <a:rPr lang="en-US" sz="1600" dirty="0">
                  <a:solidFill>
                    <a:srgbClr val="329CFF"/>
                  </a:solidFill>
                  <a:latin typeface="Arial" panose="020B0604020202020204" pitchFamily="34" charset="0"/>
                  <a:cs typeface="Arial" panose="020B0604020202020204" pitchFamily="34" charset="0"/>
                </a:rPr>
                <a:t>H</a:t>
              </a:r>
              <a:r>
                <a:rPr lang="en-US" sz="1600" baseline="-25000" dirty="0">
                  <a:solidFill>
                    <a:srgbClr val="329CFF"/>
                  </a:solidFill>
                  <a:latin typeface="Arial" panose="020B0604020202020204" pitchFamily="34" charset="0"/>
                  <a:cs typeface="Arial" panose="020B0604020202020204" pitchFamily="34" charset="0"/>
                </a:rPr>
                <a:t>2</a:t>
              </a:r>
            </a:p>
          </p:txBody>
        </p:sp>
        <p:sp>
          <p:nvSpPr>
            <p:cNvPr id="45" name="TextBox 44">
              <a:extLst>
                <a:ext uri="{FF2B5EF4-FFF2-40B4-BE49-F238E27FC236}">
                  <a16:creationId xmlns:a16="http://schemas.microsoft.com/office/drawing/2014/main" id="{93B44303-CC44-BD6A-B046-B5D57A5C4CB0}"/>
                </a:ext>
              </a:extLst>
            </p:cNvPr>
            <p:cNvSpPr txBox="1"/>
            <p:nvPr/>
          </p:nvSpPr>
          <p:spPr>
            <a:xfrm>
              <a:off x="11284936" y="2861251"/>
              <a:ext cx="681562" cy="338554"/>
            </a:xfrm>
            <a:prstGeom prst="rect">
              <a:avLst/>
            </a:prstGeom>
            <a:solidFill>
              <a:schemeClr val="bg1">
                <a:alpha val="90000"/>
              </a:schemeClr>
            </a:solidFill>
          </p:spPr>
          <p:txBody>
            <a:bodyPr wrap="square" rtlCol="0">
              <a:spAutoFit/>
            </a:bodyPr>
            <a:lstStyle/>
            <a:p>
              <a:pPr algn="ctr"/>
              <a:r>
                <a:rPr lang="en-US" sz="1600" dirty="0">
                  <a:solidFill>
                    <a:srgbClr val="5BC271"/>
                  </a:solidFill>
                  <a:latin typeface="Arial" panose="020B0604020202020204" pitchFamily="34" charset="0"/>
                  <a:cs typeface="Arial" panose="020B0604020202020204" pitchFamily="34" charset="0"/>
                </a:rPr>
                <a:t>HCN</a:t>
              </a:r>
              <a:endParaRPr lang="en-US" sz="1600" baseline="-25000" dirty="0">
                <a:solidFill>
                  <a:srgbClr val="5BC271"/>
                </a:solidFill>
                <a:latin typeface="Arial" panose="020B0604020202020204" pitchFamily="34" charset="0"/>
                <a:cs typeface="Arial" panose="020B0604020202020204" pitchFamily="34" charset="0"/>
              </a:endParaRPr>
            </a:p>
          </p:txBody>
        </p:sp>
      </p:grpSp>
      <p:sp>
        <p:nvSpPr>
          <p:cNvPr id="57" name="TextBox 56">
            <a:extLst>
              <a:ext uri="{FF2B5EF4-FFF2-40B4-BE49-F238E27FC236}">
                <a16:creationId xmlns:a16="http://schemas.microsoft.com/office/drawing/2014/main" id="{08F07487-6AD7-FB22-EF80-513FDFBFF225}"/>
              </a:ext>
            </a:extLst>
          </p:cNvPr>
          <p:cNvSpPr txBox="1"/>
          <p:nvPr/>
        </p:nvSpPr>
        <p:spPr>
          <a:xfrm>
            <a:off x="4034838" y="2849313"/>
            <a:ext cx="20404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Detectable in TIR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Detectable in UV/Vis</a:t>
            </a:r>
          </a:p>
        </p:txBody>
      </p:sp>
      <p:grpSp>
        <p:nvGrpSpPr>
          <p:cNvPr id="61" name="Group 60">
            <a:extLst>
              <a:ext uri="{FF2B5EF4-FFF2-40B4-BE49-F238E27FC236}">
                <a16:creationId xmlns:a16="http://schemas.microsoft.com/office/drawing/2014/main" id="{EB62EDFC-1F66-593B-AA73-122B82D5EC80}"/>
              </a:ext>
            </a:extLst>
          </p:cNvPr>
          <p:cNvGrpSpPr/>
          <p:nvPr/>
        </p:nvGrpSpPr>
        <p:grpSpPr>
          <a:xfrm>
            <a:off x="264721" y="5284333"/>
            <a:ext cx="2052162" cy="951073"/>
            <a:chOff x="27215" y="5866223"/>
            <a:chExt cx="2052162" cy="951073"/>
          </a:xfrm>
        </p:grpSpPr>
        <p:sp>
          <p:nvSpPr>
            <p:cNvPr id="58" name="TextBox 57">
              <a:extLst>
                <a:ext uri="{FF2B5EF4-FFF2-40B4-BE49-F238E27FC236}">
                  <a16:creationId xmlns:a16="http://schemas.microsoft.com/office/drawing/2014/main" id="{0D7088D4-1BFB-C57E-EEA8-334A880030FC}"/>
                </a:ext>
              </a:extLst>
            </p:cNvPr>
            <p:cNvSpPr txBox="1"/>
            <p:nvPr/>
          </p:nvSpPr>
          <p:spPr>
            <a:xfrm>
              <a:off x="27215" y="6294076"/>
              <a:ext cx="2052162"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Millet group</a:t>
              </a:r>
            </a:p>
            <a:p>
              <a:pPr algn="ctr"/>
              <a:r>
                <a:rPr lang="en-US" sz="1400" dirty="0">
                  <a:latin typeface="Arial" panose="020B0604020202020204" pitchFamily="34" charset="0"/>
                  <a:cs typeface="Arial" panose="020B0604020202020204" pitchFamily="34" charset="0"/>
                </a:rPr>
                <a:t>University of Minnesota</a:t>
              </a:r>
            </a:p>
          </p:txBody>
        </p:sp>
        <p:pic>
          <p:nvPicPr>
            <p:cNvPr id="60" name="Picture 59" descr="A red and black arrows&#10;&#10;AI-generated content may be incorrect.">
              <a:extLst>
                <a:ext uri="{FF2B5EF4-FFF2-40B4-BE49-F238E27FC236}">
                  <a16:creationId xmlns:a16="http://schemas.microsoft.com/office/drawing/2014/main" id="{7141B5E3-4ADF-6F7D-7B35-FDCD232AAFC7}"/>
                </a:ext>
              </a:extLst>
            </p:cNvPr>
            <p:cNvPicPr>
              <a:picLocks noChangeAspect="1"/>
            </p:cNvPicPr>
            <p:nvPr/>
          </p:nvPicPr>
          <p:blipFill>
            <a:blip r:embed="rId4"/>
            <a:stretch>
              <a:fillRect/>
            </a:stretch>
          </p:blipFill>
          <p:spPr>
            <a:xfrm>
              <a:off x="640425" y="5866223"/>
              <a:ext cx="825743" cy="453627"/>
            </a:xfrm>
            <a:prstGeom prst="rect">
              <a:avLst/>
            </a:prstGeom>
          </p:spPr>
        </p:pic>
      </p:grpSp>
    </p:spTree>
    <p:extLst>
      <p:ext uri="{BB962C8B-B14F-4D97-AF65-F5344CB8AC3E}">
        <p14:creationId xmlns:p14="http://schemas.microsoft.com/office/powerpoint/2010/main" val="2942681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0EE522-2AF5-0BE1-4B71-26D671BFA9AA}"/>
              </a:ext>
            </a:extLst>
          </p:cNvPr>
          <p:cNvGrpSpPr/>
          <p:nvPr/>
        </p:nvGrpSpPr>
        <p:grpSpPr>
          <a:xfrm>
            <a:off x="150033" y="296108"/>
            <a:ext cx="11865429" cy="5779467"/>
            <a:chOff x="163285" y="296108"/>
            <a:chExt cx="11865429" cy="5779467"/>
          </a:xfrm>
        </p:grpSpPr>
        <p:sp>
          <p:nvSpPr>
            <p:cNvPr id="10" name="Rectangle 9">
              <a:extLst>
                <a:ext uri="{FF2B5EF4-FFF2-40B4-BE49-F238E27FC236}">
                  <a16:creationId xmlns:a16="http://schemas.microsoft.com/office/drawing/2014/main" id="{A1254AC1-F17B-25A5-1F30-3E15C27C4D50}"/>
                </a:ext>
              </a:extLst>
            </p:cNvPr>
            <p:cNvSpPr/>
            <p:nvPr/>
          </p:nvSpPr>
          <p:spPr>
            <a:xfrm>
              <a:off x="163285" y="296108"/>
              <a:ext cx="11865429" cy="57553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2514FD4-7592-6664-4004-2EDF44813EEC}"/>
                </a:ext>
              </a:extLst>
            </p:cNvPr>
            <p:cNvGrpSpPr/>
            <p:nvPr/>
          </p:nvGrpSpPr>
          <p:grpSpPr>
            <a:xfrm>
              <a:off x="511630" y="332015"/>
              <a:ext cx="11057072" cy="5743560"/>
              <a:chOff x="511630" y="332015"/>
              <a:chExt cx="11057072" cy="5743560"/>
            </a:xfrm>
          </p:grpSpPr>
          <p:sp>
            <p:nvSpPr>
              <p:cNvPr id="11" name="Title 1">
                <a:extLst>
                  <a:ext uri="{FF2B5EF4-FFF2-40B4-BE49-F238E27FC236}">
                    <a16:creationId xmlns:a16="http://schemas.microsoft.com/office/drawing/2014/main" id="{4097BA51-593A-A2D2-74E6-17C50262D951}"/>
                  </a:ext>
                </a:extLst>
              </p:cNvPr>
              <p:cNvSpPr txBox="1">
                <a:spLocks/>
              </p:cNvSpPr>
              <p:nvPr/>
            </p:nvSpPr>
            <p:spPr>
              <a:xfrm>
                <a:off x="1028700" y="332015"/>
                <a:ext cx="10134600" cy="56061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Terra/MOPITT Status </a:t>
                </a:r>
              </a:p>
            </p:txBody>
          </p:sp>
          <p:sp>
            <p:nvSpPr>
              <p:cNvPr id="12" name="Content Placeholder 2">
                <a:extLst>
                  <a:ext uri="{FF2B5EF4-FFF2-40B4-BE49-F238E27FC236}">
                    <a16:creationId xmlns:a16="http://schemas.microsoft.com/office/drawing/2014/main" id="{CA29261C-D17E-286D-D88D-29106EADC6D0}"/>
                  </a:ext>
                </a:extLst>
              </p:cNvPr>
              <p:cNvSpPr txBox="1">
                <a:spLocks/>
              </p:cNvSpPr>
              <p:nvPr/>
            </p:nvSpPr>
            <p:spPr>
              <a:xfrm>
                <a:off x="511630" y="1126245"/>
                <a:ext cx="11057072" cy="4949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solidFill>
                      <a:schemeClr val="bg1"/>
                    </a:solidFill>
                    <a:latin typeface="Arial" panose="020B0604020202020204" pitchFamily="34" charset="0"/>
                    <a:cs typeface="Arial" panose="020B0604020202020204" pitchFamily="34" charset="0"/>
                  </a:rPr>
                  <a:t>On August 11, 2024 MOPITT experienced failure of the MWIR PMC (channel 7) with sensitivity in the upper troposphere. </a:t>
                </a:r>
              </a:p>
              <a:p>
                <a:r>
                  <a:rPr lang="en-US" altLang="en-US" dirty="0">
                    <a:solidFill>
                      <a:schemeClr val="bg1"/>
                    </a:solidFill>
                    <a:latin typeface="Arial" panose="020B0604020202020204" pitchFamily="34" charset="0"/>
                    <a:cs typeface="Arial" panose="020B0604020202020204" pitchFamily="34" charset="0"/>
                  </a:rPr>
                  <a:t>After several attempts, the PMC has not recovered.</a:t>
                </a:r>
              </a:p>
              <a:p>
                <a:r>
                  <a:rPr lang="en-US" altLang="en-US" dirty="0">
                    <a:solidFill>
                      <a:schemeClr val="bg1"/>
                    </a:solidFill>
                    <a:latin typeface="Arial" panose="020B0604020202020204" pitchFamily="34" charset="0"/>
                    <a:cs typeface="Arial" panose="020B0604020202020204" pitchFamily="34" charset="0"/>
                  </a:rPr>
                  <a:t>MOPITT LMC observations with sensitivity in the lower troposphere remain unchanged (both MWIR and SWIR) </a:t>
                </a:r>
              </a:p>
              <a:p>
                <a:r>
                  <a:rPr lang="en-US" altLang="en-US" dirty="0">
                    <a:solidFill>
                      <a:schemeClr val="bg1"/>
                    </a:solidFill>
                    <a:latin typeface="Arial" panose="020B0604020202020204" pitchFamily="34" charset="0"/>
                    <a:cs typeface="Arial" panose="020B0604020202020204" pitchFamily="34" charset="0"/>
                  </a:rPr>
                  <a:t>MOPITT continued to produce vertical profiles and columns; reported diagnostics (AK) describe the reduced sensitivity until we went into SAFE mode on 1 Feb. 2025 to address Terra power losses.</a:t>
                </a:r>
              </a:p>
              <a:p>
                <a:r>
                  <a:rPr lang="en-US" altLang="en-US" dirty="0">
                    <a:solidFill>
                      <a:schemeClr val="bg1"/>
                    </a:solidFill>
                    <a:latin typeface="Arial" panose="020B0604020202020204" pitchFamily="34" charset="0"/>
                    <a:cs typeface="Arial" panose="020B0604020202020204" pitchFamily="34" charset="0"/>
                  </a:rPr>
                  <a:t>Due to continued power issues on Terra, MOPITT was powered off 2025.04.09</a:t>
                </a:r>
              </a:p>
              <a:p>
                <a:pPr marL="0" indent="0">
                  <a:buNone/>
                </a:pPr>
                <a:endParaRPr lang="en-US" dirty="0">
                  <a:solidFill>
                    <a:schemeClr val="bg1"/>
                  </a:solidFill>
                  <a:latin typeface="Arial" panose="020B0604020202020204" pitchFamily="34" charset="0"/>
                  <a:cs typeface="Arial" panose="020B0604020202020204" pitchFamily="34" charset="0"/>
                </a:endParaRPr>
              </a:p>
              <a:p>
                <a:pPr marL="457200" lvl="1" indent="0">
                  <a:buNone/>
                </a:pPr>
                <a:endParaRPr lang="en-US" altLang="en-US" sz="2800" dirty="0">
                  <a:solidFill>
                    <a:schemeClr val="bg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908956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720674-EE20-8EEE-4FC0-D698CC3DAA10}"/>
              </a:ext>
            </a:extLst>
          </p:cNvPr>
          <p:cNvSpPr>
            <a:spLocks noGrp="1"/>
          </p:cNvSpPr>
          <p:nvPr>
            <p:ph type="sldNum" sz="quarter" idx="12"/>
          </p:nvPr>
        </p:nvSpPr>
        <p:spPr/>
        <p:txBody>
          <a:bodyPr/>
          <a:lstStyle/>
          <a:p>
            <a:fld id="{15A3E946-E244-2B4C-B5C0-D38D991842D7}" type="slidenum">
              <a:rPr lang="en-US" smtClean="0"/>
              <a:t>15</a:t>
            </a:fld>
            <a:endParaRPr lang="en-US"/>
          </a:p>
        </p:txBody>
      </p:sp>
      <p:pic>
        <p:nvPicPr>
          <p:cNvPr id="4" name="Picture 3">
            <a:extLst>
              <a:ext uri="{FF2B5EF4-FFF2-40B4-BE49-F238E27FC236}">
                <a16:creationId xmlns:a16="http://schemas.microsoft.com/office/drawing/2014/main" id="{095D2329-D4D8-76BC-701F-4B4A16C93FF8}"/>
              </a:ext>
            </a:extLst>
          </p:cNvPr>
          <p:cNvPicPr>
            <a:picLocks noChangeAspect="1"/>
          </p:cNvPicPr>
          <p:nvPr/>
        </p:nvPicPr>
        <p:blipFill>
          <a:blip r:embed="rId3"/>
          <a:srcRect t="21184" r="10553" b="14163"/>
          <a:stretch/>
        </p:blipFill>
        <p:spPr>
          <a:xfrm>
            <a:off x="728303" y="898640"/>
            <a:ext cx="10339090" cy="5360276"/>
          </a:xfrm>
          <a:prstGeom prst="rect">
            <a:avLst/>
          </a:prstGeom>
        </p:spPr>
      </p:pic>
      <p:sp>
        <p:nvSpPr>
          <p:cNvPr id="5" name="TextBox 4">
            <a:extLst>
              <a:ext uri="{FF2B5EF4-FFF2-40B4-BE49-F238E27FC236}">
                <a16:creationId xmlns:a16="http://schemas.microsoft.com/office/drawing/2014/main" id="{4FE8EC0F-4A32-7BFC-D675-A712BEA64B6B}"/>
              </a:ext>
            </a:extLst>
          </p:cNvPr>
          <p:cNvSpPr txBox="1"/>
          <p:nvPr/>
        </p:nvSpPr>
        <p:spPr>
          <a:xfrm>
            <a:off x="1828795" y="126124"/>
            <a:ext cx="8234562" cy="584775"/>
          </a:xfrm>
          <a:prstGeom prst="rect">
            <a:avLst/>
          </a:prstGeom>
          <a:noFill/>
        </p:spPr>
        <p:txBody>
          <a:bodyPr wrap="none" rtlCol="0">
            <a:spAutoFit/>
          </a:bodyPr>
          <a:lstStyle/>
          <a:p>
            <a:r>
              <a:rPr lang="en-US" sz="3200" dirty="0"/>
              <a:t>MOPITT surface layer CO observations over land</a:t>
            </a:r>
          </a:p>
        </p:txBody>
      </p:sp>
    </p:spTree>
    <p:extLst>
      <p:ext uri="{BB962C8B-B14F-4D97-AF65-F5344CB8AC3E}">
        <p14:creationId xmlns:p14="http://schemas.microsoft.com/office/powerpoint/2010/main" val="1626407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7A133-5B2E-D521-1E76-91C14CCE971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3527828-F70C-99E8-97A8-365B559C6C5E}"/>
              </a:ext>
            </a:extLst>
          </p:cNvPr>
          <p:cNvGrpSpPr/>
          <p:nvPr/>
        </p:nvGrpSpPr>
        <p:grpSpPr>
          <a:xfrm>
            <a:off x="150033" y="296108"/>
            <a:ext cx="11865429" cy="5755371"/>
            <a:chOff x="163285" y="296108"/>
            <a:chExt cx="11865429" cy="5755371"/>
          </a:xfrm>
        </p:grpSpPr>
        <p:sp>
          <p:nvSpPr>
            <p:cNvPr id="10" name="Rectangle 9">
              <a:extLst>
                <a:ext uri="{FF2B5EF4-FFF2-40B4-BE49-F238E27FC236}">
                  <a16:creationId xmlns:a16="http://schemas.microsoft.com/office/drawing/2014/main" id="{EDB844B5-3732-A6DE-F9DD-684DF84553A9}"/>
                </a:ext>
              </a:extLst>
            </p:cNvPr>
            <p:cNvSpPr/>
            <p:nvPr/>
          </p:nvSpPr>
          <p:spPr>
            <a:xfrm>
              <a:off x="163285" y="296108"/>
              <a:ext cx="11865429" cy="57553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EC04437-E349-DA9F-0A74-A688164540EC}"/>
                </a:ext>
              </a:extLst>
            </p:cNvPr>
            <p:cNvGrpSpPr/>
            <p:nvPr/>
          </p:nvGrpSpPr>
          <p:grpSpPr>
            <a:xfrm>
              <a:off x="511630" y="332015"/>
              <a:ext cx="11057072" cy="5585900"/>
              <a:chOff x="511630" y="332015"/>
              <a:chExt cx="11057072" cy="5585900"/>
            </a:xfrm>
          </p:grpSpPr>
          <p:sp>
            <p:nvSpPr>
              <p:cNvPr id="11" name="Title 1">
                <a:extLst>
                  <a:ext uri="{FF2B5EF4-FFF2-40B4-BE49-F238E27FC236}">
                    <a16:creationId xmlns:a16="http://schemas.microsoft.com/office/drawing/2014/main" id="{EA698311-40A8-487E-5C9D-8734A5493282}"/>
                  </a:ext>
                </a:extLst>
              </p:cNvPr>
              <p:cNvSpPr txBox="1">
                <a:spLocks/>
              </p:cNvSpPr>
              <p:nvPr/>
            </p:nvSpPr>
            <p:spPr>
              <a:xfrm>
                <a:off x="1028700" y="332015"/>
                <a:ext cx="10134600" cy="56061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MOPITT Phase F plans</a:t>
                </a:r>
              </a:p>
            </p:txBody>
          </p:sp>
          <p:sp>
            <p:nvSpPr>
              <p:cNvPr id="12" name="Content Placeholder 2">
                <a:extLst>
                  <a:ext uri="{FF2B5EF4-FFF2-40B4-BE49-F238E27FC236}">
                    <a16:creationId xmlns:a16="http://schemas.microsoft.com/office/drawing/2014/main" id="{8220B001-A285-C8B7-4EAF-6AD078EA0921}"/>
                  </a:ext>
                </a:extLst>
              </p:cNvPr>
              <p:cNvSpPr txBox="1">
                <a:spLocks/>
              </p:cNvSpPr>
              <p:nvPr/>
            </p:nvSpPr>
            <p:spPr>
              <a:xfrm>
                <a:off x="511630" y="968585"/>
                <a:ext cx="11057072" cy="4949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500" dirty="0">
                    <a:solidFill>
                      <a:schemeClr val="bg1"/>
                    </a:solidFill>
                    <a:latin typeface="Arial" panose="020B0604020202020204" pitchFamily="34" charset="0"/>
                    <a:cs typeface="Arial" panose="020B0604020202020204" pitchFamily="34" charset="0"/>
                  </a:rPr>
                  <a:t>NCAR will produce MOPITT V10 as the final MOPITT dataset</a:t>
                </a:r>
              </a:p>
              <a:p>
                <a:pPr lvl="1"/>
                <a:r>
                  <a:rPr lang="en-US" altLang="en-US" sz="2000" dirty="0">
                    <a:solidFill>
                      <a:schemeClr val="bg1"/>
                    </a:solidFill>
                    <a:latin typeface="Arial" panose="020B0604020202020204" pitchFamily="34" charset="0"/>
                    <a:cs typeface="Arial" panose="020B0604020202020204" pitchFamily="34" charset="0"/>
                  </a:rPr>
                  <a:t>Updated climatology for </a:t>
                </a:r>
                <a:r>
                  <a:rPr lang="en-US" altLang="en-US" sz="2000" dirty="0" err="1">
                    <a:solidFill>
                      <a:schemeClr val="bg1"/>
                    </a:solidFill>
                    <a:latin typeface="Arial" panose="020B0604020202020204" pitchFamily="34" charset="0"/>
                    <a:cs typeface="Arial" panose="020B0604020202020204" pitchFamily="34" charset="0"/>
                  </a:rPr>
                  <a:t>apriori</a:t>
                </a:r>
                <a:endParaRPr lang="en-US" altLang="en-US" sz="2000" dirty="0">
                  <a:solidFill>
                    <a:schemeClr val="bg1"/>
                  </a:solidFill>
                  <a:latin typeface="Arial" panose="020B0604020202020204" pitchFamily="34" charset="0"/>
                  <a:cs typeface="Arial" panose="020B0604020202020204" pitchFamily="34" charset="0"/>
                </a:endParaRPr>
              </a:p>
              <a:p>
                <a:pPr lvl="1"/>
                <a:r>
                  <a:rPr lang="en-US" sz="2000" b="0" i="0" u="none" strike="noStrike" dirty="0">
                    <a:solidFill>
                      <a:schemeClr val="bg1"/>
                    </a:solidFill>
                    <a:effectLst/>
                    <a:latin typeface="Arial" panose="020B0604020202020204" pitchFamily="34" charset="0"/>
                  </a:rPr>
                  <a:t>Updated growth rate for N2O in forward model</a:t>
                </a:r>
              </a:p>
              <a:p>
                <a:pPr lvl="1"/>
                <a:r>
                  <a:rPr lang="en-US" altLang="en-US" sz="2000" dirty="0">
                    <a:solidFill>
                      <a:schemeClr val="bg1"/>
                    </a:solidFill>
                    <a:latin typeface="Arial" panose="020B0604020202020204" pitchFamily="34" charset="0"/>
                    <a:cs typeface="Arial" panose="020B0604020202020204" pitchFamily="34" charset="0"/>
                  </a:rPr>
                  <a:t>Assessment of changes in HITRAN, MT_CKD for significance across MOPITT bands</a:t>
                </a:r>
              </a:p>
              <a:p>
                <a:pPr lvl="1"/>
                <a:r>
                  <a:rPr lang="en-US" altLang="en-US" sz="2000" dirty="0">
                    <a:solidFill>
                      <a:schemeClr val="bg1"/>
                    </a:solidFill>
                    <a:latin typeface="Arial" panose="020B0604020202020204" pitchFamily="34" charset="0"/>
                    <a:cs typeface="Arial" panose="020B0604020202020204" pitchFamily="34" charset="0"/>
                  </a:rPr>
                  <a:t>Basic validation with NOAA aircraft data </a:t>
                </a:r>
              </a:p>
              <a:p>
                <a:pPr lvl="1"/>
                <a:r>
                  <a:rPr lang="en-US" altLang="en-US" sz="2000" dirty="0">
                    <a:solidFill>
                      <a:schemeClr val="bg1"/>
                    </a:solidFill>
                    <a:latin typeface="Arial" panose="020B0604020202020204" pitchFamily="34" charset="0"/>
                    <a:cs typeface="Arial" panose="020B0604020202020204" pitchFamily="34" charset="0"/>
                  </a:rPr>
                  <a:t>As funding and time allows - other validation (ground, </a:t>
                </a:r>
                <a:r>
                  <a:rPr lang="en-US" altLang="en-US" sz="2000" dirty="0" err="1">
                    <a:solidFill>
                      <a:schemeClr val="bg1"/>
                    </a:solidFill>
                    <a:latin typeface="Arial" panose="020B0604020202020204" pitchFamily="34" charset="0"/>
                    <a:cs typeface="Arial" panose="020B0604020202020204" pitchFamily="34" charset="0"/>
                  </a:rPr>
                  <a:t>aircore</a:t>
                </a:r>
                <a:r>
                  <a:rPr lang="en-US" altLang="en-US" sz="2000" dirty="0">
                    <a:solidFill>
                      <a:schemeClr val="bg1"/>
                    </a:solidFill>
                    <a:latin typeface="Arial" panose="020B0604020202020204" pitchFamily="34" charset="0"/>
                    <a:cs typeface="Arial" panose="020B0604020202020204" pitchFamily="34" charset="0"/>
                  </a:rPr>
                  <a:t>, urban flight campaigns, </a:t>
                </a:r>
                <a:r>
                  <a:rPr lang="en-US" altLang="en-US" sz="2000" dirty="0" err="1">
                    <a:solidFill>
                      <a:schemeClr val="bg1"/>
                    </a:solidFill>
                    <a:latin typeface="Arial" panose="020B0604020202020204" pitchFamily="34" charset="0"/>
                    <a:cs typeface="Arial" panose="020B0604020202020204" pitchFamily="34" charset="0"/>
                  </a:rPr>
                  <a:t>etc</a:t>
                </a:r>
                <a:r>
                  <a:rPr lang="en-US" altLang="en-US" sz="2000" dirty="0">
                    <a:solidFill>
                      <a:schemeClr val="bg1"/>
                    </a:solidFill>
                    <a:latin typeface="Arial" panose="020B0604020202020204" pitchFamily="34" charset="0"/>
                    <a:cs typeface="Arial" panose="020B0604020202020204" pitchFamily="34" charset="0"/>
                  </a:rPr>
                  <a:t>)</a:t>
                </a:r>
              </a:p>
              <a:p>
                <a:endParaRPr lang="en-US" altLang="en-US" sz="2500" dirty="0">
                  <a:solidFill>
                    <a:schemeClr val="bg1"/>
                  </a:solidFill>
                  <a:latin typeface="Arial" panose="020B0604020202020204" pitchFamily="34" charset="0"/>
                  <a:cs typeface="Arial" panose="020B0604020202020204" pitchFamily="34" charset="0"/>
                </a:endParaRPr>
              </a:p>
              <a:p>
                <a:r>
                  <a:rPr lang="en-US" altLang="en-US" sz="2500" dirty="0">
                    <a:solidFill>
                      <a:schemeClr val="bg1"/>
                    </a:solidFill>
                    <a:latin typeface="Arial" panose="020B0604020202020204" pitchFamily="34" charset="0"/>
                    <a:cs typeface="Arial" panose="020B0604020202020204" pitchFamily="34" charset="0"/>
                  </a:rPr>
                  <a:t>New: Lower troposphere column product using only the LMC channels. This will be consistent over the entire MOPITT record and will be useful for studying changes in CO emissions over 25 years.</a:t>
                </a:r>
              </a:p>
              <a:p>
                <a:endParaRPr lang="en-US" altLang="en-US" sz="2500" dirty="0">
                  <a:solidFill>
                    <a:schemeClr val="bg1"/>
                  </a:solidFill>
                  <a:latin typeface="Arial" panose="020B0604020202020204" pitchFamily="34" charset="0"/>
                  <a:cs typeface="Arial" panose="020B0604020202020204" pitchFamily="34" charset="0"/>
                </a:endParaRPr>
              </a:p>
              <a:p>
                <a:r>
                  <a:rPr lang="en-US" altLang="en-US" sz="2500" dirty="0">
                    <a:solidFill>
                      <a:schemeClr val="bg1"/>
                    </a:solidFill>
                    <a:latin typeface="Arial" panose="020B0604020202020204" pitchFamily="34" charset="0"/>
                    <a:cs typeface="Arial" panose="020B0604020202020204" pitchFamily="34" charset="0"/>
                  </a:rPr>
                  <a:t>Potential: variogram analysis for validation of error profiles, posterior covariance</a:t>
                </a:r>
              </a:p>
              <a:p>
                <a:endParaRPr lang="en-US" altLang="en-US" sz="2500" dirty="0">
                  <a:solidFill>
                    <a:schemeClr val="bg1"/>
                  </a:solidFill>
                  <a:latin typeface="Arial" panose="020B0604020202020204" pitchFamily="34" charset="0"/>
                  <a:cs typeface="Arial" panose="020B0604020202020204" pitchFamily="34" charset="0"/>
                </a:endParaRPr>
              </a:p>
              <a:p>
                <a:pPr marL="0" indent="0">
                  <a:buNone/>
                </a:pPr>
                <a:endParaRPr lang="en-US" sz="2500" dirty="0">
                  <a:solidFill>
                    <a:schemeClr val="bg1"/>
                  </a:solidFill>
                  <a:latin typeface="Arial" panose="020B0604020202020204" pitchFamily="34" charset="0"/>
                  <a:cs typeface="Arial" panose="020B0604020202020204" pitchFamily="34" charset="0"/>
                </a:endParaRPr>
              </a:p>
              <a:p>
                <a:pPr marL="457200" lvl="1" indent="0">
                  <a:buNone/>
                </a:pPr>
                <a:endParaRPr lang="en-US" altLang="en-US" sz="2500" dirty="0">
                  <a:solidFill>
                    <a:schemeClr val="bg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051260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9739-62BE-43E5-3DCC-31E5371BB01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E264FAED-95FF-BB7B-A636-1DEB8C000B0C}"/>
              </a:ext>
            </a:extLst>
          </p:cNvPr>
          <p:cNvGrpSpPr/>
          <p:nvPr/>
        </p:nvGrpSpPr>
        <p:grpSpPr>
          <a:xfrm>
            <a:off x="163285" y="788276"/>
            <a:ext cx="11865429" cy="5129639"/>
            <a:chOff x="176537" y="162544"/>
            <a:chExt cx="11865429" cy="5755371"/>
          </a:xfrm>
        </p:grpSpPr>
        <p:sp>
          <p:nvSpPr>
            <p:cNvPr id="10" name="Rectangle 9">
              <a:extLst>
                <a:ext uri="{FF2B5EF4-FFF2-40B4-BE49-F238E27FC236}">
                  <a16:creationId xmlns:a16="http://schemas.microsoft.com/office/drawing/2014/main" id="{2308BDA0-2C3D-A149-56E3-9EDDBA5B54D8}"/>
                </a:ext>
              </a:extLst>
            </p:cNvPr>
            <p:cNvSpPr/>
            <p:nvPr/>
          </p:nvSpPr>
          <p:spPr>
            <a:xfrm>
              <a:off x="176537" y="162544"/>
              <a:ext cx="11865429" cy="57553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09F6AB4-018B-566B-DC17-0077A4B39B3D}"/>
                </a:ext>
              </a:extLst>
            </p:cNvPr>
            <p:cNvGrpSpPr/>
            <p:nvPr/>
          </p:nvGrpSpPr>
          <p:grpSpPr>
            <a:xfrm>
              <a:off x="511630" y="332015"/>
              <a:ext cx="11057072" cy="5084066"/>
              <a:chOff x="511630" y="332015"/>
              <a:chExt cx="11057072" cy="5084066"/>
            </a:xfrm>
          </p:grpSpPr>
          <p:sp>
            <p:nvSpPr>
              <p:cNvPr id="11" name="Title 1">
                <a:extLst>
                  <a:ext uri="{FF2B5EF4-FFF2-40B4-BE49-F238E27FC236}">
                    <a16:creationId xmlns:a16="http://schemas.microsoft.com/office/drawing/2014/main" id="{84C5E315-5235-1CB0-30A0-4C99400A819B}"/>
                  </a:ext>
                </a:extLst>
              </p:cNvPr>
              <p:cNvSpPr txBox="1">
                <a:spLocks/>
              </p:cNvSpPr>
              <p:nvPr/>
            </p:nvSpPr>
            <p:spPr>
              <a:xfrm>
                <a:off x="1028700" y="332015"/>
                <a:ext cx="10134600" cy="560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dirty="0">
                    <a:solidFill>
                      <a:schemeClr val="bg1"/>
                    </a:solidFill>
                  </a:rPr>
                  <a:t>CONCLUSIONS for MOPITT CO record continuation</a:t>
                </a:r>
              </a:p>
            </p:txBody>
          </p:sp>
          <p:sp>
            <p:nvSpPr>
              <p:cNvPr id="12" name="Content Placeholder 2">
                <a:extLst>
                  <a:ext uri="{FF2B5EF4-FFF2-40B4-BE49-F238E27FC236}">
                    <a16:creationId xmlns:a16="http://schemas.microsoft.com/office/drawing/2014/main" id="{AD12D0FD-C121-91FA-0BED-E407A71A7629}"/>
                  </a:ext>
                </a:extLst>
              </p:cNvPr>
              <p:cNvSpPr txBox="1">
                <a:spLocks/>
              </p:cNvSpPr>
              <p:nvPr/>
            </p:nvSpPr>
            <p:spPr>
              <a:xfrm>
                <a:off x="511630" y="1163166"/>
                <a:ext cx="11057072" cy="4252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solidFill>
                      <a:schemeClr val="bg1"/>
                    </a:solidFill>
                    <a:latin typeface="Arial" panose="020B0604020202020204" pitchFamily="34" charset="0"/>
                    <a:cs typeface="Arial" panose="020B0604020202020204" pitchFamily="34" charset="0"/>
                  </a:rPr>
                  <a:t>Although there is no replacement of MOPITT’s unique multispectral record of global CO, IASI, </a:t>
                </a:r>
                <a:r>
                  <a:rPr lang="en-US" altLang="en-US" dirty="0" err="1">
                    <a:solidFill>
                      <a:schemeClr val="bg1"/>
                    </a:solidFill>
                    <a:latin typeface="Arial" panose="020B0604020202020204" pitchFamily="34" charset="0"/>
                    <a:cs typeface="Arial" panose="020B0604020202020204" pitchFamily="34" charset="0"/>
                  </a:rPr>
                  <a:t>CrIS</a:t>
                </a:r>
                <a:r>
                  <a:rPr lang="en-US" altLang="en-US" dirty="0">
                    <a:solidFill>
                      <a:schemeClr val="bg1"/>
                    </a:solidFill>
                    <a:latin typeface="Arial" panose="020B0604020202020204" pitchFamily="34" charset="0"/>
                    <a:cs typeface="Arial" panose="020B0604020202020204" pitchFamily="34" charset="0"/>
                  </a:rPr>
                  <a:t> TIR and TROPOMI and GOSAT-2 SWIR CO observations can provide continuity to monitor global CO trends, especially with data assimilation to account for different sampling and vertical sensitivity.</a:t>
                </a:r>
              </a:p>
              <a:p>
                <a:endParaRPr lang="en-US" altLang="en-US" dirty="0">
                  <a:solidFill>
                    <a:schemeClr val="bg1"/>
                  </a:solidFill>
                  <a:latin typeface="Arial" panose="020B0604020202020204" pitchFamily="34" charset="0"/>
                  <a:cs typeface="Arial" panose="020B0604020202020204" pitchFamily="34" charset="0"/>
                </a:endParaRPr>
              </a:p>
              <a:p>
                <a:r>
                  <a:rPr lang="en-US" altLang="en-US" dirty="0">
                    <a:solidFill>
                      <a:schemeClr val="bg1"/>
                    </a:solidFill>
                    <a:latin typeface="Arial" panose="020B0604020202020204" pitchFamily="34" charset="0"/>
                    <a:cs typeface="Arial" panose="020B0604020202020204" pitchFamily="34" charset="0"/>
                  </a:rPr>
                  <a:t>Multispectral combinations (profile or TIR profile + SWIR column) were best for studying surface sources of CO</a:t>
                </a:r>
              </a:p>
              <a:p>
                <a:pPr marL="0" indent="0">
                  <a:buNone/>
                </a:pPr>
                <a:endParaRPr lang="en-US" altLang="en-US" dirty="0">
                  <a:solidFill>
                    <a:schemeClr val="bg1"/>
                  </a:solidFill>
                  <a:latin typeface="Arial" panose="020B0604020202020204" pitchFamily="34" charset="0"/>
                  <a:cs typeface="Arial" panose="020B0604020202020204" pitchFamily="34" charset="0"/>
                </a:endParaRPr>
              </a:p>
              <a:p>
                <a:pPr marL="0" indent="0">
                  <a:buNone/>
                </a:pPr>
                <a:endParaRPr lang="en-US" dirty="0">
                  <a:solidFill>
                    <a:schemeClr val="bg1"/>
                  </a:solidFill>
                  <a:latin typeface="Arial" panose="020B0604020202020204" pitchFamily="34" charset="0"/>
                  <a:cs typeface="Arial" panose="020B0604020202020204" pitchFamily="34" charset="0"/>
                </a:endParaRPr>
              </a:p>
              <a:p>
                <a:pPr marL="457200" lvl="1" indent="0">
                  <a:buNone/>
                </a:pPr>
                <a:endParaRPr lang="en-US" altLang="en-US" sz="2800" dirty="0">
                  <a:solidFill>
                    <a:schemeClr val="bg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484575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22368" y="1429492"/>
            <a:ext cx="4283908" cy="1367362"/>
          </a:xfrm>
        </p:spPr>
        <p:txBody>
          <a:bodyPr>
            <a:normAutofit fontScale="90000"/>
          </a:bodyPr>
          <a:lstStyle/>
          <a:p>
            <a:pPr algn="l"/>
            <a:r>
              <a:rPr lang="fr-FR" dirty="0">
                <a:solidFill>
                  <a:srgbClr val="003E5C"/>
                </a:solidFill>
                <a:latin typeface="Century Gothic" panose="020B0502020202020204" pitchFamily="34" charset="0"/>
              </a:rPr>
              <a:t>               </a:t>
            </a:r>
            <a:br>
              <a:rPr lang="fr-FR" dirty="0">
                <a:solidFill>
                  <a:srgbClr val="003E5C"/>
                </a:solidFill>
                <a:latin typeface="Century Gothic" panose="020B0502020202020204" pitchFamily="34" charset="0"/>
              </a:rPr>
            </a:br>
            <a:br>
              <a:rPr lang="fr-FR" dirty="0">
                <a:solidFill>
                  <a:srgbClr val="003E5C"/>
                </a:solidFill>
                <a:latin typeface="Century Gothic" panose="020B0502020202020204" pitchFamily="34" charset="0"/>
              </a:rPr>
            </a:br>
            <a:r>
              <a:rPr lang="fr-FR" sz="2400" dirty="0" err="1">
                <a:latin typeface="Century Gothic" panose="020B0502020202020204" pitchFamily="34" charset="0"/>
              </a:rPr>
              <a:t>SO</a:t>
            </a:r>
            <a:r>
              <a:rPr lang="fr-FR" sz="2400" baseline="-25000" dirty="0" err="1">
                <a:latin typeface="Century Gothic" panose="020B0502020202020204" pitchFamily="34" charset="0"/>
              </a:rPr>
              <a:t>2</a:t>
            </a:r>
            <a:r>
              <a:rPr lang="fr-FR" sz="2400" dirty="0">
                <a:latin typeface="Century Gothic" panose="020B0502020202020204" pitchFamily="34" charset="0"/>
              </a:rPr>
              <a:t> </a:t>
            </a:r>
            <a:r>
              <a:rPr lang="fr-FR" sz="2400" dirty="0" err="1">
                <a:latin typeface="Century Gothic" panose="020B0502020202020204" pitchFamily="34" charset="0"/>
              </a:rPr>
              <a:t>volcanoes</a:t>
            </a:r>
            <a:r>
              <a:rPr lang="fr-FR" sz="2400" dirty="0">
                <a:latin typeface="Century Gothic" panose="020B0502020202020204" pitchFamily="34" charset="0"/>
              </a:rPr>
              <a:t> vs pollution</a:t>
            </a:r>
            <a:br>
              <a:rPr lang="fr-FR" sz="2400" dirty="0">
                <a:latin typeface="Century Gothic" panose="020B0502020202020204" pitchFamily="34" charset="0"/>
              </a:rPr>
            </a:br>
            <a:r>
              <a:rPr lang="fr-FR" sz="2400" dirty="0">
                <a:latin typeface="Century Gothic" panose="020B0502020202020204" pitchFamily="34" charset="0"/>
              </a:rPr>
              <a:t>CO pollution and </a:t>
            </a:r>
            <a:r>
              <a:rPr lang="fr-FR" sz="2400" dirty="0" err="1">
                <a:latin typeface="Century Gothic" panose="020B0502020202020204" pitchFamily="34" charset="0"/>
              </a:rPr>
              <a:t>fires</a:t>
            </a:r>
            <a:br>
              <a:rPr lang="fr-FR" sz="2400" dirty="0">
                <a:latin typeface="Century Gothic" panose="020B0502020202020204" pitchFamily="34" charset="0"/>
              </a:rPr>
            </a:br>
            <a:r>
              <a:rPr lang="fr-FR" sz="2400" dirty="0" err="1">
                <a:latin typeface="Century Gothic" panose="020B0502020202020204" pitchFamily="34" charset="0"/>
              </a:rPr>
              <a:t>C</a:t>
            </a:r>
            <a:r>
              <a:rPr lang="fr-FR" sz="2400" baseline="-25000" dirty="0" err="1">
                <a:latin typeface="Century Gothic" panose="020B0502020202020204" pitchFamily="34" charset="0"/>
              </a:rPr>
              <a:t>2</a:t>
            </a:r>
            <a:r>
              <a:rPr lang="fr-FR" sz="2400" dirty="0" err="1">
                <a:latin typeface="Century Gothic" panose="020B0502020202020204" pitchFamily="34" charset="0"/>
              </a:rPr>
              <a:t>H</a:t>
            </a:r>
            <a:r>
              <a:rPr lang="fr-FR" sz="2400" baseline="-25000" dirty="0" err="1">
                <a:latin typeface="Century Gothic" panose="020B0502020202020204" pitchFamily="34" charset="0"/>
              </a:rPr>
              <a:t>4</a:t>
            </a:r>
            <a:r>
              <a:rPr lang="fr-FR" sz="2400" dirty="0">
                <a:latin typeface="Century Gothic" panose="020B0502020202020204" pitchFamily="34" charset="0"/>
              </a:rPr>
              <a:t> leaks</a:t>
            </a:r>
            <a:endParaRPr lang="fr-FR" sz="2400" dirty="0"/>
          </a:p>
        </p:txBody>
      </p:sp>
      <p:sp>
        <p:nvSpPr>
          <p:cNvPr id="4" name="Sous-titre 3"/>
          <p:cNvSpPr>
            <a:spLocks noGrp="1"/>
          </p:cNvSpPr>
          <p:nvPr>
            <p:ph type="subTitle" idx="1"/>
          </p:nvPr>
        </p:nvSpPr>
        <p:spPr>
          <a:xfrm>
            <a:off x="2223618" y="3156857"/>
            <a:ext cx="8313488" cy="1292532"/>
          </a:xfrm>
        </p:spPr>
        <p:txBody>
          <a:bodyPr>
            <a:noAutofit/>
          </a:bodyPr>
          <a:lstStyle/>
          <a:p>
            <a:r>
              <a:rPr lang="fr-FR" i="1" dirty="0"/>
              <a:t> </a:t>
            </a:r>
            <a:r>
              <a:rPr lang="fr-FR" sz="2812" i="1" dirty="0">
                <a:solidFill>
                  <a:schemeClr val="bg1">
                    <a:lumMod val="50000"/>
                  </a:schemeClr>
                </a:solidFill>
              </a:rPr>
              <a:t>Cathy Clerbaux, and the </a:t>
            </a:r>
            <a:r>
              <a:rPr lang="fr-FR" sz="2812" i="1" dirty="0" err="1">
                <a:solidFill>
                  <a:schemeClr val="bg1">
                    <a:lumMod val="50000"/>
                  </a:schemeClr>
                </a:solidFill>
              </a:rPr>
              <a:t>LAMOS</a:t>
            </a:r>
            <a:r>
              <a:rPr lang="fr-FR" sz="2812" i="1" dirty="0">
                <a:solidFill>
                  <a:schemeClr val="bg1">
                    <a:lumMod val="50000"/>
                  </a:schemeClr>
                </a:solidFill>
              </a:rPr>
              <a:t> + ULB Teams</a:t>
            </a:r>
          </a:p>
        </p:txBody>
      </p:sp>
      <p:pic>
        <p:nvPicPr>
          <p:cNvPr id="5" name="Image 4">
            <a:extLst>
              <a:ext uri="{FF2B5EF4-FFF2-40B4-BE49-F238E27FC236}">
                <a16:creationId xmlns:a16="http://schemas.microsoft.com/office/drawing/2014/main" id="{6FE1DEE0-5A7A-478D-94F4-0BE0DDC943EC}"/>
              </a:ext>
            </a:extLst>
          </p:cNvPr>
          <p:cNvPicPr>
            <a:picLocks noChangeAspect="1"/>
          </p:cNvPicPr>
          <p:nvPr/>
        </p:nvPicPr>
        <p:blipFill>
          <a:blip r:embed="rId2"/>
          <a:stretch>
            <a:fillRect/>
          </a:stretch>
        </p:blipFill>
        <p:spPr>
          <a:xfrm>
            <a:off x="2411309" y="3990480"/>
            <a:ext cx="953013" cy="1003172"/>
          </a:xfrm>
          <a:prstGeom prst="rect">
            <a:avLst/>
          </a:prstGeom>
        </p:spPr>
      </p:pic>
      <p:pic>
        <p:nvPicPr>
          <p:cNvPr id="6" name="Image 5">
            <a:extLst>
              <a:ext uri="{FF2B5EF4-FFF2-40B4-BE49-F238E27FC236}">
                <a16:creationId xmlns:a16="http://schemas.microsoft.com/office/drawing/2014/main" id="{28DCCC2F-0AA2-4103-892D-B6A872C067A7}"/>
              </a:ext>
            </a:extLst>
          </p:cNvPr>
          <p:cNvPicPr>
            <a:picLocks noChangeAspect="1"/>
          </p:cNvPicPr>
          <p:nvPr/>
        </p:nvPicPr>
        <p:blipFill>
          <a:blip r:embed="rId3"/>
          <a:stretch>
            <a:fillRect/>
          </a:stretch>
        </p:blipFill>
        <p:spPr>
          <a:xfrm>
            <a:off x="3676380" y="3645601"/>
            <a:ext cx="833363" cy="904425"/>
          </a:xfrm>
          <a:prstGeom prst="rect">
            <a:avLst/>
          </a:prstGeom>
        </p:spPr>
      </p:pic>
      <p:pic>
        <p:nvPicPr>
          <p:cNvPr id="7" name="Image 6">
            <a:extLst>
              <a:ext uri="{FF2B5EF4-FFF2-40B4-BE49-F238E27FC236}">
                <a16:creationId xmlns:a16="http://schemas.microsoft.com/office/drawing/2014/main" id="{5D9B7EAA-088C-4CEA-8F6E-B28BF6BA9539}"/>
              </a:ext>
            </a:extLst>
          </p:cNvPr>
          <p:cNvPicPr>
            <a:picLocks noChangeAspect="1"/>
          </p:cNvPicPr>
          <p:nvPr/>
        </p:nvPicPr>
        <p:blipFill>
          <a:blip r:embed="rId4"/>
          <a:stretch>
            <a:fillRect/>
          </a:stretch>
        </p:blipFill>
        <p:spPr>
          <a:xfrm>
            <a:off x="4777114" y="4137495"/>
            <a:ext cx="685725" cy="1128017"/>
          </a:xfrm>
          <a:prstGeom prst="rect">
            <a:avLst/>
          </a:prstGeom>
        </p:spPr>
      </p:pic>
      <p:pic>
        <p:nvPicPr>
          <p:cNvPr id="8" name="Image 7">
            <a:extLst>
              <a:ext uri="{FF2B5EF4-FFF2-40B4-BE49-F238E27FC236}">
                <a16:creationId xmlns:a16="http://schemas.microsoft.com/office/drawing/2014/main" id="{643DC034-5654-4199-937A-7FF561A7DF40}"/>
              </a:ext>
            </a:extLst>
          </p:cNvPr>
          <p:cNvPicPr>
            <a:picLocks noChangeAspect="1"/>
          </p:cNvPicPr>
          <p:nvPr/>
        </p:nvPicPr>
        <p:blipFill>
          <a:blip r:embed="rId5"/>
          <a:stretch>
            <a:fillRect/>
          </a:stretch>
        </p:blipFill>
        <p:spPr>
          <a:xfrm>
            <a:off x="3264777" y="4993435"/>
            <a:ext cx="939862" cy="1184435"/>
          </a:xfrm>
          <a:prstGeom prst="rect">
            <a:avLst/>
          </a:prstGeom>
        </p:spPr>
      </p:pic>
      <p:pic>
        <p:nvPicPr>
          <p:cNvPr id="9" name="Image 8">
            <a:extLst>
              <a:ext uri="{FF2B5EF4-FFF2-40B4-BE49-F238E27FC236}">
                <a16:creationId xmlns:a16="http://schemas.microsoft.com/office/drawing/2014/main" id="{C0BDFB23-6980-4346-8FBC-65C1346A3F81}"/>
              </a:ext>
            </a:extLst>
          </p:cNvPr>
          <p:cNvPicPr>
            <a:picLocks noChangeAspect="1"/>
          </p:cNvPicPr>
          <p:nvPr/>
        </p:nvPicPr>
        <p:blipFill>
          <a:blip r:embed="rId6"/>
          <a:stretch>
            <a:fillRect/>
          </a:stretch>
        </p:blipFill>
        <p:spPr>
          <a:xfrm>
            <a:off x="8195024" y="4281676"/>
            <a:ext cx="1114263" cy="961392"/>
          </a:xfrm>
          <a:prstGeom prst="rect">
            <a:avLst/>
          </a:prstGeom>
        </p:spPr>
      </p:pic>
      <p:pic>
        <p:nvPicPr>
          <p:cNvPr id="10" name="Image 9">
            <a:extLst>
              <a:ext uri="{FF2B5EF4-FFF2-40B4-BE49-F238E27FC236}">
                <a16:creationId xmlns:a16="http://schemas.microsoft.com/office/drawing/2014/main" id="{35214DBF-E8AC-4430-B837-4764575DC351}"/>
              </a:ext>
            </a:extLst>
          </p:cNvPr>
          <p:cNvPicPr>
            <a:picLocks noChangeAspect="1"/>
          </p:cNvPicPr>
          <p:nvPr/>
        </p:nvPicPr>
        <p:blipFill>
          <a:blip r:embed="rId7"/>
          <a:stretch>
            <a:fillRect/>
          </a:stretch>
        </p:blipFill>
        <p:spPr>
          <a:xfrm>
            <a:off x="5968844" y="3916887"/>
            <a:ext cx="1083493" cy="1076548"/>
          </a:xfrm>
          <a:prstGeom prst="rect">
            <a:avLst/>
          </a:prstGeom>
        </p:spPr>
      </p:pic>
      <p:pic>
        <p:nvPicPr>
          <p:cNvPr id="11" name="Image 10">
            <a:extLst>
              <a:ext uri="{FF2B5EF4-FFF2-40B4-BE49-F238E27FC236}">
                <a16:creationId xmlns:a16="http://schemas.microsoft.com/office/drawing/2014/main" id="{92DA02C6-9932-45A1-8AF7-711C6D6225DD}"/>
              </a:ext>
            </a:extLst>
          </p:cNvPr>
          <p:cNvPicPr>
            <a:picLocks noChangeAspect="1"/>
          </p:cNvPicPr>
          <p:nvPr/>
        </p:nvPicPr>
        <p:blipFill>
          <a:blip r:embed="rId8"/>
          <a:stretch>
            <a:fillRect/>
          </a:stretch>
        </p:blipFill>
        <p:spPr>
          <a:xfrm>
            <a:off x="5383388" y="5120793"/>
            <a:ext cx="865869" cy="1130531"/>
          </a:xfrm>
          <a:prstGeom prst="rect">
            <a:avLst/>
          </a:prstGeom>
        </p:spPr>
      </p:pic>
      <p:pic>
        <p:nvPicPr>
          <p:cNvPr id="12" name="Image 11">
            <a:extLst>
              <a:ext uri="{FF2B5EF4-FFF2-40B4-BE49-F238E27FC236}">
                <a16:creationId xmlns:a16="http://schemas.microsoft.com/office/drawing/2014/main" id="{5CCDED58-E881-4DEB-80F6-BF5C8A0B8421}"/>
              </a:ext>
            </a:extLst>
          </p:cNvPr>
          <p:cNvPicPr>
            <a:picLocks noChangeAspect="1"/>
          </p:cNvPicPr>
          <p:nvPr/>
        </p:nvPicPr>
        <p:blipFill>
          <a:blip r:embed="rId9"/>
          <a:stretch>
            <a:fillRect/>
          </a:stretch>
        </p:blipFill>
        <p:spPr>
          <a:xfrm>
            <a:off x="7400627" y="3681375"/>
            <a:ext cx="942871" cy="1128017"/>
          </a:xfrm>
          <a:prstGeom prst="rect">
            <a:avLst/>
          </a:prstGeom>
        </p:spPr>
      </p:pic>
      <p:pic>
        <p:nvPicPr>
          <p:cNvPr id="13" name="Image 12">
            <a:extLst>
              <a:ext uri="{FF2B5EF4-FFF2-40B4-BE49-F238E27FC236}">
                <a16:creationId xmlns:a16="http://schemas.microsoft.com/office/drawing/2014/main" id="{C5A7E162-7F84-4739-A49C-F7ECC0242A31}"/>
              </a:ext>
            </a:extLst>
          </p:cNvPr>
          <p:cNvPicPr>
            <a:picLocks noChangeAspect="1"/>
          </p:cNvPicPr>
          <p:nvPr/>
        </p:nvPicPr>
        <p:blipFill>
          <a:blip r:embed="rId10"/>
          <a:stretch>
            <a:fillRect/>
          </a:stretch>
        </p:blipFill>
        <p:spPr>
          <a:xfrm>
            <a:off x="9582189" y="3645601"/>
            <a:ext cx="682014" cy="983789"/>
          </a:xfrm>
          <a:prstGeom prst="rect">
            <a:avLst/>
          </a:prstGeom>
        </p:spPr>
      </p:pic>
      <p:pic>
        <p:nvPicPr>
          <p:cNvPr id="14" name="Image 13">
            <a:extLst>
              <a:ext uri="{FF2B5EF4-FFF2-40B4-BE49-F238E27FC236}">
                <a16:creationId xmlns:a16="http://schemas.microsoft.com/office/drawing/2014/main" id="{04BACD74-756D-4C28-9B2C-3F5102D67F4B}"/>
              </a:ext>
            </a:extLst>
          </p:cNvPr>
          <p:cNvPicPr>
            <a:picLocks noChangeAspect="1"/>
          </p:cNvPicPr>
          <p:nvPr/>
        </p:nvPicPr>
        <p:blipFill>
          <a:blip r:embed="rId11"/>
          <a:stretch>
            <a:fillRect/>
          </a:stretch>
        </p:blipFill>
        <p:spPr>
          <a:xfrm>
            <a:off x="9752308" y="5064910"/>
            <a:ext cx="742862" cy="946012"/>
          </a:xfrm>
          <a:prstGeom prst="rect">
            <a:avLst/>
          </a:prstGeom>
        </p:spPr>
      </p:pic>
      <p:pic>
        <p:nvPicPr>
          <p:cNvPr id="15" name="Image 14">
            <a:extLst>
              <a:ext uri="{FF2B5EF4-FFF2-40B4-BE49-F238E27FC236}">
                <a16:creationId xmlns:a16="http://schemas.microsoft.com/office/drawing/2014/main" id="{4B200B40-D509-449A-B7DB-57948E3F899D}"/>
              </a:ext>
            </a:extLst>
          </p:cNvPr>
          <p:cNvPicPr>
            <a:picLocks noChangeAspect="1"/>
          </p:cNvPicPr>
          <p:nvPr/>
        </p:nvPicPr>
        <p:blipFill>
          <a:blip r:embed="rId12"/>
          <a:stretch>
            <a:fillRect/>
          </a:stretch>
        </p:blipFill>
        <p:spPr>
          <a:xfrm>
            <a:off x="7028934" y="4973907"/>
            <a:ext cx="742861" cy="983789"/>
          </a:xfrm>
          <a:prstGeom prst="rect">
            <a:avLst/>
          </a:prstGeom>
        </p:spPr>
      </p:pic>
      <p:pic>
        <p:nvPicPr>
          <p:cNvPr id="16" name="Image 15">
            <a:extLst>
              <a:ext uri="{FF2B5EF4-FFF2-40B4-BE49-F238E27FC236}">
                <a16:creationId xmlns:a16="http://schemas.microsoft.com/office/drawing/2014/main" id="{3E1C05A8-0A2A-442C-9A88-A2168DF9990B}"/>
              </a:ext>
            </a:extLst>
          </p:cNvPr>
          <p:cNvPicPr>
            <a:picLocks noChangeAspect="1"/>
          </p:cNvPicPr>
          <p:nvPr/>
        </p:nvPicPr>
        <p:blipFill>
          <a:blip r:embed="rId13"/>
          <a:stretch>
            <a:fillRect/>
          </a:stretch>
        </p:blipFill>
        <p:spPr>
          <a:xfrm>
            <a:off x="8363677" y="5539154"/>
            <a:ext cx="776956" cy="895475"/>
          </a:xfrm>
          <a:prstGeom prst="rect">
            <a:avLst/>
          </a:prstGeom>
        </p:spPr>
      </p:pic>
      <p:pic>
        <p:nvPicPr>
          <p:cNvPr id="17" name="Image 16">
            <a:extLst>
              <a:ext uri="{FF2B5EF4-FFF2-40B4-BE49-F238E27FC236}">
                <a16:creationId xmlns:a16="http://schemas.microsoft.com/office/drawing/2014/main" id="{B1A5F0CC-36F7-4923-A96B-51A3EB0CBC2C}"/>
              </a:ext>
            </a:extLst>
          </p:cNvPr>
          <p:cNvPicPr>
            <a:picLocks noChangeAspect="1"/>
          </p:cNvPicPr>
          <p:nvPr/>
        </p:nvPicPr>
        <p:blipFill>
          <a:blip r:embed="rId14"/>
          <a:stretch>
            <a:fillRect/>
          </a:stretch>
        </p:blipFill>
        <p:spPr>
          <a:xfrm>
            <a:off x="10529378" y="4089934"/>
            <a:ext cx="817625" cy="1022886"/>
          </a:xfrm>
          <a:prstGeom prst="rect">
            <a:avLst/>
          </a:prstGeom>
        </p:spPr>
      </p:pic>
      <p:sp>
        <p:nvSpPr>
          <p:cNvPr id="18" name="ZoneTexte 17">
            <a:extLst>
              <a:ext uri="{FF2B5EF4-FFF2-40B4-BE49-F238E27FC236}">
                <a16:creationId xmlns:a16="http://schemas.microsoft.com/office/drawing/2014/main" id="{97F98DF5-2FC8-452E-AD9F-4B2E0A6B5F74}"/>
              </a:ext>
            </a:extLst>
          </p:cNvPr>
          <p:cNvSpPr txBox="1"/>
          <p:nvPr/>
        </p:nvSpPr>
        <p:spPr>
          <a:xfrm>
            <a:off x="7228291" y="847078"/>
            <a:ext cx="2694905" cy="646331"/>
          </a:xfrm>
          <a:prstGeom prst="rect">
            <a:avLst/>
          </a:prstGeom>
          <a:noFill/>
        </p:spPr>
        <p:txBody>
          <a:bodyPr wrap="none" rtlCol="0">
            <a:spAutoFit/>
          </a:bodyPr>
          <a:lstStyle/>
          <a:p>
            <a:r>
              <a:rPr lang="fr-FR" sz="3600" dirty="0">
                <a:solidFill>
                  <a:schemeClr val="accent1">
                    <a:lumMod val="75000"/>
                  </a:schemeClr>
                </a:solidFill>
              </a:rPr>
              <a:t>for air quality</a:t>
            </a:r>
          </a:p>
        </p:txBody>
      </p:sp>
    </p:spTree>
    <p:extLst>
      <p:ext uri="{BB962C8B-B14F-4D97-AF65-F5344CB8AC3E}">
        <p14:creationId xmlns:p14="http://schemas.microsoft.com/office/powerpoint/2010/main" val="291159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89619F2-A257-45BE-8213-9D7A2A1B0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23385"/>
            <a:ext cx="12192000" cy="6608082"/>
          </a:xfrm>
          <a:prstGeom prst="rect">
            <a:avLst/>
          </a:prstGeom>
        </p:spPr>
      </p:pic>
    </p:spTree>
    <p:extLst>
      <p:ext uri="{BB962C8B-B14F-4D97-AF65-F5344CB8AC3E}">
        <p14:creationId xmlns:p14="http://schemas.microsoft.com/office/powerpoint/2010/main" val="3094119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2FDFE64-3E31-4311-AB68-C462B153D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972"/>
            <a:ext cx="10704774" cy="5868888"/>
          </a:xfrm>
          <a:prstGeom prst="rect">
            <a:avLst/>
          </a:prstGeom>
        </p:spPr>
      </p:pic>
      <p:sp>
        <p:nvSpPr>
          <p:cNvPr id="6" name="ZoneTexte 5">
            <a:extLst>
              <a:ext uri="{FF2B5EF4-FFF2-40B4-BE49-F238E27FC236}">
                <a16:creationId xmlns:a16="http://schemas.microsoft.com/office/drawing/2014/main" id="{FFDED590-DD31-4E72-9FAE-127315092CE2}"/>
              </a:ext>
            </a:extLst>
          </p:cNvPr>
          <p:cNvSpPr txBox="1"/>
          <p:nvPr/>
        </p:nvSpPr>
        <p:spPr>
          <a:xfrm>
            <a:off x="135467" y="148307"/>
            <a:ext cx="5960533" cy="461665"/>
          </a:xfrm>
          <a:prstGeom prst="rect">
            <a:avLst/>
          </a:prstGeom>
          <a:noFill/>
        </p:spPr>
        <p:txBody>
          <a:bodyPr wrap="square" rtlCol="0">
            <a:spAutoFit/>
          </a:bodyPr>
          <a:lstStyle/>
          <a:p>
            <a:r>
              <a:rPr lang="fr-FR" sz="2400" dirty="0" err="1"/>
              <a:t>SO</a:t>
            </a:r>
            <a:r>
              <a:rPr lang="fr-FR" sz="2400" baseline="-25000" dirty="0" err="1"/>
              <a:t>2</a:t>
            </a:r>
            <a:r>
              <a:rPr lang="fr-FR" sz="2400" dirty="0"/>
              <a:t> </a:t>
            </a:r>
            <a:r>
              <a:rPr lang="fr-FR" sz="2400" dirty="0" err="1"/>
              <a:t>low</a:t>
            </a:r>
            <a:r>
              <a:rPr lang="fr-FR" sz="2400" dirty="0"/>
              <a:t> altitude plumes IASI/Metop B &amp; C</a:t>
            </a:r>
          </a:p>
        </p:txBody>
      </p:sp>
    </p:spTree>
    <p:extLst>
      <p:ext uri="{BB962C8B-B14F-4D97-AF65-F5344CB8AC3E}">
        <p14:creationId xmlns:p14="http://schemas.microsoft.com/office/powerpoint/2010/main" val="3891962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34FECC8-F095-4C0F-9382-F2E19A414BE0}"/>
              </a:ext>
            </a:extLst>
          </p:cNvPr>
          <p:cNvPicPr>
            <a:picLocks noChangeAspect="1"/>
          </p:cNvPicPr>
          <p:nvPr/>
        </p:nvPicPr>
        <p:blipFill>
          <a:blip r:embed="rId3"/>
          <a:stretch>
            <a:fillRect/>
          </a:stretch>
        </p:blipFill>
        <p:spPr>
          <a:xfrm>
            <a:off x="781914" y="2127716"/>
            <a:ext cx="4406034" cy="3789857"/>
          </a:xfrm>
          <a:prstGeom prst="rect">
            <a:avLst/>
          </a:prstGeom>
        </p:spPr>
      </p:pic>
      <p:pic>
        <p:nvPicPr>
          <p:cNvPr id="4" name="Image 3">
            <a:extLst>
              <a:ext uri="{FF2B5EF4-FFF2-40B4-BE49-F238E27FC236}">
                <a16:creationId xmlns:a16="http://schemas.microsoft.com/office/drawing/2014/main" id="{764B38EE-2123-415B-9D12-18C133F370C1}"/>
              </a:ext>
            </a:extLst>
          </p:cNvPr>
          <p:cNvPicPr>
            <a:picLocks noChangeAspect="1"/>
          </p:cNvPicPr>
          <p:nvPr/>
        </p:nvPicPr>
        <p:blipFill>
          <a:blip r:embed="rId4"/>
          <a:stretch>
            <a:fillRect/>
          </a:stretch>
        </p:blipFill>
        <p:spPr>
          <a:xfrm>
            <a:off x="4105969" y="2127714"/>
            <a:ext cx="4406033" cy="3789857"/>
          </a:xfrm>
          <a:prstGeom prst="rect">
            <a:avLst/>
          </a:prstGeom>
        </p:spPr>
      </p:pic>
      <p:sp>
        <p:nvSpPr>
          <p:cNvPr id="5" name="Espace réservé du numéro de diapositive 4">
            <a:extLst>
              <a:ext uri="{FF2B5EF4-FFF2-40B4-BE49-F238E27FC236}">
                <a16:creationId xmlns:a16="http://schemas.microsoft.com/office/drawing/2014/main" id="{DCFA9888-61D9-4219-975B-E64CA322C2F6}"/>
              </a:ext>
            </a:extLst>
          </p:cNvPr>
          <p:cNvSpPr>
            <a:spLocks noGrp="1"/>
          </p:cNvSpPr>
          <p:nvPr>
            <p:ph type="sldNum" idx="12"/>
          </p:nvPr>
        </p:nvSpPr>
        <p:spPr/>
        <p:txBody>
          <a:bodyPr/>
          <a:lstStyle/>
          <a:p>
            <a:fld id="{00000000-1234-1234-1234-123412341234}" type="slidenum">
              <a:rPr lang="fr-FR" smtClean="0"/>
              <a:pPr/>
              <a:t>5</a:t>
            </a:fld>
            <a:endParaRPr lang="fr-FR"/>
          </a:p>
        </p:txBody>
      </p:sp>
      <p:sp>
        <p:nvSpPr>
          <p:cNvPr id="6" name="Google Shape;354;p2">
            <a:extLst>
              <a:ext uri="{FF2B5EF4-FFF2-40B4-BE49-F238E27FC236}">
                <a16:creationId xmlns:a16="http://schemas.microsoft.com/office/drawing/2014/main" id="{C6BBAE6C-3B80-482E-9F9B-E07BBE34F651}"/>
              </a:ext>
            </a:extLst>
          </p:cNvPr>
          <p:cNvSpPr txBox="1">
            <a:spLocks noGrp="1"/>
          </p:cNvSpPr>
          <p:nvPr>
            <p:ph type="title"/>
          </p:nvPr>
        </p:nvSpPr>
        <p:spPr>
          <a:xfrm>
            <a:off x="363316" y="365095"/>
            <a:ext cx="10990436" cy="506912"/>
          </a:xfrm>
          <a:prstGeom prst="rect">
            <a:avLst/>
          </a:prstGeom>
          <a:noFill/>
          <a:ln>
            <a:noFill/>
          </a:ln>
        </p:spPr>
        <p:txBody>
          <a:bodyPr spcFirstLastPara="1" vert="horz" wrap="square" lIns="64281" tIns="32132" rIns="64281" bIns="32132" rtlCol="0" anchor="t" anchorCtr="0">
            <a:noAutofit/>
          </a:bodyPr>
          <a:lstStyle/>
          <a:p>
            <a:pPr>
              <a:spcBef>
                <a:spcPts val="0"/>
              </a:spcBef>
              <a:buClr>
                <a:schemeClr val="dk2"/>
              </a:buClr>
              <a:buSzPts val="4000"/>
            </a:pPr>
            <a:br>
              <a:rPr lang="fr-FR" dirty="0"/>
            </a:br>
            <a:endParaRPr dirty="0"/>
          </a:p>
        </p:txBody>
      </p:sp>
      <p:sp>
        <p:nvSpPr>
          <p:cNvPr id="8" name="Google Shape;354;p2">
            <a:extLst>
              <a:ext uri="{FF2B5EF4-FFF2-40B4-BE49-F238E27FC236}">
                <a16:creationId xmlns:a16="http://schemas.microsoft.com/office/drawing/2014/main" id="{2A006FAE-5612-4B18-9FB9-697B82E17ED5}"/>
              </a:ext>
            </a:extLst>
          </p:cNvPr>
          <p:cNvSpPr txBox="1">
            <a:spLocks/>
          </p:cNvSpPr>
          <p:nvPr/>
        </p:nvSpPr>
        <p:spPr>
          <a:xfrm>
            <a:off x="470469" y="472248"/>
            <a:ext cx="10990436" cy="506912"/>
          </a:xfrm>
          <a:prstGeom prst="rect">
            <a:avLst/>
          </a:prstGeom>
          <a:noFill/>
          <a:ln>
            <a:noFill/>
          </a:ln>
        </p:spPr>
        <p:txBody>
          <a:bodyPr spcFirstLastPara="1" wrap="square" lIns="64281" tIns="32132" rIns="64281" bIns="32132"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Calibri"/>
              <a:buNone/>
              <a:defRPr sz="66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fr-FR" sz="2812" dirty="0" err="1">
                <a:latin typeface="+mj-lt"/>
              </a:rPr>
              <a:t>Comparison</a:t>
            </a:r>
            <a:r>
              <a:rPr lang="fr-FR" sz="2812" dirty="0">
                <a:latin typeface="+mj-lt"/>
              </a:rPr>
              <a:t> of 2024 </a:t>
            </a:r>
            <a:r>
              <a:rPr lang="fr-FR" sz="2812" dirty="0" err="1">
                <a:latin typeface="+mj-lt"/>
              </a:rPr>
              <a:t>with</a:t>
            </a:r>
            <a:r>
              <a:rPr lang="fr-FR" sz="2812" dirty="0">
                <a:latin typeface="+mj-lt"/>
              </a:rPr>
              <a:t> 2017 and 2011</a:t>
            </a:r>
            <a:endParaRPr lang="fr-FR" sz="2812" dirty="0"/>
          </a:p>
        </p:txBody>
      </p:sp>
      <p:sp>
        <p:nvSpPr>
          <p:cNvPr id="10" name="Google Shape;388;p4">
            <a:extLst>
              <a:ext uri="{FF2B5EF4-FFF2-40B4-BE49-F238E27FC236}">
                <a16:creationId xmlns:a16="http://schemas.microsoft.com/office/drawing/2014/main" id="{360183F3-589C-4CD6-9A54-456A2602E481}"/>
              </a:ext>
            </a:extLst>
          </p:cNvPr>
          <p:cNvSpPr txBox="1">
            <a:spLocks/>
          </p:cNvSpPr>
          <p:nvPr/>
        </p:nvSpPr>
        <p:spPr>
          <a:xfrm>
            <a:off x="524046" y="1069238"/>
            <a:ext cx="10829706" cy="497707"/>
          </a:xfrm>
          <a:prstGeom prst="rect">
            <a:avLst/>
          </a:prstGeom>
          <a:noFill/>
          <a:ln>
            <a:noFill/>
          </a:ln>
        </p:spPr>
        <p:txBody>
          <a:bodyPr spcFirstLastPara="1" wrap="square" lIns="64281" tIns="32132" rIns="64281" bIns="32132"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1"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41093">
              <a:spcBef>
                <a:spcPts val="422"/>
              </a:spcBef>
              <a:buSzPts val="2000"/>
            </a:pPr>
            <a:r>
              <a:rPr lang="en-US" sz="1406" dirty="0">
                <a:latin typeface="+mj-lt"/>
              </a:rPr>
              <a:t>In 2024, weak winds between November 5-11 contributed to the accumulation of CO in the region.</a:t>
            </a:r>
          </a:p>
          <a:p>
            <a:pPr marL="241093">
              <a:spcBef>
                <a:spcPts val="422"/>
              </a:spcBef>
              <a:buSzPts val="2000"/>
            </a:pPr>
            <a:r>
              <a:rPr lang="en-US" sz="1406" dirty="0">
                <a:latin typeface="+mj-lt"/>
              </a:rPr>
              <a:t>Same for 2017 but over ~2 weeks, starting from October 29. </a:t>
            </a:r>
          </a:p>
          <a:p>
            <a:pPr marL="241093">
              <a:spcBef>
                <a:spcPts val="422"/>
              </a:spcBef>
              <a:buSzPts val="2000"/>
            </a:pPr>
            <a:r>
              <a:rPr lang="en-US" sz="1406" dirty="0">
                <a:latin typeface="+mj-lt"/>
                <a:ea typeface="Arial"/>
              </a:rPr>
              <a:t>Strong southeastward winds were found in 2011, which facilitated transport of CO + high fire activity. </a:t>
            </a:r>
            <a:endParaRPr lang="fr-FR" sz="1406" dirty="0">
              <a:latin typeface="+mj-lt"/>
              <a:ea typeface="Arial"/>
              <a:cs typeface="Arial"/>
              <a:sym typeface="Arial"/>
            </a:endParaRPr>
          </a:p>
        </p:txBody>
      </p:sp>
      <p:pic>
        <p:nvPicPr>
          <p:cNvPr id="9" name="Image 8">
            <a:extLst>
              <a:ext uri="{FF2B5EF4-FFF2-40B4-BE49-F238E27FC236}">
                <a16:creationId xmlns:a16="http://schemas.microsoft.com/office/drawing/2014/main" id="{DC200B41-F30F-4844-9A0C-704CBF7F69F0}"/>
              </a:ext>
            </a:extLst>
          </p:cNvPr>
          <p:cNvPicPr>
            <a:picLocks noChangeAspect="1"/>
          </p:cNvPicPr>
          <p:nvPr/>
        </p:nvPicPr>
        <p:blipFill>
          <a:blip r:embed="rId5"/>
          <a:stretch>
            <a:fillRect/>
          </a:stretch>
        </p:blipFill>
        <p:spPr>
          <a:xfrm>
            <a:off x="7446524" y="2127715"/>
            <a:ext cx="4423788" cy="3805128"/>
          </a:xfrm>
          <a:prstGeom prst="rect">
            <a:avLst/>
          </a:prstGeom>
        </p:spPr>
      </p:pic>
      <p:pic>
        <p:nvPicPr>
          <p:cNvPr id="13" name="Image 12">
            <a:extLst>
              <a:ext uri="{FF2B5EF4-FFF2-40B4-BE49-F238E27FC236}">
                <a16:creationId xmlns:a16="http://schemas.microsoft.com/office/drawing/2014/main" id="{E6EA09AD-BC72-4804-8EA5-1278F7A8F986}"/>
              </a:ext>
            </a:extLst>
          </p:cNvPr>
          <p:cNvPicPr>
            <a:picLocks noChangeAspect="1"/>
          </p:cNvPicPr>
          <p:nvPr/>
        </p:nvPicPr>
        <p:blipFill>
          <a:blip r:embed="rId6"/>
          <a:stretch>
            <a:fillRect/>
          </a:stretch>
        </p:blipFill>
        <p:spPr>
          <a:xfrm>
            <a:off x="4105968" y="2127715"/>
            <a:ext cx="4406033" cy="3789856"/>
          </a:xfrm>
          <a:prstGeom prst="rect">
            <a:avLst/>
          </a:prstGeom>
        </p:spPr>
      </p:pic>
      <p:pic>
        <p:nvPicPr>
          <p:cNvPr id="17" name="Image 16">
            <a:extLst>
              <a:ext uri="{FF2B5EF4-FFF2-40B4-BE49-F238E27FC236}">
                <a16:creationId xmlns:a16="http://schemas.microsoft.com/office/drawing/2014/main" id="{7DED224F-0774-45A8-A488-72DF66501AB5}"/>
              </a:ext>
            </a:extLst>
          </p:cNvPr>
          <p:cNvPicPr>
            <a:picLocks noChangeAspect="1"/>
          </p:cNvPicPr>
          <p:nvPr/>
        </p:nvPicPr>
        <p:blipFill>
          <a:blip r:embed="rId7"/>
          <a:stretch>
            <a:fillRect/>
          </a:stretch>
        </p:blipFill>
        <p:spPr>
          <a:xfrm>
            <a:off x="7446524" y="2127715"/>
            <a:ext cx="4423788" cy="3805128"/>
          </a:xfrm>
          <a:prstGeom prst="rect">
            <a:avLst/>
          </a:prstGeom>
        </p:spPr>
      </p:pic>
      <p:pic>
        <p:nvPicPr>
          <p:cNvPr id="11" name="Image 10">
            <a:extLst>
              <a:ext uri="{FF2B5EF4-FFF2-40B4-BE49-F238E27FC236}">
                <a16:creationId xmlns:a16="http://schemas.microsoft.com/office/drawing/2014/main" id="{1D877F68-919E-4DE5-A363-843565B18B2E}"/>
              </a:ext>
            </a:extLst>
          </p:cNvPr>
          <p:cNvPicPr>
            <a:picLocks noChangeAspect="1"/>
          </p:cNvPicPr>
          <p:nvPr/>
        </p:nvPicPr>
        <p:blipFill rotWithShape="1">
          <a:blip r:embed="rId8"/>
          <a:srcRect t="42774"/>
          <a:stretch/>
        </p:blipFill>
        <p:spPr>
          <a:xfrm>
            <a:off x="0" y="27709"/>
            <a:ext cx="12192000" cy="1929711"/>
          </a:xfrm>
          <a:prstGeom prst="rect">
            <a:avLst/>
          </a:prstGeom>
        </p:spPr>
      </p:pic>
      <p:pic>
        <p:nvPicPr>
          <p:cNvPr id="12" name="Image 11">
            <a:extLst>
              <a:ext uri="{FF2B5EF4-FFF2-40B4-BE49-F238E27FC236}">
                <a16:creationId xmlns:a16="http://schemas.microsoft.com/office/drawing/2014/main" id="{3048151D-5EAF-4D44-A468-A443F515EF98}"/>
              </a:ext>
            </a:extLst>
          </p:cNvPr>
          <p:cNvPicPr>
            <a:picLocks noChangeAspect="1"/>
          </p:cNvPicPr>
          <p:nvPr/>
        </p:nvPicPr>
        <p:blipFill rotWithShape="1">
          <a:blip r:embed="rId8"/>
          <a:srcRect l="20368" t="391" r="16133" b="79408"/>
          <a:stretch/>
        </p:blipFill>
        <p:spPr>
          <a:xfrm>
            <a:off x="102553" y="6258159"/>
            <a:ext cx="6931378" cy="583808"/>
          </a:xfrm>
          <a:prstGeom prst="rect">
            <a:avLst/>
          </a:prstGeom>
        </p:spPr>
      </p:pic>
    </p:spTree>
    <p:extLst>
      <p:ext uri="{BB962C8B-B14F-4D97-AF65-F5344CB8AC3E}">
        <p14:creationId xmlns:p14="http://schemas.microsoft.com/office/powerpoint/2010/main" val="425397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8E9B3E-7563-401A-A602-E5AEEC3C7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4" y="4235"/>
            <a:ext cx="12152156" cy="6766347"/>
          </a:xfrm>
          <a:prstGeom prst="rect">
            <a:avLst/>
          </a:prstGeom>
        </p:spPr>
      </p:pic>
    </p:spTree>
    <p:extLst>
      <p:ext uri="{BB962C8B-B14F-4D97-AF65-F5344CB8AC3E}">
        <p14:creationId xmlns:p14="http://schemas.microsoft.com/office/powerpoint/2010/main" val="1714501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6602D4-EF7C-43B5-A315-8CFF749170D7}"/>
              </a:ext>
            </a:extLst>
          </p:cNvPr>
          <p:cNvSpPr/>
          <p:nvPr/>
        </p:nvSpPr>
        <p:spPr>
          <a:xfrm>
            <a:off x="48903" y="22931"/>
            <a:ext cx="12094773" cy="1077218"/>
          </a:xfrm>
          <a:prstGeom prst="rect">
            <a:avLst/>
          </a:prstGeom>
        </p:spPr>
        <p:txBody>
          <a:bodyPr wrap="square">
            <a:spAutoFit/>
          </a:bodyPr>
          <a:lstStyle/>
          <a:p>
            <a:pPr lvl="0"/>
            <a:r>
              <a:rPr lang="fr-FR" sz="3200" dirty="0" err="1">
                <a:solidFill>
                  <a:srgbClr val="000000"/>
                </a:solidFill>
                <a:latin typeface="Calibri" panose="020F0502020204030204" pitchFamily="34" charset="0"/>
              </a:rPr>
              <a:t>Petrochemistry</a:t>
            </a:r>
            <a:r>
              <a:rPr lang="fr-FR" sz="3200" dirty="0">
                <a:solidFill>
                  <a:srgbClr val="000000"/>
                </a:solidFill>
                <a:latin typeface="Calibri" panose="020F0502020204030204" pitchFamily="34" charset="0"/>
              </a:rPr>
              <a:t> - C</a:t>
            </a:r>
            <a:r>
              <a:rPr lang="fr-FR" sz="3200" baseline="-25000" dirty="0">
                <a:solidFill>
                  <a:srgbClr val="000000"/>
                </a:solidFill>
                <a:latin typeface="Calibri" panose="020F0502020204030204" pitchFamily="34" charset="0"/>
              </a:rPr>
              <a:t>2</a:t>
            </a:r>
            <a:r>
              <a:rPr lang="fr-FR" sz="3200" dirty="0">
                <a:solidFill>
                  <a:srgbClr val="000000"/>
                </a:solidFill>
                <a:latin typeface="Calibri" panose="020F0502020204030204" pitchFamily="34" charset="0"/>
              </a:rPr>
              <a:t>H</a:t>
            </a:r>
            <a:r>
              <a:rPr lang="fr-FR" sz="3200" baseline="-25000" dirty="0">
                <a:solidFill>
                  <a:srgbClr val="000000"/>
                </a:solidFill>
                <a:latin typeface="Calibri" panose="020F0502020204030204" pitchFamily="34" charset="0"/>
              </a:rPr>
              <a:t>4</a:t>
            </a:r>
            <a:r>
              <a:rPr lang="fr-FR" sz="3200" dirty="0">
                <a:solidFill>
                  <a:srgbClr val="000000"/>
                </a:solidFill>
                <a:latin typeface="Calibri" panose="020F0502020204030204" pitchFamily="34" charset="0"/>
              </a:rPr>
              <a:t> leaks, </a:t>
            </a:r>
            <a:r>
              <a:rPr lang="fr-FR" sz="3200" dirty="0" err="1">
                <a:solidFill>
                  <a:srgbClr val="000000"/>
                </a:solidFill>
                <a:latin typeface="Calibri" panose="020F0502020204030204" pitchFamily="34" charset="0"/>
              </a:rPr>
              <a:t>detected</a:t>
            </a:r>
            <a:r>
              <a:rPr lang="fr-FR" sz="3200" dirty="0">
                <a:solidFill>
                  <a:srgbClr val="000000"/>
                </a:solidFill>
                <a:latin typeface="Calibri" panose="020F0502020204030204" pitchFamily="34" charset="0"/>
              </a:rPr>
              <a:t> long the </a:t>
            </a:r>
            <a:r>
              <a:rPr lang="fr-FR" sz="3200" dirty="0" err="1">
                <a:solidFill>
                  <a:srgbClr val="000000"/>
                </a:solidFill>
                <a:latin typeface="Calibri" panose="020F0502020204030204" pitchFamily="34" charset="0"/>
              </a:rPr>
              <a:t>Iranian</a:t>
            </a:r>
            <a:r>
              <a:rPr lang="fr-FR" sz="3200" dirty="0">
                <a:solidFill>
                  <a:srgbClr val="000000"/>
                </a:solidFill>
                <a:latin typeface="Calibri" panose="020F0502020204030204" pitchFamily="34" charset="0"/>
              </a:rPr>
              <a:t> West </a:t>
            </a:r>
            <a:r>
              <a:rPr lang="fr-FR" sz="3200" dirty="0" err="1">
                <a:solidFill>
                  <a:srgbClr val="000000"/>
                </a:solidFill>
                <a:latin typeface="Calibri" panose="020F0502020204030204" pitchFamily="34" charset="0"/>
              </a:rPr>
              <a:t>Ethylene</a:t>
            </a:r>
            <a:r>
              <a:rPr lang="fr-FR" sz="3200" dirty="0">
                <a:solidFill>
                  <a:srgbClr val="000000"/>
                </a:solidFill>
                <a:latin typeface="Calibri" panose="020F0502020204030204" pitchFamily="34" charset="0"/>
              </a:rPr>
              <a:t> Pipeline </a:t>
            </a:r>
            <a:r>
              <a:rPr lang="fr-FR" sz="3200" dirty="0" err="1">
                <a:solidFill>
                  <a:srgbClr val="000000"/>
                </a:solidFill>
                <a:latin typeface="Calibri" panose="020F0502020204030204" pitchFamily="34" charset="0"/>
              </a:rPr>
              <a:t>starting</a:t>
            </a:r>
            <a:r>
              <a:rPr lang="fr-FR" sz="3200" dirty="0">
                <a:solidFill>
                  <a:srgbClr val="000000"/>
                </a:solidFill>
                <a:latin typeface="Calibri" panose="020F0502020204030204" pitchFamily="34" charset="0"/>
              </a:rPr>
              <a:t> </a:t>
            </a:r>
            <a:r>
              <a:rPr lang="fr-FR" sz="3200" dirty="0" err="1">
                <a:solidFill>
                  <a:srgbClr val="000000"/>
                </a:solidFill>
                <a:latin typeface="Calibri" panose="020F0502020204030204" pitchFamily="34" charset="0"/>
              </a:rPr>
              <a:t>from</a:t>
            </a:r>
            <a:r>
              <a:rPr lang="fr-FR" sz="3200" dirty="0">
                <a:solidFill>
                  <a:srgbClr val="000000"/>
                </a:solidFill>
                <a:latin typeface="Calibri" panose="020F0502020204030204" pitchFamily="34" charset="0"/>
              </a:rPr>
              <a:t> 2012</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6" name="Image 5">
            <a:extLst>
              <a:ext uri="{FF2B5EF4-FFF2-40B4-BE49-F238E27FC236}">
                <a16:creationId xmlns:a16="http://schemas.microsoft.com/office/drawing/2014/main" id="{ECDE4B10-FF7A-4EE2-8399-79C7291366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3063" y="1949572"/>
            <a:ext cx="3665874" cy="4029891"/>
          </a:xfrm>
          <a:prstGeom prst="rect">
            <a:avLst/>
          </a:prstGeom>
        </p:spPr>
      </p:pic>
      <p:pic>
        <p:nvPicPr>
          <p:cNvPr id="8" name="Image 7">
            <a:extLst>
              <a:ext uri="{FF2B5EF4-FFF2-40B4-BE49-F238E27FC236}">
                <a16:creationId xmlns:a16="http://schemas.microsoft.com/office/drawing/2014/main" id="{EB4E9F19-5020-47A9-A66C-22E25502C1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1222" y="1949572"/>
            <a:ext cx="3609345" cy="3967748"/>
          </a:xfrm>
          <a:prstGeom prst="rect">
            <a:avLst/>
          </a:prstGeom>
        </p:spPr>
      </p:pic>
      <p:pic>
        <p:nvPicPr>
          <p:cNvPr id="3" name="Image 2">
            <a:extLst>
              <a:ext uri="{FF2B5EF4-FFF2-40B4-BE49-F238E27FC236}">
                <a16:creationId xmlns:a16="http://schemas.microsoft.com/office/drawing/2014/main" id="{42FAE50D-5ED5-437E-B347-DF33E4E220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38" y="1949572"/>
            <a:ext cx="3773340" cy="4148027"/>
          </a:xfrm>
          <a:prstGeom prst="rect">
            <a:avLst/>
          </a:prstGeom>
        </p:spPr>
      </p:pic>
      <p:sp>
        <p:nvSpPr>
          <p:cNvPr id="7" name="ZoneTexte 6">
            <a:extLst>
              <a:ext uri="{FF2B5EF4-FFF2-40B4-BE49-F238E27FC236}">
                <a16:creationId xmlns:a16="http://schemas.microsoft.com/office/drawing/2014/main" id="{2B22B71D-BE60-4ADB-A3AB-EBC166957ED2}"/>
              </a:ext>
            </a:extLst>
          </p:cNvPr>
          <p:cNvSpPr txBox="1"/>
          <p:nvPr/>
        </p:nvSpPr>
        <p:spPr>
          <a:xfrm>
            <a:off x="6765248" y="6218914"/>
            <a:ext cx="5426752" cy="369332"/>
          </a:xfrm>
          <a:prstGeom prst="rect">
            <a:avLst/>
          </a:prstGeom>
          <a:noFill/>
        </p:spPr>
        <p:txBody>
          <a:bodyPr wrap="square" rtlCol="0">
            <a:spAutoFit/>
          </a:bodyPr>
          <a:lstStyle/>
          <a:p>
            <a:r>
              <a:rPr lang="fr-FR" dirty="0"/>
              <a:t>B. Franco/L. Clarisse/C. Clerbaux (ULB-LATMOS)</a:t>
            </a:r>
          </a:p>
        </p:txBody>
      </p:sp>
    </p:spTree>
    <p:extLst>
      <p:ext uri="{BB962C8B-B14F-4D97-AF65-F5344CB8AC3E}">
        <p14:creationId xmlns:p14="http://schemas.microsoft.com/office/powerpoint/2010/main" val="2673446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F102B84-8184-49EE-8CCA-8292EE666E52}"/>
              </a:ext>
            </a:extLst>
          </p:cNvPr>
          <p:cNvPicPr>
            <a:picLocks noChangeAspect="1"/>
          </p:cNvPicPr>
          <p:nvPr/>
        </p:nvPicPr>
        <p:blipFill>
          <a:blip r:embed="rId2"/>
          <a:stretch>
            <a:fillRect/>
          </a:stretch>
        </p:blipFill>
        <p:spPr>
          <a:xfrm>
            <a:off x="0" y="861780"/>
            <a:ext cx="4810125" cy="5915025"/>
          </a:xfrm>
          <a:prstGeom prst="rect">
            <a:avLst/>
          </a:prstGeom>
        </p:spPr>
      </p:pic>
      <p:sp>
        <p:nvSpPr>
          <p:cNvPr id="5" name="ZoneTexte 4">
            <a:extLst>
              <a:ext uri="{FF2B5EF4-FFF2-40B4-BE49-F238E27FC236}">
                <a16:creationId xmlns:a16="http://schemas.microsoft.com/office/drawing/2014/main" id="{278F8C4C-ABC0-41FF-B5DD-891B6C68D84F}"/>
              </a:ext>
            </a:extLst>
          </p:cNvPr>
          <p:cNvSpPr txBox="1"/>
          <p:nvPr/>
        </p:nvSpPr>
        <p:spPr>
          <a:xfrm>
            <a:off x="5587999" y="1727200"/>
            <a:ext cx="6016978" cy="2800767"/>
          </a:xfrm>
          <a:prstGeom prst="rect">
            <a:avLst/>
          </a:prstGeom>
          <a:noFill/>
        </p:spPr>
        <p:txBody>
          <a:bodyPr wrap="square" rtlCol="0">
            <a:spAutoFit/>
          </a:bodyPr>
          <a:lstStyle/>
          <a:p>
            <a:r>
              <a:rPr lang="fr-FR" sz="4400" dirty="0" err="1"/>
              <a:t>Looking</a:t>
            </a:r>
            <a:r>
              <a:rPr lang="fr-FR" sz="4400" dirty="0"/>
              <a:t> </a:t>
            </a:r>
            <a:r>
              <a:rPr lang="fr-FR" sz="4400" dirty="0" err="1"/>
              <a:t>forward</a:t>
            </a:r>
            <a:r>
              <a:rPr lang="fr-FR" sz="4400" dirty="0"/>
              <a:t> to </a:t>
            </a:r>
            <a:r>
              <a:rPr lang="fr-FR" sz="4400" dirty="0" err="1"/>
              <a:t>working</a:t>
            </a:r>
            <a:r>
              <a:rPr lang="fr-FR" sz="4400" dirty="0"/>
              <a:t> with IASI-</a:t>
            </a:r>
            <a:r>
              <a:rPr lang="fr-FR" sz="4400" dirty="0" err="1"/>
              <a:t>NG</a:t>
            </a:r>
            <a:r>
              <a:rPr lang="fr-FR" sz="4400" dirty="0"/>
              <a:t> data (</a:t>
            </a:r>
            <a:r>
              <a:rPr lang="fr-FR" sz="4400" dirty="0" err="1"/>
              <a:t>see</a:t>
            </a:r>
            <a:r>
              <a:rPr lang="fr-FR" sz="4400" dirty="0"/>
              <a:t> Cyril </a:t>
            </a:r>
            <a:r>
              <a:rPr lang="fr-FR" sz="4400" dirty="0" err="1"/>
              <a:t>Crevoisier’s</a:t>
            </a:r>
            <a:r>
              <a:rPr lang="fr-FR" sz="4400" dirty="0"/>
              <a:t> </a:t>
            </a:r>
            <a:r>
              <a:rPr lang="fr-FR" sz="4400" dirty="0" err="1"/>
              <a:t>presentation</a:t>
            </a:r>
            <a:r>
              <a:rPr lang="fr-FR" sz="4400" dirty="0"/>
              <a:t>)</a:t>
            </a:r>
          </a:p>
        </p:txBody>
      </p:sp>
    </p:spTree>
    <p:extLst>
      <p:ext uri="{BB962C8B-B14F-4D97-AF65-F5344CB8AC3E}">
        <p14:creationId xmlns:p14="http://schemas.microsoft.com/office/powerpoint/2010/main" val="182268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FF2C721-DDD0-D629-6C33-D7F29396CA61}"/>
              </a:ext>
            </a:extLst>
          </p:cNvPr>
          <p:cNvSpPr>
            <a:spLocks noGrp="1"/>
          </p:cNvSpPr>
          <p:nvPr>
            <p:ph type="body" sz="quarter" idx="16"/>
          </p:nvPr>
        </p:nvSpPr>
        <p:spPr/>
        <p:txBody>
          <a:bodyPr/>
          <a:lstStyle/>
          <a:p>
            <a:r>
              <a:rPr lang="en-US" b="0" dirty="0">
                <a:solidFill>
                  <a:schemeClr val="tx2">
                    <a:lumMod val="20000"/>
                    <a:lumOff val="80000"/>
                  </a:schemeClr>
                </a:solidFill>
                <a:latin typeface="Arial" panose="020B0604020202020204" pitchFamily="34" charset="0"/>
              </a:rPr>
              <a:t>NASA  Tropospheric Ozone and Its Precursors from Earth System Sounding (</a:t>
            </a:r>
            <a:r>
              <a:rPr lang="en-US" b="0" dirty="0" err="1">
                <a:solidFill>
                  <a:schemeClr val="tx2">
                    <a:lumMod val="20000"/>
                    <a:lumOff val="80000"/>
                  </a:schemeClr>
                </a:solidFill>
                <a:latin typeface="Arial" panose="020B0604020202020204" pitchFamily="34" charset="0"/>
              </a:rPr>
              <a:t>TROPESS</a:t>
            </a:r>
            <a:r>
              <a:rPr lang="en-US" b="0" dirty="0">
                <a:solidFill>
                  <a:schemeClr val="tx2">
                    <a:lumMod val="20000"/>
                    <a:lumOff val="80000"/>
                  </a:schemeClr>
                </a:solidFill>
                <a:latin typeface="Arial" panose="020B0604020202020204" pitchFamily="34" charset="0"/>
              </a:rPr>
              <a:t>)"</a:t>
            </a:r>
            <a:endParaRPr lang="en-US" sz="4800" b="0" dirty="0"/>
          </a:p>
          <a:p>
            <a:endParaRPr lang="en-US" dirty="0"/>
          </a:p>
        </p:txBody>
      </p:sp>
      <p:sp>
        <p:nvSpPr>
          <p:cNvPr id="10" name="Text Placeholder 9">
            <a:extLst>
              <a:ext uri="{FF2B5EF4-FFF2-40B4-BE49-F238E27FC236}">
                <a16:creationId xmlns:a16="http://schemas.microsoft.com/office/drawing/2014/main" id="{9524C1F5-DB6A-5F70-7B3E-C9CCBE9D1922}"/>
              </a:ext>
            </a:extLst>
          </p:cNvPr>
          <p:cNvSpPr>
            <a:spLocks noGrp="1"/>
          </p:cNvSpPr>
          <p:nvPr>
            <p:ph type="body" sz="quarter" idx="17"/>
          </p:nvPr>
        </p:nvSpPr>
        <p:spPr>
          <a:xfrm>
            <a:off x="1314626" y="5233097"/>
            <a:ext cx="9977953" cy="1101816"/>
          </a:xfrm>
        </p:spPr>
        <p:txBody>
          <a:bodyPr/>
          <a:lstStyle/>
          <a:p>
            <a:r>
              <a:rPr lang="en-US"/>
              <a:t>Kevin W. Bowman and the TROPESS team</a:t>
            </a:r>
          </a:p>
          <a:p>
            <a:endParaRPr lang="en-US"/>
          </a:p>
        </p:txBody>
      </p:sp>
      <p:pic>
        <p:nvPicPr>
          <p:cNvPr id="13" name="Picture 12">
            <a:extLst>
              <a:ext uri="{FF2B5EF4-FFF2-40B4-BE49-F238E27FC236}">
                <a16:creationId xmlns:a16="http://schemas.microsoft.com/office/drawing/2014/main" id="{31B803D0-D981-99A0-94A6-810EB3EAB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9455" y="1328983"/>
            <a:ext cx="1204151" cy="1204151"/>
          </a:xfrm>
          <a:prstGeom prst="rect">
            <a:avLst/>
          </a:prstGeom>
        </p:spPr>
      </p:pic>
      <p:pic>
        <p:nvPicPr>
          <p:cNvPr id="14" name="Picture 13">
            <a:extLst>
              <a:ext uri="{FF2B5EF4-FFF2-40B4-BE49-F238E27FC236}">
                <a16:creationId xmlns:a16="http://schemas.microsoft.com/office/drawing/2014/main" id="{B70C21C5-2D6D-6C22-AF73-CFBD43C6C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3890" y="2277091"/>
            <a:ext cx="2119745" cy="763108"/>
          </a:xfrm>
          <a:prstGeom prst="rect">
            <a:avLst/>
          </a:prstGeom>
        </p:spPr>
      </p:pic>
      <p:sp>
        <p:nvSpPr>
          <p:cNvPr id="2" name="TextBox 1">
            <a:extLst>
              <a:ext uri="{FF2B5EF4-FFF2-40B4-BE49-F238E27FC236}">
                <a16:creationId xmlns:a16="http://schemas.microsoft.com/office/drawing/2014/main" id="{094A3983-1DD2-9269-50AC-C9251FFDAE23}"/>
              </a:ext>
            </a:extLst>
          </p:cNvPr>
          <p:cNvSpPr txBox="1"/>
          <p:nvPr/>
        </p:nvSpPr>
        <p:spPr>
          <a:xfrm>
            <a:off x="0" y="6573221"/>
            <a:ext cx="5414331" cy="254044"/>
          </a:xfrm>
          <a:prstGeom prst="rect">
            <a:avLst/>
          </a:prstGeom>
          <a:solidFill>
            <a:schemeClr val="accent3"/>
          </a:solidFill>
        </p:spPr>
        <p:txBody>
          <a:bodyPr wrap="square" rtlCol="0">
            <a:spAutoFit/>
          </a:bodyPr>
          <a:lstStyle/>
          <a:p>
            <a:r>
              <a:rPr lang="en-US" sz="1051"/>
              <a:t>© 2025 California Institute of Technology. Government sponsorship acknowledged.</a:t>
            </a:r>
          </a:p>
        </p:txBody>
      </p:sp>
    </p:spTree>
    <p:extLst>
      <p:ext uri="{BB962C8B-B14F-4D97-AF65-F5344CB8AC3E}">
        <p14:creationId xmlns:p14="http://schemas.microsoft.com/office/powerpoint/2010/main" val="822954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68695</TotalTime>
  <Words>1181</Words>
  <Application>Microsoft Macintosh PowerPoint</Application>
  <PresentationFormat>ワイド画面</PresentationFormat>
  <Paragraphs>125</Paragraphs>
  <Slides>17</Slides>
  <Notes>10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17</vt:i4>
      </vt:variant>
    </vt:vector>
  </HeadingPairs>
  <TitlesOfParts>
    <vt:vector size="27" baseType="lpstr">
      <vt:lpstr>ＭＳ Ｐゴシック</vt:lpstr>
      <vt:lpstr>Arial</vt:lpstr>
      <vt:lpstr>Avenir Book</vt:lpstr>
      <vt:lpstr>Calibri</vt:lpstr>
      <vt:lpstr>Calibri Light</vt:lpstr>
      <vt:lpstr>Candara</vt:lpstr>
      <vt:lpstr>Century Gothic</vt:lpstr>
      <vt:lpstr>Roboto</vt:lpstr>
      <vt:lpstr>Verdana</vt:lpstr>
      <vt:lpstr>Office Theme</vt:lpstr>
      <vt:lpstr>PowerPoint プレゼンテーション</vt:lpstr>
      <vt:lpstr>                 SO2 volcanoes vs pollution CO pollution and fires C2H4 leaks</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Early Season 2023 Wildfires Generated Record Breaking Surface Ozone Anomalies Across the U.S. Upper Midwest</vt:lpstr>
      <vt:lpstr>2025 LA fire outflow from TROPESS CrIS CO and NH3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 and AOD trends from MOPITT and MODIS</dc:title>
  <dc:creator>Microsoft Office User</dc:creator>
  <cp:lastModifiedBy>Hiroshi TANIMOTO</cp:lastModifiedBy>
  <cp:revision>110</cp:revision>
  <dcterms:created xsi:type="dcterms:W3CDTF">2020-01-15T00:24:07Z</dcterms:created>
  <dcterms:modified xsi:type="dcterms:W3CDTF">2025-07-26T08:49:24Z</dcterms:modified>
</cp:coreProperties>
</file>