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3316" r:id="rId4"/>
    <p:sldId id="3307" r:id="rId5"/>
    <p:sldId id="3309" r:id="rId6"/>
    <p:sldId id="3308" r:id="rId7"/>
    <p:sldId id="3314" r:id="rId8"/>
    <p:sldId id="3328" r:id="rId9"/>
    <p:sldId id="259" r:id="rId10"/>
    <p:sldId id="3329" r:id="rId11"/>
    <p:sldId id="3315" r:id="rId1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68"/>
    <p:restoredTop sz="96327"/>
  </p:normalViewPr>
  <p:slideViewPr>
    <p:cSldViewPr snapToGrid="0" snapToObjects="1">
      <p:cViewPr varScale="1">
        <p:scale>
          <a:sx n="135" d="100"/>
          <a:sy n="135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EE80F-E178-5640-A46C-11C4061EF66A}" type="datetimeFigureOut">
              <a:rPr lang="en-CN" smtClean="0"/>
              <a:t>2025/6/1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999DA-1BC0-A04E-97F6-9D3BB60A503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097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39B4-5B85-E844-A31D-18D753D24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8916A-AB54-854B-82D8-25A652EA1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E8906-B089-1943-BCFC-0F4A374C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B037-5B5B-2B48-B701-44453DD8576F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06B82-5C2E-184A-9B83-084A586F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7283A-88C9-AF44-8DB0-1101E1C6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2495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4239-3119-7D4E-A94C-E22C047D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C3FEA-C445-AF46-B746-53589480F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4B7F4-F85E-D44A-B397-A88F3636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B09D-B0CB-204C-AECC-36F817BB3D16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F94AD-114F-6043-9CA4-3D664E7A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47B98-7DA3-3C4E-895F-FA9085DC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6079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24B1D-88B6-114E-8DCD-ABE6158FE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F6B45-2387-1F40-BDBF-5422CFA52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F94D2-D64F-5042-8B49-9690F233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2FCC-A00F-104C-999B-FB0F8E736909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9E1E-BB1E-6345-B855-E46DB7B3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CFD1C-F50E-464B-8B5B-B100D18F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4114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9EB6-22EB-7D4B-A459-B5F6FA20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3AB82-8473-194C-841D-6D760A189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6756-4A62-574E-80D1-7C1F5A3E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F27B-88FD-304D-A006-B86588D129C1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DA9E5-03C4-4D47-B109-DF8BA1B4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9824-8630-8645-A12B-7898DC3E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0151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43D2-66B3-064A-8A8E-B6FC92A4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AF196-0E80-BC4B-9AE4-0BD394E0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85455-AFEC-0A44-9E43-708E3EF8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E651-E868-EB4E-ACDB-B3660D48420D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DE31B-E105-4243-976D-8798543D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9E1A-00E1-4C4C-8965-D91D66A9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515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BF37-36DD-794E-8F12-13430ED2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CBEF-61A2-7F4D-853F-436F66331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4F52B-08F1-274E-B747-F2CEEFDEE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44D30-1621-4747-A100-4B2D9B5C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58DA-DF4B-424A-A098-8800462BCD16}" type="datetime1">
              <a:rPr lang="en-US" smtClean="0"/>
              <a:t>6/1/25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3BC60-038D-7D44-AA1F-A7EA894F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58178-D36C-EE41-95C6-605E163C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873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A1E2-A68A-5C42-9A7F-CC8B3AC6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21BFD-1286-8349-ACA2-5B4CB4D55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E8FCC-A34E-864D-8654-B59B4966F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251D9-5B47-284F-8E76-4DA75D69B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E25A8-B97D-BF40-B26D-F50F7FA69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916E5-A1DF-1040-BF39-AE720E88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5E63-C747-8E4E-AF12-4C8FF15A0E55}" type="datetime1">
              <a:rPr lang="en-US" smtClean="0"/>
              <a:t>6/1/25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8C009-8B6D-BA4B-A4F3-6E831B6D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DBF48-A2A5-954B-A39D-CDE63C56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1785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025E-C7A8-5748-9F6A-68E6C267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AEB1D-C872-3643-8483-1AF49AB5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1274-BFF7-F54E-AAF4-03327B594293}" type="datetime1">
              <a:rPr lang="en-US" smtClean="0"/>
              <a:t>6/1/25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F0773-2ACB-2447-9352-F960D725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690F-C2E9-D74E-B25C-B745C7D9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112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16C8A-3946-C84D-BBB2-40FC1E36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A38-0465-9B43-87FE-9019C8FC0FFA}" type="datetime1">
              <a:rPr lang="en-US" smtClean="0"/>
              <a:t>6/1/25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529B8-91F8-534D-9246-E10B5C39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E8B4-14DB-6144-B06E-98A518E9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0091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C25F-5190-F343-A143-AD9462B3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E7E6A-4F49-8F4B-BD46-531451EC2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D5236-7797-984D-BC71-94FB4120A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9A5ED-2D60-5643-969D-90BCEE54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EB48-1C1F-DE4A-950D-6C1096A21F65}" type="datetime1">
              <a:rPr lang="en-US" smtClean="0"/>
              <a:t>6/1/25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98352-BAAE-EE48-80BD-BC2F221A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AAAA9-3ACC-E24C-BE50-7762DEAA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8716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B4E8-FC4C-2E4A-9B8B-04E3EB99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7C2F0-DCDE-364D-9EBB-A65438088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397D2-9D0D-2B40-B132-AD3699876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C6BA0-76E9-F24D-89A1-D21EC963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E93F-9B35-6746-9AAF-D150787C0167}" type="datetime1">
              <a:rPr lang="en-US" smtClean="0"/>
              <a:t>6/1/25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E00B8-E967-9943-B058-3647E7D1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F0C77-111C-B44A-90F9-795CB023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7653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12AE6-922C-6B4C-A770-83B03E5D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41495-C0DE-EB4D-8662-29C9BD229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13DB0-2851-0346-AD32-0A29729D5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6E52-A28E-A540-B89A-2CAA155C1897}" type="datetime1">
              <a:rPr lang="en-US" smtClean="0"/>
              <a:t>6/1/25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33FD0-73A2-1A4F-ACD5-65FB63700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396F1-487F-4B46-A553-63AB8CA45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3F5BF-D85D-5541-A395-672C2B7F5A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407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czeng@pku.edu.cn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zczeng@pku.edu.cn" TargetMode="External"/><Relationship Id="rId2" Type="http://schemas.openxmlformats.org/officeDocument/2006/relationships/hyperlink" Target="http://satellite.nsmc.org.cn/portalsi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ccondata.org/" TargetMode="External"/><Relationship Id="rId5" Type="http://schemas.openxmlformats.org/officeDocument/2006/relationships/hyperlink" Target="https://cds.climate.copernicus.eu/" TargetMode="External"/><Relationship Id="rId4" Type="http://schemas.openxmlformats.org/officeDocument/2006/relationships/hyperlink" Target="https://iasi.aeris-data.f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887F4-5FA5-BB4D-AC58-86E94005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460" y="2216180"/>
            <a:ext cx="5458212" cy="4180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E8F6F5-9891-5042-BEAB-3ABB24E64FDB}"/>
              </a:ext>
            </a:extLst>
          </p:cNvPr>
          <p:cNvSpPr txBox="1"/>
          <p:nvPr/>
        </p:nvSpPr>
        <p:spPr>
          <a:xfrm>
            <a:off x="467139" y="2281805"/>
            <a:ext cx="749244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Zhao-Cheng Zeng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zczeng@pku.edu.cn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School of Earth and Space Sciences, Peking University, Beijing, China</a:t>
            </a:r>
          </a:p>
          <a:p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Mengya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Sheng, </a:t>
            </a:r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Shangyi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Liu, </a:t>
            </a:r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Jiancong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Hua,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Yingjun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Shan Han, </a:t>
            </a:r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Runyi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Zhou, </a:t>
            </a:r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Sirui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  <a:r>
              <a:rPr lang="zh-CN" alt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Peking University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 Lee, </a:t>
            </a:r>
            <a:r>
              <a:rPr lang="en-US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Chengli</a:t>
            </a:r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Qi, Feng Lu, </a:t>
            </a:r>
            <a:r>
              <a:rPr lang="en-US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Xiuqing</a:t>
            </a:r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Hu 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(National Satellite Meteorological Center)</a:t>
            </a:r>
          </a:p>
          <a:p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Wei Wang 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(Chinese Academy of Sciences)</a:t>
            </a:r>
          </a:p>
          <a:p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Cathy </a:t>
            </a:r>
            <a:r>
              <a:rPr lang="en-US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Clerbaux</a:t>
            </a:r>
            <a:r>
              <a:rPr lang="zh-CN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(LATMOS)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60EE65-A99F-FD48-818B-CE63B4FF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9" y="5135623"/>
            <a:ext cx="1229507" cy="1241741"/>
          </a:xfrm>
          <a:prstGeom prst="rect">
            <a:avLst/>
          </a:prstGeom>
        </p:spPr>
      </p:pic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24FE6630-9634-BB42-A332-2BF4B5C1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288" y="5513257"/>
            <a:ext cx="743482" cy="5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2AF17C-09B4-3942-92C9-C0B01787CFB0}"/>
              </a:ext>
            </a:extLst>
          </p:cNvPr>
          <p:cNvSpPr txBox="1"/>
          <p:nvPr/>
        </p:nvSpPr>
        <p:spPr>
          <a:xfrm>
            <a:off x="2102429" y="515189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en-CN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ee the source image">
            <a:extLst>
              <a:ext uri="{FF2B5EF4-FFF2-40B4-BE49-F238E27FC236}">
                <a16:creationId xmlns:a16="http://schemas.microsoft.com/office/drawing/2014/main" id="{88B53D79-C432-2C4F-ADCB-FD1E4662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153" y="5305990"/>
            <a:ext cx="1032721" cy="7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6026A8-F358-2F43-8B11-3467807F518B}"/>
              </a:ext>
            </a:extLst>
          </p:cNvPr>
          <p:cNvSpPr txBox="1"/>
          <p:nvPr/>
        </p:nvSpPr>
        <p:spPr>
          <a:xfrm>
            <a:off x="3338622" y="5736741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E91618-C1EF-1441-B94C-51797F74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14" y="5261736"/>
            <a:ext cx="1122951" cy="87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0F080-A3D1-1547-A877-0EA973AB978E}"/>
              </a:ext>
            </a:extLst>
          </p:cNvPr>
          <p:cNvSpPr txBox="1"/>
          <p:nvPr/>
        </p:nvSpPr>
        <p:spPr>
          <a:xfrm>
            <a:off x="4545194" y="5151890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HCOOH</a:t>
            </a:r>
            <a:endParaRPr lang="en-CN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6A682-0F2E-A64C-B21D-7218217DF146}"/>
              </a:ext>
            </a:extLst>
          </p:cNvPr>
          <p:cNvSpPr txBox="1"/>
          <p:nvPr/>
        </p:nvSpPr>
        <p:spPr>
          <a:xfrm>
            <a:off x="7482697" y="6305046"/>
            <a:ext cx="466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Interferometric Infrared Sounder</a:t>
            </a:r>
            <a:endParaRPr lang="en-CN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2624A-22C4-B843-A8CF-237AF97C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1</a:t>
            </a:fld>
            <a:endParaRPr lang="en-C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DBF28-DC46-3A4D-9CC2-E08ECCA22B6E}"/>
              </a:ext>
            </a:extLst>
          </p:cNvPr>
          <p:cNvSpPr txBox="1"/>
          <p:nvPr/>
        </p:nvSpPr>
        <p:spPr>
          <a:xfrm>
            <a:off x="467139" y="754238"/>
            <a:ext cx="1134553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Atmospheric composition</a:t>
            </a:r>
            <a:r>
              <a:rPr lang="en-US" sz="32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(CO, NH</a:t>
            </a:r>
            <a:r>
              <a:rPr lang="en-US" sz="2800" b="1" baseline="-25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and HCOOH)</a:t>
            </a:r>
            <a:r>
              <a:rPr lang="en-GB" sz="32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from the Geostationary Interferometric Infrared Sounder (GIIRS)</a:t>
            </a:r>
            <a:endParaRPr lang="en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C2F81-AF7B-1546-850C-106E081E3149}"/>
              </a:ext>
            </a:extLst>
          </p:cNvPr>
          <p:cNvSpPr txBox="1"/>
          <p:nvPr/>
        </p:nvSpPr>
        <p:spPr>
          <a:xfrm>
            <a:off x="1495990" y="253354"/>
            <a:ext cx="920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21st meeting of the CEOS Atmospheric Composition Virtual Constellation (AC-VC)</a:t>
            </a:r>
            <a:endParaRPr lang="en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7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CA7AD-217F-4C44-A54F-12DE64DD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10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275D5-7DFF-FE42-805D-93C2B711304F}"/>
              </a:ext>
            </a:extLst>
          </p:cNvPr>
          <p:cNvSpPr txBox="1"/>
          <p:nvPr/>
        </p:nvSpPr>
        <p:spPr>
          <a:xfrm>
            <a:off x="554237" y="4895560"/>
            <a:ext cx="3029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b="1" dirty="0"/>
              <a:t>Low Earth Orbit constellation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AFA80-F256-2642-A7B7-2447EDABB4C7}"/>
              </a:ext>
            </a:extLst>
          </p:cNvPr>
          <p:cNvSpPr txBox="1"/>
          <p:nvPr/>
        </p:nvSpPr>
        <p:spPr>
          <a:xfrm>
            <a:off x="554237" y="5149643"/>
            <a:ext cx="554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200" dirty="0">
                <a:latin typeface="Arial" panose="020B0604020202020204" pitchFamily="34" charset="0"/>
                <a:cs typeface="Arial" panose="020B0604020202020204" pitchFamily="34" charset="0"/>
              </a:rPr>
              <a:t>FY-3D/HIRAS</a:t>
            </a:r>
            <a:r>
              <a:rPr lang="en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afternoon orbit (2am/pm)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FY-3E/HIRAS-II: dawn-dusk orbit (5:30am/pm): world’s first for civil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200" dirty="0">
                <a:latin typeface="Arial" panose="020B0604020202020204" pitchFamily="34" charset="0"/>
                <a:cs typeface="Arial" panose="020B0604020202020204" pitchFamily="34" charset="0"/>
              </a:rPr>
              <a:t>FY-3F/HIRAS-II</a:t>
            </a:r>
            <a:r>
              <a:rPr lang="en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mid-morning orbit (10am/pm)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CA84E-5D88-7546-9958-CB2A9C05B304}"/>
              </a:ext>
            </a:extLst>
          </p:cNvPr>
          <p:cNvSpPr txBox="1"/>
          <p:nvPr/>
        </p:nvSpPr>
        <p:spPr>
          <a:xfrm>
            <a:off x="377630" y="881079"/>
            <a:ext cx="5001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Hyperspectral Infrared Atmospheric Sounder (HIRAS)</a:t>
            </a:r>
            <a:endParaRPr lang="en-CN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16DBA-C63A-B143-993B-2B329A05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55" y="1255335"/>
            <a:ext cx="6063115" cy="4637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D516F-C5ED-DB43-99E7-5FAB3FBF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4" y="1791185"/>
            <a:ext cx="3995074" cy="3015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2A67F-C2B0-A54A-B386-F643085B96EC}"/>
              </a:ext>
            </a:extLst>
          </p:cNvPr>
          <p:cNvSpPr txBox="1"/>
          <p:nvPr/>
        </p:nvSpPr>
        <p:spPr>
          <a:xfrm>
            <a:off x="554237" y="5970948"/>
            <a:ext cx="396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rPr>
              <a:t>Dawn-dusk orbit is not optimal for trace gas retrieval (TC can be low)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4E5891-E50C-A74E-A01E-9EF821031198}"/>
              </a:ext>
            </a:extLst>
          </p:cNvPr>
          <p:cNvSpPr txBox="1"/>
          <p:nvPr/>
        </p:nvSpPr>
        <p:spPr>
          <a:xfrm>
            <a:off x="9568944" y="6031489"/>
            <a:ext cx="2245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Hua et al., 2025, RSE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A3F851-44BC-0A40-9970-275989BC198F}"/>
              </a:ext>
            </a:extLst>
          </p:cNvPr>
          <p:cNvSpPr txBox="1"/>
          <p:nvPr/>
        </p:nvSpPr>
        <p:spPr>
          <a:xfrm>
            <a:off x="521814" y="182885"/>
            <a:ext cx="1139063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Wildfire emissions during dawn-dusk from FengYun-3E/HIRAS</a:t>
            </a:r>
            <a:endParaRPr lang="en-CN" sz="28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840978AA-F764-6C49-AF7D-05E80BD17ED3}"/>
              </a:ext>
            </a:extLst>
          </p:cNvPr>
          <p:cNvSpPr/>
          <p:nvPr/>
        </p:nvSpPr>
        <p:spPr>
          <a:xfrm>
            <a:off x="2878142" y="1567535"/>
            <a:ext cx="358218" cy="35821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459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B58D37-2842-CE4B-A8EB-1F412F4502F2}"/>
              </a:ext>
            </a:extLst>
          </p:cNvPr>
          <p:cNvSpPr txBox="1"/>
          <p:nvPr/>
        </p:nvSpPr>
        <p:spPr>
          <a:xfrm>
            <a:off x="670683" y="371785"/>
            <a:ext cx="1107687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N" sz="4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6EF61-025E-594A-A580-30D6BE000918}"/>
              </a:ext>
            </a:extLst>
          </p:cNvPr>
          <p:cNvSpPr txBox="1"/>
          <p:nvPr/>
        </p:nvSpPr>
        <p:spPr>
          <a:xfrm>
            <a:off x="566987" y="1647592"/>
            <a:ext cx="529717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FY-4B/GIIRS provide measurements of CO, NH3, HCOOH over East Asia;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Comparison with ground-based observations or IASI (when available) shows good agreement in general;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GIIRS in IR is complementary to GEMS in UV/VIS,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 synergy of the two allows the study of (NH</a:t>
            </a:r>
            <a:r>
              <a:rPr lang="en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+NO</a:t>
            </a:r>
            <a:r>
              <a:rPr lang="en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FY-4C/GIIRS, planned to launch in late 2025. The combination of FY-4B and FY-4C will provide better coverage and higher frequency observations.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E4BC8-0D3C-FA46-BE18-17CD8FD8F2DA}"/>
              </a:ext>
            </a:extLst>
          </p:cNvPr>
          <p:cNvSpPr txBox="1"/>
          <p:nvPr/>
        </p:nvSpPr>
        <p:spPr>
          <a:xfrm>
            <a:off x="6260234" y="1647592"/>
            <a:ext cx="548732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N" sz="1600" b="1" dirty="0">
                <a:latin typeface="Arial" panose="020B0604020202020204" pitchFamily="34" charset="0"/>
                <a:cs typeface="Arial" panose="020B0604020202020204" pitchFamily="34" charset="0"/>
              </a:rPr>
              <a:t>Data availability:</a:t>
            </a:r>
            <a:endParaRPr lang="en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The GIIRS L1 spectra are publicly available from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Satellite Meteorological Center: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http://satellite.nsmc.org.cn/portalsite/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Early portion of CO, NH3, HCOOH, and Ozone are publicly available online, links are provided in the related papers; Full 2-year datasets are available (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zczeng@pku.edu.cn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). The recent data are in processing.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CCFABA-445B-1E48-B5C5-C1A95E7843CD}"/>
              </a:ext>
            </a:extLst>
          </p:cNvPr>
          <p:cNvSpPr txBox="1"/>
          <p:nvPr/>
        </p:nvSpPr>
        <p:spPr>
          <a:xfrm>
            <a:off x="798822" y="4793061"/>
            <a:ext cx="529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BA7E8-B16A-5C4A-90B4-5D8DEB91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11</a:t>
            </a:fld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02E64-070D-4846-8E19-DA69B8179989}"/>
              </a:ext>
            </a:extLst>
          </p:cNvPr>
          <p:cNvSpPr txBox="1"/>
          <p:nvPr/>
        </p:nvSpPr>
        <p:spPr>
          <a:xfrm>
            <a:off x="6260234" y="4071042"/>
            <a:ext cx="5487327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N" sz="1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National Science Foundation of China;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IASI data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https://iasi.aeris-data.fr/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ECMWF ERA5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https://cds.climate.copernicus.eu/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TCCON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https://tccondata.org/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</p:txBody>
      </p:sp>
    </p:spTree>
    <p:extLst>
      <p:ext uri="{BB962C8B-B14F-4D97-AF65-F5344CB8AC3E}">
        <p14:creationId xmlns:p14="http://schemas.microsoft.com/office/powerpoint/2010/main" val="29352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8D130E-2BF3-FC4A-B408-EAD4F8A4B837}"/>
              </a:ext>
            </a:extLst>
          </p:cNvPr>
          <p:cNvSpPr txBox="1"/>
          <p:nvPr/>
        </p:nvSpPr>
        <p:spPr>
          <a:xfrm>
            <a:off x="319899" y="321997"/>
            <a:ext cx="1162172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Geostationary Interferometric Infrared Sounder (GIIRS)</a:t>
            </a:r>
            <a:endParaRPr lang="en-CN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3DE88-A132-B545-8674-A294F3DD9CD2}"/>
              </a:ext>
            </a:extLst>
          </p:cNvPr>
          <p:cNvSpPr txBox="1"/>
          <p:nvPr/>
        </p:nvSpPr>
        <p:spPr>
          <a:xfrm>
            <a:off x="262435" y="1621553"/>
            <a:ext cx="470323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FY-4A/GIIRS (launched in Dec 2016), spectra data need re-calibration improvement for AC retrieval;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FY-4B/GIIRS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was launched in June 2021 (data available from June 2022)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It was located at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105°E before March 2024, and now at 133°E.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GIIRS scans the Earth in a “step-stare” mode: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Each field of view collects16×8 interferograms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One coverage takes about 2.0 hours. 12 maps in a day covers day and night.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Footprint size at Nadir: about 12 by 12 km.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Retrievals of CO, NH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HCOOH from June 2022 to May 2024 (more is coming). This talk will focus on validation and comparison with exiting datasets.</a:t>
            </a:r>
          </a:p>
        </p:txBody>
      </p:sp>
      <p:sp>
        <p:nvSpPr>
          <p:cNvPr id="8" name="左大括号 14">
            <a:extLst>
              <a:ext uri="{FF2B5EF4-FFF2-40B4-BE49-F238E27FC236}">
                <a16:creationId xmlns:a16="http://schemas.microsoft.com/office/drawing/2014/main" id="{C5801C92-A8E5-7042-B018-7FC14402C40F}"/>
              </a:ext>
            </a:extLst>
          </p:cNvPr>
          <p:cNvSpPr/>
          <p:nvPr/>
        </p:nvSpPr>
        <p:spPr>
          <a:xfrm rot="16200000" flipH="1">
            <a:off x="8366280" y="819488"/>
            <a:ext cx="107297" cy="1781507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9" name="图片 15">
            <a:extLst>
              <a:ext uri="{FF2B5EF4-FFF2-40B4-BE49-F238E27FC236}">
                <a16:creationId xmlns:a16="http://schemas.microsoft.com/office/drawing/2014/main" id="{EAE8653E-D17F-D540-BEC8-0A5FB786D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065" y="1763890"/>
            <a:ext cx="4320000" cy="4315306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5EFEEC07-0F26-4A49-8733-CD0E8999B5EC}"/>
              </a:ext>
            </a:extLst>
          </p:cNvPr>
          <p:cNvSpPr txBox="1"/>
          <p:nvPr/>
        </p:nvSpPr>
        <p:spPr>
          <a:xfrm>
            <a:off x="7914436" y="1284791"/>
            <a:ext cx="105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27 FORs</a:t>
            </a:r>
            <a:endParaRPr lang="zh-CN" altLang="en-US" sz="1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499DF9A6-D89D-C54D-9B74-A1E0F56FF299}"/>
              </a:ext>
            </a:extLst>
          </p:cNvPr>
          <p:cNvSpPr txBox="1"/>
          <p:nvPr/>
        </p:nvSpPr>
        <p:spPr>
          <a:xfrm>
            <a:off x="11140016" y="2965555"/>
            <a:ext cx="801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 Scans</a:t>
            </a:r>
            <a:endParaRPr lang="zh-CN" altLang="en-US" sz="1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左大括号 13">
            <a:extLst>
              <a:ext uri="{FF2B5EF4-FFF2-40B4-BE49-F238E27FC236}">
                <a16:creationId xmlns:a16="http://schemas.microsoft.com/office/drawing/2014/main" id="{0BC5A54C-CDD1-4E46-9B99-A2A22ADF5550}"/>
              </a:ext>
            </a:extLst>
          </p:cNvPr>
          <p:cNvSpPr/>
          <p:nvPr/>
        </p:nvSpPr>
        <p:spPr>
          <a:xfrm flipH="1">
            <a:off x="11073789" y="2326629"/>
            <a:ext cx="123165" cy="1763839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5">
            <a:extLst>
              <a:ext uri="{FF2B5EF4-FFF2-40B4-BE49-F238E27FC236}">
                <a16:creationId xmlns:a16="http://schemas.microsoft.com/office/drawing/2014/main" id="{3A3BDC61-F4A2-4D41-B9EB-462CCDE7F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087" y="2441404"/>
            <a:ext cx="1349354" cy="2696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3B6E36-3E7C-2746-8663-5A7F97C7BEDF}"/>
              </a:ext>
            </a:extLst>
          </p:cNvPr>
          <p:cNvSpPr txBox="1"/>
          <p:nvPr/>
        </p:nvSpPr>
        <p:spPr>
          <a:xfrm>
            <a:off x="5004996" y="1802980"/>
            <a:ext cx="2182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layout </a:t>
            </a:r>
          </a:p>
          <a:p>
            <a:pPr algn="ctr"/>
            <a:r>
              <a:rPr lang="en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16×8 interferograms</a:t>
            </a:r>
            <a:r>
              <a:rPr lang="en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F38BA-39D2-B747-B44A-369982FF16FA}"/>
              </a:ext>
            </a:extLst>
          </p:cNvPr>
          <p:cNvSpPr txBox="1"/>
          <p:nvPr/>
        </p:nvSpPr>
        <p:spPr>
          <a:xfrm>
            <a:off x="10426035" y="5447829"/>
            <a:ext cx="1295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courtesy of Dr. Lee Lu (NSMC)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BB00B0-5508-8A48-956C-54670132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991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4B4A1-8E06-8A4E-8E12-59ABBCA8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3</a:t>
            </a:fld>
            <a:endParaRPr lang="en-CN"/>
          </a:p>
        </p:txBody>
      </p:sp>
      <p:pic>
        <p:nvPicPr>
          <p:cNvPr id="5" name="FY4BGIIRS-氨气月平均动画" descr="FY4BGIIRS-氨气月平均动画">
            <a:hlinkClick r:id="" action="ppaction://media"/>
            <a:extLst>
              <a:ext uri="{FF2B5EF4-FFF2-40B4-BE49-F238E27FC236}">
                <a16:creationId xmlns:a16="http://schemas.microsoft.com/office/drawing/2014/main" id="{6CF8AC11-9F06-CE48-85F6-F3615C649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983" b="14235"/>
          <a:stretch/>
        </p:blipFill>
        <p:spPr>
          <a:xfrm>
            <a:off x="938016" y="1084082"/>
            <a:ext cx="10506124" cy="4242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B107D3-10E7-8A4C-9071-09B8122193ED}"/>
              </a:ext>
            </a:extLst>
          </p:cNvPr>
          <p:cNvSpPr txBox="1"/>
          <p:nvPr/>
        </p:nvSpPr>
        <p:spPr>
          <a:xfrm>
            <a:off x="565608" y="321997"/>
            <a:ext cx="110010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Ammonia (NH</a:t>
            </a:r>
            <a:r>
              <a:rPr lang="en-US" sz="3200" b="1" baseline="-25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endParaRPr lang="en-CN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576F7-4139-824C-9A74-B2473763E6BF}"/>
              </a:ext>
            </a:extLst>
          </p:cNvPr>
          <p:cNvSpPr txBox="1"/>
          <p:nvPr/>
        </p:nvSpPr>
        <p:spPr>
          <a:xfrm>
            <a:off x="1112362" y="5604539"/>
            <a:ext cx="7087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Retrievals are avaialble from June 2022 to May 2024, and more is coming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CN" sz="1600" dirty="0"/>
              <a:t>wo major source regions (North China Plain and Northern India)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We see the difference betwee morning and afternoon (filtered by DOFS and TC)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7B0D6-5517-6746-869E-FF83D2F9FBB6}"/>
              </a:ext>
            </a:extLst>
          </p:cNvPr>
          <p:cNvSpPr txBox="1"/>
          <p:nvPr/>
        </p:nvSpPr>
        <p:spPr>
          <a:xfrm>
            <a:off x="8505377" y="5951229"/>
            <a:ext cx="25145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Zeng et al., 2023a, AMT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94">
            <a:extLst>
              <a:ext uri="{FF2B5EF4-FFF2-40B4-BE49-F238E27FC236}">
                <a16:creationId xmlns:a16="http://schemas.microsoft.com/office/drawing/2014/main" id="{9DA4E1B5-BA92-DC49-A0D3-D089DF8F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75" y="3777261"/>
            <a:ext cx="7550646" cy="29442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84806-57BA-304C-9BCE-AD4D65BC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4</a:t>
            </a:fld>
            <a:endParaRPr lang="en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B5C9-9690-6149-A193-BA940AEB55FE}"/>
              </a:ext>
            </a:extLst>
          </p:cNvPr>
          <p:cNvSpPr txBox="1"/>
          <p:nvPr/>
        </p:nvSpPr>
        <p:spPr>
          <a:xfrm>
            <a:off x="669303" y="229398"/>
            <a:ext cx="106844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Comparison with ground-based FTIR and IASI</a:t>
            </a:r>
            <a:endParaRPr lang="en-CN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图片 102">
            <a:extLst>
              <a:ext uri="{FF2B5EF4-FFF2-40B4-BE49-F238E27FC236}">
                <a16:creationId xmlns:a16="http://schemas.microsoft.com/office/drawing/2014/main" id="{E9C1E70D-5A0B-024A-8419-2A3D929A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80" y="850028"/>
            <a:ext cx="3027902" cy="3027903"/>
          </a:xfrm>
          <a:prstGeom prst="rect">
            <a:avLst/>
          </a:prstGeom>
        </p:spPr>
      </p:pic>
      <p:sp>
        <p:nvSpPr>
          <p:cNvPr id="22" name="矩形 97">
            <a:extLst>
              <a:ext uri="{FF2B5EF4-FFF2-40B4-BE49-F238E27FC236}">
                <a16:creationId xmlns:a16="http://schemas.microsoft.com/office/drawing/2014/main" id="{6F1EF43E-06CA-E647-B354-1EECAF41FDE1}"/>
              </a:ext>
            </a:extLst>
          </p:cNvPr>
          <p:cNvSpPr/>
          <p:nvPr/>
        </p:nvSpPr>
        <p:spPr>
          <a:xfrm>
            <a:off x="6175278" y="3094229"/>
            <a:ext cx="1903404" cy="39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GIIRS vs FTIR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01">
            <a:extLst>
              <a:ext uri="{FF2B5EF4-FFF2-40B4-BE49-F238E27FC236}">
                <a16:creationId xmlns:a16="http://schemas.microsoft.com/office/drawing/2014/main" id="{8C2837E7-D87C-1043-B65E-A5E5C7349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831" y="850029"/>
            <a:ext cx="3027902" cy="3027903"/>
          </a:xfrm>
          <a:prstGeom prst="rect">
            <a:avLst/>
          </a:prstGeom>
        </p:spPr>
      </p:pic>
      <p:sp>
        <p:nvSpPr>
          <p:cNvPr id="25" name="矩形 97">
            <a:extLst>
              <a:ext uri="{FF2B5EF4-FFF2-40B4-BE49-F238E27FC236}">
                <a16:creationId xmlns:a16="http://schemas.microsoft.com/office/drawing/2014/main" id="{96EE2076-820E-174C-B5D7-68980A47CD89}"/>
              </a:ext>
            </a:extLst>
          </p:cNvPr>
          <p:cNvSpPr/>
          <p:nvPr/>
        </p:nvSpPr>
        <p:spPr>
          <a:xfrm>
            <a:off x="9457329" y="3063560"/>
            <a:ext cx="1619646" cy="39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GIIRS vs IASI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占位符 1">
            <a:extLst>
              <a:ext uri="{FF2B5EF4-FFF2-40B4-BE49-F238E27FC236}">
                <a16:creationId xmlns:a16="http://schemas.microsoft.com/office/drawing/2014/main" id="{04134594-3265-B040-ADAE-3F113E094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2" t="8682" r="32"/>
          <a:stretch/>
        </p:blipFill>
        <p:spPr>
          <a:xfrm>
            <a:off x="537073" y="1023718"/>
            <a:ext cx="4134360" cy="2621381"/>
          </a:xfrm>
          <a:prstGeom prst="rect">
            <a:avLst/>
          </a:prstGeom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478F0D25-8651-8C40-BFA6-292938AE81CF}"/>
              </a:ext>
            </a:extLst>
          </p:cNvPr>
          <p:cNvSpPr/>
          <p:nvPr/>
        </p:nvSpPr>
        <p:spPr>
          <a:xfrm>
            <a:off x="2824222" y="2322833"/>
            <a:ext cx="177298" cy="17729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43C586A-4077-A04E-9CCF-A8DE723BA2B5}"/>
              </a:ext>
            </a:extLst>
          </p:cNvPr>
          <p:cNvSpPr/>
          <p:nvPr/>
        </p:nvSpPr>
        <p:spPr>
          <a:xfrm rot="17550665">
            <a:off x="1945710" y="3048916"/>
            <a:ext cx="1308889" cy="18081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3AD54-7DE3-C648-B039-4F7C76716FDD}"/>
              </a:ext>
            </a:extLst>
          </p:cNvPr>
          <p:cNvSpPr txBox="1"/>
          <p:nvPr/>
        </p:nvSpPr>
        <p:spPr>
          <a:xfrm>
            <a:off x="1575711" y="3602307"/>
            <a:ext cx="1782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atin typeface="Arial" panose="020B0604020202020204" pitchFamily="34" charset="0"/>
                <a:cs typeface="Arial" panose="020B0604020202020204" pitchFamily="34" charset="0"/>
              </a:rPr>
              <a:t>Hefei </a:t>
            </a:r>
          </a:p>
          <a:p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(31.8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°N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, 117.2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°E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1EE63-E9A5-7B43-BC91-02475F4A0B77}"/>
              </a:ext>
            </a:extLst>
          </p:cNvPr>
          <p:cNvSpPr txBox="1"/>
          <p:nvPr/>
        </p:nvSpPr>
        <p:spPr>
          <a:xfrm>
            <a:off x="438228" y="4747275"/>
            <a:ext cx="3655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FTIR in Hefei retrieves NH</a:t>
            </a:r>
            <a:r>
              <a:rPr lang="en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 column from 2017 to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Consistent seasonality with high values during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GIIRS data have good agreement with FTIR and IASI</a:t>
            </a:r>
          </a:p>
        </p:txBody>
      </p:sp>
    </p:spTree>
    <p:extLst>
      <p:ext uri="{BB962C8B-B14F-4D97-AF65-F5344CB8AC3E}">
        <p14:creationId xmlns:p14="http://schemas.microsoft.com/office/powerpoint/2010/main" val="426148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3E565A-4752-A847-AFC5-DB20803E7805}"/>
              </a:ext>
            </a:extLst>
          </p:cNvPr>
          <p:cNvSpPr txBox="1"/>
          <p:nvPr/>
        </p:nvSpPr>
        <p:spPr>
          <a:xfrm>
            <a:off x="575632" y="222602"/>
            <a:ext cx="111987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Diel cycle of wildfire CO columns from Southeast Asia</a:t>
            </a:r>
          </a:p>
        </p:txBody>
      </p:sp>
      <p:pic>
        <p:nvPicPr>
          <p:cNvPr id="7" name="CO_202304" descr="CO_202304">
            <a:hlinkClick r:id="" action="ppaction://media"/>
            <a:extLst>
              <a:ext uri="{FF2B5EF4-FFF2-40B4-BE49-F238E27FC236}">
                <a16:creationId xmlns:a16="http://schemas.microsoft.com/office/drawing/2014/main" id="{9E9DC915-72E1-674A-B4ED-90C65102D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162"/>
          <a:stretch/>
        </p:blipFill>
        <p:spPr>
          <a:xfrm>
            <a:off x="575632" y="1591515"/>
            <a:ext cx="6235434" cy="48795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84F40B-1053-1040-96FF-D875AC845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03" y="1591515"/>
            <a:ext cx="4124497" cy="297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19A6D-79E7-5E4C-A384-62867EC66663}"/>
              </a:ext>
            </a:extLst>
          </p:cNvPr>
          <p:cNvSpPr txBox="1"/>
          <p:nvPr/>
        </p:nvSpPr>
        <p:spPr>
          <a:xfrm>
            <a:off x="7407797" y="4439446"/>
            <a:ext cx="4523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Strong CO emissions transported toward the South China Sea and the Pacific;</a:t>
            </a:r>
          </a:p>
          <a:p>
            <a:pPr marL="342900" indent="-342900">
              <a:buAutoNum type="arabicParenBoth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The diel cycle represents typical fire emissions caused by changes in temperature/humidity/agricultural activities</a:t>
            </a:r>
          </a:p>
          <a:p>
            <a:pPr marL="342900" indent="-342900">
              <a:buAutoNum type="arabicParenBoth"/>
            </a:pPr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Observation sensitivity changes (indicated from AK matrix)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73525-4BF2-CC42-8747-88D4D42E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5</a:t>
            </a:fld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232B9-4B78-4140-8B1E-79ABD5B0F5FF}"/>
              </a:ext>
            </a:extLst>
          </p:cNvPr>
          <p:cNvSpPr txBox="1"/>
          <p:nvPr/>
        </p:nvSpPr>
        <p:spPr>
          <a:xfrm>
            <a:off x="7590975" y="1222183"/>
            <a:ext cx="376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2-hour averages over the SE Asia 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D28D3-8D15-8141-B336-365CDE50C6D2}"/>
              </a:ext>
            </a:extLst>
          </p:cNvPr>
          <p:cNvSpPr txBox="1"/>
          <p:nvPr/>
        </p:nvSpPr>
        <p:spPr>
          <a:xfrm>
            <a:off x="9379670" y="3733690"/>
            <a:ext cx="108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</a:rPr>
              <a:t>LT: 13 pm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9296BFE-70FA-AA48-A1E7-CF63695848F7}"/>
              </a:ext>
            </a:extLst>
          </p:cNvPr>
          <p:cNvSpPr/>
          <p:nvPr/>
        </p:nvSpPr>
        <p:spPr>
          <a:xfrm rot="16200000">
            <a:off x="9747793" y="3489855"/>
            <a:ext cx="254356" cy="271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F4AA1-07FD-954E-A2E7-FD25678F97B9}"/>
              </a:ext>
            </a:extLst>
          </p:cNvPr>
          <p:cNvSpPr txBox="1"/>
          <p:nvPr/>
        </p:nvSpPr>
        <p:spPr>
          <a:xfrm>
            <a:off x="575632" y="1022128"/>
            <a:ext cx="5785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of CO columns every 2-hour in Apr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7383A-0255-3B48-A235-AB10E9F41CCB}"/>
              </a:ext>
            </a:extLst>
          </p:cNvPr>
          <p:cNvSpPr txBox="1"/>
          <p:nvPr/>
        </p:nvSpPr>
        <p:spPr>
          <a:xfrm>
            <a:off x="9343327" y="6131367"/>
            <a:ext cx="25145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Zeng et al., 2023b, AMT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84806-57BA-304C-9BCE-AD4D65BC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6</a:t>
            </a:fld>
            <a:endParaRPr lang="en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B5C9-9690-6149-A193-BA940AEB55FE}"/>
              </a:ext>
            </a:extLst>
          </p:cNvPr>
          <p:cNvSpPr txBox="1"/>
          <p:nvPr/>
        </p:nvSpPr>
        <p:spPr>
          <a:xfrm>
            <a:off x="244014" y="200548"/>
            <a:ext cx="437724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Comparison with TCCON CO</a:t>
            </a:r>
            <a:endParaRPr lang="en-CN" sz="36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B5A2D-1BFE-1C44-818D-12D82583D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7204" r="10304"/>
          <a:stretch/>
        </p:blipFill>
        <p:spPr bwMode="auto">
          <a:xfrm>
            <a:off x="4698130" y="66364"/>
            <a:ext cx="3536832" cy="33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A57DAF58-8408-9440-BD70-30519CAB9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4" y="1532815"/>
            <a:ext cx="3247209" cy="238327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1B121BC-C4B4-C945-A0CC-CCC04860A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6655" r="9439"/>
          <a:stretch/>
        </p:blipFill>
        <p:spPr bwMode="auto">
          <a:xfrm>
            <a:off x="8259290" y="53500"/>
            <a:ext cx="3536832" cy="33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C66B742-F826-BD4E-91E6-96FEE49A1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7402" r="10134"/>
          <a:stretch/>
        </p:blipFill>
        <p:spPr bwMode="auto">
          <a:xfrm>
            <a:off x="4649086" y="3427833"/>
            <a:ext cx="3586863" cy="33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A2421C3-5713-084B-ACAA-5C3598512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7204" r="9920"/>
          <a:stretch/>
        </p:blipFill>
        <p:spPr bwMode="auto">
          <a:xfrm>
            <a:off x="8284791" y="3418641"/>
            <a:ext cx="3536833" cy="335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7D69D0-503C-B444-8872-4EB4C6DE5150}"/>
              </a:ext>
            </a:extLst>
          </p:cNvPr>
          <p:cNvSpPr txBox="1"/>
          <p:nvPr/>
        </p:nvSpPr>
        <p:spPr>
          <a:xfrm>
            <a:off x="174708" y="4048026"/>
            <a:ext cx="44494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Data collocation: Lat ±0.5° and Lon ±0.5°; Time ± 1 hour;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Convolved with averaging kernel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Good correlation between all TCCON sites;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 systematic difference over the Burgo site, showing GIIRS is overestimating over the region.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6C2CE-AB37-CA49-A3AC-1D00CB4560A6}"/>
              </a:ext>
            </a:extLst>
          </p:cNvPr>
          <p:cNvSpPr txBox="1"/>
          <p:nvPr/>
        </p:nvSpPr>
        <p:spPr>
          <a:xfrm>
            <a:off x="5632306" y="2605467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TCCON @ Heifei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997D6-BC75-8E4F-8BF9-A75727E86503}"/>
              </a:ext>
            </a:extLst>
          </p:cNvPr>
          <p:cNvSpPr txBox="1"/>
          <p:nvPr/>
        </p:nvSpPr>
        <p:spPr>
          <a:xfrm>
            <a:off x="8899833" y="2582265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TCCON @ Xianghe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C9491-1A35-3542-B4E4-B34DF0FBA72E}"/>
              </a:ext>
            </a:extLst>
          </p:cNvPr>
          <p:cNvSpPr txBox="1"/>
          <p:nvPr/>
        </p:nvSpPr>
        <p:spPr>
          <a:xfrm>
            <a:off x="5452769" y="596693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TCCON @ Burgos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75A35-9632-1B41-B6BE-69F2E7D315A0}"/>
              </a:ext>
            </a:extLst>
          </p:cNvPr>
          <p:cNvSpPr txBox="1"/>
          <p:nvPr/>
        </p:nvSpPr>
        <p:spPr>
          <a:xfrm>
            <a:off x="9348487" y="5984485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TCCON @ Saga</a:t>
            </a:r>
          </a:p>
        </p:txBody>
      </p:sp>
    </p:spTree>
    <p:extLst>
      <p:ext uri="{BB962C8B-B14F-4D97-AF65-F5344CB8AC3E}">
        <p14:creationId xmlns:p14="http://schemas.microsoft.com/office/powerpoint/2010/main" val="131961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A2C98-E104-EE42-9729-1B2BEDC2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7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659E2-BD06-6645-8765-003C4007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61" y="1266812"/>
            <a:ext cx="6681005" cy="43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8E8CB-C119-AB48-8FFA-45B7EA34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839" y="1055077"/>
            <a:ext cx="2819400" cy="441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0E98C-81A2-8C43-89FF-1558DE0FAA8D}"/>
              </a:ext>
            </a:extLst>
          </p:cNvPr>
          <p:cNvSpPr txBox="1"/>
          <p:nvPr/>
        </p:nvSpPr>
        <p:spPr>
          <a:xfrm>
            <a:off x="1110761" y="173404"/>
            <a:ext cx="1038957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N" sz="4000" b="1" dirty="0">
                <a:latin typeface="Arial" panose="020B0604020202020204" pitchFamily="34" charset="0"/>
                <a:cs typeface="Arial" panose="020B0604020202020204" pitchFamily="34" charset="0"/>
              </a:rPr>
              <a:t>Formic Acid (HCOOH)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18428-52CB-FC4D-8A44-A36F9D65405A}"/>
              </a:ext>
            </a:extLst>
          </p:cNvPr>
          <p:cNvSpPr txBox="1"/>
          <p:nvPr/>
        </p:nvSpPr>
        <p:spPr>
          <a:xfrm>
            <a:off x="7957251" y="5591188"/>
            <a:ext cx="4049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b="1" dirty="0"/>
              <a:t>Zeng et al., 2024, JGR-Atmosphere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BE2FAB-6206-A341-A0FE-6369F7BCBE8B}"/>
              </a:ext>
            </a:extLst>
          </p:cNvPr>
          <p:cNvSpPr txBox="1"/>
          <p:nvPr/>
        </p:nvSpPr>
        <p:spPr>
          <a:xfrm>
            <a:off x="1110761" y="5800032"/>
            <a:ext cx="10220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HCOOH is an important VOC;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Large enhancement can be seen from wildfires from southeast Asia (Mar and Apr) and Siberia (June);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No ground-based observations are available; Comparison with IASI show good agreement.</a:t>
            </a:r>
          </a:p>
        </p:txBody>
      </p:sp>
    </p:spTree>
    <p:extLst>
      <p:ext uri="{BB962C8B-B14F-4D97-AF65-F5344CB8AC3E}">
        <p14:creationId xmlns:p14="http://schemas.microsoft.com/office/powerpoint/2010/main" val="368958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9678-2FD5-2E4C-8C75-C1A53368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F5BF-D85D-5541-A395-672C2B7F5AFD}" type="slidenum">
              <a:rPr lang="en-CN" smtClean="0"/>
              <a:t>8</a:t>
            </a:fld>
            <a:endParaRPr lang="en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EDC7D-5077-8049-A204-3D83F9EFA593}"/>
              </a:ext>
            </a:extLst>
          </p:cNvPr>
          <p:cNvSpPr txBox="1"/>
          <p:nvPr/>
        </p:nvSpPr>
        <p:spPr>
          <a:xfrm>
            <a:off x="621386" y="321997"/>
            <a:ext cx="1098127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SO</a:t>
            </a:r>
            <a:r>
              <a:rPr lang="en-US" sz="3600" b="1" baseline="-25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sz="36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observations from FY-4B/GIIRS</a:t>
            </a:r>
            <a:endParaRPr lang="en-CN" sz="36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4AF98-1FEB-4243-95A2-C635E348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03" y="3429000"/>
            <a:ext cx="7504795" cy="1646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953ED-D8FD-8C4D-B31E-695AF5155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531" y="2050867"/>
            <a:ext cx="7504795" cy="1307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6A7D0-EF99-A44D-9356-50DD7FE99E36}"/>
              </a:ext>
            </a:extLst>
          </p:cNvPr>
          <p:cNvSpPr/>
          <p:nvPr/>
        </p:nvSpPr>
        <p:spPr>
          <a:xfrm>
            <a:off x="4207863" y="2050867"/>
            <a:ext cx="769257" cy="2707806"/>
          </a:xfrm>
          <a:prstGeom prst="rect">
            <a:avLst/>
          </a:prstGeom>
          <a:solidFill>
            <a:schemeClr val="accent1">
              <a:alpha val="3217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D480C9D-2B8E-4240-ABD8-BB65E26E37B3}"/>
              </a:ext>
            </a:extLst>
          </p:cNvPr>
          <p:cNvSpPr/>
          <p:nvPr/>
        </p:nvSpPr>
        <p:spPr>
          <a:xfrm rot="10800000">
            <a:off x="4350175" y="4816959"/>
            <a:ext cx="484632" cy="57111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7E3F7-FEC2-5749-A1DC-B119AF4392F4}"/>
              </a:ext>
            </a:extLst>
          </p:cNvPr>
          <p:cNvSpPr txBox="1"/>
          <p:nvPr/>
        </p:nvSpPr>
        <p:spPr>
          <a:xfrm>
            <a:off x="3630413" y="5446362"/>
            <a:ext cx="240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 by GIIRS (&lt;1130 cm</a:t>
            </a:r>
            <a:r>
              <a:rPr lang="en-CN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DE34B-8D12-1C42-9B8D-C69134A8D499}"/>
              </a:ext>
            </a:extLst>
          </p:cNvPr>
          <p:cNvSpPr txBox="1"/>
          <p:nvPr/>
        </p:nvSpPr>
        <p:spPr>
          <a:xfrm>
            <a:off x="8025581" y="5261696"/>
            <a:ext cx="332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CN" dirty="0"/>
              <a:t>igures from Carboni et al. (2012)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C26F5-5716-A64D-A212-E14BEF307DEE}"/>
              </a:ext>
            </a:extLst>
          </p:cNvPr>
          <p:cNvSpPr txBox="1"/>
          <p:nvPr/>
        </p:nvSpPr>
        <p:spPr>
          <a:xfrm>
            <a:off x="6747861" y="4149073"/>
            <a:ext cx="236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SO</a:t>
            </a:r>
            <a:r>
              <a:rPr lang="en-CN" baseline="-25000" dirty="0"/>
              <a:t>2</a:t>
            </a:r>
            <a:r>
              <a:rPr lang="en-CN" dirty="0"/>
              <a:t> absorption feature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84B602-D3F1-D04B-AE14-874F1976890C}"/>
              </a:ext>
            </a:extLst>
          </p:cNvPr>
          <p:cNvSpPr txBox="1"/>
          <p:nvPr/>
        </p:nvSpPr>
        <p:spPr>
          <a:xfrm>
            <a:off x="589344" y="2102969"/>
            <a:ext cx="2173733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GIIRS spectra only cover part of the </a:t>
            </a: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ν1</a:t>
            </a: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weak absorption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N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01DD7-4A21-5842-BC41-88EC1E9556BF}"/>
              </a:ext>
            </a:extLst>
          </p:cNvPr>
          <p:cNvSpPr txBox="1"/>
          <p:nvPr/>
        </p:nvSpPr>
        <p:spPr>
          <a:xfrm>
            <a:off x="4043849" y="1472979"/>
            <a:ext cx="3371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</a:t>
            </a:r>
            <a:r>
              <a:rPr lang="en-US" sz="18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ν1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(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weak absorption band)</a:t>
            </a:r>
            <a:endParaRPr lang="en-CN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61BC3D-3600-E848-B919-4FE4FCEE99D5}"/>
              </a:ext>
            </a:extLst>
          </p:cNvPr>
          <p:cNvSpPr txBox="1"/>
          <p:nvPr/>
        </p:nvSpPr>
        <p:spPr>
          <a:xfrm>
            <a:off x="8231039" y="1490713"/>
            <a:ext cx="3371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</a:t>
            </a:r>
            <a:r>
              <a:rPr lang="en-US" sz="1800" b="1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ν3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(strong absorption band)</a:t>
            </a:r>
            <a:endParaRPr lang="en-CN" b="1" dirty="0"/>
          </a:p>
        </p:txBody>
      </p:sp>
    </p:spTree>
    <p:extLst>
      <p:ext uri="{BB962C8B-B14F-4D97-AF65-F5344CB8AC3E}">
        <p14:creationId xmlns:p14="http://schemas.microsoft.com/office/powerpoint/2010/main" val="105053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61696-6664-D043-5BA3-7733FAE5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D30241-F6CA-D278-C583-5DAA37928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329125" y="1194031"/>
            <a:ext cx="3714081" cy="1985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55AF9E-CC9E-D66A-77E4-66D453F06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4063596" y="1181290"/>
            <a:ext cx="3714081" cy="19857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6246DC-7FC7-6D1C-0F58-D2AB6D02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7788082" y="1127448"/>
            <a:ext cx="3714081" cy="1985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CF0BC9-0AA9-CCE2-A535-493B30112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329125" y="2978618"/>
            <a:ext cx="3714081" cy="19857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7A6846-E401-8584-AE1D-9F338BE44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4103600" y="2978618"/>
            <a:ext cx="3589544" cy="1919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8FCBF57-81B5-B768-14F9-492CAFA893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2"/>
          <a:stretch/>
        </p:blipFill>
        <p:spPr>
          <a:xfrm>
            <a:off x="7776713" y="2937489"/>
            <a:ext cx="3676611" cy="19689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773A5D9-1CC5-B506-C05C-037C1FE132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326312" y="4715166"/>
            <a:ext cx="3676610" cy="19656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2FF351F-ABFA-3F1D-7F48-B0B619905F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4135330" y="4715166"/>
            <a:ext cx="3549259" cy="189760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05B8FC-081F-0FE4-0186-3D99111E67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/>
          <a:stretch/>
        </p:blipFill>
        <p:spPr>
          <a:xfrm>
            <a:off x="7825553" y="4715166"/>
            <a:ext cx="3676610" cy="1965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8A04B3-A13C-F84E-840C-8C56688EF067}"/>
              </a:ext>
            </a:extLst>
          </p:cNvPr>
          <p:cNvSpPr txBox="1"/>
          <p:nvPr/>
        </p:nvSpPr>
        <p:spPr>
          <a:xfrm>
            <a:off x="621385" y="321997"/>
            <a:ext cx="1124148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SO</a:t>
            </a:r>
            <a:r>
              <a:rPr lang="en-US" sz="3200" b="1" baseline="-25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observations from FY-4B/GIIRS (</a:t>
            </a:r>
            <a:r>
              <a:rPr lang="en-US" sz="3200" b="1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Kanlaon</a:t>
            </a:r>
            <a:r>
              <a:rPr lang="en-US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volcano)</a:t>
            </a:r>
            <a:endParaRPr lang="en-CN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082E439-6588-C54D-A17C-DA863037B55B}"/>
              </a:ext>
            </a:extLst>
          </p:cNvPr>
          <p:cNvSpPr/>
          <p:nvPr/>
        </p:nvSpPr>
        <p:spPr>
          <a:xfrm>
            <a:off x="2913295" y="1243251"/>
            <a:ext cx="366610" cy="86056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721D1-C2D4-2442-AD9F-C24263BCC858}"/>
              </a:ext>
            </a:extLst>
          </p:cNvPr>
          <p:cNvSpPr txBox="1"/>
          <p:nvPr/>
        </p:nvSpPr>
        <p:spPr>
          <a:xfrm>
            <a:off x="2186165" y="866620"/>
            <a:ext cx="332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Kanlaon (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10.4°N, 123.1°E</a:t>
            </a:r>
            <a:r>
              <a:rPr lang="en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DED6DCB7-BF44-4F4D-BC25-7BA56E464C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9" t="28738" r="1210" b="10588"/>
          <a:stretch/>
        </p:blipFill>
        <p:spPr>
          <a:xfrm>
            <a:off x="11234154" y="3026984"/>
            <a:ext cx="817946" cy="1965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DEC45A-509A-CF4D-B7C1-56DF99052661}"/>
              </a:ext>
            </a:extLst>
          </p:cNvPr>
          <p:cNvSpPr txBox="1"/>
          <p:nvPr/>
        </p:nvSpPr>
        <p:spPr>
          <a:xfrm>
            <a:off x="689837" y="153789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12h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25FE54-CE36-B544-A896-1E2BFFA96367}"/>
              </a:ext>
            </a:extLst>
          </p:cNvPr>
          <p:cNvSpPr txBox="1"/>
          <p:nvPr/>
        </p:nvSpPr>
        <p:spPr>
          <a:xfrm>
            <a:off x="4399449" y="1518965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14h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96AB6D-3733-AB48-8661-263832D49042}"/>
              </a:ext>
            </a:extLst>
          </p:cNvPr>
          <p:cNvSpPr txBox="1"/>
          <p:nvPr/>
        </p:nvSpPr>
        <p:spPr>
          <a:xfrm>
            <a:off x="8113530" y="1447693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16h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0C268E-4931-A945-8185-E94C047F690B}"/>
              </a:ext>
            </a:extLst>
          </p:cNvPr>
          <p:cNvSpPr txBox="1"/>
          <p:nvPr/>
        </p:nvSpPr>
        <p:spPr>
          <a:xfrm>
            <a:off x="621386" y="3353415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18h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782FA-4A21-2C41-A002-2E2F942E935C}"/>
              </a:ext>
            </a:extLst>
          </p:cNvPr>
          <p:cNvSpPr txBox="1"/>
          <p:nvPr/>
        </p:nvSpPr>
        <p:spPr>
          <a:xfrm>
            <a:off x="4423974" y="3337212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20h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04B032-0B94-1541-8741-11983B7F8F56}"/>
              </a:ext>
            </a:extLst>
          </p:cNvPr>
          <p:cNvSpPr txBox="1"/>
          <p:nvPr/>
        </p:nvSpPr>
        <p:spPr>
          <a:xfrm>
            <a:off x="8113529" y="3273298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22h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58337-BEB6-8F47-8C6E-D1AFFAB26E6E}"/>
              </a:ext>
            </a:extLst>
          </p:cNvPr>
          <p:cNvSpPr txBox="1"/>
          <p:nvPr/>
        </p:nvSpPr>
        <p:spPr>
          <a:xfrm>
            <a:off x="643329" y="5060446"/>
            <a:ext cx="61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0h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A930D3-91AF-3944-949C-B02D8F195320}"/>
              </a:ext>
            </a:extLst>
          </p:cNvPr>
          <p:cNvSpPr txBox="1"/>
          <p:nvPr/>
        </p:nvSpPr>
        <p:spPr>
          <a:xfrm>
            <a:off x="4448499" y="5055951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02h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345E2A-35D6-A64F-9D3B-C21AF7A4A527}"/>
              </a:ext>
            </a:extLst>
          </p:cNvPr>
          <p:cNvSpPr txBox="1"/>
          <p:nvPr/>
        </p:nvSpPr>
        <p:spPr>
          <a:xfrm>
            <a:off x="8138054" y="5042644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C00000"/>
                </a:solidFill>
              </a:rPr>
              <a:t>04h</a:t>
            </a:r>
          </a:p>
        </p:txBody>
      </p:sp>
    </p:spTree>
    <p:extLst>
      <p:ext uri="{BB962C8B-B14F-4D97-AF65-F5344CB8AC3E}">
        <p14:creationId xmlns:p14="http://schemas.microsoft.com/office/powerpoint/2010/main" val="96484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933</Words>
  <Application>Microsoft Macintosh PowerPoint</Application>
  <PresentationFormat>Widescreen</PresentationFormat>
  <Paragraphs>111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795</cp:revision>
  <dcterms:created xsi:type="dcterms:W3CDTF">2023-04-26T11:18:10Z</dcterms:created>
  <dcterms:modified xsi:type="dcterms:W3CDTF">2025-06-01T04:09:44Z</dcterms:modified>
</cp:coreProperties>
</file>