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4" r:id="rId2"/>
    <p:sldId id="268" r:id="rId3"/>
    <p:sldId id="267" r:id="rId4"/>
    <p:sldId id="263" r:id="rId5"/>
    <p:sldId id="853" r:id="rId6"/>
    <p:sldId id="854" r:id="rId7"/>
    <p:sldId id="858" r:id="rId8"/>
    <p:sldId id="866" r:id="rId9"/>
    <p:sldId id="867" r:id="rId10"/>
    <p:sldId id="865" r:id="rId11"/>
    <p:sldId id="8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95"/>
  </p:normalViewPr>
  <p:slideViewPr>
    <p:cSldViewPr snapToGrid="0">
      <p:cViewPr>
        <p:scale>
          <a:sx n="94" d="100"/>
          <a:sy n="94" d="100"/>
        </p:scale>
        <p:origin x="1816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C2036-421B-274B-A12B-4583FFD95B64}" type="datetimeFigureOut">
              <a:rPr lang="en-US" smtClean="0"/>
              <a:t>6/9/25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E8081-DBFB-9748-ABB4-C4677F7F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8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854E5-E66D-0441-BFE2-704CD84639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33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E8081-DBFB-9748-ABB4-C4677F7F3B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7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56FCF-83E2-55FC-9E50-AE51943CF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FFBA46-1369-B543-DD38-879C99EAF8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78DCFE-E524-0466-D144-4FD901F76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AE290-237C-4381-48A9-1A79494879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6329A-09EF-1A46-84C8-2AC1C1EC0A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30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C89FD-2D63-3F7A-F5B1-DDDBA9040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F8AD1-4213-1DE4-92DE-8B9B03AA6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63118-3D4F-576B-739D-14256826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A37A6-4F5E-174A-9F34-F20CD03DC562}" type="datetimeFigureOut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CAA5F-B44A-A548-D03D-68702DE42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61A2A-826C-0B99-3649-E09AE0E01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1EEE-8B70-2E45-82C9-99DAD73D9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3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C15B6-2091-3F1F-2D6A-7AC5D8B61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5B255-49AF-12AE-6188-8526E8DDB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B1A62-B9C1-36F7-9DE2-A7C41200B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A37A6-4F5E-174A-9F34-F20CD03DC562}" type="datetimeFigureOut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4B3BC-2AE1-4A41-6E9F-97CAE5BC4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151BE-2AB8-085D-08E7-77D108F0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1EEE-8B70-2E45-82C9-99DAD73D9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4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8C207-4C42-A6E8-6B1F-F8E51CC831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A6093-6BDD-D240-2FC8-609523328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1F236-76AC-5030-BFDB-C2395B6C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A37A6-4F5E-174A-9F34-F20CD03DC562}" type="datetimeFigureOut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3E36D-22AC-BE07-1732-9A89BBC61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57163-8E92-A81A-ADDA-AD41DB0A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1EEE-8B70-2E45-82C9-99DAD73D9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7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202632" y="1895"/>
            <a:ext cx="10989368" cy="6856105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 userDrawn="1"/>
        </p:nvSpPr>
        <p:spPr>
          <a:xfrm rot="-5400000">
            <a:off x="-1179627" y="4447566"/>
            <a:ext cx="3561885" cy="755417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0380" y="3544876"/>
            <a:ext cx="10515600" cy="1326091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4800" b="1">
                <a:solidFill>
                  <a:srgbClr val="F2EDE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4953000"/>
            <a:ext cx="10515600" cy="8636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0624827" y="258018"/>
            <a:ext cx="1267262" cy="107354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93411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8467"/>
            <a:ext cx="12192000" cy="1117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125"/>
            <a:ext cx="10515600" cy="492336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6/9/25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356350"/>
            <a:ext cx="1724564" cy="36576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1125200" y="136525"/>
            <a:ext cx="962462" cy="802753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2760"/>
            <a:ext cx="8686800" cy="9302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0497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5C723-B6C7-A597-4877-9418FCA74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0CFE8-A8BF-EBC4-1221-551CEC7E7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7C988-E49F-7561-746C-FC4E87A1E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A37A6-4F5E-174A-9F34-F20CD03DC562}" type="datetimeFigureOut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7CC0B-9F13-AFD2-FF7E-05DA7BE5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464C7-F5DB-F664-550C-858B7EC7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1EEE-8B70-2E45-82C9-99DAD73D9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16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E1CFC-B6FA-9117-FC2A-ED0E44134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C9DCF-5E64-A520-889C-B4EB986C4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E3D3B-DC5B-8BD5-ECAE-3738DFAD2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A37A6-4F5E-174A-9F34-F20CD03DC562}" type="datetimeFigureOut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F7E83-778F-0321-F4C2-A1E09DEC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052EA-BC12-6F9E-73E6-CB6A9513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1EEE-8B70-2E45-82C9-99DAD73D9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63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3AA5-9F3F-4D5C-60A0-2FE644CDF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64AC0-16BB-6251-979B-9B952812D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C0998-F7CA-7E8D-D5AB-7A20757C6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5B86D-F2F5-B28B-A77D-5B28DD60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A37A6-4F5E-174A-9F34-F20CD03DC562}" type="datetimeFigureOut">
              <a:rPr lang="en-US" smtClean="0"/>
              <a:t>6/9/25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A18D1-9777-E0B9-0DB7-4B77B501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8EA7F-4ED2-B44B-6E1F-5456F86BD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1EEE-8B70-2E45-82C9-99DAD73D9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0754A-BFD0-9C5D-0DA1-0788F5A30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00196-3032-D10E-5154-5CCC1D895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41252-774F-E111-3995-0DB8878CD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186E79-73EF-C04E-47DB-A90A4BA586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93541-C10A-B331-28A1-5BA40F003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9CD248-B06D-2FF7-A581-0A3283EF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A37A6-4F5E-174A-9F34-F20CD03DC562}" type="datetimeFigureOut">
              <a:rPr lang="en-US" smtClean="0"/>
              <a:t>6/9/25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CF95A3-ED22-DDE1-5B74-E3012CA1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90CB44-B6B3-B014-22B4-67CC9465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1EEE-8B70-2E45-82C9-99DAD73D9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23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C6D8-D285-20F9-50C7-8062F7B74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433CD2-E18D-BDE9-092C-416BB5EFF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A37A6-4F5E-174A-9F34-F20CD03DC562}" type="datetimeFigureOut">
              <a:rPr lang="en-US" smtClean="0"/>
              <a:t>6/9/25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0EE48B-FA1E-F2AA-E568-4D198601B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CEFDD-37BB-D694-B3E3-33FB17B9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1EEE-8B70-2E45-82C9-99DAD73D9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9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DE4645-C8F8-06DE-EDF0-20A4E6EF3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A37A6-4F5E-174A-9F34-F20CD03DC562}" type="datetimeFigureOut">
              <a:rPr lang="en-US" smtClean="0"/>
              <a:t>6/9/25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E02F3C-58C4-F367-A7C4-7EE0B3B1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00683-459E-EBEF-0363-17AD959DA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1EEE-8B70-2E45-82C9-99DAD73D9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49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CE225-D75A-0CED-7224-976575B47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C2596-A12D-1537-AE95-A039F88D6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79E2B-FA06-1DB1-B501-573BADD62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6DB35-F8CB-ED8E-4831-33DE31FDC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A37A6-4F5E-174A-9F34-F20CD03DC562}" type="datetimeFigureOut">
              <a:rPr lang="en-US" smtClean="0"/>
              <a:t>6/9/25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32C671-6967-46D5-0A79-211B5790E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4E1E0-4369-A198-4ED7-686E7DCD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1EEE-8B70-2E45-82C9-99DAD73D9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12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F93F6-5151-595F-F710-42857BA17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CCB044-3E04-4244-5365-5C71E85B5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8449D-1BA8-F3C0-561C-9B6B0254A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C4024-BD52-52DA-0081-DDC9FBB8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A37A6-4F5E-174A-9F34-F20CD03DC562}" type="datetimeFigureOut">
              <a:rPr lang="en-US" smtClean="0"/>
              <a:t>6/9/25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3CA67-C27A-2A88-1046-C2F604CF6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C3AC0-D0B0-B5C7-CAD5-4BD3B3F8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1EEE-8B70-2E45-82C9-99DAD73D9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9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EF6BCE-3D4F-4A44-B226-9D2725E0F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873F6-202B-D77A-5BF6-4B0C8D66E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311BA-AF59-2841-7160-11148E402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AA37A6-4F5E-174A-9F34-F20CD03DC562}" type="datetimeFigureOut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39BCA-E6AC-D413-CF77-8AF4B5E54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8334C-4275-5C29-1217-3F84F1EF4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F41EEE-8B70-2E45-82C9-99DAD73D9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7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70BF-ED40-7843-61DD-47440004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380" y="2765954"/>
            <a:ext cx="10515600" cy="1326091"/>
          </a:xfrm>
        </p:spPr>
        <p:txBody>
          <a:bodyPr>
            <a:normAutofit fontScale="90000"/>
          </a:bodyPr>
          <a:lstStyle/>
          <a:p>
            <a:r>
              <a:rPr lang="en-US" i="1" dirty="0">
                <a:effectLst/>
                <a:latin typeface="Helvetica" pitchFamily="2" charset="0"/>
              </a:rPr>
              <a:t>High Resolution AI/ML Trace Gas </a:t>
            </a:r>
            <a:r>
              <a:rPr lang="en-US" i="1" dirty="0">
                <a:latin typeface="Helvetica" pitchFamily="2" charset="0"/>
              </a:rPr>
              <a:t>P</a:t>
            </a:r>
            <a:r>
              <a:rPr lang="en-US" i="1" dirty="0">
                <a:effectLst/>
                <a:latin typeface="Helvetica" pitchFamily="2" charset="0"/>
              </a:rPr>
              <a:t>roducts from PACE OCI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963BA-CB26-33BC-FAF6-5693556E3D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0380" y="5469834"/>
            <a:ext cx="10515600" cy="13260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Zachary Fasnacht</a:t>
            </a:r>
            <a:r>
              <a:rPr lang="en-US" baseline="30000" dirty="0"/>
              <a:t>1,2</a:t>
            </a:r>
            <a:r>
              <a:rPr lang="en-US" dirty="0"/>
              <a:t>, Joanna Joiner</a:t>
            </a:r>
            <a:r>
              <a:rPr lang="en-US" baseline="30000" dirty="0"/>
              <a:t>2</a:t>
            </a:r>
            <a:r>
              <a:rPr lang="en-US" dirty="0"/>
              <a:t>, Eric Bucsela</a:t>
            </a:r>
            <a:r>
              <a:rPr lang="en-US" baseline="30000" dirty="0"/>
              <a:t>1,2</a:t>
            </a:r>
            <a:r>
              <a:rPr lang="en-US" dirty="0"/>
              <a:t>, Matthew Bandel</a:t>
            </a:r>
            <a:r>
              <a:rPr lang="en-US" baseline="30000" dirty="0"/>
              <a:t>1,2</a:t>
            </a:r>
          </a:p>
          <a:p>
            <a:r>
              <a:rPr lang="en-US" dirty="0"/>
              <a:t>Sergey Marchenko</a:t>
            </a:r>
            <a:r>
              <a:rPr lang="en-US" baseline="30000" dirty="0"/>
              <a:t>1,2</a:t>
            </a:r>
            <a:r>
              <a:rPr lang="en-US" dirty="0"/>
              <a:t>, Lok Lamsal</a:t>
            </a:r>
            <a:r>
              <a:rPr lang="en-US" baseline="30000" dirty="0"/>
              <a:t>3</a:t>
            </a:r>
            <a:r>
              <a:rPr lang="en-US" dirty="0"/>
              <a:t>, Can Li</a:t>
            </a:r>
            <a:r>
              <a:rPr lang="en-US" baseline="30000" dirty="0"/>
              <a:t>2</a:t>
            </a:r>
            <a:r>
              <a:rPr lang="en-US" dirty="0"/>
              <a:t>, Nickolay Krotkov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baseline="30000" dirty="0"/>
              <a:t>1</a:t>
            </a:r>
            <a:r>
              <a:rPr lang="en-US" dirty="0"/>
              <a:t>SSAI, </a:t>
            </a:r>
            <a:r>
              <a:rPr lang="en-US" baseline="30000" dirty="0"/>
              <a:t>2</a:t>
            </a:r>
            <a:r>
              <a:rPr lang="en-US" dirty="0"/>
              <a:t>NASA GSFC, </a:t>
            </a:r>
            <a:r>
              <a:rPr lang="en-US" baseline="30000" dirty="0"/>
              <a:t>3</a:t>
            </a:r>
            <a:r>
              <a:rPr lang="en-US" dirty="0"/>
              <a:t>Dept of Interior - BOEM,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6BE3BB-CDB9-DF39-D2D4-BDDFCC18756B}"/>
              </a:ext>
            </a:extLst>
          </p:cNvPr>
          <p:cNvSpPr txBox="1"/>
          <p:nvPr/>
        </p:nvSpPr>
        <p:spPr>
          <a:xfrm>
            <a:off x="8699400" y="4226941"/>
            <a:ext cx="277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***Paper accepted by ERL</a:t>
            </a:r>
          </a:p>
        </p:txBody>
      </p:sp>
    </p:spTree>
    <p:extLst>
      <p:ext uri="{BB962C8B-B14F-4D97-AF65-F5344CB8AC3E}">
        <p14:creationId xmlns:p14="http://schemas.microsoft.com/office/powerpoint/2010/main" val="3101336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CF301-7329-ADC8-CBF4-79F0D728C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8C4416F8-DC5B-F495-E24C-8CACF7C6FE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3366"/>
          <a:stretch/>
        </p:blipFill>
        <p:spPr>
          <a:xfrm>
            <a:off x="5154055" y="1125800"/>
            <a:ext cx="6881999" cy="5732200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35EA7575-4155-55D7-5AD3-3A4ADF579E91}"/>
              </a:ext>
            </a:extLst>
          </p:cNvPr>
          <p:cNvSpPr txBox="1">
            <a:spLocks/>
          </p:cNvSpPr>
          <p:nvPr/>
        </p:nvSpPr>
        <p:spPr>
          <a:xfrm>
            <a:off x="231588" y="204334"/>
            <a:ext cx="10800977" cy="107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Applying Approach to Retrieve Ozone from PACE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May 21, 2024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D38D7E-0851-8CC9-C55B-06DAF73141F5}"/>
              </a:ext>
            </a:extLst>
          </p:cNvPr>
          <p:cNvSpPr txBox="1"/>
          <p:nvPr/>
        </p:nvSpPr>
        <p:spPr>
          <a:xfrm>
            <a:off x="0" y="1278109"/>
            <a:ext cx="5154055" cy="6488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Similar PCA+NN approach applied to retrieve ozone from PACE OCI, utilizing ozone retrievals from TROPOMI as truth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OCI also provides the opportunity to retrieve ozone with coverage down to 315nm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Calibration of OCI below 340nm is more uncertain, but ozone results suggest there is useful information in these shorter OCI wavelengths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Potential for improved tropospheric ozone at 1-2km resolution?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919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FCD7E-289C-7633-7A73-5283BFED0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870F82-1CE6-B0E8-8F6B-03BDA4C57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7" y="1266091"/>
            <a:ext cx="11623430" cy="49236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Applications</a:t>
            </a:r>
          </a:p>
          <a:p>
            <a:r>
              <a:rPr lang="en-US" dirty="0"/>
              <a:t>Improved spatially resolved emissions estimates </a:t>
            </a:r>
          </a:p>
          <a:p>
            <a:r>
              <a:rPr lang="en-US" dirty="0"/>
              <a:t>Better resolved exposure estimates</a:t>
            </a:r>
          </a:p>
          <a:p>
            <a:r>
              <a:rPr lang="en-US" dirty="0"/>
              <a:t>Improved ocean color retrievals</a:t>
            </a:r>
          </a:p>
          <a:p>
            <a:r>
              <a:rPr lang="en-US" dirty="0"/>
              <a:t>Improved chemistry-transport modeling </a:t>
            </a:r>
          </a:p>
          <a:p>
            <a:r>
              <a:rPr lang="en-US" dirty="0"/>
              <a:t>Spatial downscaling of TEMPO hourly measurements (complementary)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Future Work</a:t>
            </a:r>
          </a:p>
          <a:p>
            <a:r>
              <a:rPr lang="en-US" dirty="0"/>
              <a:t>Expanding approach to include water scenes</a:t>
            </a:r>
          </a:p>
          <a:p>
            <a:r>
              <a:rPr lang="en-US" dirty="0"/>
              <a:t>More validation with aircraft as well as ground-based</a:t>
            </a:r>
          </a:p>
          <a:p>
            <a:r>
              <a:rPr lang="en-US" dirty="0"/>
              <a:t>Develop approach for tropospheric NO</a:t>
            </a:r>
            <a:r>
              <a:rPr lang="en-US" baseline="-25000" dirty="0"/>
              <a:t>2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04D340-E6E3-6BA2-B646-33DD004BD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Potential Applications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628114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43BA09-9880-46C7-97CE-CC86D8920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1939"/>
            <a:ext cx="3994684" cy="4302810"/>
          </a:xfrm>
        </p:spPr>
        <p:txBody>
          <a:bodyPr anchor="ctr">
            <a:noAutofit/>
          </a:bodyPr>
          <a:lstStyle/>
          <a:p>
            <a:r>
              <a:rPr lang="en-US" sz="2000" dirty="0"/>
              <a:t>NO</a:t>
            </a:r>
            <a:r>
              <a:rPr lang="en-US" sz="2000" baseline="-25000" dirty="0"/>
              <a:t>2</a:t>
            </a:r>
            <a:r>
              <a:rPr lang="en-US" sz="2000" dirty="0"/>
              <a:t> sources are both natural (wildfires, soil, lightning) and anthropogenic (burning of fossil fuels, biomass burning) </a:t>
            </a:r>
          </a:p>
          <a:p>
            <a:r>
              <a:rPr lang="en-US" sz="2000" dirty="0"/>
              <a:t>NO</a:t>
            </a:r>
            <a:r>
              <a:rPr lang="en-US" sz="2000" baseline="-25000" dirty="0"/>
              <a:t>2</a:t>
            </a:r>
            <a:r>
              <a:rPr lang="en-US" sz="2000" dirty="0"/>
              <a:t> has adverse health effects and contributes to the formation of aerosols and tropospheric ozone</a:t>
            </a:r>
          </a:p>
          <a:p>
            <a:r>
              <a:rPr lang="en-US" sz="2000" dirty="0"/>
              <a:t>NO</a:t>
            </a:r>
            <a:r>
              <a:rPr lang="en-US" sz="2000" baseline="-25000" dirty="0"/>
              <a:t>2 </a:t>
            </a:r>
            <a:r>
              <a:rPr lang="en-US" sz="2000" dirty="0"/>
              <a:t>impacts ocean color algorithms. Errors under high loading (1x10</a:t>
            </a:r>
            <a:r>
              <a:rPr lang="en-US" sz="2000" baseline="30000" dirty="0"/>
              <a:t>16</a:t>
            </a:r>
            <a:r>
              <a:rPr lang="en-US" sz="2000" dirty="0"/>
              <a:t> mol cm</a:t>
            </a:r>
            <a:r>
              <a:rPr lang="en-US" sz="2000" baseline="30000" dirty="0"/>
              <a:t>-2</a:t>
            </a:r>
            <a:r>
              <a:rPr lang="en-US" sz="2000" dirty="0"/>
              <a:t>) of 10-20% in water leaving radiance (Ahmad et al., 2007).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5FDEEF-95E0-194F-B623-0986F834E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 b="1" dirty="0"/>
              <a:t>Motivation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64DD2-9B2F-745A-F98F-08F3F2D68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901" t="-396" r="-170" b="-1898"/>
          <a:stretch/>
        </p:blipFill>
        <p:spPr>
          <a:xfrm>
            <a:off x="3994684" y="1195754"/>
            <a:ext cx="8197316" cy="3488631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1BCE9D4F-1515-A777-B6FA-913EA0B45E08}"/>
              </a:ext>
            </a:extLst>
          </p:cNvPr>
          <p:cNvSpPr txBox="1">
            <a:spLocks/>
          </p:cNvSpPr>
          <p:nvPr/>
        </p:nvSpPr>
        <p:spPr>
          <a:xfrm>
            <a:off x="212157" y="4635582"/>
            <a:ext cx="4500519" cy="2222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425CD-4F98-A54A-C1BA-3B01EB898B6F}"/>
              </a:ext>
            </a:extLst>
          </p:cNvPr>
          <p:cNvSpPr txBox="1"/>
          <p:nvPr/>
        </p:nvSpPr>
        <p:spPr>
          <a:xfrm>
            <a:off x="9390185" y="4635582"/>
            <a:ext cx="2589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annual averaged TROPOMI troposphere NO</a:t>
            </a:r>
            <a:r>
              <a:rPr lang="en-US" baseline="-25000" dirty="0"/>
              <a:t>2</a:t>
            </a:r>
            <a:r>
              <a:rPr lang="en-US" dirty="0"/>
              <a:t>  column (courtesy Lok </a:t>
            </a:r>
            <a:r>
              <a:rPr lang="en-US" dirty="0" err="1"/>
              <a:t>Lamsal</a:t>
            </a:r>
            <a:r>
              <a:rPr lang="en-US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633AD6-7FB3-D836-1441-452D51BBD4AC}"/>
              </a:ext>
            </a:extLst>
          </p:cNvPr>
          <p:cNvSpPr txBox="1"/>
          <p:nvPr/>
        </p:nvSpPr>
        <p:spPr>
          <a:xfrm>
            <a:off x="4712676" y="4775253"/>
            <a:ext cx="3833446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Can we retrieve NO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 accurately with PACE OCI and if so, can it provide value-added data for the atmospheric chemistry community (for downscaling emissions, </a:t>
            </a:r>
            <a:r>
              <a:rPr lang="en-US" sz="2000" dirty="0" err="1">
                <a:solidFill>
                  <a:srgbClr val="002060"/>
                </a:solidFill>
              </a:rPr>
              <a:t>etc</a:t>
            </a:r>
            <a:r>
              <a:rPr lang="en-US" sz="2000" dirty="0">
                <a:solidFill>
                  <a:srgbClr val="002060"/>
                </a:solidFill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2546524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88" y="204334"/>
            <a:ext cx="10800977" cy="1073775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Heritage Trace Gas (NO</a:t>
            </a:r>
            <a:r>
              <a:rPr lang="en-US" sz="4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) Instruments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043DED1-3C65-CEA0-37A0-087DD63F5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931488"/>
              </p:ext>
            </p:extLst>
          </p:nvPr>
        </p:nvGraphicFramePr>
        <p:xfrm>
          <a:off x="747132" y="3043638"/>
          <a:ext cx="10082705" cy="317134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06970">
                  <a:extLst>
                    <a:ext uri="{9D8B030D-6E8A-4147-A177-3AD203B41FA5}">
                      <a16:colId xmlns:a16="http://schemas.microsoft.com/office/drawing/2014/main" val="2164779671"/>
                    </a:ext>
                  </a:extLst>
                </a:gridCol>
                <a:gridCol w="2540340">
                  <a:extLst>
                    <a:ext uri="{9D8B030D-6E8A-4147-A177-3AD203B41FA5}">
                      <a16:colId xmlns:a16="http://schemas.microsoft.com/office/drawing/2014/main" val="2989962852"/>
                    </a:ext>
                  </a:extLst>
                </a:gridCol>
                <a:gridCol w="2104416">
                  <a:extLst>
                    <a:ext uri="{9D8B030D-6E8A-4147-A177-3AD203B41FA5}">
                      <a16:colId xmlns:a16="http://schemas.microsoft.com/office/drawing/2014/main" val="2601266685"/>
                    </a:ext>
                  </a:extLst>
                </a:gridCol>
                <a:gridCol w="2104416">
                  <a:extLst>
                    <a:ext uri="{9D8B030D-6E8A-4147-A177-3AD203B41FA5}">
                      <a16:colId xmlns:a16="http://schemas.microsoft.com/office/drawing/2014/main" val="3591544578"/>
                    </a:ext>
                  </a:extLst>
                </a:gridCol>
                <a:gridCol w="1826563">
                  <a:extLst>
                    <a:ext uri="{9D8B030D-6E8A-4147-A177-3AD203B41FA5}">
                      <a16:colId xmlns:a16="http://schemas.microsoft.com/office/drawing/2014/main" val="27128282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Spatial Res. at nadir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Spectral Res.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Spectral Range 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Orbit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extLst>
                  <a:ext uri="{0D108BD9-81ED-4DB2-BD59-A6C34878D82A}">
                    <a16:rowId xmlns:a16="http://schemas.microsoft.com/office/drawing/2014/main" val="633549081"/>
                  </a:ext>
                </a:extLst>
              </a:tr>
              <a:tr h="492090">
                <a:tc>
                  <a:txBody>
                    <a:bodyPr/>
                    <a:lstStyle/>
                    <a:p>
                      <a:r>
                        <a:rPr lang="en-US" sz="2000"/>
                        <a:t>OMI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13x24km</a:t>
                      </a:r>
                      <a:r>
                        <a:rPr lang="en-US" sz="2000" baseline="30000"/>
                        <a:t>2</a:t>
                      </a:r>
                      <a:r>
                        <a:rPr lang="en-US" sz="2000" baseline="0"/>
                        <a:t> 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0.42-0.63nm 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264-504nm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Polar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extLst>
                  <a:ext uri="{0D108BD9-81ED-4DB2-BD59-A6C34878D82A}">
                    <a16:rowId xmlns:a16="http://schemas.microsoft.com/office/drawing/2014/main" val="3618382347"/>
                  </a:ext>
                </a:extLst>
              </a:tr>
              <a:tr h="1026595">
                <a:tc>
                  <a:txBody>
                    <a:bodyPr/>
                    <a:lstStyle/>
                    <a:p>
                      <a:r>
                        <a:rPr lang="en-US" sz="2000"/>
                        <a:t>TROPOMI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3.5x5.5km</a:t>
                      </a:r>
                      <a:r>
                        <a:rPr lang="en-US" sz="2000" baseline="30000" dirty="0"/>
                        <a:t>2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0.25-0.55nm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267-499nm </a:t>
                      </a:r>
                    </a:p>
                    <a:p>
                      <a:pPr algn="ctr"/>
                      <a:r>
                        <a:rPr lang="en-US" sz="2000" dirty="0"/>
                        <a:t>661-786nm </a:t>
                      </a:r>
                    </a:p>
                    <a:p>
                      <a:pPr algn="ctr"/>
                      <a:r>
                        <a:rPr lang="en-US" sz="2000" dirty="0"/>
                        <a:t>2.3-2.389um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Polar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extLst>
                  <a:ext uri="{0D108BD9-81ED-4DB2-BD59-A6C34878D82A}">
                    <a16:rowId xmlns:a16="http://schemas.microsoft.com/office/drawing/2014/main" val="1267166793"/>
                  </a:ext>
                </a:extLst>
              </a:tr>
              <a:tr h="703372">
                <a:tc>
                  <a:txBody>
                    <a:bodyPr/>
                    <a:lstStyle/>
                    <a:p>
                      <a:r>
                        <a:rPr lang="en-US" sz="2000"/>
                        <a:t>TEMPO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2x4.7km</a:t>
                      </a:r>
                      <a:r>
                        <a:rPr lang="en-US" sz="2000" baseline="30000" dirty="0"/>
                        <a:t>2 **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0.6nm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290-490nm </a:t>
                      </a:r>
                    </a:p>
                    <a:p>
                      <a:pPr algn="ctr"/>
                      <a:r>
                        <a:rPr lang="en-US" sz="2000"/>
                        <a:t>540-740nm 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Geo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extLst>
                  <a:ext uri="{0D108BD9-81ED-4DB2-BD59-A6C34878D82A}">
                    <a16:rowId xmlns:a16="http://schemas.microsoft.com/office/drawing/2014/main" val="190417499"/>
                  </a:ext>
                </a:extLst>
              </a:tr>
              <a:tr h="492090">
                <a:tc>
                  <a:txBody>
                    <a:bodyPr/>
                    <a:lstStyle/>
                    <a:p>
                      <a:r>
                        <a:rPr lang="en-US" sz="2000"/>
                        <a:t>PACE OCI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1km</a:t>
                      </a:r>
                      <a:r>
                        <a:rPr lang="en-US" sz="2000" baseline="30000"/>
                        <a:t>2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5nm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315-895nm 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Polar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27" marR="87627" marT="43813" marB="43813"/>
                </a:tc>
                <a:extLst>
                  <a:ext uri="{0D108BD9-81ED-4DB2-BD59-A6C34878D82A}">
                    <a16:rowId xmlns:a16="http://schemas.microsoft.com/office/drawing/2014/main" val="1016792243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AE2AC54-835A-B701-92D2-552025FECC6B}"/>
              </a:ext>
            </a:extLst>
          </p:cNvPr>
          <p:cNvSpPr txBox="1"/>
          <p:nvPr/>
        </p:nvSpPr>
        <p:spPr>
          <a:xfrm>
            <a:off x="322521" y="869795"/>
            <a:ext cx="11546958" cy="2254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Traditional trace gas satellite instruments (OMI, TROPOMI, TEMPO) have lower spatial resolution (~10x coarser) than PACE OCI, but higher spectral resolution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Previous ocean color multi-spectral instruments such as MODIS and VIIRS have spectral resolution of 20nm+, too coarse for 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retrievals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342452-941B-DB85-241D-9E6A900861BC}"/>
              </a:ext>
            </a:extLst>
          </p:cNvPr>
          <p:cNvSpPr txBox="1"/>
          <p:nvPr/>
        </p:nvSpPr>
        <p:spPr>
          <a:xfrm>
            <a:off x="2392325" y="6326864"/>
            <a:ext cx="4719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**Spatial resolution at center of field of regard</a:t>
            </a:r>
          </a:p>
        </p:txBody>
      </p:sp>
    </p:spTree>
    <p:extLst>
      <p:ext uri="{BB962C8B-B14F-4D97-AF65-F5344CB8AC3E}">
        <p14:creationId xmlns:p14="http://schemas.microsoft.com/office/powerpoint/2010/main" val="3008878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528626-F338-841D-2F9D-002CB5B6E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approach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A5D54-76BD-A989-F35B-4C57E0C5B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6" t="3462" r="-326" b="-2817"/>
          <a:stretch/>
        </p:blipFill>
        <p:spPr>
          <a:xfrm>
            <a:off x="743478" y="1271811"/>
            <a:ext cx="10441973" cy="5172736"/>
          </a:xfrm>
          <a:prstGeom prst="flowChartOffpageConnector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613743-C4DC-7F9B-1B8D-F48E25BB9D5F}"/>
              </a:ext>
            </a:extLst>
          </p:cNvPr>
          <p:cNvSpPr txBox="1"/>
          <p:nvPr/>
        </p:nvSpPr>
        <p:spPr>
          <a:xfrm>
            <a:off x="0" y="4284363"/>
            <a:ext cx="46676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Approach is purely data driven with trained model only using PACE OCI measurements as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Model trained using ~10% of TROPOMI data from random 10 days per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 model trained globally for land scenes, NO</a:t>
            </a:r>
            <a:r>
              <a:rPr lang="en-US" sz="1600" baseline="-25000" dirty="0"/>
              <a:t>2</a:t>
            </a:r>
            <a:r>
              <a:rPr lang="en-US" sz="1600" dirty="0"/>
              <a:t> model over water is still in development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0024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53888-E410-19FB-EE3E-6697A1699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CE5248-A706-CFFB-194A-6F2490B19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Pandora NO</a:t>
            </a:r>
            <a:r>
              <a:rPr lang="en-US" baseline="-25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1F9A45-A63E-528B-7986-5AA192DBE1B4}"/>
              </a:ext>
            </a:extLst>
          </p:cNvPr>
          <p:cNvSpPr txBox="1"/>
          <p:nvPr/>
        </p:nvSpPr>
        <p:spPr>
          <a:xfrm>
            <a:off x="9285514" y="6415908"/>
            <a:ext cx="265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Provided by Eric </a:t>
            </a:r>
            <a:r>
              <a:rPr lang="en-US" dirty="0" err="1"/>
              <a:t>Buscela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D8807B-B3CB-4583-519E-9B7AD0C7018A}"/>
              </a:ext>
            </a:extLst>
          </p:cNvPr>
          <p:cNvSpPr txBox="1"/>
          <p:nvPr/>
        </p:nvSpPr>
        <p:spPr>
          <a:xfrm>
            <a:off x="5103501" y="1487030"/>
            <a:ext cx="6362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Comparisons with Pandoras from U.S. sites (stars on TROPOMI NO</a:t>
            </a:r>
            <a:r>
              <a:rPr lang="en-US" baseline="-25000" dirty="0"/>
              <a:t>2</a:t>
            </a:r>
            <a:r>
              <a:rPr lang="en-US" dirty="0"/>
              <a:t> map to left) shows similar results as the TROPOMI comparison (ML model will only do as well as the data it’s trained on)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AC4A37-213F-54D1-2A6F-244A3D7BCE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11" t="1845"/>
          <a:stretch/>
        </p:blipFill>
        <p:spPr>
          <a:xfrm>
            <a:off x="0" y="1154896"/>
            <a:ext cx="5210379" cy="3764644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7EEEC01C-23BE-0919-962B-AA21E6EA9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943" y="3895107"/>
            <a:ext cx="8467536" cy="2927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E2E4C7-997A-6778-F36D-52891ADF515F}"/>
              </a:ext>
            </a:extLst>
          </p:cNvPr>
          <p:cNvSpPr txBox="1"/>
          <p:nvPr/>
        </p:nvSpPr>
        <p:spPr>
          <a:xfrm>
            <a:off x="2506964" y="1190521"/>
            <a:ext cx="214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TROPOMI May 2024</a:t>
            </a:r>
          </a:p>
        </p:txBody>
      </p:sp>
    </p:spTree>
    <p:extLst>
      <p:ext uri="{BB962C8B-B14F-4D97-AF65-F5344CB8AC3E}">
        <p14:creationId xmlns:p14="http://schemas.microsoft.com/office/powerpoint/2010/main" val="3431739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6D483F-72D9-857A-DB39-7FDEC5D25BFB}"/>
              </a:ext>
            </a:extLst>
          </p:cNvPr>
          <p:cNvSpPr txBox="1"/>
          <p:nvPr/>
        </p:nvSpPr>
        <p:spPr>
          <a:xfrm>
            <a:off x="216381" y="1309981"/>
            <a:ext cx="4898060" cy="428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Air quality in LA region is heavily dominated by vehicular traffic leading to a significant weekend/weekday effect as seen in NO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retrievals on right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Unlike TROPOMI and TEMPO, with PACE OCI spatial resolution we can begin to see individual highways, particularly in heavy vehicular traffic such as Monday April 29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DE141-A26C-6709-7D68-61890E529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2" y="371959"/>
            <a:ext cx="10005447" cy="712922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Weekend vs Weekday NO</a:t>
            </a:r>
            <a:r>
              <a:rPr lang="en-US" sz="4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in LA Metro 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719CE73-D869-6DC9-34FD-E4CA22FDC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708" y="1135749"/>
            <a:ext cx="6666911" cy="572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67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DECFC412-7EAA-5FB5-5AD4-9F8F58FC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839"/>
          <a:stretch/>
        </p:blipFill>
        <p:spPr>
          <a:xfrm>
            <a:off x="5922493" y="1139413"/>
            <a:ext cx="5184123" cy="5684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28B69B-ABCD-5B19-8950-B5BB32CF6065}"/>
              </a:ext>
            </a:extLst>
          </p:cNvPr>
          <p:cNvSpPr txBox="1"/>
          <p:nvPr/>
        </p:nvSpPr>
        <p:spPr>
          <a:xfrm>
            <a:off x="255427" y="1295660"/>
            <a:ext cx="537593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in eastern Saudia Arabia is elevated due to many power plants and manufacturing plants in the region </a:t>
            </a: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P: Power Plant</a:t>
            </a: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C: Cement Factory</a:t>
            </a: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D: Desalination Plant</a:t>
            </a: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S: Steel Factory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PACE OCI shows better defined NO</a:t>
            </a:r>
            <a:r>
              <a:rPr 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plumes such as to the north where there are two power plants and a cement factory (dashed circle)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87BFBF-CD87-EF88-A6A2-358D0D7E2243}"/>
              </a:ext>
            </a:extLst>
          </p:cNvPr>
          <p:cNvSpPr/>
          <p:nvPr/>
        </p:nvSpPr>
        <p:spPr>
          <a:xfrm>
            <a:off x="6844641" y="1730347"/>
            <a:ext cx="692917" cy="60708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FD165A-7E40-4315-CE50-967BEFB9C6CA}"/>
              </a:ext>
            </a:extLst>
          </p:cNvPr>
          <p:cNvSpPr/>
          <p:nvPr/>
        </p:nvSpPr>
        <p:spPr>
          <a:xfrm>
            <a:off x="9314260" y="1764201"/>
            <a:ext cx="692917" cy="60708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066883-5730-6B5F-CB9F-0BEF8B21FB9B}"/>
              </a:ext>
            </a:extLst>
          </p:cNvPr>
          <p:cNvSpPr/>
          <p:nvPr/>
        </p:nvSpPr>
        <p:spPr>
          <a:xfrm>
            <a:off x="6997206" y="4562633"/>
            <a:ext cx="540352" cy="750619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EFFDB5-55FA-2761-AB50-C6777B1C3959}"/>
              </a:ext>
            </a:extLst>
          </p:cNvPr>
          <p:cNvSpPr/>
          <p:nvPr/>
        </p:nvSpPr>
        <p:spPr>
          <a:xfrm>
            <a:off x="9357057" y="4486711"/>
            <a:ext cx="692917" cy="902461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4CD04-9A59-25AF-32F9-F743DA23F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630" y="540998"/>
            <a:ext cx="8645769" cy="46204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4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in Eastern Saudi Arabia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A72EDB79-762D-17B8-A3CA-B377ACCF66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61" t="84321" b="822"/>
          <a:stretch/>
        </p:blipFill>
        <p:spPr>
          <a:xfrm rot="16200000">
            <a:off x="9546718" y="3385448"/>
            <a:ext cx="4123406" cy="100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61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3B160-39D4-E790-0E56-E3C9FFE85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0675C-51F1-4366-CCBA-94A0D04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2" y="205705"/>
            <a:ext cx="10005447" cy="712922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Downscaled Monthly NO</a:t>
            </a:r>
            <a:r>
              <a:rPr lang="en-US" sz="4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in France 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September 2024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CA11D-0FBC-B6E7-EECB-093FE7A11C5E}"/>
              </a:ext>
            </a:extLst>
          </p:cNvPr>
          <p:cNvSpPr txBox="1"/>
          <p:nvPr/>
        </p:nvSpPr>
        <p:spPr>
          <a:xfrm>
            <a:off x="1318615" y="1155274"/>
            <a:ext cx="294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PACE OCI 0.5km Resolution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181AA-CA9D-0966-C553-96B0C178C5F2}"/>
              </a:ext>
            </a:extLst>
          </p:cNvPr>
          <p:cNvSpPr txBox="1"/>
          <p:nvPr/>
        </p:nvSpPr>
        <p:spPr>
          <a:xfrm>
            <a:off x="8133148" y="1155274"/>
            <a:ext cx="2740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TROPOMI 1km Resolution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DF2143-BE94-1224-AB37-0FE127049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24606"/>
            <a:ext cx="12200849" cy="4733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F088A9-0231-5E0E-686D-106048DAD8B9}"/>
              </a:ext>
            </a:extLst>
          </p:cNvPr>
          <p:cNvSpPr txBox="1"/>
          <p:nvPr/>
        </p:nvSpPr>
        <p:spPr>
          <a:xfrm>
            <a:off x="2253248" y="6150114"/>
            <a:ext cx="9823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Monthly NO</a:t>
            </a:r>
            <a:r>
              <a:rPr lang="en-US" sz="2000" baseline="-25000" dirty="0"/>
              <a:t>2</a:t>
            </a:r>
            <a:r>
              <a:rPr lang="en-US" sz="2000" dirty="0"/>
              <a:t> from PACE OCI provides much finer detail of smaller cities, highways, and terrain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0D86EC-0782-9391-947B-7FB636B0F8A2}"/>
              </a:ext>
            </a:extLst>
          </p:cNvPr>
          <p:cNvSpPr txBox="1"/>
          <p:nvPr/>
        </p:nvSpPr>
        <p:spPr>
          <a:xfrm>
            <a:off x="892524" y="5179505"/>
            <a:ext cx="1794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Pyrenees Mountains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B0024B-B3D4-3B6F-D62E-F8173AE0A04B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1789693" y="4739604"/>
            <a:ext cx="515541" cy="439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B66325C-9A43-F322-1644-576D158060EE}"/>
              </a:ext>
            </a:extLst>
          </p:cNvPr>
          <p:cNvSpPr txBox="1"/>
          <p:nvPr/>
        </p:nvSpPr>
        <p:spPr>
          <a:xfrm>
            <a:off x="2825566" y="4404208"/>
            <a:ext cx="885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Toulouse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AC2FB4-A095-B3F2-99BC-30A35105726C}"/>
              </a:ext>
            </a:extLst>
          </p:cNvPr>
          <p:cNvSpPr txBox="1"/>
          <p:nvPr/>
        </p:nvSpPr>
        <p:spPr>
          <a:xfrm>
            <a:off x="1925531" y="3824499"/>
            <a:ext cx="922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Bordeaux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5940FC-B852-441C-A6CA-6AD769DC841E}"/>
              </a:ext>
            </a:extLst>
          </p:cNvPr>
          <p:cNvSpPr txBox="1"/>
          <p:nvPr/>
        </p:nvSpPr>
        <p:spPr>
          <a:xfrm>
            <a:off x="1563871" y="2757307"/>
            <a:ext cx="744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Nantes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68EDD8-D0D7-1DD7-6A78-8F9611A51C1C}"/>
              </a:ext>
            </a:extLst>
          </p:cNvPr>
          <p:cNvSpPr txBox="1"/>
          <p:nvPr/>
        </p:nvSpPr>
        <p:spPr>
          <a:xfrm>
            <a:off x="4422297" y="3429000"/>
            <a:ext cx="548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Lyon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D33BEE-0A46-D38B-54DF-C60C43CAC2E0}"/>
              </a:ext>
            </a:extLst>
          </p:cNvPr>
          <p:cNvSpPr txBox="1"/>
          <p:nvPr/>
        </p:nvSpPr>
        <p:spPr>
          <a:xfrm>
            <a:off x="3368467" y="2089782"/>
            <a:ext cx="568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Paris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D63BBB-998F-6765-CCF4-C6950B1044D3}"/>
              </a:ext>
            </a:extLst>
          </p:cNvPr>
          <p:cNvSpPr txBox="1"/>
          <p:nvPr/>
        </p:nvSpPr>
        <p:spPr>
          <a:xfrm>
            <a:off x="2087017" y="1897149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A0CD12-23EC-8CCC-CDD2-F18ED5CA2C65}"/>
              </a:ext>
            </a:extLst>
          </p:cNvPr>
          <p:cNvSpPr txBox="1"/>
          <p:nvPr/>
        </p:nvSpPr>
        <p:spPr>
          <a:xfrm>
            <a:off x="795712" y="2320271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Rennes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7E53DB-7FC5-8C95-9EAE-E7EC052AD60C}"/>
              </a:ext>
            </a:extLst>
          </p:cNvPr>
          <p:cNvSpPr txBox="1"/>
          <p:nvPr/>
        </p:nvSpPr>
        <p:spPr>
          <a:xfrm>
            <a:off x="4826227" y="3728851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43747E-46A9-14BE-A5D0-E9FC274ADD6A}"/>
              </a:ext>
            </a:extLst>
          </p:cNvPr>
          <p:cNvSpPr txBox="1"/>
          <p:nvPr/>
        </p:nvSpPr>
        <p:spPr>
          <a:xfrm>
            <a:off x="3087527" y="3728850"/>
            <a:ext cx="1303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Massif Central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DC3E15-3DDD-15B4-EFA4-15E6F7FBB402}"/>
              </a:ext>
            </a:extLst>
          </p:cNvPr>
          <p:cNvSpPr txBox="1"/>
          <p:nvPr/>
        </p:nvSpPr>
        <p:spPr>
          <a:xfrm>
            <a:off x="8759599" y="5109017"/>
            <a:ext cx="1794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Pyrenees Mountains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37E1E7F-7A3E-0D12-2842-6E6CBEA62D6D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8877931" y="4766736"/>
            <a:ext cx="778837" cy="3422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01C537A-2AB1-6242-B6EC-C7F7AB1F90E3}"/>
              </a:ext>
            </a:extLst>
          </p:cNvPr>
          <p:cNvSpPr txBox="1"/>
          <p:nvPr/>
        </p:nvSpPr>
        <p:spPr>
          <a:xfrm>
            <a:off x="9394807" y="4400997"/>
            <a:ext cx="885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Toulouse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8626A3-6EA7-2EE5-A4D1-3BB2AAABE92D}"/>
              </a:ext>
            </a:extLst>
          </p:cNvPr>
          <p:cNvSpPr txBox="1"/>
          <p:nvPr/>
        </p:nvSpPr>
        <p:spPr>
          <a:xfrm>
            <a:off x="8494772" y="3821288"/>
            <a:ext cx="922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Bordeaux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BE3EF4-5C6B-0B2B-CAB0-73F73D25EBDC}"/>
              </a:ext>
            </a:extLst>
          </p:cNvPr>
          <p:cNvSpPr txBox="1"/>
          <p:nvPr/>
        </p:nvSpPr>
        <p:spPr>
          <a:xfrm>
            <a:off x="8133112" y="2754096"/>
            <a:ext cx="744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Nantes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1766FB-7CC2-9E7C-316F-10CA3A513117}"/>
              </a:ext>
            </a:extLst>
          </p:cNvPr>
          <p:cNvSpPr txBox="1"/>
          <p:nvPr/>
        </p:nvSpPr>
        <p:spPr>
          <a:xfrm>
            <a:off x="10991538" y="3425789"/>
            <a:ext cx="548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Lyon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9B99E6-1B51-0230-3068-B6B5C0C59573}"/>
              </a:ext>
            </a:extLst>
          </p:cNvPr>
          <p:cNvSpPr txBox="1"/>
          <p:nvPr/>
        </p:nvSpPr>
        <p:spPr>
          <a:xfrm>
            <a:off x="9937708" y="2086571"/>
            <a:ext cx="568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Paris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3C9EB-4DEB-0FB0-C5ED-855495FFD4D2}"/>
              </a:ext>
            </a:extLst>
          </p:cNvPr>
          <p:cNvSpPr txBox="1"/>
          <p:nvPr/>
        </p:nvSpPr>
        <p:spPr>
          <a:xfrm>
            <a:off x="8656258" y="1893938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CBA24E-B268-A88A-7B7E-14FE90B41614}"/>
              </a:ext>
            </a:extLst>
          </p:cNvPr>
          <p:cNvSpPr txBox="1"/>
          <p:nvPr/>
        </p:nvSpPr>
        <p:spPr>
          <a:xfrm>
            <a:off x="7364953" y="2317060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Rennes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94867E-050F-500C-981F-06EC305E8E6A}"/>
              </a:ext>
            </a:extLst>
          </p:cNvPr>
          <p:cNvSpPr txBox="1"/>
          <p:nvPr/>
        </p:nvSpPr>
        <p:spPr>
          <a:xfrm>
            <a:off x="11395468" y="3725640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Alps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5AE8A7-AE32-F042-55A7-E55483090AD8}"/>
              </a:ext>
            </a:extLst>
          </p:cNvPr>
          <p:cNvSpPr txBox="1"/>
          <p:nvPr/>
        </p:nvSpPr>
        <p:spPr>
          <a:xfrm>
            <a:off x="9656768" y="3725639"/>
            <a:ext cx="1303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Massif Central</a:t>
            </a:r>
          </a:p>
        </p:txBody>
      </p:sp>
    </p:spTree>
    <p:extLst>
      <p:ext uri="{BB962C8B-B14F-4D97-AF65-F5344CB8AC3E}">
        <p14:creationId xmlns:p14="http://schemas.microsoft.com/office/powerpoint/2010/main" val="482967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46BD8-F8A8-5C14-B5AC-43D89733F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D4023-5198-D430-58EC-C715D213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2" y="205705"/>
            <a:ext cx="10005447" cy="712922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Downscaled Monthly NO</a:t>
            </a:r>
            <a:r>
              <a:rPr lang="en-US" sz="4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in Canada 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2B183D-078D-1B97-245F-31A576771576}"/>
              </a:ext>
            </a:extLst>
          </p:cNvPr>
          <p:cNvSpPr txBox="1"/>
          <p:nvPr/>
        </p:nvSpPr>
        <p:spPr>
          <a:xfrm>
            <a:off x="1712020" y="1046666"/>
            <a:ext cx="2757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PACE OCI 1km Resolution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37D261-BE56-B014-A10D-6D3D8C56331D}"/>
              </a:ext>
            </a:extLst>
          </p:cNvPr>
          <p:cNvSpPr txBox="1"/>
          <p:nvPr/>
        </p:nvSpPr>
        <p:spPr>
          <a:xfrm>
            <a:off x="7867334" y="1046666"/>
            <a:ext cx="2740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TROPOMI 5km Resolution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D607B-DD87-37EE-4751-D911119B49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35"/>
          <a:stretch/>
        </p:blipFill>
        <p:spPr>
          <a:xfrm>
            <a:off x="609599" y="1347758"/>
            <a:ext cx="10972800" cy="5074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5D63B0-3770-8225-8588-67C68EEB44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162" t="85824" r="19429" b="1064"/>
          <a:stretch/>
        </p:blipFill>
        <p:spPr>
          <a:xfrm>
            <a:off x="4641480" y="6209414"/>
            <a:ext cx="2909038" cy="64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21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7602</TotalTime>
  <Words>688</Words>
  <Application>Microsoft Macintosh PowerPoint</Application>
  <PresentationFormat>Widescreen</PresentationFormat>
  <Paragraphs>110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Helvetica</vt:lpstr>
      <vt:lpstr>Times New Roman</vt:lpstr>
      <vt:lpstr>Office Theme</vt:lpstr>
      <vt:lpstr>High Resolution AI/ML Trace Gas Products from PACE OCI</vt:lpstr>
      <vt:lpstr>Motivation</vt:lpstr>
      <vt:lpstr>Heritage Trace Gas (NO2) Instruments </vt:lpstr>
      <vt:lpstr>Basic approach </vt:lpstr>
      <vt:lpstr>Comparison with Pandora NO2</vt:lpstr>
      <vt:lpstr>Weekend vs Weekday NO2 in LA Metro  </vt:lpstr>
      <vt:lpstr>NO2 in Eastern Saudi Arabia </vt:lpstr>
      <vt:lpstr>Downscaled Monthly NO2 in France  September 2024</vt:lpstr>
      <vt:lpstr>Downscaled Monthly NO2 in Canada  May 2024</vt:lpstr>
      <vt:lpstr>PowerPoint Presentation</vt:lpstr>
      <vt:lpstr>Potential Applications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Fasnacht, Zachary T. (GSFC-614.0)[SCIENCE SYSTEMS AND APPLICATIONS INC]</dc:creator>
  <cp:lastModifiedBy>Fasnacht, Zachary T. (GSFC-614.0)[SCIENCE SYSTEMS AND APPLICATIONS INC]</cp:lastModifiedBy>
  <cp:revision>15</cp:revision>
  <dcterms:created xsi:type="dcterms:W3CDTF">2025-02-12T17:53:28Z</dcterms:created>
  <dcterms:modified xsi:type="dcterms:W3CDTF">2025-06-10T20:31:33Z</dcterms:modified>
</cp:coreProperties>
</file>