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4" r:id="rId2"/>
  </p:sldMasterIdLst>
  <p:notesMasterIdLst>
    <p:notesMasterId r:id="rId13"/>
  </p:notesMasterIdLst>
  <p:sldIdLst>
    <p:sldId id="256" r:id="rId3"/>
    <p:sldId id="5408" r:id="rId4"/>
    <p:sldId id="5410" r:id="rId5"/>
    <p:sldId id="5411" r:id="rId6"/>
    <p:sldId id="5402" r:id="rId7"/>
    <p:sldId id="5415" r:id="rId8"/>
    <p:sldId id="5416" r:id="rId9"/>
    <p:sldId id="5418" r:id="rId10"/>
    <p:sldId id="5417" r:id="rId11"/>
    <p:sldId id="257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jldbyB8QCdSmQLftL9/4GmOxbh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4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7C2A88-8B2D-4029-A8C3-D70BAAC0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828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DE0DD-8FEA-4E25-8745-553446651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D48F-D723-4BB1-8D3B-9FCBE197B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8008-E49D-4EFF-9672-27C81D015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6F7F-15D2-473C-8823-046D7CC1D9C9}" type="datetime1">
              <a:rPr lang="en-US" smtClean="0"/>
              <a:t>6/9/2025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FBCC-AB4A-43D8-85B9-9E3A0FAE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1746-8E31-4C98-8991-FE28DC23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14C1F-BBA1-4C9B-9AB2-312940D51E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02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CAD73B-29CE-496A-8380-968C1854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6BF25-686E-4900-AB81-7CA0984F65A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C332C-0BB9-416C-BFFC-1859E9A58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0154E-D081-4D3D-94E4-C51493DFE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EAECF-6D9F-43BE-BA00-966DE17F2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41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02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7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17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1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17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7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7"/>
          <p:cNvPicPr preferRelativeResize="0"/>
          <p:nvPr/>
        </p:nvPicPr>
        <p:blipFill rotWithShape="1">
          <a:blip r:embed="rId7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  <p:sldLayoutId id="214748368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6673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5024318" y="1695666"/>
            <a:ext cx="7153209" cy="266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5000"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Franklin Gothic Heavy" panose="020B0903020102020204" pitchFamily="34" charset="0"/>
                <a:ea typeface="Calibri"/>
                <a:cs typeface="Calibri"/>
                <a:sym typeface="Calibri"/>
              </a:rPr>
              <a:t>Hyper Local Air Quality Monitoring Using TEMPO</a:t>
            </a:r>
          </a:p>
        </p:txBody>
      </p:sp>
      <p:sp>
        <p:nvSpPr>
          <p:cNvPr id="209" name="Google Shape;209;p36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1;p10">
            <a:extLst>
              <a:ext uri="{FF2B5EF4-FFF2-40B4-BE49-F238E27FC236}">
                <a16:creationId xmlns:a16="http://schemas.microsoft.com/office/drawing/2014/main" id="{1618C535-090D-4DA6-8B67-38BFAAED482A}"/>
              </a:ext>
            </a:extLst>
          </p:cNvPr>
          <p:cNvSpPr txBox="1"/>
          <p:nvPr/>
        </p:nvSpPr>
        <p:spPr>
          <a:xfrm>
            <a:off x="5032752" y="3077228"/>
            <a:ext cx="7339196" cy="15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10078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Shobha Kondragunta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sz="1800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GeoXO</a:t>
            </a:r>
            <a:r>
              <a:rPr lang="en-US" sz="1800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ACX Product Lead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lang="en-US" sz="2400" dirty="0">
              <a:solidFill>
                <a:srgbClr val="01007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lang="en-US" dirty="0" err="1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Zigang</a:t>
            </a:r>
            <a:r>
              <a:rPr lang="en-US" dirty="0">
                <a:solidFill>
                  <a:srgbClr val="01007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 Wei (Science and Technology Corporation at NOAA)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CF6777-D549-46A3-97D7-A72F97FA62B7}"/>
              </a:ext>
            </a:extLst>
          </p:cNvPr>
          <p:cNvSpPr txBox="1"/>
          <p:nvPr/>
        </p:nvSpPr>
        <p:spPr>
          <a:xfrm>
            <a:off x="5463409" y="6076133"/>
            <a:ext cx="6824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Acknowledgements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rPr>
              <a:t>：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TEMPO V3 L1B data from NASA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EEB214-C02D-4A3B-916D-DB60AA7D4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533" y="2889197"/>
            <a:ext cx="5844769" cy="3661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B94897-3F6F-4224-960F-BC5566D88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38" y="439271"/>
            <a:ext cx="4808070" cy="61109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AE636E-E302-42EA-A826-0B80A3F2C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768" y="582184"/>
            <a:ext cx="5644365" cy="10292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FE2646-6548-4554-A794-412247E35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514" y="118251"/>
            <a:ext cx="2287127" cy="396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456AB8-01F5-4BF1-9589-3A0F2D664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6134" y="1611450"/>
            <a:ext cx="52292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7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AC1B-6411-475C-8539-0BB4EE225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Specific Pollution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DCE25-F84F-4AB4-989F-A15B3F64E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GEMS and TEMPO in orbit, we are able to monitor NO</a:t>
            </a:r>
            <a:r>
              <a:rPr lang="en-US" baseline="-25000" dirty="0"/>
              <a:t>2</a:t>
            </a:r>
            <a:r>
              <a:rPr lang="en-US" dirty="0"/>
              <a:t> and AOD/PM</a:t>
            </a:r>
            <a:r>
              <a:rPr lang="en-US" baseline="-25000" dirty="0"/>
              <a:t>2.5</a:t>
            </a:r>
            <a:r>
              <a:rPr lang="en-US" dirty="0"/>
              <a:t> simultaneously on an hourly time scale</a:t>
            </a:r>
          </a:p>
          <a:p>
            <a:pPr lvl="1"/>
            <a:r>
              <a:rPr lang="en-US" dirty="0"/>
              <a:t>Critical for exposure and cumulative health impact studies</a:t>
            </a:r>
          </a:p>
          <a:p>
            <a:pPr lvl="1"/>
            <a:r>
              <a:rPr lang="en-US" dirty="0"/>
              <a:t>Critical to understand sectoral emissions</a:t>
            </a:r>
          </a:p>
          <a:p>
            <a:pPr lvl="2"/>
            <a:r>
              <a:rPr lang="en-US" dirty="0"/>
              <a:t>High AOD and high NO</a:t>
            </a:r>
            <a:r>
              <a:rPr lang="en-US" baseline="-25000" dirty="0"/>
              <a:t>2</a:t>
            </a:r>
            <a:r>
              <a:rPr lang="en-US" dirty="0"/>
              <a:t> - fires</a:t>
            </a:r>
          </a:p>
          <a:p>
            <a:pPr lvl="2"/>
            <a:r>
              <a:rPr lang="en-US" dirty="0"/>
              <a:t>High AOD and low NO</a:t>
            </a:r>
            <a:r>
              <a:rPr lang="en-US" baseline="-25000" dirty="0"/>
              <a:t>2</a:t>
            </a:r>
            <a:r>
              <a:rPr lang="en-US" dirty="0"/>
              <a:t> – dust or transported smoke</a:t>
            </a:r>
          </a:p>
          <a:p>
            <a:pPr lvl="2"/>
            <a:r>
              <a:rPr lang="en-US" dirty="0"/>
              <a:t>Low AOD and high NO</a:t>
            </a:r>
            <a:r>
              <a:rPr lang="en-US" baseline="-25000" dirty="0"/>
              <a:t>2</a:t>
            </a:r>
            <a:r>
              <a:rPr lang="en-US" dirty="0"/>
              <a:t> – transportation sector in urban areas, lightning, soil</a:t>
            </a:r>
          </a:p>
          <a:p>
            <a:pPr lvl="2"/>
            <a:r>
              <a:rPr lang="en-US" dirty="0"/>
              <a:t>Low AOD and low NO</a:t>
            </a:r>
            <a:r>
              <a:rPr lang="en-US" baseline="-25000" dirty="0"/>
              <a:t>2</a:t>
            </a:r>
            <a:r>
              <a:rPr lang="en-US" dirty="0"/>
              <a:t> – rural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A20EC-6BF4-4C0A-9675-0590F36C8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2" t="8563" r="71103" b="58651"/>
          <a:stretch/>
        </p:blipFill>
        <p:spPr>
          <a:xfrm>
            <a:off x="7969624" y="4539192"/>
            <a:ext cx="3980329" cy="177007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674A86-9352-4157-9DA2-C1156071F001}"/>
              </a:ext>
            </a:extLst>
          </p:cNvPr>
          <p:cNvSpPr/>
          <p:nvPr/>
        </p:nvSpPr>
        <p:spPr>
          <a:xfrm>
            <a:off x="5226424" y="5316071"/>
            <a:ext cx="1873623" cy="797858"/>
          </a:xfrm>
          <a:prstGeom prst="wedgeRoundRectCallout">
            <a:avLst>
              <a:gd name="adj1" fmla="val 93043"/>
              <a:gd name="adj2" fmla="val 51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For 21% improvement in particulate pollution, 6 million cars have to transition from gasoline to electricity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98082-F9B7-4C1A-B3EE-4878AE5CC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24" y="996696"/>
            <a:ext cx="7498080" cy="45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08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0D225-7865-42AD-9EF6-28D839D5B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24" y="996696"/>
            <a:ext cx="7498080" cy="455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4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97183C-EC46-4C01-9EB7-04AA4761AB8E}"/>
              </a:ext>
            </a:extLst>
          </p:cNvPr>
          <p:cNvSpPr txBox="1">
            <a:spLocks/>
          </p:cNvSpPr>
          <p:nvPr/>
        </p:nvSpPr>
        <p:spPr>
          <a:xfrm>
            <a:off x="6539" y="2362301"/>
            <a:ext cx="3267305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/>
              <a:t>Annual Pollution Exposure: NO</a:t>
            </a:r>
            <a:r>
              <a:rPr lang="en-US" sz="4000" baseline="-25000" dirty="0"/>
              <a:t>2</a:t>
            </a:r>
            <a:r>
              <a:rPr lang="en-US" sz="4000" dirty="0"/>
              <a:t> for Los Angeles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3BD883-2679-4B6B-97F0-1E930D19D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81" y="3429000"/>
            <a:ext cx="5366004" cy="33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2CA43-E653-4C30-820D-D0D4E0F6ED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84" y="0"/>
            <a:ext cx="2953789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199AEE-0E3F-4ABB-B9A8-FD6F625EC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78" y="0"/>
            <a:ext cx="2953789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27141B-E4A8-49F9-B060-03348A917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72" y="0"/>
            <a:ext cx="29537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02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97183C-EC46-4C01-9EB7-04AA4761AB8E}"/>
              </a:ext>
            </a:extLst>
          </p:cNvPr>
          <p:cNvSpPr txBox="1">
            <a:spLocks/>
          </p:cNvSpPr>
          <p:nvPr/>
        </p:nvSpPr>
        <p:spPr>
          <a:xfrm>
            <a:off x="81984" y="2362301"/>
            <a:ext cx="3267305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/>
              <a:t>Annual Pollution Exposure: NO</a:t>
            </a:r>
            <a:r>
              <a:rPr lang="en-US" sz="4000" baseline="-25000" dirty="0"/>
              <a:t>2</a:t>
            </a:r>
            <a:r>
              <a:rPr lang="en-US" sz="4000" dirty="0"/>
              <a:t> for Baltimore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03A5ED-5F53-4071-9DB8-15BC2FE85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83" y="3429000"/>
            <a:ext cx="5366004" cy="3349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1BFBF8-C69E-4C87-AFBF-272F7398B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96" y="0"/>
            <a:ext cx="2953789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01CDDE-DDE0-4961-A173-9CEB8892A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05" y="0"/>
            <a:ext cx="2953789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D8005D-D135-4A8B-8973-EC0B76AD45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14" y="0"/>
            <a:ext cx="29537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1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1C2C80-B6CB-4D3D-B6F2-C3A88E9F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4" y="0"/>
            <a:ext cx="2953789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802BF4-FB66-4717-89B5-DDCC32959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33" y="0"/>
            <a:ext cx="2953789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AFAD22-1F9C-41B6-9BAF-74F1337FE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11" y="0"/>
            <a:ext cx="2953789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E5011-FE76-4430-B689-7FA246AC9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2" y="0"/>
            <a:ext cx="2953789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C5B4DF-8CF9-4EBD-8673-88498EC0F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" y="3454398"/>
            <a:ext cx="2953789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9A0339D-646C-4C71-A63C-F70FF9868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10" y="3454398"/>
            <a:ext cx="2953789" cy="3429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AB7BA8-FD1A-4454-B1ED-29FCA28E0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33" y="3456708"/>
            <a:ext cx="2953789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05B16E-EC70-4F18-AC3C-DFC631CBF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1" y="3460171"/>
            <a:ext cx="2953789" cy="3429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61043A6-7962-4220-AE08-69A693902C30}"/>
              </a:ext>
            </a:extLst>
          </p:cNvPr>
          <p:cNvSpPr/>
          <p:nvPr/>
        </p:nvSpPr>
        <p:spPr>
          <a:xfrm>
            <a:off x="0" y="0"/>
            <a:ext cx="376842" cy="6883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400" b="1" dirty="0" err="1"/>
              <a:t>Weekedays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203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1043A6-7962-4220-AE08-69A693902C30}"/>
              </a:ext>
            </a:extLst>
          </p:cNvPr>
          <p:cNvSpPr/>
          <p:nvPr/>
        </p:nvSpPr>
        <p:spPr>
          <a:xfrm>
            <a:off x="0" y="0"/>
            <a:ext cx="376842" cy="6883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400" b="1" dirty="0"/>
              <a:t>Weekends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75771A-0C08-48FD-920A-A32980E7F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2" y="-27708"/>
            <a:ext cx="2953789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CA453F-51E9-4E3F-B810-599AB1A99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31" y="-31171"/>
            <a:ext cx="2953789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8CFDA4-C199-4BBE-A551-2DFEE56DD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0" y="-18472"/>
            <a:ext cx="2953789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C1C55C-5860-4A3A-9498-B9964F2D0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11" y="-31171"/>
            <a:ext cx="2953789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F21059-33DE-408D-8E9A-D1040C037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1" y="3453245"/>
            <a:ext cx="2953789" cy="342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E1642C-38E3-4258-8589-DAC433B307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30" y="3456709"/>
            <a:ext cx="2953789" cy="3429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C8C59F-2B83-429A-8778-0E283D3BB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18" y="3453245"/>
            <a:ext cx="2953789" cy="3429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ECCF25-FBA0-4E82-8FD9-542E458709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11" y="3429000"/>
            <a:ext cx="295378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77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58E246-FBE5-453A-BF48-224EE19B3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55" y="0"/>
            <a:ext cx="2953789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26486-2544-4711-999E-2ECE60AB8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55" y="2948321"/>
            <a:ext cx="2953789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724A17-3DA1-4D6E-AF28-B8662AC4B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2" y="0"/>
            <a:ext cx="2953789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792976-B8D9-444A-90A0-3A561FA20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8321"/>
            <a:ext cx="2953789" cy="342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8B3C95-56CD-4D44-B66C-91299F28B7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00" y="0"/>
            <a:ext cx="2953789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EE0BE3-34E2-45E0-8406-B3318766D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00" y="2948321"/>
            <a:ext cx="2953789" cy="34290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629CE64D-44A3-4D7F-B559-99B2FC627B36}"/>
              </a:ext>
            </a:extLst>
          </p:cNvPr>
          <p:cNvSpPr/>
          <p:nvPr/>
        </p:nvSpPr>
        <p:spPr>
          <a:xfrm>
            <a:off x="6437014" y="1847193"/>
            <a:ext cx="2109457" cy="2815628"/>
          </a:xfrm>
          <a:prstGeom prst="homePlat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Ratio of tropNO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/PM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reveals that spatial patterns in pollution are mostly dominated by NO</a:t>
            </a:r>
            <a:r>
              <a:rPr lang="en-US" baseline="-25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except in regions with PM</a:t>
            </a:r>
            <a:r>
              <a:rPr lang="en-US" baseline="-25000" dirty="0">
                <a:solidFill>
                  <a:schemeClr val="tx1"/>
                </a:solidFill>
              </a:rPr>
              <a:t>2.5</a:t>
            </a:r>
            <a:r>
              <a:rPr lang="en-US" dirty="0">
                <a:solidFill>
                  <a:schemeClr val="tx1"/>
                </a:solidFill>
              </a:rPr>
              <a:t> hot spots</a:t>
            </a:r>
          </a:p>
        </p:txBody>
      </p:sp>
    </p:spTree>
    <p:extLst>
      <p:ext uri="{BB962C8B-B14F-4D97-AF65-F5344CB8AC3E}">
        <p14:creationId xmlns:p14="http://schemas.microsoft.com/office/powerpoint/2010/main" val="884237824"/>
      </p:ext>
    </p:extLst>
  </p:cSld>
  <p:clrMapOvr>
    <a:masterClrMapping/>
  </p:clrMapOvr>
</p:sld>
</file>

<file path=ppt/theme/theme1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os_2024_zhang_tempo_pm25_rv2" id="{D578B6B2-4607-4C65-8AE2-98397F48F27F}" vid="{B24D44F2-DECA-40A4-BABC-56D8D80E3D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GeoXO-template</Template>
  <TotalTime>4034</TotalTime>
  <Words>210</Words>
  <Application>Microsoft Office PowerPoint</Application>
  <PresentationFormat>Widescreen</PresentationFormat>
  <Paragraphs>24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Courier New</vt:lpstr>
      <vt:lpstr>Franklin Gothic Heavy</vt:lpstr>
      <vt:lpstr>NTR</vt:lpstr>
      <vt:lpstr>Tahoma</vt:lpstr>
      <vt:lpstr>Alternate Interior </vt:lpstr>
      <vt:lpstr>Office Theme</vt:lpstr>
      <vt:lpstr>PowerPoint Presentation</vt:lpstr>
      <vt:lpstr>Species Specific Pollution Exposure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 Zhang</dc:creator>
  <cp:lastModifiedBy>Shobha Kondragunta</cp:lastModifiedBy>
  <cp:revision>68</cp:revision>
  <dcterms:created xsi:type="dcterms:W3CDTF">2025-02-26T16:16:58Z</dcterms:created>
  <dcterms:modified xsi:type="dcterms:W3CDTF">2025-06-09T19:33:43Z</dcterms:modified>
</cp:coreProperties>
</file>