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notesMasterIdLst>
    <p:notesMasterId r:id="rId16"/>
  </p:notesMasterIdLst>
  <p:sldIdLst>
    <p:sldId id="378" r:id="rId4"/>
    <p:sldId id="256" r:id="rId5"/>
    <p:sldId id="379" r:id="rId6"/>
    <p:sldId id="291" r:id="rId7"/>
    <p:sldId id="287" r:id="rId8"/>
    <p:sldId id="321" r:id="rId9"/>
    <p:sldId id="345" r:id="rId10"/>
    <p:sldId id="347" r:id="rId11"/>
    <p:sldId id="346" r:id="rId12"/>
    <p:sldId id="348" r:id="rId13"/>
    <p:sldId id="349" r:id="rId14"/>
    <p:sldId id="341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C885F-FAF1-42B4-93CB-5322C90802FC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F15EF-1AC8-40D2-A66D-02ECC971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24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E398-4C78-45C7-8588-736E92A2F7D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24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FD329-B600-4928-859F-9468153FB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BC0A59-2968-4AA8-9E22-D11CD4887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F9E899-F80A-4992-BEAB-4E6B8EA8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3AAA67-28E5-459E-8D65-000A8B34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ADA18-5F6B-46E5-8AEE-59120725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7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B2C63-9D84-4D58-8402-D8E2B6BC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90C1F5-41E5-434B-8830-30258281F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7EDF1A-5850-43EB-B8ED-3576BEE4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4A3BB-6006-40D9-9F1E-E82AAA978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004B08-1653-46EE-B10E-64B5BD8F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72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49F314-B7B1-4B1C-898F-59AEABFBA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D32D92-3A61-40FC-B93B-AA69083C2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1F027-EC6E-4A34-9672-02A095AA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8498D9-F76F-4A6F-8638-F28A0B93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3C9645-4306-4CF0-8297-5BBBCE96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63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2391"/>
            <a:ext cx="12203719" cy="472572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" y="0"/>
            <a:ext cx="12203719" cy="1982391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66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1555" r="96" b="16489"/>
          <a:stretch/>
        </p:blipFill>
        <p:spPr>
          <a:xfrm>
            <a:off x="2257" y="2280404"/>
            <a:ext cx="12203719" cy="45775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39256" y="1122908"/>
            <a:ext cx="8313488" cy="2716329"/>
          </a:xfrm>
        </p:spPr>
        <p:txBody>
          <a:bodyPr anchor="b">
            <a:normAutofit/>
          </a:bodyPr>
          <a:lstStyle>
            <a:lvl1pPr algn="ctr">
              <a:defRPr sz="4219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39256" y="3964781"/>
            <a:ext cx="8313488" cy="1292572"/>
          </a:xfrm>
        </p:spPr>
        <p:txBody>
          <a:bodyPr>
            <a:normAutofit/>
          </a:bodyPr>
          <a:lstStyle>
            <a:lvl1pPr marL="0" indent="0" algn="ctr">
              <a:buNone/>
              <a:defRPr sz="1969" b="0">
                <a:solidFill>
                  <a:schemeClr val="accent1"/>
                </a:solidFill>
                <a:latin typeface="+mj-lt"/>
              </a:defRPr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26" y="627216"/>
            <a:ext cx="1377348" cy="9882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0899980" y="5941736"/>
            <a:ext cx="885910" cy="3796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9578472" y="5941736"/>
            <a:ext cx="1064743" cy="3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2F5EE-08DF-47D1-AAA9-EFE0D2DAFCDF}" type="datetime1">
              <a:rPr lang="fr-FR" smtClean="0"/>
              <a:t>09/06/2025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IASI LATMOS - ULB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1939256" y="1607343"/>
            <a:ext cx="8313488" cy="2231894"/>
          </a:xfrm>
        </p:spPr>
        <p:txBody>
          <a:bodyPr anchor="b" anchorCtr="0"/>
          <a:lstStyle>
            <a:lvl1pPr algn="ctr">
              <a:defRPr sz="4219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1939256" y="3964781"/>
            <a:ext cx="8313488" cy="1292572"/>
          </a:xfrm>
        </p:spPr>
        <p:txBody>
          <a:bodyPr>
            <a:normAutofit/>
          </a:bodyPr>
          <a:lstStyle>
            <a:lvl1pPr marL="0" indent="0" algn="ctr">
              <a:buNone/>
              <a:defRPr sz="1969" b="0">
                <a:solidFill>
                  <a:schemeClr val="bg1"/>
                </a:solidFill>
                <a:latin typeface="+mj-lt"/>
              </a:defRPr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26" y="1102359"/>
            <a:ext cx="1399747" cy="9871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115823"/>
            <a:ext cx="12192001" cy="15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15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18" y="160734"/>
            <a:ext cx="705595" cy="50625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50" y="365001"/>
            <a:ext cx="9436716" cy="100672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7157"/>
            <a:ext cx="12192000" cy="12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8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50" y="1551438"/>
            <a:ext cx="5203616" cy="4625674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49019" y="1551437"/>
            <a:ext cx="5204732" cy="4625674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DDB7-88AC-4405-A32B-EE0408D4BCD4}" type="datetime1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18" y="160734"/>
            <a:ext cx="705595" cy="506250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838250" y="365001"/>
            <a:ext cx="9436716" cy="100672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7157"/>
            <a:ext cx="12192000" cy="12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365" y="1539160"/>
            <a:ext cx="5157854" cy="60396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6" b="1">
                <a:solidFill>
                  <a:schemeClr val="accent1"/>
                </a:solidFill>
                <a:latin typeface="+mn-lt"/>
              </a:defRPr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365" y="2196703"/>
            <a:ext cx="5157854" cy="399268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459" y="1539160"/>
            <a:ext cx="5182409" cy="60396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6" b="1">
                <a:solidFill>
                  <a:schemeClr val="accent1"/>
                </a:solidFill>
                <a:latin typeface="+mn-lt"/>
              </a:defRPr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459" y="2196703"/>
            <a:ext cx="5182409" cy="39926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BB86-F7E1-4436-8DF1-F44E9F46A540}" type="datetime1">
              <a:rPr lang="fr-FR" smtClean="0"/>
              <a:t>09/06/2025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18" y="160734"/>
            <a:ext cx="705595" cy="50625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838250" y="365001"/>
            <a:ext cx="9436716" cy="100672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7157"/>
            <a:ext cx="12192000" cy="12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5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366" y="457646"/>
            <a:ext cx="3006421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20823" y="987847"/>
            <a:ext cx="7140183" cy="4873377"/>
          </a:xfrm>
        </p:spPr>
        <p:txBody>
          <a:bodyPr/>
          <a:lstStyle>
            <a:lvl1pPr>
              <a:defRPr sz="1406"/>
            </a:lvl1pPr>
            <a:lvl2pPr>
              <a:defRPr sz="1266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504" y="2057177"/>
            <a:ext cx="3000283" cy="3811860"/>
          </a:xfrm>
        </p:spPr>
        <p:txBody>
          <a:bodyPr>
            <a:normAutofit/>
          </a:bodyPr>
          <a:lstStyle>
            <a:lvl1pPr marL="0" indent="0">
              <a:buNone/>
              <a:defRPr sz="1406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CB37-DBE7-457A-91BD-C8128FAA5DCF}" type="datetime1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02" y="239305"/>
            <a:ext cx="935948" cy="6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09/06/2025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18" y="160734"/>
            <a:ext cx="705595" cy="50625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838250" y="365001"/>
            <a:ext cx="9436716" cy="100672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7157"/>
            <a:ext cx="12192000" cy="12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3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8FAB-4B17-4A6F-B9BB-6FA2857A954B}" type="datetime1">
              <a:rPr lang="fr-FR" smtClean="0"/>
              <a:t>09/06/2025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78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B2597-4631-4AA7-8EC0-ED1E0851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01F92F-9F22-4FCD-95E9-5369838E9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E0F510-2FCE-43DD-A3FC-95477AA6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8C742-23B4-415E-A3AD-8B91D9AE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2E3026-96B6-4977-A8FB-747FE25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832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f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2231" y="4982766"/>
            <a:ext cx="12194232" cy="1875234"/>
          </a:xfrm>
          <a:prstGeom prst="rect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66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2232" y="0"/>
            <a:ext cx="12194232" cy="4982766"/>
          </a:xfrm>
        </p:spPr>
        <p:txBody>
          <a:bodyPr/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0656"/>
            <a:ext cx="12192000" cy="15537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39256" y="5442486"/>
            <a:ext cx="8313488" cy="649216"/>
          </a:xfrm>
        </p:spPr>
        <p:txBody>
          <a:bodyPr anchor="ctr" anchorCtr="0">
            <a:normAutofit/>
          </a:bodyPr>
          <a:lstStyle>
            <a:lvl1pPr algn="ctr">
              <a:defRPr sz="4219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39256" y="6145071"/>
            <a:ext cx="8313488" cy="253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969" b="0">
                <a:solidFill>
                  <a:schemeClr val="accent1"/>
                </a:solidFill>
                <a:latin typeface="+mj-lt"/>
              </a:defRPr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16" y="5143500"/>
            <a:ext cx="705602" cy="5062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0797461" y="6260140"/>
            <a:ext cx="885910" cy="37968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0708045" y="5765102"/>
            <a:ext cx="1064743" cy="3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3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4290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4483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2483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6023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3118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4898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2925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4025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439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2FADA-7FBD-46F8-AD03-42927C54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751A23-11AB-4C2D-AADC-B65E38DDF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99E251-1676-4818-B238-A905FD1D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C58E3-89B4-4987-AAB9-CDE95D2E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E69FC9-A783-4744-B0A5-22124128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209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4758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167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16226-CBB5-4FD3-AD9D-91461579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0B8702-27F3-4BBE-81E4-0806C77FD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B536E4-AA18-42C2-853B-6F24B6467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9E748F-1BAC-4802-822D-4FF0A327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8FD2B6-F7C4-485C-8959-4F2371CD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FF7585-7032-4A7A-BF2F-F3F92AEF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73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9CC03-FD0B-4B13-BE8B-0A2FA339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3B48D1-C98E-4169-99D2-1F2147069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CCAABE-E0AC-416D-B4EE-9C211B003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6D6C05-49B8-4351-8E1C-F4A1B56AD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3FC0FB4-6525-4332-8879-7CEAB9260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9CAF9A-8006-46F9-9D71-B8EE7900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D4056F-0154-4FAB-B442-13A3042C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5BF62B-6F6E-4A4D-B6D1-D9595B08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795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231E7-3DD1-4641-9F3F-F23AD9E3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BD49E9-849F-4AB8-8C09-505F2564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4C7FC9-0A91-4070-863E-659CD146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29BE6D-2160-4E3E-88FE-0C90B32D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60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5B79A8-A73F-486D-B229-0D7C05B6A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E4F027-70E1-4949-B5BF-8D3D8B19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6C69DC-800D-4A42-B2AE-5D62E9B6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94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AF92BA-EC74-4EFC-A791-A3E69F39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8C0216-CEFB-40CD-866B-7D3406A7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B19DEA-7629-4568-82DC-2478B4B08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E82F71-AFF5-4E46-94B1-8EA9BD50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1BAD23-85E6-47C9-AF2A-85348C87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4CD4E-6A8B-431B-9DB8-6DEE9FBE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55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41647-B3DF-4491-A788-8D147036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A0F98DB-319E-496A-A62D-5B2A18649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B3928F-8330-490A-BEE3-A6ED6CC52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5501E-702E-4350-9DD7-0253C511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E78941-015A-4DF6-AB4B-9C8CCBF3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11D412-E365-4453-9FD7-6A539544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90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1BB2815-16A8-4CC8-81BA-5DC5FB51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4856B8-CA4C-4D00-AFB8-C88D5949D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8C21EE-A389-4662-8A56-2DD696A1A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DDBD-022F-4C4C-BFC8-B967F21ED8DD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422CA2-920C-4D82-B9CE-8BEF1E30F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DC51C-8E47-4A36-93A7-DB14E628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72401-728C-499C-ADEC-65FABA60C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4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49" y="365002"/>
            <a:ext cx="10515502" cy="9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49" y="1551437"/>
            <a:ext cx="10515502" cy="462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50" y="6356821"/>
            <a:ext cx="757325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accent1"/>
                </a:solidFill>
              </a:defRPr>
            </a:lvl1pPr>
          </a:lstStyle>
          <a:p>
            <a:fld id="{A8B2A25C-14B4-478D-B47F-B33B4B13F89A}" type="datetime1">
              <a:rPr lang="fr-FR" smtClean="0"/>
              <a:t>09/06/2025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50708" y="6356821"/>
            <a:ext cx="7290583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accent1"/>
                </a:solidFill>
              </a:defRPr>
            </a:lvl1pPr>
          </a:lstStyle>
          <a:p>
            <a:r>
              <a:rPr lang="fr-FR"/>
              <a:t>IASI LATMOS - ULB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96425" y="6356821"/>
            <a:ext cx="757326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accent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6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2812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j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j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j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125" i="1" kern="1200">
          <a:solidFill>
            <a:schemeClr val="tx1"/>
          </a:solidFill>
          <a:latin typeface="+mj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j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7993-518F-404C-9D24-8BB904340948}" type="datetimeFigureOut">
              <a:rPr lang="fr-BE" smtClean="0"/>
              <a:t>09-06-25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A1C36-572E-4CB1-BD46-0B677B20F9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860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ulb.ac.be/cpm/NH3-IASI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>
            <a:extLst>
              <a:ext uri="{FF2B5EF4-FFF2-40B4-BE49-F238E27FC236}">
                <a16:creationId xmlns:a16="http://schemas.microsoft.com/office/drawing/2014/main" id="{D4E2FE86-DCB8-6A0C-F80B-269F5F7C5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1770" y="4792095"/>
            <a:ext cx="8313488" cy="1292572"/>
          </a:xfrm>
        </p:spPr>
        <p:txBody>
          <a:bodyPr/>
          <a:lstStyle/>
          <a:p>
            <a:r>
              <a:rPr lang="fr-FR" dirty="0"/>
              <a:t>Cathy Clerbaux, with inputs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Eumetsat</a:t>
            </a:r>
            <a:r>
              <a:rPr lang="fr-FR" dirty="0"/>
              <a:t>, ULB and LATMOS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7216005-111F-4F27-85C1-89D453A52A2B}"/>
              </a:ext>
            </a:extLst>
          </p:cNvPr>
          <p:cNvSpPr txBox="1">
            <a:spLocks/>
          </p:cNvSpPr>
          <p:nvPr/>
        </p:nvSpPr>
        <p:spPr>
          <a:xfrm>
            <a:off x="1365591" y="1732580"/>
            <a:ext cx="9460816" cy="27162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429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19" b="1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 </a:t>
            </a:r>
            <a:r>
              <a:rPr lang="fr-FR" dirty="0" err="1"/>
              <a:t>IRS</a:t>
            </a:r>
            <a:r>
              <a:rPr lang="fr-FR" dirty="0"/>
              <a:t>/</a:t>
            </a:r>
            <a:r>
              <a:rPr lang="fr-FR" dirty="0" err="1"/>
              <a:t>MTG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546F7E-770F-480F-8BE6-AF8F46969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91" y="397265"/>
            <a:ext cx="9789976" cy="30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9"/>
    </mc:Choice>
    <mc:Fallback xmlns="">
      <p:transition spd="slow" advTm="1073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95" y="2337608"/>
            <a:ext cx="8412870" cy="3924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0597" y="182957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Thermal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09468" y="1829573"/>
            <a:ext cx="1922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Reference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model distribution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6698" y="2263090"/>
            <a:ext cx="4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05581" y="22725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IASI-NG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6054" y="186067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Retrieved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9342" y="12942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NH</a:t>
            </a:r>
            <a:r>
              <a:rPr lang="en-US" baseline="-25000" dirty="0">
                <a:solidFill>
                  <a:srgbClr val="0000FF"/>
                </a:solidFill>
                <a:latin typeface="Calibri" panose="020F0502020204030204"/>
              </a:rPr>
              <a:t>3</a:t>
            </a:r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 mean PBL VMR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@ 9:30 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79131" y="1718004"/>
            <a:ext cx="575229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6537" y="2152738"/>
            <a:ext cx="298315" cy="30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338460" y="2167152"/>
            <a:ext cx="314527" cy="247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49174" y="6538304"/>
            <a:ext cx="2818827" cy="13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97300" y="6558930"/>
            <a:ext cx="275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prstClr val="black"/>
                </a:solidFill>
                <a:latin typeface="Calibri" panose="020F0502020204030204"/>
              </a:rPr>
              <a:t>MIMAG; EUMETSAT, 18-19.11.2019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Contribution of IRS to air pollution and point source monitoring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– example of ammonia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1" y="719503"/>
            <a:ext cx="505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End-to-end simulations for IRS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(and IASI-NG)</a:t>
            </a:r>
          </a:p>
        </p:txBody>
      </p:sp>
    </p:spTree>
    <p:extLst>
      <p:ext uri="{BB962C8B-B14F-4D97-AF65-F5344CB8AC3E}">
        <p14:creationId xmlns:p14="http://schemas.microsoft.com/office/powerpoint/2010/main" val="80286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95" y="2493298"/>
            <a:ext cx="8412870" cy="392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0597" y="182957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Thermal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09468" y="1829573"/>
            <a:ext cx="1922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Reference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model distribution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6698" y="2263090"/>
            <a:ext cx="4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05581" y="22725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IASI-NG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6054" y="186067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Retrieved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9342" y="12942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NH</a:t>
            </a:r>
            <a:r>
              <a:rPr lang="en-US" baseline="-25000" dirty="0">
                <a:solidFill>
                  <a:srgbClr val="0000FF"/>
                </a:solidFill>
                <a:latin typeface="Calibri" panose="020F0502020204030204"/>
              </a:rPr>
              <a:t>3</a:t>
            </a:r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 mean PBL VMR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@ ½ hour revisit time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79131" y="1718004"/>
            <a:ext cx="575229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6537" y="2152738"/>
            <a:ext cx="298315" cy="30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338460" y="2167152"/>
            <a:ext cx="314527" cy="247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49174" y="6538304"/>
            <a:ext cx="2818827" cy="13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97300" y="6558930"/>
            <a:ext cx="275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prstClr val="black"/>
                </a:solidFill>
                <a:latin typeface="Calibri" panose="020F0502020204030204"/>
              </a:rPr>
              <a:t>MIMAG; EUMETSAT, 18-19.11.2019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Contribution of IRS to air pollution and point source monitoring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– example of ammonia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1" y="719503"/>
            <a:ext cx="505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End-to-end simulations for IRS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(and IASI-NG)</a:t>
            </a:r>
          </a:p>
        </p:txBody>
      </p:sp>
    </p:spTree>
    <p:extLst>
      <p:ext uri="{BB962C8B-B14F-4D97-AF65-F5344CB8AC3E}">
        <p14:creationId xmlns:p14="http://schemas.microsoft.com/office/powerpoint/2010/main" val="283255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0162" y="1417258"/>
            <a:ext cx="968978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IRS will be a central instrument for monitoring at high spatial resolution the diurnal cycle of emissions and air pollution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162" y="2777994"/>
            <a:ext cx="88189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/>
              </a:rPr>
              <a:t>Certainly for short-lived species (NH</a:t>
            </a:r>
            <a:r>
              <a:rPr lang="en-US" sz="2400" baseline="-25000" dirty="0">
                <a:latin typeface="Calibri" panose="020F0502020204030204"/>
              </a:rPr>
              <a:t>3</a:t>
            </a:r>
            <a:r>
              <a:rPr lang="en-US" sz="2400" dirty="0">
                <a:latin typeface="Calibri" panose="020F0502020204030204"/>
              </a:rPr>
              <a:t>; C</a:t>
            </a:r>
            <a:r>
              <a:rPr lang="en-US" sz="2400" baseline="-25000" dirty="0">
                <a:latin typeface="Calibri" panose="020F0502020204030204"/>
              </a:rPr>
              <a:t>2</a:t>
            </a:r>
            <a:r>
              <a:rPr lang="en-US" sz="2400" dirty="0">
                <a:latin typeface="Calibri" panose="020F0502020204030204"/>
              </a:rPr>
              <a:t>H</a:t>
            </a:r>
            <a:r>
              <a:rPr lang="en-US" sz="2400" baseline="-25000" dirty="0">
                <a:latin typeface="Calibri" panose="020F0502020204030204"/>
              </a:rPr>
              <a:t>4</a:t>
            </a:r>
            <a:r>
              <a:rPr lang="en-US" sz="2400" dirty="0">
                <a:latin typeface="Calibri" panose="020F0502020204030204"/>
              </a:rPr>
              <a:t>; dust); demonstrated here with </a:t>
            </a:r>
            <a:r>
              <a:rPr lang="en-US" sz="2400" dirty="0" err="1">
                <a:latin typeface="Calibri" panose="020F0502020204030204"/>
              </a:rPr>
              <a:t>NH</a:t>
            </a:r>
            <a:r>
              <a:rPr lang="en-US" sz="2400" baseline="-25000" dirty="0" err="1">
                <a:latin typeface="Calibri" panose="020F0502020204030204"/>
              </a:rPr>
              <a:t>3</a:t>
            </a:r>
            <a:r>
              <a:rPr lang="en-US" sz="2400" baseline="-25000" dirty="0">
                <a:latin typeface="Calibri" panose="020F0502020204030204"/>
              </a:rPr>
              <a:t> </a:t>
            </a:r>
            <a:r>
              <a:rPr lang="en-US" sz="2400" dirty="0">
                <a:latin typeface="Calibri" panose="020F0502020204030204"/>
              </a:rPr>
              <a:t>, but strong dependency on temperatures &gt;&gt; main contribution during daytime above land</a:t>
            </a:r>
          </a:p>
          <a:p>
            <a:endParaRPr lang="en-US" sz="2400" dirty="0">
              <a:latin typeface="Calibri" panose="020F0502020204030204"/>
            </a:endParaRPr>
          </a:p>
          <a:p>
            <a:r>
              <a:rPr lang="en-US" sz="2400" dirty="0">
                <a:latin typeface="Calibri" panose="020F0502020204030204"/>
              </a:rPr>
              <a:t>Very high added value over polar hyperspectral IR sounders</a:t>
            </a:r>
          </a:p>
          <a:p>
            <a:endParaRPr lang="en-US" sz="2400" baseline="-25000" dirty="0">
              <a:latin typeface="Calibri" panose="020F0502020204030204"/>
            </a:endParaRPr>
          </a:p>
          <a:p>
            <a:r>
              <a:rPr lang="en-US" sz="2400" dirty="0">
                <a:latin typeface="Calibri" panose="020F0502020204030204"/>
              </a:rPr>
              <a:t>Similar impact of IRS for longer-lived species (</a:t>
            </a:r>
            <a:r>
              <a:rPr lang="en-US" sz="2400" dirty="0" err="1">
                <a:latin typeface="Calibri" panose="020F0502020204030204"/>
              </a:rPr>
              <a:t>eg</a:t>
            </a:r>
            <a:r>
              <a:rPr lang="en-US" sz="2400" dirty="0">
                <a:latin typeface="Calibri" panose="020F0502020204030204"/>
              </a:rPr>
              <a:t> CO, </a:t>
            </a:r>
            <a:r>
              <a:rPr lang="en-US" sz="2400" dirty="0" err="1">
                <a:latin typeface="Calibri" panose="020F0502020204030204"/>
              </a:rPr>
              <a:t>O</a:t>
            </a:r>
            <a:r>
              <a:rPr lang="en-US" sz="2400" baseline="-25000" dirty="0" err="1">
                <a:latin typeface="Calibri" panose="020F0502020204030204"/>
              </a:rPr>
              <a:t>3</a:t>
            </a:r>
            <a:r>
              <a:rPr lang="en-US" sz="2400" dirty="0">
                <a:latin typeface="Calibri" panose="020F0502020204030204"/>
              </a:rPr>
              <a:t>) is possible </a:t>
            </a:r>
          </a:p>
          <a:p>
            <a:endParaRPr lang="en-US" sz="2400" dirty="0">
              <a:latin typeface="Calibri" panose="020F0502020204030204"/>
            </a:endParaRPr>
          </a:p>
          <a:p>
            <a:r>
              <a:rPr lang="en-US" sz="2400" dirty="0" err="1">
                <a:latin typeface="Calibri" panose="020F0502020204030204"/>
              </a:rPr>
              <a:t>GIIRS</a:t>
            </a:r>
            <a:r>
              <a:rPr lang="en-US" sz="2400" dirty="0">
                <a:latin typeface="Calibri" panose="020F0502020204030204"/>
              </a:rPr>
              <a:t> is a great instrument to test our retrieval algorithms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944" y="487410"/>
            <a:ext cx="5058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Calibri" panose="020F0502020204030204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9232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362C17-7B36-485F-A179-9A26B90C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0"/>
            <a:ext cx="12151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28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6ABB66-CC0D-4482-9A76-8ECBCE89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4"/>
            <a:ext cx="12192000" cy="68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 b="24074"/>
          <a:stretch/>
        </p:blipFill>
        <p:spPr>
          <a:xfrm>
            <a:off x="179391" y="1124562"/>
            <a:ext cx="4336458" cy="32378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03682" y="213098"/>
            <a:ext cx="1001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IRS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= IR hyperspectral sounder on geostationary satellites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81383" y="5324641"/>
            <a:ext cx="1131061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coverage of the Earth surface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 Better mapping opportunities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spatial resolution (~7 km on-ground pixel size at mid-latitudes)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 improved resolution of sources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temporal sampling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 Diurnal sampling; rapidly changing chemistry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AutoShape 2" descr="https://webmail.latmos.ipsl.fr/?_task=mail&amp;_mbox=INBOX&amp;_uid=193277&amp;_part=2&amp;_action=get&amp;_extwin=1&amp;_framed=1&amp;_mimewarning=1&amp;_embed=1">
            <a:extLst>
              <a:ext uri="{FF2B5EF4-FFF2-40B4-BE49-F238E27FC236}">
                <a16:creationId xmlns:a16="http://schemas.microsoft.com/office/drawing/2014/main" id="{66A01017-4C1E-4DF3-A532-B3DF0D986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7A77B6-8952-4AD9-915B-533C73A3D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49" y="1432909"/>
            <a:ext cx="7467960" cy="36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216326" y="4809554"/>
            <a:ext cx="4891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sym typeface="Wingdings" panose="05000000000000000000" pitchFamily="2" charset="2"/>
              </a:rPr>
              <a:t></a:t>
            </a:r>
            <a:r>
              <a:rPr lang="en-GB" dirty="0">
                <a:hlinkClick r:id="rId2"/>
              </a:rPr>
              <a:t>https://www.ulb.ac.be/cpm/NH3-IASI.html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599" y="6339440"/>
            <a:ext cx="2057400" cy="365125"/>
          </a:xfrm>
        </p:spPr>
        <p:txBody>
          <a:bodyPr/>
          <a:lstStyle/>
          <a:p>
            <a:fld id="{AD7A6AAD-CD65-4F2E-83F4-C458A6183450}" type="slidenum">
              <a:rPr lang="en-GB" smtClean="0"/>
              <a:t>5</a:t>
            </a:fld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90172" y="36576"/>
            <a:ext cx="962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GB" sz="3600" cap="small" dirty="0"/>
              <a:t>Tracking down emission sources of </a:t>
            </a:r>
            <a:r>
              <a:rPr lang="en-GB" sz="3600" cap="small" dirty="0" err="1"/>
              <a:t>NH</a:t>
            </a:r>
            <a:r>
              <a:rPr lang="en-GB" sz="3600" cap="small" baseline="-25000" dirty="0" err="1"/>
              <a:t>3</a:t>
            </a:r>
            <a:endParaRPr lang="en-GB" sz="3600" cap="small" baseline="-25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2843" r="49251" b="36312"/>
          <a:stretch/>
        </p:blipFill>
        <p:spPr>
          <a:xfrm>
            <a:off x="1783831" y="834886"/>
            <a:ext cx="8123958" cy="3822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5680" r="5548" b="-1"/>
          <a:stretch/>
        </p:blipFill>
        <p:spPr>
          <a:xfrm>
            <a:off x="10316534" y="467235"/>
            <a:ext cx="1282748" cy="1974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9546" y="3336490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err="1"/>
              <a:t>Marvdasht</a:t>
            </a:r>
            <a:endParaRPr lang="en-GB" sz="105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87"/>
          <a:stretch/>
        </p:blipFill>
        <p:spPr>
          <a:xfrm>
            <a:off x="184492" y="3329617"/>
            <a:ext cx="1598876" cy="33292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5604" y="3055629"/>
            <a:ext cx="119776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/>
              <a:t>Torreon (Mexico)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2" t="5417" r="4325" b="3596"/>
          <a:stretch/>
        </p:blipFill>
        <p:spPr>
          <a:xfrm>
            <a:off x="10000698" y="3722167"/>
            <a:ext cx="1598584" cy="2982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2286" y="5482844"/>
            <a:ext cx="421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Missing</a:t>
            </a:r>
            <a:r>
              <a:rPr lang="fr-BE" dirty="0"/>
              <a:t> or large </a:t>
            </a:r>
            <a:r>
              <a:rPr lang="fr-BE" dirty="0" err="1"/>
              <a:t>underestimation</a:t>
            </a:r>
            <a:r>
              <a:rPr lang="fr-BE" dirty="0"/>
              <a:t> of </a:t>
            </a:r>
            <a:r>
              <a:rPr lang="fr-BE" dirty="0" err="1"/>
              <a:t>emissions</a:t>
            </a:r>
            <a:r>
              <a:rPr lang="fr-BE" dirty="0"/>
              <a:t> in inventories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92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9723" y="788782"/>
            <a:ext cx="839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/>
              </a:rPr>
              <a:t>Mapping at higher spatial resolution and high sampling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3" y="1731453"/>
            <a:ext cx="11051320" cy="44517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2514" y="-1"/>
            <a:ext cx="10145486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Contribution of IRS to air pollution and point source monitoring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– example of ammonia</a:t>
            </a:r>
          </a:p>
        </p:txBody>
      </p:sp>
    </p:spTree>
    <p:extLst>
      <p:ext uri="{BB962C8B-B14F-4D97-AF65-F5344CB8AC3E}">
        <p14:creationId xmlns:p14="http://schemas.microsoft.com/office/powerpoint/2010/main" val="3023507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/>
          <a:stretch/>
        </p:blipFill>
        <p:spPr>
          <a:xfrm>
            <a:off x="1820197" y="2651699"/>
            <a:ext cx="8424469" cy="3612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8281" y="2767922"/>
            <a:ext cx="1679019" cy="277619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0597" y="182957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Thermal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09468" y="1829573"/>
            <a:ext cx="1922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Reference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model distribution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6698" y="2263090"/>
            <a:ext cx="4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05581" y="22725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IASI-NG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8699" y="2793649"/>
            <a:ext cx="1679019" cy="277619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6054" y="186067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Retrieved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9342" y="12942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NH</a:t>
            </a:r>
            <a:r>
              <a:rPr lang="en-US" baseline="-25000" dirty="0">
                <a:solidFill>
                  <a:srgbClr val="0000FF"/>
                </a:solidFill>
                <a:latin typeface="Calibri" panose="020F0502020204030204"/>
              </a:rPr>
              <a:t>3</a:t>
            </a:r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 mean PBL VMR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@ 5:30 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79131" y="1718004"/>
            <a:ext cx="575229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6537" y="2152738"/>
            <a:ext cx="298315" cy="30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338460" y="2167152"/>
            <a:ext cx="314527" cy="247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849174" y="6538304"/>
            <a:ext cx="2818827" cy="13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97300" y="6558930"/>
            <a:ext cx="275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prstClr val="black"/>
                </a:solidFill>
                <a:latin typeface="Calibri" panose="020F0502020204030204"/>
              </a:rPr>
              <a:t>MIMAG; EUMETSAT, 18-19.11.2019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Contribution of IRS to air pollution and point source monitoring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– example of ammonia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4001" y="719503"/>
            <a:ext cx="505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End-to-end simulations for IRS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(and IASI-NG)</a:t>
            </a:r>
          </a:p>
        </p:txBody>
      </p:sp>
    </p:spTree>
    <p:extLst>
      <p:ext uri="{BB962C8B-B14F-4D97-AF65-F5344CB8AC3E}">
        <p14:creationId xmlns:p14="http://schemas.microsoft.com/office/powerpoint/2010/main" val="89288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/>
          <a:stretch/>
        </p:blipFill>
        <p:spPr>
          <a:xfrm>
            <a:off x="1820197" y="2641867"/>
            <a:ext cx="8424469" cy="3612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0597" y="182957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Thermal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09468" y="1829573"/>
            <a:ext cx="1922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Reference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model distribution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6698" y="2263090"/>
            <a:ext cx="4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05581" y="22725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IASI-NG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6054" y="186067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Retrieved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9342" y="12942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NH</a:t>
            </a:r>
            <a:r>
              <a:rPr lang="en-US" baseline="-25000" dirty="0">
                <a:solidFill>
                  <a:srgbClr val="0000FF"/>
                </a:solidFill>
                <a:latin typeface="Calibri" panose="020F0502020204030204"/>
              </a:rPr>
              <a:t>3</a:t>
            </a:r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 mean PBL VMR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@ 5:30 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79131" y="1718004"/>
            <a:ext cx="575229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6537" y="2152738"/>
            <a:ext cx="298315" cy="30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338460" y="2167152"/>
            <a:ext cx="314527" cy="247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49174" y="6538304"/>
            <a:ext cx="2818827" cy="13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97300" y="6558930"/>
            <a:ext cx="275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prstClr val="black"/>
                </a:solidFill>
                <a:latin typeface="Calibri" panose="020F0502020204030204"/>
              </a:rPr>
              <a:t>MIMAG; EUMETSAT, 18-19.11.2019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Contribution of IRS to air pollution and point source monitoring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– example of ammonia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1" y="719503"/>
            <a:ext cx="505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End-to-end simulations for IRS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(and IASI-NG)</a:t>
            </a:r>
          </a:p>
        </p:txBody>
      </p:sp>
    </p:spTree>
    <p:extLst>
      <p:ext uri="{BB962C8B-B14F-4D97-AF65-F5344CB8AC3E}">
        <p14:creationId xmlns:p14="http://schemas.microsoft.com/office/powerpoint/2010/main" val="340735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/>
          <a:stretch/>
        </p:blipFill>
        <p:spPr>
          <a:xfrm>
            <a:off x="1831795" y="2652409"/>
            <a:ext cx="8412870" cy="3609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8281" y="2767922"/>
            <a:ext cx="1679019" cy="277619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0597" y="1829573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Thermal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contrast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09468" y="1829573"/>
            <a:ext cx="1922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Reference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model distribution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16698" y="2263090"/>
            <a:ext cx="48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05581" y="227253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IASI-NG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8699" y="2793649"/>
            <a:ext cx="1679019" cy="277619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6054" y="1860678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Retrieved distribution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69342" y="12942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NH</a:t>
            </a:r>
            <a:r>
              <a:rPr lang="en-US" baseline="-25000" dirty="0">
                <a:solidFill>
                  <a:srgbClr val="0000FF"/>
                </a:solidFill>
                <a:latin typeface="Calibri" panose="020F0502020204030204"/>
              </a:rPr>
              <a:t>3</a:t>
            </a:r>
            <a:r>
              <a:rPr lang="en-US" dirty="0">
                <a:solidFill>
                  <a:srgbClr val="0000FF"/>
                </a:solidFill>
                <a:latin typeface="Calibri" panose="020F0502020204030204"/>
              </a:rPr>
              <a:t> mean PBL VMR </a:t>
            </a: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@ 9:30 AM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79131" y="1718004"/>
            <a:ext cx="575229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6537" y="2152738"/>
            <a:ext cx="298315" cy="30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338460" y="2167152"/>
            <a:ext cx="314527" cy="247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49174" y="6538304"/>
            <a:ext cx="2818827" cy="13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97300" y="6558930"/>
            <a:ext cx="275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prstClr val="black"/>
                </a:solidFill>
                <a:latin typeface="Calibri" panose="020F0502020204030204"/>
              </a:rPr>
              <a:t>MIMAG; EUMETSAT, 18-19.11.2019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Contribution of IRS to air pollution and point source monitoring </a:t>
            </a:r>
            <a:r>
              <a:rPr lang="en-US" b="1" dirty="0">
                <a:solidFill>
                  <a:srgbClr val="00B050"/>
                </a:solidFill>
                <a:latin typeface="Calibri" panose="020F0502020204030204"/>
              </a:rPr>
              <a:t>– example of ammonia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4001" y="719503"/>
            <a:ext cx="505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End-to-end simulations for IRS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(and IASI-NG)</a:t>
            </a:r>
          </a:p>
        </p:txBody>
      </p:sp>
    </p:spTree>
    <p:extLst>
      <p:ext uri="{BB962C8B-B14F-4D97-AF65-F5344CB8AC3E}">
        <p14:creationId xmlns:p14="http://schemas.microsoft.com/office/powerpoint/2010/main" val="5057038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 cap="rnd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423</Words>
  <Application>Microsoft Office PowerPoint</Application>
  <PresentationFormat>Grand écran</PresentationFormat>
  <Paragraphs>83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Thème Office</vt:lpstr>
      <vt:lpstr>1_Conception personnalisée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Cathy Clerbaux</dc:creator>
  <cp:lastModifiedBy>Cathy Clerbaux</cp:lastModifiedBy>
  <cp:revision>11</cp:revision>
  <dcterms:created xsi:type="dcterms:W3CDTF">2025-06-07T16:24:11Z</dcterms:created>
  <dcterms:modified xsi:type="dcterms:W3CDTF">2025-06-09T04:19:11Z</dcterms:modified>
</cp:coreProperties>
</file>