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98" r:id="rId2"/>
    <p:sldId id="291" r:id="rId3"/>
    <p:sldId id="262" r:id="rId4"/>
    <p:sldId id="301" r:id="rId5"/>
    <p:sldId id="297" r:id="rId6"/>
    <p:sldId id="2767" r:id="rId7"/>
    <p:sldId id="292" r:id="rId8"/>
    <p:sldId id="266" r:id="rId9"/>
    <p:sldId id="2769" r:id="rId10"/>
    <p:sldId id="265" r:id="rId11"/>
    <p:sldId id="2770" r:id="rId12"/>
    <p:sldId id="2771" r:id="rId13"/>
    <p:sldId id="300" r:id="rId14"/>
    <p:sldId id="299" r:id="rId15"/>
    <p:sldId id="2768" r:id="rId16"/>
    <p:sldId id="280" r:id="rId1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FEE2C97-8086-A293-0734-2BAD48329ACC}" name="Omar Emam" initials="OE" userId="f51714ec47a57310"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3D4"/>
    <a:srgbClr val="B5EDF5"/>
    <a:srgbClr val="E0CADE"/>
    <a:srgbClr val="CAA6C7"/>
    <a:srgbClr val="E7FA76"/>
    <a:srgbClr val="F0B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12" autoAdjust="0"/>
    <p:restoredTop sz="94660"/>
  </p:normalViewPr>
  <p:slideViewPr>
    <p:cSldViewPr snapToGrid="0">
      <p:cViewPr>
        <p:scale>
          <a:sx n="100" d="100"/>
          <a:sy n="100" d="100"/>
        </p:scale>
        <p:origin x="250" y="-187"/>
      </p:cViewPr>
      <p:guideLst/>
    </p:cSldViewPr>
  </p:slideViewPr>
  <p:notesTextViewPr>
    <p:cViewPr>
      <p:scale>
        <a:sx n="200" d="100"/>
        <a:sy n="200" d="100"/>
      </p:scale>
      <p:origin x="0" y="0"/>
    </p:cViewPr>
  </p:notesTextViewPr>
  <p:notesViewPr>
    <p:cSldViewPr snapToGrid="0">
      <p:cViewPr varScale="1">
        <p:scale>
          <a:sx n="69" d="100"/>
          <a:sy n="69" d="100"/>
        </p:scale>
        <p:origin x="2986" y="8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8/10/relationships/authors" Target="authors.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4CE0E7DB-330E-484E-9D63-8C17EB1C1918}" type="datetimeFigureOut">
              <a:rPr lang="en-GB" smtClean="0"/>
              <a:t>10/06/2025</a:t>
            </a:fld>
            <a:endParaRPr lang="en-GB"/>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E2965DE1-725C-432D-82FF-411D4555C1C8}" type="slidenum">
              <a:rPr lang="en-GB" smtClean="0"/>
              <a:t>‹#›</a:t>
            </a:fld>
            <a:endParaRPr lang="en-GB"/>
          </a:p>
        </p:txBody>
      </p:sp>
    </p:spTree>
    <p:extLst>
      <p:ext uri="{BB962C8B-B14F-4D97-AF65-F5344CB8AC3E}">
        <p14:creationId xmlns:p14="http://schemas.microsoft.com/office/powerpoint/2010/main" val="2421021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brief overview of INTOSPASS its Vision, Mission and Goal(s)</a:t>
            </a:r>
          </a:p>
        </p:txBody>
      </p:sp>
      <p:sp>
        <p:nvSpPr>
          <p:cNvPr id="4" name="Slide Number Placeholder 3"/>
          <p:cNvSpPr>
            <a:spLocks noGrp="1"/>
          </p:cNvSpPr>
          <p:nvPr>
            <p:ph type="sldNum" sz="quarter" idx="5"/>
          </p:nvPr>
        </p:nvSpPr>
        <p:spPr/>
        <p:txBody>
          <a:bodyPr/>
          <a:lstStyle/>
          <a:p>
            <a:fld id="{E2965DE1-725C-432D-82FF-411D4555C1C8}" type="slidenum">
              <a:rPr lang="en-GB" smtClean="0"/>
              <a:t>1</a:t>
            </a:fld>
            <a:endParaRPr lang="en-GB"/>
          </a:p>
        </p:txBody>
      </p:sp>
    </p:spTree>
    <p:extLst>
      <p:ext uri="{BB962C8B-B14F-4D97-AF65-F5344CB8AC3E}">
        <p14:creationId xmlns:p14="http://schemas.microsoft.com/office/powerpoint/2010/main" val="2624008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examples of Max initial analysis.</a:t>
            </a:r>
          </a:p>
        </p:txBody>
      </p:sp>
      <p:sp>
        <p:nvSpPr>
          <p:cNvPr id="4" name="Slide Number Placeholder 3"/>
          <p:cNvSpPr>
            <a:spLocks noGrp="1"/>
          </p:cNvSpPr>
          <p:nvPr>
            <p:ph type="sldNum" sz="quarter" idx="5"/>
          </p:nvPr>
        </p:nvSpPr>
        <p:spPr/>
        <p:txBody>
          <a:bodyPr/>
          <a:lstStyle/>
          <a:p>
            <a:fld id="{E2965DE1-725C-432D-82FF-411D4555C1C8}" type="slidenum">
              <a:rPr lang="en-GB" smtClean="0"/>
              <a:t>12</a:t>
            </a:fld>
            <a:endParaRPr lang="en-GB"/>
          </a:p>
        </p:txBody>
      </p:sp>
    </p:spTree>
    <p:extLst>
      <p:ext uri="{BB962C8B-B14F-4D97-AF65-F5344CB8AC3E}">
        <p14:creationId xmlns:p14="http://schemas.microsoft.com/office/powerpoint/2010/main" val="3058058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Invite attendees to attend in2space.me and submit papers for presentation and posters.</a:t>
            </a:r>
          </a:p>
        </p:txBody>
      </p:sp>
      <p:sp>
        <p:nvSpPr>
          <p:cNvPr id="4" name="Slide Number Placeholder 3"/>
          <p:cNvSpPr>
            <a:spLocks noGrp="1"/>
          </p:cNvSpPr>
          <p:nvPr>
            <p:ph type="sldNum" sz="quarter" idx="5"/>
          </p:nvPr>
        </p:nvSpPr>
        <p:spPr/>
        <p:txBody>
          <a:bodyPr/>
          <a:lstStyle/>
          <a:p>
            <a:fld id="{E2965DE1-725C-432D-82FF-411D4555C1C8}" type="slidenum">
              <a:rPr lang="en-GB" smtClean="0"/>
              <a:t>15</a:t>
            </a:fld>
            <a:endParaRPr lang="en-GB"/>
          </a:p>
        </p:txBody>
      </p:sp>
    </p:spTree>
    <p:extLst>
      <p:ext uri="{BB962C8B-B14F-4D97-AF65-F5344CB8AC3E}">
        <p14:creationId xmlns:p14="http://schemas.microsoft.com/office/powerpoint/2010/main" val="264059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video clip on the right shows that RGB data that can enable the monitoring of dust and sand storms over the Middle East and Africa is readily available. However, there is a lack of high temporal resolution data (hourly) over the Middle East and Africa that can provide Aerosol optical depth information – in particular for monitoring dust and sand storms distribution and mobility, as shown by the </a:t>
            </a:r>
            <a:r>
              <a:rPr lang="en-GB" dirty="0" err="1"/>
              <a:t>the</a:t>
            </a:r>
            <a:r>
              <a:rPr lang="en-GB" dirty="0"/>
              <a:t> image on the left.</a:t>
            </a:r>
          </a:p>
        </p:txBody>
      </p:sp>
      <p:sp>
        <p:nvSpPr>
          <p:cNvPr id="4" name="Slide Number Placeholder 3"/>
          <p:cNvSpPr>
            <a:spLocks noGrp="1"/>
          </p:cNvSpPr>
          <p:nvPr>
            <p:ph type="sldNum" sz="quarter" idx="5"/>
          </p:nvPr>
        </p:nvSpPr>
        <p:spPr/>
        <p:txBody>
          <a:bodyPr/>
          <a:lstStyle/>
          <a:p>
            <a:fld id="{E2965DE1-725C-432D-82FF-411D4555C1C8}" type="slidenum">
              <a:rPr lang="en-GB" smtClean="0"/>
              <a:t>2</a:t>
            </a:fld>
            <a:endParaRPr lang="en-GB"/>
          </a:p>
        </p:txBody>
      </p:sp>
    </p:spTree>
    <p:extLst>
      <p:ext uri="{BB962C8B-B14F-4D97-AF65-F5344CB8AC3E}">
        <p14:creationId xmlns:p14="http://schemas.microsoft.com/office/powerpoint/2010/main" val="2409503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INTOSPASS is lobbying for a Geostationary satellite with an instrument based on TEMPO that will be designed to cover the Middle East and North Africa. A similar instrument covering Africa from the Equator to its southern tip has been proposed by UCAR. The image on the left shows the profile of the field of regard based on a GEO communication satellite slot that can be offered by one of the MENA commercial satellite communications operators.  With the field of regards being close to the Equator, the analysis shows that the special resolution can be better than 2.5km assuming a TEMP like instrument.</a:t>
            </a:r>
          </a:p>
        </p:txBody>
      </p:sp>
      <p:sp>
        <p:nvSpPr>
          <p:cNvPr id="4" name="Slide Number Placeholder 3"/>
          <p:cNvSpPr>
            <a:spLocks noGrp="1"/>
          </p:cNvSpPr>
          <p:nvPr>
            <p:ph type="sldNum" sz="quarter" idx="5"/>
          </p:nvPr>
        </p:nvSpPr>
        <p:spPr/>
        <p:txBody>
          <a:bodyPr/>
          <a:lstStyle/>
          <a:p>
            <a:fld id="{E2965DE1-725C-432D-82FF-411D4555C1C8}" type="slidenum">
              <a:rPr lang="en-GB" smtClean="0"/>
              <a:t>3</a:t>
            </a:fld>
            <a:endParaRPr lang="en-GB"/>
          </a:p>
        </p:txBody>
      </p:sp>
    </p:spTree>
    <p:extLst>
      <p:ext uri="{BB962C8B-B14F-4D97-AF65-F5344CB8AC3E}">
        <p14:creationId xmlns:p14="http://schemas.microsoft.com/office/powerpoint/2010/main" val="1587803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most relevant application that seems to attract a lot of interest in the MENA region is the ability to monitor dust and sand storms over the region with an hourly revisit. There is a need in the region for an SDS early warning system and improving the prediction of SDS events. </a:t>
            </a:r>
          </a:p>
        </p:txBody>
      </p:sp>
      <p:sp>
        <p:nvSpPr>
          <p:cNvPr id="4" name="Slide Number Placeholder 3"/>
          <p:cNvSpPr>
            <a:spLocks noGrp="1"/>
          </p:cNvSpPr>
          <p:nvPr>
            <p:ph type="sldNum" sz="quarter" idx="5"/>
          </p:nvPr>
        </p:nvSpPr>
        <p:spPr/>
        <p:txBody>
          <a:bodyPr/>
          <a:lstStyle/>
          <a:p>
            <a:fld id="{E2965DE1-725C-432D-82FF-411D4555C1C8}" type="slidenum">
              <a:rPr lang="en-GB" smtClean="0"/>
              <a:t>4</a:t>
            </a:fld>
            <a:endParaRPr lang="en-GB"/>
          </a:p>
        </p:txBody>
      </p:sp>
    </p:spTree>
    <p:extLst>
      <p:ext uri="{BB962C8B-B14F-4D97-AF65-F5344CB8AC3E}">
        <p14:creationId xmlns:p14="http://schemas.microsoft.com/office/powerpoint/2010/main" val="20362047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MEASMA objectives is to monitor and predict SDS. The image of the right shows SDS simulations with hourly intervals. With MEASMA actual hourly SDS observations can be made similar to those that have been achieved by GEMS, image on the left.</a:t>
            </a:r>
          </a:p>
        </p:txBody>
      </p:sp>
      <p:sp>
        <p:nvSpPr>
          <p:cNvPr id="4" name="Slide Number Placeholder 3"/>
          <p:cNvSpPr>
            <a:spLocks noGrp="1"/>
          </p:cNvSpPr>
          <p:nvPr>
            <p:ph type="sldNum" sz="quarter" idx="5"/>
          </p:nvPr>
        </p:nvSpPr>
        <p:spPr/>
        <p:txBody>
          <a:bodyPr/>
          <a:lstStyle/>
          <a:p>
            <a:fld id="{E2965DE1-725C-432D-82FF-411D4555C1C8}" type="slidenum">
              <a:rPr lang="en-GB" smtClean="0"/>
              <a:t>5</a:t>
            </a:fld>
            <a:endParaRPr lang="en-GB"/>
          </a:p>
        </p:txBody>
      </p:sp>
    </p:spTree>
    <p:extLst>
      <p:ext uri="{BB962C8B-B14F-4D97-AF65-F5344CB8AC3E}">
        <p14:creationId xmlns:p14="http://schemas.microsoft.com/office/powerpoint/2010/main" val="3496981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two images show the sparsity of ground based air quality monitoring across the Middle East and Africa. These are essential for institute monitoring as well as to validate and calibrate the data from the air quality monitoring satellites, including the proposed MEASMA.</a:t>
            </a:r>
          </a:p>
        </p:txBody>
      </p:sp>
      <p:sp>
        <p:nvSpPr>
          <p:cNvPr id="4" name="Slide Number Placeholder 3"/>
          <p:cNvSpPr>
            <a:spLocks noGrp="1"/>
          </p:cNvSpPr>
          <p:nvPr>
            <p:ph type="sldNum" sz="quarter" idx="5"/>
          </p:nvPr>
        </p:nvSpPr>
        <p:spPr/>
        <p:txBody>
          <a:bodyPr/>
          <a:lstStyle/>
          <a:p>
            <a:fld id="{E2965DE1-725C-432D-82FF-411D4555C1C8}" type="slidenum">
              <a:rPr lang="en-GB" smtClean="0"/>
              <a:t>6</a:t>
            </a:fld>
            <a:endParaRPr lang="en-GB"/>
          </a:p>
        </p:txBody>
      </p:sp>
    </p:spTree>
    <p:extLst>
      <p:ext uri="{BB962C8B-B14F-4D97-AF65-F5344CB8AC3E}">
        <p14:creationId xmlns:p14="http://schemas.microsoft.com/office/powerpoint/2010/main" val="25044084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MEASMA program proposes the installations of extensive network air quality monitoring stations’ network that includes monitoring of Aerosoles, such as dust. These are essential for calibration and validation of the MEASMA generated data. The plan is to have an educational and research training program that will empower the locals in the Middle East and Africa to be able to analyse the data from these stations as well as maintaining them. These stations can also be integrated to the various global air quality monitoring networks.  </a:t>
            </a:r>
          </a:p>
        </p:txBody>
      </p:sp>
      <p:sp>
        <p:nvSpPr>
          <p:cNvPr id="4" name="Slide Number Placeholder 3"/>
          <p:cNvSpPr>
            <a:spLocks noGrp="1"/>
          </p:cNvSpPr>
          <p:nvPr>
            <p:ph type="sldNum" sz="quarter" idx="5"/>
          </p:nvPr>
        </p:nvSpPr>
        <p:spPr/>
        <p:txBody>
          <a:bodyPr/>
          <a:lstStyle/>
          <a:p>
            <a:fld id="{E2965DE1-725C-432D-82FF-411D4555C1C8}" type="slidenum">
              <a:rPr lang="en-GB" smtClean="0"/>
              <a:t>7</a:t>
            </a:fld>
            <a:endParaRPr lang="en-GB"/>
          </a:p>
        </p:txBody>
      </p:sp>
    </p:spTree>
    <p:extLst>
      <p:ext uri="{BB962C8B-B14F-4D97-AF65-F5344CB8AC3E}">
        <p14:creationId xmlns:p14="http://schemas.microsoft.com/office/powerpoint/2010/main" val="69610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INTOSPASS is collaborating with Surry University – UK, Dr. Ana Andries and two of her MSc students.  The first one, in this slide, is by Ms. </a:t>
            </a:r>
            <a:r>
              <a:rPr lang="en-GB" dirty="0" err="1"/>
              <a:t>Shraiya</a:t>
            </a:r>
            <a:r>
              <a:rPr lang="en-GB" dirty="0"/>
              <a:t> Pandey who is doing an MSC Sustainable Development.</a:t>
            </a:r>
          </a:p>
        </p:txBody>
      </p:sp>
      <p:sp>
        <p:nvSpPr>
          <p:cNvPr id="4" name="Slide Number Placeholder 3"/>
          <p:cNvSpPr>
            <a:spLocks noGrp="1"/>
          </p:cNvSpPr>
          <p:nvPr>
            <p:ph type="sldNum" sz="quarter" idx="5"/>
          </p:nvPr>
        </p:nvSpPr>
        <p:spPr/>
        <p:txBody>
          <a:bodyPr/>
          <a:lstStyle/>
          <a:p>
            <a:fld id="{E2965DE1-725C-432D-82FF-411D4555C1C8}" type="slidenum">
              <a:rPr lang="en-GB" smtClean="0"/>
              <a:t>10</a:t>
            </a:fld>
            <a:endParaRPr lang="en-GB"/>
          </a:p>
        </p:txBody>
      </p:sp>
    </p:spTree>
    <p:extLst>
      <p:ext uri="{BB962C8B-B14F-4D97-AF65-F5344CB8AC3E}">
        <p14:creationId xmlns:p14="http://schemas.microsoft.com/office/powerpoint/2010/main" val="10456940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study  number 2 by Max Foster doing an MSc Sustainable Development – his research is analytical and he is analysing data from ground based and space based air quality monitoring instruments. </a:t>
            </a:r>
          </a:p>
        </p:txBody>
      </p:sp>
      <p:sp>
        <p:nvSpPr>
          <p:cNvPr id="4" name="Slide Number Placeholder 3"/>
          <p:cNvSpPr>
            <a:spLocks noGrp="1"/>
          </p:cNvSpPr>
          <p:nvPr>
            <p:ph type="sldNum" sz="quarter" idx="5"/>
          </p:nvPr>
        </p:nvSpPr>
        <p:spPr/>
        <p:txBody>
          <a:bodyPr/>
          <a:lstStyle/>
          <a:p>
            <a:fld id="{E2965DE1-725C-432D-82FF-411D4555C1C8}" type="slidenum">
              <a:rPr lang="en-GB" smtClean="0"/>
              <a:t>11</a:t>
            </a:fld>
            <a:endParaRPr lang="en-GB"/>
          </a:p>
        </p:txBody>
      </p:sp>
    </p:spTree>
    <p:extLst>
      <p:ext uri="{BB962C8B-B14F-4D97-AF65-F5344CB8AC3E}">
        <p14:creationId xmlns:p14="http://schemas.microsoft.com/office/powerpoint/2010/main" val="2633011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74397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C1CD06-7291-32D7-E105-2D993A95DACE}"/>
              </a:ext>
            </a:extLst>
          </p:cNvPr>
          <p:cNvSpPr txBox="1"/>
          <p:nvPr userDrawn="1"/>
        </p:nvSpPr>
        <p:spPr>
          <a:xfrm rot="16200000">
            <a:off x="8758727" y="3238962"/>
            <a:ext cx="6506432"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000" b="1" dirty="0"/>
              <a:t>INTOSPASS</a:t>
            </a:r>
            <a:r>
              <a:rPr lang="en-GB" sz="1000" dirty="0"/>
              <a:t>® ©2025	 </a:t>
            </a:r>
            <a:r>
              <a:rPr lang="en-US" sz="1000" dirty="0"/>
              <a:t>3.15 - CEOS AC-AV Meeting - MEASMA-GEON 11June2025	</a:t>
            </a:r>
            <a:r>
              <a:rPr lang="en-GB" sz="1000" baseline="0" dirty="0">
                <a:latin typeface="Calibri" panose="020F0502020204030204" pitchFamily="34" charset="0"/>
                <a:cs typeface="Calibri" panose="020F0502020204030204" pitchFamily="34" charset="0"/>
              </a:rPr>
              <a:t>Slide </a:t>
            </a:r>
            <a:fld id="{A1F34B7A-D64C-4890-92DD-1894875F78E4}" type="slidenum">
              <a:rPr lang="en-GB" sz="1000" baseline="0" smtClean="0">
                <a:latin typeface="Calibri" panose="020F0502020204030204" pitchFamily="34" charset="0"/>
                <a:cs typeface="Calibri" panose="020F050202020403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r>
              <a:rPr lang="en-GB" sz="1000" baseline="0" dirty="0">
                <a:latin typeface="Calibri" panose="020F0502020204030204" pitchFamily="34" charset="0"/>
                <a:cs typeface="Calibri" panose="020F0502020204030204" pitchFamily="34" charset="0"/>
              </a:rPr>
              <a:t> of 16 </a:t>
            </a:r>
            <a:endParaRPr lang="en-GB" sz="1000" dirty="0"/>
          </a:p>
        </p:txBody>
      </p:sp>
      <p:sp>
        <p:nvSpPr>
          <p:cNvPr id="9" name="TextBox 8">
            <a:extLst>
              <a:ext uri="{FF2B5EF4-FFF2-40B4-BE49-F238E27FC236}">
                <a16:creationId xmlns:a16="http://schemas.microsoft.com/office/drawing/2014/main" id="{2BE0DDCE-4C7F-058B-1D53-C7EEA502B3D3}"/>
              </a:ext>
            </a:extLst>
          </p:cNvPr>
          <p:cNvSpPr txBox="1"/>
          <p:nvPr userDrawn="1"/>
        </p:nvSpPr>
        <p:spPr>
          <a:xfrm rot="19809415">
            <a:off x="1248238" y="2241053"/>
            <a:ext cx="10613609" cy="2400657"/>
          </a:xfrm>
          <a:prstGeom prst="rect">
            <a:avLst/>
          </a:prstGeom>
          <a:noFill/>
        </p:spPr>
        <p:txBody>
          <a:bodyPr wrap="square">
            <a:spAutoFit/>
          </a:bodyPr>
          <a:lstStyle/>
          <a:p>
            <a:r>
              <a:rPr lang="en-GB" sz="15000" b="1" i="1" kern="100" dirty="0">
                <a:ln>
                  <a:noFill/>
                </a:ln>
                <a:solidFill>
                  <a:schemeClr val="bg2"/>
                </a:solidFill>
                <a:effectLst/>
                <a:latin typeface="Federation" pitchFamily="2" charset="0"/>
                <a:ea typeface="Calibri" panose="020F0502020204030204" pitchFamily="34" charset="0"/>
                <a:cs typeface="Arial" panose="020B0604020202020204" pitchFamily="34" charset="0"/>
              </a:rPr>
              <a:t>INTOSPASS</a:t>
            </a:r>
            <a:r>
              <a:rPr lang="en-GB" sz="5000" kern="100" baseline="-25000" dirty="0">
                <a:ln>
                  <a:noFill/>
                </a:ln>
                <a:solidFill>
                  <a:schemeClr val="bg2"/>
                </a:solidFill>
                <a:effectLst/>
                <a:latin typeface="Cambria" panose="02040503050406030204" pitchFamily="18" charset="0"/>
                <a:ea typeface="Calibri" panose="020F0502020204030204" pitchFamily="34" charset="0"/>
                <a:cs typeface="Cambria" panose="02040503050406030204" pitchFamily="18" charset="0"/>
              </a:rPr>
              <a:t>®</a:t>
            </a:r>
            <a:r>
              <a:rPr lang="en-GB" sz="15000" kern="100" baseline="-25000" dirty="0">
                <a:ln>
                  <a:noFill/>
                </a:ln>
                <a:solidFill>
                  <a:schemeClr val="bg2"/>
                </a:solidFill>
                <a:effectLst/>
                <a:latin typeface="Cambria" panose="02040503050406030204" pitchFamily="18" charset="0"/>
                <a:ea typeface="Calibri" panose="020F0502020204030204" pitchFamily="34" charset="0"/>
                <a:cs typeface="Cambria" panose="02040503050406030204" pitchFamily="18" charset="0"/>
              </a:rPr>
              <a:t> </a:t>
            </a:r>
            <a:endParaRPr lang="en-GB" sz="15000" dirty="0">
              <a:solidFill>
                <a:schemeClr val="bg2"/>
              </a:solidFill>
            </a:endParaRPr>
          </a:p>
        </p:txBody>
      </p:sp>
    </p:spTree>
    <p:extLst>
      <p:ext uri="{BB962C8B-B14F-4D97-AF65-F5344CB8AC3E}">
        <p14:creationId xmlns:p14="http://schemas.microsoft.com/office/powerpoint/2010/main" val="2589795991"/>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0.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xml"/><Relationship Id="rId7" Type="http://schemas.openxmlformats.org/officeDocument/2006/relationships/image" Target="../media/image23.png"/><Relationship Id="rId12" Type="http://schemas.openxmlformats.org/officeDocument/2006/relationships/image" Target="../media/image20.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10.xml"/><Relationship Id="rId9" Type="http://schemas.openxmlformats.org/officeDocument/2006/relationships/image" Target="../media/image25.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0.png"/><Relationship Id="rId5" Type="http://schemas.openxmlformats.org/officeDocument/2006/relationships/image" Target="../media/image32.png"/><Relationship Id="rId4"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0.png"/><Relationship Id="rId4" Type="http://schemas.openxmlformats.org/officeDocument/2006/relationships/hyperlink" Target="http://www.intospass.org/" TargetMode="External"/></Relationships>
</file>

<file path=ppt/slides/_rels/slide2.xml.rels><?xml version="1.0" encoding="UTF-8" standalone="yes"?>
<Relationships xmlns="http://schemas.openxmlformats.org/package/2006/relationships"><Relationship Id="rId8" Type="http://schemas.openxmlformats.org/officeDocument/2006/relationships/hyperlink" Target="https://dust.aemet.es/" TargetMode="External"/><Relationship Id="rId3" Type="http://schemas.openxmlformats.org/officeDocument/2006/relationships/slideLayout" Target="../slideLayouts/slideLayout1.xml"/><Relationship Id="rId7" Type="http://schemas.openxmlformats.org/officeDocument/2006/relationships/image" Target="../media/image3.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ceos.org/document_management/Virtual_Constellations/ACC/Documents/GEO%20AQ%20Constellation%20Geophysical%20Validation%20Needs%201.1%202Oct2019.pdf" TargetMode="External"/><Relationship Id="rId5" Type="http://schemas.openxmlformats.org/officeDocument/2006/relationships/image" Target="../media/image2.png"/><Relationship Id="rId4" Type="http://schemas.openxmlformats.org/officeDocument/2006/relationships/notesSlide" Target="../notesSlides/notesSlide2.xm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hyperlink" Target="https://dust.aemet.es/" TargetMode="Externa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9.gif"/><Relationship Id="rId5" Type="http://schemas.openxmlformats.org/officeDocument/2006/relationships/image" Target="../media/image8.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13.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hyperlink" Target="https://www.unescap.org/sites/default/d8files/event-documents/Session%201_Introduction%20to%20the%20GEMS%20project_by%20Mr.%20Dongwon%20LEE.pdf" TargetMode="External"/><Relationship Id="rId5" Type="http://schemas.openxmlformats.org/officeDocument/2006/relationships/image" Target="../media/image1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7.png"/><Relationship Id="rId5" Type="http://schemas.openxmlformats.org/officeDocument/2006/relationships/hyperlink" Target="https://ceos.org/document_management/Virtual_Constellations/ACC/Documents/GEO%20AQ%20Constellation%20Geophysical%20Validation%20Needs%201.1%202Oct2019.pdf" TargetMode="Externa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
            <a:extLst>
              <a:ext uri="{FF2B5EF4-FFF2-40B4-BE49-F238E27FC236}">
                <a16:creationId xmlns:a16="http://schemas.microsoft.com/office/drawing/2014/main" id="{5CE969E2-BB38-412E-75B3-EE54B4160D1B}"/>
              </a:ext>
            </a:extLst>
          </p:cNvPr>
          <p:cNvSpPr txBox="1"/>
          <p:nvPr/>
        </p:nvSpPr>
        <p:spPr>
          <a:xfrm>
            <a:off x="-1" y="-137651"/>
            <a:ext cx="11543072" cy="91102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spcAft>
                <a:spcPts val="800"/>
              </a:spcAft>
            </a:pPr>
            <a:r>
              <a:rPr lang="en-GB" sz="7200" b="1" i="1" kern="100" dirty="0">
                <a:ln>
                  <a:noFill/>
                </a:ln>
                <a:solidFill>
                  <a:srgbClr val="A5A5A5"/>
                </a:solidFill>
                <a:effectLst/>
                <a:latin typeface="Federation" pitchFamily="2" charset="0"/>
                <a:ea typeface="Calibri" panose="020F0502020204030204" pitchFamily="34" charset="0"/>
                <a:cs typeface="Arial" panose="020B0604020202020204" pitchFamily="34" charset="0"/>
              </a:rPr>
              <a:t>INTOSPASS</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   </a:t>
            </a:r>
            <a:r>
              <a:rPr lang="en-GB"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INTERNATIONAL OUTER </a:t>
            </a:r>
            <a:r>
              <a:rPr lang="en-GB" b="1" i="1" dirty="0">
                <a:solidFill>
                  <a:srgbClr val="A5A5A5"/>
                </a:solidFill>
                <a:latin typeface="Arial Black" panose="020B0A04020102020204" pitchFamily="34" charset="0"/>
                <a:ea typeface="Calibri" panose="020F0502020204030204" pitchFamily="34" charset="0"/>
                <a:cs typeface="Arial" panose="020B0604020202020204" pitchFamily="34" charset="0"/>
              </a:rPr>
              <a:t>SPACE ASSOCIATION</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56C4D85A-B076-CA48-4594-AEED8EC48D15}"/>
              </a:ext>
            </a:extLst>
          </p:cNvPr>
          <p:cNvSpPr/>
          <p:nvPr/>
        </p:nvSpPr>
        <p:spPr>
          <a:xfrm>
            <a:off x="533399" y="3512210"/>
            <a:ext cx="3420000" cy="3240000"/>
          </a:xfrm>
          <a:prstGeom prst="rect">
            <a:avLst/>
          </a:prstGeom>
          <a:solidFill>
            <a:srgbClr val="2E75B6"/>
          </a:solidFill>
          <a:effectLst>
            <a:outerShdw blurRad="50800" dist="38100" dir="10800000" algn="r"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spcAft>
                <a:spcPts val="600"/>
              </a:spcAft>
            </a:pPr>
            <a:endParaRPr lang="en-US" sz="2000">
              <a:latin typeface="Abadi" panose="020B0604020104020204" pitchFamily="34" charset="0"/>
            </a:endParaRPr>
          </a:p>
          <a:p>
            <a:pPr algn="ctr">
              <a:spcAft>
                <a:spcPts val="600"/>
              </a:spcAft>
            </a:pPr>
            <a:r>
              <a:rPr lang="en-US" sz="2000">
                <a:latin typeface="Abadi" panose="020B0604020104020204" pitchFamily="34" charset="0"/>
              </a:rPr>
              <a:t>Supporting Earth’s Sustainability from Outer Space</a:t>
            </a:r>
            <a:endParaRPr lang="en-GB" sz="2000">
              <a:latin typeface="Abadi" panose="020B0604020104020204" pitchFamily="34" charset="0"/>
            </a:endParaRPr>
          </a:p>
          <a:p>
            <a:pPr algn="ctr"/>
            <a:endParaRPr lang="en-GB"/>
          </a:p>
        </p:txBody>
      </p:sp>
      <p:sp>
        <p:nvSpPr>
          <p:cNvPr id="13" name="Rectangle 12">
            <a:extLst>
              <a:ext uri="{FF2B5EF4-FFF2-40B4-BE49-F238E27FC236}">
                <a16:creationId xmlns:a16="http://schemas.microsoft.com/office/drawing/2014/main" id="{3CAA7973-9EE9-012D-4C55-73A45F4B90B2}"/>
              </a:ext>
            </a:extLst>
          </p:cNvPr>
          <p:cNvSpPr/>
          <p:nvPr/>
        </p:nvSpPr>
        <p:spPr>
          <a:xfrm>
            <a:off x="4205835" y="3505198"/>
            <a:ext cx="3420000" cy="3240000"/>
          </a:xfrm>
          <a:prstGeom prst="rect">
            <a:avLst/>
          </a:prstGeom>
          <a:solidFill>
            <a:srgbClr val="10B899"/>
          </a:solidFill>
          <a:effectLst>
            <a:outerShdw blurRad="50800" dist="38100" dir="10800000" algn="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effectLst/>
                <a:latin typeface="Abadi" panose="020B0604020104020204" pitchFamily="34" charset="0"/>
                <a:ea typeface="Times New Roman" panose="02020603050405020304" pitchFamily="18" charset="0"/>
                <a:cs typeface="Arial" panose="020B0604020202020204" pitchFamily="34" charset="0"/>
              </a:rPr>
              <a:t>Through International collaboration, leverage space-based technologies funding and research to monitor, manage and enhance the sustainability of Earth's ecosystems, ensuring a balanced coexistence between humanity and the natural environment.</a:t>
            </a:r>
          </a:p>
        </p:txBody>
      </p:sp>
      <p:sp>
        <p:nvSpPr>
          <p:cNvPr id="14" name="Rectangle 13">
            <a:extLst>
              <a:ext uri="{FF2B5EF4-FFF2-40B4-BE49-F238E27FC236}">
                <a16:creationId xmlns:a16="http://schemas.microsoft.com/office/drawing/2014/main" id="{C2E14ADE-A45A-BDBC-4364-F16C45AB5256}"/>
              </a:ext>
            </a:extLst>
          </p:cNvPr>
          <p:cNvSpPr/>
          <p:nvPr/>
        </p:nvSpPr>
        <p:spPr>
          <a:xfrm>
            <a:off x="7810501" y="3505198"/>
            <a:ext cx="3420000" cy="3240000"/>
          </a:xfrm>
          <a:prstGeom prst="rect">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bg1"/>
                </a:solidFill>
                <a:latin typeface="Abadi" panose="020B0604020104020204" pitchFamily="34" charset="0"/>
                <a:cs typeface="Arial" panose="020B0604020202020204" pitchFamily="34" charset="0"/>
              </a:rPr>
              <a:t>Safeguard Earth's future by harnessing the vantage point of space to drive informed decision-making, proactive environmental management, and sustainable development, ensuring a thriving planet for generations to come.</a:t>
            </a:r>
          </a:p>
          <a:p>
            <a:pPr algn="ctr"/>
            <a:endParaRPr lang="en-GB"/>
          </a:p>
        </p:txBody>
      </p:sp>
      <p:grpSp>
        <p:nvGrpSpPr>
          <p:cNvPr id="18" name="Group 17">
            <a:extLst>
              <a:ext uri="{FF2B5EF4-FFF2-40B4-BE49-F238E27FC236}">
                <a16:creationId xmlns:a16="http://schemas.microsoft.com/office/drawing/2014/main" id="{ABA91DDB-5B61-A98E-96BE-27CB189A8C4C}"/>
              </a:ext>
            </a:extLst>
          </p:cNvPr>
          <p:cNvGrpSpPr/>
          <p:nvPr/>
        </p:nvGrpSpPr>
        <p:grpSpPr>
          <a:xfrm>
            <a:off x="891447" y="977899"/>
            <a:ext cx="2439482" cy="2418689"/>
            <a:chOff x="1208947" y="977899"/>
            <a:chExt cx="2439482" cy="2418689"/>
          </a:xfrm>
        </p:grpSpPr>
        <p:sp>
          <p:nvSpPr>
            <p:cNvPr id="2" name="Shape 2109">
              <a:extLst>
                <a:ext uri="{FF2B5EF4-FFF2-40B4-BE49-F238E27FC236}">
                  <a16:creationId xmlns:a16="http://schemas.microsoft.com/office/drawing/2014/main" id="{D927A4EC-4578-5CE4-EEE1-3A6CBD91E099}"/>
                </a:ext>
              </a:extLst>
            </p:cNvPr>
            <p:cNvSpPr/>
            <p:nvPr/>
          </p:nvSpPr>
          <p:spPr>
            <a:xfrm>
              <a:off x="1208947" y="977899"/>
              <a:ext cx="2439482" cy="2418689"/>
            </a:xfrm>
            <a:prstGeom prst="ellipse">
              <a:avLst/>
            </a:prstGeom>
            <a:solidFill>
              <a:srgbClr val="2E75B6"/>
            </a:solidFill>
            <a:ln w="12700">
              <a:miter lim="400000"/>
            </a:ln>
          </p:spPr>
          <p:txBody>
            <a:bodyPr lIns="50800" tIns="50800" rIns="50800" bIns="50800" anchor="ctr"/>
            <a:lstStyle/>
            <a:p>
              <a:pPr algn="ctr">
                <a:defRPr sz="3200" cap="none">
                  <a:solidFill>
                    <a:srgbClr val="FFFFFF"/>
                  </a:solidFill>
                  <a:latin typeface="+mn-lt"/>
                  <a:ea typeface="+mn-ea"/>
                  <a:cs typeface="+mn-cs"/>
                  <a:sym typeface="Helvetica Light"/>
                </a:defRPr>
              </a:pPr>
              <a:endParaRPr lang="en-GB"/>
            </a:p>
            <a:p>
              <a:pPr algn="ctr">
                <a:defRPr sz="3200" cap="none">
                  <a:solidFill>
                    <a:srgbClr val="FFFFFF"/>
                  </a:solidFill>
                  <a:latin typeface="+mn-lt"/>
                  <a:ea typeface="+mn-ea"/>
                  <a:cs typeface="+mn-cs"/>
                  <a:sym typeface="Helvetica Light"/>
                </a:defRPr>
              </a:pPr>
              <a:endParaRPr lang="en-GB"/>
            </a:p>
            <a:p>
              <a:pPr algn="ctr">
                <a:defRPr sz="3200" cap="none">
                  <a:solidFill>
                    <a:srgbClr val="FFFFFF"/>
                  </a:solidFill>
                  <a:latin typeface="+mn-lt"/>
                  <a:ea typeface="+mn-ea"/>
                  <a:cs typeface="+mn-cs"/>
                  <a:sym typeface="Helvetica Light"/>
                </a:defRPr>
              </a:pPr>
              <a:endParaRPr lang="en-GB"/>
            </a:p>
            <a:p>
              <a:pPr algn="ctr">
                <a:defRPr sz="3200" cap="none">
                  <a:solidFill>
                    <a:srgbClr val="FFFFFF"/>
                  </a:solidFill>
                  <a:latin typeface="+mn-lt"/>
                  <a:ea typeface="+mn-ea"/>
                  <a:cs typeface="+mn-cs"/>
                  <a:sym typeface="Helvetica Light"/>
                </a:defRPr>
              </a:pPr>
              <a:endParaRPr/>
            </a:p>
          </p:txBody>
        </p:sp>
        <p:sp>
          <p:nvSpPr>
            <p:cNvPr id="9" name="Shape 2092">
              <a:extLst>
                <a:ext uri="{FF2B5EF4-FFF2-40B4-BE49-F238E27FC236}">
                  <a16:creationId xmlns:a16="http://schemas.microsoft.com/office/drawing/2014/main" id="{E9C82469-CDB7-E7E5-44B7-D778A28C99D7}"/>
                </a:ext>
              </a:extLst>
            </p:cNvPr>
            <p:cNvSpPr/>
            <p:nvPr/>
          </p:nvSpPr>
          <p:spPr>
            <a:xfrm>
              <a:off x="1868044" y="1887859"/>
              <a:ext cx="1069221" cy="598767"/>
            </a:xfrm>
            <a:custGeom>
              <a:avLst/>
              <a:gdLst/>
              <a:ahLst/>
              <a:cxnLst>
                <a:cxn ang="0">
                  <a:pos x="wd2" y="hd2"/>
                </a:cxn>
                <a:cxn ang="5400000">
                  <a:pos x="wd2" y="hd2"/>
                </a:cxn>
                <a:cxn ang="10800000">
                  <a:pos x="wd2" y="hd2"/>
                </a:cxn>
                <a:cxn ang="16200000">
                  <a:pos x="wd2" y="hd2"/>
                </a:cxn>
              </a:cxnLst>
              <a:rect l="0" t="0" r="r" b="b"/>
              <a:pathLst>
                <a:path w="21600" h="21600" extrusionOk="0">
                  <a:moveTo>
                    <a:pt x="10800" y="10799"/>
                  </a:moveTo>
                  <a:cubicBezTo>
                    <a:pt x="10360" y="9937"/>
                    <a:pt x="11516" y="6646"/>
                    <a:pt x="10800" y="6646"/>
                  </a:cubicBezTo>
                  <a:cubicBezTo>
                    <a:pt x="9474" y="6646"/>
                    <a:pt x="8399" y="8506"/>
                    <a:pt x="8399" y="10799"/>
                  </a:cubicBezTo>
                  <a:cubicBezTo>
                    <a:pt x="8399" y="13092"/>
                    <a:pt x="9474" y="14954"/>
                    <a:pt x="10800" y="14954"/>
                  </a:cubicBezTo>
                  <a:cubicBezTo>
                    <a:pt x="12126" y="14954"/>
                    <a:pt x="13201" y="13092"/>
                    <a:pt x="13201" y="10799"/>
                  </a:cubicBezTo>
                  <a:cubicBezTo>
                    <a:pt x="13201" y="9744"/>
                    <a:pt x="11174" y="11530"/>
                    <a:pt x="10800" y="10799"/>
                  </a:cubicBezTo>
                  <a:close/>
                  <a:moveTo>
                    <a:pt x="10800" y="19106"/>
                  </a:moveTo>
                  <a:cubicBezTo>
                    <a:pt x="8149" y="19106"/>
                    <a:pt x="5999" y="15388"/>
                    <a:pt x="5999" y="10799"/>
                  </a:cubicBezTo>
                  <a:cubicBezTo>
                    <a:pt x="5999" y="6211"/>
                    <a:pt x="8149" y="2490"/>
                    <a:pt x="10800" y="2490"/>
                  </a:cubicBezTo>
                  <a:cubicBezTo>
                    <a:pt x="13451" y="2490"/>
                    <a:pt x="15599" y="6211"/>
                    <a:pt x="15599" y="10799"/>
                  </a:cubicBezTo>
                  <a:cubicBezTo>
                    <a:pt x="15599" y="15388"/>
                    <a:pt x="13451" y="19106"/>
                    <a:pt x="10800" y="19106"/>
                  </a:cubicBezTo>
                  <a:close/>
                  <a:moveTo>
                    <a:pt x="10800" y="0"/>
                  </a:moveTo>
                  <a:cubicBezTo>
                    <a:pt x="3714" y="0"/>
                    <a:pt x="0" y="9318"/>
                    <a:pt x="0" y="10799"/>
                  </a:cubicBezTo>
                  <a:cubicBezTo>
                    <a:pt x="0" y="12277"/>
                    <a:pt x="3714" y="21600"/>
                    <a:pt x="10800" y="21600"/>
                  </a:cubicBezTo>
                  <a:cubicBezTo>
                    <a:pt x="17885" y="21600"/>
                    <a:pt x="21600" y="12277"/>
                    <a:pt x="21600" y="10799"/>
                  </a:cubicBezTo>
                  <a:cubicBezTo>
                    <a:pt x="21600" y="9318"/>
                    <a:pt x="17885" y="0"/>
                    <a:pt x="10800" y="0"/>
                  </a:cubicBezTo>
                  <a:close/>
                </a:path>
              </a:pathLst>
            </a:custGeom>
            <a:solidFill>
              <a:srgbClr val="FFFFFF"/>
            </a:solidFill>
            <a:ln w="12700">
              <a:miter lim="400000"/>
            </a:ln>
          </p:spPr>
          <p:txBody>
            <a:bodyPr lIns="43656" tIns="43656" rIns="43656" bIns="43656" anchor="ctr"/>
            <a:lstStyle/>
            <a:p>
              <a:pPr algn="ctr">
                <a:defRPr sz="8000" cap="none">
                  <a:solidFill>
                    <a:srgbClr val="53585F"/>
                  </a:solidFill>
                  <a:latin typeface="Open Sans"/>
                  <a:ea typeface="Open Sans"/>
                  <a:cs typeface="Open Sans"/>
                  <a:sym typeface="Open Sans"/>
                </a:defRPr>
              </a:pPr>
              <a:endParaRPr/>
            </a:p>
          </p:txBody>
        </p:sp>
        <p:sp>
          <p:nvSpPr>
            <p:cNvPr id="15" name="TextBox 14">
              <a:extLst>
                <a:ext uri="{FF2B5EF4-FFF2-40B4-BE49-F238E27FC236}">
                  <a16:creationId xmlns:a16="http://schemas.microsoft.com/office/drawing/2014/main" id="{FC6B7428-5104-EE30-DCD4-073E6E43CBB5}"/>
                </a:ext>
              </a:extLst>
            </p:cNvPr>
            <p:cNvSpPr txBox="1"/>
            <p:nvPr/>
          </p:nvSpPr>
          <p:spPr>
            <a:xfrm>
              <a:off x="1790700" y="2619476"/>
              <a:ext cx="1281556" cy="584775"/>
            </a:xfrm>
            <a:prstGeom prst="rect">
              <a:avLst/>
            </a:prstGeom>
            <a:noFill/>
          </p:spPr>
          <p:txBody>
            <a:bodyPr wrap="square" rtlCol="0">
              <a:spAutoFit/>
            </a:bodyPr>
            <a:lstStyle/>
            <a:p>
              <a:r>
                <a:rPr lang="en-US" sz="3200" b="1" u="sng">
                  <a:solidFill>
                    <a:schemeClr val="bg1"/>
                  </a:solidFill>
                  <a:effectLst/>
                  <a:latin typeface="Calibri" panose="020F0502020204030204" pitchFamily="34" charset="0"/>
                  <a:ea typeface="Times New Roman" panose="02020603050405020304" pitchFamily="18" charset="0"/>
                  <a:cs typeface="Arial" panose="020B0604020202020204" pitchFamily="34" charset="0"/>
                </a:rPr>
                <a:t>Vision</a:t>
              </a:r>
              <a:endParaRPr lang="en-GB">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p:txBody>
        </p:sp>
      </p:grpSp>
      <p:grpSp>
        <p:nvGrpSpPr>
          <p:cNvPr id="19" name="Group 18">
            <a:extLst>
              <a:ext uri="{FF2B5EF4-FFF2-40B4-BE49-F238E27FC236}">
                <a16:creationId xmlns:a16="http://schemas.microsoft.com/office/drawing/2014/main" id="{C2CF5CE3-914B-629F-94D4-D4A1531B01FF}"/>
              </a:ext>
            </a:extLst>
          </p:cNvPr>
          <p:cNvGrpSpPr/>
          <p:nvPr/>
        </p:nvGrpSpPr>
        <p:grpSpPr>
          <a:xfrm>
            <a:off x="4661582" y="977899"/>
            <a:ext cx="2439482" cy="2418689"/>
            <a:chOff x="4661582" y="977899"/>
            <a:chExt cx="2439482" cy="2418689"/>
          </a:xfrm>
        </p:grpSpPr>
        <p:grpSp>
          <p:nvGrpSpPr>
            <p:cNvPr id="6" name="Group 5">
              <a:extLst>
                <a:ext uri="{FF2B5EF4-FFF2-40B4-BE49-F238E27FC236}">
                  <a16:creationId xmlns:a16="http://schemas.microsoft.com/office/drawing/2014/main" id="{0BAAFA8B-DEAC-C4E4-E720-7BD1C5BCC4F2}"/>
                </a:ext>
              </a:extLst>
            </p:cNvPr>
            <p:cNvGrpSpPr/>
            <p:nvPr/>
          </p:nvGrpSpPr>
          <p:grpSpPr>
            <a:xfrm>
              <a:off x="4661582" y="977899"/>
              <a:ext cx="2439482" cy="2418689"/>
              <a:chOff x="4278818" y="7084924"/>
              <a:chExt cx="5328664" cy="5328665"/>
            </a:xfrm>
          </p:grpSpPr>
          <p:sp>
            <p:nvSpPr>
              <p:cNvPr id="7" name="Shape 2109">
                <a:extLst>
                  <a:ext uri="{FF2B5EF4-FFF2-40B4-BE49-F238E27FC236}">
                    <a16:creationId xmlns:a16="http://schemas.microsoft.com/office/drawing/2014/main" id="{E2084CE2-6623-02AD-F1F0-7FFAC1CE5C97}"/>
                  </a:ext>
                </a:extLst>
              </p:cNvPr>
              <p:cNvSpPr/>
              <p:nvPr/>
            </p:nvSpPr>
            <p:spPr>
              <a:xfrm>
                <a:off x="4278818" y="7084924"/>
                <a:ext cx="5328664" cy="5328665"/>
              </a:xfrm>
              <a:prstGeom prst="ellipse">
                <a:avLst/>
              </a:prstGeom>
              <a:solidFill>
                <a:srgbClr val="10B899"/>
              </a:solidFill>
              <a:ln w="12700">
                <a:miter lim="400000"/>
              </a:ln>
            </p:spPr>
            <p:txBody>
              <a:bodyPr lIns="50800" tIns="50800" rIns="50800" bIns="50800" anchor="ctr"/>
              <a:lstStyle/>
              <a:p>
                <a:pPr algn="ctr">
                  <a:defRPr sz="3200" cap="none">
                    <a:solidFill>
                      <a:srgbClr val="FFFFFF"/>
                    </a:solidFill>
                    <a:latin typeface="+mn-lt"/>
                    <a:ea typeface="+mn-ea"/>
                    <a:cs typeface="+mn-cs"/>
                    <a:sym typeface="Helvetica Light"/>
                  </a:defRPr>
                </a:pPr>
                <a:endParaRPr lang="en-GB"/>
              </a:p>
              <a:p>
                <a:pPr algn="ctr">
                  <a:defRPr sz="3200" cap="none">
                    <a:solidFill>
                      <a:srgbClr val="FFFFFF"/>
                    </a:solidFill>
                    <a:latin typeface="+mn-lt"/>
                    <a:ea typeface="+mn-ea"/>
                    <a:cs typeface="+mn-cs"/>
                    <a:sym typeface="Helvetica Light"/>
                  </a:defRPr>
                </a:pPr>
                <a:endParaRPr lang="en-GB"/>
              </a:p>
              <a:p>
                <a:pPr algn="ctr">
                  <a:defRPr sz="3200" cap="none">
                    <a:solidFill>
                      <a:srgbClr val="FFFFFF"/>
                    </a:solidFill>
                    <a:latin typeface="+mn-lt"/>
                    <a:ea typeface="+mn-ea"/>
                    <a:cs typeface="+mn-cs"/>
                    <a:sym typeface="Helvetica Light"/>
                  </a:defRPr>
                </a:pPr>
                <a:endParaRPr lang="en-GB" b="1" u="sng"/>
              </a:p>
              <a:p>
                <a:pPr algn="ctr">
                  <a:defRPr sz="3200" cap="none">
                    <a:solidFill>
                      <a:srgbClr val="FFFFFF"/>
                    </a:solidFill>
                    <a:latin typeface="+mn-lt"/>
                    <a:ea typeface="+mn-ea"/>
                    <a:cs typeface="+mn-cs"/>
                    <a:sym typeface="Helvetica Light"/>
                  </a:defRPr>
                </a:pPr>
                <a:endParaRPr b="1" u="sng"/>
              </a:p>
            </p:txBody>
          </p:sp>
          <p:sp>
            <p:nvSpPr>
              <p:cNvPr id="8" name="Shape 2110">
                <a:extLst>
                  <a:ext uri="{FF2B5EF4-FFF2-40B4-BE49-F238E27FC236}">
                    <a16:creationId xmlns:a16="http://schemas.microsoft.com/office/drawing/2014/main" id="{AA7F9CD1-68EE-322C-E544-0AA8E48C736F}"/>
                  </a:ext>
                </a:extLst>
              </p:cNvPr>
              <p:cNvSpPr/>
              <p:nvPr/>
            </p:nvSpPr>
            <p:spPr>
              <a:xfrm>
                <a:off x="6021276" y="8814917"/>
                <a:ext cx="1843748" cy="1886602"/>
              </a:xfrm>
              <a:custGeom>
                <a:avLst/>
                <a:gdLst/>
                <a:ahLst/>
                <a:cxnLst>
                  <a:cxn ang="0">
                    <a:pos x="wd2" y="hd2"/>
                  </a:cxn>
                  <a:cxn ang="5400000">
                    <a:pos x="wd2" y="hd2"/>
                  </a:cxn>
                  <a:cxn ang="10800000">
                    <a:pos x="wd2" y="hd2"/>
                  </a:cxn>
                  <a:cxn ang="16200000">
                    <a:pos x="wd2" y="hd2"/>
                  </a:cxn>
                </a:cxnLst>
                <a:rect l="0" t="0" r="r" b="b"/>
                <a:pathLst>
                  <a:path w="20431" h="20432" extrusionOk="0">
                    <a:moveTo>
                      <a:pt x="14102" y="6331"/>
                    </a:moveTo>
                    <a:cubicBezTo>
                      <a:pt x="13392" y="5619"/>
                      <a:pt x="13392" y="4469"/>
                      <a:pt x="14102" y="3757"/>
                    </a:cubicBezTo>
                    <a:cubicBezTo>
                      <a:pt x="14812" y="3048"/>
                      <a:pt x="15963" y="3048"/>
                      <a:pt x="16675" y="3757"/>
                    </a:cubicBezTo>
                    <a:cubicBezTo>
                      <a:pt x="17385" y="4466"/>
                      <a:pt x="17385" y="5618"/>
                      <a:pt x="16675" y="6331"/>
                    </a:cubicBezTo>
                    <a:cubicBezTo>
                      <a:pt x="15963" y="7040"/>
                      <a:pt x="14811" y="7040"/>
                      <a:pt x="14102" y="6331"/>
                    </a:cubicBezTo>
                    <a:close/>
                    <a:moveTo>
                      <a:pt x="12903" y="13199"/>
                    </a:moveTo>
                    <a:cubicBezTo>
                      <a:pt x="12903" y="13199"/>
                      <a:pt x="21289" y="7285"/>
                      <a:pt x="20359" y="517"/>
                    </a:cubicBezTo>
                    <a:cubicBezTo>
                      <a:pt x="20339" y="369"/>
                      <a:pt x="20289" y="269"/>
                      <a:pt x="20226" y="205"/>
                    </a:cubicBezTo>
                    <a:cubicBezTo>
                      <a:pt x="20162" y="142"/>
                      <a:pt x="20063" y="92"/>
                      <a:pt x="19913" y="72"/>
                    </a:cubicBezTo>
                    <a:cubicBezTo>
                      <a:pt x="13146" y="-858"/>
                      <a:pt x="7233" y="7528"/>
                      <a:pt x="7233" y="7528"/>
                    </a:cubicBezTo>
                    <a:cubicBezTo>
                      <a:pt x="2104" y="6928"/>
                      <a:pt x="2477" y="7927"/>
                      <a:pt x="137" y="13421"/>
                    </a:cubicBezTo>
                    <a:cubicBezTo>
                      <a:pt x="-311" y="14468"/>
                      <a:pt x="415" y="14829"/>
                      <a:pt x="1211" y="14534"/>
                    </a:cubicBezTo>
                    <a:cubicBezTo>
                      <a:pt x="2007" y="14242"/>
                      <a:pt x="3762" y="13593"/>
                      <a:pt x="3762" y="13593"/>
                    </a:cubicBezTo>
                    <a:lnTo>
                      <a:pt x="6839" y="16667"/>
                    </a:lnTo>
                    <a:cubicBezTo>
                      <a:pt x="6839" y="16667"/>
                      <a:pt x="6190" y="18425"/>
                      <a:pt x="5897" y="19220"/>
                    </a:cubicBezTo>
                    <a:cubicBezTo>
                      <a:pt x="5602" y="20016"/>
                      <a:pt x="5962" y="20742"/>
                      <a:pt x="7011" y="20295"/>
                    </a:cubicBezTo>
                    <a:cubicBezTo>
                      <a:pt x="12504" y="17955"/>
                      <a:pt x="13504" y="18328"/>
                      <a:pt x="12903" y="13199"/>
                    </a:cubicBezTo>
                    <a:close/>
                  </a:path>
                </a:pathLst>
              </a:custGeom>
              <a:solidFill>
                <a:srgbClr val="FFFFFF"/>
              </a:solidFill>
              <a:ln w="12700">
                <a:miter lim="400000"/>
              </a:ln>
            </p:spPr>
            <p:txBody>
              <a:bodyPr lIns="43656" tIns="43656" rIns="43656" bIns="43656" anchor="ctr"/>
              <a:lstStyle/>
              <a:p>
                <a:pPr algn="ctr">
                  <a:defRPr sz="8000" cap="none">
                    <a:solidFill>
                      <a:srgbClr val="53585F"/>
                    </a:solidFill>
                    <a:latin typeface="Open Sans"/>
                    <a:ea typeface="Open Sans"/>
                    <a:cs typeface="Open Sans"/>
                    <a:sym typeface="Open Sans"/>
                  </a:defRPr>
                </a:pPr>
                <a:endParaRPr lang="en-GB"/>
              </a:p>
              <a:p>
                <a:pPr algn="ctr">
                  <a:defRPr sz="8000" cap="none">
                    <a:solidFill>
                      <a:srgbClr val="53585F"/>
                    </a:solidFill>
                    <a:latin typeface="Open Sans"/>
                    <a:ea typeface="Open Sans"/>
                    <a:cs typeface="Open Sans"/>
                    <a:sym typeface="Open Sans"/>
                  </a:defRPr>
                </a:pPr>
                <a:endParaRPr/>
              </a:p>
            </p:txBody>
          </p:sp>
        </p:grpSp>
        <p:sp>
          <p:nvSpPr>
            <p:cNvPr id="16" name="TextBox 15">
              <a:extLst>
                <a:ext uri="{FF2B5EF4-FFF2-40B4-BE49-F238E27FC236}">
                  <a16:creationId xmlns:a16="http://schemas.microsoft.com/office/drawing/2014/main" id="{34AF0707-30AA-3316-4C83-E07E5906BF89}"/>
                </a:ext>
              </a:extLst>
            </p:cNvPr>
            <p:cNvSpPr txBox="1"/>
            <p:nvPr/>
          </p:nvSpPr>
          <p:spPr>
            <a:xfrm>
              <a:off x="5117928" y="2648152"/>
              <a:ext cx="1526790" cy="584775"/>
            </a:xfrm>
            <a:prstGeom prst="rect">
              <a:avLst/>
            </a:prstGeom>
            <a:noFill/>
          </p:spPr>
          <p:txBody>
            <a:bodyPr wrap="square" rtlCol="0">
              <a:spAutoFit/>
            </a:bodyPr>
            <a:lstStyle/>
            <a:p>
              <a:r>
                <a:rPr lang="en-US" sz="3200" b="1" u="sng">
                  <a:solidFill>
                    <a:schemeClr val="bg1"/>
                  </a:solidFill>
                  <a:effectLst/>
                  <a:latin typeface="Calibri" panose="020F0502020204030204" pitchFamily="34" charset="0"/>
                  <a:ea typeface="Times New Roman" panose="02020603050405020304" pitchFamily="18" charset="0"/>
                  <a:cs typeface="Arial" panose="020B0604020202020204" pitchFamily="34" charset="0"/>
                </a:rPr>
                <a:t>Mission</a:t>
              </a:r>
              <a:endParaRPr lang="en-GB">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p:txBody>
        </p:sp>
      </p:grpSp>
      <p:grpSp>
        <p:nvGrpSpPr>
          <p:cNvPr id="20" name="Group 19">
            <a:extLst>
              <a:ext uri="{FF2B5EF4-FFF2-40B4-BE49-F238E27FC236}">
                <a16:creationId xmlns:a16="http://schemas.microsoft.com/office/drawing/2014/main" id="{2EC1EB59-E846-6158-2B33-13A4CFA1A74E}"/>
              </a:ext>
            </a:extLst>
          </p:cNvPr>
          <p:cNvGrpSpPr/>
          <p:nvPr/>
        </p:nvGrpSpPr>
        <p:grpSpPr>
          <a:xfrm>
            <a:off x="8279318" y="977899"/>
            <a:ext cx="2439482" cy="2418689"/>
            <a:chOff x="8114218" y="977899"/>
            <a:chExt cx="2439482" cy="2418689"/>
          </a:xfrm>
        </p:grpSpPr>
        <p:sp>
          <p:nvSpPr>
            <p:cNvPr id="10" name="Shape 2109">
              <a:extLst>
                <a:ext uri="{FF2B5EF4-FFF2-40B4-BE49-F238E27FC236}">
                  <a16:creationId xmlns:a16="http://schemas.microsoft.com/office/drawing/2014/main" id="{180CA395-2481-4710-65E2-AB48957C831D}"/>
                </a:ext>
              </a:extLst>
            </p:cNvPr>
            <p:cNvSpPr/>
            <p:nvPr/>
          </p:nvSpPr>
          <p:spPr>
            <a:xfrm>
              <a:off x="8114218" y="977899"/>
              <a:ext cx="2439482" cy="2418689"/>
            </a:xfrm>
            <a:prstGeom prst="ellipse">
              <a:avLst/>
            </a:prstGeom>
            <a:solidFill>
              <a:srgbClr val="7030A0"/>
            </a:solidFill>
            <a:ln w="12700">
              <a:miter lim="400000"/>
            </a:ln>
          </p:spPr>
          <p:txBody>
            <a:bodyPr lIns="50800" tIns="50800" rIns="50800" bIns="50800" anchor="ctr"/>
            <a:lstStyle/>
            <a:p>
              <a:pPr algn="ctr">
                <a:defRPr sz="3200" cap="none">
                  <a:solidFill>
                    <a:srgbClr val="FFFFFF"/>
                  </a:solidFill>
                  <a:latin typeface="+mn-lt"/>
                  <a:ea typeface="+mn-ea"/>
                  <a:cs typeface="+mn-cs"/>
                  <a:sym typeface="Helvetica Light"/>
                </a:defRPr>
              </a:pPr>
              <a:endParaRPr/>
            </a:p>
          </p:txBody>
        </p:sp>
        <p:sp>
          <p:nvSpPr>
            <p:cNvPr id="11" name="Shape 2560">
              <a:extLst>
                <a:ext uri="{FF2B5EF4-FFF2-40B4-BE49-F238E27FC236}">
                  <a16:creationId xmlns:a16="http://schemas.microsoft.com/office/drawing/2014/main" id="{22B2C0E1-C76A-525C-A050-A1D25110469C}"/>
                </a:ext>
              </a:extLst>
            </p:cNvPr>
            <p:cNvSpPr/>
            <p:nvPr/>
          </p:nvSpPr>
          <p:spPr>
            <a:xfrm>
              <a:off x="8878572" y="1763145"/>
              <a:ext cx="910773" cy="931307"/>
            </a:xfrm>
            <a:custGeom>
              <a:avLst/>
              <a:gdLst/>
              <a:ahLst/>
              <a:cxnLst>
                <a:cxn ang="0">
                  <a:pos x="wd2" y="hd2"/>
                </a:cxn>
                <a:cxn ang="5400000">
                  <a:pos x="wd2" y="hd2"/>
                </a:cxn>
                <a:cxn ang="10800000">
                  <a:pos x="wd2" y="hd2"/>
                </a:cxn>
                <a:cxn ang="16200000">
                  <a:pos x="wd2" y="hd2"/>
                </a:cxn>
              </a:cxnLst>
              <a:rect l="0" t="0" r="r" b="b"/>
              <a:pathLst>
                <a:path w="21600" h="21600" extrusionOk="0">
                  <a:moveTo>
                    <a:pt x="1735" y="3821"/>
                  </a:moveTo>
                  <a:lnTo>
                    <a:pt x="4745" y="3821"/>
                  </a:lnTo>
                  <a:cubicBezTo>
                    <a:pt x="4832" y="6659"/>
                    <a:pt x="5371" y="8569"/>
                    <a:pt x="6052" y="9978"/>
                  </a:cubicBezTo>
                  <a:cubicBezTo>
                    <a:pt x="3968" y="8590"/>
                    <a:pt x="2022" y="6988"/>
                    <a:pt x="1735" y="3821"/>
                  </a:cubicBezTo>
                  <a:close/>
                  <a:moveTo>
                    <a:pt x="10800" y="1439"/>
                  </a:moveTo>
                  <a:cubicBezTo>
                    <a:pt x="14079" y="1438"/>
                    <a:pt x="15359" y="2749"/>
                    <a:pt x="15358" y="3236"/>
                  </a:cubicBezTo>
                  <a:cubicBezTo>
                    <a:pt x="15358" y="3725"/>
                    <a:pt x="14080" y="5035"/>
                    <a:pt x="10800" y="5038"/>
                  </a:cubicBezTo>
                  <a:cubicBezTo>
                    <a:pt x="7521" y="5035"/>
                    <a:pt x="6242" y="3725"/>
                    <a:pt x="6242" y="3236"/>
                  </a:cubicBezTo>
                  <a:cubicBezTo>
                    <a:pt x="6241" y="2749"/>
                    <a:pt x="7521" y="1438"/>
                    <a:pt x="10800" y="1439"/>
                  </a:cubicBezTo>
                  <a:close/>
                  <a:moveTo>
                    <a:pt x="15548" y="9978"/>
                  </a:moveTo>
                  <a:cubicBezTo>
                    <a:pt x="16230" y="8569"/>
                    <a:pt x="16768" y="6659"/>
                    <a:pt x="16855" y="3821"/>
                  </a:cubicBezTo>
                  <a:lnTo>
                    <a:pt x="19866" y="3821"/>
                  </a:lnTo>
                  <a:cubicBezTo>
                    <a:pt x="19580" y="6988"/>
                    <a:pt x="17632" y="8590"/>
                    <a:pt x="15548" y="9978"/>
                  </a:cubicBezTo>
                  <a:close/>
                  <a:moveTo>
                    <a:pt x="12216" y="15911"/>
                  </a:moveTo>
                  <a:cubicBezTo>
                    <a:pt x="12216" y="14207"/>
                    <a:pt x="13537" y="13266"/>
                    <a:pt x="15690" y="11871"/>
                  </a:cubicBezTo>
                  <a:cubicBezTo>
                    <a:pt x="18323" y="10163"/>
                    <a:pt x="21600" y="8040"/>
                    <a:pt x="21600" y="2998"/>
                  </a:cubicBezTo>
                  <a:cubicBezTo>
                    <a:pt x="21600" y="2544"/>
                    <a:pt x="21220" y="2177"/>
                    <a:pt x="20750" y="2177"/>
                  </a:cubicBezTo>
                  <a:lnTo>
                    <a:pt x="16635" y="2177"/>
                  </a:lnTo>
                  <a:cubicBezTo>
                    <a:pt x="16053" y="1125"/>
                    <a:pt x="14320" y="0"/>
                    <a:pt x="10800" y="0"/>
                  </a:cubicBezTo>
                  <a:cubicBezTo>
                    <a:pt x="7281" y="0"/>
                    <a:pt x="5547" y="1125"/>
                    <a:pt x="4966" y="2177"/>
                  </a:cubicBezTo>
                  <a:lnTo>
                    <a:pt x="850" y="2177"/>
                  </a:lnTo>
                  <a:cubicBezTo>
                    <a:pt x="380" y="2177"/>
                    <a:pt x="0" y="2544"/>
                    <a:pt x="0" y="2998"/>
                  </a:cubicBezTo>
                  <a:cubicBezTo>
                    <a:pt x="0" y="8040"/>
                    <a:pt x="3277" y="10163"/>
                    <a:pt x="5912" y="11871"/>
                  </a:cubicBezTo>
                  <a:cubicBezTo>
                    <a:pt x="8065" y="13266"/>
                    <a:pt x="9384" y="14207"/>
                    <a:pt x="9384" y="15911"/>
                  </a:cubicBezTo>
                  <a:lnTo>
                    <a:pt x="9384" y="17450"/>
                  </a:lnTo>
                  <a:cubicBezTo>
                    <a:pt x="7122" y="17696"/>
                    <a:pt x="5461" y="18514"/>
                    <a:pt x="5461" y="19487"/>
                  </a:cubicBezTo>
                  <a:cubicBezTo>
                    <a:pt x="5461" y="20654"/>
                    <a:pt x="7851" y="21600"/>
                    <a:pt x="10800" y="21600"/>
                  </a:cubicBezTo>
                  <a:cubicBezTo>
                    <a:pt x="13749" y="21600"/>
                    <a:pt x="16139" y="20654"/>
                    <a:pt x="16139" y="19487"/>
                  </a:cubicBezTo>
                  <a:cubicBezTo>
                    <a:pt x="16139" y="18514"/>
                    <a:pt x="14478" y="17696"/>
                    <a:pt x="12216" y="17450"/>
                  </a:cubicBezTo>
                  <a:cubicBezTo>
                    <a:pt x="12216" y="17450"/>
                    <a:pt x="12216" y="15911"/>
                    <a:pt x="12216" y="15911"/>
                  </a:cubicBezTo>
                  <a:close/>
                </a:path>
              </a:pathLst>
            </a:custGeom>
            <a:solidFill>
              <a:srgbClr val="FFFFFF"/>
            </a:solidFill>
            <a:ln w="12700">
              <a:miter lim="400000"/>
            </a:ln>
          </p:spPr>
          <p:txBody>
            <a:bodyPr lIns="45719" rIns="45719" anchor="ctr"/>
            <a:lstStyle/>
            <a:p>
              <a:pPr algn="ctr">
                <a:defRPr sz="8000" cap="none">
                  <a:solidFill>
                    <a:srgbClr val="53585F"/>
                  </a:solidFill>
                  <a:latin typeface="Open Sans"/>
                  <a:ea typeface="Open Sans"/>
                  <a:cs typeface="Open Sans"/>
                  <a:sym typeface="Open Sans"/>
                </a:defRPr>
              </a:pPr>
              <a:endParaRPr/>
            </a:p>
          </p:txBody>
        </p:sp>
        <p:sp>
          <p:nvSpPr>
            <p:cNvPr id="17" name="TextBox 16">
              <a:extLst>
                <a:ext uri="{FF2B5EF4-FFF2-40B4-BE49-F238E27FC236}">
                  <a16:creationId xmlns:a16="http://schemas.microsoft.com/office/drawing/2014/main" id="{27E25FEB-6330-70A5-9477-0A04AB0F5193}"/>
                </a:ext>
              </a:extLst>
            </p:cNvPr>
            <p:cNvSpPr txBox="1"/>
            <p:nvPr/>
          </p:nvSpPr>
          <p:spPr>
            <a:xfrm>
              <a:off x="8878572" y="2619476"/>
              <a:ext cx="1221990" cy="584775"/>
            </a:xfrm>
            <a:prstGeom prst="rect">
              <a:avLst/>
            </a:prstGeom>
            <a:noFill/>
          </p:spPr>
          <p:txBody>
            <a:bodyPr wrap="square" rtlCol="0">
              <a:spAutoFit/>
            </a:bodyPr>
            <a:lstStyle/>
            <a:p>
              <a:r>
                <a:rPr lang="en-US" sz="3200" b="1" u="sng">
                  <a:solidFill>
                    <a:schemeClr val="bg1"/>
                  </a:solidFill>
                  <a:latin typeface="Calibri" panose="020F0502020204030204" pitchFamily="34" charset="0"/>
                  <a:ea typeface="Times New Roman" panose="02020603050405020304" pitchFamily="18" charset="0"/>
                  <a:cs typeface="Arial" panose="020B0604020202020204" pitchFamily="34" charset="0"/>
                </a:rPr>
                <a:t>Goal</a:t>
              </a:r>
              <a:endParaRPr lang="en-GB">
                <a:solidFill>
                  <a:schemeClr val="bg1"/>
                </a:solidFill>
                <a:effectLst/>
                <a:latin typeface="Calibri" panose="020F0502020204030204" pitchFamily="34" charset="0"/>
                <a:ea typeface="Times New Roman" panose="02020603050405020304" pitchFamily="18" charset="0"/>
                <a:cs typeface="Arial" panose="020B0604020202020204" pitchFamily="34" charset="0"/>
              </a:endParaRPr>
            </a:p>
          </p:txBody>
        </p:sp>
      </p:grpSp>
      <p:pic>
        <p:nvPicPr>
          <p:cNvPr id="4" name="Video 3">
            <a:hlinkClick r:id="" action="ppaction://media"/>
            <a:extLst>
              <a:ext uri="{FF2B5EF4-FFF2-40B4-BE49-F238E27FC236}">
                <a16:creationId xmlns:a16="http://schemas.microsoft.com/office/drawing/2014/main" id="{C762F68B-3CC5-235C-7111-CE5F29E5DAC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72278" y="977899"/>
            <a:ext cx="2057400" cy="2057400"/>
          </a:xfrm>
          <a:prstGeom prst="ellipse">
            <a:avLst/>
          </a:prstGeom>
        </p:spPr>
      </p:pic>
    </p:spTree>
    <p:extLst>
      <p:ext uri="{BB962C8B-B14F-4D97-AF65-F5344CB8AC3E}">
        <p14:creationId xmlns:p14="http://schemas.microsoft.com/office/powerpoint/2010/main" val="2466469702"/>
      </p:ext>
    </p:extLst>
  </p:cSld>
  <p:clrMapOvr>
    <a:masterClrMapping/>
  </p:clrMapOvr>
  <mc:AlternateContent xmlns:mc="http://schemas.openxmlformats.org/markup-compatibility/2006" xmlns:p14="http://schemas.microsoft.com/office/powerpoint/2010/main">
    <mc:Choice Requires="p14">
      <p:transition spd="slow" p14:dur="2000" advTm="37450"/>
    </mc:Choice>
    <mc:Fallback xmlns="">
      <p:transition spd="slow" advTm="37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A255552-BB09-1CB2-9713-300DAA168BBC}"/>
              </a:ext>
            </a:extLst>
          </p:cNvPr>
          <p:cNvSpPr txBox="1"/>
          <p:nvPr/>
        </p:nvSpPr>
        <p:spPr>
          <a:xfrm>
            <a:off x="544301" y="1015521"/>
            <a:ext cx="11103397" cy="526426"/>
          </a:xfrm>
          <a:prstGeom prst="rect">
            <a:avLst/>
          </a:prstGeom>
          <a:noFill/>
        </p:spPr>
        <p:txBody>
          <a:bodyPr wrap="square">
            <a:spAutoFit/>
          </a:bodyPr>
          <a:lstStyle/>
          <a:p>
            <a:pPr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 MSc Dissertation Projects at Surrey University – UK  Slide 1 of 3</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 Box 1">
            <a:extLst>
              <a:ext uri="{FF2B5EF4-FFF2-40B4-BE49-F238E27FC236}">
                <a16:creationId xmlns:a16="http://schemas.microsoft.com/office/drawing/2014/main" id="{51735285-2C91-A42F-60BC-9606B3C7A76C}"/>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764A40FD-17B9-CFAD-F124-63CF7DE09A24}"/>
              </a:ext>
            </a:extLst>
          </p:cNvPr>
          <p:cNvSpPr txBox="1"/>
          <p:nvPr/>
        </p:nvSpPr>
        <p:spPr>
          <a:xfrm>
            <a:off x="178540" y="1587156"/>
            <a:ext cx="11565404" cy="4779514"/>
          </a:xfrm>
          <a:prstGeom prst="rect">
            <a:avLst/>
          </a:prstGeom>
          <a:noFill/>
        </p:spPr>
        <p:txBody>
          <a:bodyPr wrap="square">
            <a:spAutoFit/>
          </a:bodyPr>
          <a:lstStyle/>
          <a:p>
            <a:pPr>
              <a:lnSpc>
                <a:spcPct val="107000"/>
              </a:lnSpc>
              <a:spcAft>
                <a:spcPts val="800"/>
              </a:spcAft>
            </a:pPr>
            <a:r>
              <a:rPr lang="en-US" sz="1540" b="1" u="sng" kern="100" dirty="0">
                <a:effectLst/>
                <a:latin typeface="Arial" panose="020B0604020202020204" pitchFamily="34" charset="0"/>
                <a:ea typeface="Calibri" panose="020F0502020204030204" pitchFamily="34" charset="0"/>
                <a:cs typeface="Arial" panose="020B0604020202020204" pitchFamily="34" charset="0"/>
              </a:rPr>
              <a:t>Air Quality Management in the Middle East and Africa (MEA): Bridging the Research Gap through Space-Based Monitoring</a:t>
            </a:r>
            <a:r>
              <a:rPr lang="en-US" sz="1540" kern="100" dirty="0">
                <a:effectLst/>
                <a:latin typeface="Arial" panose="020B0604020202020204" pitchFamily="34" charset="0"/>
                <a:ea typeface="Calibri" panose="020F0502020204030204" pitchFamily="34" charset="0"/>
                <a:cs typeface="Arial" panose="020B0604020202020204" pitchFamily="34" charset="0"/>
              </a:rPr>
              <a:t> (Student: Ms. </a:t>
            </a:r>
            <a:r>
              <a:rPr lang="en-US" sz="1540" kern="100" dirty="0" err="1">
                <a:effectLst/>
                <a:latin typeface="Arial" panose="020B0604020202020204" pitchFamily="34" charset="0"/>
                <a:ea typeface="Calibri" panose="020F0502020204030204" pitchFamily="34" charset="0"/>
                <a:cs typeface="Arial" panose="020B0604020202020204" pitchFamily="34" charset="0"/>
              </a:rPr>
              <a:t>Shraiya</a:t>
            </a:r>
            <a:r>
              <a:rPr lang="en-US" sz="1540" kern="100" dirty="0">
                <a:effectLst/>
                <a:latin typeface="Arial" panose="020B0604020202020204" pitchFamily="34" charset="0"/>
                <a:ea typeface="Calibri" panose="020F0502020204030204" pitchFamily="34" charset="0"/>
                <a:cs typeface="Arial" panose="020B0604020202020204" pitchFamily="34" charset="0"/>
              </a:rPr>
              <a:t> Pandey – Supervisor: Dr. Ana Andries)</a:t>
            </a:r>
            <a:endParaRPr lang="en-GB" sz="1540" kern="100" dirty="0">
              <a:effectLst/>
              <a:latin typeface="Arial" panose="020B0604020202020204" pitchFamily="34" charset="0"/>
              <a:ea typeface="Calibri" panose="020F0502020204030204" pitchFamily="34" charset="0"/>
              <a:cs typeface="Arial" panose="020B0604020202020204" pitchFamily="34" charset="0"/>
            </a:endParaRPr>
          </a:p>
          <a:p>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Abstract:</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study will incorporate inputs from end-user organizations, environmental advocacy groups, industry associations, and scientific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organisations</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to develop a comprehensive framework for improved air quality monitoring in Middle East Africa (MEA). This will be done by conducting a survey both questioner based, for qualitative analysis, and a topic focused interview, for subjective analysis. The findings will inform policymakers and guide investments in sustainable technologies, ultimately contributing to better public health outcomes and environmental sustainability.</a:t>
            </a:r>
          </a:p>
          <a:p>
            <a:pPr algn="just">
              <a:buNone/>
            </a:pPr>
            <a:r>
              <a:rPr lang="en-IN" b="1" dirty="0">
                <a:solidFill>
                  <a:srgbClr val="000000"/>
                </a:solidFill>
                <a:latin typeface="Calibri" panose="020F0502020204030204" pitchFamily="34" charset="0"/>
                <a:ea typeface="Times New Roman" panose="02020603050405020304" pitchFamily="18" charset="0"/>
              </a:rPr>
              <a:t>Overarching</a:t>
            </a:r>
            <a:r>
              <a:rPr lang="en-IN" sz="1800" b="1" dirty="0">
                <a:solidFill>
                  <a:srgbClr val="000000"/>
                </a:solidFill>
                <a:effectLst/>
                <a:latin typeface="Calibri" panose="020F0502020204030204" pitchFamily="34" charset="0"/>
                <a:ea typeface="Times New Roman" panose="02020603050405020304" pitchFamily="18" charset="0"/>
              </a:rPr>
              <a:t> Research Questions:</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IN" sz="1800" dirty="0">
                <a:solidFill>
                  <a:srgbClr val="000000"/>
                </a:solidFill>
                <a:effectLst/>
                <a:latin typeface="Calibri" panose="020F0502020204030204" pitchFamily="34" charset="0"/>
                <a:ea typeface="Times New Roman" panose="02020603050405020304" pitchFamily="18" charset="0"/>
              </a:rPr>
              <a:t>How can MEA countries bridge the gap between satellite-derived air quality data (e.g., Sentinel-5P) and actionable policies, given challenges like limited ground validation, technical capacity, and enforcement? How can this be improved to meet the needs of policymakers, environmental advocates, industry stakeholders, and scientific communities?</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IN" sz="1800" dirty="0">
                <a:effectLst/>
                <a:latin typeface="Calibri" panose="020F0502020204030204" pitchFamily="34" charset="0"/>
                <a:ea typeface="Times New Roman" panose="02020603050405020304" pitchFamily="18" charset="0"/>
              </a:rPr>
              <a:t>Explore barriers to integrating space-based data with local air quality management.</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IN" sz="1800" dirty="0">
                <a:effectLst/>
                <a:latin typeface="Calibri" panose="020F0502020204030204" pitchFamily="34" charset="0"/>
                <a:ea typeface="Times New Roman" panose="02020603050405020304" pitchFamily="18" charset="0"/>
              </a:rPr>
              <a:t>Can community-led air quality campaigns use Sentinel-5P data to drive faster policy changes than top-down approaches in the region?</a:t>
            </a:r>
            <a:endParaRPr lang="en-GB" sz="1800" dirty="0">
              <a:effectLst/>
              <a:latin typeface="Times New Roman" panose="02020603050405020304" pitchFamily="18" charset="0"/>
              <a:ea typeface="Times New Roman" panose="02020603050405020304" pitchFamily="18" charset="0"/>
            </a:endParaRPr>
          </a:p>
        </p:txBody>
      </p:sp>
      <p:pic>
        <p:nvPicPr>
          <p:cNvPr id="49" name="Audio 48">
            <a:hlinkClick r:id="" action="ppaction://media"/>
            <a:extLst>
              <a:ext uri="{FF2B5EF4-FFF2-40B4-BE49-F238E27FC236}">
                <a16:creationId xmlns:a16="http://schemas.microsoft.com/office/drawing/2014/main" id="{499954FA-BBD2-15E4-1890-1D03DA6660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198178927"/>
      </p:ext>
    </p:extLst>
  </p:cSld>
  <p:clrMapOvr>
    <a:masterClrMapping/>
  </p:clrMapOvr>
  <mc:AlternateContent xmlns:mc="http://schemas.openxmlformats.org/markup-compatibility/2006" xmlns:p14="http://schemas.microsoft.com/office/powerpoint/2010/main">
    <mc:Choice Requires="p14">
      <p:transition spd="slow" p14:dur="2000" advTm="47023"/>
    </mc:Choice>
    <mc:Fallback xmlns="">
      <p:transition spd="slow" advTm="47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76B13-0F3C-6468-1A91-E380DFDB5984}"/>
            </a:ext>
          </a:extLst>
        </p:cNvPr>
        <p:cNvGrpSpPr/>
        <p:nvPr/>
      </p:nvGrpSpPr>
      <p:grpSpPr>
        <a:xfrm>
          <a:off x="0" y="0"/>
          <a:ext cx="0" cy="0"/>
          <a:chOff x="0" y="0"/>
          <a:chExt cx="0" cy="0"/>
        </a:xfrm>
      </p:grpSpPr>
      <p:sp>
        <p:nvSpPr>
          <p:cNvPr id="71" name="TextBox 70">
            <a:extLst>
              <a:ext uri="{FF2B5EF4-FFF2-40B4-BE49-F238E27FC236}">
                <a16:creationId xmlns:a16="http://schemas.microsoft.com/office/drawing/2014/main" id="{7A041F74-B2B2-52B2-8F9F-2D4CE07B9A96}"/>
              </a:ext>
            </a:extLst>
          </p:cNvPr>
          <p:cNvSpPr txBox="1"/>
          <p:nvPr/>
        </p:nvSpPr>
        <p:spPr>
          <a:xfrm>
            <a:off x="544301" y="1015521"/>
            <a:ext cx="11103397" cy="526426"/>
          </a:xfrm>
          <a:prstGeom prst="rect">
            <a:avLst/>
          </a:prstGeom>
          <a:noFill/>
        </p:spPr>
        <p:txBody>
          <a:bodyPr wrap="square">
            <a:spAutoFit/>
          </a:bodyPr>
          <a:lstStyle/>
          <a:p>
            <a:pPr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 MSc Dissertation Projects at Surrey University – UK  Slide 2 of 3</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 Box 1">
            <a:extLst>
              <a:ext uri="{FF2B5EF4-FFF2-40B4-BE49-F238E27FC236}">
                <a16:creationId xmlns:a16="http://schemas.microsoft.com/office/drawing/2014/main" id="{11244C91-BADA-E7C6-7830-79AAB8A8CF36}"/>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615E5CDF-03D6-4D9A-A152-BA4EDF262172}"/>
              </a:ext>
            </a:extLst>
          </p:cNvPr>
          <p:cNvSpPr txBox="1"/>
          <p:nvPr/>
        </p:nvSpPr>
        <p:spPr>
          <a:xfrm>
            <a:off x="544301" y="1587156"/>
            <a:ext cx="10689756" cy="4663584"/>
          </a:xfrm>
          <a:prstGeom prst="rect">
            <a:avLst/>
          </a:prstGeom>
          <a:noFill/>
        </p:spPr>
        <p:txBody>
          <a:bodyPr wrap="square">
            <a:spAutoFit/>
          </a:bodyPr>
          <a:lstStyle/>
          <a:p>
            <a:pPr>
              <a:lnSpc>
                <a:spcPct val="107000"/>
              </a:lnSpc>
              <a:spcAft>
                <a:spcPts val="800"/>
              </a:spcAft>
            </a:pPr>
            <a:r>
              <a:rPr lang="en-US" sz="1600" b="1" u="sng" kern="100" dirty="0" err="1">
                <a:effectLst/>
                <a:latin typeface="Arial" panose="020B0604020202020204" pitchFamily="34" charset="0"/>
                <a:ea typeface="Calibri" panose="020F0502020204030204" pitchFamily="34" charset="0"/>
                <a:cs typeface="Arial" panose="020B0604020202020204" pitchFamily="34" charset="0"/>
              </a:rPr>
              <a:t>Analysing</a:t>
            </a:r>
            <a:r>
              <a:rPr lang="en-US" sz="1600" b="1" u="sng" kern="100" dirty="0">
                <a:effectLst/>
                <a:latin typeface="Arial" panose="020B0604020202020204" pitchFamily="34" charset="0"/>
                <a:ea typeface="Calibri" panose="020F0502020204030204" pitchFamily="34" charset="0"/>
                <a:cs typeface="Arial" panose="020B0604020202020204" pitchFamily="34" charset="0"/>
              </a:rPr>
              <a:t> the Climate and Health </a:t>
            </a:r>
            <a:r>
              <a:rPr lang="en-US" sz="1540" b="1" u="sng" kern="100" dirty="0">
                <a:effectLst/>
                <a:latin typeface="Arial" panose="020B0604020202020204" pitchFamily="34" charset="0"/>
                <a:ea typeface="Calibri" panose="020F0502020204030204" pitchFamily="34" charset="0"/>
                <a:cs typeface="Arial" panose="020B0604020202020204" pitchFamily="34" charset="0"/>
              </a:rPr>
              <a:t>Impacts</a:t>
            </a:r>
            <a:r>
              <a:rPr lang="en-US" sz="1600" b="1" u="sng" kern="100" dirty="0">
                <a:effectLst/>
                <a:latin typeface="Arial" panose="020B0604020202020204" pitchFamily="34" charset="0"/>
                <a:ea typeface="Calibri" panose="020F0502020204030204" pitchFamily="34" charset="0"/>
                <a:cs typeface="Arial" panose="020B0604020202020204" pitchFamily="34" charset="0"/>
              </a:rPr>
              <a:t> of Tropospheric Pollutants in the Middle East and Africa</a:t>
            </a:r>
          </a:p>
          <a:p>
            <a:pPr>
              <a:lnSpc>
                <a:spcPct val="107000"/>
              </a:lnSpc>
              <a:spcAft>
                <a:spcPts val="800"/>
              </a:spcAft>
            </a:pPr>
            <a:r>
              <a:rPr lang="en-US" sz="1600" kern="100" dirty="0">
                <a:effectLst/>
                <a:latin typeface="Arial" panose="020B0604020202020204" pitchFamily="34" charset="0"/>
                <a:ea typeface="Calibri" panose="020F0502020204030204" pitchFamily="34" charset="0"/>
                <a:cs typeface="Arial" panose="020B0604020202020204" pitchFamily="34" charset="0"/>
              </a:rPr>
              <a:t>(Student: Mr. Max Foster – Supervisor: Dr. Ana Andries)</a:t>
            </a: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a:p>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Abstract:</a:t>
            </a:r>
            <a:endParaRPr lang="en-GB" sz="1800" dirty="0">
              <a:solidFill>
                <a:srgbClr val="595959"/>
              </a:solidFill>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he lack of a dedicated atmospheric </a:t>
            </a: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air quality </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satellite monitoring system in the region limits effective assessment and mitigation strategies needed to managing and reducing atmospheric pollutants, including aerosols. This study aims to evaluate the impact of these pollutants on climate and public health by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analysing</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ground-based data and highlighting gaps in current monitoring infrastructure. Through spatial mapping and correlation studies, the research will provide evidence-based recommendations for improved air quality monitoring and policymaking. In particular, the research will explore ground data using spatial interpolation techniques at multiple scales—such as 300 km buffers and national-level mapping —coupled with satellite data.</a:t>
            </a:r>
          </a:p>
          <a:p>
            <a:pPr algn="just">
              <a:buNone/>
            </a:pPr>
            <a:r>
              <a:rPr lang="en-IN" sz="1800" b="1" dirty="0">
                <a:solidFill>
                  <a:srgbClr val="000000"/>
                </a:solidFill>
                <a:effectLst/>
                <a:latin typeface="Calibri" panose="020F0502020204030204" pitchFamily="34" charset="0"/>
                <a:ea typeface="Times New Roman" panose="02020603050405020304" pitchFamily="18" charset="0"/>
              </a:rPr>
              <a:t>Research Questions:</a:t>
            </a:r>
            <a:endParaRPr lang="en-GB" sz="1800" dirty="0">
              <a:effectLst/>
              <a:latin typeface="Times New Roman" panose="02020603050405020304" pitchFamily="18" charset="0"/>
              <a:ea typeface="Times New Roman" panose="02020603050405020304" pitchFamily="18" charset="0"/>
            </a:endParaRPr>
          </a:p>
          <a:p>
            <a:pPr marL="342900" lvl="0" indent="-342900" algn="jus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How do tropospheric pollutants impact climate and public health in the Middle East and Africa?</a:t>
            </a:r>
          </a:p>
          <a:p>
            <a:pPr marL="342900" lvl="0" indent="-342900" algn="jus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What are the key air pollution hotspots in the region based on available data?</a:t>
            </a:r>
          </a:p>
          <a:p>
            <a:pPr marL="342900" lvl="0" indent="-342900" algn="jus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What are the health risks associated with exposure to specific pollutants (e.g., NO₂, PM₂.₅)?</a:t>
            </a:r>
          </a:p>
          <a:p>
            <a:pPr marL="342900" lvl="0" indent="-342900" algn="just">
              <a:buFont typeface="+mj-lt"/>
              <a:buAutoNum type="arabicPeriod"/>
            </a:pPr>
            <a:r>
              <a:rPr lang="en-US" sz="1800" dirty="0">
                <a:solidFill>
                  <a:srgbClr val="000000"/>
                </a:solidFill>
                <a:effectLst/>
                <a:latin typeface="Calibri" panose="020F0502020204030204" pitchFamily="34" charset="0"/>
                <a:ea typeface="Times New Roman" panose="02020603050405020304" pitchFamily="18" charset="0"/>
              </a:rPr>
              <a:t>How does the absence of dedicated satellite monitoring affect air quality management and policy decisions?</a:t>
            </a:r>
          </a:p>
        </p:txBody>
      </p:sp>
      <p:pic>
        <p:nvPicPr>
          <p:cNvPr id="19" name="Audio 18">
            <a:hlinkClick r:id="" action="ppaction://media"/>
            <a:extLst>
              <a:ext uri="{FF2B5EF4-FFF2-40B4-BE49-F238E27FC236}">
                <a16:creationId xmlns:a16="http://schemas.microsoft.com/office/drawing/2014/main" id="{D7C1559B-91F2-C9E9-5488-629F2DEEA76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1041698"/>
      </p:ext>
    </p:extLst>
  </p:cSld>
  <p:clrMapOvr>
    <a:masterClrMapping/>
  </p:clrMapOvr>
  <mc:AlternateContent xmlns:mc="http://schemas.openxmlformats.org/markup-compatibility/2006" xmlns:p14="http://schemas.microsoft.com/office/powerpoint/2010/main">
    <mc:Choice Requires="p14">
      <p:transition spd="slow" p14:dur="2000" advTm="35087"/>
    </mc:Choice>
    <mc:Fallback xmlns="">
      <p:transition spd="slow" advTm="350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DF9BDC-EDC1-9670-8FA9-ED81D1513D30}"/>
            </a:ext>
          </a:extLst>
        </p:cNvPr>
        <p:cNvGrpSpPr/>
        <p:nvPr/>
      </p:nvGrpSpPr>
      <p:grpSpPr>
        <a:xfrm>
          <a:off x="0" y="0"/>
          <a:ext cx="0" cy="0"/>
          <a:chOff x="0" y="0"/>
          <a:chExt cx="0" cy="0"/>
        </a:xfrm>
      </p:grpSpPr>
      <p:sp>
        <p:nvSpPr>
          <p:cNvPr id="71" name="TextBox 70">
            <a:extLst>
              <a:ext uri="{FF2B5EF4-FFF2-40B4-BE49-F238E27FC236}">
                <a16:creationId xmlns:a16="http://schemas.microsoft.com/office/drawing/2014/main" id="{CE575F54-28A8-CDEA-9BFF-F54AC419A0BB}"/>
              </a:ext>
            </a:extLst>
          </p:cNvPr>
          <p:cNvSpPr txBox="1"/>
          <p:nvPr/>
        </p:nvSpPr>
        <p:spPr>
          <a:xfrm>
            <a:off x="544301" y="1015521"/>
            <a:ext cx="11103397" cy="526426"/>
          </a:xfrm>
          <a:prstGeom prst="rect">
            <a:avLst/>
          </a:prstGeom>
          <a:noFill/>
        </p:spPr>
        <p:txBody>
          <a:bodyPr wrap="square">
            <a:spAutoFit/>
          </a:bodyPr>
          <a:lstStyle/>
          <a:p>
            <a:pPr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 MSc Dissertation Projects at Surrey University – UK  Slide 2 of 3</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 Box 1">
            <a:extLst>
              <a:ext uri="{FF2B5EF4-FFF2-40B4-BE49-F238E27FC236}">
                <a16:creationId xmlns:a16="http://schemas.microsoft.com/office/drawing/2014/main" id="{FEC5A2D2-D3B6-22A5-6F41-FDE526F68F43}"/>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955D5AD2-7CA6-D542-2D5E-682DC6E4EF9B}"/>
              </a:ext>
            </a:extLst>
          </p:cNvPr>
          <p:cNvSpPr txBox="1"/>
          <p:nvPr/>
        </p:nvSpPr>
        <p:spPr>
          <a:xfrm>
            <a:off x="544301" y="1587156"/>
            <a:ext cx="10689756" cy="336631"/>
          </a:xfrm>
          <a:prstGeom prst="rect">
            <a:avLst/>
          </a:prstGeom>
          <a:noFill/>
        </p:spPr>
        <p:txBody>
          <a:bodyPr wrap="square">
            <a:spAutoFit/>
          </a:bodyPr>
          <a:lstStyle/>
          <a:p>
            <a:pPr>
              <a:lnSpc>
                <a:spcPct val="107000"/>
              </a:lnSpc>
              <a:spcAft>
                <a:spcPts val="800"/>
              </a:spcAft>
            </a:pPr>
            <a:r>
              <a:rPr lang="en-US" sz="1600" b="1" u="sng" kern="100" dirty="0" err="1">
                <a:effectLst/>
                <a:latin typeface="Arial" panose="020B0604020202020204" pitchFamily="34" charset="0"/>
                <a:ea typeface="Calibri" panose="020F0502020204030204" pitchFamily="34" charset="0"/>
                <a:cs typeface="Arial" panose="020B0604020202020204" pitchFamily="34" charset="0"/>
              </a:rPr>
              <a:t>Analysing</a:t>
            </a:r>
            <a:r>
              <a:rPr lang="en-US" sz="1600" b="1" u="sng" kern="100" dirty="0">
                <a:effectLst/>
                <a:latin typeface="Arial" panose="020B0604020202020204" pitchFamily="34" charset="0"/>
                <a:ea typeface="Calibri" panose="020F0502020204030204" pitchFamily="34" charset="0"/>
                <a:cs typeface="Arial" panose="020B0604020202020204" pitchFamily="34" charset="0"/>
              </a:rPr>
              <a:t> the Climate and Health </a:t>
            </a:r>
            <a:r>
              <a:rPr lang="en-US" sz="1540" b="1" u="sng" kern="100" dirty="0">
                <a:effectLst/>
                <a:latin typeface="Arial" panose="020B0604020202020204" pitchFamily="34" charset="0"/>
                <a:ea typeface="Calibri" panose="020F0502020204030204" pitchFamily="34" charset="0"/>
                <a:cs typeface="Arial" panose="020B0604020202020204" pitchFamily="34" charset="0"/>
              </a:rPr>
              <a:t>Impacts</a:t>
            </a:r>
            <a:r>
              <a:rPr lang="en-US" sz="1600" b="1" u="sng" kern="100" dirty="0">
                <a:effectLst/>
                <a:latin typeface="Arial" panose="020B0604020202020204" pitchFamily="34" charset="0"/>
                <a:ea typeface="Calibri" panose="020F0502020204030204" pitchFamily="34" charset="0"/>
                <a:cs typeface="Arial" panose="020B0604020202020204" pitchFamily="34" charset="0"/>
              </a:rPr>
              <a:t> of Tropospheric Pollutants in the Middle East and Africa:</a:t>
            </a:r>
            <a:endParaRPr lang="en-GB" sz="1600" b="1" kern="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14" name="Group 13">
            <a:extLst>
              <a:ext uri="{FF2B5EF4-FFF2-40B4-BE49-F238E27FC236}">
                <a16:creationId xmlns:a16="http://schemas.microsoft.com/office/drawing/2014/main" id="{E4A9A814-3C68-D560-1CD6-C7A1887F7A46}"/>
              </a:ext>
            </a:extLst>
          </p:cNvPr>
          <p:cNvGrpSpPr/>
          <p:nvPr/>
        </p:nvGrpSpPr>
        <p:grpSpPr>
          <a:xfrm>
            <a:off x="74534" y="1978640"/>
            <a:ext cx="3856422" cy="4413458"/>
            <a:chOff x="1365452" y="2220686"/>
            <a:chExt cx="4273348" cy="5183957"/>
          </a:xfrm>
        </p:grpSpPr>
        <p:pic>
          <p:nvPicPr>
            <p:cNvPr id="5" name="Picture 4">
              <a:extLst>
                <a:ext uri="{FF2B5EF4-FFF2-40B4-BE49-F238E27FC236}">
                  <a16:creationId xmlns:a16="http://schemas.microsoft.com/office/drawing/2014/main" id="{C53BA344-2BE4-A7D5-1B59-B08BDC18F340}"/>
                </a:ext>
              </a:extLst>
            </p:cNvPr>
            <p:cNvPicPr>
              <a:picLocks noChangeAspect="1"/>
            </p:cNvPicPr>
            <p:nvPr/>
          </p:nvPicPr>
          <p:blipFill>
            <a:blip r:embed="rId5"/>
            <a:srcRect l="14253"/>
            <a:stretch/>
          </p:blipFill>
          <p:spPr>
            <a:xfrm>
              <a:off x="1380564" y="2220686"/>
              <a:ext cx="4176769" cy="4027714"/>
            </a:xfrm>
            <a:prstGeom prst="rect">
              <a:avLst/>
            </a:prstGeom>
          </p:spPr>
        </p:pic>
        <p:sp>
          <p:nvSpPr>
            <p:cNvPr id="7" name="TextBox 6">
              <a:extLst>
                <a:ext uri="{FF2B5EF4-FFF2-40B4-BE49-F238E27FC236}">
                  <a16:creationId xmlns:a16="http://schemas.microsoft.com/office/drawing/2014/main" id="{09E9E77E-0F4F-799A-8C7D-A5BAB4B373E3}"/>
                </a:ext>
              </a:extLst>
            </p:cNvPr>
            <p:cNvSpPr txBox="1"/>
            <p:nvPr/>
          </p:nvSpPr>
          <p:spPr>
            <a:xfrm>
              <a:off x="1365452" y="6320118"/>
              <a:ext cx="3990307" cy="1084525"/>
            </a:xfrm>
            <a:prstGeom prst="rect">
              <a:avLst/>
            </a:prstGeom>
            <a:noFill/>
          </p:spPr>
          <p:txBody>
            <a:bodyPr wrap="square">
              <a:spAutoFit/>
            </a:bodyPr>
            <a:lstStyle/>
            <a:p>
              <a:r>
                <a:rPr lang="en-GB" dirty="0"/>
                <a:t>Interpolated PM25 Concentrations Buffered 300km Mapped Over Population Density</a:t>
              </a:r>
            </a:p>
          </p:txBody>
        </p:sp>
        <p:pic>
          <p:nvPicPr>
            <p:cNvPr id="9" name="Picture 8">
              <a:extLst>
                <a:ext uri="{FF2B5EF4-FFF2-40B4-BE49-F238E27FC236}">
                  <a16:creationId xmlns:a16="http://schemas.microsoft.com/office/drawing/2014/main" id="{FADD9657-A29F-B524-9A97-4F0CA5B9EF13}"/>
                </a:ext>
              </a:extLst>
            </p:cNvPr>
            <p:cNvPicPr>
              <a:picLocks noChangeAspect="1"/>
            </p:cNvPicPr>
            <p:nvPr/>
          </p:nvPicPr>
          <p:blipFill>
            <a:blip r:embed="rId6">
              <a:alphaModFix amt="62000"/>
            </a:blip>
            <a:srcRect l="12850" t="2990" r="8507"/>
            <a:stretch/>
          </p:blipFill>
          <p:spPr>
            <a:xfrm>
              <a:off x="1389530" y="2457946"/>
              <a:ext cx="4249270" cy="3915962"/>
            </a:xfrm>
            <a:prstGeom prst="rect">
              <a:avLst/>
            </a:prstGeom>
          </p:spPr>
        </p:pic>
        <p:sp>
          <p:nvSpPr>
            <p:cNvPr id="11" name="Rectangle 10">
              <a:extLst>
                <a:ext uri="{FF2B5EF4-FFF2-40B4-BE49-F238E27FC236}">
                  <a16:creationId xmlns:a16="http://schemas.microsoft.com/office/drawing/2014/main" id="{7EEDE24C-CF08-01DA-DB1E-6D1925A5D2E6}"/>
                </a:ext>
              </a:extLst>
            </p:cNvPr>
            <p:cNvSpPr/>
            <p:nvPr/>
          </p:nvSpPr>
          <p:spPr>
            <a:xfrm>
              <a:off x="1389529" y="4267200"/>
              <a:ext cx="1192305" cy="2043953"/>
            </a:xfrm>
            <a:prstGeom prst="rect">
              <a:avLst/>
            </a:prstGeom>
            <a:solidFill>
              <a:srgbClr val="CFD3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0E1027B4-AD08-4356-D982-84135AA8BDCB}"/>
                </a:ext>
              </a:extLst>
            </p:cNvPr>
            <p:cNvPicPr>
              <a:picLocks noChangeAspect="1"/>
            </p:cNvPicPr>
            <p:nvPr/>
          </p:nvPicPr>
          <p:blipFill>
            <a:blip r:embed="rId7"/>
            <a:stretch>
              <a:fillRect/>
            </a:stretch>
          </p:blipFill>
          <p:spPr>
            <a:xfrm>
              <a:off x="1389528" y="4381177"/>
              <a:ext cx="1338408" cy="1961354"/>
            </a:xfrm>
            <a:prstGeom prst="rect">
              <a:avLst/>
            </a:prstGeom>
          </p:spPr>
        </p:pic>
      </p:grpSp>
      <p:grpSp>
        <p:nvGrpSpPr>
          <p:cNvPr id="31" name="Group 30">
            <a:extLst>
              <a:ext uri="{FF2B5EF4-FFF2-40B4-BE49-F238E27FC236}">
                <a16:creationId xmlns:a16="http://schemas.microsoft.com/office/drawing/2014/main" id="{58C42CC9-19B1-099F-2204-4E2C50B05428}"/>
              </a:ext>
            </a:extLst>
          </p:cNvPr>
          <p:cNvGrpSpPr/>
          <p:nvPr/>
        </p:nvGrpSpPr>
        <p:grpSpPr>
          <a:xfrm>
            <a:off x="3946909" y="2052765"/>
            <a:ext cx="4013749" cy="3928107"/>
            <a:chOff x="3991734" y="2052765"/>
            <a:chExt cx="4013749" cy="3928107"/>
          </a:xfrm>
        </p:grpSpPr>
        <p:grpSp>
          <p:nvGrpSpPr>
            <p:cNvPr id="21" name="Group 20">
              <a:extLst>
                <a:ext uri="{FF2B5EF4-FFF2-40B4-BE49-F238E27FC236}">
                  <a16:creationId xmlns:a16="http://schemas.microsoft.com/office/drawing/2014/main" id="{20FAE7E7-FFBE-9D35-A63E-598DFF53576F}"/>
                </a:ext>
              </a:extLst>
            </p:cNvPr>
            <p:cNvGrpSpPr/>
            <p:nvPr/>
          </p:nvGrpSpPr>
          <p:grpSpPr>
            <a:xfrm>
              <a:off x="3991734" y="2052765"/>
              <a:ext cx="3967517" cy="3454164"/>
              <a:chOff x="4836572" y="2065706"/>
              <a:chExt cx="4396453" cy="4057190"/>
            </a:xfrm>
          </p:grpSpPr>
          <p:pic>
            <p:nvPicPr>
              <p:cNvPr id="16" name="Picture 15">
                <a:extLst>
                  <a:ext uri="{FF2B5EF4-FFF2-40B4-BE49-F238E27FC236}">
                    <a16:creationId xmlns:a16="http://schemas.microsoft.com/office/drawing/2014/main" id="{ED2F4299-E9D5-F79A-3641-22FF8BC430DD}"/>
                  </a:ext>
                </a:extLst>
              </p:cNvPr>
              <p:cNvPicPr>
                <a:picLocks noChangeAspect="1"/>
              </p:cNvPicPr>
              <p:nvPr/>
            </p:nvPicPr>
            <p:blipFill>
              <a:blip r:embed="rId8"/>
              <a:stretch>
                <a:fillRect/>
              </a:stretch>
            </p:blipFill>
            <p:spPr>
              <a:xfrm>
                <a:off x="4890356" y="2065706"/>
                <a:ext cx="4342669" cy="4027714"/>
              </a:xfrm>
              <a:prstGeom prst="rect">
                <a:avLst/>
              </a:prstGeom>
            </p:spPr>
          </p:pic>
          <p:pic>
            <p:nvPicPr>
              <p:cNvPr id="20" name="Picture 19">
                <a:extLst>
                  <a:ext uri="{FF2B5EF4-FFF2-40B4-BE49-F238E27FC236}">
                    <a16:creationId xmlns:a16="http://schemas.microsoft.com/office/drawing/2014/main" id="{4A7F8784-CD40-22F3-C44F-89B97A7D7538}"/>
                  </a:ext>
                </a:extLst>
              </p:cNvPr>
              <p:cNvPicPr>
                <a:picLocks noChangeAspect="1"/>
              </p:cNvPicPr>
              <p:nvPr/>
            </p:nvPicPr>
            <p:blipFill>
              <a:blip r:embed="rId9"/>
              <a:srcRect l="-3927" t="-259" r="5990" b="259"/>
              <a:stretch/>
            </p:blipFill>
            <p:spPr>
              <a:xfrm>
                <a:off x="4836572" y="4088229"/>
                <a:ext cx="1277361" cy="2034667"/>
              </a:xfrm>
              <a:prstGeom prst="rect">
                <a:avLst/>
              </a:prstGeom>
            </p:spPr>
          </p:pic>
        </p:grpSp>
        <p:sp>
          <p:nvSpPr>
            <p:cNvPr id="26" name="TextBox 25">
              <a:extLst>
                <a:ext uri="{FF2B5EF4-FFF2-40B4-BE49-F238E27FC236}">
                  <a16:creationId xmlns:a16="http://schemas.microsoft.com/office/drawing/2014/main" id="{F413F5FC-0F44-A1BA-2F0B-843600E1332F}"/>
                </a:ext>
              </a:extLst>
            </p:cNvPr>
            <p:cNvSpPr txBox="1"/>
            <p:nvPr/>
          </p:nvSpPr>
          <p:spPr>
            <a:xfrm>
              <a:off x="4086503" y="5430606"/>
              <a:ext cx="3918980" cy="550266"/>
            </a:xfrm>
            <a:prstGeom prst="rect">
              <a:avLst/>
            </a:prstGeom>
            <a:noFill/>
          </p:spPr>
          <p:txBody>
            <a:bodyPr wrap="square">
              <a:spAutoFit/>
            </a:bodyPr>
            <a:lstStyle/>
            <a:p>
              <a:r>
                <a:rPr lang="en-GB" dirty="0"/>
                <a:t>Ground Interpolated PM2.5 Concentrations in the Middle East &amp; Africa (Jan–June 2024)</a:t>
              </a:r>
            </a:p>
          </p:txBody>
        </p:sp>
      </p:grpSp>
      <p:pic>
        <p:nvPicPr>
          <p:cNvPr id="29" name="Picture 28">
            <a:extLst>
              <a:ext uri="{FF2B5EF4-FFF2-40B4-BE49-F238E27FC236}">
                <a16:creationId xmlns:a16="http://schemas.microsoft.com/office/drawing/2014/main" id="{26A30B0E-ED79-AAAF-864C-109777499DCC}"/>
              </a:ext>
            </a:extLst>
          </p:cNvPr>
          <p:cNvPicPr>
            <a:picLocks noChangeAspect="1"/>
          </p:cNvPicPr>
          <p:nvPr/>
        </p:nvPicPr>
        <p:blipFill>
          <a:blip r:embed="rId10"/>
          <a:stretch>
            <a:fillRect/>
          </a:stretch>
        </p:blipFill>
        <p:spPr>
          <a:xfrm>
            <a:off x="8005483" y="2065146"/>
            <a:ext cx="3853724" cy="3413298"/>
          </a:xfrm>
          <a:prstGeom prst="rect">
            <a:avLst/>
          </a:prstGeom>
        </p:spPr>
      </p:pic>
      <p:pic>
        <p:nvPicPr>
          <p:cNvPr id="33" name="Picture 32">
            <a:extLst>
              <a:ext uri="{FF2B5EF4-FFF2-40B4-BE49-F238E27FC236}">
                <a16:creationId xmlns:a16="http://schemas.microsoft.com/office/drawing/2014/main" id="{B42BF749-76A2-6318-1A89-9118585B6B1C}"/>
              </a:ext>
            </a:extLst>
          </p:cNvPr>
          <p:cNvPicPr>
            <a:picLocks noChangeAspect="1"/>
          </p:cNvPicPr>
          <p:nvPr/>
        </p:nvPicPr>
        <p:blipFill>
          <a:blip r:embed="rId11"/>
          <a:stretch>
            <a:fillRect/>
          </a:stretch>
        </p:blipFill>
        <p:spPr>
          <a:xfrm>
            <a:off x="8005483" y="3774677"/>
            <a:ext cx="1168609" cy="1694091"/>
          </a:xfrm>
          <a:prstGeom prst="rect">
            <a:avLst/>
          </a:prstGeom>
        </p:spPr>
      </p:pic>
      <p:sp>
        <p:nvSpPr>
          <p:cNvPr id="35" name="TextBox 34">
            <a:extLst>
              <a:ext uri="{FF2B5EF4-FFF2-40B4-BE49-F238E27FC236}">
                <a16:creationId xmlns:a16="http://schemas.microsoft.com/office/drawing/2014/main" id="{61975FA3-31CA-4859-1A4E-219952E3333D}"/>
              </a:ext>
            </a:extLst>
          </p:cNvPr>
          <p:cNvSpPr txBox="1"/>
          <p:nvPr/>
        </p:nvSpPr>
        <p:spPr>
          <a:xfrm>
            <a:off x="7960657" y="5521073"/>
            <a:ext cx="3918979" cy="646331"/>
          </a:xfrm>
          <a:prstGeom prst="rect">
            <a:avLst/>
          </a:prstGeom>
          <a:noFill/>
        </p:spPr>
        <p:txBody>
          <a:bodyPr wrap="square">
            <a:spAutoFit/>
          </a:bodyPr>
          <a:lstStyle/>
          <a:p>
            <a:r>
              <a:rPr lang="en-GB" dirty="0"/>
              <a:t>TROPOMI NO2 Concentrations in the Middle East &amp; Africa </a:t>
            </a:r>
          </a:p>
        </p:txBody>
      </p:sp>
      <p:pic>
        <p:nvPicPr>
          <p:cNvPr id="28" name="Audio 27">
            <a:hlinkClick r:id="" action="ppaction://media"/>
            <a:extLst>
              <a:ext uri="{FF2B5EF4-FFF2-40B4-BE49-F238E27FC236}">
                <a16:creationId xmlns:a16="http://schemas.microsoft.com/office/drawing/2014/main" id="{084E784E-8B3D-8B76-0D19-2AE705D690D5}"/>
              </a:ext>
            </a:extLst>
          </p:cNvPr>
          <p:cNvPicPr>
            <a:picLocks noChangeAspect="1"/>
          </p:cNvPicPr>
          <p:nvPr>
            <a:audioFile r:link="rId2"/>
            <p:extLst>
              <p:ext uri="{DAA4B4D4-6D71-4841-9C94-3DE7FCFB9230}">
                <p14:media xmlns:p14="http://schemas.microsoft.com/office/powerpoint/2010/main" r:embed="rId1"/>
              </p:ext>
            </p:extLst>
          </p:nvPr>
        </p:nvPicPr>
        <p:blipFill>
          <a:blip r:embed="rId12"/>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97485562"/>
      </p:ext>
    </p:extLst>
  </p:cSld>
  <p:clrMapOvr>
    <a:masterClrMapping/>
  </p:clrMapOvr>
  <mc:AlternateContent xmlns:mc="http://schemas.openxmlformats.org/markup-compatibility/2006" xmlns:p14="http://schemas.microsoft.com/office/powerpoint/2010/main">
    <mc:Choice Requires="p14">
      <p:transition spd="slow" p14:dur="2000" advTm="39012"/>
    </mc:Choice>
    <mc:Fallback xmlns="">
      <p:transition spd="slow" advTm="39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5BA2F604-0884-D18A-01DE-A45777C0F2AD}"/>
              </a:ext>
            </a:extLst>
          </p:cNvPr>
          <p:cNvGrpSpPr/>
          <p:nvPr/>
        </p:nvGrpSpPr>
        <p:grpSpPr>
          <a:xfrm>
            <a:off x="2581592" y="1221591"/>
            <a:ext cx="6419214" cy="620176"/>
            <a:chOff x="2886393" y="979544"/>
            <a:chExt cx="6419214" cy="620176"/>
          </a:xfrm>
        </p:grpSpPr>
        <p:pic>
          <p:nvPicPr>
            <p:cNvPr id="6" name="Picture 5" descr="A logo with text and a ball&#10;&#10;Description automatically generated">
              <a:extLst>
                <a:ext uri="{FF2B5EF4-FFF2-40B4-BE49-F238E27FC236}">
                  <a16:creationId xmlns:a16="http://schemas.microsoft.com/office/drawing/2014/main" id="{8B04E40E-5485-B688-C94E-75AE79507F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6393" y="1009640"/>
              <a:ext cx="1292116" cy="590080"/>
            </a:xfrm>
            <a:prstGeom prst="rect">
              <a:avLst/>
            </a:prstGeom>
          </p:spPr>
        </p:pic>
        <p:pic>
          <p:nvPicPr>
            <p:cNvPr id="4" name="Picture 3">
              <a:extLst>
                <a:ext uri="{FF2B5EF4-FFF2-40B4-BE49-F238E27FC236}">
                  <a16:creationId xmlns:a16="http://schemas.microsoft.com/office/drawing/2014/main" id="{ADDE84AB-8FC5-DEB9-BA5E-207957C4756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36472" y="1001769"/>
              <a:ext cx="1969135" cy="591185"/>
            </a:xfrm>
            <a:prstGeom prst="rect">
              <a:avLst/>
            </a:prstGeom>
            <a:noFill/>
          </p:spPr>
        </p:pic>
        <p:pic>
          <p:nvPicPr>
            <p:cNvPr id="7" name="Picture 6">
              <a:extLst>
                <a:ext uri="{FF2B5EF4-FFF2-40B4-BE49-F238E27FC236}">
                  <a16:creationId xmlns:a16="http://schemas.microsoft.com/office/drawing/2014/main" id="{A29329A0-FD9F-40B7-A769-5BDCFE5109D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771072" y="979544"/>
              <a:ext cx="2263775" cy="550545"/>
            </a:xfrm>
            <a:prstGeom prst="rect">
              <a:avLst/>
            </a:prstGeom>
            <a:noFill/>
          </p:spPr>
        </p:pic>
      </p:grpSp>
      <p:sp>
        <p:nvSpPr>
          <p:cNvPr id="71" name="TextBox 70">
            <a:extLst>
              <a:ext uri="{FF2B5EF4-FFF2-40B4-BE49-F238E27FC236}">
                <a16:creationId xmlns:a16="http://schemas.microsoft.com/office/drawing/2014/main" id="{8A255552-BB09-1CB2-9713-300DAA168BBC}"/>
              </a:ext>
            </a:extLst>
          </p:cNvPr>
          <p:cNvSpPr txBox="1"/>
          <p:nvPr/>
        </p:nvSpPr>
        <p:spPr>
          <a:xfrm>
            <a:off x="511628" y="293129"/>
            <a:ext cx="10450317" cy="978858"/>
          </a:xfrm>
          <a:prstGeom prst="rect">
            <a:avLst/>
          </a:prstGeom>
          <a:noFill/>
        </p:spPr>
        <p:txBody>
          <a:bodyPr wrap="square">
            <a:spAutoFit/>
          </a:bodyPr>
          <a:lstStyle/>
          <a:p>
            <a:pPr algn="ctr">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 Working Group Workshop at UNCCD CoP16 - Green Zone Science Pavilion – Riyadh 10</a:t>
            </a:r>
            <a:r>
              <a:rPr lang="en-GB" sz="2800" b="1" u="sng" baseline="30000" dirty="0">
                <a:latin typeface="Calibri" panose="020F0502020204030204" pitchFamily="34" charset="0"/>
                <a:ea typeface="Times New Roman" panose="02020603050405020304" pitchFamily="18" charset="0"/>
                <a:cs typeface="Arial" panose="020B0604020202020204" pitchFamily="34" charset="0"/>
              </a:rPr>
              <a:t>th</a:t>
            </a:r>
            <a:r>
              <a:rPr lang="en-GB" sz="2800" b="1" u="sng" dirty="0">
                <a:latin typeface="Calibri" panose="020F0502020204030204" pitchFamily="34" charset="0"/>
                <a:ea typeface="Times New Roman" panose="02020603050405020304" pitchFamily="18" charset="0"/>
                <a:cs typeface="Arial" panose="020B0604020202020204" pitchFamily="34" charset="0"/>
              </a:rPr>
              <a:t> of December 2024</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5" name="TextBox 4">
            <a:extLst>
              <a:ext uri="{FF2B5EF4-FFF2-40B4-BE49-F238E27FC236}">
                <a16:creationId xmlns:a16="http://schemas.microsoft.com/office/drawing/2014/main" id="{76CB16EE-647E-ED18-54F7-8C9BADAD428B}"/>
              </a:ext>
            </a:extLst>
          </p:cNvPr>
          <p:cNvSpPr txBox="1"/>
          <p:nvPr/>
        </p:nvSpPr>
        <p:spPr>
          <a:xfrm>
            <a:off x="347071" y="1699350"/>
            <a:ext cx="11396688" cy="4961615"/>
          </a:xfrm>
          <a:prstGeom prst="rect">
            <a:avLst/>
          </a:prstGeom>
          <a:noFill/>
        </p:spPr>
        <p:txBody>
          <a:bodyPr wrap="square">
            <a:spAutoFit/>
          </a:bodyPr>
          <a:lstStyle/>
          <a:p>
            <a:pPr>
              <a:lnSpc>
                <a:spcPct val="107000"/>
              </a:lnSpc>
              <a:spcAft>
                <a:spcPts val="800"/>
              </a:spcAft>
            </a:pPr>
            <a:r>
              <a:rPr lang="en-US" sz="1600" b="1" u="sng" kern="100" dirty="0">
                <a:effectLst/>
                <a:latin typeface="Arial" panose="020B0604020202020204" pitchFamily="34" charset="0"/>
                <a:ea typeface="Calibri" panose="020F0502020204030204" pitchFamily="34" charset="0"/>
                <a:cs typeface="Arial" panose="020B0604020202020204" pitchFamily="34" charset="0"/>
              </a:rPr>
              <a:t>Working Group discussion:</a:t>
            </a:r>
            <a:endParaRPr lang="en-GB" sz="1600" b="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Monitoring of atmospheric constituents and assessing air quality over the Middle East and Africa. </a:t>
            </a:r>
            <a:r>
              <a:rPr lang="en-US" sz="1600" dirty="0" err="1">
                <a:effectLst/>
                <a:latin typeface="Arial" panose="020B0604020202020204" pitchFamily="34" charset="0"/>
                <a:ea typeface="Calibri" panose="020F0502020204030204" pitchFamily="34" charset="0"/>
                <a:cs typeface="Arial" panose="020B0604020202020204" pitchFamily="34" charset="0"/>
              </a:rPr>
              <a:t>Realising</a:t>
            </a:r>
            <a:r>
              <a:rPr lang="en-US" sz="1600" dirty="0">
                <a:effectLst/>
                <a:latin typeface="Arial" panose="020B0604020202020204" pitchFamily="34" charset="0"/>
                <a:ea typeface="Calibri" panose="020F0502020204030204" pitchFamily="34" charset="0"/>
                <a:cs typeface="Arial" panose="020B0604020202020204" pitchFamily="34" charset="0"/>
              </a:rPr>
              <a:t> a virtual GEO remote sensing satellite constellation as proposed by CEOS AC-AV white paper. Working towards monitoring Dust and Sand Storms (SDS), smoke generated by mass burning of vegetation, Monitoring stratospheric Ozone … </a:t>
            </a:r>
            <a:r>
              <a:rPr lang="en-US" sz="1600" dirty="0" err="1">
                <a:effectLst/>
                <a:latin typeface="Arial" panose="020B0604020202020204" pitchFamily="34" charset="0"/>
                <a:ea typeface="Calibri" panose="020F0502020204030204" pitchFamily="34" charset="0"/>
                <a:cs typeface="Arial" panose="020B0604020202020204" pitchFamily="34" charset="0"/>
              </a:rPr>
              <a:t>etc</a:t>
            </a:r>
            <a:r>
              <a:rPr lang="en-US" sz="1600" dirty="0">
                <a:effectLst/>
                <a:latin typeface="Arial" panose="020B0604020202020204" pitchFamily="34" charset="0"/>
                <a:ea typeface="Calibri" panose="020F0502020204030204" pitchFamily="34" charset="0"/>
                <a:cs typeface="Arial" panose="020B0604020202020204" pitchFamily="34" charset="0"/>
              </a:rPr>
              <a:t>  and impact of Air Quality (AQ) on quality of life</a:t>
            </a:r>
            <a:endParaRPr lang="en-US" sz="1600" b="1"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sz="1600" b="1" u="sng" kern="100" dirty="0">
                <a:effectLst/>
                <a:latin typeface="Arial" panose="020B0604020202020204" pitchFamily="34" charset="0"/>
                <a:ea typeface="Calibri" panose="020F0502020204030204" pitchFamily="34" charset="0"/>
                <a:cs typeface="Arial" panose="020B0604020202020204" pitchFamily="34" charset="0"/>
              </a:rPr>
              <a:t>Discussion points:</a:t>
            </a:r>
            <a:endParaRPr lang="en-GB" sz="1600" b="1" kern="100" dirty="0">
              <a:effectLst/>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GB" sz="1600" kern="100" dirty="0">
                <a:effectLst/>
                <a:latin typeface="Arial" panose="020B0604020202020204" pitchFamily="34" charset="0"/>
                <a:ea typeface="Calibri" panose="020F0502020204030204" pitchFamily="34" charset="0"/>
                <a:cs typeface="Arial" panose="020B0604020202020204" pitchFamily="34" charset="0"/>
              </a:rPr>
              <a:t>The need to improve monitoring of atmospheric constituents and assessing air quality over the Middle East and Africa is a critical unmet need.</a:t>
            </a:r>
          </a:p>
          <a:p>
            <a:pPr marL="285750" indent="-285750">
              <a:buFont typeface="Arial" panose="020B0604020202020204" pitchFamily="34" charset="0"/>
              <a:buChar char="•"/>
            </a:pPr>
            <a:r>
              <a:rPr lang="en-GB" sz="1600" kern="100" dirty="0">
                <a:effectLst/>
                <a:latin typeface="Arial" panose="020B0604020202020204" pitchFamily="34" charset="0"/>
                <a:ea typeface="Calibri" panose="020F0502020204030204" pitchFamily="34" charset="0"/>
                <a:cs typeface="Arial" panose="020B0604020202020204" pitchFamily="34" charset="0"/>
              </a:rPr>
              <a:t>How can MEASMA help better understand and forecast the impacts of dust storms and air pollutants on people and our environment.</a:t>
            </a:r>
          </a:p>
          <a:p>
            <a:pPr marL="285750" indent="-285750">
              <a:buFont typeface="Arial" panose="020B0604020202020204" pitchFamily="34" charset="0"/>
              <a:buChar char="•"/>
            </a:pPr>
            <a:r>
              <a:rPr lang="en-GB" sz="1600" kern="100" dirty="0">
                <a:effectLst/>
                <a:latin typeface="Arial" panose="020B0604020202020204" pitchFamily="34" charset="0"/>
                <a:ea typeface="Calibri" panose="020F0502020204030204" pitchFamily="34" charset="0"/>
                <a:cs typeface="Arial" panose="020B0604020202020204" pitchFamily="34" charset="0"/>
              </a:rPr>
              <a:t> Propose building on the success of TEMPO, GEMS, and Sentinel-4 – filling the global gap of air quality monitoring from GEO.</a:t>
            </a:r>
          </a:p>
          <a:p>
            <a:pPr marL="285750" indent="-285750">
              <a:lnSpc>
                <a:spcPct val="107000"/>
              </a:lnSpc>
              <a:spcAft>
                <a:spcPts val="800"/>
              </a:spcAft>
              <a:buFont typeface="Arial" panose="020B0604020202020204" pitchFamily="34" charset="0"/>
              <a:buChar char="•"/>
            </a:pPr>
            <a:r>
              <a:rPr lang="en-GB" sz="1600" dirty="0">
                <a:effectLst/>
                <a:latin typeface="Arial" panose="020B0604020202020204" pitchFamily="34" charset="0"/>
                <a:ea typeface="Calibri" panose="020F0502020204030204" pitchFamily="34" charset="0"/>
                <a:cs typeface="Arial" panose="020B0604020202020204" pitchFamily="34" charset="0"/>
              </a:rPr>
              <a:t>What are the most essential requirements for defining the MEASMA Observatory specifications? </a:t>
            </a:r>
          </a:p>
          <a:p>
            <a:pPr>
              <a:lnSpc>
                <a:spcPct val="107000"/>
              </a:lnSpc>
              <a:spcAft>
                <a:spcPts val="800"/>
              </a:spcAft>
            </a:pPr>
            <a:r>
              <a:rPr lang="en-GB" sz="1600" b="1" u="sng" kern="100" dirty="0">
                <a:effectLst/>
                <a:latin typeface="Arial" panose="020B0604020202020204" pitchFamily="34" charset="0"/>
                <a:ea typeface="Calibri" panose="020F0502020204030204" pitchFamily="34" charset="0"/>
                <a:cs typeface="Arial" panose="020B0604020202020204" pitchFamily="34" charset="0"/>
              </a:rPr>
              <a:t>MEASMA is Aligned with and Meet the UNCCD CoP16 SDS Decisions and </a:t>
            </a:r>
            <a:r>
              <a:rPr lang="en-GB" sz="1600" b="1" u="sng" kern="100" dirty="0">
                <a:latin typeface="Arial" panose="020B0604020202020204" pitchFamily="34" charset="0"/>
                <a:ea typeface="Calibri" panose="020F0502020204030204" pitchFamily="34" charset="0"/>
                <a:cs typeface="Arial" panose="020B0604020202020204" pitchFamily="34" charset="0"/>
              </a:rPr>
              <a:t>Agreed SDS Actions:</a:t>
            </a:r>
            <a:endParaRPr lang="en-GB" sz="1600" b="1"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US" sz="1600" dirty="0">
                <a:effectLst/>
                <a:latin typeface="Arial" panose="020B0604020202020204" pitchFamily="34" charset="0"/>
                <a:ea typeface="Calibri" panose="020F0502020204030204" pitchFamily="34" charset="0"/>
                <a:cs typeface="Arial" panose="020B0604020202020204" pitchFamily="34" charset="0"/>
              </a:rPr>
              <a:t>INTOSPASS did an alignment study of the MEASMA Observatory Proposal document with the Report of the CoP16 Outcomes - Part </a:t>
            </a:r>
            <a:r>
              <a:rPr lang="en-US" sz="1600" dirty="0">
                <a:latin typeface="Arial" panose="020B0604020202020204" pitchFamily="34" charset="0"/>
                <a:ea typeface="Calibri" panose="020F0502020204030204" pitchFamily="34" charset="0"/>
                <a:cs typeface="Arial" panose="020B0604020202020204" pitchFamily="34" charset="0"/>
              </a:rPr>
              <a:t>T</a:t>
            </a:r>
            <a:r>
              <a:rPr lang="en-US" sz="1600" dirty="0">
                <a:effectLst/>
                <a:latin typeface="Arial" panose="020B0604020202020204" pitchFamily="34" charset="0"/>
                <a:ea typeface="Calibri" panose="020F0502020204030204" pitchFamily="34" charset="0"/>
                <a:cs typeface="Arial" panose="020B0604020202020204" pitchFamily="34" charset="0"/>
              </a:rPr>
              <a:t>wo: Action taken by the CoP16. The </a:t>
            </a:r>
            <a:r>
              <a:rPr lang="en-US" sz="1600" dirty="0">
                <a:latin typeface="Arial" panose="020B0604020202020204" pitchFamily="34" charset="0"/>
                <a:ea typeface="Calibri" panose="020F0502020204030204" pitchFamily="34" charset="0"/>
                <a:cs typeface="Arial" panose="020B0604020202020204" pitchFamily="34" charset="0"/>
              </a:rPr>
              <a:t>study clearly demonstrated the strong alignment between the planned </a:t>
            </a:r>
            <a:r>
              <a:rPr lang="en-US" sz="1600" dirty="0">
                <a:effectLst/>
                <a:latin typeface="Arial" panose="020B0604020202020204" pitchFamily="34" charset="0"/>
                <a:ea typeface="Calibri" panose="020F0502020204030204" pitchFamily="34" charset="0"/>
                <a:cs typeface="Arial" panose="020B0604020202020204" pitchFamily="34" charset="0"/>
              </a:rPr>
              <a:t>MEASMA SDS related services and the CoP16 SDS actions. The resulting document was acknowledged by UNCCD.</a:t>
            </a:r>
            <a:endParaRPr lang="en-GB" sz="1600" dirty="0">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7A6A1E98-F973-721B-6D38-BC47F3C0169B}"/>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3740468"/>
      </p:ext>
    </p:extLst>
  </p:cSld>
  <p:clrMapOvr>
    <a:masterClrMapping/>
  </p:clrMapOvr>
  <mc:AlternateContent xmlns:mc="http://schemas.openxmlformats.org/markup-compatibility/2006" xmlns:p14="http://schemas.microsoft.com/office/powerpoint/2010/main">
    <mc:Choice Requires="p14">
      <p:transition spd="slow" p14:dur="2000" advTm="80996"/>
    </mc:Choice>
    <mc:Fallback xmlns="">
      <p:transition spd="slow" advTm="80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8A255552-BB09-1CB2-9713-300DAA168BBC}"/>
              </a:ext>
            </a:extLst>
          </p:cNvPr>
          <p:cNvSpPr txBox="1"/>
          <p:nvPr/>
        </p:nvSpPr>
        <p:spPr>
          <a:xfrm>
            <a:off x="446315" y="388227"/>
            <a:ext cx="10450317" cy="526426"/>
          </a:xfrm>
          <a:prstGeom prst="rect">
            <a:avLst/>
          </a:prstGeom>
          <a:noFill/>
        </p:spPr>
        <p:txBody>
          <a:bodyPr wrap="square">
            <a:spAutoFit/>
          </a:bodyPr>
          <a:lstStyle/>
          <a:p>
            <a:pPr algn="ctr">
              <a:lnSpc>
                <a:spcPct val="105000"/>
              </a:lnSpc>
              <a:spcAft>
                <a:spcPts val="800"/>
              </a:spcAft>
            </a:pPr>
            <a:r>
              <a:rPr lang="en-GB" sz="2800" b="1" u="sng" dirty="0">
                <a:effectLst/>
                <a:latin typeface="Calibri" panose="020F0502020204030204" pitchFamily="34" charset="0"/>
                <a:ea typeface="Times New Roman" panose="02020603050405020304" pitchFamily="18" charset="0"/>
                <a:cs typeface="Arial" panose="020B0604020202020204" pitchFamily="34" charset="0"/>
              </a:rPr>
              <a:t>Proposal for MEASMA Air Quality Community of Practice (CoP) </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155BDCA2-1E87-2AAA-BDB9-F17C9207AD61}"/>
              </a:ext>
            </a:extLst>
          </p:cNvPr>
          <p:cNvSpPr txBox="1"/>
          <p:nvPr/>
        </p:nvSpPr>
        <p:spPr>
          <a:xfrm>
            <a:off x="589717" y="1497356"/>
            <a:ext cx="10711138" cy="5070619"/>
          </a:xfrm>
          <a:prstGeom prst="rect">
            <a:avLst/>
          </a:prstGeom>
          <a:noFill/>
        </p:spPr>
        <p:txBody>
          <a:bodyPr wrap="square">
            <a:spAutoFit/>
          </a:bodyPr>
          <a:lstStyle/>
          <a:p>
            <a:pPr algn="just">
              <a:spcAft>
                <a:spcPts val="30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b="1" dirty="0">
                <a:effectLst/>
                <a:latin typeface="Arial" panose="020B0604020202020204" pitchFamily="34" charset="0"/>
                <a:ea typeface="Times New Roman" panose="02020603050405020304" pitchFamily="18" charset="0"/>
                <a:cs typeface="Arial" panose="020B0604020202020204" pitchFamily="34" charset="0"/>
              </a:rPr>
              <a:t>The primary objectives of the MEASMA Air Quality CoP are as follows:</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Foster local, regional and global collaboration and networking among researchers, scientists, practitioners, and policymakers interested in space-based monitoring of aerosols and air quality in </a:t>
            </a:r>
            <a:r>
              <a:rPr lang="en-GB" dirty="0">
                <a:latin typeface="Arial" panose="020B0604020202020204" pitchFamily="34" charset="0"/>
                <a:ea typeface="Times New Roman" panose="02020603050405020304" pitchFamily="18" charset="0"/>
                <a:cs typeface="Arial" panose="020B0604020202020204" pitchFamily="34" charset="0"/>
              </a:rPr>
              <a:t>the region</a:t>
            </a: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Share knowledge, expertise, and best practices in the acquisition, processing, and interpretation of satellite data for aerosol and air quality analysis.</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u="none" strike="noStrike" dirty="0">
                <a:effectLst/>
                <a:latin typeface="Arial" panose="020B0604020202020204" pitchFamily="34" charset="0"/>
                <a:ea typeface="Times New Roman" panose="02020603050405020304" pitchFamily="18" charset="0"/>
                <a:cs typeface="Arial" panose="020B0604020202020204" pitchFamily="34" charset="0"/>
              </a:rPr>
              <a:t>Define the needs and science objectives for space based remote sensing system, that may lead to the definition of space mission objectives, requirements and concept for a spaceborne remote sensing instrument(s) and related satellite architecture.</a:t>
            </a:r>
            <a:endParaRPr lang="en-GB" u="none" strike="noStrike" dirty="0">
              <a:effectLst/>
              <a:latin typeface="Arial" panose="020B0604020202020204" pitchFamily="34" charset="0"/>
              <a:ea typeface="Times New Roman" panose="02020603050405020304" pitchFamily="18" charset="0"/>
              <a:cs typeface="Arial" panose="020B0604020202020204" pitchFamily="34" charset="0"/>
            </a:endParaRP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Identify and address key challenges and gaps in aerosol and air quality monitoring, modelling, and impact assessment through collaborative research and innovation.</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Support capacity building initiatives and skill development in space-based aerosol and air quality monitoring among CoP members and stakeholders.</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Contribute to evidence-based decision-making and policy development for mitigating the environmental and health impacts of aerosols and air pollution in </a:t>
            </a:r>
            <a:r>
              <a:rPr lang="en-GB" dirty="0">
                <a:latin typeface="Arial" panose="020B0604020202020204" pitchFamily="34" charset="0"/>
                <a:ea typeface="Times New Roman" panose="02020603050405020304" pitchFamily="18" charset="0"/>
                <a:cs typeface="Arial" panose="020B0604020202020204" pitchFamily="34" charset="0"/>
              </a:rPr>
              <a:t>the region</a:t>
            </a: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a:t>
            </a:r>
          </a:p>
          <a:p>
            <a:pPr marL="342900" lvl="0" indent="-342900" algn="just">
              <a:spcAft>
                <a:spcPts val="300"/>
              </a:spcAft>
              <a:buSzPts val="1000"/>
              <a:buFont typeface="+mj-lt"/>
              <a:buAutoNum type="arabicPeriod"/>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GB" u="none" strike="noStrike" dirty="0">
                <a:effectLst/>
                <a:latin typeface="Arial" panose="020B0604020202020204" pitchFamily="34" charset="0"/>
                <a:ea typeface="Times New Roman" panose="02020603050405020304" pitchFamily="18" charset="0"/>
                <a:cs typeface="Arial" panose="020B0604020202020204" pitchFamily="34" charset="0"/>
              </a:rPr>
              <a:t>Encourage and grow a vibrant community in the domain of aerosols and air quality remote sensing, including participation and hosting of working groups, technical meetings and conferences.</a:t>
            </a:r>
          </a:p>
        </p:txBody>
      </p:sp>
      <p:grpSp>
        <p:nvGrpSpPr>
          <p:cNvPr id="8" name="Group 7">
            <a:extLst>
              <a:ext uri="{FF2B5EF4-FFF2-40B4-BE49-F238E27FC236}">
                <a16:creationId xmlns:a16="http://schemas.microsoft.com/office/drawing/2014/main" id="{15FFE106-A446-FD21-56A3-666BCDC6C1B9}"/>
              </a:ext>
            </a:extLst>
          </p:cNvPr>
          <p:cNvGrpSpPr/>
          <p:nvPr/>
        </p:nvGrpSpPr>
        <p:grpSpPr>
          <a:xfrm>
            <a:off x="2886392" y="792479"/>
            <a:ext cx="6419215" cy="944880"/>
            <a:chOff x="2886392" y="837304"/>
            <a:chExt cx="6419215" cy="944880"/>
          </a:xfrm>
        </p:grpSpPr>
        <p:pic>
          <p:nvPicPr>
            <p:cNvPr id="2" name="Picture 1">
              <a:extLst>
                <a:ext uri="{FF2B5EF4-FFF2-40B4-BE49-F238E27FC236}">
                  <a16:creationId xmlns:a16="http://schemas.microsoft.com/office/drawing/2014/main" id="{E80FE5D7-0D8D-1DFC-B871-16592289A0A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71072" y="979544"/>
              <a:ext cx="2263775" cy="550545"/>
            </a:xfrm>
            <a:prstGeom prst="rect">
              <a:avLst/>
            </a:prstGeom>
            <a:noFill/>
          </p:spPr>
        </p:pic>
        <p:pic>
          <p:nvPicPr>
            <p:cNvPr id="4" name="Picture 3">
              <a:extLst>
                <a:ext uri="{FF2B5EF4-FFF2-40B4-BE49-F238E27FC236}">
                  <a16:creationId xmlns:a16="http://schemas.microsoft.com/office/drawing/2014/main" id="{F76B4194-476D-45F2-06E0-C48AD95E48D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86392" y="837304"/>
              <a:ext cx="1722120" cy="944880"/>
            </a:xfrm>
            <a:prstGeom prst="rect">
              <a:avLst/>
            </a:prstGeom>
            <a:noFill/>
          </p:spPr>
        </p:pic>
        <p:pic>
          <p:nvPicPr>
            <p:cNvPr id="5" name="Picture 4">
              <a:extLst>
                <a:ext uri="{FF2B5EF4-FFF2-40B4-BE49-F238E27FC236}">
                  <a16:creationId xmlns:a16="http://schemas.microsoft.com/office/drawing/2014/main" id="{C22D7C2F-5F31-E673-0DB8-6168FB19AAC5}"/>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336472" y="1001769"/>
              <a:ext cx="1969135" cy="591185"/>
            </a:xfrm>
            <a:prstGeom prst="rect">
              <a:avLst/>
            </a:prstGeom>
            <a:noFill/>
          </p:spPr>
        </p:pic>
      </p:grpSp>
      <p:pic>
        <p:nvPicPr>
          <p:cNvPr id="13" name="Audio 12">
            <a:hlinkClick r:id="" action="ppaction://media"/>
            <a:extLst>
              <a:ext uri="{FF2B5EF4-FFF2-40B4-BE49-F238E27FC236}">
                <a16:creationId xmlns:a16="http://schemas.microsoft.com/office/drawing/2014/main" id="{7DBE1F28-34B5-54C7-7BA3-B7CA8BF9D03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7536358"/>
      </p:ext>
    </p:extLst>
  </p:cSld>
  <p:clrMapOvr>
    <a:masterClrMapping/>
  </p:clrMapOvr>
  <mc:AlternateContent xmlns:mc="http://schemas.openxmlformats.org/markup-compatibility/2006" xmlns:p14="http://schemas.microsoft.com/office/powerpoint/2010/main">
    <mc:Choice Requires="p14">
      <p:transition spd="slow" p14:dur="2000" advTm="23204"/>
    </mc:Choice>
    <mc:Fallback xmlns="">
      <p:transition spd="slow" advTm="2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64A39-C948-4237-FBD9-07F8925A4E49}"/>
            </a:ext>
          </a:extLst>
        </p:cNvPr>
        <p:cNvGrpSpPr/>
        <p:nvPr/>
      </p:nvGrpSpPr>
      <p:grpSpPr>
        <a:xfrm>
          <a:off x="0" y="0"/>
          <a:ext cx="0" cy="0"/>
          <a:chOff x="0" y="0"/>
          <a:chExt cx="0" cy="0"/>
        </a:xfrm>
      </p:grpSpPr>
      <p:sp>
        <p:nvSpPr>
          <p:cNvPr id="36" name="Text Box 1">
            <a:extLst>
              <a:ext uri="{FF2B5EF4-FFF2-40B4-BE49-F238E27FC236}">
                <a16:creationId xmlns:a16="http://schemas.microsoft.com/office/drawing/2014/main" id="{FFEF72B5-A3DF-6140-5846-765EDBE4054E}"/>
              </a:ext>
            </a:extLst>
          </p:cNvPr>
          <p:cNvSpPr txBox="1"/>
          <p:nvPr/>
        </p:nvSpPr>
        <p:spPr>
          <a:xfrm>
            <a:off x="-1" y="0"/>
            <a:ext cx="10906539" cy="115037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spcAft>
                <a:spcPts val="800"/>
              </a:spcAft>
            </a:pPr>
            <a:r>
              <a:rPr lang="en-GB" sz="7200" b="1" i="1" kern="100" dirty="0">
                <a:ln>
                  <a:noFill/>
                </a:ln>
                <a:solidFill>
                  <a:srgbClr val="A5A5A5"/>
                </a:solidFill>
                <a:effectLst/>
                <a:latin typeface="Federation" pitchFamily="2" charset="0"/>
                <a:ea typeface="Calibri" panose="020F0502020204030204" pitchFamily="34" charset="0"/>
                <a:cs typeface="Arial" panose="020B0604020202020204" pitchFamily="34" charset="0"/>
              </a:rPr>
              <a:t>INTOSPASS</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   </a:t>
            </a:r>
            <a:r>
              <a:rPr lang="en-GB"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INTERNATIONAL OUTER </a:t>
            </a:r>
            <a:r>
              <a:rPr lang="en-GB" b="1" i="1" dirty="0">
                <a:solidFill>
                  <a:srgbClr val="A5A5A5"/>
                </a:solidFill>
                <a:latin typeface="Arial Black" panose="020B0A04020102020204" pitchFamily="34" charset="0"/>
                <a:ea typeface="Calibri" panose="020F0502020204030204" pitchFamily="34" charset="0"/>
                <a:cs typeface="Arial" panose="020B0604020202020204" pitchFamily="34" charset="0"/>
              </a:rPr>
              <a:t>SPACE ASSOCIATION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3E058CB8-E371-FAAA-02CE-B8C549D3EC02}"/>
              </a:ext>
            </a:extLst>
          </p:cNvPr>
          <p:cNvPicPr>
            <a:picLocks noChangeAspect="1"/>
          </p:cNvPicPr>
          <p:nvPr/>
        </p:nvPicPr>
        <p:blipFill>
          <a:blip r:embed="rId5"/>
          <a:stretch>
            <a:fillRect/>
          </a:stretch>
        </p:blipFill>
        <p:spPr>
          <a:xfrm>
            <a:off x="1859870" y="1026900"/>
            <a:ext cx="8154988" cy="5709179"/>
          </a:xfrm>
          <a:prstGeom prst="rect">
            <a:avLst/>
          </a:prstGeom>
          <a:ln>
            <a:solidFill>
              <a:schemeClr val="accent1"/>
            </a:solidFill>
          </a:ln>
        </p:spPr>
      </p:pic>
      <p:pic>
        <p:nvPicPr>
          <p:cNvPr id="9" name="Audio 8">
            <a:hlinkClick r:id="" action="ppaction://media"/>
            <a:extLst>
              <a:ext uri="{FF2B5EF4-FFF2-40B4-BE49-F238E27FC236}">
                <a16:creationId xmlns:a16="http://schemas.microsoft.com/office/drawing/2014/main" id="{8CC8D264-D50A-6AB4-5D75-9DC1333C75C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05267664"/>
      </p:ext>
    </p:extLst>
  </p:cSld>
  <p:clrMapOvr>
    <a:masterClrMapping/>
  </p:clrMapOvr>
  <mc:AlternateContent xmlns:mc="http://schemas.openxmlformats.org/markup-compatibility/2006" xmlns:p14="http://schemas.microsoft.com/office/powerpoint/2010/main">
    <mc:Choice Requires="p14">
      <p:transition spd="slow" p14:dur="2000" advTm="29018"/>
    </mc:Choice>
    <mc:Fallback xmlns="">
      <p:transition spd="slow" advTm="2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DFFE93D4-60D4-A83E-0969-623D0F42F66C}"/>
              </a:ext>
            </a:extLst>
          </p:cNvPr>
          <p:cNvSpPr txBox="1"/>
          <p:nvPr/>
        </p:nvSpPr>
        <p:spPr>
          <a:xfrm>
            <a:off x="750052" y="1592518"/>
            <a:ext cx="10347312" cy="4710007"/>
          </a:xfrm>
          <a:prstGeom prst="rect">
            <a:avLst/>
          </a:prstGeom>
          <a:noFill/>
        </p:spPr>
        <p:txBody>
          <a:bodyPr wrap="square">
            <a:spAutoFit/>
          </a:bodyPr>
          <a:lstStyle/>
          <a:p>
            <a:pPr algn="ctr">
              <a:lnSpc>
                <a:spcPct val="105000"/>
              </a:lnSpc>
              <a:spcAft>
                <a:spcPts val="800"/>
              </a:spcAft>
            </a:pPr>
            <a:r>
              <a:rPr lang="en-US" sz="4000" b="1" u="sng" dirty="0">
                <a:latin typeface="Calibri" panose="020F0502020204030204" pitchFamily="34" charset="0"/>
                <a:ea typeface="Times New Roman" panose="02020603050405020304" pitchFamily="18" charset="0"/>
                <a:cs typeface="Arial" panose="020B0604020202020204" pitchFamily="34" charset="0"/>
              </a:rPr>
              <a:t>THANK YOU FOR YOUR PARTICIPATION</a:t>
            </a:r>
          </a:p>
          <a:p>
            <a:pPr algn="ctr">
              <a:lnSpc>
                <a:spcPct val="105000"/>
              </a:lnSpc>
              <a:spcAft>
                <a:spcPts val="800"/>
              </a:spcAft>
            </a:pPr>
            <a:r>
              <a:rPr lang="en-US" sz="2800" b="1" u="sng" dirty="0">
                <a:latin typeface="Calibri" panose="020F0502020204030204" pitchFamily="34" charset="0"/>
                <a:ea typeface="Times New Roman" panose="02020603050405020304" pitchFamily="18" charset="0"/>
                <a:cs typeface="Arial" panose="020B0604020202020204" pitchFamily="34" charset="0"/>
                <a:hlinkClick r:id="rId4"/>
              </a:rPr>
              <a:t>www.intospass.org</a:t>
            </a:r>
            <a:endParaRPr lang="en-US" sz="2800" b="1" u="sng" dirty="0">
              <a:latin typeface="Calibri" panose="020F0502020204030204" pitchFamily="34" charset="0"/>
              <a:ea typeface="Times New Roman" panose="02020603050405020304" pitchFamily="18" charset="0"/>
              <a:cs typeface="Arial" panose="020B0604020202020204" pitchFamily="34" charset="0"/>
            </a:endParaRPr>
          </a:p>
          <a:p>
            <a:pPr algn="ctr">
              <a:lnSpc>
                <a:spcPct val="105000"/>
              </a:lnSpc>
              <a:spcAft>
                <a:spcPts val="800"/>
              </a:spcAft>
            </a:pPr>
            <a:endParaRPr lang="en-US" sz="2800" b="1" u="sng" dirty="0">
              <a:latin typeface="Calibri" panose="020F0502020204030204" pitchFamily="34" charset="0"/>
              <a:ea typeface="Times New Roman" panose="02020603050405020304" pitchFamily="18" charset="0"/>
              <a:cs typeface="Arial" panose="020B0604020202020204" pitchFamily="34" charset="0"/>
            </a:endParaRPr>
          </a:p>
          <a:p>
            <a:pPr algn="ctr">
              <a:lnSpc>
                <a:spcPct val="105000"/>
              </a:lnSpc>
              <a:spcAft>
                <a:spcPts val="800"/>
              </a:spcAft>
            </a:pPr>
            <a:r>
              <a:rPr lang="en-US" sz="2800" b="1" u="sng" dirty="0">
                <a:latin typeface="Calibri" panose="020F0502020204030204" pitchFamily="34" charset="0"/>
                <a:ea typeface="Times New Roman" panose="02020603050405020304" pitchFamily="18" charset="0"/>
                <a:cs typeface="Arial" panose="020B0604020202020204" pitchFamily="34" charset="0"/>
              </a:rPr>
              <a:t>For further details please contact</a:t>
            </a:r>
          </a:p>
          <a:p>
            <a:pPr algn="ctr">
              <a:lnSpc>
                <a:spcPct val="105000"/>
              </a:lnSpc>
              <a:spcAft>
                <a:spcPts val="800"/>
              </a:spcAft>
            </a:pPr>
            <a:r>
              <a:rPr lang="en-US" sz="2800" b="1" dirty="0">
                <a:latin typeface="Calibri" panose="020F0502020204030204" pitchFamily="34" charset="0"/>
                <a:ea typeface="Times New Roman" panose="02020603050405020304" pitchFamily="18" charset="0"/>
                <a:cs typeface="Arial" panose="020B0604020202020204" pitchFamily="34" charset="0"/>
              </a:rPr>
              <a:t>Dr Omar Emam</a:t>
            </a:r>
          </a:p>
          <a:p>
            <a:pPr algn="ctr">
              <a:lnSpc>
                <a:spcPct val="105000"/>
              </a:lnSpc>
              <a:spcAft>
                <a:spcPts val="800"/>
              </a:spcAft>
            </a:pPr>
            <a:r>
              <a:rPr lang="en-US" sz="2800" b="1" dirty="0">
                <a:latin typeface="Calibri" panose="020F0502020204030204" pitchFamily="34" charset="0"/>
                <a:ea typeface="Times New Roman" panose="02020603050405020304" pitchFamily="18" charset="0"/>
                <a:cs typeface="Arial" panose="020B0604020202020204" pitchFamily="34" charset="0"/>
              </a:rPr>
              <a:t>Email: omar.emam@intospass.org </a:t>
            </a:r>
          </a:p>
          <a:p>
            <a:pPr algn="ctr">
              <a:lnSpc>
                <a:spcPct val="105000"/>
              </a:lnSpc>
              <a:spcAft>
                <a:spcPts val="800"/>
              </a:spcAft>
            </a:pPr>
            <a:r>
              <a:rPr lang="en-US" sz="2800" b="1" dirty="0">
                <a:latin typeface="Calibri" panose="020F0502020204030204" pitchFamily="34" charset="0"/>
                <a:ea typeface="Times New Roman" panose="02020603050405020304" pitchFamily="18" charset="0"/>
                <a:cs typeface="Arial" panose="020B0604020202020204" pitchFamily="34" charset="0"/>
              </a:rPr>
              <a:t>M: +44 756 1234 155</a:t>
            </a:r>
          </a:p>
          <a:p>
            <a:pPr algn="ctr">
              <a:spcAft>
                <a:spcPts val="600"/>
              </a:spcAft>
            </a:pPr>
            <a:r>
              <a:rPr lang="en-US" sz="1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INTOSPASS - International Outer Space Association Ltd is a nonprofit organization limited by guarantee registered in England and Wales, company registration number: 1482868.</a:t>
            </a:r>
          </a:p>
          <a:p>
            <a:pPr algn="ctr">
              <a:spcAft>
                <a:spcPts val="600"/>
              </a:spcAft>
            </a:pPr>
            <a:r>
              <a:rPr lang="en-US" sz="1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The INTOSPASS article of association ensures that it is not established or conducted for private gain: any surplus funds are used primarily for the benefit of the worldwide Space community through INTOSPASS </a:t>
            </a:r>
            <a:r>
              <a:rPr lang="en-US" sz="1000" dirty="0" err="1">
                <a:solidFill>
                  <a:schemeClr val="tx1"/>
                </a:solidFill>
                <a:effectLst/>
                <a:latin typeface="Calibri" panose="020F0502020204030204" pitchFamily="34" charset="0"/>
                <a:ea typeface="Times New Roman" panose="02020603050405020304" pitchFamily="18" charset="0"/>
                <a:cs typeface="Arial" panose="020B0604020202020204" pitchFamily="34" charset="0"/>
              </a:rPr>
              <a:t>organised</a:t>
            </a:r>
            <a:r>
              <a:rPr lang="en-US" sz="1000" dirty="0">
                <a:solidFill>
                  <a:schemeClr val="tx1"/>
                </a:solidFill>
                <a:effectLst/>
                <a:latin typeface="Calibri" panose="020F0502020204030204" pitchFamily="34" charset="0"/>
                <a:ea typeface="Times New Roman" panose="02020603050405020304" pitchFamily="18" charset="0"/>
                <a:cs typeface="Arial" panose="020B0604020202020204" pitchFamily="34" charset="0"/>
              </a:rPr>
              <a:t> projects as well as funding proposals that get selected as part of INTOSPASS competitive calls for project proposals.</a:t>
            </a:r>
          </a:p>
        </p:txBody>
      </p:sp>
      <p:sp>
        <p:nvSpPr>
          <p:cNvPr id="36" name="Text Box 1">
            <a:extLst>
              <a:ext uri="{FF2B5EF4-FFF2-40B4-BE49-F238E27FC236}">
                <a16:creationId xmlns:a16="http://schemas.microsoft.com/office/drawing/2014/main" id="{5CE969E2-BB38-412E-75B3-EE54B4160D1B}"/>
              </a:ext>
            </a:extLst>
          </p:cNvPr>
          <p:cNvSpPr txBox="1"/>
          <p:nvPr/>
        </p:nvSpPr>
        <p:spPr>
          <a:xfrm>
            <a:off x="-1" y="0"/>
            <a:ext cx="10906539" cy="115037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algn="ctr">
              <a:lnSpc>
                <a:spcPct val="107000"/>
              </a:lnSpc>
              <a:spcAft>
                <a:spcPts val="800"/>
              </a:spcAft>
            </a:pPr>
            <a:r>
              <a:rPr lang="en-GB" sz="7200" b="1" i="1" kern="100" dirty="0">
                <a:ln>
                  <a:noFill/>
                </a:ln>
                <a:solidFill>
                  <a:srgbClr val="A5A5A5"/>
                </a:solidFill>
                <a:effectLst/>
                <a:latin typeface="Federation" pitchFamily="2" charset="0"/>
                <a:ea typeface="Calibri" panose="020F0502020204030204" pitchFamily="34" charset="0"/>
                <a:cs typeface="Arial" panose="020B0604020202020204" pitchFamily="34" charset="0"/>
              </a:rPr>
              <a:t>INTOSPASS</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   </a:t>
            </a:r>
            <a:r>
              <a:rPr lang="en-GB"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INTERNATIONAL OUTER </a:t>
            </a:r>
            <a:r>
              <a:rPr lang="en-GB" b="1" i="1" dirty="0">
                <a:solidFill>
                  <a:srgbClr val="A5A5A5"/>
                </a:solidFill>
                <a:latin typeface="Arial Black" panose="020B0A04020102020204" pitchFamily="34" charset="0"/>
                <a:ea typeface="Calibri" panose="020F0502020204030204" pitchFamily="34" charset="0"/>
                <a:cs typeface="Arial" panose="020B0604020202020204" pitchFamily="34" charset="0"/>
              </a:rPr>
              <a:t>SPACE ASSOCIATION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8" name="Audio 7">
            <a:hlinkClick r:id="" action="ppaction://media"/>
            <a:extLst>
              <a:ext uri="{FF2B5EF4-FFF2-40B4-BE49-F238E27FC236}">
                <a16:creationId xmlns:a16="http://schemas.microsoft.com/office/drawing/2014/main" id="{6285AE72-CC89-6546-B492-7BA9F9B744B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49048426"/>
      </p:ext>
    </p:extLst>
  </p:cSld>
  <p:clrMapOvr>
    <a:masterClrMapping/>
  </p:clrMapOvr>
  <mc:AlternateContent xmlns:mc="http://schemas.openxmlformats.org/markup-compatibility/2006" xmlns:p14="http://schemas.microsoft.com/office/powerpoint/2010/main">
    <mc:Choice Requires="p14">
      <p:transition spd="slow" p14:dur="2000" advTm="15094"/>
    </mc:Choice>
    <mc:Fallback xmlns="">
      <p:transition spd="slow" advTm="15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1">
            <a:extLst>
              <a:ext uri="{FF2B5EF4-FFF2-40B4-BE49-F238E27FC236}">
                <a16:creationId xmlns:a16="http://schemas.microsoft.com/office/drawing/2014/main" id="{5CE969E2-BB38-412E-75B3-EE54B4160D1B}"/>
              </a:ext>
            </a:extLst>
          </p:cNvPr>
          <p:cNvSpPr txBox="1"/>
          <p:nvPr/>
        </p:nvSpPr>
        <p:spPr>
          <a:xfrm>
            <a:off x="22036" y="13252"/>
            <a:ext cx="10906539" cy="10895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 </a:t>
            </a:r>
          </a:p>
          <a:p>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3203313-4CCA-FAC0-4B83-9655201C3BC5}"/>
              </a:ext>
            </a:extLst>
          </p:cNvPr>
          <p:cNvPicPr>
            <a:picLocks noChangeAspect="1"/>
          </p:cNvPicPr>
          <p:nvPr/>
        </p:nvPicPr>
        <p:blipFill>
          <a:blip r:embed="rId5"/>
          <a:stretch>
            <a:fillRect/>
          </a:stretch>
        </p:blipFill>
        <p:spPr>
          <a:xfrm>
            <a:off x="225890" y="1379900"/>
            <a:ext cx="6583970" cy="3966542"/>
          </a:xfrm>
          <a:prstGeom prst="rect">
            <a:avLst/>
          </a:prstGeom>
        </p:spPr>
      </p:pic>
      <p:sp>
        <p:nvSpPr>
          <p:cNvPr id="10" name="TextBox 9">
            <a:extLst>
              <a:ext uri="{FF2B5EF4-FFF2-40B4-BE49-F238E27FC236}">
                <a16:creationId xmlns:a16="http://schemas.microsoft.com/office/drawing/2014/main" id="{EB7FBFD8-5D1C-0107-E46C-CE2C5C3B2CFE}"/>
              </a:ext>
            </a:extLst>
          </p:cNvPr>
          <p:cNvSpPr txBox="1"/>
          <p:nvPr/>
        </p:nvSpPr>
        <p:spPr>
          <a:xfrm>
            <a:off x="151566" y="5332075"/>
            <a:ext cx="6096000" cy="408958"/>
          </a:xfrm>
          <a:prstGeom prst="rect">
            <a:avLst/>
          </a:prstGeom>
          <a:noFill/>
        </p:spPr>
        <p:txBody>
          <a:bodyPr wrap="square">
            <a:spAutoFit/>
          </a:bodyPr>
          <a:lstStyle/>
          <a:p>
            <a:pPr marL="629920" algn="just">
              <a:lnSpc>
                <a:spcPct val="105000"/>
              </a:lnSpc>
              <a:spcAft>
                <a:spcPts val="600"/>
              </a:spcAft>
            </a:pPr>
            <a:r>
              <a:rPr lang="en-US" sz="1000"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6"/>
              </a:rPr>
              <a:t>https://ceos.org/document_management/Virtual_Constellations/ACC/Documents/GEO%20AQ%20Constellation%20Geophysical%20Validation%20Needs%201.1%202Oct2019.pdf</a:t>
            </a:r>
            <a:endParaRPr lang="en-GB" sz="1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2" name="TextBox 1">
            <a:extLst>
              <a:ext uri="{FF2B5EF4-FFF2-40B4-BE49-F238E27FC236}">
                <a16:creationId xmlns:a16="http://schemas.microsoft.com/office/drawing/2014/main" id="{F4048603-9BF5-1812-361E-C445B25D783B}"/>
              </a:ext>
            </a:extLst>
          </p:cNvPr>
          <p:cNvSpPr txBox="1"/>
          <p:nvPr/>
        </p:nvSpPr>
        <p:spPr>
          <a:xfrm>
            <a:off x="312282" y="915476"/>
            <a:ext cx="9363563" cy="464423"/>
          </a:xfrm>
          <a:prstGeom prst="rect">
            <a:avLst/>
          </a:prstGeom>
          <a:noFill/>
        </p:spPr>
        <p:txBody>
          <a:bodyPr wrap="square">
            <a:spAutoFit/>
          </a:bodyPr>
          <a:lstStyle/>
          <a:p>
            <a:pPr algn="just">
              <a:lnSpc>
                <a:spcPct val="105000"/>
              </a:lnSpc>
              <a:spcAft>
                <a:spcPts val="800"/>
              </a:spcAft>
            </a:pPr>
            <a:r>
              <a:rPr lang="en-GB" sz="2400" b="1" u="sng" dirty="0">
                <a:latin typeface="Calibri" panose="020F0502020204030204" pitchFamily="34" charset="0"/>
                <a:ea typeface="Times New Roman" panose="02020603050405020304" pitchFamily="18" charset="0"/>
                <a:cs typeface="Arial" panose="020B0604020202020204" pitchFamily="34" charset="0"/>
              </a:rPr>
              <a:t>Gaps in the Satellite Based Global Atmospheric Prolusion Monitoring</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p:txBody>
      </p:sp>
      <p:pic>
        <p:nvPicPr>
          <p:cNvPr id="7" name="Picture 6" descr="A map of the world&#10;&#10;Description automatically generated">
            <a:extLst>
              <a:ext uri="{FF2B5EF4-FFF2-40B4-BE49-F238E27FC236}">
                <a16:creationId xmlns:a16="http://schemas.microsoft.com/office/drawing/2014/main" id="{A8701E89-59AD-B238-54A5-3BC71FD161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4079" y="1380597"/>
            <a:ext cx="4948476" cy="5352179"/>
          </a:xfrm>
          <a:prstGeom prst="rect">
            <a:avLst/>
          </a:prstGeom>
        </p:spPr>
      </p:pic>
      <p:sp>
        <p:nvSpPr>
          <p:cNvPr id="20" name="TextBox 19">
            <a:extLst>
              <a:ext uri="{FF2B5EF4-FFF2-40B4-BE49-F238E27FC236}">
                <a16:creationId xmlns:a16="http://schemas.microsoft.com/office/drawing/2014/main" id="{8662A895-5045-89F6-1FA2-9A643477551D}"/>
              </a:ext>
            </a:extLst>
          </p:cNvPr>
          <p:cNvSpPr txBox="1"/>
          <p:nvPr/>
        </p:nvSpPr>
        <p:spPr>
          <a:xfrm>
            <a:off x="8223306" y="6591656"/>
            <a:ext cx="1452539" cy="249684"/>
          </a:xfrm>
          <a:prstGeom prst="rect">
            <a:avLst/>
          </a:prstGeom>
          <a:noFill/>
        </p:spPr>
        <p:txBody>
          <a:bodyPr wrap="square">
            <a:spAutoFit/>
          </a:bodyPr>
          <a:lstStyle/>
          <a:p>
            <a:pPr>
              <a:lnSpc>
                <a:spcPct val="107000"/>
              </a:lnSpc>
              <a:spcAft>
                <a:spcPts val="800"/>
              </a:spcAft>
            </a:pPr>
            <a:r>
              <a:rPr lang="en-US" sz="10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8">
                  <a:extLst>
                    <a:ext uri="{A12FA001-AC4F-418D-AE19-62706E023703}">
                      <ahyp:hlinkClr xmlns:ahyp="http://schemas.microsoft.com/office/drawing/2018/hyperlinkcolor" val="tx"/>
                    </a:ext>
                  </a:extLst>
                </a:hlinkClick>
              </a:rPr>
              <a:t>https://dust.aemet.es/</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925A0EF-4627-C354-6070-79883BE9CEFF}"/>
              </a:ext>
            </a:extLst>
          </p:cNvPr>
          <p:cNvSpPr txBox="1"/>
          <p:nvPr/>
        </p:nvSpPr>
        <p:spPr>
          <a:xfrm>
            <a:off x="142463" y="5723763"/>
            <a:ext cx="6767787" cy="923330"/>
          </a:xfrm>
          <a:prstGeom prst="rect">
            <a:avLst/>
          </a:prstGeom>
          <a:noFill/>
        </p:spPr>
        <p:txBody>
          <a:bodyPr wrap="square">
            <a:spAutoFit/>
          </a:bodyPr>
          <a:lstStyle/>
          <a:p>
            <a:r>
              <a:rPr lang="en-GB" dirty="0"/>
              <a:t>Image on the right illustrates how collective RGB Data from EUMETSAT satellites’ observations over KSA can provide high temporal resolution – but only give visual indications of Dust - pink areas. </a:t>
            </a:r>
          </a:p>
        </p:txBody>
      </p:sp>
      <p:pic>
        <p:nvPicPr>
          <p:cNvPr id="28" name="Video 27">
            <a:hlinkClick r:id="" action="ppaction://media"/>
            <a:extLst>
              <a:ext uri="{FF2B5EF4-FFF2-40B4-BE49-F238E27FC236}">
                <a16:creationId xmlns:a16="http://schemas.microsoft.com/office/drawing/2014/main" id="{67B61645-B31F-8A79-620F-956B2B5EB88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9"/>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13139762"/>
      </p:ext>
    </p:extLst>
  </p:cSld>
  <p:clrMapOvr>
    <a:masterClrMapping/>
  </p:clrMapOvr>
  <mc:AlternateContent xmlns:mc="http://schemas.openxmlformats.org/markup-compatibility/2006" xmlns:p14="http://schemas.microsoft.com/office/powerpoint/2010/main">
    <mc:Choice Requires="p14">
      <p:transition spd="slow" p14:dur="2000" advTm="21886"/>
    </mc:Choice>
    <mc:Fallback xmlns="">
      <p:transition spd="slow" advTm="2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8"/>
                </p:tgtEl>
              </p:cMediaNode>
            </p:video>
            <p:seq concurrent="1" nextAc="seek">
              <p:cTn id="8" restart="whenNotActive" fill="hold" evtFilter="cancelBubble" nodeType="interactiveSeq">
                <p:stCondLst>
                  <p:cond evt="onClick" delay="0">
                    <p:tgtEl>
                      <p:spTgt spid="2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8"/>
                                        </p:tgtEl>
                                      </p:cBhvr>
                                    </p:cmd>
                                  </p:childTnLst>
                                </p:cTn>
                              </p:par>
                            </p:childTnLst>
                          </p:cTn>
                        </p:par>
                      </p:childTnLst>
                    </p:cTn>
                  </p:par>
                </p:childTnLst>
              </p:cTn>
              <p:nextCondLst>
                <p:cond evt="onClick" delay="0">
                  <p:tgtEl>
                    <p:spTgt spid="28"/>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6D7F04B-8954-433F-18F4-A38A90CB41D0}"/>
              </a:ext>
            </a:extLst>
          </p:cNvPr>
          <p:cNvGrpSpPr/>
          <p:nvPr/>
        </p:nvGrpSpPr>
        <p:grpSpPr>
          <a:xfrm>
            <a:off x="6951307" y="1231042"/>
            <a:ext cx="4979806" cy="4922219"/>
            <a:chOff x="6939325" y="930286"/>
            <a:chExt cx="4630383" cy="4524713"/>
          </a:xfrm>
        </p:grpSpPr>
        <p:pic>
          <p:nvPicPr>
            <p:cNvPr id="10" name="Picture 9">
              <a:extLst>
                <a:ext uri="{FF2B5EF4-FFF2-40B4-BE49-F238E27FC236}">
                  <a16:creationId xmlns:a16="http://schemas.microsoft.com/office/drawing/2014/main" id="{D649F74D-329F-3B6E-75F3-67A203990762}"/>
                </a:ext>
              </a:extLst>
            </p:cNvPr>
            <p:cNvPicPr>
              <a:picLocks noChangeAspect="1"/>
            </p:cNvPicPr>
            <p:nvPr/>
          </p:nvPicPr>
          <p:blipFill>
            <a:blip r:embed="rId5"/>
            <a:stretch>
              <a:fillRect/>
            </a:stretch>
          </p:blipFill>
          <p:spPr>
            <a:xfrm>
              <a:off x="6939325" y="930286"/>
              <a:ext cx="4630383" cy="4524713"/>
            </a:xfrm>
            <a:prstGeom prst="rect">
              <a:avLst/>
            </a:prstGeom>
          </p:spPr>
        </p:pic>
        <p:sp>
          <p:nvSpPr>
            <p:cNvPr id="11" name="Trapezoid 10">
              <a:extLst>
                <a:ext uri="{FF2B5EF4-FFF2-40B4-BE49-F238E27FC236}">
                  <a16:creationId xmlns:a16="http://schemas.microsoft.com/office/drawing/2014/main" id="{D821A63B-D42F-6522-D411-EB0A53563873}"/>
                </a:ext>
              </a:extLst>
            </p:cNvPr>
            <p:cNvSpPr/>
            <p:nvPr/>
          </p:nvSpPr>
          <p:spPr>
            <a:xfrm>
              <a:off x="8574832" y="3208935"/>
              <a:ext cx="1810139" cy="1530221"/>
            </a:xfrm>
            <a:prstGeom prst="trapezoid">
              <a:avLst/>
            </a:prstGeom>
            <a:solidFill>
              <a:srgbClr val="4472C4">
                <a:alpha val="41961"/>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CEE1E72F-17C7-3759-31D7-4FE969801534}"/>
                </a:ext>
              </a:extLst>
            </p:cNvPr>
            <p:cNvSpPr txBox="1"/>
            <p:nvPr/>
          </p:nvSpPr>
          <p:spPr>
            <a:xfrm>
              <a:off x="7204947" y="2384570"/>
              <a:ext cx="1207703" cy="276999"/>
            </a:xfrm>
            <a:prstGeom prst="rect">
              <a:avLst/>
            </a:prstGeom>
            <a:noFill/>
          </p:spPr>
          <p:txBody>
            <a:bodyPr wrap="none" rtlCol="0">
              <a:spAutoFit/>
            </a:bodyPr>
            <a:lstStyle/>
            <a:p>
              <a:r>
                <a:rPr lang="en-GB" sz="1200" b="1" dirty="0"/>
                <a:t>MEASMA-GEON</a:t>
              </a:r>
            </a:p>
          </p:txBody>
        </p:sp>
        <p:sp>
          <p:nvSpPr>
            <p:cNvPr id="13" name="TextBox 12">
              <a:extLst>
                <a:ext uri="{FF2B5EF4-FFF2-40B4-BE49-F238E27FC236}">
                  <a16:creationId xmlns:a16="http://schemas.microsoft.com/office/drawing/2014/main" id="{F097ABF0-75C4-865A-770A-59D9F12EAC31}"/>
                </a:ext>
              </a:extLst>
            </p:cNvPr>
            <p:cNvSpPr txBox="1"/>
            <p:nvPr/>
          </p:nvSpPr>
          <p:spPr>
            <a:xfrm>
              <a:off x="10110595" y="3697046"/>
              <a:ext cx="1178849" cy="276999"/>
            </a:xfrm>
            <a:prstGeom prst="rect">
              <a:avLst/>
            </a:prstGeom>
            <a:noFill/>
          </p:spPr>
          <p:txBody>
            <a:bodyPr wrap="none" rtlCol="0">
              <a:spAutoFit/>
            </a:bodyPr>
            <a:lstStyle/>
            <a:p>
              <a:r>
                <a:rPr lang="en-GB" sz="1200" b="1" dirty="0"/>
                <a:t>MEASMA-GEOS</a:t>
              </a:r>
            </a:p>
          </p:txBody>
        </p:sp>
      </p:grpSp>
      <p:sp>
        <p:nvSpPr>
          <p:cNvPr id="19" name="TextBox 18">
            <a:extLst>
              <a:ext uri="{FF2B5EF4-FFF2-40B4-BE49-F238E27FC236}">
                <a16:creationId xmlns:a16="http://schemas.microsoft.com/office/drawing/2014/main" id="{7BC6E4E2-F447-ED8F-32D4-636580EEE112}"/>
              </a:ext>
            </a:extLst>
          </p:cNvPr>
          <p:cNvSpPr txBox="1"/>
          <p:nvPr/>
        </p:nvSpPr>
        <p:spPr>
          <a:xfrm>
            <a:off x="-330226" y="992742"/>
            <a:ext cx="7777506" cy="4781245"/>
          </a:xfrm>
          <a:prstGeom prst="rect">
            <a:avLst/>
          </a:prstGeom>
          <a:noFill/>
        </p:spPr>
        <p:txBody>
          <a:bodyPr wrap="square">
            <a:spAutoFit/>
          </a:bodyPr>
          <a:lstStyle/>
          <a:p>
            <a:pPr lvl="1"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Observatory Instrument Science </a:t>
            </a:r>
            <a:r>
              <a:rPr lang="en-GB" sz="2800" b="1" u="sng" dirty="0">
                <a:effectLst/>
                <a:latin typeface="Calibri" panose="020F0502020204030204" pitchFamily="34" charset="0"/>
                <a:ea typeface="Times New Roman" panose="02020603050405020304" pitchFamily="18" charset="0"/>
                <a:cs typeface="Arial" panose="020B0604020202020204" pitchFamily="34" charset="0"/>
              </a:rPr>
              <a:t>Overview:</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What are the temporal and spatial variations of </a:t>
            </a:r>
            <a:r>
              <a:rPr lang="en-US" sz="19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emissions</a:t>
            </a:r>
            <a:r>
              <a:rPr lang="en-US" sz="1900" dirty="0">
                <a:effectLst/>
                <a:latin typeface="Calibri" panose="020F0502020204030204" pitchFamily="34" charset="0"/>
                <a:ea typeface="Times New Roman" panose="02020603050405020304" pitchFamily="18" charset="0"/>
                <a:cs typeface="Arial" panose="020B0604020202020204" pitchFamily="34" charset="0"/>
              </a:rPr>
              <a:t> of gases and aerosols important for air quality and climate?</a:t>
            </a: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How do physical, chemical, and dynamical </a:t>
            </a:r>
            <a:r>
              <a:rPr lang="en-US" sz="19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processes</a:t>
            </a:r>
            <a:r>
              <a:rPr lang="en-US" sz="1900" dirty="0">
                <a:effectLst/>
                <a:latin typeface="Calibri" panose="020F0502020204030204" pitchFamily="34" charset="0"/>
                <a:ea typeface="Times New Roman" panose="02020603050405020304" pitchFamily="18" charset="0"/>
                <a:cs typeface="Arial" panose="020B0604020202020204" pitchFamily="34" charset="0"/>
              </a:rPr>
              <a:t> determine tropospheric composition and air quality over scales ranging from urban to continental, diurnally to seasonally?</a:t>
            </a: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How does air pollution drive </a:t>
            </a:r>
            <a:r>
              <a:rPr lang="en-US" sz="19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climate</a:t>
            </a:r>
            <a:r>
              <a:rPr lang="en-US" sz="1900" dirty="0">
                <a:effectLst/>
                <a:latin typeface="Calibri" panose="020F0502020204030204" pitchFamily="34" charset="0"/>
                <a:ea typeface="Times New Roman" panose="02020603050405020304" pitchFamily="18" charset="0"/>
                <a:cs typeface="Arial" panose="020B0604020202020204" pitchFamily="34" charset="0"/>
              </a:rPr>
              <a:t> </a:t>
            </a:r>
            <a:r>
              <a:rPr lang="en-US" sz="1900" dirty="0" err="1">
                <a:effectLst/>
                <a:latin typeface="Calibri" panose="020F0502020204030204" pitchFamily="34" charset="0"/>
                <a:ea typeface="Times New Roman" panose="02020603050405020304" pitchFamily="18" charset="0"/>
                <a:cs typeface="Arial" panose="020B0604020202020204" pitchFamily="34" charset="0"/>
              </a:rPr>
              <a:t>forcasting</a:t>
            </a:r>
            <a:r>
              <a:rPr lang="en-US" sz="1900" dirty="0">
                <a:effectLst/>
                <a:latin typeface="Calibri" panose="020F0502020204030204" pitchFamily="34" charset="0"/>
                <a:ea typeface="Times New Roman" panose="02020603050405020304" pitchFamily="18" charset="0"/>
                <a:cs typeface="Arial" panose="020B0604020202020204" pitchFamily="34" charset="0"/>
              </a:rPr>
              <a:t> and how does climate change affect air quality on a continental scale?</a:t>
            </a: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How can observations from space improve </a:t>
            </a:r>
            <a:r>
              <a:rPr lang="en-US" sz="19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air quality forecasts and assessments</a:t>
            </a:r>
            <a:r>
              <a:rPr lang="en-US" sz="1900" dirty="0">
                <a:effectLst/>
                <a:latin typeface="Calibri" panose="020F0502020204030204" pitchFamily="34" charset="0"/>
                <a:ea typeface="Times New Roman" panose="02020603050405020304" pitchFamily="18" charset="0"/>
                <a:cs typeface="Arial" panose="020B0604020202020204" pitchFamily="34" charset="0"/>
              </a:rPr>
              <a:t> for societal benefit?</a:t>
            </a: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How does intercontinental transport affect air quality?</a:t>
            </a:r>
          </a:p>
          <a:p>
            <a:pPr marL="915670" indent="-285750">
              <a:lnSpc>
                <a:spcPct val="105000"/>
              </a:lnSpc>
              <a:spcAft>
                <a:spcPts val="600"/>
              </a:spcAft>
              <a:buFont typeface="Wingdings" panose="05000000000000000000" pitchFamily="2" charset="2"/>
              <a:buChar char="q"/>
            </a:pPr>
            <a:r>
              <a:rPr lang="en-US" sz="1900" dirty="0">
                <a:effectLst/>
                <a:latin typeface="Calibri" panose="020F0502020204030204" pitchFamily="34" charset="0"/>
                <a:ea typeface="Times New Roman" panose="02020603050405020304" pitchFamily="18" charset="0"/>
                <a:cs typeface="Arial" panose="020B0604020202020204" pitchFamily="34" charset="0"/>
              </a:rPr>
              <a:t>How do </a:t>
            </a:r>
            <a:r>
              <a:rPr lang="en-US" sz="1900" dirty="0">
                <a:solidFill>
                  <a:srgbClr val="FF0000"/>
                </a:solidFill>
                <a:effectLst/>
                <a:latin typeface="Calibri" panose="020F0502020204030204" pitchFamily="34" charset="0"/>
                <a:ea typeface="Times New Roman" panose="02020603050405020304" pitchFamily="18" charset="0"/>
                <a:cs typeface="Arial" panose="020B0604020202020204" pitchFamily="34" charset="0"/>
              </a:rPr>
              <a:t>episodic events</a:t>
            </a:r>
            <a:r>
              <a:rPr lang="en-US" sz="1900" dirty="0">
                <a:effectLst/>
                <a:latin typeface="Calibri" panose="020F0502020204030204" pitchFamily="34" charset="0"/>
                <a:ea typeface="Times New Roman" panose="02020603050405020304" pitchFamily="18" charset="0"/>
                <a:cs typeface="Arial" panose="020B0604020202020204" pitchFamily="34" charset="0"/>
              </a:rPr>
              <a:t>, such </a:t>
            </a:r>
            <a:r>
              <a:rPr lang="en-US" sz="1900" dirty="0" err="1">
                <a:effectLst/>
                <a:latin typeface="Calibri" panose="020F0502020204030204" pitchFamily="34" charset="0"/>
                <a:ea typeface="Times New Roman" panose="02020603050405020304" pitchFamily="18" charset="0"/>
                <a:cs typeface="Arial" panose="020B0604020202020204" pitchFamily="34" charset="0"/>
              </a:rPr>
              <a:t>wildfiresres</a:t>
            </a:r>
            <a:r>
              <a:rPr lang="en-US" sz="1900" dirty="0">
                <a:effectLst/>
                <a:latin typeface="Calibri" panose="020F0502020204030204" pitchFamily="34" charset="0"/>
                <a:ea typeface="Times New Roman" panose="02020603050405020304" pitchFamily="18" charset="0"/>
                <a:cs typeface="Arial" panose="020B0604020202020204" pitchFamily="34" charset="0"/>
              </a:rPr>
              <a:t>, dust outbreaks, and volcanic eruptions, affect atmospheric composition and air quality</a:t>
            </a:r>
            <a:r>
              <a:rPr lang="en-US" sz="2400" dirty="0">
                <a:effectLst/>
                <a:latin typeface="Calibri" panose="020F0502020204030204" pitchFamily="34" charset="0"/>
                <a:ea typeface="Times New Roman" panose="02020603050405020304" pitchFamily="18" charset="0"/>
                <a:cs typeface="Arial" panose="020B0604020202020204" pitchFamily="34" charset="0"/>
              </a:rPr>
              <a:t>?</a:t>
            </a:r>
          </a:p>
        </p:txBody>
      </p:sp>
      <p:sp>
        <p:nvSpPr>
          <p:cNvPr id="2" name="TextBox 1">
            <a:extLst>
              <a:ext uri="{FF2B5EF4-FFF2-40B4-BE49-F238E27FC236}">
                <a16:creationId xmlns:a16="http://schemas.microsoft.com/office/drawing/2014/main" id="{4260F5AC-4733-7C57-A556-1CAAB2587D59}"/>
              </a:ext>
            </a:extLst>
          </p:cNvPr>
          <p:cNvSpPr txBox="1"/>
          <p:nvPr/>
        </p:nvSpPr>
        <p:spPr>
          <a:xfrm>
            <a:off x="8319834" y="6045170"/>
            <a:ext cx="2382380" cy="400110"/>
          </a:xfrm>
          <a:prstGeom prst="rect">
            <a:avLst/>
          </a:prstGeom>
          <a:noFill/>
        </p:spPr>
        <p:txBody>
          <a:bodyPr wrap="square">
            <a:spAutoFit/>
          </a:bodyPr>
          <a:lstStyle/>
          <a:p>
            <a:pPr algn="ctr"/>
            <a:r>
              <a:rPr lang="en-US" sz="1000" dirty="0">
                <a:latin typeface="Calibri" panose="020F0502020204030204" pitchFamily="34" charset="0"/>
                <a:ea typeface="Times New Roman" panose="02020603050405020304" pitchFamily="18" charset="0"/>
                <a:cs typeface="Arial" panose="020B0604020202020204" pitchFamily="34" charset="0"/>
              </a:rPr>
              <a:t>MEASMA-GEON emulating TEMPO file view using OMI data</a:t>
            </a:r>
            <a:endParaRPr lang="en-GB" sz="1000" dirty="0"/>
          </a:p>
        </p:txBody>
      </p:sp>
      <p:sp>
        <p:nvSpPr>
          <p:cNvPr id="3" name="Text Box 1">
            <a:extLst>
              <a:ext uri="{FF2B5EF4-FFF2-40B4-BE49-F238E27FC236}">
                <a16:creationId xmlns:a16="http://schemas.microsoft.com/office/drawing/2014/main" id="{C90FF6FE-AD75-26DE-A46C-8CCBC0042481}"/>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4" name="Video 43">
            <a:hlinkClick r:id="" action="ppaction://media"/>
            <a:extLst>
              <a:ext uri="{FF2B5EF4-FFF2-40B4-BE49-F238E27FC236}">
                <a16:creationId xmlns:a16="http://schemas.microsoft.com/office/drawing/2014/main" id="{851F3809-8545-1B0E-90E7-319FC90FF53C}"/>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0968814"/>
      </p:ext>
    </p:extLst>
  </p:cSld>
  <p:clrMapOvr>
    <a:masterClrMapping/>
  </p:clrMapOvr>
  <mc:AlternateContent xmlns:mc="http://schemas.openxmlformats.org/markup-compatibility/2006" xmlns:p14="http://schemas.microsoft.com/office/powerpoint/2010/main">
    <mc:Choice Requires="p14">
      <p:transition spd="slow" p14:dur="2000" advTm="60947"/>
    </mc:Choice>
    <mc:Fallback xmlns="">
      <p:transition spd="slow" advTm="609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4"/>
                </p:tgtEl>
              </p:cMediaNode>
            </p:video>
            <p:seq concurrent="1" nextAc="seek">
              <p:cTn id="8" restart="whenNotActive" fill="hold" evtFilter="cancelBubble" nodeType="interactiveSeq">
                <p:stCondLst>
                  <p:cond evt="onClick" delay="0">
                    <p:tgtEl>
                      <p:spTgt spid="4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4"/>
                                        </p:tgtEl>
                                      </p:cBhvr>
                                    </p:cmd>
                                  </p:childTnLst>
                                </p:cTn>
                              </p:par>
                            </p:childTnLst>
                          </p:cTn>
                        </p:par>
                      </p:childTnLst>
                    </p:cTn>
                  </p:par>
                </p:childTnLst>
              </p:cTn>
              <p:nextCondLst>
                <p:cond evt="onClick" delay="0">
                  <p:tgtEl>
                    <p:spTgt spid="4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70254A-1B96-415C-D026-C7885C9E5D46}"/>
              </a:ext>
            </a:extLst>
          </p:cNvPr>
          <p:cNvSpPr txBox="1"/>
          <p:nvPr/>
        </p:nvSpPr>
        <p:spPr>
          <a:xfrm>
            <a:off x="-200998" y="1765440"/>
            <a:ext cx="11862056" cy="4881016"/>
          </a:xfrm>
          <a:prstGeom prst="rect">
            <a:avLst/>
          </a:prstGeom>
          <a:noFill/>
        </p:spPr>
        <p:txBody>
          <a:bodyPr wrap="square">
            <a:spAutoFit/>
          </a:bodyPr>
          <a:lstStyle/>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Socio-economic studies and National pollution inventories</a:t>
            </a: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Monitor short lived Dust storms, that can last less than one day. </a:t>
            </a: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Enables identify dust sources and tracking a dust plume backwards to the place where it first appears, i.e., the source area.</a:t>
            </a: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Provide continuous measurements of aerosols/dust and water vapor that will enhance understanding of the microphysical processes governing storm formation/suppression.</a:t>
            </a: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Mapping NO</a:t>
            </a:r>
            <a:r>
              <a:rPr lang="en-US" sz="2400" baseline="-25000" dirty="0">
                <a:effectLst/>
                <a:latin typeface="Calibri" panose="020F0502020204030204" pitchFamily="34" charset="0"/>
                <a:ea typeface="Times New Roman" panose="02020603050405020304" pitchFamily="18" charset="0"/>
                <a:cs typeface="Arial" panose="020B0604020202020204" pitchFamily="34" charset="0"/>
              </a:rPr>
              <a:t>2</a:t>
            </a:r>
            <a:r>
              <a:rPr lang="en-US" sz="2400" dirty="0">
                <a:effectLst/>
                <a:latin typeface="Calibri" panose="020F0502020204030204" pitchFamily="34" charset="0"/>
                <a:ea typeface="Times New Roman" panose="02020603050405020304" pitchFamily="18" charset="0"/>
                <a:cs typeface="Arial" panose="020B0604020202020204" pitchFamily="34" charset="0"/>
              </a:rPr>
              <a:t> and SO</a:t>
            </a:r>
            <a:r>
              <a:rPr lang="en-US" sz="2400" baseline="-25000" dirty="0">
                <a:effectLst/>
                <a:latin typeface="Calibri" panose="020F0502020204030204" pitchFamily="34" charset="0"/>
                <a:ea typeface="Times New Roman" panose="02020603050405020304" pitchFamily="18" charset="0"/>
                <a:cs typeface="Arial" panose="020B0604020202020204" pitchFamily="34" charset="0"/>
              </a:rPr>
              <a:t>2</a:t>
            </a:r>
            <a:r>
              <a:rPr lang="en-US" sz="2400" dirty="0">
                <a:effectLst/>
                <a:latin typeface="Calibri" panose="020F0502020204030204" pitchFamily="34" charset="0"/>
                <a:ea typeface="Times New Roman" panose="02020603050405020304" pitchFamily="18" charset="0"/>
                <a:cs typeface="Arial" panose="020B0604020202020204" pitchFamily="34" charset="0"/>
              </a:rPr>
              <a:t> dry deposition at high resolution</a:t>
            </a: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Halogen oxide studies in coastal and lake regions</a:t>
            </a:r>
            <a:endParaRPr lang="ar-AE" sz="2400" dirty="0">
              <a:effectLst/>
              <a:latin typeface="Calibri" panose="020F0502020204030204" pitchFamily="34" charset="0"/>
              <a:ea typeface="Times New Roman" panose="02020603050405020304" pitchFamily="18" charset="0"/>
              <a:cs typeface="Arial" panose="020B0604020202020204" pitchFamily="34" charset="0"/>
            </a:endParaRPr>
          </a:p>
          <a:p>
            <a:pPr marL="915670" indent="-285750">
              <a:lnSpc>
                <a:spcPct val="105000"/>
              </a:lnSpc>
              <a:spcAft>
                <a:spcPts val="600"/>
              </a:spcAft>
              <a:buFont typeface="Wingdings" panose="05000000000000000000" pitchFamily="2" charset="2"/>
              <a:buChar char="q"/>
            </a:pPr>
            <a:r>
              <a:rPr lang="en-US" sz="2400" dirty="0">
                <a:effectLst/>
                <a:latin typeface="Calibri" panose="020F0502020204030204" pitchFamily="34" charset="0"/>
                <a:ea typeface="Times New Roman" panose="02020603050405020304" pitchFamily="18" charset="0"/>
                <a:cs typeface="Arial" panose="020B0604020202020204" pitchFamily="34" charset="0"/>
              </a:rPr>
              <a:t>Enable the characterization air quality degradation due to the dispersion of dust over large areas, including for example the uptake of tropospheric O3 by dust particles.</a:t>
            </a:r>
          </a:p>
          <a:p>
            <a:pPr marL="915670" indent="-285750">
              <a:lnSpc>
                <a:spcPct val="105000"/>
              </a:lnSpc>
              <a:spcAft>
                <a:spcPts val="600"/>
              </a:spcAft>
              <a:buFont typeface="Wingdings" panose="05000000000000000000" pitchFamily="2" charset="2"/>
              <a:buChar char="q"/>
            </a:pP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F4C554F4-C1E7-054A-BC7C-AF5F2BFFB939}"/>
              </a:ext>
            </a:extLst>
          </p:cNvPr>
          <p:cNvSpPr txBox="1"/>
          <p:nvPr/>
        </p:nvSpPr>
        <p:spPr>
          <a:xfrm>
            <a:off x="-58431" y="1203845"/>
            <a:ext cx="11375360" cy="526426"/>
          </a:xfrm>
          <a:prstGeom prst="rect">
            <a:avLst/>
          </a:prstGeom>
          <a:noFill/>
        </p:spPr>
        <p:txBody>
          <a:bodyPr wrap="square">
            <a:spAutoFit/>
          </a:bodyPr>
          <a:lstStyle/>
          <a:p>
            <a:pPr lvl="1"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 GEO - Examples of Atmospheric Monitoring Applications</a:t>
            </a:r>
            <a:r>
              <a:rPr lang="en-GB" sz="2800" b="1" u="sng" dirty="0">
                <a:effectLst/>
                <a:latin typeface="Calibri" panose="020F0502020204030204" pitchFamily="34" charset="0"/>
                <a:ea typeface="Times New Roman" panose="02020603050405020304" pitchFamily="18" charset="0"/>
                <a:cs typeface="Arial" panose="020B0604020202020204" pitchFamily="34" charset="0"/>
              </a:rPr>
              <a:t>:</a:t>
            </a:r>
            <a:endParaRPr lang="en-US" sz="24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4" name="Text Box 1">
            <a:extLst>
              <a:ext uri="{FF2B5EF4-FFF2-40B4-BE49-F238E27FC236}">
                <a16:creationId xmlns:a16="http://schemas.microsoft.com/office/drawing/2014/main" id="{5EAE34DF-CF69-EF99-8479-BC4A4F67D5BE}"/>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8" name="Video 37">
            <a:hlinkClick r:id="" action="ppaction://media"/>
            <a:extLst>
              <a:ext uri="{FF2B5EF4-FFF2-40B4-BE49-F238E27FC236}">
                <a16:creationId xmlns:a16="http://schemas.microsoft.com/office/drawing/2014/main" id="{13C67D05-03FF-FE9F-E979-891FF254CD4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96797590"/>
      </p:ext>
    </p:extLst>
  </p:cSld>
  <p:clrMapOvr>
    <a:masterClrMapping/>
  </p:clrMapOvr>
  <mc:AlternateContent xmlns:mc="http://schemas.openxmlformats.org/markup-compatibility/2006" xmlns:p14="http://schemas.microsoft.com/office/powerpoint/2010/main">
    <mc:Choice Requires="p14">
      <p:transition spd="slow" p14:dur="2000" advTm="56989"/>
    </mc:Choice>
    <mc:Fallback xmlns="">
      <p:transition spd="slow" advTm="569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8"/>
                </p:tgtEl>
              </p:cMediaNode>
            </p:vide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8"/>
                                        </p:tgtEl>
                                      </p:cBhvr>
                                    </p:cmd>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map&#10;&#10;Description automatically generated">
            <a:extLst>
              <a:ext uri="{FF2B5EF4-FFF2-40B4-BE49-F238E27FC236}">
                <a16:creationId xmlns:a16="http://schemas.microsoft.com/office/drawing/2014/main" id="{8F634048-7547-A322-CFEC-E833852F38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10165" y="1446818"/>
            <a:ext cx="5669553" cy="5348567"/>
          </a:xfrm>
          <a:prstGeom prst="rect">
            <a:avLst/>
          </a:prstGeom>
        </p:spPr>
      </p:pic>
      <p:pic>
        <p:nvPicPr>
          <p:cNvPr id="3" name="Picture 2" descr="A map of the world&#10;&#10;Description automatically generated">
            <a:extLst>
              <a:ext uri="{FF2B5EF4-FFF2-40B4-BE49-F238E27FC236}">
                <a16:creationId xmlns:a16="http://schemas.microsoft.com/office/drawing/2014/main" id="{531BB5AE-7AEB-4D52-C2DF-16870FAE09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267" y="1575190"/>
            <a:ext cx="6384013" cy="4989286"/>
          </a:xfrm>
          <a:prstGeom prst="rect">
            <a:avLst/>
          </a:prstGeom>
        </p:spPr>
      </p:pic>
      <p:sp>
        <p:nvSpPr>
          <p:cNvPr id="4" name="Text Box 1">
            <a:extLst>
              <a:ext uri="{FF2B5EF4-FFF2-40B4-BE49-F238E27FC236}">
                <a16:creationId xmlns:a16="http://schemas.microsoft.com/office/drawing/2014/main" id="{E9782042-EF9A-79B0-10D1-525CAE41A68F}"/>
              </a:ext>
            </a:extLst>
          </p:cNvPr>
          <p:cNvSpPr txBox="1"/>
          <p:nvPr/>
        </p:nvSpPr>
        <p:spPr>
          <a:xfrm>
            <a:off x="22036" y="2743"/>
            <a:ext cx="11938736" cy="715034"/>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kumimoji="0" lang="en-GB" sz="2800" b="1" i="1" u="none" strike="noStrike" kern="1200" cap="none" spc="0" normalizeH="0" baseline="0" noProof="0" dirty="0">
              <a:ln>
                <a:noFill/>
              </a:ln>
              <a:solidFill>
                <a:srgbClr val="A5A5A5"/>
              </a:solidFill>
              <a:effectLst/>
              <a:uLnTx/>
              <a:uFillTx/>
              <a:latin typeface="Arial Black" panose="020B0A0402010202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C328C768-2151-6784-FFB1-E6AC5FDF22D7}"/>
              </a:ext>
            </a:extLst>
          </p:cNvPr>
          <p:cNvSpPr txBox="1"/>
          <p:nvPr/>
        </p:nvSpPr>
        <p:spPr>
          <a:xfrm>
            <a:off x="4022766" y="6350359"/>
            <a:ext cx="1452539" cy="249684"/>
          </a:xfrm>
          <a:prstGeom prst="rect">
            <a:avLst/>
          </a:prstGeom>
          <a:noFill/>
        </p:spPr>
        <p:txBody>
          <a:bodyPr wrap="square">
            <a:spAutoFit/>
          </a:bodyPr>
          <a:lstStyle/>
          <a:p>
            <a:pPr>
              <a:lnSpc>
                <a:spcPct val="107000"/>
              </a:lnSpc>
              <a:spcAft>
                <a:spcPts val="800"/>
              </a:spcAft>
            </a:pPr>
            <a:r>
              <a:rPr lang="en-US" sz="10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https://dust.aemet.es/</a:t>
            </a:r>
            <a:endParaRPr lang="en-GB" sz="10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E4E50308-08C4-71AB-A22E-8B6C9B776911}"/>
              </a:ext>
            </a:extLst>
          </p:cNvPr>
          <p:cNvSpPr txBox="1"/>
          <p:nvPr/>
        </p:nvSpPr>
        <p:spPr>
          <a:xfrm>
            <a:off x="312282" y="700863"/>
            <a:ext cx="11416297" cy="852221"/>
          </a:xfrm>
          <a:prstGeom prst="rect">
            <a:avLst/>
          </a:prstGeom>
          <a:noFill/>
        </p:spPr>
        <p:txBody>
          <a:bodyPr wrap="square">
            <a:spAutoFit/>
          </a:bodyPr>
          <a:lstStyle/>
          <a:p>
            <a:pPr algn="just">
              <a:lnSpc>
                <a:spcPct val="105000"/>
              </a:lnSpc>
              <a:spcAft>
                <a:spcPts val="800"/>
              </a:spcAft>
            </a:pPr>
            <a:r>
              <a:rPr lang="en-GB" sz="2400" b="1" u="sng" dirty="0">
                <a:latin typeface="Calibri" panose="020F0502020204030204" pitchFamily="34" charset="0"/>
                <a:ea typeface="Times New Roman" panose="02020603050405020304" pitchFamily="18" charset="0"/>
                <a:cs typeface="Arial" panose="020B0604020202020204" pitchFamily="34" charset="0"/>
              </a:rPr>
              <a:t>MEASMA-GEO with its hourly coverage will provide near real time monitoring of Dust storms, evolution, mobility and transport.</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8" name="TextBox 7">
            <a:extLst>
              <a:ext uri="{FF2B5EF4-FFF2-40B4-BE49-F238E27FC236}">
                <a16:creationId xmlns:a16="http://schemas.microsoft.com/office/drawing/2014/main" id="{384D29B4-12D1-7B4F-2932-8AA982C06D35}"/>
              </a:ext>
            </a:extLst>
          </p:cNvPr>
          <p:cNvSpPr txBox="1"/>
          <p:nvPr/>
        </p:nvSpPr>
        <p:spPr>
          <a:xfrm>
            <a:off x="131747" y="2065781"/>
            <a:ext cx="6120880" cy="2153731"/>
          </a:xfrm>
          <a:prstGeom prst="rect">
            <a:avLst/>
          </a:prstGeom>
          <a:noFill/>
        </p:spPr>
        <p:txBody>
          <a:bodyPr wrap="square">
            <a:spAutoFit/>
          </a:bodyPr>
          <a:lstStyle/>
          <a:p>
            <a:pPr algn="just">
              <a:lnSpc>
                <a:spcPct val="107000"/>
              </a:lnSpc>
              <a:spcAft>
                <a:spcPts val="800"/>
              </a:spcAft>
            </a:pPr>
            <a:r>
              <a:rPr lang="en-US" sz="1800" b="1" kern="100" dirty="0">
                <a:effectLst/>
                <a:latin typeface="Calibri" panose="020F0502020204030204" pitchFamily="34" charset="0"/>
                <a:ea typeface="Calibri" panose="020F0502020204030204" pitchFamily="34" charset="0"/>
                <a:cs typeface="Arial" panose="020B0604020202020204" pitchFamily="34" charset="0"/>
              </a:rPr>
              <a:t>Dust storm models that combine and fuse data from heterodyne instruments both in Space and on the ground, such as those developed by the WMO Barcelona Dust Regional Center, WMO SDS-WAS Regional Center for Northern Africa, Middle East and Europe, and the EU Copernicus CAMS project that also produces special Sahara dust products would greatly benefit from the MAESMA-GEO Observatory data. </a:t>
            </a:r>
            <a:endParaRPr lang="en-GB" sz="1800" b="1"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C776068E-85CC-BD2F-20BF-556EC6B290A5}"/>
              </a:ext>
            </a:extLst>
          </p:cNvPr>
          <p:cNvSpPr txBox="1"/>
          <p:nvPr/>
        </p:nvSpPr>
        <p:spPr>
          <a:xfrm>
            <a:off x="6879156" y="1229918"/>
            <a:ext cx="4331570" cy="646331"/>
          </a:xfrm>
          <a:prstGeom prst="rect">
            <a:avLst/>
          </a:prstGeom>
          <a:noFill/>
        </p:spPr>
        <p:txBody>
          <a:bodyPr wrap="none" rtlCol="0">
            <a:spAutoFit/>
          </a:bodyPr>
          <a:lstStyle/>
          <a:p>
            <a:pPr algn="ctr"/>
            <a:r>
              <a:rPr lang="en-US" dirty="0"/>
              <a:t>GEMS - April 17, 2021 Mongolian dust event</a:t>
            </a:r>
          </a:p>
          <a:p>
            <a:pPr algn="ctr"/>
            <a:r>
              <a:rPr lang="en-US" dirty="0"/>
              <a:t> (AOD 443nm)</a:t>
            </a:r>
          </a:p>
        </p:txBody>
      </p:sp>
      <p:pic>
        <p:nvPicPr>
          <p:cNvPr id="26" name="Video 25">
            <a:hlinkClick r:id="" action="ppaction://media"/>
            <a:extLst>
              <a:ext uri="{FF2B5EF4-FFF2-40B4-BE49-F238E27FC236}">
                <a16:creationId xmlns:a16="http://schemas.microsoft.com/office/drawing/2014/main" id="{DBF5060A-29E2-4001-00BF-3486B3DBABE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896035576"/>
      </p:ext>
    </p:extLst>
  </p:cSld>
  <p:clrMapOvr>
    <a:masterClrMapping/>
  </p:clrMapOvr>
  <mc:AlternateContent xmlns:mc="http://schemas.openxmlformats.org/markup-compatibility/2006" xmlns:p14="http://schemas.microsoft.com/office/powerpoint/2010/main">
    <mc:Choice Requires="p14">
      <p:transition spd="slow" p14:dur="2000" advTm="41838"/>
    </mc:Choice>
    <mc:Fallback xmlns="">
      <p:transition spd="slow" advTm="4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6"/>
                </p:tgtEl>
              </p:cMediaNode>
            </p:video>
            <p:seq concurrent="1" nextAc="seek">
              <p:cTn id="8" restart="whenNotActive" fill="hold" evtFilter="cancelBubble" nodeType="interactiveSeq">
                <p:stCondLst>
                  <p:cond evt="onClick" delay="0">
                    <p:tgtEl>
                      <p:spTgt spid="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6"/>
                                        </p:tgtEl>
                                      </p:cBhvr>
                                    </p:cmd>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6811296E-8AD3-4BE1-BE4F-BEE41D2034AA}"/>
              </a:ext>
            </a:extLst>
          </p:cNvPr>
          <p:cNvPicPr>
            <a:picLocks noChangeAspect="1"/>
          </p:cNvPicPr>
          <p:nvPr/>
        </p:nvPicPr>
        <p:blipFill rotWithShape="1">
          <a:blip r:embed="rId5"/>
          <a:srcRect l="30236" t="26989" r="-166" b="11052"/>
          <a:stretch/>
        </p:blipFill>
        <p:spPr>
          <a:xfrm>
            <a:off x="394540" y="1333565"/>
            <a:ext cx="5486400" cy="2957430"/>
          </a:xfrm>
          <a:prstGeom prst="rect">
            <a:avLst/>
          </a:prstGeom>
        </p:spPr>
      </p:pic>
      <p:sp>
        <p:nvSpPr>
          <p:cNvPr id="2" name="TextBox 1">
            <a:extLst>
              <a:ext uri="{FF2B5EF4-FFF2-40B4-BE49-F238E27FC236}">
                <a16:creationId xmlns:a16="http://schemas.microsoft.com/office/drawing/2014/main" id="{833F674C-291A-E36A-D8CE-E5EC73E72BF2}"/>
              </a:ext>
            </a:extLst>
          </p:cNvPr>
          <p:cNvSpPr txBox="1"/>
          <p:nvPr/>
        </p:nvSpPr>
        <p:spPr>
          <a:xfrm>
            <a:off x="281526" y="357546"/>
            <a:ext cx="10597773"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sz="2800" b="1" kern="0" dirty="0">
                <a:latin typeface="Calibri" panose="020F0502020204030204" pitchFamily="34" charset="0"/>
                <a:ea typeface="ＭＳ Ｐゴシック" charset="-128"/>
                <a:cs typeface="Calibri" panose="020F0502020204030204" pitchFamily="34" charset="0"/>
              </a:rPr>
              <a:t>Severe Lack of reliable ground-based observations in the Global South</a:t>
            </a:r>
          </a:p>
        </p:txBody>
      </p:sp>
      <p:pic>
        <p:nvPicPr>
          <p:cNvPr id="9" name="Picture 8">
            <a:extLst>
              <a:ext uri="{FF2B5EF4-FFF2-40B4-BE49-F238E27FC236}">
                <a16:creationId xmlns:a16="http://schemas.microsoft.com/office/drawing/2014/main" id="{5CF87B90-20C0-ADAE-25A4-8AF8A1D98AFC}"/>
              </a:ext>
            </a:extLst>
          </p:cNvPr>
          <p:cNvPicPr>
            <a:picLocks noChangeAspect="1"/>
          </p:cNvPicPr>
          <p:nvPr/>
        </p:nvPicPr>
        <p:blipFill rotWithShape="1">
          <a:blip r:embed="rId6"/>
          <a:srcRect b="10233"/>
          <a:stretch/>
        </p:blipFill>
        <p:spPr>
          <a:xfrm>
            <a:off x="6360595" y="1360784"/>
            <a:ext cx="5486400" cy="2899389"/>
          </a:xfrm>
          <a:prstGeom prst="rect">
            <a:avLst/>
          </a:prstGeom>
        </p:spPr>
      </p:pic>
      <p:sp>
        <p:nvSpPr>
          <p:cNvPr id="3" name="TextBox 2"/>
          <p:cNvSpPr txBox="1"/>
          <p:nvPr/>
        </p:nvSpPr>
        <p:spPr>
          <a:xfrm>
            <a:off x="1438382" y="4489807"/>
            <a:ext cx="3084371"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22D5D">
                    <a:lumMod val="50000"/>
                  </a:srgbClr>
                </a:solidFill>
                <a:effectLst/>
                <a:uLnTx/>
                <a:uFillTx/>
                <a:latin typeface="Calibri" charset="0"/>
                <a:ea typeface="ＭＳ Ｐゴシック" charset="-128"/>
                <a:cs typeface="+mn-cs"/>
              </a:rPr>
              <a:t>Ozone Monitoring sites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22D5D">
                    <a:lumMod val="50000"/>
                  </a:srgbClr>
                </a:solidFill>
                <a:effectLst/>
                <a:uLnTx/>
                <a:uFillTx/>
                <a:latin typeface="Calibri" charset="0"/>
                <a:ea typeface="ＭＳ Ｐゴシック" charset="-128"/>
                <a:cs typeface="+mn-cs"/>
              </a:rPr>
              <a:t>(TOAR and Open AQ)</a:t>
            </a:r>
          </a:p>
        </p:txBody>
      </p:sp>
      <p:sp>
        <p:nvSpPr>
          <p:cNvPr id="10" name="TextBox 9"/>
          <p:cNvSpPr txBox="1"/>
          <p:nvPr/>
        </p:nvSpPr>
        <p:spPr>
          <a:xfrm>
            <a:off x="6985106" y="4508643"/>
            <a:ext cx="4237378" cy="83099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22D5D">
                    <a:lumMod val="50000"/>
                  </a:srgbClr>
                </a:solidFill>
                <a:effectLst/>
                <a:uLnTx/>
                <a:uFillTx/>
                <a:latin typeface="Calibri" charset="0"/>
                <a:ea typeface="ＭＳ Ｐゴシック" charset="-128"/>
                <a:cs typeface="+mn-cs"/>
              </a:rPr>
              <a:t>Aerosol Surface Monitoring sites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122D5D">
                    <a:lumMod val="50000"/>
                  </a:srgbClr>
                </a:solidFill>
                <a:effectLst/>
                <a:uLnTx/>
                <a:uFillTx/>
                <a:latin typeface="Calibri" charset="0"/>
                <a:ea typeface="ＭＳ Ｐゴシック" charset="-128"/>
                <a:cs typeface="+mn-cs"/>
              </a:rPr>
              <a:t>(MAIA Data Visualization Tool)</a:t>
            </a:r>
          </a:p>
        </p:txBody>
      </p:sp>
      <p:sp>
        <p:nvSpPr>
          <p:cNvPr id="7" name="Google Shape;150;p35">
            <a:extLst>
              <a:ext uri="{FF2B5EF4-FFF2-40B4-BE49-F238E27FC236}">
                <a16:creationId xmlns:a16="http://schemas.microsoft.com/office/drawing/2014/main" id="{07CB44F0-6CA6-E9F3-5F88-E6F64E76A1D4}"/>
              </a:ext>
            </a:extLst>
          </p:cNvPr>
          <p:cNvSpPr txBox="1"/>
          <p:nvPr/>
        </p:nvSpPr>
        <p:spPr>
          <a:xfrm>
            <a:off x="4200611" y="6383131"/>
            <a:ext cx="3940212" cy="388200"/>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sym typeface="Helvetica Neue"/>
              </a:rPr>
              <a:t>Pieternel Levelt, Atmospheric</a:t>
            </a:r>
            <a:r>
              <a:rPr kumimoji="0" lang="en-US" sz="1600" b="0"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rPr>
              <a:t> Chemistry and Observations Laboratory</a:t>
            </a:r>
            <a:endParaRPr kumimoji="0" sz="1600" b="0" i="0" u="none" strike="noStrike" kern="1200" cap="none" spc="0" normalizeH="0" baseline="0" noProof="0" dirty="0">
              <a:ln>
                <a:noFill/>
              </a:ln>
              <a:solidFill>
                <a:srgbClr val="FFFFFF"/>
              </a:solidFill>
              <a:effectLst/>
              <a:uLnTx/>
              <a:uFillTx/>
              <a:latin typeface="Helvetica Neue"/>
              <a:ea typeface="Helvetica Neue"/>
              <a:cs typeface="Helvetica Neue"/>
              <a:sym typeface="Helvetica Neue"/>
            </a:endParaRPr>
          </a:p>
        </p:txBody>
      </p:sp>
      <p:sp>
        <p:nvSpPr>
          <p:cNvPr id="5" name="TextBox 4">
            <a:extLst>
              <a:ext uri="{FF2B5EF4-FFF2-40B4-BE49-F238E27FC236}">
                <a16:creationId xmlns:a16="http://schemas.microsoft.com/office/drawing/2014/main" id="{210DA8BF-60DA-00A2-2807-4E7EE49ECA55}"/>
              </a:ext>
            </a:extLst>
          </p:cNvPr>
          <p:cNvSpPr txBox="1"/>
          <p:nvPr/>
        </p:nvSpPr>
        <p:spPr>
          <a:xfrm>
            <a:off x="167265" y="5785210"/>
            <a:ext cx="4289379" cy="369332"/>
          </a:xfrm>
          <a:prstGeom prst="rect">
            <a:avLst/>
          </a:prstGeom>
          <a:noFill/>
        </p:spPr>
        <p:txBody>
          <a:bodyPr wrap="none" rtlCol="0">
            <a:spAutoFit/>
          </a:bodyPr>
          <a:lstStyle/>
          <a:p>
            <a:r>
              <a:rPr lang="en-US" i="1" dirty="0"/>
              <a:t>Slide courtesy: Pieternel Levelt, NCAR ACOM</a:t>
            </a:r>
          </a:p>
        </p:txBody>
      </p:sp>
      <p:pic>
        <p:nvPicPr>
          <p:cNvPr id="8" name="Picture 7">
            <a:extLst>
              <a:ext uri="{FF2B5EF4-FFF2-40B4-BE49-F238E27FC236}">
                <a16:creationId xmlns:a16="http://schemas.microsoft.com/office/drawing/2014/main" id="{C55FADEC-6AC3-A7F1-F086-2EBDBE9C4EE7}"/>
              </a:ext>
            </a:extLst>
          </p:cNvPr>
          <p:cNvPicPr>
            <a:picLocks noChangeAspect="1"/>
          </p:cNvPicPr>
          <p:nvPr/>
        </p:nvPicPr>
        <p:blipFill>
          <a:blip r:embed="rId7"/>
          <a:stretch>
            <a:fillRect/>
          </a:stretch>
        </p:blipFill>
        <p:spPr>
          <a:xfrm>
            <a:off x="7374267" y="5632659"/>
            <a:ext cx="2615411" cy="591363"/>
          </a:xfrm>
          <a:prstGeom prst="rect">
            <a:avLst/>
          </a:prstGeom>
        </p:spPr>
      </p:pic>
      <p:pic>
        <p:nvPicPr>
          <p:cNvPr id="17" name="Video 16">
            <a:hlinkClick r:id="" action="ppaction://media"/>
            <a:extLst>
              <a:ext uri="{FF2B5EF4-FFF2-40B4-BE49-F238E27FC236}">
                <a16:creationId xmlns:a16="http://schemas.microsoft.com/office/drawing/2014/main" id="{63B5A353-00E0-D9D5-116D-0266919B855D}"/>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77033844"/>
      </p:ext>
    </p:extLst>
  </p:cSld>
  <p:clrMapOvr>
    <a:masterClrMapping/>
  </p:clrMapOvr>
  <mc:AlternateContent xmlns:mc="http://schemas.openxmlformats.org/markup-compatibility/2006" xmlns:p14="http://schemas.microsoft.com/office/powerpoint/2010/main">
    <mc:Choice Requires="p14">
      <p:transition spd="slow" p14:dur="2000" advTm="35472"/>
    </mc:Choice>
    <mc:Fallback xmlns="">
      <p:transition spd="slow" advTm="3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4E50308-08C4-71AB-A22E-8B6C9B776911}"/>
              </a:ext>
            </a:extLst>
          </p:cNvPr>
          <p:cNvSpPr txBox="1"/>
          <p:nvPr/>
        </p:nvSpPr>
        <p:spPr>
          <a:xfrm>
            <a:off x="312282" y="1131780"/>
            <a:ext cx="5134789" cy="4857997"/>
          </a:xfrm>
          <a:prstGeom prst="rect">
            <a:avLst/>
          </a:prstGeom>
          <a:noFill/>
        </p:spPr>
        <p:txBody>
          <a:bodyPr wrap="square">
            <a:spAutoFit/>
          </a:bodyPr>
          <a:lstStyle/>
          <a:p>
            <a:pPr algn="just">
              <a:lnSpc>
                <a:spcPct val="105000"/>
              </a:lnSpc>
              <a:spcAft>
                <a:spcPts val="800"/>
              </a:spcAft>
            </a:pPr>
            <a:r>
              <a:rPr lang="en-GB" sz="2400" b="1" u="sng" dirty="0">
                <a:latin typeface="Calibri" panose="020F0502020204030204" pitchFamily="34" charset="0"/>
                <a:ea typeface="Times New Roman" panose="02020603050405020304" pitchFamily="18" charset="0"/>
                <a:cs typeface="Arial" panose="020B0604020202020204" pitchFamily="34" charset="0"/>
              </a:rPr>
              <a:t>Ground Based Atmospheric Monitoring</a:t>
            </a:r>
          </a:p>
          <a:p>
            <a:pPr marL="342900" indent="-342900" algn="just">
              <a:lnSpc>
                <a:spcPct val="105000"/>
              </a:lnSpc>
              <a:spcAft>
                <a:spcPts val="800"/>
              </a:spcAft>
              <a:buFont typeface="Wingdings" panose="05000000000000000000" pitchFamily="2" charset="2"/>
              <a:buChar char="q"/>
            </a:pPr>
            <a:r>
              <a:rPr lang="en-GB" sz="2000" dirty="0">
                <a:latin typeface="Calibri" panose="020F0502020204030204" pitchFamily="34" charset="0"/>
                <a:ea typeface="Times New Roman" panose="02020603050405020304" pitchFamily="18" charset="0"/>
                <a:cs typeface="Arial" panose="020B0604020202020204" pitchFamily="34" charset="0"/>
              </a:rPr>
              <a:t>Essential for Validation and Verification of Satellite Data</a:t>
            </a:r>
          </a:p>
          <a:p>
            <a:pPr marL="342900" indent="-342900" algn="just">
              <a:lnSpc>
                <a:spcPct val="105000"/>
              </a:lnSpc>
              <a:spcAft>
                <a:spcPts val="800"/>
              </a:spcAft>
              <a:buFont typeface="Wingdings" panose="05000000000000000000" pitchFamily="2" charset="2"/>
              <a:buChar char="q"/>
            </a:pPr>
            <a:r>
              <a:rPr lang="en-GB" sz="2000" dirty="0">
                <a:latin typeface="Calibri" panose="020F0502020204030204" pitchFamily="34" charset="0"/>
                <a:ea typeface="Times New Roman" panose="02020603050405020304" pitchFamily="18" charset="0"/>
                <a:cs typeface="Arial" panose="020B0604020202020204" pitchFamily="34" charset="0"/>
              </a:rPr>
              <a:t>Important to be part of international network for global atmospheric monitoring</a:t>
            </a:r>
          </a:p>
          <a:p>
            <a:pPr marL="342900" indent="-342900" algn="just">
              <a:lnSpc>
                <a:spcPct val="105000"/>
              </a:lnSpc>
              <a:spcAft>
                <a:spcPts val="800"/>
              </a:spcAft>
              <a:buFont typeface="Wingdings" panose="05000000000000000000" pitchFamily="2" charset="2"/>
              <a:buChar char="q"/>
            </a:pPr>
            <a:r>
              <a:rPr lang="en-GB" sz="2000" dirty="0">
                <a:latin typeface="Calibri" panose="020F0502020204030204" pitchFamily="34" charset="0"/>
                <a:ea typeface="Times New Roman" panose="02020603050405020304" pitchFamily="18" charset="0"/>
                <a:cs typeface="Arial" panose="020B0604020202020204" pitchFamily="34" charset="0"/>
              </a:rPr>
              <a:t>Critical to the successful fusion of heterogeneous data from different type of sensors is:</a:t>
            </a:r>
          </a:p>
          <a:p>
            <a:pPr marL="800100" lvl="1" indent="-342900" algn="just">
              <a:lnSpc>
                <a:spcPct val="105000"/>
              </a:lnSpc>
              <a:spcAft>
                <a:spcPts val="800"/>
              </a:spcAft>
              <a:buFont typeface="Courier New" panose="02070309020205020404" pitchFamily="49" charset="0"/>
              <a:buChar char="o"/>
            </a:pPr>
            <a:r>
              <a:rPr lang="en-GB" sz="2000" dirty="0">
                <a:latin typeface="Calibri" panose="020F0502020204030204" pitchFamily="34" charset="0"/>
                <a:ea typeface="Times New Roman" panose="02020603050405020304" pitchFamily="18" charset="0"/>
                <a:cs typeface="Arial" panose="020B0604020202020204" pitchFamily="34" charset="0"/>
              </a:rPr>
              <a:t>Standardisation of data formats for the various data products</a:t>
            </a:r>
          </a:p>
          <a:p>
            <a:pPr marL="800100" lvl="1" indent="-342900" algn="just">
              <a:lnSpc>
                <a:spcPct val="105000"/>
              </a:lnSpc>
              <a:spcAft>
                <a:spcPts val="800"/>
              </a:spcAft>
              <a:buFont typeface="Courier New" panose="02070309020205020404" pitchFamily="49" charset="0"/>
              <a:buChar char="o"/>
            </a:pPr>
            <a:r>
              <a:rPr lang="en-GB" sz="2000" dirty="0">
                <a:latin typeface="Calibri" panose="020F0502020204030204" pitchFamily="34" charset="0"/>
                <a:ea typeface="Times New Roman" panose="02020603050405020304" pitchFamily="18" charset="0"/>
                <a:cs typeface="Arial" panose="020B0604020202020204" pitchFamily="34" charset="0"/>
              </a:rPr>
              <a:t>Regular maintenance and calibration of data to an agreed standard – against standardised benchmark instruments.</a:t>
            </a:r>
          </a:p>
        </p:txBody>
      </p:sp>
      <p:sp>
        <p:nvSpPr>
          <p:cNvPr id="8" name="TextBox 7">
            <a:extLst>
              <a:ext uri="{FF2B5EF4-FFF2-40B4-BE49-F238E27FC236}">
                <a16:creationId xmlns:a16="http://schemas.microsoft.com/office/drawing/2014/main" id="{384D29B4-12D1-7B4F-2932-8AA982C06D35}"/>
              </a:ext>
            </a:extLst>
          </p:cNvPr>
          <p:cNvSpPr txBox="1"/>
          <p:nvPr/>
        </p:nvSpPr>
        <p:spPr>
          <a:xfrm>
            <a:off x="5854658" y="5177708"/>
            <a:ext cx="4557742" cy="861774"/>
          </a:xfrm>
          <a:prstGeom prst="rect">
            <a:avLst/>
          </a:prstGeom>
          <a:noFill/>
        </p:spPr>
        <p:txBody>
          <a:bodyPr wrap="square">
            <a:spAutoFit/>
          </a:bodyPr>
          <a:lstStyle/>
          <a:p>
            <a:pPr algn="just"/>
            <a:r>
              <a:rPr lang="en-US" sz="1600" kern="100" dirty="0">
                <a:latin typeface="Calibri" panose="020F0502020204030204" pitchFamily="34" charset="0"/>
                <a:ea typeface="Calibri" panose="020F0502020204030204" pitchFamily="34" charset="0"/>
                <a:cs typeface="Arial" panose="020B0604020202020204" pitchFamily="34" charset="0"/>
              </a:rPr>
              <a:t>S</a:t>
            </a:r>
            <a:r>
              <a:rPr lang="en-US" sz="1600" kern="100" dirty="0">
                <a:effectLst/>
                <a:latin typeface="Calibri" panose="020F0502020204030204" pitchFamily="34" charset="0"/>
                <a:ea typeface="Calibri" panose="020F0502020204030204" pitchFamily="34" charset="0"/>
                <a:cs typeface="Arial" panose="020B0604020202020204" pitchFamily="34" charset="0"/>
              </a:rPr>
              <a:t>lide Cursey of by Mr. Dongwon LEE.</a:t>
            </a:r>
          </a:p>
          <a:p>
            <a:pPr algn="just"/>
            <a:r>
              <a:rPr lang="en-US" sz="1600" kern="100" dirty="0">
                <a:effectLst/>
                <a:latin typeface="Calibri" panose="020F0502020204030204" pitchFamily="34" charset="0"/>
                <a:ea typeface="Calibri" panose="020F0502020204030204" pitchFamily="34" charset="0"/>
                <a:cs typeface="Arial" panose="020B0604020202020204" pitchFamily="34" charset="0"/>
              </a:rPr>
              <a:t>Director of Environmental Satellite Center (ESC)</a:t>
            </a:r>
          </a:p>
          <a:p>
            <a:pPr algn="just"/>
            <a:r>
              <a:rPr lang="en-US" sz="1600" kern="100" dirty="0">
                <a:effectLst/>
                <a:latin typeface="Calibri" panose="020F0502020204030204" pitchFamily="34" charset="0"/>
                <a:ea typeface="Calibri" panose="020F0502020204030204" pitchFamily="34" charset="0"/>
                <a:cs typeface="Arial" panose="020B0604020202020204" pitchFamily="34" charset="0"/>
              </a:rPr>
              <a:t>National Institute of Environmental Research (NIER</a:t>
            </a:r>
            <a:r>
              <a:rPr lang="en-US" sz="1800" kern="100" dirty="0">
                <a:effectLst/>
                <a:latin typeface="Calibri" panose="020F0502020204030204" pitchFamily="34" charset="0"/>
                <a:ea typeface="Calibri" panose="020F0502020204030204" pitchFamily="34" charset="0"/>
                <a:cs typeface="Arial" panose="020B0604020202020204" pitchFamily="34" charset="0"/>
              </a:rPr>
              <a:t>)</a:t>
            </a:r>
          </a:p>
        </p:txBody>
      </p:sp>
      <p:pic>
        <p:nvPicPr>
          <p:cNvPr id="2" name="Picture 1" descr="A close-up of several images of a remote observation equipment&#10;&#10;Description automatically generated">
            <a:extLst>
              <a:ext uri="{FF2B5EF4-FFF2-40B4-BE49-F238E27FC236}">
                <a16:creationId xmlns:a16="http://schemas.microsoft.com/office/drawing/2014/main" id="{BA3D7C38-ACB1-19A5-F2D7-D4921219387D}"/>
              </a:ext>
            </a:extLst>
          </p:cNvPr>
          <p:cNvPicPr>
            <a:picLocks noChangeAspect="1"/>
          </p:cNvPicPr>
          <p:nvPr/>
        </p:nvPicPr>
        <p:blipFill>
          <a:blip r:embed="rId5"/>
          <a:stretch>
            <a:fillRect/>
          </a:stretch>
        </p:blipFill>
        <p:spPr>
          <a:xfrm>
            <a:off x="5425091" y="1260106"/>
            <a:ext cx="6454627" cy="3636359"/>
          </a:xfrm>
          <a:prstGeom prst="rect">
            <a:avLst/>
          </a:prstGeom>
        </p:spPr>
      </p:pic>
      <p:sp>
        <p:nvSpPr>
          <p:cNvPr id="7" name="TextBox 6">
            <a:extLst>
              <a:ext uri="{FF2B5EF4-FFF2-40B4-BE49-F238E27FC236}">
                <a16:creationId xmlns:a16="http://schemas.microsoft.com/office/drawing/2014/main" id="{E5C8CE50-80BF-7A45-8CAE-2036DAEB5106}"/>
              </a:ext>
            </a:extLst>
          </p:cNvPr>
          <p:cNvSpPr txBox="1"/>
          <p:nvPr/>
        </p:nvSpPr>
        <p:spPr>
          <a:xfrm>
            <a:off x="5854658" y="4839968"/>
            <a:ext cx="6120880" cy="400110"/>
          </a:xfrm>
          <a:prstGeom prst="rect">
            <a:avLst/>
          </a:prstGeom>
          <a:noFill/>
        </p:spPr>
        <p:txBody>
          <a:bodyPr wrap="square">
            <a:spAutoFit/>
          </a:bodyPr>
          <a:lstStyle/>
          <a:p>
            <a:pPr algn="just">
              <a:spcAft>
                <a:spcPts val="300"/>
              </a:spcAft>
            </a:pPr>
            <a:r>
              <a:rPr lang="en-US" sz="1000" kern="100" dirty="0">
                <a:effectLst/>
                <a:latin typeface="Calibri" panose="020F0502020204030204" pitchFamily="34" charset="0"/>
                <a:ea typeface="Calibri" panose="020F0502020204030204" pitchFamily="34" charset="0"/>
                <a:cs typeface="Arial" panose="020B0604020202020204" pitchFamily="34" charset="0"/>
                <a:hlinkClick r:id="rId6"/>
              </a:rPr>
              <a:t>https://www.unescap.org/sites/default/d8files/event-documents/Session%201_Introduction%20to%20the%20GEMS%20project_by%20Mr.%20Dongwon%20LEE.pdf</a:t>
            </a:r>
            <a:endParaRPr lang="en-US" sz="1000" kern="100" dirty="0">
              <a:latin typeface="Calibri" panose="020F0502020204030204" pitchFamily="34" charset="0"/>
              <a:ea typeface="Calibri" panose="020F0502020204030204" pitchFamily="34" charset="0"/>
              <a:cs typeface="Arial" panose="020B0604020202020204" pitchFamily="34" charset="0"/>
            </a:endParaRPr>
          </a:p>
        </p:txBody>
      </p:sp>
      <p:sp>
        <p:nvSpPr>
          <p:cNvPr id="3" name="Text Box 1">
            <a:extLst>
              <a:ext uri="{FF2B5EF4-FFF2-40B4-BE49-F238E27FC236}">
                <a16:creationId xmlns:a16="http://schemas.microsoft.com/office/drawing/2014/main" id="{55697796-660A-43EB-9510-77EB09D9E38D}"/>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16" name="Video 15">
            <a:hlinkClick r:id="" action="ppaction://media"/>
            <a:extLst>
              <a:ext uri="{FF2B5EF4-FFF2-40B4-BE49-F238E27FC236}">
                <a16:creationId xmlns:a16="http://schemas.microsoft.com/office/drawing/2014/main" id="{6B5FA8C2-43BD-EE0E-7990-8082F329C5D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2969682"/>
      </p:ext>
    </p:extLst>
  </p:cSld>
  <p:clrMapOvr>
    <a:masterClrMapping/>
  </p:clrMapOvr>
  <mc:AlternateContent xmlns:mc="http://schemas.openxmlformats.org/markup-compatibility/2006" xmlns:p14="http://schemas.microsoft.com/office/powerpoint/2010/main">
    <mc:Choice Requires="p14">
      <p:transition spd="slow" p14:dur="2000" advTm="32676"/>
    </mc:Choice>
    <mc:Fallback xmlns="">
      <p:transition spd="slow" advTm="32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C3656EC-19E7-046C-6B63-05FD4075837A}"/>
              </a:ext>
            </a:extLst>
          </p:cNvPr>
          <p:cNvSpPr txBox="1"/>
          <p:nvPr/>
        </p:nvSpPr>
        <p:spPr>
          <a:xfrm>
            <a:off x="6989457" y="1872831"/>
            <a:ext cx="4869749" cy="4401205"/>
          </a:xfrm>
          <a:prstGeom prst="rect">
            <a:avLst/>
          </a:prstGeom>
          <a:noFill/>
        </p:spPr>
        <p:txBody>
          <a:bodyPr wrap="square">
            <a:spAutoFit/>
          </a:bodyPr>
          <a:lstStyle/>
          <a:p>
            <a:pPr>
              <a:spcAft>
                <a:spcPts val="600"/>
              </a:spcAft>
            </a:pPr>
            <a:r>
              <a:rPr lang="en-US" dirty="0">
                <a:effectLst/>
                <a:latin typeface="Calibri" panose="020F0502020204030204" pitchFamily="34" charset="0"/>
                <a:ea typeface="Times New Roman" panose="02020603050405020304" pitchFamily="18" charset="0"/>
                <a:cs typeface="Arial" panose="020B0604020202020204" pitchFamily="34" charset="0"/>
              </a:rPr>
              <a:t>The MEASMA-GEO Observatory will compliment NASA’s TEMPO that covers North America, and KARI/NIER’s GEMS that covers the Far-East, and ESA’s Sentinel-4. The aim is to be part of a global virtual </a:t>
            </a:r>
            <a:r>
              <a:rPr lang="en-US" dirty="0">
                <a:latin typeface="Calibri" panose="020F0502020204030204" pitchFamily="34" charset="0"/>
                <a:ea typeface="Times New Roman" panose="02020603050405020304" pitchFamily="18" charset="0"/>
                <a:cs typeface="Arial" panose="020B0604020202020204" pitchFamily="34" charset="0"/>
              </a:rPr>
              <a:t>network that will </a:t>
            </a:r>
            <a:r>
              <a:rPr lang="en-US" dirty="0">
                <a:effectLst/>
                <a:latin typeface="Calibri" panose="020F0502020204030204" pitchFamily="34" charset="0"/>
                <a:ea typeface="Times New Roman" panose="02020603050405020304" pitchFamily="18" charset="0"/>
                <a:cs typeface="Arial" panose="020B0604020202020204" pitchFamily="34" charset="0"/>
              </a:rPr>
              <a:t>provide </a:t>
            </a:r>
            <a:endParaRPr lang="en-GB" dirty="0">
              <a:effectLst/>
              <a:latin typeface="Calibri" panose="020F0502020204030204" pitchFamily="34" charset="0"/>
              <a:ea typeface="Times New Roman" panose="02020603050405020304" pitchFamily="18" charset="0"/>
              <a:cs typeface="Arial" panose="020B0604020202020204" pitchFamily="34" charset="0"/>
            </a:endParaRPr>
          </a:p>
          <a:p>
            <a:pPr>
              <a:spcAft>
                <a:spcPts val="600"/>
              </a:spcAft>
            </a:pPr>
            <a:r>
              <a:rPr lang="en-US" dirty="0">
                <a:effectLst/>
                <a:latin typeface="Calibri" panose="020F0502020204030204" pitchFamily="34" charset="0"/>
                <a:ea typeface="Times New Roman" panose="02020603050405020304" pitchFamily="18" charset="0"/>
                <a:cs typeface="Arial" panose="020B0604020202020204" pitchFamily="34" charset="0"/>
              </a:rPr>
              <a:t>atmospheric pollution data across the globe that can be shared freely for the benefit of all mankind as outlined by the whitepaper published by CEOS AC-VC. </a:t>
            </a:r>
          </a:p>
          <a:p>
            <a:pPr>
              <a:spcAft>
                <a:spcPts val="600"/>
              </a:spcAft>
            </a:pPr>
            <a:r>
              <a:rPr lang="en-US" dirty="0">
                <a:effectLst/>
                <a:latin typeface="Calibri" panose="020F0502020204030204" pitchFamily="34" charset="0"/>
                <a:ea typeface="Times New Roman" panose="02020603050405020304" pitchFamily="18" charset="0"/>
                <a:cs typeface="Arial" panose="020B0604020202020204" pitchFamily="34" charset="0"/>
              </a:rPr>
              <a:t>This project and the data it will generate will be of great value to support the efforts of the United Nation/UNOOSA, CEOS,  GEO and Eye on earth, as well as all environmental and meteorological agencies/</a:t>
            </a:r>
            <a:r>
              <a:rPr lang="en-US" dirty="0" err="1">
                <a:effectLst/>
                <a:latin typeface="Calibri" panose="020F0502020204030204" pitchFamily="34" charset="0"/>
                <a:ea typeface="Times New Roman" panose="02020603050405020304" pitchFamily="18" charset="0"/>
                <a:cs typeface="Arial" panose="020B0604020202020204" pitchFamily="34" charset="0"/>
              </a:rPr>
              <a:t>orgainsations</a:t>
            </a:r>
            <a:r>
              <a:rPr lang="en-US" dirty="0">
                <a:effectLst/>
                <a:latin typeface="Calibri" panose="020F0502020204030204" pitchFamily="34" charset="0"/>
                <a:ea typeface="Times New Roman" panose="02020603050405020304" pitchFamily="18" charset="0"/>
                <a:cs typeface="Arial" panose="020B0604020202020204" pitchFamily="34" charset="0"/>
              </a:rPr>
              <a:t> including academic and research organizations across the globe.</a:t>
            </a:r>
          </a:p>
        </p:txBody>
      </p:sp>
      <p:sp>
        <p:nvSpPr>
          <p:cNvPr id="2" name="TextBox 1">
            <a:extLst>
              <a:ext uri="{FF2B5EF4-FFF2-40B4-BE49-F238E27FC236}">
                <a16:creationId xmlns:a16="http://schemas.microsoft.com/office/drawing/2014/main" id="{F4048603-9BF5-1812-361E-C445B25D783B}"/>
              </a:ext>
            </a:extLst>
          </p:cNvPr>
          <p:cNvSpPr txBox="1"/>
          <p:nvPr/>
        </p:nvSpPr>
        <p:spPr>
          <a:xfrm>
            <a:off x="312282" y="1144074"/>
            <a:ext cx="10928875" cy="464423"/>
          </a:xfrm>
          <a:prstGeom prst="rect">
            <a:avLst/>
          </a:prstGeom>
          <a:noFill/>
        </p:spPr>
        <p:txBody>
          <a:bodyPr wrap="square">
            <a:spAutoFit/>
          </a:bodyPr>
          <a:lstStyle/>
          <a:p>
            <a:pPr algn="just">
              <a:lnSpc>
                <a:spcPct val="105000"/>
              </a:lnSpc>
              <a:spcAft>
                <a:spcPts val="800"/>
              </a:spcAft>
            </a:pPr>
            <a:r>
              <a:rPr lang="en-GB" sz="2400" b="1" u="sng" dirty="0">
                <a:latin typeface="Calibri" panose="020F0502020204030204" pitchFamily="34" charset="0"/>
                <a:ea typeface="Times New Roman" panose="02020603050405020304" pitchFamily="18" charset="0"/>
                <a:cs typeface="Arial" panose="020B0604020202020204" pitchFamily="34" charset="0"/>
              </a:rPr>
              <a:t>MEASMA Filling the Gap in Global Atmospheric Prolusion Monitoring</a:t>
            </a:r>
            <a:endParaRPr lang="en-GB" sz="2000" dirty="0">
              <a:effectLst/>
              <a:latin typeface="Calibri" panose="020F0502020204030204" pitchFamily="34" charset="0"/>
              <a:ea typeface="Times New Roman" panose="02020603050405020304" pitchFamily="18" charset="0"/>
              <a:cs typeface="Arial" panose="020B0604020202020204" pitchFamily="34" charset="0"/>
            </a:endParaRPr>
          </a:p>
        </p:txBody>
      </p:sp>
      <p:grpSp>
        <p:nvGrpSpPr>
          <p:cNvPr id="9" name="Group 8">
            <a:extLst>
              <a:ext uri="{FF2B5EF4-FFF2-40B4-BE49-F238E27FC236}">
                <a16:creationId xmlns:a16="http://schemas.microsoft.com/office/drawing/2014/main" id="{1526654C-994A-AB2E-B0F4-3F2AEEE5D6CA}"/>
              </a:ext>
            </a:extLst>
          </p:cNvPr>
          <p:cNvGrpSpPr/>
          <p:nvPr/>
        </p:nvGrpSpPr>
        <p:grpSpPr>
          <a:xfrm>
            <a:off x="31366" y="1988149"/>
            <a:ext cx="6856554" cy="4402168"/>
            <a:chOff x="132904" y="2355896"/>
            <a:chExt cx="6856554" cy="4402168"/>
          </a:xfrm>
        </p:grpSpPr>
        <p:pic>
          <p:nvPicPr>
            <p:cNvPr id="4" name="Picture 3">
              <a:extLst>
                <a:ext uri="{FF2B5EF4-FFF2-40B4-BE49-F238E27FC236}">
                  <a16:creationId xmlns:a16="http://schemas.microsoft.com/office/drawing/2014/main" id="{A3203313-4CCA-FAC0-4B83-9655201C3BC5}"/>
                </a:ext>
              </a:extLst>
            </p:cNvPr>
            <p:cNvPicPr>
              <a:picLocks noChangeAspect="1"/>
            </p:cNvPicPr>
            <p:nvPr/>
          </p:nvPicPr>
          <p:blipFill>
            <a:blip r:embed="rId4"/>
            <a:stretch>
              <a:fillRect/>
            </a:stretch>
          </p:blipFill>
          <p:spPr>
            <a:xfrm>
              <a:off x="312282" y="2355896"/>
              <a:ext cx="6677176" cy="4022694"/>
            </a:xfrm>
            <a:prstGeom prst="rect">
              <a:avLst/>
            </a:prstGeom>
          </p:spPr>
        </p:pic>
        <p:sp>
          <p:nvSpPr>
            <p:cNvPr id="10" name="TextBox 9">
              <a:extLst>
                <a:ext uri="{FF2B5EF4-FFF2-40B4-BE49-F238E27FC236}">
                  <a16:creationId xmlns:a16="http://schemas.microsoft.com/office/drawing/2014/main" id="{EB7FBFD8-5D1C-0107-E46C-CE2C5C3B2CFE}"/>
                </a:ext>
              </a:extLst>
            </p:cNvPr>
            <p:cNvSpPr txBox="1"/>
            <p:nvPr/>
          </p:nvSpPr>
          <p:spPr>
            <a:xfrm>
              <a:off x="132904" y="6349106"/>
              <a:ext cx="6096000" cy="408958"/>
            </a:xfrm>
            <a:prstGeom prst="rect">
              <a:avLst/>
            </a:prstGeom>
            <a:noFill/>
          </p:spPr>
          <p:txBody>
            <a:bodyPr wrap="square">
              <a:spAutoFit/>
            </a:bodyPr>
            <a:lstStyle/>
            <a:p>
              <a:pPr marL="629920" algn="just">
                <a:lnSpc>
                  <a:spcPct val="105000"/>
                </a:lnSpc>
                <a:spcAft>
                  <a:spcPts val="600"/>
                </a:spcAft>
              </a:pPr>
              <a:r>
                <a:rPr lang="en-US" sz="1000" u="sng" dirty="0">
                  <a:solidFill>
                    <a:srgbClr val="0563C1"/>
                  </a:solidFill>
                  <a:effectLst/>
                  <a:latin typeface="Calibri" panose="020F0502020204030204" pitchFamily="34" charset="0"/>
                  <a:ea typeface="Times New Roman" panose="02020603050405020304" pitchFamily="18" charset="0"/>
                  <a:cs typeface="Arial" panose="020B0604020202020204" pitchFamily="34" charset="0"/>
                  <a:hlinkClick r:id="rId5"/>
                </a:rPr>
                <a:t>https://ceos.org/document_management/Virtual_Constellations/ACC/Documents/GEO%20AQ%20Constellation%20Geophysical%20Validation%20Needs%201.1%202Oct2019.pdf</a:t>
              </a:r>
              <a:endParaRPr lang="en-GB" sz="1000" dirty="0">
                <a:effectLst/>
                <a:latin typeface="Calibri" panose="020F0502020204030204" pitchFamily="34" charset="0"/>
                <a:ea typeface="Times New Roman" panose="02020603050405020304" pitchFamily="18" charset="0"/>
                <a:cs typeface="Arial" panose="020B0604020202020204" pitchFamily="34" charset="0"/>
              </a:endParaRPr>
            </a:p>
          </p:txBody>
        </p:sp>
        <p:cxnSp>
          <p:nvCxnSpPr>
            <p:cNvPr id="12" name="Straight Connector 11">
              <a:extLst>
                <a:ext uri="{FF2B5EF4-FFF2-40B4-BE49-F238E27FC236}">
                  <a16:creationId xmlns:a16="http://schemas.microsoft.com/office/drawing/2014/main" id="{6E5C1EAC-A412-D02E-22D5-66CDBB44FD69}"/>
                </a:ext>
              </a:extLst>
            </p:cNvPr>
            <p:cNvCxnSpPr>
              <a:cxnSpLocks/>
            </p:cNvCxnSpPr>
            <p:nvPr/>
          </p:nvCxnSpPr>
          <p:spPr>
            <a:xfrm>
              <a:off x="4467921" y="3546088"/>
              <a:ext cx="0" cy="9367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AB9D157-712E-A1DC-5E90-25A1D31FB0C4}"/>
                </a:ext>
              </a:extLst>
            </p:cNvPr>
            <p:cNvGrpSpPr/>
            <p:nvPr/>
          </p:nvGrpSpPr>
          <p:grpSpPr>
            <a:xfrm>
              <a:off x="2832410" y="3546088"/>
              <a:ext cx="1719199" cy="936702"/>
              <a:chOff x="2832410" y="3546088"/>
              <a:chExt cx="1719199" cy="936702"/>
            </a:xfrm>
          </p:grpSpPr>
          <p:cxnSp>
            <p:nvCxnSpPr>
              <p:cNvPr id="3" name="Straight Connector 2">
                <a:extLst>
                  <a:ext uri="{FF2B5EF4-FFF2-40B4-BE49-F238E27FC236}">
                    <a16:creationId xmlns:a16="http://schemas.microsoft.com/office/drawing/2014/main" id="{40C9DC89-F9DD-AE61-366F-25673B900B8C}"/>
                  </a:ext>
                </a:extLst>
              </p:cNvPr>
              <p:cNvCxnSpPr/>
              <p:nvPr/>
            </p:nvCxnSpPr>
            <p:spPr>
              <a:xfrm>
                <a:off x="2832410" y="3546088"/>
                <a:ext cx="165038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6B34B43-19C0-3789-5E57-67FF5E421D9A}"/>
                  </a:ext>
                </a:extLst>
              </p:cNvPr>
              <p:cNvCxnSpPr>
                <a:cxnSpLocks/>
              </p:cNvCxnSpPr>
              <p:nvPr/>
            </p:nvCxnSpPr>
            <p:spPr>
              <a:xfrm>
                <a:off x="2832410" y="3546088"/>
                <a:ext cx="0" cy="9367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86EA243-ACAD-CF16-14CD-93C5AE5FE297}"/>
                  </a:ext>
                </a:extLst>
              </p:cNvPr>
              <p:cNvCxnSpPr/>
              <p:nvPr/>
            </p:nvCxnSpPr>
            <p:spPr>
              <a:xfrm>
                <a:off x="2832410" y="4445619"/>
                <a:ext cx="165038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F09F606-3C6F-9FCC-F27D-296B8DBAC08C}"/>
                  </a:ext>
                </a:extLst>
              </p:cNvPr>
              <p:cNvSpPr txBox="1"/>
              <p:nvPr/>
            </p:nvSpPr>
            <p:spPr>
              <a:xfrm>
                <a:off x="2864609" y="3890050"/>
                <a:ext cx="1687000" cy="369332"/>
              </a:xfrm>
              <a:prstGeom prst="rect">
                <a:avLst/>
              </a:prstGeom>
              <a:noFill/>
            </p:spPr>
            <p:txBody>
              <a:bodyPr wrap="none" rtlCol="0">
                <a:spAutoFit/>
              </a:bodyPr>
              <a:lstStyle/>
              <a:p>
                <a:r>
                  <a:rPr lang="en-US" dirty="0">
                    <a:solidFill>
                      <a:schemeClr val="bg1"/>
                    </a:solidFill>
                  </a:rPr>
                  <a:t>MEASMA-GEON</a:t>
                </a:r>
              </a:p>
            </p:txBody>
          </p:sp>
        </p:grpSp>
        <p:grpSp>
          <p:nvGrpSpPr>
            <p:cNvPr id="15" name="Group 14">
              <a:extLst>
                <a:ext uri="{FF2B5EF4-FFF2-40B4-BE49-F238E27FC236}">
                  <a16:creationId xmlns:a16="http://schemas.microsoft.com/office/drawing/2014/main" id="{681B3E0E-74CA-3EA0-0EBA-8C8320845A0F}"/>
                </a:ext>
              </a:extLst>
            </p:cNvPr>
            <p:cNvGrpSpPr/>
            <p:nvPr/>
          </p:nvGrpSpPr>
          <p:grpSpPr>
            <a:xfrm>
              <a:off x="2832410" y="4475703"/>
              <a:ext cx="1703912" cy="936702"/>
              <a:chOff x="2832410" y="3546088"/>
              <a:chExt cx="1703912" cy="936702"/>
            </a:xfrm>
          </p:grpSpPr>
          <p:cxnSp>
            <p:nvCxnSpPr>
              <p:cNvPr id="16" name="Straight Connector 15">
                <a:extLst>
                  <a:ext uri="{FF2B5EF4-FFF2-40B4-BE49-F238E27FC236}">
                    <a16:creationId xmlns:a16="http://schemas.microsoft.com/office/drawing/2014/main" id="{FCED7B6C-13D7-FFAB-DAB9-4A874E26F871}"/>
                  </a:ext>
                </a:extLst>
              </p:cNvPr>
              <p:cNvCxnSpPr/>
              <p:nvPr/>
            </p:nvCxnSpPr>
            <p:spPr>
              <a:xfrm>
                <a:off x="2832410" y="3546088"/>
                <a:ext cx="165038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6508F0D-EF18-822D-453F-81F150780372}"/>
                  </a:ext>
                </a:extLst>
              </p:cNvPr>
              <p:cNvCxnSpPr>
                <a:cxnSpLocks/>
              </p:cNvCxnSpPr>
              <p:nvPr/>
            </p:nvCxnSpPr>
            <p:spPr>
              <a:xfrm>
                <a:off x="2832410" y="3546088"/>
                <a:ext cx="0" cy="9367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0A1BA0E-0E6E-8ACF-8FA4-353D483E4B44}"/>
                  </a:ext>
                </a:extLst>
              </p:cNvPr>
              <p:cNvCxnSpPr/>
              <p:nvPr/>
            </p:nvCxnSpPr>
            <p:spPr>
              <a:xfrm>
                <a:off x="2832410" y="4445619"/>
                <a:ext cx="165038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2C9D446-E6C3-A17F-E3FC-FF7C9B6B9875}"/>
                  </a:ext>
                </a:extLst>
              </p:cNvPr>
              <p:cNvSpPr txBox="1"/>
              <p:nvPr/>
            </p:nvSpPr>
            <p:spPr>
              <a:xfrm>
                <a:off x="2892602" y="3890050"/>
                <a:ext cx="1643720" cy="369332"/>
              </a:xfrm>
              <a:prstGeom prst="rect">
                <a:avLst/>
              </a:prstGeom>
              <a:noFill/>
            </p:spPr>
            <p:txBody>
              <a:bodyPr wrap="none" rtlCol="0">
                <a:spAutoFit/>
              </a:bodyPr>
              <a:lstStyle/>
              <a:p>
                <a:r>
                  <a:rPr lang="en-US" dirty="0">
                    <a:solidFill>
                      <a:schemeClr val="bg1"/>
                    </a:solidFill>
                  </a:rPr>
                  <a:t>MEASMA-GEOS</a:t>
                </a:r>
              </a:p>
            </p:txBody>
          </p:sp>
        </p:grpSp>
        <p:cxnSp>
          <p:nvCxnSpPr>
            <p:cNvPr id="20" name="Straight Connector 19">
              <a:extLst>
                <a:ext uri="{FF2B5EF4-FFF2-40B4-BE49-F238E27FC236}">
                  <a16:creationId xmlns:a16="http://schemas.microsoft.com/office/drawing/2014/main" id="{5CE4CE62-A1FD-AE5F-ABF7-D6D54A75C3E5}"/>
                </a:ext>
              </a:extLst>
            </p:cNvPr>
            <p:cNvCxnSpPr>
              <a:cxnSpLocks/>
            </p:cNvCxnSpPr>
            <p:nvPr/>
          </p:nvCxnSpPr>
          <p:spPr>
            <a:xfrm>
              <a:off x="4482790" y="4454950"/>
              <a:ext cx="0" cy="936702"/>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7" name="Text Box 1">
            <a:extLst>
              <a:ext uri="{FF2B5EF4-FFF2-40B4-BE49-F238E27FC236}">
                <a16:creationId xmlns:a16="http://schemas.microsoft.com/office/drawing/2014/main" id="{0F977143-5876-A520-565F-8D36FC05417B}"/>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0" name="Video 29">
            <a:hlinkClick r:id="" action="ppaction://media"/>
            <a:extLst>
              <a:ext uri="{FF2B5EF4-FFF2-40B4-BE49-F238E27FC236}">
                <a16:creationId xmlns:a16="http://schemas.microsoft.com/office/drawing/2014/main" id="{98F3506A-4A3E-6962-1109-58ECB6B4BEC4}"/>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8328804"/>
      </p:ext>
    </p:extLst>
  </p:cSld>
  <p:clrMapOvr>
    <a:masterClrMapping/>
  </p:clrMapOvr>
  <mc:AlternateContent xmlns:mc="http://schemas.openxmlformats.org/markup-compatibility/2006" xmlns:p14="http://schemas.microsoft.com/office/powerpoint/2010/main">
    <mc:Choice Requires="p14">
      <p:transition spd="slow" p14:dur="2000" advTm="45134"/>
    </mc:Choice>
    <mc:Fallback xmlns="">
      <p:transition spd="slow" advTm="45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0"/>
                </p:tgtEl>
              </p:cMediaNode>
            </p:video>
            <p:seq concurrent="1" nextAc="seek">
              <p:cTn id="8" restart="whenNotActive" fill="hold" evtFilter="cancelBubble" nodeType="interactiveSeq">
                <p:stCondLst>
                  <p:cond evt="onClick" delay="0">
                    <p:tgtEl>
                      <p:spTgt spid="3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
                                        </p:tgtEl>
                                      </p:cBhvr>
                                    </p:cmd>
                                  </p:childTnLst>
                                </p:cTn>
                              </p:par>
                            </p:childTnLst>
                          </p:cTn>
                        </p:par>
                      </p:childTnLst>
                    </p:cTn>
                  </p:par>
                </p:childTnLst>
              </p:cTn>
              <p:nextCondLst>
                <p:cond evt="onClick" delay="0">
                  <p:tgtEl>
                    <p:spTgt spid="30"/>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DE6FE-98F0-79C0-5029-C53E4EE94C67}"/>
            </a:ext>
          </a:extLst>
        </p:cNvPr>
        <p:cNvGrpSpPr/>
        <p:nvPr/>
      </p:nvGrpSpPr>
      <p:grpSpPr>
        <a:xfrm>
          <a:off x="0" y="0"/>
          <a:ext cx="0" cy="0"/>
          <a:chOff x="0" y="0"/>
          <a:chExt cx="0" cy="0"/>
        </a:xfrm>
      </p:grpSpPr>
      <p:sp>
        <p:nvSpPr>
          <p:cNvPr id="71" name="TextBox 70">
            <a:extLst>
              <a:ext uri="{FF2B5EF4-FFF2-40B4-BE49-F238E27FC236}">
                <a16:creationId xmlns:a16="http://schemas.microsoft.com/office/drawing/2014/main" id="{CFDBA3D4-4797-5A00-2482-76176976F9D0}"/>
              </a:ext>
            </a:extLst>
          </p:cNvPr>
          <p:cNvSpPr txBox="1"/>
          <p:nvPr/>
        </p:nvSpPr>
        <p:spPr>
          <a:xfrm>
            <a:off x="1592826" y="928439"/>
            <a:ext cx="10450317" cy="526426"/>
          </a:xfrm>
          <a:prstGeom prst="rect">
            <a:avLst/>
          </a:prstGeom>
          <a:noFill/>
        </p:spPr>
        <p:txBody>
          <a:bodyPr wrap="square">
            <a:spAutoFit/>
          </a:bodyPr>
          <a:lstStyle/>
          <a:p>
            <a:pPr algn="just">
              <a:lnSpc>
                <a:spcPct val="105000"/>
              </a:lnSpc>
              <a:spcAft>
                <a:spcPts val="800"/>
              </a:spcAft>
            </a:pPr>
            <a:r>
              <a:rPr lang="en-GB" sz="2800" b="1" u="sng" dirty="0">
                <a:latin typeface="Calibri" panose="020F0502020204030204" pitchFamily="34" charset="0"/>
                <a:ea typeface="Times New Roman" panose="02020603050405020304" pitchFamily="18" charset="0"/>
                <a:cs typeface="Arial" panose="020B0604020202020204" pitchFamily="34" charset="0"/>
              </a:rPr>
              <a:t>MEASMA-GEO Observatory Project </a:t>
            </a:r>
            <a:r>
              <a:rPr lang="en-GB" sz="2800" b="1" u="sng" dirty="0">
                <a:effectLst/>
                <a:latin typeface="Calibri" panose="020F0502020204030204" pitchFamily="34" charset="0"/>
                <a:ea typeface="Times New Roman" panose="02020603050405020304" pitchFamily="18" charset="0"/>
                <a:cs typeface="Arial" panose="020B0604020202020204" pitchFamily="34" charset="0"/>
              </a:rPr>
              <a:t>Organisation Chart</a:t>
            </a:r>
            <a:endParaRPr lang="en-GB" sz="2800" dirty="0">
              <a:effectLst/>
              <a:latin typeface="Calibri" panose="020F0502020204030204" pitchFamily="34" charset="0"/>
              <a:ea typeface="Times New Roman" panose="02020603050405020304" pitchFamily="18" charset="0"/>
              <a:cs typeface="Arial" panose="020B0604020202020204" pitchFamily="34" charset="0"/>
            </a:endParaRPr>
          </a:p>
        </p:txBody>
      </p:sp>
      <p:sp>
        <p:nvSpPr>
          <p:cNvPr id="3" name="Text Box 1">
            <a:extLst>
              <a:ext uri="{FF2B5EF4-FFF2-40B4-BE49-F238E27FC236}">
                <a16:creationId xmlns:a16="http://schemas.microsoft.com/office/drawing/2014/main" id="{644201C1-D23A-4E71-DB07-9BB27F4C5669}"/>
              </a:ext>
            </a:extLst>
          </p:cNvPr>
          <p:cNvSpPr txBox="1"/>
          <p:nvPr/>
        </p:nvSpPr>
        <p:spPr>
          <a:xfrm>
            <a:off x="31366" y="13252"/>
            <a:ext cx="11827841" cy="132588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noAutofit/>
            <a:scene3d>
              <a:camera prst="orthographicFront"/>
              <a:lightRig rig="harsh" dir="t"/>
            </a:scene3d>
            <a:sp3d extrusionH="57150" prstMaterial="matte">
              <a:bevelT w="63500" h="12700" prst="angle"/>
              <a:contourClr>
                <a:schemeClr val="bg1">
                  <a:lumMod val="65000"/>
                </a:schemeClr>
              </a:contourClr>
            </a:sp3d>
          </a:bodyPr>
          <a:lstStyle/>
          <a:p>
            <a:r>
              <a:rPr lang="en-GB" sz="40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MEASMA-GEO Observatory Project</a:t>
            </a:r>
            <a:endParaRPr lang="en-GB" sz="2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endParaRPr>
          </a:p>
          <a:p>
            <a:pPr>
              <a:lnSpc>
                <a:spcPct val="107000"/>
              </a:lnSpc>
            </a:pPr>
            <a:r>
              <a:rPr lang="en-US" sz="1800" b="1" i="1" dirty="0">
                <a:ln>
                  <a:noFill/>
                </a:ln>
                <a:solidFill>
                  <a:srgbClr val="A5A5A5"/>
                </a:solidFill>
                <a:effectLst/>
                <a:latin typeface="Arial Black" panose="020B0A04020102020204" pitchFamily="34" charset="0"/>
                <a:ea typeface="Calibri" panose="020F0502020204030204" pitchFamily="34" charset="0"/>
                <a:cs typeface="Arial" panose="020B0604020202020204" pitchFamily="34" charset="0"/>
              </a:rPr>
              <a:t>“Middle East &amp; Africa Space-based Monitoring of Atmospheric-pollution”</a:t>
            </a:r>
            <a:r>
              <a:rPr lang="en-GB" sz="2200" kern="100" baseline="-25000" dirty="0">
                <a:ln>
                  <a:noFill/>
                </a:ln>
                <a:solidFill>
                  <a:srgbClr val="A5A5A5"/>
                </a:solidFill>
                <a:effectLst/>
                <a:latin typeface="Cambria" panose="02040503050406030204" pitchFamily="18" charset="0"/>
                <a:ea typeface="Calibri" panose="020F0502020204030204" pitchFamily="34" charset="0"/>
                <a:cs typeface="Cambria" panose="02040503050406030204" pitchFamily="18" charset="0"/>
              </a:rPr>
              <a:t>`</a:t>
            </a:r>
            <a:endParaRPr lang="en-GB" sz="1100" kern="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E5459626-8E95-A12D-AF65-F0D9936C0272}"/>
              </a:ext>
            </a:extLst>
          </p:cNvPr>
          <p:cNvPicPr>
            <a:picLocks noChangeAspect="1"/>
          </p:cNvPicPr>
          <p:nvPr/>
        </p:nvPicPr>
        <p:blipFill>
          <a:blip r:embed="rId4"/>
          <a:stretch>
            <a:fillRect/>
          </a:stretch>
        </p:blipFill>
        <p:spPr>
          <a:xfrm>
            <a:off x="1192250" y="1454865"/>
            <a:ext cx="9410230" cy="5163486"/>
          </a:xfrm>
          <a:prstGeom prst="rect">
            <a:avLst/>
          </a:prstGeom>
        </p:spPr>
      </p:pic>
      <p:pic>
        <p:nvPicPr>
          <p:cNvPr id="45" name="Video 44">
            <a:hlinkClick r:id="" action="ppaction://media"/>
            <a:extLst>
              <a:ext uri="{FF2B5EF4-FFF2-40B4-BE49-F238E27FC236}">
                <a16:creationId xmlns:a16="http://schemas.microsoft.com/office/drawing/2014/main" id="{B8FAB18D-DCC6-9B85-7FC8-C6EFC278795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4949690"/>
      </p:ext>
    </p:extLst>
  </p:cSld>
  <p:clrMapOvr>
    <a:masterClrMapping/>
  </p:clrMapOvr>
  <mc:AlternateContent xmlns:mc="http://schemas.openxmlformats.org/markup-compatibility/2006" xmlns:p14="http://schemas.microsoft.com/office/powerpoint/2010/main">
    <mc:Choice Requires="p14">
      <p:transition spd="slow" p14:dur="2000" advTm="25349"/>
    </mc:Choice>
    <mc:Fallback xmlns="">
      <p:transition spd="slow" advTm="25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5"/>
                </p:tgtEl>
              </p:cMediaNode>
            </p:video>
            <p:seq concurrent="1" nextAc="seek">
              <p:cTn id="8" restart="whenNotActive" fill="hold" evtFilter="cancelBubble" nodeType="interactiveSeq">
                <p:stCondLst>
                  <p:cond evt="onClick" delay="0">
                    <p:tgtEl>
                      <p:spTgt spid="4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5"/>
                                        </p:tgtEl>
                                      </p:cBhvr>
                                    </p:cmd>
                                  </p:childTnLst>
                                </p:cTn>
                              </p:par>
                            </p:childTnLst>
                          </p:cTn>
                        </p:par>
                      </p:childTnLst>
                    </p:cTn>
                  </p:par>
                </p:childTnLst>
              </p:cTn>
              <p:nextCondLst>
                <p:cond evt="onClick" delay="0">
                  <p:tgtEl>
                    <p:spTgt spid="4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5095</TotalTime>
  <Words>2654</Words>
  <Application>Microsoft Office PowerPoint</Application>
  <PresentationFormat>Widescreen</PresentationFormat>
  <Paragraphs>158</Paragraphs>
  <Slides>16</Slides>
  <Notes>11</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16</vt:i4>
      </vt:variant>
    </vt:vector>
  </HeadingPairs>
  <TitlesOfParts>
    <vt:vector size="28" baseType="lpstr">
      <vt:lpstr>Abadi</vt:lpstr>
      <vt:lpstr>Aptos</vt:lpstr>
      <vt:lpstr>Arial</vt:lpstr>
      <vt:lpstr>Arial Black</vt:lpstr>
      <vt:lpstr>Calibri</vt:lpstr>
      <vt:lpstr>Cambria</vt:lpstr>
      <vt:lpstr>Courier New</vt:lpstr>
      <vt:lpstr>Federation</vt:lpstr>
      <vt:lpstr>Helvetica Neue</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Omar Emam</dc:creator>
  <cp:lastModifiedBy>Omar Emam</cp:lastModifiedBy>
  <cp:revision>169</cp:revision>
  <cp:lastPrinted>2023-10-03T13:30:23Z</cp:lastPrinted>
  <dcterms:created xsi:type="dcterms:W3CDTF">2021-11-30T10:12:47Z</dcterms:created>
  <dcterms:modified xsi:type="dcterms:W3CDTF">2025-06-10T21:46:45Z</dcterms:modified>
</cp:coreProperties>
</file>