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5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7.xml" ContentType="application/vnd.openxmlformats-officedocument.theme+xml"/>
  <Override PartName="/ppt/slideLayouts/slideLayout184.xml" ContentType="application/vnd.openxmlformats-officedocument.presentationml.slideLayout+xml"/>
  <Override PartName="/ppt/theme/theme8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1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2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13.xml" ContentType="application/vnd.openxmlformats-officedocument.theme+xml"/>
  <Override PartName="/ppt/slideLayouts/slideLayout318.xml" ContentType="application/vnd.openxmlformats-officedocument.presentationml.slideLayout+xml"/>
  <Override PartName="/ppt/theme/theme14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15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723" r:id="rId3"/>
    <p:sldMasterId id="2147483765" r:id="rId4"/>
    <p:sldMasterId id="2147483819" r:id="rId5"/>
    <p:sldMasterId id="2147483821" r:id="rId6"/>
    <p:sldMasterId id="2147483880" r:id="rId7"/>
    <p:sldMasterId id="2147483904" r:id="rId8"/>
    <p:sldMasterId id="2147483923" r:id="rId9"/>
    <p:sldMasterId id="2147484001" r:id="rId10"/>
    <p:sldMasterId id="2147484005" r:id="rId11"/>
    <p:sldMasterId id="2147484043" r:id="rId12"/>
    <p:sldMasterId id="2147484083" r:id="rId13"/>
    <p:sldMasterId id="2147484135" r:id="rId14"/>
    <p:sldMasterId id="2147484247" r:id="rId15"/>
    <p:sldMasterId id="2147484257" r:id="rId16"/>
  </p:sldMasterIdLst>
  <p:notesMasterIdLst>
    <p:notesMasterId r:id="rId28"/>
  </p:notesMasterIdLst>
  <p:sldIdLst>
    <p:sldId id="256" r:id="rId17"/>
    <p:sldId id="5529" r:id="rId18"/>
    <p:sldId id="5544" r:id="rId19"/>
    <p:sldId id="2808" r:id="rId20"/>
    <p:sldId id="2764" r:id="rId21"/>
    <p:sldId id="5547" r:id="rId22"/>
    <p:sldId id="2767" r:id="rId23"/>
    <p:sldId id="267" r:id="rId24"/>
    <p:sldId id="455" r:id="rId25"/>
    <p:sldId id="263" r:id="rId26"/>
    <p:sldId id="5552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borah C S Z" initials="DCSZ" lastIdx="1" clrIdx="0"/>
  <p:cmAuthor id="1" name="Joost de Gouw" initials="JdG" lastIdx="25" clrIdx="1">
    <p:extLst>
      <p:ext uri="{19B8F6BF-5375-455C-9EA6-DF929625EA0E}">
        <p15:presenceInfo xmlns:p15="http://schemas.microsoft.com/office/powerpoint/2012/main" userId="S::gouw@colorado.edu::c9ba7a1f-5276-44a6-bc1e-088021430e38" providerId="AD"/>
      </p:ext>
    </p:extLst>
  </p:cmAuthor>
  <p:cmAuthor id="2" name="Levelt, Pieternel (KNMI)" initials="LP(" lastIdx="2" clrIdx="2">
    <p:extLst>
      <p:ext uri="{19B8F6BF-5375-455C-9EA6-DF929625EA0E}">
        <p15:presenceInfo xmlns:p15="http://schemas.microsoft.com/office/powerpoint/2012/main" userId="S::levelt@knmi.nl::fb425b26-82e1-4214-9400-f1b8be891a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194" autoAdjust="0"/>
    <p:restoredTop sz="86395" autoAdjust="0"/>
  </p:normalViewPr>
  <p:slideViewPr>
    <p:cSldViewPr snapToGrid="0" snapToObjects="1">
      <p:cViewPr varScale="1">
        <p:scale>
          <a:sx n="119" d="100"/>
          <a:sy n="119" d="100"/>
        </p:scale>
        <p:origin x="232" y="2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89049-4A71-284B-9807-28CE4F1D1B3C}" type="datetimeFigureOut">
              <a:rPr lang="en-GB" smtClean="0"/>
              <a:t>26/07/2025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A9084-35C9-2A46-BE97-90A958E09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4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endParaRPr lang="en-US" dirty="0">
              <a:effectLst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DA9084-35C9-2A46-BE97-90A958E09D5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18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  <a:sym typeface="Calibri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18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3AC13-11AF-5245-829F-5F31D28F9D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080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DA9084-35C9-2A46-BE97-90A958E09D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58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recent CEOS workshop in Washington DC it was decided that CEOS will initiatie the writing of a white paper for GEOs over the Global South.</a:t>
            </a:r>
            <a:endParaRPr/>
          </a:p>
        </p:txBody>
      </p:sp>
      <p:sp>
        <p:nvSpPr>
          <p:cNvPr id="226" name="Google Shape;22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png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png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3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82" y="157165"/>
            <a:ext cx="276071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Tropomi_partners2015_CMY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58" y="5532438"/>
            <a:ext cx="800888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48026"/>
            <a:ext cx="10363200" cy="11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584700"/>
            <a:ext cx="8534400" cy="812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953232-7C33-7843-9FBE-04BE6BA123E3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B95EF-AFE8-4D48-9C3A-4DE990056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75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F9D050-FD71-A940-A399-B2C279E06F29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2B4A-9D16-3B4B-9BE2-8C2BD650F0C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8747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7" y="263684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7" y="4221188"/>
            <a:ext cx="5003801" cy="2000251"/>
          </a:xfrm>
        </p:spPr>
        <p:txBody>
          <a:bodyPr tIns="89854" rIns="100632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64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3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5007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2679" indent="0" algn="r">
              <a:buNone/>
              <a:defRPr/>
            </a:lvl2pPr>
            <a:lvl3pPr marL="628945" indent="0" algn="r">
              <a:buNone/>
              <a:defRPr/>
            </a:lvl3pPr>
            <a:lvl4pPr marL="941618" indent="0" algn="r">
              <a:buNone/>
              <a:defRPr/>
            </a:lvl4pPr>
            <a:lvl5pPr marL="1257888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51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1" y="2276475"/>
            <a:ext cx="5226051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20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79701" tIns="179701" rIns="179701" bIns="71878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6432" indent="0">
              <a:buNone/>
              <a:defRPr sz="2000" b="1"/>
            </a:lvl2pPr>
            <a:lvl3pPr marL="912870" indent="0">
              <a:buNone/>
              <a:defRPr sz="1800" b="1"/>
            </a:lvl3pPr>
            <a:lvl4pPr marL="1369300" indent="0">
              <a:buNone/>
              <a:defRPr sz="1600" b="1"/>
            </a:lvl4pPr>
            <a:lvl5pPr marL="1825736" indent="0">
              <a:buNone/>
              <a:defRPr sz="1600" b="1"/>
            </a:lvl5pPr>
            <a:lvl6pPr marL="2282171" indent="0">
              <a:buNone/>
              <a:defRPr sz="1600" b="1"/>
            </a:lvl6pPr>
            <a:lvl7pPr marL="2738600" indent="0">
              <a:buNone/>
              <a:defRPr sz="1600" b="1"/>
            </a:lvl7pPr>
            <a:lvl8pPr marL="3195037" indent="0">
              <a:buNone/>
              <a:defRPr sz="1600" b="1"/>
            </a:lvl8pPr>
            <a:lvl9pPr marL="36514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79701" tIns="179701" rIns="179701" bIns="718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79701" tIns="179701" rIns="179701" bIns="71878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6432" indent="0">
              <a:buNone/>
              <a:defRPr sz="2000" b="1"/>
            </a:lvl2pPr>
            <a:lvl3pPr marL="912870" indent="0">
              <a:buNone/>
              <a:defRPr sz="1800" b="1"/>
            </a:lvl3pPr>
            <a:lvl4pPr marL="1369300" indent="0">
              <a:buNone/>
              <a:defRPr sz="1600" b="1"/>
            </a:lvl4pPr>
            <a:lvl5pPr marL="1825736" indent="0">
              <a:buNone/>
              <a:defRPr sz="1600" b="1"/>
            </a:lvl5pPr>
            <a:lvl6pPr marL="2282171" indent="0">
              <a:buNone/>
              <a:defRPr sz="1600" b="1"/>
            </a:lvl6pPr>
            <a:lvl7pPr marL="2738600" indent="0">
              <a:buNone/>
              <a:defRPr sz="1600" b="1"/>
            </a:lvl7pPr>
            <a:lvl8pPr marL="3195037" indent="0">
              <a:buNone/>
              <a:defRPr sz="1600" b="1"/>
            </a:lvl8pPr>
            <a:lvl9pPr marL="36514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6" y="2953738"/>
            <a:ext cx="5005388" cy="3267676"/>
          </a:xfrm>
          <a:noFill/>
        </p:spPr>
        <p:txBody>
          <a:bodyPr lIns="179701" tIns="179701" rIns="179701" bIns="718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8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774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031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39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6432" indent="0">
              <a:buNone/>
              <a:defRPr sz="1400"/>
            </a:lvl2pPr>
            <a:lvl3pPr marL="912870" indent="0">
              <a:buNone/>
              <a:defRPr sz="1200"/>
            </a:lvl3pPr>
            <a:lvl4pPr marL="1369300" indent="0">
              <a:buNone/>
              <a:defRPr sz="1000"/>
            </a:lvl4pPr>
            <a:lvl5pPr marL="1825736" indent="0">
              <a:buNone/>
              <a:defRPr sz="1000"/>
            </a:lvl5pPr>
            <a:lvl6pPr marL="2282171" indent="0">
              <a:buNone/>
              <a:defRPr sz="1000"/>
            </a:lvl6pPr>
            <a:lvl7pPr marL="2738600" indent="0">
              <a:buNone/>
              <a:defRPr sz="1000"/>
            </a:lvl7pPr>
            <a:lvl8pPr marL="3195037" indent="0">
              <a:buNone/>
              <a:defRPr sz="1000"/>
            </a:lvl8pPr>
            <a:lvl9pPr marL="36514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28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988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1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1724" tIns="89854" rIns="89854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July 26, 2025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15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1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40"/>
            <a:ext cx="5461000" cy="1144099"/>
          </a:xfrm>
        </p:spPr>
        <p:txBody>
          <a:bodyPr lIns="161724" tIns="89854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0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74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t"/>
          <a:lstStyle/>
          <a:p>
            <a:pPr defTabSz="912870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8" y="2636839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19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79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A5A97E-FB5D-C741-8640-F18ED7F02490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060B5-960F-9B4E-8CF0-020ADFB83A8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6018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6432" indent="0">
              <a:buNone/>
              <a:defRPr sz="1400"/>
            </a:lvl2pPr>
            <a:lvl3pPr marL="912870" indent="0">
              <a:buNone/>
              <a:defRPr sz="1200"/>
            </a:lvl3pPr>
            <a:lvl4pPr marL="1369300" indent="0">
              <a:buNone/>
              <a:defRPr sz="1000"/>
            </a:lvl4pPr>
            <a:lvl5pPr marL="1825736" indent="0">
              <a:buNone/>
              <a:defRPr sz="1000"/>
            </a:lvl5pPr>
            <a:lvl6pPr marL="2282171" indent="0">
              <a:buNone/>
              <a:defRPr sz="1000"/>
            </a:lvl6pPr>
            <a:lvl7pPr marL="2738600" indent="0">
              <a:buNone/>
              <a:defRPr sz="1000"/>
            </a:lvl7pPr>
            <a:lvl8pPr marL="3195037" indent="0">
              <a:buNone/>
              <a:defRPr sz="1000"/>
            </a:lvl8pPr>
            <a:lvl9pPr marL="36514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28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79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45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2" y="2289613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19" y="1051214"/>
            <a:ext cx="5004595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79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7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13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14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79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3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25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1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10" y="3749513"/>
            <a:ext cx="10923588" cy="2471925"/>
          </a:xfrm>
        </p:spPr>
        <p:txBody>
          <a:bodyPr numCol="2" spcCol="46721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196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613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1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10" y="3749513"/>
            <a:ext cx="10923588" cy="2471925"/>
          </a:xfrm>
        </p:spPr>
        <p:txBody>
          <a:bodyPr numCol="2" spcCol="467216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152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26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18796" tIns="1150069">
            <a:noAutofit/>
          </a:bodyPr>
          <a:lstStyle>
            <a:lvl1pPr>
              <a:buClr>
                <a:schemeClr val="bg2"/>
              </a:buClr>
              <a:tabLst>
                <a:tab pos="1616535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23" y="3888013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13"/>
            <a:ext cx="5004000" cy="2333413"/>
          </a:xfrm>
        </p:spPr>
        <p:txBody>
          <a:bodyPr tIns="50316" numCol="1" spcCol="467216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40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26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18796" tIns="1150069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13"/>
            <a:ext cx="5004000" cy="2333413"/>
          </a:xfrm>
        </p:spPr>
        <p:txBody>
          <a:bodyPr tIns="50316" numCol="1" spcCol="467216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19" y="3888013"/>
            <a:ext cx="5004595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199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26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18796" tIns="1150069">
            <a:noAutofit/>
          </a:bodyPr>
          <a:lstStyle>
            <a:lvl1pPr>
              <a:tabLst>
                <a:tab pos="1616535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10" y="3888013"/>
            <a:ext cx="10923588" cy="2333413"/>
          </a:xfrm>
        </p:spPr>
        <p:txBody>
          <a:bodyPr tIns="50316" numCol="2" spcCol="467216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17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26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18796" tIns="1150069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10" y="3888013"/>
            <a:ext cx="10923588" cy="2333413"/>
          </a:xfrm>
        </p:spPr>
        <p:txBody>
          <a:bodyPr tIns="50316" numCol="2" spcCol="46721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662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39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0976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21" y="1051200"/>
            <a:ext cx="10924383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93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4017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39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0976">
            <a:noAutofit/>
          </a:bodyPr>
          <a:lstStyle/>
          <a:p>
            <a:r>
              <a:rPr lang="en-US"/>
              <a:t>Drag picture to placeholder or click icon to add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25" y="1051200"/>
            <a:ext cx="10924383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5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5779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4733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4733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562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1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216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2679" indent="0">
              <a:buNone/>
              <a:defRPr sz="1800"/>
            </a:lvl2pPr>
            <a:lvl3pPr marL="628945" indent="0">
              <a:buNone/>
              <a:defRPr sz="1600"/>
            </a:lvl3pPr>
            <a:lvl4pPr marL="941618" indent="0">
              <a:buNone/>
              <a:defRPr sz="1600"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3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02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613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14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81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25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1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10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99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99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99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345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307" y="2286000"/>
            <a:ext cx="4382303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307" y="3079488"/>
            <a:ext cx="4382303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307" y="3845506"/>
            <a:ext cx="4382303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793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10" y="1875643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10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67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67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67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50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6" tIns="45647" rIns="91286" bIns="45647"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defTabSz="9128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nl-NL" sz="1800">
              <a:solidFill>
                <a:srgbClr val="FFFFFF"/>
              </a:solidFill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27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6" tIns="45647" rIns="91286" bIns="45647"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defTabSz="9128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nl-NL" sz="180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82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51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090" indent="-179090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5337" indent="-251577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8846" indent="-14376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16467" y="6469078"/>
            <a:ext cx="950384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D65B9-7D78-4649-A371-F2CD2D5C2B7C}" type="slidenum">
              <a:rPr lang="nl-NL" altLang="nl-NL">
                <a:solidFill>
                  <a:srgbClr val="000000">
                    <a:lumMod val="65000"/>
                    <a:lumOff val="35000"/>
                  </a:srgb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>
          <a:xfrm>
            <a:off x="4040719" y="6369077"/>
            <a:ext cx="7480300" cy="284163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Van Hoek et al. / OSTM Greenbelt / 12 September 2017 / Instrument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150602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57401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nmi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3" y="-342896"/>
            <a:ext cx="8260792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11174058" y="6435839"/>
            <a:ext cx="428593" cy="221133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lIns="45236" tIns="45236" rIns="45236" bIns="45236"/>
          <a:lstStyle>
            <a:lvl1pPr defTabSz="376931">
              <a:lnSpc>
                <a:spcPts val="1339"/>
              </a:lnSpc>
              <a:tabLst>
                <a:tab pos="296824" algn="l"/>
                <a:tab pos="593656" algn="l"/>
                <a:tab pos="879896" algn="l"/>
                <a:tab pos="1187333" algn="l"/>
                <a:tab pos="1473554" algn="l"/>
                <a:tab pos="1791603" algn="l"/>
                <a:tab pos="2077822" algn="l"/>
                <a:tab pos="2374665" algn="l"/>
                <a:tab pos="2660897" algn="l"/>
                <a:tab pos="2978936" algn="l"/>
                <a:tab pos="3265162" algn="l"/>
                <a:tab pos="3551394" algn="l"/>
              </a:tabLst>
              <a:defRPr sz="1200" b="1">
                <a:solidFill>
                  <a:srgbClr val="434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88031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B169F4-0E61-4B65-BF88-677E69C618C8}" type="slidenum">
              <a:rPr 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062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EFCDDCE-BA39-0C4D-944D-17E14B4094A3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59604-D23E-7040-9101-0E6A098A212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6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088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3E1EE7-6489-C249-A11C-18B692E93913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7D327-72E5-DE49-9F4E-B5F78FBB977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2309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21709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93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40D08-295D-A14D-9E98-D0C76410DF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690922"/>
            <a:ext cx="6106886" cy="915580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147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19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30340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433246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184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884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43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83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3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664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092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691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July 26, 2025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27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30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Arial" charset="0"/>
              <a:buNone/>
            </a:pPr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2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40D08-295D-A14D-9E98-D0C76410DF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690922"/>
            <a:ext cx="6106886" cy="915580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84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61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93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0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614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080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04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16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08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07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30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66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17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4947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678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43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653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329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69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20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12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95537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299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55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6893" y="18892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8FFCAE-EE00-0440-8C29-6407A9617B78}" type="datetime1">
              <a:rPr lang="en-US" alt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7/26/25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F5C5-B334-2244-B221-D008471881C2}" type="slidenum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69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5005"/>
            <a:ext cx="12192000" cy="187147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07534" y="2565401"/>
            <a:ext cx="10176933" cy="20161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007533" y="908051"/>
            <a:ext cx="10170584" cy="1368425"/>
          </a:xfrm>
        </p:spPr>
        <p:txBody>
          <a:bodyPr anchor="b"/>
          <a:lstStyle>
            <a:lvl1pPr>
              <a:defRPr sz="2800" baseline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89126"/>
      </p:ext>
    </p:extLst>
  </p:cSld>
  <p:clrMapOvr>
    <a:masterClrMapping/>
  </p:clrMapOvr>
  <p:hf sldNum="0"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573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7145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4pPr>
            <a:lvl5pPr marL="21717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7699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165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1125538"/>
            <a:ext cx="5755216" cy="5111774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28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0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125538"/>
            <a:ext cx="5755217" cy="5111774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28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0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38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18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18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6127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254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307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944650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991795"/>
          </a:xfrm>
        </p:spPr>
        <p:txBody>
          <a:bodyPr/>
          <a:lstStyle>
            <a:lvl1pPr>
              <a:buClr>
                <a:schemeClr val="bg2"/>
              </a:buClr>
              <a:buSzPct val="120000"/>
              <a:buFont typeface="Arial" pitchFamily="34" charset="0"/>
              <a:buChar char="•"/>
              <a:defRPr sz="32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120000"/>
              <a:buFont typeface="Arial" pitchFamily="34" charset="0"/>
              <a:buChar char="•"/>
              <a:defRPr sz="28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12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12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12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802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6984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699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23946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305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5467" y="260350"/>
            <a:ext cx="2927351" cy="5976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9184" y="260350"/>
            <a:ext cx="8583083" cy="5976962"/>
          </a:xfrm>
        </p:spPr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7361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64894" y="197847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33303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63867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8679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934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43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8105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76848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020123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53678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4883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6324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1762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96991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568522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2391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6391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970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2F21F-2E94-C341-9635-632F40AD6186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F5C5-B334-2244-B221-D00847188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7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345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179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4473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19932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3019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3519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59878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364670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8717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5046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8783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38804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437407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6648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4652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8330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4827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693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98985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672931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238057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2305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2350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336509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09311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2186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foto gebouwen b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42051" cy="6858000"/>
          </a:xfrm>
          <a:prstGeom prst="rect">
            <a:avLst/>
          </a:prstGeom>
          <a:noFill/>
        </p:spPr>
      </p:pic>
      <p:sp>
        <p:nvSpPr>
          <p:cNvPr id="5" name="shpKleurvlak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6" name="Picture 19" descr="LOGO_Zonder_tek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6665384" cy="199866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65904" y="2474908"/>
            <a:ext cx="4800635" cy="94139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tabLst/>
              <a:defRPr sz="26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44736" y="3513150"/>
            <a:ext cx="485778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tabLst/>
              <a:defRPr sz="1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7" name="shpDatum"/>
          <p:cNvSpPr>
            <a:spLocks noGrp="1" noChangeArrowheads="1"/>
          </p:cNvSpPr>
          <p:nvPr>
            <p:ph type="dt" sz="half" idx="10"/>
          </p:nvPr>
        </p:nvSpPr>
        <p:spPr>
          <a:xfrm>
            <a:off x="6572251" y="6380164"/>
            <a:ext cx="4953000" cy="363537"/>
          </a:xfrm>
          <a:noFill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7789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Prof. dr. P.F. Levelt, KNMI &amp; TUD, OMI ST Meeting 10 year Anniversary, March 2014, KNMI, De Bilt</a:t>
            </a:r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A41B7-2E0D-4D76-B420-F1ADBC47869C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406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22064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8945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97335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4017" y="1828800"/>
            <a:ext cx="4656667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3885" y="1828800"/>
            <a:ext cx="4658783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0975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490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3647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1691" y="188640"/>
            <a:ext cx="5568619" cy="576064"/>
          </a:xfrm>
        </p:spPr>
        <p:txBody>
          <a:bodyPr/>
          <a:lstStyle>
            <a:lvl1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720415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 userDrawn="1"/>
        </p:nvSpPr>
        <p:spPr>
          <a:xfrm>
            <a:off x="911424" y="116632"/>
            <a:ext cx="10945216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78079"/>
      </p:ext>
    </p:extLst>
  </p:cSld>
  <p:clrMapOvr>
    <a:masterClrMapping/>
  </p:clrMapOvr>
  <p:hf sldNum="0"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 userDrawn="1"/>
        </p:nvSpPr>
        <p:spPr>
          <a:xfrm>
            <a:off x="719403" y="188640"/>
            <a:ext cx="11472597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84318"/>
      </p:ext>
    </p:extLst>
  </p:cSld>
  <p:clrMapOvr>
    <a:masterClrMapping/>
  </p:clrMapOvr>
  <p:hf sldNum="0" hdr="0" ft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0102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48976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80549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4117" y="457200"/>
            <a:ext cx="2385483" cy="4878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3434" y="457200"/>
            <a:ext cx="6957484" cy="4878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862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2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682271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0" y="981076"/>
            <a:ext cx="12192000" cy="5400675"/>
          </a:xfr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347200" y="63817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4643ECC-6D03-4F2B-8493-A9A8B0F68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08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1076"/>
            <a:ext cx="5994400" cy="540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81075"/>
            <a:ext cx="5994400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57614"/>
            <a:ext cx="5994400" cy="262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3817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AA63A5-B965-46CC-9B0A-32CB92242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61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10037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20880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190626" y="8930"/>
            <a:ext cx="9810751" cy="857250"/>
          </a:xfrm>
          <a:prstGeom prst="rect">
            <a:avLst/>
          </a:prstGeom>
        </p:spPr>
        <p:txBody>
          <a:bodyPr/>
          <a:lstStyle>
            <a:lvl1pPr marL="0" marR="0" algn="ctr" defTabSz="410751">
              <a:defRPr sz="3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/>
            </a:pPr>
            <a:r>
              <a:rPr sz="3400"/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2823750370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31062414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36A37C7-A649-491C-A758-19442C52505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3D58812-225C-4DAC-87D1-2D58D48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1620B15-84C3-49A4-B317-B7328825D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6199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4612660-63F2-4CC7-A354-02B2463B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2744320-2578-418D-9FD4-16BF0F4017E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FA63072-C2E3-48DC-B3CA-0ED1573AB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169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40D08-295D-A14D-9E98-D0C76410D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690922"/>
            <a:ext cx="6106886" cy="915580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765706F-A525-45BD-A212-3F4A9FE13D1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B3A509F5-6A1A-43F6-9B1C-55BCCDE5D9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690922"/>
            <a:ext cx="6106886" cy="91558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947F4B-58B4-4A33-AFF0-DCA0CC97F0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723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3592513-38F9-4832-986B-9FB1071C1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6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434D4FC-5A72-48B8-9A9C-66528E712F1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ED880D-B18A-4BBE-ADA4-3F0941200C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3034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7F1CC6FC-2304-4B4D-A6D1-987BCBFCF2C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917B094D-B568-4266-8A4B-5A613B01A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19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B4AE0CD-2D73-476C-8AB3-6A11716391C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F8AB04-1B6C-46B7-AC1C-7A08BC47B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58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369073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77807FF-FF66-4A89-8BBD-7F3492BB92A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E267E63-F17E-4BDF-900C-3ED17FA8A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2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0654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905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22489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844387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113191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5832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0218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94CF17-C6AC-4575-AAF4-10E31B74E0F6}"/>
              </a:ext>
            </a:extLst>
          </p:cNvPr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A98A24C-03FF-4A41-B8EC-F0A00A44DD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5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4FB5650-B038-4563-A5E2-44B092882F5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BF88061-5AFB-4DB4-AEE2-B21D64B29D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63F3620-A625-4A24-92F1-743D9A6BB63A}"/>
              </a:ext>
            </a:extLst>
          </p:cNvPr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6055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7366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653972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1BFEDE3-40B3-4099-8BEB-9AE0C2470B2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69EBBD7-812D-499A-8161-44E2E398B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0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1926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4D8252A-A8E1-427A-BD5A-BA2C7CA480F7}"/>
              </a:ext>
            </a:extLst>
          </p:cNvPr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FA7C62-7D49-4A97-BB04-6CF184AF1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8007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0B394C0-4C88-4E3E-968D-03B5DEDD7B99}"/>
              </a:ext>
            </a:extLst>
          </p:cNvPr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35399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3114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33790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6894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467777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7886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1256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3835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1797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7F28208-5BEC-4F6E-A9C1-FB49791E74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217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C4099BA-02A4-46EA-AA79-B07DB6F5A0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856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703897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163496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72606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4BE48E0-DABB-43C7-895A-BF1B78F87ED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59B6C1C-BA12-4D0C-98A2-0C8A18FCB7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7584B04-4294-4F80-B5E8-E4D7F225D952}"/>
              </a:ext>
            </a:extLst>
          </p:cNvPr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FDEB5327-C406-446F-8708-32A2DBAA66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5380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EB169BE-A2D8-4DFC-9151-B7239FAD0D3B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53E536E-E9F3-48F1-B32B-1E055B6B7E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51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8599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4F005F3-DBDC-41A4-BA7B-1617EFD4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0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6102096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615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4" y="0"/>
            <a:ext cx="6177514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5450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0818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-3558"/>
            <a:ext cx="6101800" cy="6861558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15746 w 6098242"/>
              <a:gd name="connsiteY2" fmla="*/ 1088729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3558 h 6861558"/>
              <a:gd name="connsiteX1" fmla="*/ 5815746 w 6098242"/>
              <a:gd name="connsiteY1" fmla="*/ 0 h 6861558"/>
              <a:gd name="connsiteX2" fmla="*/ 5815746 w 6098242"/>
              <a:gd name="connsiteY2" fmla="*/ 1092287 h 6861558"/>
              <a:gd name="connsiteX3" fmla="*/ 6098242 w 6098242"/>
              <a:gd name="connsiteY3" fmla="*/ 711583 h 6861558"/>
              <a:gd name="connsiteX4" fmla="*/ 6098242 w 6098242"/>
              <a:gd name="connsiteY4" fmla="*/ 6623958 h 6861558"/>
              <a:gd name="connsiteX5" fmla="*/ 6096826 w 6098242"/>
              <a:gd name="connsiteY5" fmla="*/ 6858784 h 6861558"/>
              <a:gd name="connsiteX6" fmla="*/ 5862000 w 6098242"/>
              <a:gd name="connsiteY6" fmla="*/ 6861558 h 6861558"/>
              <a:gd name="connsiteX7" fmla="*/ 0 w 6098242"/>
              <a:gd name="connsiteY7" fmla="*/ 6861558 h 6861558"/>
              <a:gd name="connsiteX8" fmla="*/ 0 w 6098242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5746 w 6101800"/>
              <a:gd name="connsiteY2" fmla="*/ 1092287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29978 w 6101800"/>
              <a:gd name="connsiteY2" fmla="*/ 1102961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2188 w 6101800"/>
              <a:gd name="connsiteY2" fmla="*/ 1099403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1800" h="6861558">
                <a:moveTo>
                  <a:pt x="0" y="3558"/>
                </a:moveTo>
                <a:lnTo>
                  <a:pt x="5815746" y="0"/>
                </a:lnTo>
                <a:lnTo>
                  <a:pt x="5812188" y="1099403"/>
                </a:lnTo>
                <a:lnTo>
                  <a:pt x="6101800" y="1099403"/>
                </a:lnTo>
                <a:lnTo>
                  <a:pt x="6098242" y="6623958"/>
                </a:lnTo>
                <a:lnTo>
                  <a:pt x="6096826" y="6858784"/>
                </a:lnTo>
                <a:lnTo>
                  <a:pt x="5862000" y="6861558"/>
                </a:lnTo>
                <a:lnTo>
                  <a:pt x="0" y="6861558"/>
                </a:lnTo>
                <a:lnTo>
                  <a:pt x="0" y="355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7333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27A3171-06C3-400E-B052-59913C75B3F4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 err="1"/>
              <a:t>Koninklijk</a:t>
            </a:r>
            <a:r>
              <a:rPr lang="en-US" dirty="0"/>
              <a:t> </a:t>
            </a:r>
            <a:r>
              <a:rPr lang="en-US" dirty="0" err="1"/>
              <a:t>Nederlands</a:t>
            </a:r>
            <a:r>
              <a:rPr lang="en-US" dirty="0"/>
              <a:t> </a:t>
            </a:r>
            <a:r>
              <a:rPr lang="en-US" dirty="0" err="1"/>
              <a:t>Meteorologisch</a:t>
            </a:r>
            <a:r>
              <a:rPr lang="en-US" dirty="0"/>
              <a:t> </a:t>
            </a:r>
            <a:r>
              <a:rPr lang="en-US" dirty="0" err="1"/>
              <a:t>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25673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6826" y="6855226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33E77A-954C-47BA-BEDE-544396AD848A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Koninklijk Nederlands Meteorologisch Instituut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243239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898F1F-8562-49B3-A6FE-C0F212456515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1547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5427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4647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D96E-008C-4A4C-BDD7-DB146A42BEAB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203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49C8-9C23-49C1-9866-6BB82DF60DB3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657792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DD1D-963E-4E91-B5EF-F0834DB95975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055984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6AEF65-E7F2-4530-8B74-B5ACE58786E4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789961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3D80E4-50E9-4620-9991-B7F7890784D3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137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A3B8-C5B1-40E0-927C-EB26D5E7E5E4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8388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A03F8C6-C944-46F1-86AB-681B90059300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021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5DC1AA-CF9E-4788-9EA9-86E5552B04B3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1960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4765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4765"/>
              <a:gd name="connsiteX1" fmla="*/ 6091238 w 6096000"/>
              <a:gd name="connsiteY1" fmla="*/ 0 h 6864765"/>
              <a:gd name="connsiteX2" fmla="*/ 6091238 w 6096000"/>
              <a:gd name="connsiteY2" fmla="*/ 2381 h 6864765"/>
              <a:gd name="connsiteX3" fmla="*/ 6096000 w 6096000"/>
              <a:gd name="connsiteY3" fmla="*/ 2381 h 6864765"/>
              <a:gd name="connsiteX4" fmla="*/ 6096000 w 6096000"/>
              <a:gd name="connsiteY4" fmla="*/ 6860381 h 6864765"/>
              <a:gd name="connsiteX5" fmla="*/ 6095999 w 6096000"/>
              <a:gd name="connsiteY5" fmla="*/ 6860381 h 6864765"/>
              <a:gd name="connsiteX6" fmla="*/ 3832225 w 6096000"/>
              <a:gd name="connsiteY6" fmla="*/ 6860381 h 6864765"/>
              <a:gd name="connsiteX7" fmla="*/ 232201 w 6096000"/>
              <a:gd name="connsiteY7" fmla="*/ 6860381 h 6864765"/>
              <a:gd name="connsiteX8" fmla="*/ 4491 w 6096000"/>
              <a:gd name="connsiteY8" fmla="*/ 6864765 h 6864765"/>
              <a:gd name="connsiteX9" fmla="*/ 0 w 6096000"/>
              <a:gd name="connsiteY9" fmla="*/ 6626381 h 6864765"/>
              <a:gd name="connsiteX10" fmla="*/ 0 w 6096000"/>
              <a:gd name="connsiteY10" fmla="*/ 5488781 h 6864765"/>
              <a:gd name="connsiteX11" fmla="*/ 1 w 6096000"/>
              <a:gd name="connsiteY11" fmla="*/ 5488781 h 6864765"/>
              <a:gd name="connsiteX12" fmla="*/ 1 w 6096000"/>
              <a:gd name="connsiteY12" fmla="*/ 948531 h 6864765"/>
              <a:gd name="connsiteX13" fmla="*/ 1 w 6096000"/>
              <a:gd name="connsiteY13" fmla="*/ 711200 h 6864765"/>
              <a:gd name="connsiteX14" fmla="*/ 1 w 6096000"/>
              <a:gd name="connsiteY14" fmla="*/ 2381 h 6864765"/>
              <a:gd name="connsiteX15" fmla="*/ 2 w 6096000"/>
              <a:gd name="connsiteY15" fmla="*/ 2381 h 6864765"/>
              <a:gd name="connsiteX16" fmla="*/ 2 w 6096000"/>
              <a:gd name="connsiteY16" fmla="*/ 711994 h 6864765"/>
              <a:gd name="connsiteX17" fmla="*/ 233366 w 6096000"/>
              <a:gd name="connsiteY17" fmla="*/ 711994 h 6864765"/>
              <a:gd name="connsiteX18" fmla="*/ 233366 w 6096000"/>
              <a:gd name="connsiteY18" fmla="*/ 2381 h 6864765"/>
              <a:gd name="connsiteX19" fmla="*/ 229238 w 6096000"/>
              <a:gd name="connsiteY19" fmla="*/ 2381 h 6864765"/>
              <a:gd name="connsiteX20" fmla="*/ 229238 w 6096000"/>
              <a:gd name="connsiteY20" fmla="*/ 0 h 686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4765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4491" y="6864765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C14604E-ED38-42BA-BF5F-0793520F3417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448409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550" y="0"/>
            <a:ext cx="6098625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31863 w 6098625"/>
              <a:gd name="connsiteY0" fmla="*/ 0 h 6861207"/>
              <a:gd name="connsiteX1" fmla="*/ 6093863 w 6098625"/>
              <a:gd name="connsiteY1" fmla="*/ 0 h 6861207"/>
              <a:gd name="connsiteX2" fmla="*/ 6093863 w 6098625"/>
              <a:gd name="connsiteY2" fmla="*/ 2381 h 6861207"/>
              <a:gd name="connsiteX3" fmla="*/ 6098625 w 6098625"/>
              <a:gd name="connsiteY3" fmla="*/ 2381 h 6861207"/>
              <a:gd name="connsiteX4" fmla="*/ 6098625 w 6098625"/>
              <a:gd name="connsiteY4" fmla="*/ 6860381 h 6861207"/>
              <a:gd name="connsiteX5" fmla="*/ 6098624 w 6098625"/>
              <a:gd name="connsiteY5" fmla="*/ 6860381 h 6861207"/>
              <a:gd name="connsiteX6" fmla="*/ 3834850 w 6098625"/>
              <a:gd name="connsiteY6" fmla="*/ 6860381 h 6861207"/>
              <a:gd name="connsiteX7" fmla="*/ 234826 w 6098625"/>
              <a:gd name="connsiteY7" fmla="*/ 6860381 h 6861207"/>
              <a:gd name="connsiteX8" fmla="*/ 0 w 6098625"/>
              <a:gd name="connsiteY8" fmla="*/ 6861207 h 6861207"/>
              <a:gd name="connsiteX9" fmla="*/ 2625 w 6098625"/>
              <a:gd name="connsiteY9" fmla="*/ 6626381 h 6861207"/>
              <a:gd name="connsiteX10" fmla="*/ 2625 w 6098625"/>
              <a:gd name="connsiteY10" fmla="*/ 5488781 h 6861207"/>
              <a:gd name="connsiteX11" fmla="*/ 2626 w 6098625"/>
              <a:gd name="connsiteY11" fmla="*/ 5488781 h 6861207"/>
              <a:gd name="connsiteX12" fmla="*/ 2626 w 6098625"/>
              <a:gd name="connsiteY12" fmla="*/ 948531 h 6861207"/>
              <a:gd name="connsiteX13" fmla="*/ 2626 w 6098625"/>
              <a:gd name="connsiteY13" fmla="*/ 711200 h 6861207"/>
              <a:gd name="connsiteX14" fmla="*/ 2626 w 6098625"/>
              <a:gd name="connsiteY14" fmla="*/ 2381 h 6861207"/>
              <a:gd name="connsiteX15" fmla="*/ 2627 w 6098625"/>
              <a:gd name="connsiteY15" fmla="*/ 2381 h 6861207"/>
              <a:gd name="connsiteX16" fmla="*/ 2627 w 6098625"/>
              <a:gd name="connsiteY16" fmla="*/ 711994 h 6861207"/>
              <a:gd name="connsiteX17" fmla="*/ 235991 w 6098625"/>
              <a:gd name="connsiteY17" fmla="*/ 711994 h 6861207"/>
              <a:gd name="connsiteX18" fmla="*/ 235991 w 6098625"/>
              <a:gd name="connsiteY18" fmla="*/ 2381 h 6861207"/>
              <a:gd name="connsiteX19" fmla="*/ 231863 w 6098625"/>
              <a:gd name="connsiteY19" fmla="*/ 2381 h 6861207"/>
              <a:gd name="connsiteX20" fmla="*/ 231863 w 6098625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8625" h="6861207">
                <a:moveTo>
                  <a:pt x="231863" y="0"/>
                </a:moveTo>
                <a:lnTo>
                  <a:pt x="6093863" y="0"/>
                </a:lnTo>
                <a:lnTo>
                  <a:pt x="6093863" y="2381"/>
                </a:lnTo>
                <a:lnTo>
                  <a:pt x="6098625" y="2381"/>
                </a:lnTo>
                <a:lnTo>
                  <a:pt x="6098625" y="6860381"/>
                </a:lnTo>
                <a:lnTo>
                  <a:pt x="6098624" y="6860381"/>
                </a:lnTo>
                <a:lnTo>
                  <a:pt x="3834850" y="6860381"/>
                </a:lnTo>
                <a:lnTo>
                  <a:pt x="234826" y="6860381"/>
                </a:lnTo>
                <a:lnTo>
                  <a:pt x="0" y="6861207"/>
                </a:lnTo>
                <a:lnTo>
                  <a:pt x="2625" y="6626381"/>
                </a:lnTo>
                <a:lnTo>
                  <a:pt x="2625" y="5488781"/>
                </a:lnTo>
                <a:lnTo>
                  <a:pt x="2626" y="5488781"/>
                </a:lnTo>
                <a:lnTo>
                  <a:pt x="2626" y="948531"/>
                </a:lnTo>
                <a:lnTo>
                  <a:pt x="2626" y="711200"/>
                </a:lnTo>
                <a:lnTo>
                  <a:pt x="2626" y="2381"/>
                </a:lnTo>
                <a:lnTo>
                  <a:pt x="2627" y="2381"/>
                </a:lnTo>
                <a:lnTo>
                  <a:pt x="2627" y="711994"/>
                </a:lnTo>
                <a:lnTo>
                  <a:pt x="235991" y="711994"/>
                </a:lnTo>
                <a:lnTo>
                  <a:pt x="235991" y="2381"/>
                </a:lnTo>
                <a:lnTo>
                  <a:pt x="231863" y="2381"/>
                </a:lnTo>
                <a:lnTo>
                  <a:pt x="23186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2EEF76-09DE-4A9D-A78C-2CAD7708ED44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688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E1BAF-9C5F-D843-B5CE-03F3C13324BB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3C2B7-2C2B-9F43-83EF-D90FB080BA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602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23088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64BE70C-15B4-484D-A67C-E4757C316085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7756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4C2212-6701-437D-9F65-E0F59F3A47B4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858354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CE641E-1A73-4831-8B2A-4EF52A95D666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348063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F6FE448-0D39-45E0-AB60-2E01E4A2028E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766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14C7B9-276C-4063-9E37-EB5E93A388F3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113002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8867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E956FE-DD53-4356-832C-FB2BB2C587F8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195974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3040894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D0AAFB9F-33B2-4DD0-B9C6-D396DAAEED7C}" type="datetime4">
              <a:rPr lang="nl-NL" smtClean="0"/>
              <a:pPr/>
              <a:t>26 juli 2025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nl-NL" dirty="0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360805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9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880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4109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5148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240273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C7BF670-A970-49C3-A01C-9906A8EA14DF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448870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8E4D2C-B2E2-432D-916C-3FBB3E911CBC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0986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27C98A0-514A-4B40-8381-C5261AC3A408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628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228A485-B945-42FC-83C2-AB1E27AA2862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381935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2FE020F-D735-4E64-9B11-27A5887DCCF2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9569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0101"/>
      </p:ext>
    </p:extLst>
  </p:cSld>
  <p:clrMapOvr>
    <a:masterClrMapping/>
  </p:clrMapOvr>
  <p:transition spd="slow">
    <p:cover dir="rd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75"/>
          <p:cNvSpPr/>
          <p:nvPr/>
        </p:nvSpPr>
        <p:spPr>
          <a:xfrm>
            <a:off x="33867" y="6170400"/>
            <a:ext cx="12192000" cy="687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0;p75"/>
          <p:cNvGrpSpPr/>
          <p:nvPr/>
        </p:nvGrpSpPr>
        <p:grpSpPr>
          <a:xfrm>
            <a:off x="9738246" y="244823"/>
            <a:ext cx="2202684" cy="728301"/>
            <a:chOff x="7303684" y="179706"/>
            <a:chExt cx="1652013" cy="546226"/>
          </a:xfrm>
        </p:grpSpPr>
        <p:grpSp>
          <p:nvGrpSpPr>
            <p:cNvPr id="11" name="Google Shape;11;p75"/>
            <p:cNvGrpSpPr/>
            <p:nvPr/>
          </p:nvGrpSpPr>
          <p:grpSpPr>
            <a:xfrm>
              <a:off x="7303684" y="179706"/>
              <a:ext cx="1652013" cy="546226"/>
              <a:chOff x="0" y="0"/>
              <a:chExt cx="1764884" cy="583546"/>
            </a:xfrm>
          </p:grpSpPr>
          <p:sp>
            <p:nvSpPr>
              <p:cNvPr id="12" name="Google Shape;12;p75"/>
              <p:cNvSpPr/>
              <p:nvPr/>
            </p:nvSpPr>
            <p:spPr>
              <a:xfrm>
                <a:off x="0" y="0"/>
                <a:ext cx="1764884" cy="58354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" name="Google Shape;13;p75" descr="Google Shape;424;p6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9111" y="138428"/>
                <a:ext cx="1037779" cy="3166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Google Shape;14;p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81873" y="295029"/>
              <a:ext cx="381364" cy="3155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15;p75"/>
          <p:cNvGrpSpPr/>
          <p:nvPr/>
        </p:nvGrpSpPr>
        <p:grpSpPr>
          <a:xfrm>
            <a:off x="3454356" y="6280061"/>
            <a:ext cx="4275493" cy="468279"/>
            <a:chOff x="2590767" y="4710045"/>
            <a:chExt cx="3206620" cy="351209"/>
          </a:xfrm>
        </p:grpSpPr>
        <p:grpSp>
          <p:nvGrpSpPr>
            <p:cNvPr id="16" name="Google Shape;16;p75"/>
            <p:cNvGrpSpPr/>
            <p:nvPr/>
          </p:nvGrpSpPr>
          <p:grpSpPr>
            <a:xfrm>
              <a:off x="2590767" y="4710045"/>
              <a:ext cx="3206620" cy="351209"/>
              <a:chOff x="2801603" y="4710045"/>
              <a:chExt cx="3206620" cy="351209"/>
            </a:xfrm>
          </p:grpSpPr>
          <p:pic>
            <p:nvPicPr>
              <p:cNvPr id="17" name="Google Shape;17;p75" descr="Google Shape;70;p1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801603" y="4765769"/>
                <a:ext cx="930826" cy="23976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8" name="Google Shape;18;p75"/>
              <p:cNvCxnSpPr/>
              <p:nvPr/>
            </p:nvCxnSpPr>
            <p:spPr>
              <a:xfrm>
                <a:off x="3897075" y="4710045"/>
                <a:ext cx="1" cy="351209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19" name="Google Shape;19;p75"/>
              <p:cNvGrpSpPr/>
              <p:nvPr/>
            </p:nvGrpSpPr>
            <p:grpSpPr>
              <a:xfrm>
                <a:off x="4049022" y="4770833"/>
                <a:ext cx="1959201" cy="229632"/>
                <a:chOff x="-1" y="0"/>
                <a:chExt cx="2612265" cy="306173"/>
              </a:xfrm>
            </p:grpSpPr>
            <p:pic>
              <p:nvPicPr>
                <p:cNvPr id="20" name="Google Shape;20;p75" descr="Picture 20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-1" y="0"/>
                  <a:ext cx="314024" cy="3061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" name="Google Shape;21;p75" descr="Picture 21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483484" y="30995"/>
                  <a:ext cx="761047" cy="2515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" name="Google Shape;22;p75" descr="Picture 2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2108667" y="26463"/>
                  <a:ext cx="503597" cy="2475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23" name="Google Shape;23;p7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62511" y="4777757"/>
              <a:ext cx="614508" cy="2296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24;p7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84841" y="6325937"/>
            <a:ext cx="716443" cy="335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036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242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preserve="1">
  <p:cSld name="Title and Content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3ba134979a_0_62"/>
          <p:cNvSpPr txBox="1">
            <a:spLocks noGrp="1"/>
          </p:cNvSpPr>
          <p:nvPr>
            <p:ph type="body" idx="1"/>
          </p:nvPr>
        </p:nvSpPr>
        <p:spPr>
          <a:xfrm>
            <a:off x="389625" y="1157765"/>
            <a:ext cx="11394000" cy="49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g13ba134979a_0_6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g13ba134979a_0_6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g13ba134979a_0_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Google Shape;30;g13ba134979a_0_62"/>
          <p:cNvSpPr txBox="1">
            <a:spLocks noGrp="1"/>
          </p:cNvSpPr>
          <p:nvPr>
            <p:ph type="title"/>
          </p:nvPr>
        </p:nvSpPr>
        <p:spPr>
          <a:xfrm>
            <a:off x="172529" y="76199"/>
            <a:ext cx="9923200" cy="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29762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6"/>
          <p:cNvSpPr txBox="1">
            <a:spLocks noGrp="1"/>
          </p:cNvSpPr>
          <p:nvPr>
            <p:ph type="title"/>
          </p:nvPr>
        </p:nvSpPr>
        <p:spPr>
          <a:xfrm>
            <a:off x="172529" y="76199"/>
            <a:ext cx="9923011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76"/>
          <p:cNvSpPr txBox="1">
            <a:spLocks noGrp="1"/>
          </p:cNvSpPr>
          <p:nvPr>
            <p:ph type="body" idx="1"/>
          </p:nvPr>
        </p:nvSpPr>
        <p:spPr>
          <a:xfrm>
            <a:off x="389626" y="1157765"/>
            <a:ext cx="11394057" cy="493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4194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267FB0"/>
              </a:buClr>
              <a:buSzPts val="1620"/>
              <a:buFont typeface="Noto Sans Symbols"/>
              <a:buChar char="▪"/>
              <a:defRPr sz="24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267FB0"/>
              </a:buClr>
              <a:buSzPts val="12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39623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267FB0"/>
              </a:buClr>
              <a:buSzPts val="108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38607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267FB0"/>
              </a:buClr>
              <a:buSzPts val="96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38607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267FB0"/>
              </a:buClr>
              <a:buSzPts val="96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04069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87352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f005f717a_2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g12f005f717a_2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g12f005f717a_2_9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g12f005f717a_2_9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g12f005f717a_2_9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6200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267FB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1147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267FB0"/>
              </a:buClr>
              <a:buSzPts val="1260"/>
              <a:buFont typeface="Noto Sans Symbols"/>
              <a:buChar char="▪"/>
              <a:defRPr sz="1867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5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267FB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1147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267FB0"/>
              </a:buClr>
              <a:buSzPts val="1260"/>
              <a:buFont typeface="Noto Sans Symbols"/>
              <a:buChar char="▪"/>
              <a:defRPr sz="1867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53"/>
          <p:cNvSpPr txBox="1">
            <a:spLocks noGrp="1"/>
          </p:cNvSpPr>
          <p:nvPr>
            <p:ph type="title"/>
          </p:nvPr>
        </p:nvSpPr>
        <p:spPr>
          <a:xfrm>
            <a:off x="172529" y="76199"/>
            <a:ext cx="9923011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2687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Only" preserve="1">
  <p:cSld name="1_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6352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8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0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6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7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110700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1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BF277-360D-EB41-B5C7-C1F55D2B9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9F9A0-4CF4-095F-A029-6731F77B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09313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35C9CB-1533-801D-9539-56FA26556F60}"/>
              </a:ext>
            </a:extLst>
          </p:cNvPr>
          <p:cNvSpPr/>
          <p:nvPr userDrawn="1"/>
        </p:nvSpPr>
        <p:spPr>
          <a:xfrm>
            <a:off x="1147822" y="6418942"/>
            <a:ext cx="5572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BBD5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Atmospheric Chemistry Observations and Modeling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328977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9208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2713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754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3559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73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813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B19F2A-D661-A849-A85A-8E749764267B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AF4D1-934E-6349-A7AC-6086E50516A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196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9844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773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38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97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7670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183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18614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7244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3269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193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D24D13-1DF6-1341-B5C3-65B13F4CC1F6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1F505-C528-A749-87F3-8593D9197F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577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5559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1076"/>
            <a:ext cx="5994400" cy="540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81075"/>
            <a:ext cx="5994400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57614"/>
            <a:ext cx="5994400" cy="262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381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1AA63A5-B965-46CC-9B0A-32CB92242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21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8951" y="1798638"/>
            <a:ext cx="5344583" cy="43561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36733" y="1798638"/>
            <a:ext cx="5344584" cy="43561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98F8D8-DC06-4B6D-9E0F-712C998EE003}" type="datetime3">
              <a:rPr lang="en-US" smtClean="0"/>
              <a:t>26 July 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CD621-B347-46C4-BA4F-4FD159E8D46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974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Prof. dr. P.F. Levelt, KNMI &amp; TUD, OMI ST Meeting 10 year Anniversary, March 2014, KNMI, De Bilt</a:t>
            </a:r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A41B7-2E0D-4D76-B420-F1ADBC47869C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601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33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99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06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17" y="-441992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4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6101751" y="575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5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808463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3E1EE7-6489-C249-A11C-18B692E93913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7D327-72E5-DE49-9F4E-B5F78FBB977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48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01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5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10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22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389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52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July 26, 2025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48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75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25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FCDDCE-BA39-0C4D-944D-17E14B4094A3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59604-D23E-7040-9101-0E6A098A212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6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9086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7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312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3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43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225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98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45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14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24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0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CD2054-28E1-CF41-84AB-262FE8E1B518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5523B-B223-8B49-B8B1-EC6CEC7160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2710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60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06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953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316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393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660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14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751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790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41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47F98F-3F97-C145-8C97-B7A551730F63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8D7A7-C45F-6B4E-8E80-BF91917224A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2705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Verdana"/>
              <a:ea typeface="+mn-ea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7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Verdana"/>
              <a:ea typeface="+mn-ea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34" indent="-179334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5879" indent="-251922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584" indent="-143958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lumMod val="65000"/>
                    <a:lumOff val="35000"/>
                  </a:srgbClr>
                </a:solidFill>
              </a:rPr>
              <a:t>14 July 2016</a:t>
            </a:r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Bert van den Oord</a:t>
            </a:r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0D247-DD3D-A843-8DF5-3512D2FF0436}" type="slidenum"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78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>
                    <a:lumMod val="65000"/>
                    <a:lumOff val="35000"/>
                  </a:srgbClr>
                </a:solidFill>
              </a:rPr>
              <a:t>14 July 2016</a:t>
            </a:r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Bert van den Oord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5F1BF-4BD8-4D01-A5B7-CD770BB3E262}" type="slidenum"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51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87630"/>
            <a:ext cx="9566461" cy="397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0229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599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2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247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599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2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45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59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599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2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281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0" y="-441992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3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59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0976" anchor="ctr" anchorCtr="0">
            <a:noAutofit/>
          </a:bodyPr>
          <a:lstStyle/>
          <a:p>
            <a:r>
              <a:rPr lang="en-US"/>
              <a:t>Drag picture to placeholder or click icon to add</a:t>
            </a:r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6101751" y="575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599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2" y="-424738"/>
            <a:ext cx="4246889" cy="20025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708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7" y="2636847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2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42" y="998459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42" y="2143687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42" y="3288907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42" y="4434147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42" y="5579373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588818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13"/>
            <a:ext cx="5004000" cy="3931813"/>
          </a:xfrm>
        </p:spPr>
        <p:txBody>
          <a:bodyPr/>
          <a:lstStyle>
            <a:lvl1pPr marL="456432" indent="-456432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2852" indent="-21564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14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7" y="0"/>
            <a:ext cx="6098243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0976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0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27.xml"/><Relationship Id="rId21" Type="http://schemas.openxmlformats.org/officeDocument/2006/relationships/image" Target="../media/image61.wmf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34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9" Type="http://schemas.openxmlformats.org/officeDocument/2006/relationships/theme" Target="../theme/theme12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image" Target="../media/image5.png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31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3.xml"/><Relationship Id="rId18" Type="http://schemas.openxmlformats.org/officeDocument/2006/relationships/slideLayout" Target="../slideLayouts/slideLayout298.xml"/><Relationship Id="rId26" Type="http://schemas.openxmlformats.org/officeDocument/2006/relationships/slideLayout" Target="../slideLayouts/slideLayout306.xml"/><Relationship Id="rId39" Type="http://schemas.openxmlformats.org/officeDocument/2006/relationships/image" Target="../media/image5.png"/><Relationship Id="rId21" Type="http://schemas.openxmlformats.org/officeDocument/2006/relationships/slideLayout" Target="../slideLayouts/slideLayout301.xml"/><Relationship Id="rId34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17" Type="http://schemas.openxmlformats.org/officeDocument/2006/relationships/slideLayout" Target="../slideLayouts/slideLayout297.xml"/><Relationship Id="rId25" Type="http://schemas.openxmlformats.org/officeDocument/2006/relationships/slideLayout" Target="../slideLayouts/slideLayout305.xml"/><Relationship Id="rId33" Type="http://schemas.openxmlformats.org/officeDocument/2006/relationships/slideLayout" Target="../slideLayouts/slideLayout313.xml"/><Relationship Id="rId38" Type="http://schemas.openxmlformats.org/officeDocument/2006/relationships/theme" Target="../theme/theme13.xml"/><Relationship Id="rId2" Type="http://schemas.openxmlformats.org/officeDocument/2006/relationships/slideLayout" Target="../slideLayouts/slideLayout282.xml"/><Relationship Id="rId16" Type="http://schemas.openxmlformats.org/officeDocument/2006/relationships/slideLayout" Target="../slideLayouts/slideLayout296.xml"/><Relationship Id="rId20" Type="http://schemas.openxmlformats.org/officeDocument/2006/relationships/slideLayout" Target="../slideLayouts/slideLayout300.xml"/><Relationship Id="rId29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24" Type="http://schemas.openxmlformats.org/officeDocument/2006/relationships/slideLayout" Target="../slideLayouts/slideLayout304.xml"/><Relationship Id="rId32" Type="http://schemas.openxmlformats.org/officeDocument/2006/relationships/slideLayout" Target="../slideLayouts/slideLayout312.xml"/><Relationship Id="rId37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285.xml"/><Relationship Id="rId15" Type="http://schemas.openxmlformats.org/officeDocument/2006/relationships/slideLayout" Target="../slideLayouts/slideLayout295.xml"/><Relationship Id="rId23" Type="http://schemas.openxmlformats.org/officeDocument/2006/relationships/slideLayout" Target="../slideLayouts/slideLayout303.xml"/><Relationship Id="rId28" Type="http://schemas.openxmlformats.org/officeDocument/2006/relationships/slideLayout" Target="../slideLayouts/slideLayout308.xml"/><Relationship Id="rId36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290.xml"/><Relationship Id="rId19" Type="http://schemas.openxmlformats.org/officeDocument/2006/relationships/slideLayout" Target="../slideLayouts/slideLayout299.xml"/><Relationship Id="rId31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slideLayout" Target="../slideLayouts/slideLayout294.xml"/><Relationship Id="rId22" Type="http://schemas.openxmlformats.org/officeDocument/2006/relationships/slideLayout" Target="../slideLayouts/slideLayout302.xml"/><Relationship Id="rId27" Type="http://schemas.openxmlformats.org/officeDocument/2006/relationships/slideLayout" Target="../slideLayouts/slideLayout307.xml"/><Relationship Id="rId30" Type="http://schemas.openxmlformats.org/officeDocument/2006/relationships/slideLayout" Target="../slideLayouts/slideLayout310.xml"/><Relationship Id="rId35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18.xml"/><Relationship Id="rId5" Type="http://schemas.openxmlformats.org/officeDocument/2006/relationships/image" Target="../media/image66.png"/><Relationship Id="rId4" Type="http://schemas.openxmlformats.org/officeDocument/2006/relationships/image" Target="../media/image65.tif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22.xml"/><Relationship Id="rId9" Type="http://schemas.openxmlformats.org/officeDocument/2006/relationships/image" Target="../media/image67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30.xml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329.xml"/><Relationship Id="rId9" Type="http://schemas.openxmlformats.org/officeDocument/2006/relationships/image" Target="../media/image77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image" Target="../media/image5.png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7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62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65.xml"/><Relationship Id="rId37" Type="http://schemas.openxmlformats.org/officeDocument/2006/relationships/slideLayout" Target="../slideLayouts/slideLayout170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36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31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63.xml"/><Relationship Id="rId35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33" Type="http://schemas.openxmlformats.org/officeDocument/2006/relationships/slideLayout" Target="../slideLayouts/slideLayout166.xml"/><Relationship Id="rId38" Type="http://schemas.openxmlformats.org/officeDocument/2006/relationships/slideLayout" Target="../slideLayouts/slideLayout1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theme" Target="../theme/theme8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9" Type="http://schemas.openxmlformats.org/officeDocument/2006/relationships/theme" Target="../theme/theme9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slideLayout" Target="../slideLayouts/slideLayout221.xml"/><Relationship Id="rId40" Type="http://schemas.openxmlformats.org/officeDocument/2006/relationships/image" Target="../media/image5.png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Unknown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5" b="14336"/>
          <a:stretch>
            <a:fillRect/>
          </a:stretch>
        </p:blipFill>
        <p:spPr bwMode="auto">
          <a:xfrm>
            <a:off x="16933" y="-12700"/>
            <a:ext cx="12175067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43001"/>
            <a:ext cx="109728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546810FA-3F69-AA41-B19D-9C0DBC100286}" type="datetimeFigureOut">
              <a:rPr lang="en-US" altLang="en-US"/>
              <a:pPr/>
              <a:t>7/26/25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DA14A4A0-0A9E-AE45-B4BB-6303C0BAFE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0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425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488951" y="1233488"/>
            <a:ext cx="1089236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0246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1" y="1798638"/>
            <a:ext cx="10892367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77468" y="6475413"/>
            <a:ext cx="5541433" cy="315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nl-NL"/>
              <a:t>Prof. dr. P.F. Levelt, KNMI &amp; TUD, OMI ST Meeting 10 year Anniversary, March 2014, KNMI, De Bilt</a:t>
            </a:r>
          </a:p>
        </p:txBody>
      </p:sp>
      <p:sp>
        <p:nvSpPr>
          <p:cNvPr id="12" name="shpKleurvlakBoven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9001" y="6369051"/>
            <a:ext cx="5552017" cy="284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66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79E41A1B-86F2-45A7-995A-AD309909B2B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07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rgbClr val="9000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4"/>
        </a:buBlip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5"/>
        </a:buBlip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6"/>
        </a:buBlip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1223521" y="456839"/>
            <a:ext cx="9546239" cy="1244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234079" y="1828441"/>
            <a:ext cx="9518400" cy="35071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marL="195120" marR="0" lvl="0" indent="-19512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ct val="100000"/>
              <a:buFont typeface="Tahoma" pitchFamily="34"/>
              <a:buNone/>
              <a:tabLst>
                <a:tab pos="718920" algn="l"/>
                <a:tab pos="1633320" algn="l"/>
                <a:tab pos="2547720" algn="l"/>
                <a:tab pos="3462119" algn="l"/>
                <a:tab pos="4376520" algn="l"/>
                <a:tab pos="5290920" algn="l"/>
                <a:tab pos="6205320" algn="l"/>
                <a:tab pos="7119720" algn="l"/>
                <a:tab pos="8034120" algn="l"/>
                <a:tab pos="8948520" algn="l"/>
                <a:tab pos="98629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defPPr>
            <a:lvl1pPr marL="195120" marR="0" lvl="0" indent="-19512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ct val="100000"/>
              <a:buFont typeface="Tahoma" pitchFamily="34"/>
              <a:buChar char="•"/>
              <a:tabLst>
                <a:tab pos="718920" algn="l"/>
                <a:tab pos="1633320" algn="l"/>
                <a:tab pos="2547720" algn="l"/>
                <a:tab pos="3462119" algn="l"/>
                <a:tab pos="4376520" algn="l"/>
                <a:tab pos="5290920" algn="l"/>
                <a:tab pos="6205320" algn="l"/>
                <a:tab pos="7119720" algn="l"/>
                <a:tab pos="8034120" algn="l"/>
                <a:tab pos="8948520" algn="l"/>
                <a:tab pos="98629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1pPr>
            <a:lvl2pPr marL="576000" marR="0" lvl="1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ct val="100000"/>
              <a:buFont typeface="Times" pitchFamily="18"/>
              <a:buChar char="•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2pPr>
            <a:lvl3pPr marL="957240" marR="0" lvl="2" indent="-19080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ct val="100000"/>
              <a:buFont typeface="Times" pitchFamily="18"/>
              <a:buChar char="•"/>
              <a:tabLst>
                <a:tab pos="871200" algn="l"/>
                <a:tab pos="1785600" algn="l"/>
                <a:tab pos="2700000" algn="l"/>
                <a:tab pos="3614399" algn="l"/>
                <a:tab pos="4528800" algn="l"/>
                <a:tab pos="5443200" algn="l"/>
                <a:tab pos="6357600" algn="l"/>
                <a:tab pos="7272000" algn="l"/>
                <a:tab pos="8186399" algn="l"/>
                <a:tab pos="9100800" algn="l"/>
              </a:tabLst>
              <a:def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3pPr>
            <a:lvl4pPr marL="1338120" marR="0" lvl="3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490320" algn="l"/>
                <a:tab pos="1404720" algn="l"/>
                <a:tab pos="2319120" algn="l"/>
                <a:tab pos="3233520" algn="l"/>
                <a:tab pos="4147920" algn="l"/>
                <a:tab pos="5062320" algn="l"/>
                <a:tab pos="5976720" algn="l"/>
                <a:tab pos="6891120" algn="l"/>
                <a:tab pos="7805519" algn="l"/>
                <a:tab pos="871992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4pPr>
            <a:lvl5pPr marL="1719000" marR="0" lvl="4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5pPr>
            <a:lvl6pPr marL="1719000" marR="0" lvl="5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6pPr>
            <a:lvl7pPr marL="1719000" marR="0" lvl="6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7pPr>
            <a:lvl8pPr marL="1719000" marR="0" lvl="7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8pPr>
            <a:lvl9pPr marL="1719000" marR="0" lvl="8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/>
          <p:nvPr/>
        </p:nvSpPr>
        <p:spPr>
          <a:xfrm>
            <a:off x="0" y="6132601"/>
            <a:ext cx="12192000" cy="7253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5" name="Rectangle 19"/>
          <p:cNvSpPr/>
          <p:nvPr/>
        </p:nvSpPr>
        <p:spPr>
          <a:xfrm>
            <a:off x="0" y="6585119"/>
            <a:ext cx="1219200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D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6" name="Line 20"/>
          <p:cNvSpPr/>
          <p:nvPr/>
        </p:nvSpPr>
        <p:spPr>
          <a:xfrm>
            <a:off x="0" y="6781680"/>
            <a:ext cx="12192000" cy="0"/>
          </a:xfrm>
          <a:prstGeom prst="line">
            <a:avLst/>
          </a:prstGeom>
          <a:noFill/>
          <a:ln w="9360">
            <a:solidFill>
              <a:srgbClr val="FFFFFF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7" name="Line 22"/>
          <p:cNvSpPr/>
          <p:nvPr/>
        </p:nvSpPr>
        <p:spPr>
          <a:xfrm>
            <a:off x="0" y="6134040"/>
            <a:ext cx="12192000" cy="0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8" name="Text Box 23"/>
          <p:cNvSpPr/>
          <p:nvPr/>
        </p:nvSpPr>
        <p:spPr>
          <a:xfrm>
            <a:off x="4165439" y="6248520"/>
            <a:ext cx="5892960" cy="4638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0" y="0"/>
            <a:ext cx="626400" cy="2057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D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lum/>
            <a:alphaModFix/>
          </a:blip>
          <a:srcRect/>
          <a:stretch>
            <a:fillRect/>
          </a:stretch>
        </p:blipFill>
        <p:spPr>
          <a:xfrm>
            <a:off x="1775520" y="6165304"/>
            <a:ext cx="1366581" cy="402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7"/>
          <p:cNvSpPr/>
          <p:nvPr/>
        </p:nvSpPr>
        <p:spPr>
          <a:xfrm>
            <a:off x="11376587" y="6237312"/>
            <a:ext cx="602880" cy="252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B9781E5E-F0D5-4304-9FE4-94A35A3668B5}" type="slidenum">
              <a:rPr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nl-NL" sz="1100" b="0" i="0" u="none" strike="noStrike" baseline="0" dirty="0">
              <a:ln>
                <a:noFill/>
              </a:ln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9"/>
          <p:cNvSpPr/>
          <p:nvPr/>
        </p:nvSpPr>
        <p:spPr>
          <a:xfrm>
            <a:off x="0" y="6237312"/>
            <a:ext cx="1951680" cy="24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l-NL" sz="1000" b="0" i="0" u="none" strike="noStrike" baseline="0" dirty="0" err="1">
                <a:ln>
                  <a:noFill/>
                </a:ln>
                <a:solidFill>
                  <a:srgbClr val="00A6D6"/>
                </a:solidFill>
                <a:latin typeface="Tahoma" pitchFamily="34"/>
                <a:ea typeface="Arial" pitchFamily="34"/>
                <a:cs typeface="Arial" pitchFamily="34"/>
              </a:rPr>
              <a:t>Challenge</a:t>
            </a:r>
            <a:r>
              <a:rPr lang="nl-NL" sz="1000" b="0" i="0" u="none" strike="noStrike" baseline="0" dirty="0">
                <a:ln>
                  <a:noFill/>
                </a:ln>
                <a:solidFill>
                  <a:srgbClr val="00A6D6"/>
                </a:solidFill>
                <a:latin typeface="Tahoma" pitchFamily="34"/>
                <a:ea typeface="Arial" pitchFamily="34"/>
                <a:cs typeface="Arial" pitchFamily="34"/>
              </a:rPr>
              <a:t> the </a:t>
            </a:r>
            <a:r>
              <a:rPr lang="nl-NL" sz="1000" b="0" i="0" u="none" strike="noStrike" baseline="0" dirty="0" err="1">
                <a:ln>
                  <a:noFill/>
                </a:ln>
                <a:solidFill>
                  <a:srgbClr val="00A6D6"/>
                </a:solidFill>
                <a:latin typeface="Tahoma" pitchFamily="34"/>
                <a:ea typeface="Arial" pitchFamily="34"/>
                <a:cs typeface="Arial" pitchFamily="34"/>
              </a:rPr>
              <a:t>future</a:t>
            </a:r>
            <a:endParaRPr lang="nl-NL" sz="1000" b="0" i="0" u="none" strike="noStrike" baseline="0" dirty="0">
              <a:ln>
                <a:noFill/>
              </a:ln>
              <a:solidFill>
                <a:srgbClr val="00A6D6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6" r="19177"/>
          <a:stretch/>
        </p:blipFill>
        <p:spPr bwMode="auto">
          <a:xfrm>
            <a:off x="3159869" y="6165305"/>
            <a:ext cx="2072035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2369" name="Rectangle 1"/>
          <p:cNvSpPr>
            <a:spLocks noChangeArrowheads="1"/>
          </p:cNvSpPr>
          <p:nvPr userDrawn="1"/>
        </p:nvSpPr>
        <p:spPr bwMode="auto">
          <a:xfrm>
            <a:off x="5039883" y="6093296"/>
            <a:ext cx="63367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Prof. dr. P.F.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Levelt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Noble Lecture Series, September 28 – October 2, 2015, University of Toronto, Canada </a:t>
            </a:r>
          </a:p>
        </p:txBody>
      </p:sp>
    </p:spTree>
    <p:extLst>
      <p:ext uri="{BB962C8B-B14F-4D97-AF65-F5344CB8AC3E}">
        <p14:creationId xmlns:p14="http://schemas.microsoft.com/office/powerpoint/2010/main" val="220228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</p:sldLayoutIdLst>
  <p:txStyles>
    <p:titleStyle>
      <a:lvl1pPr marL="857159" marR="0" indent="-857159" algn="l" rtl="0" hangingPunct="0">
        <a:lnSpc>
          <a:spcPct val="100000"/>
        </a:lnSpc>
        <a:spcBef>
          <a:spcPts val="0"/>
        </a:spcBef>
        <a:spcAft>
          <a:spcPts val="0"/>
        </a:spcAft>
        <a:tabLst>
          <a:tab pos="857159" algn="l"/>
          <a:tab pos="914039" algn="l"/>
          <a:tab pos="1828439" algn="l"/>
          <a:tab pos="2742839" algn="l"/>
          <a:tab pos="3657239" algn="l"/>
          <a:tab pos="4571639" algn="l"/>
          <a:tab pos="5486039" algn="l"/>
          <a:tab pos="6400439" algn="l"/>
          <a:tab pos="7314839" algn="l"/>
          <a:tab pos="8229238" algn="l"/>
          <a:tab pos="9143639" algn="l"/>
          <a:tab pos="10058039" algn="l"/>
        </a:tabLst>
        <a:defRPr lang="en-US" sz="3300" b="0" i="0" u="none" strike="noStrike" baseline="0">
          <a:ln>
            <a:noFill/>
          </a:ln>
          <a:solidFill>
            <a:srgbClr val="000000"/>
          </a:solidFill>
          <a:latin typeface="Bookman Old Style" pitchFamily="18"/>
          <a:ea typeface="ＭＳ Ｐゴシック" pitchFamily="34"/>
        </a:defRPr>
      </a:lvl1pPr>
    </p:titleStyle>
    <p:bodyStyle>
      <a:lvl1pPr marL="0" marR="0" indent="0" algn="l" rtl="0" hangingPunct="0">
        <a:lnSpc>
          <a:spcPts val="2500"/>
        </a:lnSpc>
        <a:spcBef>
          <a:spcPts val="0"/>
        </a:spcBef>
        <a:spcAft>
          <a:spcPts val="0"/>
        </a:spcAft>
        <a:tabLst>
          <a:tab pos="718920" algn="l"/>
          <a:tab pos="1633320" algn="l"/>
          <a:tab pos="2547720" algn="l"/>
          <a:tab pos="3462119" algn="l"/>
          <a:tab pos="4376520" algn="l"/>
          <a:tab pos="5290920" algn="l"/>
          <a:tab pos="6205320" algn="l"/>
          <a:tab pos="7119720" algn="l"/>
          <a:tab pos="8034120" algn="l"/>
          <a:tab pos="8948520" algn="l"/>
          <a:tab pos="9862920" algn="l"/>
        </a:tabLst>
        <a:defRPr lang="en-US" sz="2000" b="0" i="0" u="none" strike="noStrike" baseline="0">
          <a:ln>
            <a:noFill/>
          </a:ln>
          <a:solidFill>
            <a:srgbClr val="000000"/>
          </a:solidFill>
          <a:latin typeface="Tahoma" pitchFamily="34"/>
          <a:ea typeface="ＭＳ Ｐゴシック" pitchFamily="34"/>
        </a:defRPr>
      </a:lvl1pPr>
    </p:bodyStyle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27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  <p:sldLayoutId id="2147484064" r:id="rId21"/>
    <p:sldLayoutId id="2147484065" r:id="rId22"/>
    <p:sldLayoutId id="2147484066" r:id="rId23"/>
    <p:sldLayoutId id="2147484067" r:id="rId24"/>
    <p:sldLayoutId id="2147484068" r:id="rId25"/>
    <p:sldLayoutId id="2147484069" r:id="rId26"/>
    <p:sldLayoutId id="2147484070" r:id="rId27"/>
    <p:sldLayoutId id="2147484071" r:id="rId28"/>
    <p:sldLayoutId id="2147484072" r:id="rId29"/>
    <p:sldLayoutId id="2147484073" r:id="rId30"/>
    <p:sldLayoutId id="2147484074" r:id="rId31"/>
    <p:sldLayoutId id="2147484075" r:id="rId32"/>
    <p:sldLayoutId id="2147484076" r:id="rId33"/>
    <p:sldLayoutId id="2147484077" r:id="rId34"/>
    <p:sldLayoutId id="2147484078" r:id="rId35"/>
    <p:sldLayoutId id="2147484079" r:id="rId36"/>
    <p:sldLayoutId id="2147484080" r:id="rId37"/>
    <p:sldLayoutId id="2147484081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DFDE29-0FDB-4686-B0A0-AA8EF4DD784B}" type="datetime4">
              <a:rPr lang="nl-NL" smtClean="0"/>
              <a:t>26 juli 2025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372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  <p:sldLayoutId id="2147484103" r:id="rId20"/>
    <p:sldLayoutId id="2147484104" r:id="rId21"/>
    <p:sldLayoutId id="2147484105" r:id="rId22"/>
    <p:sldLayoutId id="2147484106" r:id="rId23"/>
    <p:sldLayoutId id="2147484107" r:id="rId24"/>
    <p:sldLayoutId id="2147484108" r:id="rId25"/>
    <p:sldLayoutId id="2147484109" r:id="rId26"/>
    <p:sldLayoutId id="2147484110" r:id="rId27"/>
    <p:sldLayoutId id="2147484111" r:id="rId28"/>
    <p:sldLayoutId id="2147484112" r:id="rId29"/>
    <p:sldLayoutId id="2147484113" r:id="rId30"/>
    <p:sldLayoutId id="2147484114" r:id="rId31"/>
    <p:sldLayoutId id="2147484115" r:id="rId32"/>
    <p:sldLayoutId id="2147484116" r:id="rId33"/>
    <p:sldLayoutId id="2147484117" r:id="rId34"/>
    <p:sldLayoutId id="2147484118" r:id="rId35"/>
    <p:sldLayoutId id="2147484119" r:id="rId36"/>
    <p:sldLayoutId id="214748412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2;p25">
            <a:extLst>
              <a:ext uri="{FF2B5EF4-FFF2-40B4-BE49-F238E27FC236}">
                <a16:creationId xmlns:a16="http://schemas.microsoft.com/office/drawing/2014/main" id="{3AD1073A-5B28-EC43-BB96-1E06E727FA13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457"/>
          <a:stretch/>
        </p:blipFill>
        <p:spPr>
          <a:xfrm>
            <a:off x="2" y="6211959"/>
            <a:ext cx="12191998" cy="65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362" y="6291643"/>
            <a:ext cx="1523829" cy="486673"/>
          </a:xfrm>
          <a:prstGeom prst="rect">
            <a:avLst/>
          </a:prstGeom>
        </p:spPr>
      </p:pic>
      <p:cxnSp>
        <p:nvCxnSpPr>
          <p:cNvPr id="10" name="Google Shape;25;p5">
            <a:extLst>
              <a:ext uri="{FF2B5EF4-FFF2-40B4-BE49-F238E27FC236}">
                <a16:creationId xmlns:a16="http://schemas.microsoft.com/office/drawing/2014/main" id="{A9EC87F9-7014-DB40-BCD8-05593FBB443A}"/>
              </a:ext>
            </a:extLst>
          </p:cNvPr>
          <p:cNvCxnSpPr/>
          <p:nvPr userDrawn="1"/>
        </p:nvCxnSpPr>
        <p:spPr>
          <a:xfrm>
            <a:off x="1152639" y="6342390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" name="Google Shape;26;p5">
            <a:extLst>
              <a:ext uri="{FF2B5EF4-FFF2-40B4-BE49-F238E27FC236}">
                <a16:creationId xmlns:a16="http://schemas.microsoft.com/office/drawing/2014/main" id="{1C97CDDD-1814-BA48-BA44-000786E10E54}"/>
              </a:ext>
            </a:extLst>
          </p:cNvPr>
          <p:cNvPicPr preferRelativeResize="0"/>
          <p:nvPr userDrawn="1"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74" y="6342400"/>
            <a:ext cx="615776" cy="3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8;p15">
            <a:extLst>
              <a:ext uri="{FF2B5EF4-FFF2-40B4-BE49-F238E27FC236}">
                <a16:creationId xmlns:a16="http://schemas.microsoft.com/office/drawing/2014/main" id="{95835D0E-6E57-3A47-A377-FC0826E2CE0A}"/>
              </a:ext>
            </a:extLst>
          </p:cNvPr>
          <p:cNvSpPr/>
          <p:nvPr userDrawn="1"/>
        </p:nvSpPr>
        <p:spPr>
          <a:xfrm>
            <a:off x="2" y="0"/>
            <a:ext cx="12192000" cy="898358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96;p25">
            <a:extLst>
              <a:ext uri="{FF2B5EF4-FFF2-40B4-BE49-F238E27FC236}">
                <a16:creationId xmlns:a16="http://schemas.microsoft.com/office/drawing/2014/main" id="{90FAF581-69CC-3644-A566-E70FD0352756}"/>
              </a:ext>
            </a:extLst>
          </p:cNvPr>
          <p:cNvCxnSpPr/>
          <p:nvPr userDrawn="1"/>
        </p:nvCxnSpPr>
        <p:spPr>
          <a:xfrm>
            <a:off x="1152641" y="6336849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Google Shape;97;p25">
            <a:extLst>
              <a:ext uri="{FF2B5EF4-FFF2-40B4-BE49-F238E27FC236}">
                <a16:creationId xmlns:a16="http://schemas.microsoft.com/office/drawing/2014/main" id="{758AB838-9234-AD43-AB17-CB826AD469DF}"/>
              </a:ext>
            </a:extLst>
          </p:cNvPr>
          <p:cNvPicPr preferRelativeResize="0"/>
          <p:nvPr userDrawn="1"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76" y="6336859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67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</p:sldLayoutIdLst>
  <p:transition spd="slow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-506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2585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6272784"/>
            <a:ext cx="12192000" cy="58521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7800" y="6302590"/>
            <a:ext cx="1550607" cy="51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072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5" r:id="rId6"/>
    <p:sldLayoutId id="21474842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897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867" r:id="rId39"/>
    <p:sldLayoutId id="2147483907" r:id="rId40"/>
    <p:sldLayoutId id="2147484134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37F6F2-5D6E-45B1-89F6-B1969D0CEAB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t>Royal Netherlands Meteorological </a:t>
            </a:r>
            <a:r>
              <a:rPr lang="nl-N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t>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900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761" r:id="rId37"/>
    <p:sldLayoutId id="2147483762" r:id="rId38"/>
    <p:sldLayoutId id="2147483764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10" y="1052528"/>
            <a:ext cx="10923588" cy="948047"/>
          </a:xfrm>
          <a:prstGeom prst="rect">
            <a:avLst/>
          </a:prstGeom>
        </p:spPr>
        <p:txBody>
          <a:bodyPr vert="horz" lIns="91286" tIns="45647" rIns="91286" bIns="45647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10" y="2289486"/>
            <a:ext cx="10923588" cy="3931928"/>
          </a:xfrm>
          <a:prstGeom prst="rect">
            <a:avLst/>
          </a:prstGeom>
        </p:spPr>
        <p:txBody>
          <a:bodyPr vert="horz" lIns="91286" tIns="45647" rIns="91286" bIns="45647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286" tIns="0" rIns="91286" bIns="45647" rtlCol="0" anchor="t" anchorCtr="0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2870" fontAlgn="auto">
              <a:spcBef>
                <a:spcPts val="0"/>
              </a:spcBef>
              <a:spcAft>
                <a:spcPts val="0"/>
              </a:spcAft>
            </a:pPr>
            <a:fld id="{C937F6F2-5D6E-45B1-89F6-B1969D0CEAB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pPr defTabSz="912870" fontAlgn="auto">
                <a:spcBef>
                  <a:spcPts val="0"/>
                </a:spcBef>
                <a:spcAft>
                  <a:spcPts val="0"/>
                </a:spcAft>
              </a:pPr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26"/>
            <a:ext cx="5003800" cy="322075"/>
          </a:xfrm>
          <a:prstGeom prst="rect">
            <a:avLst/>
          </a:prstGeom>
        </p:spPr>
        <p:txBody>
          <a:bodyPr vert="horz" lIns="91286" tIns="45647" rIns="91286" bIns="45647" rtlCol="0" anchor="b" anchorCtr="0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2870" fontAlgn="auto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t>Royal Netherlands Meteorological </a:t>
            </a:r>
            <a:r>
              <a:rPr lang="nl-N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t>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221426"/>
            <a:ext cx="5005389" cy="322075"/>
          </a:xfrm>
          <a:prstGeom prst="rect">
            <a:avLst/>
          </a:prstGeom>
        </p:spPr>
        <p:txBody>
          <a:bodyPr vert="horz" lIns="91286" tIns="45647" rIns="0" bIns="45647" rtlCol="0" anchor="b" anchorCtr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2870" fontAlgn="auto">
              <a:spcBef>
                <a:spcPts val="0"/>
              </a:spcBef>
              <a:spcAft>
                <a:spcPts val="0"/>
              </a:spcAft>
            </a:pPr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pPr defTabSz="9128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822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  <p:sldLayoutId id="2147483796" r:id="rId31"/>
    <p:sldLayoutId id="2147483797" r:id="rId32"/>
    <p:sldLayoutId id="2147483798" r:id="rId33"/>
    <p:sldLayoutId id="2147483799" r:id="rId34"/>
    <p:sldLayoutId id="2147483800" r:id="rId35"/>
    <p:sldLayoutId id="2147483801" r:id="rId36"/>
    <p:sldLayoutId id="2147483802" r:id="rId37"/>
    <p:sldLayoutId id="2147483803" r:id="rId38"/>
    <p:sldLayoutId id="2147483804" r:id="rId39"/>
  </p:sldLayoutIdLst>
  <p:hf hdr="0"/>
  <p:txStyles>
    <p:titleStyle>
      <a:lvl1pPr algn="l" defTabSz="91287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268" indent="-316268" algn="l" defTabSz="91287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945" indent="-316268" algn="l" defTabSz="91287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5217" indent="-316268" algn="l" defTabSz="91287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888" indent="-316268" algn="l" defTabSz="91287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4158" indent="-316268" algn="l" defTabSz="91287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6836" indent="-316268" algn="l" defTabSz="91287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1878" indent="-71878" algn="l" defTabSz="91287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1878" indent="-71878" algn="l" defTabSz="91287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5640" indent="-143760" algn="l" defTabSz="91287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32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0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00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36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71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00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7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73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216"/>
            <a:ext cx="12192000" cy="557784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260350"/>
            <a:ext cx="1171363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125538"/>
            <a:ext cx="11713633" cy="51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text first level (all levels Verdana 20)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1" y="6597650"/>
            <a:ext cx="748876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8" y="6597650"/>
            <a:ext cx="673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678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64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July 26,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</a:t>
            </a:r>
            <a:r>
              <a:rPr lang="nl-NL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8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  <p:sldLayoutId id="2147483849" r:id="rId28"/>
    <p:sldLayoutId id="2147483850" r:id="rId29"/>
    <p:sldLayoutId id="2147483851" r:id="rId30"/>
    <p:sldLayoutId id="2147483852" r:id="rId31"/>
    <p:sldLayoutId id="2147483853" r:id="rId32"/>
    <p:sldLayoutId id="2147483854" r:id="rId33"/>
    <p:sldLayoutId id="2147483855" r:id="rId34"/>
    <p:sldLayoutId id="2147483856" r:id="rId35"/>
    <p:sldLayoutId id="2147483857" r:id="rId36"/>
    <p:sldLayoutId id="2147483858" r:id="rId37"/>
    <p:sldLayoutId id="2147483859" r:id="rId38"/>
    <p:sldLayoutId id="2147483861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216"/>
            <a:ext cx="12192000" cy="557784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260350"/>
            <a:ext cx="1171363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125538"/>
            <a:ext cx="11713633" cy="51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text first level (all levels Verdana 20)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1" y="6597650"/>
            <a:ext cx="748876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8" y="6597650"/>
            <a:ext cx="673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744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3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067" dirty="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064894" y="19784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0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0" y="6100801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</a:t>
            </a:r>
            <a:endParaRPr lang="en-GB" sz="1067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200081" y="6538732"/>
            <a:ext cx="8904000" cy="149584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  <p:pic>
        <p:nvPicPr>
          <p:cNvPr id="35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63" y="172964"/>
            <a:ext cx="1514380" cy="551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34"/>
          <p:cNvSpPr txBox="1">
            <a:spLocks noChangeAspect="1" noChangeArrowheads="1"/>
          </p:cNvSpPr>
          <p:nvPr userDrawn="1"/>
        </p:nvSpPr>
        <p:spPr bwMode="auto">
          <a:xfrm>
            <a:off x="4858574" y="6113424"/>
            <a:ext cx="7081978" cy="23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9" rIns="0" bIns="60959"/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1000" b="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Copernicus CO2M Mission</a:t>
            </a:r>
            <a:endParaRPr lang="en-GB" sz="1000" b="0" noProof="1">
              <a:solidFill>
                <a:schemeClr val="bg1">
                  <a:lumMod val="65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1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106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  <p:sldLayoutId id="2147483955" r:id="rId32"/>
    <p:sldLayoutId id="2147483956" r:id="rId33"/>
    <p:sldLayoutId id="2147483957" r:id="rId34"/>
    <p:sldLayoutId id="2147483958" r:id="rId35"/>
    <p:sldLayoutId id="2147483959" r:id="rId36"/>
    <p:sldLayoutId id="2147483960" r:id="rId37"/>
    <p:sldLayoutId id="2147483961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1.xml"/><Relationship Id="rId4" Type="http://schemas.openxmlformats.org/officeDocument/2006/relationships/image" Target="../media/image8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103.png"/><Relationship Id="rId4" Type="http://schemas.openxmlformats.org/officeDocument/2006/relationships/hyperlink" Target="https://www.weforum.org/agenda/2023/01/davos23-air-pollution-accountability-satellites-data-transparency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1.xml"/><Relationship Id="rId6" Type="http://schemas.openxmlformats.org/officeDocument/2006/relationships/image" Target="../media/image80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5287058-67A1-4B0B-AA6D-5AAB1B1A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2973"/>
            <a:ext cx="12191999" cy="6858000"/>
          </a:xfrm>
          <a:prstGeom prst="rect">
            <a:avLst/>
          </a:prstGeom>
        </p:spPr>
      </p:pic>
      <p:sp>
        <p:nvSpPr>
          <p:cNvPr id="135" name="Google Shape;135;p35"/>
          <p:cNvSpPr txBox="1"/>
          <p:nvPr/>
        </p:nvSpPr>
        <p:spPr>
          <a:xfrm>
            <a:off x="536951" y="2436900"/>
            <a:ext cx="4151239" cy="209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Pieternel F. Levelt, Eloise A. Marais, </a:t>
            </a:r>
            <a:r>
              <a:rPr lang="en-US" b="1" dirty="0" err="1">
                <a:solidFill>
                  <a:schemeClr val="bg2"/>
                </a:solidFill>
              </a:rPr>
              <a:t>Wenfu</a:t>
            </a:r>
            <a:r>
              <a:rPr lang="en-US" b="1" dirty="0">
                <a:solidFill>
                  <a:schemeClr val="bg2"/>
                </a:solidFill>
              </a:rPr>
              <a:t> Tang, Sara Martinez-Alonso, David Edwards, Helen Worden,  Henk </a:t>
            </a:r>
            <a:r>
              <a:rPr lang="en-US" b="1" dirty="0" err="1">
                <a:solidFill>
                  <a:schemeClr val="bg2"/>
                </a:solidFill>
              </a:rPr>
              <a:t>Eskes</a:t>
            </a:r>
            <a:r>
              <a:rPr lang="en-US" b="1" dirty="0">
                <a:solidFill>
                  <a:schemeClr val="bg2"/>
                </a:solidFill>
              </a:rPr>
              <a:t>, </a:t>
            </a:r>
            <a:r>
              <a:rPr lang="en-US" b="1" dirty="0" err="1">
                <a:solidFill>
                  <a:schemeClr val="bg2"/>
                </a:solidFill>
              </a:rPr>
              <a:t>Pepijn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err="1">
                <a:solidFill>
                  <a:schemeClr val="bg2"/>
                </a:solidFill>
              </a:rPr>
              <a:t>Veefkind</a:t>
            </a:r>
            <a:r>
              <a:rPr lang="en-US" b="1" dirty="0">
                <a:solidFill>
                  <a:schemeClr val="bg2"/>
                </a:solidFill>
              </a:rPr>
              <a:t>, Steve Brown, Collins </a:t>
            </a:r>
            <a:r>
              <a:rPr lang="en-US" b="1" dirty="0" err="1">
                <a:solidFill>
                  <a:schemeClr val="bg2"/>
                </a:solidFill>
              </a:rPr>
              <a:t>Gameli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err="1">
                <a:solidFill>
                  <a:schemeClr val="bg2"/>
                </a:solidFill>
              </a:rPr>
              <a:t>Hodoli</a:t>
            </a:r>
            <a:r>
              <a:rPr lang="en-US" b="1" dirty="0">
                <a:solidFill>
                  <a:schemeClr val="bg2"/>
                </a:solidFill>
              </a:rPr>
              <a:t>, Allison Felix Hughes, Oman </a:t>
            </a:r>
            <a:r>
              <a:rPr lang="en-US" b="1" dirty="0" err="1">
                <a:solidFill>
                  <a:schemeClr val="bg2"/>
                </a:solidFill>
              </a:rPr>
              <a:t>Emam</a:t>
            </a:r>
            <a:r>
              <a:rPr lang="en-US" b="1" dirty="0">
                <a:solidFill>
                  <a:schemeClr val="bg2"/>
                </a:solidFill>
              </a:rPr>
              <a:t>, Omar Ali, Barry </a:t>
            </a:r>
            <a:r>
              <a:rPr lang="en-US" b="1" dirty="0" err="1">
                <a:solidFill>
                  <a:schemeClr val="bg2"/>
                </a:solidFill>
              </a:rPr>
              <a:t>Lefer</a:t>
            </a:r>
            <a:r>
              <a:rPr lang="en-US" b="1" dirty="0">
                <a:solidFill>
                  <a:schemeClr val="bg2"/>
                </a:solidFill>
              </a:rPr>
              <a:t>, </a:t>
            </a:r>
            <a:r>
              <a:rPr lang="en-US" b="1" dirty="0" err="1">
                <a:solidFill>
                  <a:schemeClr val="bg2"/>
                </a:solidFill>
              </a:rPr>
              <a:t>Drobot</a:t>
            </a:r>
            <a:r>
              <a:rPr lang="en-US" b="1" dirty="0">
                <a:solidFill>
                  <a:schemeClr val="bg2"/>
                </a:solidFill>
              </a:rPr>
              <a:t> Sheldon, Dan </a:t>
            </a:r>
            <a:r>
              <a:rPr lang="en-US" b="1" dirty="0" err="1">
                <a:solidFill>
                  <a:schemeClr val="bg2"/>
                </a:solidFill>
              </a:rPr>
              <a:t>Westerfelt</a:t>
            </a:r>
            <a:r>
              <a:rPr lang="en-US" b="1" dirty="0">
                <a:solidFill>
                  <a:schemeClr val="bg2"/>
                </a:solidFill>
              </a:rPr>
              <a:t>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EGU, Vienna, April 2025</a:t>
            </a:r>
          </a:p>
          <a:p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DD47E-DD85-48C5-AC98-3BFEE299A2AC}"/>
              </a:ext>
            </a:extLst>
          </p:cNvPr>
          <p:cNvSpPr txBox="1"/>
          <p:nvPr/>
        </p:nvSpPr>
        <p:spPr>
          <a:xfrm>
            <a:off x="2612571" y="420300"/>
            <a:ext cx="7962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600" b="1" kern="0" dirty="0">
                <a:solidFill>
                  <a:srgbClr val="122D5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Investigating Air Quality on the African Continent: a Global South Perspective</a:t>
            </a:r>
            <a:endParaRPr lang="en-US" sz="3600" kern="0" dirty="0">
              <a:solidFill>
                <a:srgbClr val="122D5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7520" y="5891041"/>
            <a:ext cx="283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Courtesy, </a:t>
            </a:r>
            <a:r>
              <a:rPr lang="en-US" b="1" i="1" dirty="0" err="1">
                <a:solidFill>
                  <a:schemeClr val="bg1"/>
                </a:solidFill>
              </a:rPr>
              <a:t>Henk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Eskes</a:t>
            </a:r>
            <a:r>
              <a:rPr lang="en-US" b="1" i="1" dirty="0">
                <a:solidFill>
                  <a:schemeClr val="bg1"/>
                </a:solidFill>
              </a:rPr>
              <a:t>, KNMI</a:t>
            </a:r>
          </a:p>
        </p:txBody>
      </p:sp>
      <p:sp>
        <p:nvSpPr>
          <p:cNvPr id="7" name="Google Shape;135;p35"/>
          <p:cNvSpPr txBox="1"/>
          <p:nvPr/>
        </p:nvSpPr>
        <p:spPr>
          <a:xfrm>
            <a:off x="2987938" y="4907578"/>
            <a:ext cx="9143998" cy="149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en-US" b="1" kern="0" dirty="0">
                <a:solidFill>
                  <a:srgbClr val="666666">
                    <a:lumMod val="50000"/>
                  </a:srgbClr>
                </a:solidFill>
                <a:latin typeface="Calibri" panose="020F0502020204030204" pitchFamily="34" charset="0"/>
                <a:ea typeface="Helvetica Neue Regular" panose="02000503000000020004" pitchFamily="2" charset="0"/>
                <a:cs typeface="Calibri" panose="020F0502020204030204" pitchFamily="34" charset="0"/>
                <a:sym typeface="Helvetica Neue"/>
              </a:rPr>
              <a:t>Prof. Dr. Pieternel Levelt, NSF NCAR ACOM Director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en-US" b="1" kern="0" dirty="0">
                <a:solidFill>
                  <a:srgbClr val="666666">
                    <a:lumMod val="50000"/>
                  </a:srgbClr>
                </a:solidFill>
                <a:latin typeface="Calibri" panose="020F0502020204030204" pitchFamily="34" charset="0"/>
                <a:ea typeface="Helvetica Neue Regular" panose="02000503000000020004" pitchFamily="2" charset="0"/>
                <a:cs typeface="Calibri" panose="020F0502020204030204" pitchFamily="34" charset="0"/>
                <a:sym typeface="Helvetica Neue"/>
              </a:rPr>
              <a:t>OMI Principal Investigator (NASA Eos Aura)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en-US" b="1" kern="0" dirty="0">
                <a:solidFill>
                  <a:srgbClr val="666666">
                    <a:lumMod val="50000"/>
                  </a:srgbClr>
                </a:solidFill>
                <a:latin typeface="Calibri" panose="020F0502020204030204" pitchFamily="34" charset="0"/>
                <a:ea typeface="Helvetica Neue Regular" panose="02000503000000020004" pitchFamily="2" charset="0"/>
                <a:cs typeface="Calibri" panose="020F0502020204030204" pitchFamily="34" charset="0"/>
                <a:sym typeface="Helvetica Neue"/>
              </a:rPr>
              <a:t>TROPOMI scientific initiator (ESA sentinel-5 precursor)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en-US" b="1" kern="0" dirty="0">
                <a:solidFill>
                  <a:srgbClr val="666666">
                    <a:lumMod val="50000"/>
                  </a:srgbClr>
                </a:solidFill>
                <a:latin typeface="Calibri" panose="020F0502020204030204" pitchFamily="34" charset="0"/>
                <a:ea typeface="Helvetica Neue Regular" panose="02000503000000020004" pitchFamily="2" charset="0"/>
                <a:cs typeface="Calibri" panose="020F0502020204030204" pitchFamily="34" charset="0"/>
                <a:sym typeface="Helvetica Neue"/>
              </a:rPr>
              <a:t>KNMI, TU Delft</a:t>
            </a:r>
            <a:endParaRPr b="1" kern="0" dirty="0">
              <a:solidFill>
                <a:srgbClr val="666666">
                  <a:lumMod val="50000"/>
                </a:srgbClr>
              </a:solidFill>
              <a:latin typeface="Calibri" panose="020F0502020204030204" pitchFamily="34" charset="0"/>
              <a:ea typeface="Helvetica Neue Regular" panose="02000503000000020004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34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8" name="Google Shape;150;p35">
            <a:extLst>
              <a:ext uri="{FF2B5EF4-FFF2-40B4-BE49-F238E27FC236}">
                <a16:creationId xmlns:a16="http://schemas.microsoft.com/office/drawing/2014/main" id="{22E5AE95-1D92-BBE7-A4C2-49B2399D72A5}"/>
              </a:ext>
            </a:extLst>
          </p:cNvPr>
          <p:cNvSpPr txBox="1"/>
          <p:nvPr/>
        </p:nvSpPr>
        <p:spPr>
          <a:xfrm>
            <a:off x="4200610" y="6383131"/>
            <a:ext cx="5649972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 - Director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8" descr="Afbeelding met monitor, foto, instellen, zit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0598" y="36681"/>
            <a:ext cx="8843952" cy="66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409184" y="2038"/>
            <a:ext cx="10972800" cy="86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Global Atmospheric Chemistry Constellation</a:t>
            </a:r>
            <a:endParaRPr/>
          </a:p>
        </p:txBody>
      </p:sp>
      <p:sp>
        <p:nvSpPr>
          <p:cNvPr id="231" name="Google Shape;231;p8"/>
          <p:cNvSpPr/>
          <p:nvPr/>
        </p:nvSpPr>
        <p:spPr>
          <a:xfrm>
            <a:off x="1730188" y="3014715"/>
            <a:ext cx="8731624" cy="2031325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need to add Geostationary Satellites over the Global South- Africa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See also statement of the World Economic Forum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None/>
            </a:pPr>
            <a:r>
              <a:rPr lang="en-US" sz="1800" b="0" i="0" u="sng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https://www.weforum.org/agenda/2023/01/davos23-air-pollution-accountability-satellites-data-transparency/</a:t>
            </a: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Driving air pollution accountability and action via data transparency – January 11, 2023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2" name="Google Shape;23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6798" y="36681"/>
            <a:ext cx="8843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8"/>
          <p:cNvSpPr txBox="1"/>
          <p:nvPr/>
        </p:nvSpPr>
        <p:spPr>
          <a:xfrm>
            <a:off x="561584" y="154438"/>
            <a:ext cx="10972800" cy="86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Global Atmospheric Chemistry Constellation</a:t>
            </a:r>
            <a:endParaRPr sz="3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 txBox="1"/>
          <p:nvPr/>
        </p:nvSpPr>
        <p:spPr>
          <a:xfrm>
            <a:off x="4735628" y="5307389"/>
            <a:ext cx="437929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Field of Regard for MEASMA: GEO over Middle East and North Africa </a:t>
            </a:r>
            <a:endParaRPr/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30188" y="42882"/>
            <a:ext cx="8843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 txBox="1"/>
          <p:nvPr/>
        </p:nvSpPr>
        <p:spPr>
          <a:xfrm>
            <a:off x="609600" y="-74156"/>
            <a:ext cx="10972800" cy="86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Global Atmospheric C</a:t>
            </a: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omposition</a:t>
            </a:r>
            <a:r>
              <a:rPr lang="en-US"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Constellation</a:t>
            </a:r>
            <a:endParaRPr sz="3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8" descr="Afbeelding met monitor, foto, instellen, zit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29509" t="68983" r="53622" b="9294"/>
          <a:stretch/>
        </p:blipFill>
        <p:spPr>
          <a:xfrm>
            <a:off x="232707" y="2334100"/>
            <a:ext cx="1183599" cy="113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 descr="Afbeelding met monitor, foto, instellen, zit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53233" t="69859" r="26849" b="8418"/>
          <a:stretch/>
        </p:blipFill>
        <p:spPr>
          <a:xfrm>
            <a:off x="125801" y="3938299"/>
            <a:ext cx="1397410" cy="113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 descr="Afbeelding met monitor, foto, instellen, zit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76305" t="70733" r="3778" b="7544"/>
          <a:stretch/>
        </p:blipFill>
        <p:spPr>
          <a:xfrm>
            <a:off x="125801" y="5542497"/>
            <a:ext cx="1397410" cy="113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 descr="Afbeelding met monitor, foto, instellen, zit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4369" t="70005" r="75715" b="8273"/>
          <a:stretch/>
        </p:blipFill>
        <p:spPr>
          <a:xfrm>
            <a:off x="125801" y="729901"/>
            <a:ext cx="1397410" cy="113778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8"/>
          <p:cNvSpPr/>
          <p:nvPr/>
        </p:nvSpPr>
        <p:spPr>
          <a:xfrm>
            <a:off x="2098307" y="4783519"/>
            <a:ext cx="1607645" cy="1481508"/>
          </a:xfrm>
          <a:prstGeom prst="rect">
            <a:avLst/>
          </a:prstGeom>
          <a:solidFill>
            <a:srgbClr val="0412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79429" y="6087306"/>
            <a:ext cx="2612571" cy="592973"/>
          </a:xfrm>
          <a:prstGeom prst="rect">
            <a:avLst/>
          </a:prstGeom>
          <a:solidFill>
            <a:srgbClr val="C4BD97"/>
          </a:solidFill>
          <a:ln>
            <a:noFill/>
          </a:ln>
        </p:spPr>
      </p:pic>
      <p:sp>
        <p:nvSpPr>
          <p:cNvPr id="244" name="Google Shape;244;p8"/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Prof. dr. Pieternel Levelt, NSF NCAR ACOM, KNMI, TU Delft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Atmospheric Chemistry and Observations Laboratory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 txBox="1"/>
          <p:nvPr/>
        </p:nvSpPr>
        <p:spPr>
          <a:xfrm>
            <a:off x="259332" y="1784320"/>
            <a:ext cx="10977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TROPOMI</a:t>
            </a:r>
            <a:endParaRPr/>
          </a:p>
        </p:txBody>
      </p:sp>
      <p:sp>
        <p:nvSpPr>
          <p:cNvPr id="246" name="Google Shape;246;p8"/>
          <p:cNvSpPr/>
          <p:nvPr/>
        </p:nvSpPr>
        <p:spPr>
          <a:xfrm>
            <a:off x="6078768" y="4512873"/>
            <a:ext cx="1410394" cy="31509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GEO - Africa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/>
          <p:nvPr/>
        </p:nvSpPr>
        <p:spPr>
          <a:xfrm>
            <a:off x="8574825" y="3680924"/>
            <a:ext cx="2095200" cy="1280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 rot="-5400000">
            <a:off x="3168450" y="3437599"/>
            <a:ext cx="2095200" cy="1280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5775450" y="3337100"/>
            <a:ext cx="1693200" cy="1481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>
            <a:off x="5711028" y="2123810"/>
            <a:ext cx="2036100" cy="126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46;p8">
            <a:extLst>
              <a:ext uri="{FF2B5EF4-FFF2-40B4-BE49-F238E27FC236}">
                <a16:creationId xmlns:a16="http://schemas.microsoft.com/office/drawing/2014/main" id="{A58CF1C1-C2CD-667A-C79C-F744A3BBDD5E}"/>
              </a:ext>
            </a:extLst>
          </p:cNvPr>
          <p:cNvSpPr/>
          <p:nvPr/>
        </p:nvSpPr>
        <p:spPr>
          <a:xfrm>
            <a:off x="3341060" y="5209190"/>
            <a:ext cx="1749978" cy="23832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GEO-S America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6;p8">
            <a:extLst>
              <a:ext uri="{FF2B5EF4-FFF2-40B4-BE49-F238E27FC236}">
                <a16:creationId xmlns:a16="http://schemas.microsoft.com/office/drawing/2014/main" id="{741C47D5-7FB1-A859-C189-A6C71E30407C}"/>
              </a:ext>
            </a:extLst>
          </p:cNvPr>
          <p:cNvSpPr/>
          <p:nvPr/>
        </p:nvSpPr>
        <p:spPr>
          <a:xfrm>
            <a:off x="8791389" y="4727363"/>
            <a:ext cx="1741727" cy="19340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GEO - Aus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6;p8">
            <a:extLst>
              <a:ext uri="{FF2B5EF4-FFF2-40B4-BE49-F238E27FC236}">
                <a16:creationId xmlns:a16="http://schemas.microsoft.com/office/drawing/2014/main" id="{D561D86E-75D2-22C6-B936-E3CD41CD1E77}"/>
              </a:ext>
            </a:extLst>
          </p:cNvPr>
          <p:cNvSpPr/>
          <p:nvPr/>
        </p:nvSpPr>
        <p:spPr>
          <a:xfrm>
            <a:off x="6313723" y="2732481"/>
            <a:ext cx="1410394" cy="31509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MEASMA-N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-91441" y="819468"/>
            <a:ext cx="7115695" cy="5742045"/>
          </a:xfrm>
        </p:spPr>
        <p:txBody>
          <a:bodyPr/>
          <a:lstStyle/>
          <a:p>
            <a:pPr marL="94107" indent="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en-US" sz="18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107" indent="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en-US" sz="18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107" indent="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en-US" sz="18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107" indent="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GEO’s over the Global South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Commentary in AGU Advances (Dylan Millet et al.), 2024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initiatives for GEO’s over Africa (</a:t>
            </a:r>
            <a:r>
              <a:rPr lang="en-US" sz="18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Measma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Africa GEO)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writing </a:t>
            </a: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CEOS scientific concept paper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Lao MN"/>
              </a:rPr>
              <a:t>Geostationary Atmospheric Composition Satellite Constellation: Towards Global Coverage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Currently we are trying to form </a:t>
            </a: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teams 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looking for scientists from all continents - </a:t>
            </a:r>
            <a:r>
              <a:rPr lang="en-US" sz="1800" b="1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interest? Please send me an email. </a:t>
            </a:r>
            <a:endParaRPr lang="en-US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Townhall Meet GEO over the Global South was held at AMS in January 2025 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leaders in the field and cross disciplinary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endParaRPr lang="en-US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18" y="102387"/>
            <a:ext cx="10972800" cy="321562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5" name="Google Shape;150;p35">
            <a:extLst>
              <a:ext uri="{FF2B5EF4-FFF2-40B4-BE49-F238E27FC236}">
                <a16:creationId xmlns:a16="http://schemas.microsoft.com/office/drawing/2014/main" id="{8DB4DC30-7EC2-043E-C622-68DCA239DFAC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C73B40-8F07-678E-5EA7-3E8CD5903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4" y="844062"/>
            <a:ext cx="5214455" cy="4866782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D73A2-0CA4-A2FB-FD2E-6858C4C6DBBA}"/>
              </a:ext>
            </a:extLst>
          </p:cNvPr>
          <p:cNvSpPr txBox="1"/>
          <p:nvPr/>
        </p:nvSpPr>
        <p:spPr>
          <a:xfrm>
            <a:off x="7847215" y="5829272"/>
            <a:ext cx="332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Pieternel Levelt, levelt@ucar.edu</a:t>
            </a:r>
          </a:p>
        </p:txBody>
      </p:sp>
    </p:spTree>
    <p:extLst>
      <p:ext uri="{BB962C8B-B14F-4D97-AF65-F5344CB8AC3E}">
        <p14:creationId xmlns:p14="http://schemas.microsoft.com/office/powerpoint/2010/main" val="88489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B97E4C-ABCB-1AE7-E07B-17FACF5CF9CE}"/>
              </a:ext>
            </a:extLst>
          </p:cNvPr>
          <p:cNvSpPr/>
          <p:nvPr/>
        </p:nvSpPr>
        <p:spPr>
          <a:xfrm>
            <a:off x="0" y="0"/>
            <a:ext cx="12192000" cy="1136262"/>
          </a:xfrm>
          <a:prstGeom prst="rect">
            <a:avLst/>
          </a:prstGeom>
          <a:solidFill>
            <a:srgbClr val="4472C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8DF53-7843-E72F-82C9-61FB1C4F56D8}"/>
              </a:ext>
            </a:extLst>
          </p:cNvPr>
          <p:cNvSpPr txBox="1"/>
          <p:nvPr/>
        </p:nvSpPr>
        <p:spPr>
          <a:xfrm>
            <a:off x="1020822" y="259751"/>
            <a:ext cx="899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Medium" panose="020B0503020202020204" pitchFamily="34" charset="0"/>
                <a:ea typeface="ＭＳ Ｐゴシック" charset="-128"/>
                <a:cs typeface="+mn-cs"/>
              </a:rPr>
              <a:t>100 Largest Megacities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E54FD2-FEDD-0FFB-C497-2946C5A12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79" y="1198877"/>
            <a:ext cx="11511634" cy="5338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2C719-E7A9-FB22-48A0-518D806D1C71}"/>
              </a:ext>
            </a:extLst>
          </p:cNvPr>
          <p:cNvSpPr txBox="1"/>
          <p:nvPr/>
        </p:nvSpPr>
        <p:spPr>
          <a:xfrm>
            <a:off x="9746715" y="6215720"/>
            <a:ext cx="2445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3DCEC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Source: Washington Post, 2021</a:t>
            </a:r>
          </a:p>
        </p:txBody>
      </p:sp>
      <p:sp>
        <p:nvSpPr>
          <p:cNvPr id="6" name="Google Shape;150;p35">
            <a:extLst>
              <a:ext uri="{FF2B5EF4-FFF2-40B4-BE49-F238E27FC236}">
                <a16:creationId xmlns:a16="http://schemas.microsoft.com/office/drawing/2014/main" id="{0C6697D2-54EC-F4E3-A86B-D4972148EF74}"/>
              </a:ext>
            </a:extLst>
          </p:cNvPr>
          <p:cNvSpPr txBox="1"/>
          <p:nvPr/>
        </p:nvSpPr>
        <p:spPr>
          <a:xfrm>
            <a:off x="3951229" y="6342896"/>
            <a:ext cx="495679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TUDelft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6495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B97E4C-ABCB-1AE7-E07B-17FACF5CF9CE}"/>
              </a:ext>
            </a:extLst>
          </p:cNvPr>
          <p:cNvSpPr/>
          <p:nvPr/>
        </p:nvSpPr>
        <p:spPr>
          <a:xfrm>
            <a:off x="0" y="0"/>
            <a:ext cx="12192000" cy="1136262"/>
          </a:xfrm>
          <a:prstGeom prst="rect">
            <a:avLst/>
          </a:prstGeom>
          <a:solidFill>
            <a:srgbClr val="4472C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8DF53-7843-E72F-82C9-61FB1C4F56D8}"/>
              </a:ext>
            </a:extLst>
          </p:cNvPr>
          <p:cNvSpPr txBox="1"/>
          <p:nvPr/>
        </p:nvSpPr>
        <p:spPr>
          <a:xfrm>
            <a:off x="1020822" y="259751"/>
            <a:ext cx="899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Medium" panose="020B0503020202020204" pitchFamily="34" charset="0"/>
                <a:ea typeface="ＭＳ Ｐゴシック" charset="-128"/>
                <a:cs typeface="+mn-cs"/>
              </a:rPr>
              <a:t>100 Largest Megacities 2100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72EEB-2BAA-E63C-F7EE-D6F97CE18ED9}"/>
              </a:ext>
            </a:extLst>
          </p:cNvPr>
          <p:cNvSpPr txBox="1"/>
          <p:nvPr/>
        </p:nvSpPr>
        <p:spPr>
          <a:xfrm>
            <a:off x="9746715" y="6215720"/>
            <a:ext cx="2445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3DCEC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Source: Washington Post, 2021</a:t>
            </a:r>
          </a:p>
        </p:txBody>
      </p:sp>
      <p:sp>
        <p:nvSpPr>
          <p:cNvPr id="5" name="Google Shape;150;p35">
            <a:extLst>
              <a:ext uri="{FF2B5EF4-FFF2-40B4-BE49-F238E27FC236}">
                <a16:creationId xmlns:a16="http://schemas.microsoft.com/office/drawing/2014/main" id="{2A53F497-4276-5583-5222-798C674AA0FC}"/>
              </a:ext>
            </a:extLst>
          </p:cNvPr>
          <p:cNvSpPr txBox="1"/>
          <p:nvPr/>
        </p:nvSpPr>
        <p:spPr>
          <a:xfrm>
            <a:off x="3951229" y="6342896"/>
            <a:ext cx="495679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TUDelft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8FA585-06AC-4915-02F6-44CC99670E27}"/>
              </a:ext>
            </a:extLst>
          </p:cNvPr>
          <p:cNvGrpSpPr/>
          <p:nvPr/>
        </p:nvGrpSpPr>
        <p:grpSpPr>
          <a:xfrm>
            <a:off x="576649" y="1170188"/>
            <a:ext cx="11071657" cy="5468354"/>
            <a:chOff x="576649" y="1170188"/>
            <a:chExt cx="11071657" cy="54683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328319-3889-77A3-D353-88EB9C519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649" y="1170188"/>
              <a:ext cx="11071657" cy="54683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E0DBC-4652-B469-49AE-F0614C9EB8F6}"/>
                </a:ext>
              </a:extLst>
            </p:cNvPr>
            <p:cNvSpPr txBox="1"/>
            <p:nvPr/>
          </p:nvSpPr>
          <p:spPr>
            <a:xfrm>
              <a:off x="5486400" y="3878315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</a:rPr>
                <a:t>Lagos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408900-7401-752D-E556-927862811013}"/>
                </a:ext>
              </a:extLst>
            </p:cNvPr>
            <p:cNvSpPr txBox="1"/>
            <p:nvPr/>
          </p:nvSpPr>
          <p:spPr>
            <a:xfrm>
              <a:off x="5817477" y="4282962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</a:rPr>
                <a:t>Kinshasa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512F4F-85FF-6AC5-C013-934AC0D37C01}"/>
                </a:ext>
              </a:extLst>
            </p:cNvPr>
            <p:cNvSpPr txBox="1"/>
            <p:nvPr/>
          </p:nvSpPr>
          <p:spPr>
            <a:xfrm>
              <a:off x="6926317" y="4403831"/>
              <a:ext cx="1532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</a:rPr>
                <a:t>Dar es Salaam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06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0CF8F-645C-1C42-875B-ACB02880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34" y="3307055"/>
            <a:ext cx="3383763" cy="355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574C2-DB34-C64C-A65F-7393D212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281" y="-222264"/>
            <a:ext cx="3397115" cy="355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A3EEB8-FA38-994A-BBB9-3F259C5F4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834" y="-221785"/>
            <a:ext cx="3397115" cy="3550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1A7AD-C18D-2443-BFFB-DCCB2A823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28" y="3320531"/>
            <a:ext cx="3383762" cy="3536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987A0C-D73F-2B46-B20B-072E0F32B3A8}"/>
              </a:ext>
            </a:extLst>
          </p:cNvPr>
          <p:cNvSpPr txBox="1"/>
          <p:nvPr/>
        </p:nvSpPr>
        <p:spPr>
          <a:xfrm>
            <a:off x="1283304" y="19858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NO</a:t>
            </a:r>
            <a:r>
              <a:rPr kumimoji="0" lang="en-NL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F0547-8A2B-1E4E-8BA5-BD70968DA2F7}"/>
              </a:ext>
            </a:extLst>
          </p:cNvPr>
          <p:cNvSpPr txBox="1"/>
          <p:nvPr/>
        </p:nvSpPr>
        <p:spPr>
          <a:xfrm>
            <a:off x="4835411" y="117906"/>
            <a:ext cx="45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CO</a:t>
            </a:r>
            <a:endParaRPr kumimoji="0" lang="en-NL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93206-5646-DA4C-B8CA-DD7E43794F6E}"/>
              </a:ext>
            </a:extLst>
          </p:cNvPr>
          <p:cNvSpPr txBox="1"/>
          <p:nvPr/>
        </p:nvSpPr>
        <p:spPr>
          <a:xfrm>
            <a:off x="1330772" y="349019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HCHO</a:t>
            </a:r>
            <a:endParaRPr kumimoji="0" lang="en-NL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E010F-776F-F44C-B30F-E72F8A785F92}"/>
              </a:ext>
            </a:extLst>
          </p:cNvPr>
          <p:cNvSpPr txBox="1"/>
          <p:nvPr/>
        </p:nvSpPr>
        <p:spPr>
          <a:xfrm>
            <a:off x="4767240" y="3498824"/>
            <a:ext cx="64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UVAI</a:t>
            </a:r>
            <a:endParaRPr kumimoji="0" lang="en-NL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8809B-74EA-8B4A-89C9-643BAE71BF59}"/>
              </a:ext>
            </a:extLst>
          </p:cNvPr>
          <p:cNvSpPr txBox="1"/>
          <p:nvPr/>
        </p:nvSpPr>
        <p:spPr>
          <a:xfrm>
            <a:off x="2162628" y="5574166"/>
            <a:ext cx="2696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TROPOMI trace gas and aerosol measurements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Africa, July 2019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3E70F72-42C4-4E22-B1A4-1751549E3E2B}"/>
              </a:ext>
            </a:extLst>
          </p:cNvPr>
          <p:cNvSpPr txBox="1"/>
          <p:nvPr/>
        </p:nvSpPr>
        <p:spPr>
          <a:xfrm>
            <a:off x="8738684" y="-49548"/>
            <a:ext cx="118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Africa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58D087-D010-4D8B-85FC-E4A42F372D28}"/>
              </a:ext>
            </a:extLst>
          </p:cNvPr>
          <p:cNvSpPr txBox="1"/>
          <p:nvPr/>
        </p:nvSpPr>
        <p:spPr>
          <a:xfrm>
            <a:off x="6885372" y="609927"/>
            <a:ext cx="52016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Population is expected to double in 2050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(2.5 billion)  and triple in 2100 (3.8 billion)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industrial revolution: will lead to huge increase in air pollutants and greenhouse gases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All emission sources are present in Africa: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– fossil fuel combustion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CO – biomass burning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HCHO – Biogenic Emissions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UVAI – Sahara Dust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 lack of groundbased measurements over Africa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 lack of emission estimates over Africa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an urgent need for new capability for air quality management for health and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F74434-1977-4857-A17F-A9B74E5A3275}"/>
              </a:ext>
            </a:extLst>
          </p:cNvPr>
          <p:cNvSpPr txBox="1"/>
          <p:nvPr/>
        </p:nvSpPr>
        <p:spPr>
          <a:xfrm>
            <a:off x="1093095" y="558385"/>
            <a:ext cx="116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Fossil fuel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9C88B8-7F22-4D1D-8902-09C526220D2F}"/>
              </a:ext>
            </a:extLst>
          </p:cNvPr>
          <p:cNvSpPr txBox="1"/>
          <p:nvPr/>
        </p:nvSpPr>
        <p:spPr>
          <a:xfrm>
            <a:off x="4491776" y="3744202"/>
            <a:ext cx="130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Sahara Dust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7DC8C-834E-447C-87F5-19566DC043CA}"/>
              </a:ext>
            </a:extLst>
          </p:cNvPr>
          <p:cNvSpPr txBox="1"/>
          <p:nvPr/>
        </p:nvSpPr>
        <p:spPr>
          <a:xfrm>
            <a:off x="766188" y="3866688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Biogenic Emissions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FAEF94-AF52-4587-BBD3-3B20928C98BD}"/>
              </a:ext>
            </a:extLst>
          </p:cNvPr>
          <p:cNvSpPr txBox="1"/>
          <p:nvPr/>
        </p:nvSpPr>
        <p:spPr>
          <a:xfrm>
            <a:off x="4270452" y="425261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Biomass Burning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56BF9F-2346-4857-A6D8-5E34F8D0B2E0}"/>
              </a:ext>
            </a:extLst>
          </p:cNvPr>
          <p:cNvSpPr txBox="1"/>
          <p:nvPr/>
        </p:nvSpPr>
        <p:spPr>
          <a:xfrm>
            <a:off x="1673574" y="5204834"/>
            <a:ext cx="398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Image Courtesy : </a:t>
            </a:r>
            <a:r>
              <a:rPr kumimoji="0" lang="en-US" sz="1800" i="1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Pepijn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  <a:r>
              <a:rPr kumimoji="0" lang="en-US" sz="1800" i="1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Veefkind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, KNMI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19" name="Google Shape;150;p35">
            <a:extLst>
              <a:ext uri="{FF2B5EF4-FFF2-40B4-BE49-F238E27FC236}">
                <a16:creationId xmlns:a16="http://schemas.microsoft.com/office/drawing/2014/main" id="{2E31C450-22D6-6E14-0F2D-3835D2B34379}"/>
              </a:ext>
            </a:extLst>
          </p:cNvPr>
          <p:cNvSpPr txBox="1"/>
          <p:nvPr/>
        </p:nvSpPr>
        <p:spPr>
          <a:xfrm>
            <a:off x="6195666" y="6383131"/>
            <a:ext cx="408225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NCAR ACOM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25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8DD6B1-48C9-4F7A-ACB0-186D6FA51979}"/>
              </a:ext>
            </a:extLst>
          </p:cNvPr>
          <p:cNvGrpSpPr/>
          <p:nvPr/>
        </p:nvGrpSpPr>
        <p:grpSpPr>
          <a:xfrm>
            <a:off x="369249" y="379379"/>
            <a:ext cx="5379798" cy="6478621"/>
            <a:chOff x="1287069" y="206401"/>
            <a:chExt cx="3614206" cy="598104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8A602E-CFF3-4B44-B441-387DB9B1BB74}"/>
                </a:ext>
              </a:extLst>
            </p:cNvPr>
            <p:cNvGrpSpPr/>
            <p:nvPr/>
          </p:nvGrpSpPr>
          <p:grpSpPr>
            <a:xfrm>
              <a:off x="1299171" y="575733"/>
              <a:ext cx="3602104" cy="5611708"/>
              <a:chOff x="1251757" y="731519"/>
              <a:chExt cx="3602104" cy="561170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B2FED49-30BC-4A24-98C4-29EA6CB315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256" b="12644"/>
              <a:stretch/>
            </p:blipFill>
            <p:spPr>
              <a:xfrm>
                <a:off x="3077938" y="2492586"/>
                <a:ext cx="1775922" cy="179493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DD973A-1784-4D71-ACF9-83356F265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741" b="12335"/>
              <a:stretch/>
            </p:blipFill>
            <p:spPr>
              <a:xfrm>
                <a:off x="3077938" y="731519"/>
                <a:ext cx="1775923" cy="179089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493FA2D-2BFD-413A-AD14-821CA2D13E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0340"/>
              <a:stretch/>
            </p:blipFill>
            <p:spPr>
              <a:xfrm>
                <a:off x="3082171" y="4287518"/>
                <a:ext cx="1771689" cy="205570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2F42237-E49F-4F7E-AC1D-2525B0E7FB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0553"/>
              <a:stretch/>
            </p:blipFill>
            <p:spPr>
              <a:xfrm>
                <a:off x="1251757" y="4287519"/>
                <a:ext cx="1775922" cy="205570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7DD7F0F-62C2-40E6-BCF0-2819F2E69D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431" b="12644"/>
              <a:stretch/>
            </p:blipFill>
            <p:spPr>
              <a:xfrm>
                <a:off x="1251757" y="731519"/>
                <a:ext cx="1775922" cy="179089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D618924-AE24-4330-9940-12044C140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9256" b="12644"/>
              <a:stretch/>
            </p:blipFill>
            <p:spPr>
              <a:xfrm>
                <a:off x="1251757" y="2492586"/>
                <a:ext cx="1775922" cy="1794933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1BC955-2610-466F-A274-308ACA10DD7C}"/>
                </a:ext>
              </a:extLst>
            </p:cNvPr>
            <p:cNvSpPr txBox="1"/>
            <p:nvPr/>
          </p:nvSpPr>
          <p:spPr>
            <a:xfrm>
              <a:off x="1921674" y="206401"/>
              <a:ext cx="356674" cy="3409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CO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73AA8E-4A79-4619-8792-D437044431A1}"/>
                </a:ext>
              </a:extLst>
            </p:cNvPr>
            <p:cNvSpPr txBox="1"/>
            <p:nvPr/>
          </p:nvSpPr>
          <p:spPr>
            <a:xfrm>
              <a:off x="3697596" y="206401"/>
              <a:ext cx="413751" cy="3409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NO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04E588-EBD0-4EE9-A8EA-E6A2E5CD597F}"/>
                </a:ext>
              </a:extLst>
            </p:cNvPr>
            <p:cNvSpPr txBox="1"/>
            <p:nvPr/>
          </p:nvSpPr>
          <p:spPr>
            <a:xfrm>
              <a:off x="1312717" y="2051732"/>
              <a:ext cx="8739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April 2020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95DCFE-54CD-4BB9-ADA3-9CFD7DF2BC1D}"/>
                </a:ext>
              </a:extLst>
            </p:cNvPr>
            <p:cNvSpPr txBox="1"/>
            <p:nvPr/>
          </p:nvSpPr>
          <p:spPr>
            <a:xfrm>
              <a:off x="3075093" y="2051732"/>
              <a:ext cx="8739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April 2020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E622F7-8A4A-40E1-A565-1420FC4ACB55}"/>
                </a:ext>
              </a:extLst>
            </p:cNvPr>
            <p:cNvSpPr txBox="1"/>
            <p:nvPr/>
          </p:nvSpPr>
          <p:spPr>
            <a:xfrm>
              <a:off x="1299892" y="3812799"/>
              <a:ext cx="8996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June 2020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43E4D8-DAAA-41E0-B24C-033AFB979066}"/>
                </a:ext>
              </a:extLst>
            </p:cNvPr>
            <p:cNvSpPr txBox="1"/>
            <p:nvPr/>
          </p:nvSpPr>
          <p:spPr>
            <a:xfrm>
              <a:off x="3104815" y="3804730"/>
              <a:ext cx="8996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June 2020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5E513C-DAD2-4D72-9C3F-2C72FAC442C0}"/>
                </a:ext>
              </a:extLst>
            </p:cNvPr>
            <p:cNvSpPr txBox="1"/>
            <p:nvPr/>
          </p:nvSpPr>
          <p:spPr>
            <a:xfrm>
              <a:off x="1287069" y="5577900"/>
              <a:ext cx="8515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Oct. 2020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24DEB9-5B94-47B5-81A3-DD967E4571F7}"/>
                </a:ext>
              </a:extLst>
            </p:cNvPr>
            <p:cNvSpPr txBox="1"/>
            <p:nvPr/>
          </p:nvSpPr>
          <p:spPr>
            <a:xfrm>
              <a:off x="3125352" y="5577900"/>
              <a:ext cx="8515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Oct. 2020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8D8D3D9-C44D-4B8E-8E3B-4B619F3EB067}"/>
              </a:ext>
            </a:extLst>
          </p:cNvPr>
          <p:cNvSpPr txBox="1"/>
          <p:nvPr/>
        </p:nvSpPr>
        <p:spPr>
          <a:xfrm>
            <a:off x="6306768" y="1272327"/>
            <a:ext cx="60943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Biomass Burning over Africa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as measured by TROPOMI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CO and NO</a:t>
            </a:r>
            <a:r>
              <a:rPr kumimoji="0" lang="en-US" sz="28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8663BE-5E09-4F21-9C57-9F2718283749}"/>
              </a:ext>
            </a:extLst>
          </p:cNvPr>
          <p:cNvSpPr txBox="1"/>
          <p:nvPr/>
        </p:nvSpPr>
        <p:spPr>
          <a:xfrm>
            <a:off x="6442956" y="6226932"/>
            <a:ext cx="22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Pepijn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Veefkind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, KNMI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18" name="TextBox 17"/>
          <p:cNvSpPr txBox="1"/>
          <p:nvPr/>
        </p:nvSpPr>
        <p:spPr>
          <a:xfrm>
            <a:off x="6306768" y="3649516"/>
            <a:ext cx="330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Biomass burning in tropical Africa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6768" y="4207775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Power plants near Johannesburg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974657" y="3853677"/>
            <a:ext cx="1232034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74657" y="4371587"/>
            <a:ext cx="123203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944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6A5C89B7-F07F-4501-B4CE-3EDBF990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866"/>
          <a:stretch/>
        </p:blipFill>
        <p:spPr>
          <a:xfrm>
            <a:off x="313480" y="978713"/>
            <a:ext cx="9075221" cy="2986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733189C6-374A-5468-D680-9815D155C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22106" r="2662" b="38718"/>
          <a:stretch/>
        </p:blipFill>
        <p:spPr>
          <a:xfrm>
            <a:off x="4060763" y="3981129"/>
            <a:ext cx="3846982" cy="2283898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6D4F205D-2563-6B68-AA52-9220753892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9425" r="2819" b="39534"/>
          <a:stretch/>
        </p:blipFill>
        <p:spPr>
          <a:xfrm>
            <a:off x="8391000" y="3259019"/>
            <a:ext cx="3801000" cy="2989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016" y="224414"/>
            <a:ext cx="6699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Emissions from metal mining in Africa </a:t>
            </a:r>
          </a:p>
        </p:txBody>
      </p:sp>
      <p:pic>
        <p:nvPicPr>
          <p:cNvPr id="17" name="Picture 16" descr="An industrial cobalt and copper mine in mineral-rich Congo.">
            <a:extLst>
              <a:ext uri="{FF2B5EF4-FFF2-40B4-BE49-F238E27FC236}">
                <a16:creationId xmlns:a16="http://schemas.microsoft.com/office/drawing/2014/main" id="{2AD2E474-A0E2-4E20-BC08-46BD5D044E8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00" y="269239"/>
            <a:ext cx="3801000" cy="29897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512016" y="4839128"/>
            <a:ext cx="3769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NOx Emissions follow Production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9945384" y="2291137"/>
            <a:ext cx="791111" cy="2147299"/>
          </a:xfrm>
          <a:prstGeom prst="straightConnector1">
            <a:avLst/>
          </a:prstGeom>
          <a:ln w="381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57700" y="1133003"/>
            <a:ext cx="237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(New York Times 2021)</a:t>
            </a:r>
          </a:p>
        </p:txBody>
      </p:sp>
      <p:sp>
        <p:nvSpPr>
          <p:cNvPr id="3" name="Rectangle 2"/>
          <p:cNvSpPr/>
          <p:nvPr/>
        </p:nvSpPr>
        <p:spPr>
          <a:xfrm>
            <a:off x="-201510" y="5910245"/>
            <a:ext cx="5963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D3DCEC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Martinez-Alonso et al., </a:t>
            </a:r>
            <a:r>
              <a:rPr kumimoji="0" lang="en-US" sz="1800" b="0" i="1" u="none" strike="noStrike" kern="0" cap="none" spc="-1" normalizeH="0" baseline="0" noProof="0" dirty="0">
                <a:ln>
                  <a:noFill/>
                </a:ln>
                <a:solidFill>
                  <a:srgbClr val="D3DCEC">
                    <a:lumMod val="25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JGR 2023, NCAR ACOM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D3DCEC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" name="Google Shape;150;p35">
            <a:extLst>
              <a:ext uri="{FF2B5EF4-FFF2-40B4-BE49-F238E27FC236}">
                <a16:creationId xmlns:a16="http://schemas.microsoft.com/office/drawing/2014/main" id="{31F8451A-78BB-E8D4-CFA9-BA88C4A0832B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147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669-2C60-4891-9042-DCE13D1DC4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C5021-5717-274B-8EFC-8A1C3F5148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811296E-8AD3-4BE1-BE4F-BEE41D203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6" t="26989" r="-166" b="11052"/>
          <a:stretch/>
        </p:blipFill>
        <p:spPr>
          <a:xfrm>
            <a:off x="394540" y="1333565"/>
            <a:ext cx="5486400" cy="2957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F674C-291A-E36A-D8CE-E5EC73E72BF2}"/>
              </a:ext>
            </a:extLst>
          </p:cNvPr>
          <p:cNvSpPr txBox="1"/>
          <p:nvPr/>
        </p:nvSpPr>
        <p:spPr>
          <a:xfrm>
            <a:off x="281526" y="357546"/>
            <a:ext cx="12158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Severe Lack of reliable ground-based observations in the Global South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87B90-20C0-ADAE-25A4-8AF8A1D98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33"/>
          <a:stretch/>
        </p:blipFill>
        <p:spPr>
          <a:xfrm>
            <a:off x="6360595" y="1360784"/>
            <a:ext cx="5486400" cy="2899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8382" y="4489807"/>
            <a:ext cx="3084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Ozone Monitoring sites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(TOAR and Open AQ)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5106" y="4508643"/>
            <a:ext cx="4237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Aerosol Surface Monitoring sites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(MAIA Data Visualization Tool)</a:t>
            </a:r>
          </a:p>
        </p:txBody>
      </p:sp>
      <p:sp>
        <p:nvSpPr>
          <p:cNvPr id="8" name="Google Shape;150;p35">
            <a:extLst>
              <a:ext uri="{FF2B5EF4-FFF2-40B4-BE49-F238E27FC236}">
                <a16:creationId xmlns:a16="http://schemas.microsoft.com/office/drawing/2014/main" id="{02E5091C-AF87-3F1B-458B-3789B168D2C9}"/>
              </a:ext>
            </a:extLst>
          </p:cNvPr>
          <p:cNvSpPr txBox="1"/>
          <p:nvPr/>
        </p:nvSpPr>
        <p:spPr>
          <a:xfrm>
            <a:off x="3951229" y="6342896"/>
            <a:ext cx="495679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TUDelft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70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08A5A4-6F31-CEAE-6DD3-6E7F524A2C09}"/>
              </a:ext>
            </a:extLst>
          </p:cNvPr>
          <p:cNvSpPr txBox="1"/>
          <p:nvPr/>
        </p:nvSpPr>
        <p:spPr>
          <a:xfrm>
            <a:off x="378169" y="228733"/>
            <a:ext cx="7144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Air Quality Modelling over Africa using MUSICA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33FE4-FD9E-F61B-58BD-A7881207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35" y="2526924"/>
            <a:ext cx="3172087" cy="3053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C45BB-F2C8-16E4-ADF3-5AB280BA2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436" y="2854801"/>
            <a:ext cx="617034" cy="236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B3F14-6CA4-5FB0-E321-241906ED1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020" y="2208456"/>
            <a:ext cx="3593551" cy="40203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F43979-60FE-43E4-73E4-71D89A80E62C}"/>
              </a:ext>
            </a:extLst>
          </p:cNvPr>
          <p:cNvSpPr/>
          <p:nvPr/>
        </p:nvSpPr>
        <p:spPr>
          <a:xfrm>
            <a:off x="5173964" y="5931316"/>
            <a:ext cx="1913086" cy="28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13A485-3CD3-4022-111A-6B9197EA91DF}"/>
              </a:ext>
            </a:extLst>
          </p:cNvPr>
          <p:cNvSpPr/>
          <p:nvPr/>
        </p:nvSpPr>
        <p:spPr>
          <a:xfrm>
            <a:off x="6529661" y="2192193"/>
            <a:ext cx="2897674" cy="301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AFA38-3744-647A-3C98-25F75BEF72CA}"/>
              </a:ext>
            </a:extLst>
          </p:cNvPr>
          <p:cNvSpPr txBox="1"/>
          <p:nvPr/>
        </p:nvSpPr>
        <p:spPr>
          <a:xfrm>
            <a:off x="218941" y="888641"/>
            <a:ext cx="11356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quantify model-satellite discrepancies over Africa with MUSICAv0.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highlighted East Africa region has the largest model-satellite discrepancies.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field campaign there can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help understand model-satellite discrepancies and improve model predictability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00D61-69A9-CE37-636E-11DC4D92E7A8}"/>
              </a:ext>
            </a:extLst>
          </p:cNvPr>
          <p:cNvSpPr txBox="1"/>
          <p:nvPr/>
        </p:nvSpPr>
        <p:spPr>
          <a:xfrm>
            <a:off x="1245236" y="2110226"/>
            <a:ext cx="280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MUSICAv0 grid for Africa: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3C6FE-0FB1-12D5-530D-C12B8DBACF10}"/>
              </a:ext>
            </a:extLst>
          </p:cNvPr>
          <p:cNvSpPr txBox="1"/>
          <p:nvPr/>
        </p:nvSpPr>
        <p:spPr>
          <a:xfrm>
            <a:off x="378169" y="5746650"/>
            <a:ext cx="428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Wenfu</a:t>
            </a:r>
            <a:r>
              <a:rPr lang="en-US" dirty="0">
                <a:solidFill>
                  <a:schemeClr val="bg2"/>
                </a:solidFill>
              </a:rPr>
              <a:t> Tang et al., GMD 2023, NCAR ACOM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9427335" y="2854801"/>
            <a:ext cx="0" cy="2327218"/>
          </a:xfrm>
          <a:prstGeom prst="straightConnector1">
            <a:avLst/>
          </a:prstGeom>
          <a:ln w="38100"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79429" y="2726556"/>
            <a:ext cx="250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 agreement</a:t>
            </a:r>
            <a:br>
              <a:rPr lang="en-US" dirty="0"/>
            </a:br>
            <a:r>
              <a:rPr lang="en-US" dirty="0"/>
              <a:t>for CO, NO2, HCHO, AOD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79429" y="4568555"/>
            <a:ext cx="25469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Worse agreement</a:t>
            </a:r>
          </a:p>
          <a:p>
            <a:r>
              <a:rPr lang="en-US" dirty="0"/>
              <a:t>For CO, NO2. HCHO. AOD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Aircraft campaign </a:t>
            </a:r>
            <a:br>
              <a:rPr lang="en-US" dirty="0"/>
            </a:br>
            <a:r>
              <a:rPr lang="en-US" dirty="0"/>
              <a:t>East Africa?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578ED-FC7C-9B17-1237-542215A4E8ED}"/>
              </a:ext>
            </a:extLst>
          </p:cNvPr>
          <p:cNvSpPr txBox="1"/>
          <p:nvPr/>
        </p:nvSpPr>
        <p:spPr>
          <a:xfrm>
            <a:off x="4790011" y="2120446"/>
            <a:ext cx="35445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MUSICA-satellite discrepancies:</a:t>
            </a:r>
          </a:p>
        </p:txBody>
      </p:sp>
      <p:sp>
        <p:nvSpPr>
          <p:cNvPr id="19" name="Google Shape;150;p35">
            <a:extLst>
              <a:ext uri="{FF2B5EF4-FFF2-40B4-BE49-F238E27FC236}">
                <a16:creationId xmlns:a16="http://schemas.microsoft.com/office/drawing/2014/main" id="{C7948A7A-D096-6E87-7C90-C40BA1007829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61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14035AA-C5C8-4F85-B9C0-E966033F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C7D327-72E5-DE49-9F4E-B5F78FBB97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5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F831A735-3856-405C-A89D-698B41C35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598" y="36681"/>
            <a:ext cx="8843952" cy="6602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7C232C-94A4-409B-B8BC-35235916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84" y="2038"/>
            <a:ext cx="10972800" cy="868363"/>
          </a:xfrm>
        </p:spPr>
        <p:txBody>
          <a:bodyPr/>
          <a:lstStyle/>
          <a:p>
            <a:r>
              <a:rPr lang="en-US" dirty="0"/>
              <a:t>Global Atmospheric Composition Constellation</a:t>
            </a:r>
            <a:endParaRPr lang="nl-NL" dirty="0"/>
          </a:p>
        </p:txBody>
      </p:sp>
      <p:sp>
        <p:nvSpPr>
          <p:cNvPr id="4" name="Google Shape;150;p35">
            <a:extLst>
              <a:ext uri="{FF2B5EF4-FFF2-40B4-BE49-F238E27FC236}">
                <a16:creationId xmlns:a16="http://schemas.microsoft.com/office/drawing/2014/main" id="{770E9327-4492-9277-DC79-1417E972B778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0DFAB-BBD2-48D2-7B9A-AE504D62722D}"/>
              </a:ext>
            </a:extLst>
          </p:cNvPr>
          <p:cNvSpPr txBox="1"/>
          <p:nvPr/>
        </p:nvSpPr>
        <p:spPr>
          <a:xfrm>
            <a:off x="2111433" y="5987019"/>
            <a:ext cx="1097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</a:t>
            </a:r>
          </a:p>
          <a:p>
            <a:r>
              <a:rPr lang="en-US" dirty="0"/>
              <a:t>1:30 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5A496-0958-3646-913E-EB8CD2196D2E}"/>
              </a:ext>
            </a:extLst>
          </p:cNvPr>
          <p:cNvSpPr txBox="1"/>
          <p:nvPr/>
        </p:nvSpPr>
        <p:spPr>
          <a:xfrm>
            <a:off x="4290583" y="592449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9:30 am</a:t>
            </a:r>
          </a:p>
        </p:txBody>
      </p:sp>
    </p:spTree>
    <p:extLst>
      <p:ext uri="{BB962C8B-B14F-4D97-AF65-F5344CB8AC3E}">
        <p14:creationId xmlns:p14="http://schemas.microsoft.com/office/powerpoint/2010/main" val="1829758749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6D6564-D3BD-D045-A130-F0C672719112}" vid="{00C4F3BC-1FE6-094C-BCBD-252BA10EAADF}"/>
    </a:ext>
  </a:extLst>
</a:theme>
</file>

<file path=ppt/theme/theme10.xml><?xml version="1.0" encoding="utf-8"?>
<a:theme xmlns:a="http://schemas.openxmlformats.org/drawingml/2006/main" name="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Standaardontwerp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 kolommen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Udelft-knmi-thema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Aangepast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delft-knmi-thema" id="{332EB487-5EA2-44E6-A306-0ECAD69A98CE}" vid="{BE3898F5-7FA5-496F-9B20-6648F083B4A8}"/>
    </a:ext>
  </a:extLst>
</a:theme>
</file>

<file path=ppt/theme/theme13.xml><?xml version="1.0" encoding="utf-8"?>
<a:theme xmlns:a="http://schemas.openxmlformats.org/drawingml/2006/main" name="KNMI sjabloon voor Powerpoint NL breedbeeld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1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SERVIR Blu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3.xml><?xml version="1.0" encoding="utf-8"?>
<a:theme xmlns:a="http://schemas.openxmlformats.org/drawingml/2006/main" name="16008 RIJK - Sjabloon 16x9 Licht 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4.xml><?xml version="1.0" encoding="utf-8"?>
<a:theme xmlns:a="http://schemas.openxmlformats.org/drawingml/2006/main" name="3_16008 RIJK - Sjabloon 16x9 Licht 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5.xml><?xml version="1.0" encoding="utf-8"?>
<a:theme xmlns:a="http://schemas.openxmlformats.org/drawingml/2006/main" name="SRON_white">
  <a:themeElements>
    <a:clrScheme name="Custom 1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1F497D"/>
      </a:accent2>
      <a:accent3>
        <a:srgbClr val="64C204"/>
      </a:accent3>
      <a:accent4>
        <a:srgbClr val="FF6666"/>
      </a:accent4>
      <a:accent5>
        <a:srgbClr val="FFFF00"/>
      </a:accent5>
      <a:accent6>
        <a:srgbClr val="593D7B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1_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7.xml><?xml version="1.0" encoding="utf-8"?>
<a:theme xmlns:a="http://schemas.openxmlformats.org/drawingml/2006/main" name="1_SRON_white">
  <a:themeElements>
    <a:clrScheme name="Custom 1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1F497D"/>
      </a:accent2>
      <a:accent3>
        <a:srgbClr val="64C204"/>
      </a:accent3>
      <a:accent4>
        <a:srgbClr val="FF6666"/>
      </a:accent4>
      <a:accent5>
        <a:srgbClr val="FFFF00"/>
      </a:accent5>
      <a:accent6>
        <a:srgbClr val="593D7B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9.xml><?xml version="1.0" encoding="utf-8"?>
<a:theme xmlns:a="http://schemas.openxmlformats.org/drawingml/2006/main" name="2_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</Template>
  <TotalTime>30081</TotalTime>
  <Words>864</Words>
  <Application>Microsoft Macintosh PowerPoint</Application>
  <PresentationFormat>ワイド画面</PresentationFormat>
  <Paragraphs>136</Paragraphs>
  <Slides>11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16</vt:i4>
      </vt:variant>
      <vt:variant>
        <vt:lpstr>スライド タイトル</vt:lpstr>
      </vt:variant>
      <vt:variant>
        <vt:i4>11</vt:i4>
      </vt:variant>
    </vt:vector>
  </HeadingPairs>
  <TitlesOfParts>
    <vt:vector size="39" baseType="lpstr">
      <vt:lpstr>Noto Sans Symbols</vt:lpstr>
      <vt:lpstr>Times</vt:lpstr>
      <vt:lpstr>Arial</vt:lpstr>
      <vt:lpstr>Avenir Next Medium</vt:lpstr>
      <vt:lpstr>Bookman Old Style</vt:lpstr>
      <vt:lpstr>Calibri</vt:lpstr>
      <vt:lpstr>Helvetica Neue</vt:lpstr>
      <vt:lpstr>Lao MN</vt:lpstr>
      <vt:lpstr>Open Sans</vt:lpstr>
      <vt:lpstr>Tahoma</vt:lpstr>
      <vt:lpstr>Verdana</vt:lpstr>
      <vt:lpstr>Wingdings</vt:lpstr>
      <vt:lpstr> Black </vt:lpstr>
      <vt:lpstr>KNMI sjabloon voor Powerpoint ENG breedbeeld IenW</vt:lpstr>
      <vt:lpstr>16008 RIJK - Sjabloon 16x9 Licht blauw</vt:lpstr>
      <vt:lpstr>3_16008 RIJK - Sjabloon 16x9 Licht blauw</vt:lpstr>
      <vt:lpstr>SRON_white</vt:lpstr>
      <vt:lpstr>1_KNMI sjabloon voor Powerpoint ENG breedbeeld IenW</vt:lpstr>
      <vt:lpstr>1_SRON_white</vt:lpstr>
      <vt:lpstr>NEW ESA Presentation 16-9</vt:lpstr>
      <vt:lpstr>2_KNMI sjabloon voor Powerpoint ENG breedbeeld IenW</vt:lpstr>
      <vt:lpstr>Standaardontwerp</vt:lpstr>
      <vt:lpstr>Default</vt:lpstr>
      <vt:lpstr>TUdelft-knmi-thema</vt:lpstr>
      <vt:lpstr>KNMI sjabloon voor Powerpoint NL breedbeeld</vt:lpstr>
      <vt:lpstr>8_Default Design</vt:lpstr>
      <vt:lpstr>SERVIR Blue</vt:lpstr>
      <vt:lpstr>2_NCAR-Blue-BottomSwooshes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Global Atmospheric Composition Constellation</vt:lpstr>
      <vt:lpstr>Global Atmospheric Chemistry Constellation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 Veefkind</dc:creator>
  <cp:lastModifiedBy>Hiroshi TANIMOTO</cp:lastModifiedBy>
  <cp:revision>488</cp:revision>
  <cp:lastPrinted>2021-03-08T16:16:24Z</cp:lastPrinted>
  <dcterms:created xsi:type="dcterms:W3CDTF">2018-03-06T18:30:21Z</dcterms:created>
  <dcterms:modified xsi:type="dcterms:W3CDTF">2025-07-26T09:03:22Z</dcterms:modified>
</cp:coreProperties>
</file>