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735" r:id="rId2"/>
    <p:sldMasterId id="2147483741" r:id="rId3"/>
  </p:sldMasterIdLst>
  <p:notesMasterIdLst>
    <p:notesMasterId r:id="rId24"/>
  </p:notesMasterIdLst>
  <p:sldIdLst>
    <p:sldId id="256" r:id="rId4"/>
    <p:sldId id="2552" r:id="rId5"/>
    <p:sldId id="2551" r:id="rId6"/>
    <p:sldId id="2556" r:id="rId7"/>
    <p:sldId id="2513" r:id="rId8"/>
    <p:sldId id="2553" r:id="rId9"/>
    <p:sldId id="2554" r:id="rId10"/>
    <p:sldId id="2555" r:id="rId11"/>
    <p:sldId id="2515" r:id="rId12"/>
    <p:sldId id="2517" r:id="rId13"/>
    <p:sldId id="2510" r:id="rId14"/>
    <p:sldId id="2518" r:id="rId15"/>
    <p:sldId id="2519" r:id="rId16"/>
    <p:sldId id="2520" r:id="rId17"/>
    <p:sldId id="2521" r:id="rId18"/>
    <p:sldId id="2522" r:id="rId19"/>
    <p:sldId id="2523" r:id="rId20"/>
    <p:sldId id="2557" r:id="rId21"/>
    <p:sldId id="2529" r:id="rId22"/>
    <p:sldId id="2550" r:id="rId23"/>
  </p:sldIdLst>
  <p:sldSz cx="12192000" cy="6858000"/>
  <p:notesSz cx="6794500" cy="9931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3" autoAdjust="0"/>
    <p:restoredTop sz="93883" autoAdjust="0"/>
  </p:normalViewPr>
  <p:slideViewPr>
    <p:cSldViewPr>
      <p:cViewPr varScale="1">
        <p:scale>
          <a:sx n="63" d="100"/>
          <a:sy n="63" d="100"/>
        </p:scale>
        <p:origin x="1020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hape 342"/>
          <p:cNvSpPr>
            <a:spLocks noGrp="1"/>
          </p:cNvSpPr>
          <p:nvPr>
            <p:ph type="body" sz="quarter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49927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687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322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808038"/>
            <a:ext cx="7188200" cy="4044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6666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808038"/>
            <a:ext cx="7188200" cy="4044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4022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808038"/>
            <a:ext cx="7188200" cy="4044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962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808038"/>
            <a:ext cx="7188200" cy="4044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1113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808038"/>
            <a:ext cx="7188200" cy="4044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823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808038"/>
            <a:ext cx="7188200" cy="4044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6359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808038"/>
            <a:ext cx="7188200" cy="4044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2657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987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40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39.jpe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4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teks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400"/>
            </a:lvl1pPr>
          </a:lstStyle>
          <a:p>
            <a:r>
              <a:t>Titeltekst</a:t>
            </a:r>
          </a:p>
        </p:txBody>
      </p:sp>
      <p:sp>
        <p:nvSpPr>
          <p:cNvPr id="1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pic>
        <p:nvPicPr>
          <p:cNvPr id="1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59" y="5636566"/>
            <a:ext cx="929641" cy="840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7880" y="5489420"/>
            <a:ext cx="1137920" cy="987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35" descr="Picture 35"/>
          <p:cNvPicPr>
            <a:picLocks noChangeAspect="1"/>
          </p:cNvPicPr>
          <p:nvPr userDrawn="1"/>
        </p:nvPicPr>
        <p:blipFill rotWithShape="1">
          <a:blip r:embed="rId4">
            <a:extLst/>
          </a:blip>
          <a:srcRect/>
          <a:stretch/>
        </p:blipFill>
        <p:spPr>
          <a:xfrm>
            <a:off x="185956" y="160789"/>
            <a:ext cx="1546167" cy="566928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9" name="Picture 2" descr="Picture 2"/>
          <p:cNvPicPr>
            <a:picLocks noChangeAspect="1"/>
          </p:cNvPicPr>
          <p:nvPr userDrawn="1"/>
        </p:nvPicPr>
        <p:blipFill rotWithShape="1">
          <a:blip r:embed="rId5">
            <a:extLst/>
          </a:blip>
          <a:srcRect l="27878" t="24243" b="13549"/>
          <a:stretch/>
        </p:blipFill>
        <p:spPr>
          <a:xfrm>
            <a:off x="800997" y="6038903"/>
            <a:ext cx="1367613" cy="301429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1" name="Picture 10"/>
          <p:cNvPicPr>
            <a:picLocks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23963" r="15841" b="18526"/>
          <a:stretch/>
        </p:blipFill>
        <p:spPr>
          <a:xfrm>
            <a:off x="10363200" y="76200"/>
            <a:ext cx="1676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556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07534" y="2565400"/>
            <a:ext cx="10176933" cy="201612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007533" y="908052"/>
            <a:ext cx="10170584" cy="1368425"/>
          </a:xfrm>
        </p:spPr>
        <p:txBody>
          <a:bodyPr anchor="b"/>
          <a:lstStyle>
            <a:lvl1pPr>
              <a:defRPr sz="3733">
                <a:solidFill>
                  <a:schemeClr val="tx1"/>
                </a:solidFill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A281D6-4C97-FC4B-A455-6B40720CAB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640"/>
            <a:ext cx="12192000" cy="2499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4221F-3CF7-B744-A9C3-0193E06147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800" y="4334400"/>
            <a:ext cx="1947333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52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189" indent="-457189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1066773" indent="-457189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676358" indent="-457189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2285943" indent="-457189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effectLst/>
              </a:defRPr>
            </a:lvl4pPr>
            <a:lvl5pPr marL="2895528" indent="-457189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751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solidFill>
                  <a:schemeClr val="bg2"/>
                </a:solidFill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7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184" y="1125538"/>
            <a:ext cx="5755216" cy="5111775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Tx/>
              <a:buChar char="•"/>
              <a:defRPr sz="3733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 sz="32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 sz="2667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 sz="24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 sz="2400">
                <a:solidFill>
                  <a:schemeClr val="bg2"/>
                </a:solidFill>
                <a:effectLst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125538"/>
            <a:ext cx="5755217" cy="5111775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Tx/>
              <a:buChar char="•"/>
              <a:defRPr sz="3733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 sz="32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 sz="2667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 sz="24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 sz="2400">
                <a:solidFill>
                  <a:schemeClr val="bg2"/>
                </a:solidFill>
                <a:effectLst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535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 typeface="Arial" pitchFamily="34" charset="0"/>
              <a:buChar char="•"/>
              <a:defRPr sz="32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 typeface="Arial" pitchFamily="34" charset="0"/>
              <a:buChar char="•"/>
              <a:defRPr sz="2667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 typeface="Arial" pitchFamily="34" charset="0"/>
              <a:buChar char="•"/>
              <a:defRPr sz="24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 typeface="Arial" pitchFamily="34" charset="0"/>
              <a:buChar char="•"/>
              <a:defRPr sz="2133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 typeface="Arial" pitchFamily="34" charset="0"/>
              <a:buChar char="•"/>
              <a:defRPr sz="2133">
                <a:solidFill>
                  <a:schemeClr val="bg2"/>
                </a:solidFill>
                <a:effectLst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4062437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 typeface="Arial" pitchFamily="34" charset="0"/>
              <a:buChar char="•"/>
              <a:defRPr sz="32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 typeface="Arial" pitchFamily="34" charset="0"/>
              <a:buChar char="•"/>
              <a:defRPr sz="2667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 typeface="Arial" pitchFamily="34" charset="0"/>
              <a:buChar char="•"/>
              <a:defRPr sz="24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 typeface="Arial" pitchFamily="34" charset="0"/>
              <a:buChar char="•"/>
              <a:defRPr sz="2133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 typeface="Arial" pitchFamily="34" charset="0"/>
              <a:buChar char="•"/>
              <a:defRPr sz="2133">
                <a:solidFill>
                  <a:schemeClr val="bg2"/>
                </a:solidFill>
                <a:effectLst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420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528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804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991795"/>
          </a:xfrm>
        </p:spPr>
        <p:txBody>
          <a:bodyPr/>
          <a:lstStyle>
            <a:lvl1pPr>
              <a:buClr>
                <a:schemeClr val="bg2"/>
              </a:buClr>
              <a:buSzPct val="120000"/>
              <a:buFont typeface="Arial" pitchFamily="34" charset="0"/>
              <a:buChar char="•"/>
              <a:defRPr sz="4267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120000"/>
              <a:buFont typeface="Arial" pitchFamily="34" charset="0"/>
              <a:buChar char="•"/>
              <a:defRPr sz="3733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120000"/>
              <a:buFont typeface="Arial" pitchFamily="34" charset="0"/>
              <a:buChar char="•"/>
              <a:defRPr sz="32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120000"/>
              <a:buFont typeface="Arial" pitchFamily="34" charset="0"/>
              <a:buChar char="•"/>
              <a:defRPr sz="2667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120000"/>
              <a:buFont typeface="Arial" pitchFamily="34" charset="0"/>
              <a:buChar char="•"/>
              <a:defRPr sz="2667">
                <a:solidFill>
                  <a:schemeClr val="bg2"/>
                </a:solidFill>
                <a:effectLst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802212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502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69975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078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931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tekst"/>
          <p:cNvSpPr txBox="1">
            <a:spLocks noGrp="1"/>
          </p:cNvSpPr>
          <p:nvPr>
            <p:ph type="title"/>
          </p:nvPr>
        </p:nvSpPr>
        <p:spPr>
          <a:xfrm>
            <a:off x="457200" y="365277"/>
            <a:ext cx="11277600" cy="56252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9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57200" y="1188719"/>
            <a:ext cx="11277600" cy="5135881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5469" y="260349"/>
            <a:ext cx="2927351" cy="5976963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9184" y="260349"/>
            <a:ext cx="8583083" cy="5976963"/>
          </a:xfrm>
        </p:spPr>
        <p:txBody>
          <a:bodyPr vert="eaVert"/>
          <a:lstStyle>
            <a:lvl1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08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63013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RA-IASB top-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05637" y="-5605635"/>
            <a:ext cx="980726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35533" y="139799"/>
            <a:ext cx="9792915" cy="768921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Master title style</a:t>
            </a:r>
            <a:endParaRPr lang="en-US" altLang="en-US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2080" y="561256"/>
            <a:ext cx="407840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14" name="Picture 3" descr="Ligne_orange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5336"/>
            <a:ext cx="1220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15" name="Picture 3" descr="Ligne_orange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12192000" cy="2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-11999" y="6488668"/>
            <a:ext cx="1220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J.-C. Lambert  |  Sentinel-5P NO</a:t>
            </a:r>
            <a:r>
              <a:rPr lang="en-US" sz="1300" baseline="-25000" dirty="0" smtClean="0"/>
              <a:t>2</a:t>
            </a:r>
            <a:r>
              <a:rPr lang="en-US" sz="1300" dirty="0" smtClean="0"/>
              <a:t> Operational Validation and Support to Policy Making  |  NIES ESD</a:t>
            </a:r>
            <a:r>
              <a:rPr lang="en-US" sz="1300" baseline="0" dirty="0" smtClean="0"/>
              <a:t> Seminar, Tsukuba, 6 </a:t>
            </a:r>
            <a:r>
              <a:rPr lang="en-US" sz="1300" dirty="0" smtClean="0"/>
              <a:t>June 2025</a:t>
            </a:r>
            <a:endParaRPr lang="nl-BE" sz="13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149" y="139799"/>
            <a:ext cx="1124121" cy="112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1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20209F48-9F73-B641-BC07-128A5E83D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2D1CF0C5-3E1B-3949-8A10-67C5A718CA2F}"/>
              </a:ext>
            </a:extLst>
          </p:cNvPr>
          <p:cNvSpPr/>
          <p:nvPr userDrawn="1"/>
        </p:nvSpPr>
        <p:spPr>
          <a:xfrm>
            <a:off x="0" y="-1"/>
            <a:ext cx="12191999" cy="6858000"/>
          </a:xfrm>
          <a:prstGeom prst="rect">
            <a:avLst/>
          </a:prstGeom>
          <a:solidFill>
            <a:srgbClr val="335E6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8C186663-9C02-2947-9ABE-9623D7AFA466}"/>
              </a:ext>
            </a:extLst>
          </p:cNvPr>
          <p:cNvSpPr/>
          <p:nvPr userDrawn="1"/>
        </p:nvSpPr>
        <p:spPr>
          <a:xfrm rot="2700000">
            <a:off x="-3782996" y="4744151"/>
            <a:ext cx="6274800" cy="14397947"/>
          </a:xfrm>
          <a:custGeom>
            <a:avLst/>
            <a:gdLst>
              <a:gd name="connsiteX0" fmla="*/ 3137400 w 6274800"/>
              <a:gd name="connsiteY0" fmla="*/ 0 h 14397947"/>
              <a:gd name="connsiteX1" fmla="*/ 6274800 w 6274800"/>
              <a:gd name="connsiteY1" fmla="*/ 3137400 h 14397947"/>
              <a:gd name="connsiteX2" fmla="*/ 6274717 w 6274800"/>
              <a:gd name="connsiteY2" fmla="*/ 3137400 h 14397947"/>
              <a:gd name="connsiteX3" fmla="*/ 6274717 w 6274800"/>
              <a:gd name="connsiteY3" fmla="*/ 14397947 h 14397947"/>
              <a:gd name="connsiteX4" fmla="*/ 0 w 6274800"/>
              <a:gd name="connsiteY4" fmla="*/ 14397947 h 14397947"/>
              <a:gd name="connsiteX5" fmla="*/ 0 w 6274800"/>
              <a:gd name="connsiteY5" fmla="*/ 3137400 h 14397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4800" h="14397947">
                <a:moveTo>
                  <a:pt x="3137400" y="0"/>
                </a:moveTo>
                <a:lnTo>
                  <a:pt x="6274800" y="3137400"/>
                </a:lnTo>
                <a:lnTo>
                  <a:pt x="6274717" y="3137400"/>
                </a:lnTo>
                <a:lnTo>
                  <a:pt x="6274717" y="14397947"/>
                </a:lnTo>
                <a:lnTo>
                  <a:pt x="0" y="14397947"/>
                </a:lnTo>
                <a:lnTo>
                  <a:pt x="0" y="3137400"/>
                </a:lnTo>
                <a:close/>
              </a:path>
            </a:pathLst>
          </a:custGeom>
          <a:gradFill flip="none" rotWithShape="1">
            <a:gsLst>
              <a:gs pos="0">
                <a:srgbClr val="003249"/>
              </a:gs>
              <a:gs pos="100000">
                <a:srgbClr val="003249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706C8168-EC0D-064A-861E-97CC6A1B09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CDF2AB6C-6C5A-8A4B-B93B-16E15B7186AE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itle 5">
            <a:extLst>
              <a:ext uri="{FF2B5EF4-FFF2-40B4-BE49-F238E27FC236}">
                <a16:creationId xmlns:a16="http://schemas.microsoft.com/office/drawing/2014/main" id="{02470FCA-76F3-2046-9F70-8AE8B0DDFF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99" name="Text Placeholder 7">
            <a:extLst>
              <a:ext uri="{FF2B5EF4-FFF2-40B4-BE49-F238E27FC236}">
                <a16:creationId xmlns:a16="http://schemas.microsoft.com/office/drawing/2014/main" id="{CE2F6074-FECA-6A4B-B561-8C940332D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Name Surname</a:t>
            </a:r>
          </a:p>
          <a:p>
            <a:pPr lvl="0"/>
            <a:r>
              <a:rPr lang="it-IT" dirty="0" err="1"/>
              <a:t>Where</a:t>
            </a:r>
            <a:r>
              <a:rPr lang="it-IT" dirty="0"/>
              <a:t> are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today</a:t>
            </a:r>
            <a:r>
              <a:rPr lang="it-IT" dirty="0"/>
              <a:t>?</a:t>
            </a:r>
          </a:p>
          <a:p>
            <a:pPr lvl="0"/>
            <a:r>
              <a:rPr lang="it-IT" dirty="0"/>
              <a:t>DD/MM/YYYY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940F2778-1FE5-D34E-80F7-C773ADB30E3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7" name="Picture 226" descr="at.png">
              <a:extLst>
                <a:ext uri="{FF2B5EF4-FFF2-40B4-BE49-F238E27FC236}">
                  <a16:creationId xmlns:a16="http://schemas.microsoft.com/office/drawing/2014/main" id="{0782DE12-C6EE-434E-90D9-E1C5EC8C5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be.png">
              <a:extLst>
                <a:ext uri="{FF2B5EF4-FFF2-40B4-BE49-F238E27FC236}">
                  <a16:creationId xmlns:a16="http://schemas.microsoft.com/office/drawing/2014/main" id="{90260B22-95C9-2447-AF2E-C1C944115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ch.png">
              <a:extLst>
                <a:ext uri="{FF2B5EF4-FFF2-40B4-BE49-F238E27FC236}">
                  <a16:creationId xmlns:a16="http://schemas.microsoft.com/office/drawing/2014/main" id="{B97E9132-FEB3-F642-B1BD-A28CEC82E1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cz.png">
              <a:extLst>
                <a:ext uri="{FF2B5EF4-FFF2-40B4-BE49-F238E27FC236}">
                  <a16:creationId xmlns:a16="http://schemas.microsoft.com/office/drawing/2014/main" id="{EBD123B3-1770-8F46-B8EC-72FDEAFC19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de.png">
              <a:extLst>
                <a:ext uri="{FF2B5EF4-FFF2-40B4-BE49-F238E27FC236}">
                  <a16:creationId xmlns:a16="http://schemas.microsoft.com/office/drawing/2014/main" id="{449E0366-D8F2-4045-B18E-09C7244296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dk.png">
              <a:extLst>
                <a:ext uri="{FF2B5EF4-FFF2-40B4-BE49-F238E27FC236}">
                  <a16:creationId xmlns:a16="http://schemas.microsoft.com/office/drawing/2014/main" id="{D97E699A-5D09-1A4C-97E0-2EB6B2363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ee.png">
              <a:extLst>
                <a:ext uri="{FF2B5EF4-FFF2-40B4-BE49-F238E27FC236}">
                  <a16:creationId xmlns:a16="http://schemas.microsoft.com/office/drawing/2014/main" id="{CCF89CE8-38D0-764B-A493-509E21976E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es.png">
              <a:extLst>
                <a:ext uri="{FF2B5EF4-FFF2-40B4-BE49-F238E27FC236}">
                  <a16:creationId xmlns:a16="http://schemas.microsoft.com/office/drawing/2014/main" id="{9288FBD7-9EB9-444E-861A-107A893AA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fi.png">
              <a:extLst>
                <a:ext uri="{FF2B5EF4-FFF2-40B4-BE49-F238E27FC236}">
                  <a16:creationId xmlns:a16="http://schemas.microsoft.com/office/drawing/2014/main" id="{81EA92E9-B202-7A41-BAEB-E31ABF6AA2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fr.png">
              <a:extLst>
                <a:ext uri="{FF2B5EF4-FFF2-40B4-BE49-F238E27FC236}">
                  <a16:creationId xmlns:a16="http://schemas.microsoft.com/office/drawing/2014/main" id="{5052FB0D-6FB0-4943-ABB4-34A3100E21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gr.png">
              <a:extLst>
                <a:ext uri="{FF2B5EF4-FFF2-40B4-BE49-F238E27FC236}">
                  <a16:creationId xmlns:a16="http://schemas.microsoft.com/office/drawing/2014/main" id="{8540C873-004D-4A48-8EAA-35526D5B5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hu.png">
              <a:extLst>
                <a:ext uri="{FF2B5EF4-FFF2-40B4-BE49-F238E27FC236}">
                  <a16:creationId xmlns:a16="http://schemas.microsoft.com/office/drawing/2014/main" id="{A7C24DEA-EF78-CE46-9989-1BC37042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ie.png">
              <a:extLst>
                <a:ext uri="{FF2B5EF4-FFF2-40B4-BE49-F238E27FC236}">
                  <a16:creationId xmlns:a16="http://schemas.microsoft.com/office/drawing/2014/main" id="{5E6A3DE5-DAB3-1344-81F8-E6A35D0CB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it.png">
              <a:extLst>
                <a:ext uri="{FF2B5EF4-FFF2-40B4-BE49-F238E27FC236}">
                  <a16:creationId xmlns:a16="http://schemas.microsoft.com/office/drawing/2014/main" id="{587E1FDC-549B-4740-86B1-BFD243F159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lu.png">
              <a:extLst>
                <a:ext uri="{FF2B5EF4-FFF2-40B4-BE49-F238E27FC236}">
                  <a16:creationId xmlns:a16="http://schemas.microsoft.com/office/drawing/2014/main" id="{4AF49776-011B-3647-9F27-497FEFA10B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nl.png">
              <a:extLst>
                <a:ext uri="{FF2B5EF4-FFF2-40B4-BE49-F238E27FC236}">
                  <a16:creationId xmlns:a16="http://schemas.microsoft.com/office/drawing/2014/main" id="{B68ECBED-D67B-EF44-AE83-BDFF85F01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no.png">
              <a:extLst>
                <a:ext uri="{FF2B5EF4-FFF2-40B4-BE49-F238E27FC236}">
                  <a16:creationId xmlns:a16="http://schemas.microsoft.com/office/drawing/2014/main" id="{BEAA7BE3-8A72-DE40-8A13-44F0905A67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pl.png">
              <a:extLst>
                <a:ext uri="{FF2B5EF4-FFF2-40B4-BE49-F238E27FC236}">
                  <a16:creationId xmlns:a16="http://schemas.microsoft.com/office/drawing/2014/main" id="{0AD41159-3018-D040-A2E0-E8C9C0BB46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 descr="pt.png">
              <a:extLst>
                <a:ext uri="{FF2B5EF4-FFF2-40B4-BE49-F238E27FC236}">
                  <a16:creationId xmlns:a16="http://schemas.microsoft.com/office/drawing/2014/main" id="{754E9B6D-F126-E941-94A1-7FAFB3463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45" descr="ro.png">
              <a:extLst>
                <a:ext uri="{FF2B5EF4-FFF2-40B4-BE49-F238E27FC236}">
                  <a16:creationId xmlns:a16="http://schemas.microsoft.com/office/drawing/2014/main" id="{AD998A58-03C2-2646-BB0C-DB3727357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46" descr="se.png">
              <a:extLst>
                <a:ext uri="{FF2B5EF4-FFF2-40B4-BE49-F238E27FC236}">
                  <a16:creationId xmlns:a16="http://schemas.microsoft.com/office/drawing/2014/main" id="{82A62F2F-2DD5-E745-BEEC-CDB437D645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8" name="Picture 247" descr="uk.png">
              <a:extLst>
                <a:ext uri="{FF2B5EF4-FFF2-40B4-BE49-F238E27FC236}">
                  <a16:creationId xmlns:a16="http://schemas.microsoft.com/office/drawing/2014/main" id="{D6EF3427-1B5F-1347-B426-4EFEA794AD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9" name="Picture 248" descr="ca.png">
              <a:extLst>
                <a:ext uri="{FF2B5EF4-FFF2-40B4-BE49-F238E27FC236}">
                  <a16:creationId xmlns:a16="http://schemas.microsoft.com/office/drawing/2014/main" id="{D7F90C8A-D10B-044E-8195-40B0717070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7D21BEA8-CA42-1A4C-A89C-90068EE71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51" name="Picture 250" descr="si.png">
              <a:extLst>
                <a:ext uri="{FF2B5EF4-FFF2-40B4-BE49-F238E27FC236}">
                  <a16:creationId xmlns:a16="http://schemas.microsoft.com/office/drawing/2014/main" id="{4226F33F-882D-214F-9C1B-4C7AABF7A0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1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64283 -1.1435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5" y="-5717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97" grpId="0"/>
      <p:bldP spid="199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579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08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27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59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2115" y="6618830"/>
            <a:ext cx="12189887" cy="253836"/>
          </a:xfrm>
          <a:prstGeom prst="rect">
            <a:avLst/>
          </a:prstGeom>
          <a:solidFill>
            <a:srgbClr val="061D75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Titeltekst"/>
          <p:cNvSpPr txBox="1">
            <a:spLocks noGrp="1"/>
          </p:cNvSpPr>
          <p:nvPr>
            <p:ph type="title"/>
          </p:nvPr>
        </p:nvSpPr>
        <p:spPr>
          <a:xfrm>
            <a:off x="838200" y="365277"/>
            <a:ext cx="10515600" cy="63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6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188719"/>
            <a:ext cx="10515600" cy="4988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741" y="6605579"/>
            <a:ext cx="349645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CEOS AC-VC-21 / ACSG, </a:t>
            </a:r>
            <a:r>
              <a:rPr kumimoji="0" lang="fr-BE" sz="1200" b="0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Takamatsu, 10-13 </a:t>
            </a:r>
            <a:r>
              <a:rPr kumimoji="0" lang="en-US" sz="1200" b="0" i="1" u="none" strike="noStrike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June</a:t>
            </a:r>
            <a:r>
              <a:rPr kumimoji="0" lang="fr-BE" sz="1200" b="0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2025</a:t>
            </a:r>
            <a:endParaRPr kumimoji="0" lang="fr-BE" sz="12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lum bright="86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285" y="6546207"/>
            <a:ext cx="754915" cy="377457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 userDrawn="1"/>
        </p:nvPicPr>
        <p:blipFill rotWithShape="1"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2" t="24861" r="14244" b="25414"/>
          <a:stretch/>
        </p:blipFill>
        <p:spPr>
          <a:xfrm>
            <a:off x="11522364" y="6592456"/>
            <a:ext cx="685800" cy="3048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752523" y="6599855"/>
            <a:ext cx="26869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200" b="0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3.17  -  S5P TROPOMI </a:t>
            </a:r>
            <a:r>
              <a:rPr kumimoji="0" lang="en-US" sz="1200" b="0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Validation Update</a:t>
            </a:r>
            <a:endParaRPr kumimoji="0" lang="fr-BE" sz="12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650" r:id="rId2"/>
    <p:sldLayoutId id="2147483754" r:id="rId3"/>
    <p:sldLayoutId id="2147483755" r:id="rId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1pPr>
      <a:lvl2pPr marL="731519" marR="0" indent="-27431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915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0216"/>
            <a:ext cx="12192000" cy="557784"/>
          </a:xfrm>
          <a:prstGeom prst="rect">
            <a:avLst/>
          </a:prstGeom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6" y="260350"/>
            <a:ext cx="11713633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6" y="1125538"/>
            <a:ext cx="11713633" cy="51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text first level (all levels Verdana 20)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2" y="6597650"/>
            <a:ext cx="7488767" cy="26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CCECFF"/>
                </a:solidFill>
              </a:defRPr>
            </a:lvl1pPr>
          </a:lstStyle>
          <a:p>
            <a:endParaRPr lang="en-GB"/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9719" y="6597650"/>
            <a:ext cx="673100" cy="26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CCECFF"/>
                </a:solidFill>
              </a:defRPr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3741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667">
          <a:solidFill>
            <a:schemeClr val="bg2"/>
          </a:solidFill>
          <a:effectLst/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667">
          <a:solidFill>
            <a:schemeClr val="bg2"/>
          </a:solidFill>
          <a:effectLst/>
          <a:latin typeface="+mn-lt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667">
          <a:solidFill>
            <a:schemeClr val="bg2"/>
          </a:solidFill>
          <a:effectLst/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0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70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4.jpeg"/><Relationship Id="rId7" Type="http://schemas.openxmlformats.org/officeDocument/2006/relationships/image" Target="../media/image116.png"/><Relationship Id="rId2" Type="http://schemas.openxmlformats.org/officeDocument/2006/relationships/image" Target="../media/image11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hyperlink" Target="https://mpc-vdaf-server.tropomi.eu/" TargetMode="External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19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8.gi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7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hyperlink" Target="https://mpc-vdaf.tropomi.e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51.png"/><Relationship Id="rId16" Type="http://schemas.openxmlformats.org/officeDocument/2006/relationships/image" Target="../media/image65.jpe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jpeg"/><Relationship Id="rId5" Type="http://schemas.openxmlformats.org/officeDocument/2006/relationships/image" Target="../media/image54.png"/><Relationship Id="rId15" Type="http://schemas.openxmlformats.org/officeDocument/2006/relationships/image" Target="../media/image64.jpeg"/><Relationship Id="rId23" Type="http://schemas.openxmlformats.org/officeDocument/2006/relationships/image" Target="../media/image72.png"/><Relationship Id="rId10" Type="http://schemas.openxmlformats.org/officeDocument/2006/relationships/image" Target="../media/image59.jp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gif"/><Relationship Id="rId22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pc-vdaf-server.tropomi.eu/" TargetMode="External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7.png"/><Relationship Id="rId4" Type="http://schemas.openxmlformats.org/officeDocument/2006/relationships/image" Target="../media/image58.png"/><Relationship Id="rId9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7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0.png"/><Relationship Id="rId4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59.jpg"/><Relationship Id="rId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 noGrp="1"/>
          </p:cNvSpPr>
          <p:nvPr>
            <p:ph type="title"/>
          </p:nvPr>
        </p:nvSpPr>
        <p:spPr>
          <a:xfrm>
            <a:off x="304800" y="1371600"/>
            <a:ext cx="11465802" cy="23876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100" dirty="0" smtClean="0"/>
              <a:t>Atmospheric Mission Performance </a:t>
            </a:r>
            <a:br>
              <a:rPr lang="en-US" sz="3100" dirty="0" smtClean="0"/>
            </a:br>
            <a:r>
              <a:rPr lang="en-US" sz="3100" dirty="0" smtClean="0"/>
              <a:t>Cluster (ATM-MPC)</a:t>
            </a:r>
            <a:br>
              <a:rPr lang="en-US" sz="3100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6700" b="1" dirty="0" smtClean="0"/>
              <a:t>Sentinel-5 Precursor TROPOMI</a:t>
            </a:r>
            <a:br>
              <a:rPr lang="en-US" sz="6700" b="1" dirty="0" smtClean="0"/>
            </a:br>
            <a:r>
              <a:rPr lang="en-US" sz="6700" b="1" dirty="0" smtClean="0"/>
              <a:t>Validation Update</a:t>
            </a:r>
            <a:endParaRPr sz="73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3641704" y="5843125"/>
            <a:ext cx="4908593" cy="710075"/>
            <a:chOff x="0" y="72000"/>
            <a:chExt cx="6367500" cy="970279"/>
          </a:xfrm>
        </p:grpSpPr>
        <p:pic>
          <p:nvPicPr>
            <p:cNvPr id="5" name="Picture 4" descr="Picture 10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b="2754"/>
            <a:stretch/>
          </p:blipFill>
          <p:spPr bwMode="auto">
            <a:xfrm>
              <a:off x="5494234" y="174230"/>
              <a:ext cx="873266" cy="777567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0" y="72000"/>
              <a:ext cx="5416702" cy="970279"/>
              <a:chOff x="0" y="0"/>
              <a:chExt cx="5416897" cy="97084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0" y="0"/>
                <a:ext cx="4990645" cy="970843"/>
                <a:chOff x="719961" y="-1"/>
                <a:chExt cx="3563896" cy="676506"/>
              </a:xfrm>
            </p:grpSpPr>
            <p:pic>
              <p:nvPicPr>
                <p:cNvPr id="10" name="Picture 9" descr="Picture 3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719961" y="10938"/>
                  <a:ext cx="399891" cy="62702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11" name="Group 10"/>
                <p:cNvGrpSpPr/>
                <p:nvPr/>
              </p:nvGrpSpPr>
              <p:grpSpPr>
                <a:xfrm>
                  <a:off x="1125149" y="-1"/>
                  <a:ext cx="3158708" cy="676506"/>
                  <a:chOff x="1125149" y="-1"/>
                  <a:chExt cx="3158707" cy="676505"/>
                </a:xfrm>
              </p:grpSpPr>
              <p:pic>
                <p:nvPicPr>
                  <p:cNvPr id="12" name="Picture 11" descr="Picture 2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62758" t="48793" r="9632" b="42274"/>
                  <a:stretch>
                    <a:fillRect/>
                  </a:stretch>
                </p:blipFill>
                <p:spPr>
                  <a:xfrm>
                    <a:off x="1125149" y="28038"/>
                    <a:ext cx="3114139" cy="62972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4127137" y="-1"/>
                    <a:ext cx="112150" cy="131556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endParaRPr lang="fr-BE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4171706" y="602243"/>
                    <a:ext cx="112150" cy="7426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endParaRPr lang="fr-BE"/>
                  </a:p>
                </p:txBody>
              </p:sp>
              <p:pic>
                <p:nvPicPr>
                  <p:cNvPr id="15" name="Picture 14" descr="Picture 4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2179060" y="45295"/>
                    <a:ext cx="330166" cy="30120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pic>
            <p:nvPicPr>
              <p:cNvPr id="8" name="Picture 7" descr="Image result for AUTH LOGO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750" r="-20313"/>
              <a:stretch/>
            </p:blipFill>
            <p:spPr bwMode="auto">
              <a:xfrm>
                <a:off x="3450749" y="65004"/>
                <a:ext cx="640800" cy="460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9" name="Picture 8" descr="Picture 2"/>
              <p:cNvPicPr>
                <a:picLocks noChangeAspect="1"/>
              </p:cNvPicPr>
              <p:nvPr/>
            </p:nvPicPr>
            <p:blipFill rotWithShape="1">
              <a:blip r:embed="rId5">
                <a:extLst/>
              </a:blip>
              <a:srcRect l="81575" t="49148" r="15099" b="45733"/>
              <a:stretch/>
            </p:blipFill>
            <p:spPr bwMode="auto">
              <a:xfrm>
                <a:off x="4891297" y="81706"/>
                <a:ext cx="525600" cy="518401"/>
              </a:xfrm>
              <a:prstGeom prst="rect">
                <a:avLst/>
              </a:prstGeom>
              <a:ln>
                <a:noFill/>
              </a:ln>
              <a:effectLst/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17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594360" y="4083425"/>
            <a:ext cx="11064240" cy="1594875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indent="0" hangingPunct="1">
              <a:lnSpc>
                <a:spcPct val="110000"/>
              </a:lnSpc>
              <a:spcBef>
                <a:spcPts val="0"/>
              </a:spcBef>
              <a:defRPr sz="1400"/>
            </a:pPr>
            <a:r>
              <a:rPr lang="fr-BE" sz="1400" dirty="0" smtClean="0"/>
              <a:t>J.-C. Lambert, S</a:t>
            </a:r>
            <a:r>
              <a:rPr lang="fr-BE" sz="1400" dirty="0"/>
              <a:t>. Compernolle, </a:t>
            </a:r>
            <a:r>
              <a:rPr lang="fr-BE" sz="1400" dirty="0" smtClean="0"/>
              <a:t>Arno Keppens, B</a:t>
            </a:r>
            <a:r>
              <a:rPr lang="fr-BE" sz="1400" dirty="0"/>
              <a:t>. </a:t>
            </a:r>
            <a:r>
              <a:rPr lang="fr-BE" sz="1400" dirty="0" smtClean="0"/>
              <a:t>Langerock, T. Verhoelst  </a:t>
            </a:r>
            <a:r>
              <a:rPr lang="fr-BE" sz="1400" dirty="0"/>
              <a:t>(BIRA-IASB</a:t>
            </a:r>
            <a:r>
              <a:rPr lang="fr-BE" sz="1400" dirty="0" smtClean="0"/>
              <a:t>),</a:t>
            </a:r>
          </a:p>
          <a:p>
            <a:pPr lvl="1" indent="0" hangingPunct="1">
              <a:lnSpc>
                <a:spcPct val="150000"/>
              </a:lnSpc>
              <a:spcBef>
                <a:spcPts val="0"/>
              </a:spcBef>
              <a:defRPr sz="1400"/>
            </a:pPr>
            <a:r>
              <a:rPr lang="fr-BE" sz="1400" dirty="0" smtClean="0"/>
              <a:t>D</a:t>
            </a:r>
            <a:r>
              <a:rPr lang="fr-BE" sz="1400" dirty="0"/>
              <a:t>. </a:t>
            </a:r>
            <a:r>
              <a:rPr lang="fr-BE" sz="1400" dirty="0" smtClean="0"/>
              <a:t>Stein-Zweers (KNMI), </a:t>
            </a:r>
            <a:r>
              <a:rPr lang="fr-BE" sz="1400" dirty="0" err="1" smtClean="0"/>
              <a:t>A.Dehn</a:t>
            </a:r>
            <a:r>
              <a:rPr lang="fr-BE" sz="1400" dirty="0" smtClean="0"/>
              <a:t> (ESA),</a:t>
            </a:r>
            <a:endParaRPr lang="fr-BE" sz="1400" dirty="0"/>
          </a:p>
          <a:p>
            <a:pPr lvl="1" indent="0" hangingPunct="1">
              <a:lnSpc>
                <a:spcPct val="110000"/>
              </a:lnSpc>
              <a:spcBef>
                <a:spcPts val="0"/>
              </a:spcBef>
              <a:defRPr sz="1400"/>
            </a:pPr>
            <a:endParaRPr lang="fr-BE" sz="1050" dirty="0"/>
          </a:p>
          <a:p>
            <a:pPr lvl="1" indent="0" hangingPunct="1">
              <a:lnSpc>
                <a:spcPct val="110000"/>
              </a:lnSpc>
              <a:spcBef>
                <a:spcPts val="0"/>
              </a:spcBef>
              <a:defRPr sz="1400"/>
            </a:pPr>
            <a:r>
              <a:rPr lang="fr-BE" sz="1050" dirty="0" smtClean="0"/>
              <a:t>D</a:t>
            </a:r>
            <a:r>
              <a:rPr lang="fr-BE" sz="1050" dirty="0"/>
              <a:t>. Hubert, </a:t>
            </a:r>
            <a:r>
              <a:rPr lang="fr-BE" sz="1050" dirty="0" smtClean="0"/>
              <a:t>Y</a:t>
            </a:r>
            <a:r>
              <a:rPr lang="fr-BE" sz="1050" dirty="0"/>
              <a:t>. Geunes, J. Granville, O. Rasson, I. De Smedt, </a:t>
            </a:r>
            <a:r>
              <a:rPr lang="fr-BE" sz="1050" dirty="0" smtClean="0"/>
              <a:t>T. Ooms, G</a:t>
            </a:r>
            <a:r>
              <a:rPr lang="fr-BE" sz="1050" dirty="0"/>
              <a:t>. Pinardi, M.K. Sha, </a:t>
            </a:r>
            <a:r>
              <a:rPr lang="fr-BE" sz="1050" dirty="0" smtClean="0"/>
              <a:t>N</a:t>
            </a:r>
            <a:r>
              <a:rPr lang="fr-BE" sz="1050" dirty="0"/>
              <a:t>. Theys, </a:t>
            </a:r>
            <a:r>
              <a:rPr lang="fr-BE" sz="1050" dirty="0" smtClean="0"/>
              <a:t>C</a:t>
            </a:r>
            <a:r>
              <a:rPr lang="fr-BE" sz="1050" dirty="0"/>
              <a:t>. Vigouroux (BIRA-IASB</a:t>
            </a:r>
            <a:r>
              <a:rPr lang="fr-BE" sz="1050" dirty="0" smtClean="0"/>
              <a:t>),</a:t>
            </a:r>
            <a:endParaRPr lang="fr-BE" sz="1050" dirty="0"/>
          </a:p>
          <a:p>
            <a:pPr lvl="1" indent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1400"/>
            </a:pPr>
            <a:r>
              <a:rPr lang="fr-BE" sz="1050" dirty="0"/>
              <a:t>A.M. Fjæraa (NILU), S. Niemeijer (s[&amp;]t</a:t>
            </a:r>
            <a:r>
              <a:rPr lang="fr-BE" sz="1050" dirty="0" smtClean="0"/>
              <a:t>), A</a:t>
            </a:r>
            <a:r>
              <a:rPr lang="fr-BE" sz="1050" dirty="0"/>
              <a:t>. Argyrouli, M. Coldewey-</a:t>
            </a:r>
            <a:r>
              <a:rPr lang="fr-BE" sz="1050" dirty="0" err="1"/>
              <a:t>Egbers</a:t>
            </a:r>
            <a:r>
              <a:rPr lang="fr-BE" sz="1050" dirty="0"/>
              <a:t>, K.-P. Heue, P. Hedelt, </a:t>
            </a:r>
            <a:r>
              <a:rPr lang="fr-BE" sz="1050" dirty="0" smtClean="0"/>
              <a:t>G. Lichtenberg, R</a:t>
            </a:r>
            <a:r>
              <a:rPr lang="fr-BE" sz="1050" dirty="0"/>
              <a:t>. Lutz, F. Romahn (DLR), </a:t>
            </a:r>
            <a:endParaRPr lang="fr-BE" sz="1050" dirty="0" smtClean="0"/>
          </a:p>
          <a:p>
            <a:pPr lvl="1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1400"/>
            </a:pPr>
            <a:r>
              <a:rPr lang="fr-BE" sz="1050" dirty="0" smtClean="0"/>
              <a:t>D</a:t>
            </a:r>
            <a:r>
              <a:rPr lang="fr-BE" sz="1050" dirty="0"/>
              <a:t>. Balis, K. Garane, ML. Koukouli, K. Michailidis, A. </a:t>
            </a:r>
            <a:r>
              <a:rPr lang="fr-BE" sz="1050" dirty="0" smtClean="0"/>
              <a:t>Pseftogkas </a:t>
            </a:r>
            <a:r>
              <a:rPr lang="fr-BE" sz="1050" dirty="0"/>
              <a:t>(AUTH), S. </a:t>
            </a:r>
            <a:r>
              <a:rPr lang="fr-BE" sz="1050" dirty="0" err="1"/>
              <a:t>Beirle</a:t>
            </a:r>
            <a:r>
              <a:rPr lang="fr-BE" sz="1050" dirty="0"/>
              <a:t>, T. Wagner (MPI-C</a:t>
            </a:r>
            <a:r>
              <a:rPr lang="fr-BE" sz="1050" dirty="0" smtClean="0"/>
              <a:t>),</a:t>
            </a:r>
          </a:p>
          <a:p>
            <a:pPr lvl="1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1400"/>
            </a:pPr>
            <a:r>
              <a:rPr lang="fr-BE" sz="1050" dirty="0" smtClean="0"/>
              <a:t>J</a:t>
            </a:r>
            <a:r>
              <a:rPr lang="fr-BE" sz="1050" dirty="0"/>
              <a:t>. Claes, M. de Graaf, H. Eskes, E. </a:t>
            </a:r>
            <a:r>
              <a:rPr lang="fr-BE" sz="1050" dirty="0" err="1"/>
              <a:t>Loots</a:t>
            </a:r>
            <a:r>
              <a:rPr lang="fr-BE" sz="1050" dirty="0"/>
              <a:t>, E. van der Plas, J. van </a:t>
            </a:r>
            <a:r>
              <a:rPr lang="fr-BE" sz="1050" dirty="0" err="1"/>
              <a:t>Geffen</a:t>
            </a:r>
            <a:r>
              <a:rPr lang="fr-BE" sz="1050" dirty="0"/>
              <a:t> (KNMI), </a:t>
            </a:r>
            <a:r>
              <a:rPr lang="fr-BE" sz="1050" dirty="0" smtClean="0"/>
              <a:t>K</a:t>
            </a:r>
            <a:r>
              <a:rPr lang="fr-BE" sz="1050" dirty="0"/>
              <a:t>.-U. Eichmann (IUP-UB</a:t>
            </a:r>
            <a:r>
              <a:rPr lang="fr-BE" sz="1050" dirty="0" smtClean="0"/>
              <a:t>), M. </a:t>
            </a:r>
            <a:r>
              <a:rPr lang="pt-BR" sz="1050" dirty="0" smtClean="0"/>
              <a:t>Alparone</a:t>
            </a:r>
            <a:r>
              <a:rPr lang="fr-BE" sz="1050" dirty="0" smtClean="0"/>
              <a:t>, C. Zehner (ESA)</a:t>
            </a:r>
            <a:endParaRPr lang="fr-BE" sz="105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304800" y="290649"/>
            <a:ext cx="10515600" cy="77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fontScale="90000" lnSpcReduction="2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GB" sz="4000" b="1" dirty="0" smtClean="0"/>
              <a:t>Tropospheric O</a:t>
            </a:r>
            <a:r>
              <a:rPr lang="en-GB" sz="4000" b="1" baseline="-25000" dirty="0" smtClean="0"/>
              <a:t>3</a:t>
            </a:r>
            <a:r>
              <a:rPr lang="en-GB" sz="4000" b="1" dirty="0" smtClean="0"/>
              <a:t> Column Validation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1300" dirty="0" smtClean="0"/>
              <a:t/>
            </a:r>
            <a:br>
              <a:rPr lang="en-GB" sz="1300" dirty="0" smtClean="0"/>
            </a:br>
            <a:r>
              <a:rPr lang="en-GB" sz="1400" dirty="0" smtClean="0"/>
              <a:t>Coordinator: </a:t>
            </a:r>
            <a:r>
              <a:rPr lang="en-GB" sz="1467" spc="-20" dirty="0" smtClean="0"/>
              <a:t>Daan Hubert (BIRA-IASB) Contributor: Klaus-Peter Heue (DLR)</a:t>
            </a:r>
            <a:endParaRPr lang="en-GB" sz="1467" spc="-20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004437" cy="54032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1219200"/>
            <a:ext cx="540310" cy="4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54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10" y="76200"/>
            <a:ext cx="6720790" cy="2520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515600" cy="776151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/>
              <a:t>Ozone Profile Validation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800" dirty="0" smtClean="0"/>
              <a:t/>
            </a:r>
            <a:br>
              <a:rPr lang="en-GB" sz="800" dirty="0" smtClean="0"/>
            </a:br>
            <a:r>
              <a:rPr lang="en-GB" sz="1400" dirty="0" smtClean="0"/>
              <a:t>Coordinator: A. Keppens.</a:t>
            </a:r>
            <a:r>
              <a:rPr lang="en-GB" sz="1467" spc="-20" dirty="0" smtClean="0"/>
              <a:t> Contributors: D. Hubert, J.-C. Lambert</a:t>
            </a:r>
            <a:endParaRPr lang="en-GB" sz="1467" spc="-2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10" y="2280600"/>
            <a:ext cx="6720790" cy="252000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04800" y="1117600"/>
            <a:ext cx="5011326" cy="55118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600" b="1" u="sng" dirty="0" smtClean="0">
                <a:solidFill>
                  <a:schemeClr val="accent1">
                    <a:lumMod val="50000"/>
                  </a:schemeClr>
                </a:solidFill>
              </a:rPr>
              <a:t>Key validation </a:t>
            </a:r>
            <a:r>
              <a:rPr lang="en-US" sz="1600" b="1" u="sng" dirty="0">
                <a:solidFill>
                  <a:schemeClr val="accent1">
                    <a:lumMod val="50000"/>
                  </a:schemeClr>
                </a:solidFill>
              </a:rPr>
              <a:t>results</a:t>
            </a:r>
          </a:p>
          <a:p>
            <a:pPr marL="476227" lvl="1" indent="-23705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sz="1600" dirty="0" smtClean="0"/>
              <a:t>5-6 DFS with dependence on SZA and slant column</a:t>
            </a:r>
            <a:endParaRPr lang="en-US" sz="1600" dirty="0"/>
          </a:p>
          <a:p>
            <a:pPr marL="476227" lvl="1" indent="-23705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7-15 km effective vertical resolution</a:t>
            </a:r>
          </a:p>
          <a:p>
            <a:pPr marL="476227" lvl="1" indent="-23705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sz="1600" dirty="0" smtClean="0"/>
              <a:t>Altitude: ~10 </a:t>
            </a:r>
            <a:r>
              <a:rPr lang="en-US" sz="1600" dirty="0"/>
              <a:t>km </a:t>
            </a:r>
            <a:r>
              <a:rPr lang="en-US" sz="1600" dirty="0" smtClean="0"/>
              <a:t>offset </a:t>
            </a:r>
            <a:r>
              <a:rPr lang="en-US" sz="1600" dirty="0"/>
              <a:t>towards surface </a:t>
            </a:r>
            <a:r>
              <a:rPr lang="en-US" sz="1600" dirty="0" smtClean="0"/>
              <a:t>and upper stratosphere</a:t>
            </a:r>
            <a:endParaRPr lang="en-US" sz="1600" dirty="0"/>
          </a:p>
          <a:p>
            <a:pPr marL="476227" lvl="1" indent="-23705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Bias: </a:t>
            </a:r>
            <a:r>
              <a:rPr lang="en-US" sz="1600" dirty="0" smtClean="0"/>
              <a:t>5-15 </a:t>
            </a:r>
            <a:r>
              <a:rPr lang="en-US" sz="1600" dirty="0"/>
              <a:t>%, oscillations in </a:t>
            </a:r>
            <a:r>
              <a:rPr lang="en-US" sz="1600" dirty="0" smtClean="0"/>
              <a:t>stratosphere</a:t>
            </a:r>
            <a:endParaRPr lang="en-US" sz="1600" dirty="0"/>
          </a:p>
          <a:p>
            <a:pPr marL="476227" lvl="1" indent="-23705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Dispersion: 20-30 % below TP, 5-10 % above</a:t>
            </a:r>
          </a:p>
          <a:p>
            <a:pPr marL="476227" lvl="1" indent="-23705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Uncertainty underestimated by factor ~2 below tropopause</a:t>
            </a:r>
          </a:p>
          <a:p>
            <a:pPr marL="476227" lvl="1" indent="-23705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Lat.-dependent drift, highest in mid-latitude </a:t>
            </a:r>
            <a:r>
              <a:rPr lang="en-US" sz="1600" dirty="0" smtClean="0"/>
              <a:t>troposphere,</a:t>
            </a:r>
            <a:br>
              <a:rPr lang="en-US" sz="1600" dirty="0" smtClean="0"/>
            </a:br>
            <a:r>
              <a:rPr lang="en-US" sz="1600" dirty="0" smtClean="0"/>
              <a:t>negative </a:t>
            </a:r>
            <a:r>
              <a:rPr lang="en-US" sz="1600" dirty="0"/>
              <a:t>in stratosphere, negligible integrated drift</a:t>
            </a:r>
          </a:p>
          <a:p>
            <a:pPr marL="476227" lvl="1" indent="-23705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Integrated profile consistent with </a:t>
            </a:r>
            <a:r>
              <a:rPr lang="en-US" sz="1600" dirty="0" smtClean="0"/>
              <a:t>ozone column (~</a:t>
            </a:r>
            <a:r>
              <a:rPr lang="en-US" sz="1600" dirty="0"/>
              <a:t>5 % diff.)</a:t>
            </a:r>
          </a:p>
          <a:p>
            <a:pPr marL="476227" lvl="1" indent="-23705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Slight striping along orbit</a:t>
            </a:r>
          </a:p>
          <a:p>
            <a:pPr marL="476227" lvl="1" indent="-23705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sz="1600" dirty="0" smtClean="0"/>
              <a:t>Poorer retrieval </a:t>
            </a:r>
            <a:r>
              <a:rPr lang="en-US" sz="1600" dirty="0"/>
              <a:t>quality around </a:t>
            </a:r>
            <a:r>
              <a:rPr lang="en-US" sz="1600" dirty="0" smtClean="0"/>
              <a:t>Antarctic</a:t>
            </a:r>
            <a:endParaRPr lang="en-US" sz="16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5410200" y="4878000"/>
            <a:ext cx="6858001" cy="1980000"/>
            <a:chOff x="7014305" y="4878000"/>
            <a:chExt cx="5253895" cy="19800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305" y="4881968"/>
              <a:ext cx="1863287" cy="197603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027" y="4881968"/>
              <a:ext cx="1863286" cy="197603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305" y="4881791"/>
              <a:ext cx="1863287" cy="197603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027" y="4881968"/>
              <a:ext cx="1863286" cy="197603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8949662" y="5002076"/>
              <a:ext cx="164213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sym typeface="Calibri"/>
                </a:rPr>
                <a:t>OFFL</a:t>
              </a:r>
              <a:r>
                <a:rPr lang="en-US" sz="1200" dirty="0" smtClean="0">
                  <a:solidFill>
                    <a:srgbClr val="002060"/>
                  </a:solidFill>
                </a:rPr>
                <a:t>, DDS sampling</a:t>
              </a:r>
              <a:endParaRPr kumimoji="0" lang="nl-BE" sz="1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53732" y="5002076"/>
              <a:ext cx="164213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2060"/>
                  </a:solidFill>
                </a:rPr>
                <a:t>DDS v2.8</a:t>
              </a:r>
              <a:endParaRPr kumimoji="0" lang="nl-BE" sz="1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sym typeface="Calibri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037" y="4878000"/>
              <a:ext cx="1819371" cy="197603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038" y="4878000"/>
              <a:ext cx="1819370" cy="19760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0626062" y="5003563"/>
              <a:ext cx="164213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2060"/>
                  </a:solidFill>
                </a:rPr>
                <a:t>2018/05-2024/12</a:t>
              </a:r>
              <a:endParaRPr kumimoji="0" lang="nl-BE" sz="1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sym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451946"/>
            <a:ext cx="1676400" cy="8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075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A graph of blue and yellow lines&#10;&#10;AI-generated content may be incorrect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952" y="4139905"/>
            <a:ext cx="5409665" cy="24564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7000" y="163651"/>
            <a:ext cx="11760200" cy="674549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NO</a:t>
            </a:r>
            <a:r>
              <a:rPr lang="en-GB" b="1" baseline="-25000" dirty="0" smtClean="0"/>
              <a:t>2</a:t>
            </a:r>
            <a:r>
              <a:rPr lang="en-GB" b="1" dirty="0" smtClean="0"/>
              <a:t> (Partial) Columns Validation</a:t>
            </a:r>
            <a:r>
              <a:rPr lang="en-GB" b="1" dirty="0"/>
              <a:t/>
            </a:r>
            <a:br>
              <a:rPr lang="en-GB" b="1" dirty="0"/>
            </a:br>
            <a:r>
              <a:rPr lang="en-US" sz="1467" dirty="0"/>
              <a:t>Validation coordinator: K.-U. Eichmann (IUPB) Contributors: S. Compernolle, G. Pinardi, and T. Verhoelst (BIRA-IASB), H. Eskes, J. van Geffen  (KNMI) </a:t>
            </a:r>
            <a:endParaRPr lang="en-GB" sz="400" spc="-20" dirty="0"/>
          </a:p>
        </p:txBody>
      </p:sp>
      <p:sp>
        <p:nvSpPr>
          <p:cNvPr id="6" name="Rechteck 5"/>
          <p:cNvSpPr/>
          <p:nvPr/>
        </p:nvSpPr>
        <p:spPr>
          <a:xfrm>
            <a:off x="10527818" y="4330100"/>
            <a:ext cx="673582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total</a:t>
            </a:r>
            <a:endParaRPr lang="en-US" sz="1467" dirty="0">
              <a:solidFill>
                <a:schemeClr val="tx1"/>
              </a:solidFill>
            </a:endParaRPr>
          </a:p>
        </p:txBody>
      </p:sp>
      <p:pic>
        <p:nvPicPr>
          <p:cNvPr id="13" name="Grafik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6472" y="1260968"/>
            <a:ext cx="4983480" cy="2777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Grafik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40567"/>
            <a:ext cx="5071592" cy="1763926"/>
          </a:xfrm>
          <a:prstGeom prst="rect">
            <a:avLst/>
          </a:prstGeom>
        </p:spPr>
      </p:pic>
      <p:pic>
        <p:nvPicPr>
          <p:cNvPr id="1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2" y="3606860"/>
            <a:ext cx="4978400" cy="2946340"/>
          </a:xfrm>
          <a:prstGeom prst="rect">
            <a:avLst/>
          </a:prstGeom>
        </p:spPr>
      </p:pic>
      <p:sp>
        <p:nvSpPr>
          <p:cNvPr id="18" name="Rechteck 3"/>
          <p:cNvSpPr/>
          <p:nvPr/>
        </p:nvSpPr>
        <p:spPr>
          <a:xfrm>
            <a:off x="880592" y="3518356"/>
            <a:ext cx="3962400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S5P vs. MAXDOAS </a:t>
            </a:r>
            <a:r>
              <a:rPr lang="en-US" sz="1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 </a:t>
            </a:r>
            <a:r>
              <a:rPr lang="en-US" sz="1400" b="1" dirty="0" smtClean="0">
                <a:solidFill>
                  <a:schemeClr val="bg1"/>
                </a:solidFill>
              </a:rPr>
              <a:t>tropospheric NO</a:t>
            </a:r>
            <a:r>
              <a:rPr lang="en-US" sz="1400" b="1" baseline="-25000" dirty="0" smtClean="0">
                <a:solidFill>
                  <a:schemeClr val="bg1"/>
                </a:solidFill>
              </a:rPr>
              <a:t>2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sp>
        <p:nvSpPr>
          <p:cNvPr id="19" name="Rechteck 3"/>
          <p:cNvSpPr/>
          <p:nvPr/>
        </p:nvSpPr>
        <p:spPr>
          <a:xfrm>
            <a:off x="914399" y="1173480"/>
            <a:ext cx="3926891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S5P vs. </a:t>
            </a:r>
            <a:r>
              <a:rPr lang="en-US" sz="1400" b="1" dirty="0" smtClean="0">
                <a:solidFill>
                  <a:schemeClr val="bg1"/>
                </a:solidFill>
              </a:rPr>
              <a:t>NDACC ZSL-DOAS </a:t>
            </a:r>
            <a:r>
              <a:rPr lang="en-US" sz="1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 </a:t>
            </a:r>
            <a:r>
              <a:rPr lang="en-US" sz="1400" b="1" dirty="0" smtClean="0">
                <a:solidFill>
                  <a:schemeClr val="bg1"/>
                </a:solidFill>
              </a:rPr>
              <a:t>stratospheric NO</a:t>
            </a:r>
            <a:r>
              <a:rPr lang="en-US" sz="1400" b="1" baseline="-25000" dirty="0" smtClean="0">
                <a:solidFill>
                  <a:schemeClr val="bg1"/>
                </a:solidFill>
              </a:rPr>
              <a:t>2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sp>
        <p:nvSpPr>
          <p:cNvPr id="20" name="Rechteck 3"/>
          <p:cNvSpPr/>
          <p:nvPr/>
        </p:nvSpPr>
        <p:spPr>
          <a:xfrm>
            <a:off x="7160640" y="1078918"/>
            <a:ext cx="3886200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S5P vs. PGN </a:t>
            </a:r>
            <a:r>
              <a:rPr lang="en-US" sz="1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 </a:t>
            </a:r>
            <a:r>
              <a:rPr lang="en-US" sz="1400" b="1" dirty="0" smtClean="0">
                <a:solidFill>
                  <a:schemeClr val="bg1"/>
                </a:solidFill>
              </a:rPr>
              <a:t>total NO</a:t>
            </a:r>
            <a:r>
              <a:rPr lang="en-US" sz="1400" b="1" baseline="-25000" dirty="0" smtClean="0">
                <a:solidFill>
                  <a:schemeClr val="bg1"/>
                </a:solidFill>
              </a:rPr>
              <a:t>2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39" y="4729354"/>
            <a:ext cx="605261" cy="4472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04476" y="1113836"/>
            <a:ext cx="447703" cy="4421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38" y="1121874"/>
            <a:ext cx="605261" cy="4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147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5E88444-8FA5-73B0-13DC-D5D22DA5B1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49799"/>
            <a:ext cx="7436224" cy="46986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84B86B9-BDCF-B1B4-EDEA-23BC2A406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49799"/>
            <a:ext cx="7436224" cy="4698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52E283-1C74-93DF-8BE5-1716BE53F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599"/>
            <a:ext cx="11277600" cy="818261"/>
          </a:xfrm>
        </p:spPr>
        <p:txBody>
          <a:bodyPr>
            <a:noAutofit/>
          </a:bodyPr>
          <a:lstStyle/>
          <a:p>
            <a:r>
              <a:rPr lang="en-US" sz="3200" dirty="0" smtClean="0"/>
              <a:t>Open issue in L2_NO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 smtClean="0">
                <a:sym typeface="Wingdings" panose="05000000000000000000" pitchFamily="2" charset="2"/>
              </a:rPr>
              <a:t>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     Need </a:t>
            </a:r>
            <a:r>
              <a:rPr lang="en-US" sz="3200" dirty="0"/>
              <a:t>for </a:t>
            </a:r>
            <a:r>
              <a:rPr lang="en-US" sz="3200" dirty="0" smtClean="0"/>
              <a:t>mission reprocessing</a:t>
            </a:r>
            <a:endParaRPr lang="en-BE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4DEC38F-EA2B-F1D5-352D-66D1BE43FF0B}"/>
                  </a:ext>
                </a:extLst>
              </p:cNvPr>
              <p:cNvSpPr txBox="1"/>
              <p:nvPr/>
            </p:nvSpPr>
            <p:spPr>
              <a:xfrm>
                <a:off x="663388" y="4230136"/>
                <a:ext cx="1687810" cy="1254187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  <a:sym typeface="Calibri"/>
                  </a:rPr>
                  <a:t>MAR/APR/MAY 2019-2024</a:t>
                </a:r>
              </a:p>
              <a:p>
                <a:pPr marL="285750" marR="0" lvl="0" indent="-28575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7575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RES: 0.05°</a:t>
                </a:r>
              </a:p>
              <a:p>
                <a:pPr marL="285750" marR="0" lvl="0" indent="-28575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7575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COL =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kumimoji="0" lang="de-DE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7575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kumimoji="0" lang="de-DE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7575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𝟑</m:t>
                        </m:r>
                      </m:deg>
                      <m:e>
                        <m:r>
                          <a:rPr kumimoji="0" lang="de-DE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7575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𝒙</m:t>
                        </m:r>
                      </m:e>
                    </m:rad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sym typeface="Calibri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4DEC38F-EA2B-F1D5-352D-66D1BE43F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88" y="4230136"/>
                <a:ext cx="1687810" cy="1254187"/>
              </a:xfrm>
              <a:prstGeom prst="rect">
                <a:avLst/>
              </a:prstGeom>
              <a:blipFill>
                <a:blip r:embed="rId4"/>
                <a:stretch>
                  <a:fillRect l="-5776" t="-2913" r="-2166" b="-339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6572324" y="304800"/>
            <a:ext cx="5543477" cy="6111014"/>
            <a:chOff x="6572324" y="185381"/>
            <a:chExt cx="5543477" cy="672211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789F464-9933-ECF6-D11F-7BF670C751D7}"/>
                </a:ext>
              </a:extLst>
            </p:cNvPr>
            <p:cNvCxnSpPr>
              <a:cxnSpLocks/>
            </p:cNvCxnSpPr>
            <p:nvPr/>
          </p:nvCxnSpPr>
          <p:spPr>
            <a:xfrm>
              <a:off x="11223836" y="315302"/>
              <a:ext cx="0" cy="6227396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70A255-A11B-08A5-E609-E3B00D1F6080}"/>
                </a:ext>
              </a:extLst>
            </p:cNvPr>
            <p:cNvGrpSpPr/>
            <p:nvPr/>
          </p:nvGrpSpPr>
          <p:grpSpPr>
            <a:xfrm>
              <a:off x="6763872" y="185381"/>
              <a:ext cx="5351929" cy="6722115"/>
              <a:chOff x="6763871" y="185381"/>
              <a:chExt cx="5351929" cy="672211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DB90F8E-6D72-2709-D0FE-68518C4F4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63872" y="185381"/>
                <a:ext cx="5351928" cy="334996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730D3A-DEF1-7F24-77A7-97C3323FADBB}"/>
                  </a:ext>
                </a:extLst>
              </p:cNvPr>
              <p:cNvSpPr txBox="1"/>
              <p:nvPr/>
            </p:nvSpPr>
            <p:spPr>
              <a:xfrm>
                <a:off x="8736688" y="185381"/>
                <a:ext cx="2272800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  <a:sym typeface="Calibri"/>
                  </a:rPr>
                  <a:t>FRESCO version change</a:t>
                </a:r>
                <a:endParaRPr kumimoji="0" lang="en-B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C99EC1C-9977-5143-100C-FDC495A67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63871" y="3428046"/>
                <a:ext cx="5345045" cy="3479450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59FEDFC-A7C6-8463-0CBF-650CAFD790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23836" y="315302"/>
                <a:ext cx="0" cy="6227396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5D969A-8FFA-90C9-5CDE-4857C41B8262}"/>
                </a:ext>
              </a:extLst>
            </p:cNvPr>
            <p:cNvSpPr txBox="1"/>
            <p:nvPr/>
          </p:nvSpPr>
          <p:spPr>
            <a:xfrm rot="16200000">
              <a:off x="5931234" y="4810109"/>
              <a:ext cx="1651511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NO2 trop VCD</a:t>
              </a:r>
              <a:endPara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4F98EF-A85A-0906-79B1-7FA8E9CE58DF}"/>
                </a:ext>
              </a:extLst>
            </p:cNvPr>
            <p:cNvSpPr txBox="1"/>
            <p:nvPr/>
          </p:nvSpPr>
          <p:spPr>
            <a:xfrm rot="16200000">
              <a:off x="5992232" y="1463040"/>
              <a:ext cx="1746448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Cloud pressure</a:t>
              </a:r>
              <a:endPara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7199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A screenshot of a computer screen&#10;&#10;AI-generated content may be incorrect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64"/>
          <a:stretch/>
        </p:blipFill>
        <p:spPr bwMode="auto">
          <a:xfrm>
            <a:off x="6092312" y="1318057"/>
            <a:ext cx="5486400" cy="132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14449"/>
            <a:ext cx="10515600" cy="1006928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/>
              <a:t>HCHO Column Validation</a:t>
            </a:r>
            <a:r>
              <a:rPr lang="en-GB" sz="4000" dirty="0"/>
              <a:t/>
            </a:r>
            <a:br>
              <a:rPr lang="en-GB" sz="4000" dirty="0"/>
            </a:br>
            <a:r>
              <a:rPr lang="en-US" sz="1467" dirty="0"/>
              <a:t>Validation coordinator: K.-U. Eichmann (IUPB</a:t>
            </a:r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). Contributors: </a:t>
            </a:r>
            <a:r>
              <a:rPr lang="en-US" sz="1467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S. Compernolle, I. De Smedt, G. Pinardi, C. Vigouroux (BIRA-IASB)</a:t>
            </a:r>
            <a:endParaRPr lang="en-GB" sz="40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010400" y="154306"/>
            <a:ext cx="6096000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Processor version 02.07.00 OFFL + 02.04.01 RPRO</a:t>
            </a:r>
          </a:p>
        </p:txBody>
      </p:sp>
      <p:pic>
        <p:nvPicPr>
          <p:cNvPr id="13" name="Picture 3" descr="A screenshot of a computer screen&#10;&#10;AI-generated content may be incorrect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95"/>
          <a:stretch/>
        </p:blipFill>
        <p:spPr bwMode="auto">
          <a:xfrm>
            <a:off x="533400" y="3824694"/>
            <a:ext cx="5486400" cy="257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 descr="A screenshot of a computer screen&#10;&#10;AI-generated content may be incorrect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b="35455"/>
          <a:stretch/>
        </p:blipFill>
        <p:spPr bwMode="auto">
          <a:xfrm>
            <a:off x="6172200" y="2976155"/>
            <a:ext cx="5486400" cy="319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" descr="A screenshot of a computer screen&#10;&#10;AI-generated content may be incorrect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95"/>
          <a:stretch/>
        </p:blipFill>
        <p:spPr bwMode="auto">
          <a:xfrm>
            <a:off x="6172200" y="6016986"/>
            <a:ext cx="5486400" cy="307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 descr="A screenshot of a computer screen&#10;&#10;AI-generated content may be incorrect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95"/>
          <a:stretch/>
        </p:blipFill>
        <p:spPr bwMode="auto">
          <a:xfrm>
            <a:off x="6136640" y="2548232"/>
            <a:ext cx="5486400" cy="30761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hteck 3"/>
          <p:cNvSpPr/>
          <p:nvPr/>
        </p:nvSpPr>
        <p:spPr>
          <a:xfrm>
            <a:off x="7330440" y="1312977"/>
            <a:ext cx="3569901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S5P vs. </a:t>
            </a:r>
            <a:r>
              <a:rPr lang="en-US" sz="1400" b="1" dirty="0" smtClean="0">
                <a:solidFill>
                  <a:schemeClr val="bg1"/>
                </a:solidFill>
              </a:rPr>
              <a:t>NDACC MAX-DOAS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sp>
        <p:nvSpPr>
          <p:cNvPr id="20" name="Rechteck 3"/>
          <p:cNvSpPr/>
          <p:nvPr/>
        </p:nvSpPr>
        <p:spPr>
          <a:xfrm>
            <a:off x="1764099" y="3823241"/>
            <a:ext cx="3569901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S5P vs. </a:t>
            </a:r>
            <a:r>
              <a:rPr lang="en-US" sz="1400" b="1" dirty="0" smtClean="0">
                <a:solidFill>
                  <a:schemeClr val="bg1"/>
                </a:solidFill>
              </a:rPr>
              <a:t>NDACC FTIR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pic>
        <p:nvPicPr>
          <p:cNvPr id="21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99170" y="5737018"/>
            <a:ext cx="940431" cy="816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0897" y="2986826"/>
            <a:ext cx="447703" cy="4421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170" y="3376674"/>
            <a:ext cx="605261" cy="4472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1295400"/>
            <a:ext cx="6096000" cy="20108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/>
              <a:t>Bias, (Dispersion): </a:t>
            </a:r>
          </a:p>
          <a:p>
            <a:pPr marL="476227" lvl="1" indent="-237055"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dirty="0"/>
              <a:t>FTIR [clean &lt;2.5 </a:t>
            </a:r>
            <a:r>
              <a:rPr lang="en-GB" dirty="0"/>
              <a:t>Pmolec/cm</a:t>
            </a:r>
            <a:r>
              <a:rPr lang="en-GB" baseline="30000" dirty="0"/>
              <a:t>2</a:t>
            </a:r>
            <a:r>
              <a:rPr lang="en-US" dirty="0"/>
              <a:t>] </a:t>
            </a:r>
            <a:r>
              <a:rPr lang="en-US" dirty="0">
                <a:solidFill>
                  <a:srgbClr val="002060"/>
                </a:solidFill>
              </a:rPr>
              <a:t>30%, (9 </a:t>
            </a:r>
            <a:r>
              <a:rPr lang="en-GB" dirty="0"/>
              <a:t>Pmolec/cm</a:t>
            </a:r>
            <a:r>
              <a:rPr lang="en-GB" baseline="30000" dirty="0"/>
              <a:t>2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accent1">
                  <a:lumMod val="50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39173" lvl="1" indent="0">
              <a:spcAft>
                <a:spcPts val="4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dirty="0"/>
              <a:t>[polluted &gt;8 </a:t>
            </a:r>
            <a:r>
              <a:rPr lang="en-GB" dirty="0"/>
              <a:t>Pmolec/cm</a:t>
            </a:r>
            <a:r>
              <a:rPr lang="en-GB" baseline="30000" dirty="0"/>
              <a:t>2</a:t>
            </a:r>
            <a:r>
              <a:rPr lang="en-US" dirty="0"/>
              <a:t>]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-30</a:t>
            </a:r>
            <a:r>
              <a:rPr lang="en-US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%, (2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GB" dirty="0">
                <a:solidFill>
                  <a:srgbClr val="002060"/>
                </a:solidFill>
              </a:rPr>
              <a:t>Pmolec/cm</a:t>
            </a:r>
            <a:r>
              <a:rPr lang="en-GB" baseline="30000" dirty="0">
                <a:solidFill>
                  <a:srgbClr val="002060"/>
                </a:solidFill>
              </a:rPr>
              <a:t>2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accent1">
                  <a:lumMod val="50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76227" lvl="1" indent="-237055"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MAX-DOAS -37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%, (&lt;1</a:t>
            </a:r>
            <a:r>
              <a:rPr lang="en-US" dirty="0">
                <a:cs typeface="Times New Roman" panose="02020603050405020304" pitchFamily="18" charset="0"/>
              </a:rPr>
              <a:t>0</a:t>
            </a:r>
            <a:r>
              <a:rPr lang="en-US" dirty="0"/>
              <a:t> </a:t>
            </a:r>
            <a:r>
              <a:rPr lang="en-GB" dirty="0"/>
              <a:t>Pmolec/cm</a:t>
            </a:r>
            <a:r>
              <a:rPr lang="en-GB" baseline="30000" dirty="0"/>
              <a:t>2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accent1">
                  <a:lumMod val="50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76227" lvl="1" indent="-237055"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PGN -31%, (9.6 </a:t>
            </a:r>
            <a:r>
              <a:rPr lang="en-GB" dirty="0"/>
              <a:t>Pmolec/cm</a:t>
            </a:r>
            <a:r>
              <a:rPr lang="en-GB" baseline="30000" dirty="0"/>
              <a:t>2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accent1">
                  <a:lumMod val="50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76227" lvl="1" indent="-237055"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OMI [polluted </a:t>
            </a:r>
            <a:r>
              <a:rPr lang="en-US" dirty="0"/>
              <a:t>&gt;5 </a:t>
            </a:r>
            <a:r>
              <a:rPr lang="en-GB" dirty="0"/>
              <a:t>Pmolec/cm</a:t>
            </a:r>
            <a:r>
              <a:rPr lang="en-GB" baseline="30000" dirty="0"/>
              <a:t>2</a:t>
            </a:r>
            <a:r>
              <a:rPr lang="en-US" dirty="0"/>
              <a:t>] (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3%, &lt;</a:t>
            </a:r>
            <a:r>
              <a:rPr lang="en-US" dirty="0">
                <a:cs typeface="Times New Roman" panose="02020603050405020304" pitchFamily="18" charset="0"/>
              </a:rPr>
              <a:t>7</a:t>
            </a:r>
            <a:r>
              <a:rPr lang="en-US" dirty="0"/>
              <a:t> </a:t>
            </a:r>
            <a:r>
              <a:rPr lang="en-GB" dirty="0"/>
              <a:t>Pmolec/cm</a:t>
            </a:r>
            <a:r>
              <a:rPr lang="en-GB" baseline="30000" dirty="0"/>
              <a:t>2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accent1">
                  <a:lumMod val="50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hteck 3"/>
          <p:cNvSpPr/>
          <p:nvPr/>
        </p:nvSpPr>
        <p:spPr>
          <a:xfrm>
            <a:off x="7366000" y="2984956"/>
            <a:ext cx="3569901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S5P vs. </a:t>
            </a:r>
            <a:r>
              <a:rPr lang="en-US" sz="1400" b="1" dirty="0" smtClean="0">
                <a:solidFill>
                  <a:schemeClr val="bg1"/>
                </a:solidFill>
              </a:rPr>
              <a:t>PGN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621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627" y="2470850"/>
            <a:ext cx="7049271" cy="2857864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81000" y="304800"/>
            <a:ext cx="10515600" cy="1358020"/>
          </a:xfrm>
          <a:prstGeom prst="rect">
            <a:avLst/>
          </a:prstGeom>
        </p:spPr>
        <p:txBody>
          <a:bodyPr lIns="91440" tIns="45720" rIns="91440" bIns="45720">
            <a:normAutofit fontScale="90000" lnSpcReduction="2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10000"/>
              </a:lnSpc>
            </a:pPr>
            <a:r>
              <a:rPr lang="en-GB" sz="4800" b="1" dirty="0" smtClean="0"/>
              <a:t>SO</a:t>
            </a:r>
            <a:r>
              <a:rPr lang="en-GB" sz="4800" b="1" baseline="-25000" dirty="0" smtClean="0"/>
              <a:t>2</a:t>
            </a:r>
            <a:r>
              <a:rPr lang="en-GB" sz="4800" b="1" dirty="0" smtClean="0"/>
              <a:t> Column Validation</a:t>
            </a:r>
            <a:r>
              <a:rPr lang="en-GB" sz="4800" b="1" dirty="0"/>
              <a:t/>
            </a:r>
            <a:br>
              <a:rPr lang="en-GB" sz="4800" b="1" dirty="0"/>
            </a:br>
            <a:endParaRPr lang="en-GB" sz="1100" b="1" dirty="0" smtClean="0"/>
          </a:p>
          <a:p>
            <a:pPr hangingPunct="1">
              <a:lnSpc>
                <a:spcPct val="110000"/>
              </a:lnSpc>
            </a:pPr>
            <a:r>
              <a:rPr lang="en-GB" sz="1733" dirty="0" smtClean="0"/>
              <a:t>Validation </a:t>
            </a:r>
            <a:r>
              <a:rPr lang="en-GB" sz="1733" dirty="0"/>
              <a:t>coordinator: T. Wagner (MPI-C)</a:t>
            </a:r>
            <a:r>
              <a:rPr lang="en-GB" sz="1733" spc="-20" dirty="0"/>
              <a:t> </a:t>
            </a:r>
            <a:br>
              <a:rPr lang="en-GB" sz="1733" spc="-20" dirty="0"/>
            </a:br>
            <a:r>
              <a:rPr lang="en-GB" sz="1733" spc="-20" dirty="0"/>
              <a:t>Contributors: N. </a:t>
            </a:r>
            <a:r>
              <a:rPr lang="en-GB" sz="1733" spc="-20" dirty="0" err="1"/>
              <a:t>Theys</a:t>
            </a:r>
            <a:r>
              <a:rPr lang="en-GB" sz="1733" spc="-20" dirty="0"/>
              <a:t>, S. </a:t>
            </a:r>
            <a:r>
              <a:rPr lang="en-GB" sz="1733" spc="-20" dirty="0" err="1"/>
              <a:t>Compernolle</a:t>
            </a:r>
            <a:r>
              <a:rPr lang="en-GB" sz="1733" spc="-20" dirty="0"/>
              <a:t> (BIRA-IASB)</a:t>
            </a:r>
            <a:endParaRPr lang="en-GB" sz="1467" spc="-20" dirty="0"/>
          </a:p>
        </p:txBody>
      </p:sp>
      <p:sp>
        <p:nvSpPr>
          <p:cNvPr id="15" name="Textfeld 2"/>
          <p:cNvSpPr txBox="1"/>
          <p:nvPr/>
        </p:nvSpPr>
        <p:spPr>
          <a:xfrm>
            <a:off x="4073497" y="1690051"/>
            <a:ext cx="706120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28575" rtlCol="0" anchor="t">
            <a:spAutoFit/>
          </a:bodyPr>
          <a:lstStyle/>
          <a:p>
            <a:pPr algn="ctr"/>
            <a:r>
              <a:rPr lang="de-DE" sz="2400" b="1" dirty="0" smtClean="0"/>
              <a:t>Switch to COBRA retrieval algorithm</a:t>
            </a:r>
          </a:p>
          <a:p>
            <a:pPr algn="ctr"/>
            <a:r>
              <a:rPr lang="de-DE" sz="2400" b="1" dirty="0" smtClean="0"/>
              <a:t>Validation </a:t>
            </a:r>
            <a:r>
              <a:rPr lang="de-DE" sz="2400" b="1" dirty="0"/>
              <a:t>example using routine PGN measurements</a:t>
            </a:r>
          </a:p>
        </p:txBody>
      </p:sp>
      <p:pic>
        <p:nvPicPr>
          <p:cNvPr id="10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99170" y="5737018"/>
            <a:ext cx="940431" cy="81618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Rechteck 17"/>
          <p:cNvSpPr/>
          <p:nvPr/>
        </p:nvSpPr>
        <p:spPr>
          <a:xfrm>
            <a:off x="4530697" y="5077455"/>
            <a:ext cx="4218096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7" dirty="0">
                <a:hlinkClick r:id="rId4"/>
              </a:rPr>
              <a:t>Results from the Sentinel-5P MPC Validation Server</a:t>
            </a:r>
            <a:endParaRPr lang="en-US" sz="1067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233" y="3543374"/>
            <a:ext cx="950664" cy="54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13"/>
          <p:cNvGrpSpPr/>
          <p:nvPr/>
        </p:nvGrpSpPr>
        <p:grpSpPr>
          <a:xfrm>
            <a:off x="245702" y="4546601"/>
            <a:ext cx="3206397" cy="1961633"/>
            <a:chOff x="7772400" y="1676400"/>
            <a:chExt cx="4445953" cy="373380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964"/>
            <a:stretch/>
          </p:blipFill>
          <p:spPr bwMode="auto">
            <a:xfrm>
              <a:off x="7772400" y="1676400"/>
              <a:ext cx="1042896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33"/>
            <a:stretch/>
          </p:blipFill>
          <p:spPr bwMode="auto">
            <a:xfrm>
              <a:off x="8814286" y="1676400"/>
              <a:ext cx="3404067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Ellipse 18"/>
          <p:cNvSpPr/>
          <p:nvPr/>
        </p:nvSpPr>
        <p:spPr>
          <a:xfrm>
            <a:off x="2743199" y="5256935"/>
            <a:ext cx="734300" cy="692465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1219170"/>
            <a:endParaRPr lang="en-US" sz="2400"/>
          </a:p>
        </p:txBody>
      </p:sp>
      <p:sp>
        <p:nvSpPr>
          <p:cNvPr id="5" name="Rechteck 4"/>
          <p:cNvSpPr/>
          <p:nvPr/>
        </p:nvSpPr>
        <p:spPr>
          <a:xfrm>
            <a:off x="4042105" y="5837331"/>
            <a:ext cx="6755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cs typeface="Times New Roman" panose="02020603050405020304" pitchFamily="18" charset="0"/>
              </a:rPr>
              <a:t>The </a:t>
            </a:r>
            <a:r>
              <a:rPr lang="de-DE" sz="1600" dirty="0" err="1">
                <a:cs typeface="Times New Roman" panose="02020603050405020304" pitchFamily="18" charset="0"/>
              </a:rPr>
              <a:t>standard</a:t>
            </a:r>
            <a:r>
              <a:rPr lang="de-DE" sz="1600" dirty="0"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cs typeface="Times New Roman" panose="02020603050405020304" pitchFamily="18" charset="0"/>
              </a:rPr>
              <a:t>deviation</a:t>
            </a:r>
            <a:r>
              <a:rPr lang="de-DE" sz="1600" dirty="0"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cs typeface="Times New Roman" panose="02020603050405020304" pitchFamily="18" charset="0"/>
              </a:rPr>
              <a:t>of</a:t>
            </a:r>
            <a:r>
              <a:rPr lang="de-DE" sz="1600" dirty="0"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cs typeface="Times New Roman" panose="02020603050405020304" pitchFamily="18" charset="0"/>
              </a:rPr>
              <a:t>the</a:t>
            </a:r>
            <a:r>
              <a:rPr lang="de-DE" sz="1600" dirty="0">
                <a:cs typeface="Times New Roman" panose="02020603050405020304" pitchFamily="18" charset="0"/>
              </a:rPr>
              <a:t> SO2 </a:t>
            </a:r>
            <a:r>
              <a:rPr lang="de-DE" sz="1600" dirty="0" err="1">
                <a:cs typeface="Times New Roman" panose="02020603050405020304" pitchFamily="18" charset="0"/>
              </a:rPr>
              <a:t>is</a:t>
            </a:r>
            <a:r>
              <a:rPr lang="de-DE" sz="1600" dirty="0"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cs typeface="Times New Roman" panose="02020603050405020304" pitchFamily="18" charset="0"/>
              </a:rPr>
              <a:t>largely</a:t>
            </a:r>
            <a:r>
              <a:rPr lang="de-DE" sz="1600" dirty="0"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cs typeface="Times New Roman" panose="02020603050405020304" pitchFamily="18" charset="0"/>
              </a:rPr>
              <a:t>reduced</a:t>
            </a:r>
            <a:r>
              <a:rPr lang="de-DE" sz="1600" dirty="0">
                <a:cs typeface="Times New Roman" panose="02020603050405020304" pitchFamily="18" charset="0"/>
              </a:rPr>
              <a:t> after </a:t>
            </a:r>
            <a:r>
              <a:rPr lang="de-DE" sz="1600" dirty="0" err="1">
                <a:cs typeface="Times New Roman" panose="02020603050405020304" pitchFamily="18" charset="0"/>
              </a:rPr>
              <a:t>the</a:t>
            </a:r>
            <a:r>
              <a:rPr lang="de-DE" sz="1600" dirty="0"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cs typeface="Times New Roman" panose="02020603050405020304" pitchFamily="18" charset="0"/>
              </a:rPr>
              <a:t>switch</a:t>
            </a:r>
            <a:r>
              <a:rPr lang="de-DE" sz="1600" dirty="0"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cs typeface="Times New Roman" panose="02020603050405020304" pitchFamily="18" charset="0"/>
              </a:rPr>
              <a:t>to</a:t>
            </a:r>
            <a:r>
              <a:rPr lang="de-DE" sz="1600" dirty="0">
                <a:cs typeface="Times New Roman" panose="02020603050405020304" pitchFamily="18" charset="0"/>
              </a:rPr>
              <a:t> COBRA</a:t>
            </a:r>
          </a:p>
          <a:p>
            <a:r>
              <a:rPr lang="de-DE" sz="1600" dirty="0">
                <a:cs typeface="Times New Roman" panose="02020603050405020304" pitchFamily="18" charset="0"/>
              </a:rPr>
              <a:t>(</a:t>
            </a:r>
            <a:r>
              <a:rPr lang="de-DE" sz="1600" dirty="0" err="1">
                <a:cs typeface="Times New Roman" panose="02020603050405020304" pitchFamily="18" charset="0"/>
              </a:rPr>
              <a:t>results</a:t>
            </a:r>
            <a:r>
              <a:rPr lang="de-DE" sz="1600" dirty="0"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cs typeface="Times New Roman" panose="02020603050405020304" pitchFamily="18" charset="0"/>
              </a:rPr>
              <a:t>for</a:t>
            </a:r>
            <a:r>
              <a:rPr lang="de-DE" sz="1600" dirty="0"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cs typeface="Times New Roman" panose="02020603050405020304" pitchFamily="18" charset="0"/>
              </a:rPr>
              <a:t>measurements</a:t>
            </a:r>
            <a:r>
              <a:rPr lang="de-DE" sz="1600" dirty="0"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cs typeface="Times New Roman" panose="02020603050405020304" pitchFamily="18" charset="0"/>
              </a:rPr>
              <a:t>close</a:t>
            </a:r>
            <a:r>
              <a:rPr lang="de-DE" sz="1600" dirty="0"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cs typeface="Times New Roman" panose="02020603050405020304" pitchFamily="18" charset="0"/>
              </a:rPr>
              <a:t>to</a:t>
            </a:r>
            <a:r>
              <a:rPr lang="de-DE" sz="1600" dirty="0"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cs typeface="Times New Roman" panose="02020603050405020304" pitchFamily="18" charset="0"/>
              </a:rPr>
              <a:t>the</a:t>
            </a:r>
            <a:r>
              <a:rPr lang="de-DE" sz="1600" dirty="0"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cs typeface="Times New Roman" panose="02020603050405020304" pitchFamily="18" charset="0"/>
              </a:rPr>
              <a:t>equator</a:t>
            </a:r>
            <a:r>
              <a:rPr lang="de-DE" sz="1600" dirty="0">
                <a:cs typeface="Times New Roman" panose="02020603050405020304" pitchFamily="18" charset="0"/>
              </a:rPr>
              <a:t>)</a:t>
            </a:r>
            <a:endParaRPr lang="en-US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/>
          <a:stretch/>
        </p:blipFill>
        <p:spPr bwMode="auto">
          <a:xfrm>
            <a:off x="1308099" y="4400031"/>
            <a:ext cx="1130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mit Pfeil 6"/>
          <p:cNvCxnSpPr/>
          <p:nvPr/>
        </p:nvCxnSpPr>
        <p:spPr>
          <a:xfrm flipH="1" flipV="1">
            <a:off x="3499395" y="5969001"/>
            <a:ext cx="564605" cy="176108"/>
          </a:xfrm>
          <a:prstGeom prst="straightConnector1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4697" y="2655305"/>
            <a:ext cx="447703" cy="4421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2377" y="2031449"/>
            <a:ext cx="342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fr-FR" dirty="0" smtClean="0">
                <a:cs typeface="Times New Roman" panose="02020603050405020304" pitchFamily="18" charset="0"/>
              </a:rPr>
              <a:t>The </a:t>
            </a:r>
            <a:r>
              <a:rPr lang="de-DE" altLang="fr-FR" dirty="0">
                <a:cs typeface="Times New Roman" panose="02020603050405020304" pitchFamily="18" charset="0"/>
              </a:rPr>
              <a:t>switch to </a:t>
            </a:r>
            <a:r>
              <a:rPr lang="de-DE" altLang="fr-FR" dirty="0" smtClean="0">
                <a:cs typeface="Times New Roman" panose="02020603050405020304" pitchFamily="18" charset="0"/>
              </a:rPr>
              <a:t>COBRA gets </a:t>
            </a:r>
            <a:r>
              <a:rPr lang="de-DE" altLang="fr-FR" dirty="0">
                <a:cs typeface="Times New Roman" panose="02020603050405020304" pitchFamily="18" charset="0"/>
              </a:rPr>
              <a:t>smaller </a:t>
            </a:r>
            <a:r>
              <a:rPr lang="de-DE" altLang="fr-FR" dirty="0" smtClean="0">
                <a:cs typeface="Times New Roman" panose="02020603050405020304" pitchFamily="18" charset="0"/>
              </a:rPr>
              <a:t>(and less </a:t>
            </a:r>
            <a:r>
              <a:rPr lang="de-DE" altLang="fr-FR" dirty="0">
                <a:cs typeface="Times New Roman" panose="02020603050405020304" pitchFamily="18" charset="0"/>
              </a:rPr>
              <a:t>negative values</a:t>
            </a:r>
            <a:r>
              <a:rPr lang="de-DE" altLang="fr-FR" dirty="0" smtClean="0">
                <a:cs typeface="Times New Roman" panose="02020603050405020304" pitchFamily="18" charset="0"/>
              </a:rPr>
              <a:t>)</a:t>
            </a:r>
            <a:r>
              <a:rPr lang="de-DE" altLang="fr-FR" dirty="0">
                <a:cs typeface="Times New Roman" panose="02020603050405020304" pitchFamily="18" charset="0"/>
              </a:rPr>
              <a:t> of the TROPOMI SO2 </a:t>
            </a:r>
            <a:r>
              <a:rPr lang="de-DE" altLang="fr-FR" dirty="0" smtClean="0">
                <a:cs typeface="Times New Roman" panose="02020603050405020304" pitchFamily="18" charset="0"/>
              </a:rPr>
              <a:t>VCds.</a:t>
            </a:r>
          </a:p>
          <a:p>
            <a:endParaRPr lang="de-DE" altLang="fr-FR" sz="1100" dirty="0">
              <a:cs typeface="Times New Roman" panose="02020603050405020304" pitchFamily="18" charset="0"/>
            </a:endParaRPr>
          </a:p>
          <a:p>
            <a:r>
              <a:rPr lang="de-DE" dirty="0" smtClean="0">
                <a:cs typeface="Times New Roman" panose="02020603050405020304" pitchFamily="18" charset="0"/>
              </a:rPr>
              <a:t>There </a:t>
            </a:r>
            <a:r>
              <a:rPr lang="de-DE" dirty="0">
                <a:cs typeface="Times New Roman" panose="02020603050405020304" pitchFamily="18" charset="0"/>
              </a:rPr>
              <a:t>are still several </a:t>
            </a:r>
            <a:r>
              <a:rPr lang="de-DE" dirty="0" smtClean="0">
                <a:cs typeface="Times New Roman" panose="02020603050405020304" pitchFamily="18" charset="0"/>
              </a:rPr>
              <a:t>cases </a:t>
            </a:r>
            <a:r>
              <a:rPr lang="de-DE" dirty="0">
                <a:cs typeface="Times New Roman" panose="02020603050405020304" pitchFamily="18" charset="0"/>
              </a:rPr>
              <a:t>where TROPOMI VCDs are higher than the pandora values.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3682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52400" y="197921"/>
            <a:ext cx="10515600" cy="1049632"/>
          </a:xfrm>
          <a:prstGeom prst="rect">
            <a:avLst/>
          </a:prstGeom>
        </p:spPr>
        <p:txBody>
          <a:bodyPr lIns="91440" tIns="45720" rIns="91440" bIns="45720">
            <a:normAutofit fontScale="82500" lnSpcReduction="2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10000"/>
              </a:lnSpc>
            </a:pPr>
            <a:r>
              <a:rPr lang="en-GB" sz="4800" b="1" dirty="0" smtClean="0"/>
              <a:t>SO</a:t>
            </a:r>
            <a:r>
              <a:rPr lang="en-GB" sz="4800" b="1" baseline="-25000" dirty="0" smtClean="0"/>
              <a:t>2</a:t>
            </a:r>
            <a:r>
              <a:rPr lang="en-GB" sz="4800" b="1" dirty="0" smtClean="0"/>
              <a:t> Layer Height Validation</a:t>
            </a:r>
            <a:r>
              <a:rPr lang="en-GB" sz="4800" b="1" dirty="0"/>
              <a:t/>
            </a:r>
            <a:br>
              <a:rPr lang="en-GB" sz="4800" b="1" dirty="0"/>
            </a:br>
            <a:r>
              <a:rPr lang="en-GB" sz="1733" dirty="0"/>
              <a:t>Validation coordinator: T. Wagner (MPI-C)</a:t>
            </a:r>
            <a:r>
              <a:rPr lang="en-GB" sz="1733" spc="-20" dirty="0"/>
              <a:t> </a:t>
            </a:r>
            <a:br>
              <a:rPr lang="en-GB" sz="1733" spc="-20" dirty="0"/>
            </a:br>
            <a:r>
              <a:rPr lang="en-GB" sz="1733" spc="-20" dirty="0"/>
              <a:t>Contributors: A. </a:t>
            </a:r>
            <a:r>
              <a:rPr lang="en-GB" sz="1733" spc="-20" dirty="0" err="1"/>
              <a:t>Pseftogkas</a:t>
            </a:r>
            <a:r>
              <a:rPr lang="en-GB" sz="1733" spc="-20" dirty="0"/>
              <a:t>, M. Koukouli, K. Michailidis (AUTH)</a:t>
            </a:r>
            <a:endParaRPr lang="en-GB" sz="1467" spc="-2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8D3E6-6DBF-B1A4-E00E-2C1FD8DE7B96}"/>
              </a:ext>
            </a:extLst>
          </p:cNvPr>
          <p:cNvSpPr txBox="1"/>
          <p:nvPr/>
        </p:nvSpPr>
        <p:spPr>
          <a:xfrm>
            <a:off x="5361788" y="6104694"/>
            <a:ext cx="513872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1219170"/>
            <a:r>
              <a:rPr lang="en-GB" sz="1200" dirty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Daily mean TROPOMI (y-axis) and IASI/</a:t>
            </a:r>
            <a:r>
              <a:rPr lang="en-GB" sz="1200" dirty="0" err="1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MetopB&amp;C</a:t>
            </a:r>
            <a:r>
              <a:rPr lang="en-GB" sz="1200" dirty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</a:t>
            </a:r>
            <a:r>
              <a:rPr lang="en-GB" sz="1200" baseline="-25000" dirty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200" dirty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LH during volcanic eruptions of the September-November 2024 period.  </a:t>
            </a:r>
            <a:endParaRPr lang="en-GB" sz="1200" dirty="0"/>
          </a:p>
        </p:txBody>
      </p:sp>
      <p:pic>
        <p:nvPicPr>
          <p:cNvPr id="12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6286500" cy="480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99170" y="5737018"/>
            <a:ext cx="940431" cy="816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 descr="Image result for AUTH LOG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50" r="-20313"/>
          <a:stretch/>
        </p:blipFill>
        <p:spPr bwMode="auto">
          <a:xfrm>
            <a:off x="10344150" y="4953000"/>
            <a:ext cx="723213" cy="4934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408" y="1905000"/>
            <a:ext cx="4501463" cy="4051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28575" rtlCol="0" anchor="t">
            <a:spAutoFit/>
          </a:bodyPr>
          <a:lstStyle/>
          <a:p>
            <a:pPr marL="457178" marR="25398" indent="-457178" fontAlgn="base">
              <a:lnSpc>
                <a:spcPct val="99000"/>
              </a:lnSpc>
              <a:spcAft>
                <a:spcPts val="20"/>
              </a:spcAft>
              <a:buClr>
                <a:srgbClr val="000000"/>
              </a:buClr>
              <a:buSzPts val="1200"/>
              <a:buFont typeface="Symbol" panose="05050102010706020507" pitchFamily="18" charset="2"/>
              <a:buChar char="-"/>
            </a:pPr>
            <a:r>
              <a:rPr lang="en-GB" sz="2400" kern="100" dirty="0" smtClean="0"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Relatively </a:t>
            </a:r>
            <a:r>
              <a:rPr lang="en-GB" sz="2400" kern="100" dirty="0"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good agreement between TROPOMI and IASI, but IASI results are systematically higher (~3km for all eruptions; ~1.5 km for strong eruptions</a:t>
            </a:r>
            <a:r>
              <a:rPr lang="en-GB" sz="2400" kern="100" dirty="0" smtClean="0"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178" marR="25398" indent="-457178" fontAlgn="base">
              <a:lnSpc>
                <a:spcPct val="99000"/>
              </a:lnSpc>
              <a:spcAft>
                <a:spcPts val="20"/>
              </a:spcAft>
              <a:buClr>
                <a:srgbClr val="000000"/>
              </a:buClr>
              <a:buSzPts val="1200"/>
              <a:buFont typeface="Symbol" panose="05050102010706020507" pitchFamily="18" charset="2"/>
              <a:buChar char="-"/>
            </a:pPr>
            <a:endParaRPr lang="en-GB" sz="2400" kern="100" dirty="0">
              <a:uFill>
                <a:solidFill>
                  <a:srgbClr val="000000"/>
                </a:solidFill>
              </a:u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78" marR="25398" indent="-457178" fontAlgn="base">
              <a:lnSpc>
                <a:spcPct val="99000"/>
              </a:lnSpc>
              <a:spcAft>
                <a:spcPts val="20"/>
              </a:spcAft>
              <a:buClr>
                <a:srgbClr val="000000"/>
              </a:buClr>
              <a:buSzPts val="1200"/>
              <a:buFont typeface="Symbol" panose="05050102010706020507" pitchFamily="18" charset="2"/>
              <a:buChar char="-"/>
            </a:pPr>
            <a:r>
              <a:rPr lang="en-GB" sz="2400" kern="100" dirty="0"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Times New Roman" panose="02020603050405020304" pitchFamily="18" charset="0"/>
              </a:rPr>
              <a:t>Often trajectory results agree better with TROPOMI than with IASI (0.5 – 0.7 km)</a:t>
            </a:r>
            <a:endParaRPr lang="en-GB" sz="2400" kern="100" dirty="0">
              <a:ea typeface="Calibri" panose="020F0502020204030204" pitchFamily="34" charset="0"/>
            </a:endParaRPr>
          </a:p>
          <a:p>
            <a:pPr marR="25398" fontAlgn="base">
              <a:spcAft>
                <a:spcPts val="1067"/>
              </a:spcAft>
              <a:buClr>
                <a:srgbClr val="000000"/>
              </a:buClr>
              <a:buSzPts val="1200"/>
            </a:pPr>
            <a:endParaRPr lang="en-GB" sz="1050" kern="100" dirty="0">
              <a:uFill>
                <a:solidFill>
                  <a:srgbClr val="000000"/>
                </a:solidFill>
              </a:u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2620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r="13063"/>
          <a:stretch/>
        </p:blipFill>
        <p:spPr>
          <a:xfrm>
            <a:off x="35405" y="1151238"/>
            <a:ext cx="6072446" cy="2691537"/>
          </a:xfrm>
          <a:prstGeom prst="rect">
            <a:avLst/>
          </a:prstGeom>
        </p:spPr>
      </p:pic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304800" y="177800"/>
            <a:ext cx="10515600" cy="77615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2400" b="1"/>
            </a:pPr>
            <a:r>
              <a:rPr sz="4000" dirty="0" smtClean="0"/>
              <a:t>CO </a:t>
            </a:r>
            <a:r>
              <a:rPr lang="en-US" sz="4000" dirty="0" smtClean="0"/>
              <a:t>and CH</a:t>
            </a:r>
            <a:r>
              <a:rPr lang="en-US" sz="4000" baseline="-25000" dirty="0" smtClean="0"/>
              <a:t>4</a:t>
            </a:r>
            <a:r>
              <a:rPr lang="en-US" sz="4000" dirty="0" smtClean="0"/>
              <a:t> Columns </a:t>
            </a:r>
            <a:r>
              <a:rPr sz="4000" dirty="0" smtClean="0"/>
              <a:t>Validation</a:t>
            </a:r>
            <a:r>
              <a:rPr sz="4000" dirty="0"/>
              <a:t/>
            </a:r>
            <a:br>
              <a:rPr sz="4000" dirty="0"/>
            </a:br>
            <a:r>
              <a:rPr lang="en-US" sz="900" dirty="0"/>
              <a:t/>
            </a:r>
            <a:br>
              <a:rPr lang="en-US" sz="900" dirty="0"/>
            </a:br>
            <a:r>
              <a:rPr sz="1200" dirty="0" err="1"/>
              <a:t>Validation</a:t>
            </a:r>
            <a:r>
              <a:rPr sz="1200" dirty="0"/>
              <a:t> </a:t>
            </a:r>
            <a:r>
              <a:rPr sz="1200" dirty="0" smtClean="0"/>
              <a:t>coordinator</a:t>
            </a:r>
            <a:r>
              <a:rPr lang="en-US" sz="1200" dirty="0" smtClean="0"/>
              <a:t>s</a:t>
            </a:r>
            <a:r>
              <a:rPr sz="1200" dirty="0" smtClean="0"/>
              <a:t> </a:t>
            </a:r>
            <a:r>
              <a:rPr sz="1200" dirty="0"/>
              <a:t>B. Langerock </a:t>
            </a:r>
            <a:r>
              <a:rPr lang="en-US" sz="1200" dirty="0" smtClean="0"/>
              <a:t>and </a:t>
            </a:r>
            <a:r>
              <a:rPr sz="1200" dirty="0" smtClean="0"/>
              <a:t>M</a:t>
            </a:r>
            <a:r>
              <a:rPr sz="1200" dirty="0"/>
              <a:t>. K. Sha (BIRA-IASB)</a:t>
            </a:r>
          </a:p>
        </p:txBody>
      </p:sp>
      <p:sp>
        <p:nvSpPr>
          <p:cNvPr id="7" name="NDACC"/>
          <p:cNvSpPr txBox="1"/>
          <p:nvPr/>
        </p:nvSpPr>
        <p:spPr>
          <a:xfrm>
            <a:off x="2895600" y="914400"/>
            <a:ext cx="881325" cy="43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NDACC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TCCON"/>
          <p:cNvSpPr txBox="1"/>
          <p:nvPr/>
        </p:nvSpPr>
        <p:spPr>
          <a:xfrm>
            <a:off x="8610600" y="1219200"/>
            <a:ext cx="855677" cy="43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r>
              <a:rPr sz="2000" dirty="0" smtClean="0"/>
              <a:t>TCCON</a:t>
            </a:r>
            <a:endParaRPr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13125"/>
          <a:stretch/>
        </p:blipFill>
        <p:spPr>
          <a:xfrm>
            <a:off x="6338864" y="1151238"/>
            <a:ext cx="5792415" cy="2713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4" r="12474"/>
          <a:stretch/>
        </p:blipFill>
        <p:spPr>
          <a:xfrm>
            <a:off x="35406" y="3840275"/>
            <a:ext cx="6218182" cy="27338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13125"/>
          <a:stretch/>
        </p:blipFill>
        <p:spPr>
          <a:xfrm>
            <a:off x="6408624" y="3840275"/>
            <a:ext cx="5652893" cy="2647725"/>
          </a:xfrm>
          <a:prstGeom prst="rect">
            <a:avLst/>
          </a:prstGeom>
        </p:spPr>
      </p:pic>
      <p:sp>
        <p:nvSpPr>
          <p:cNvPr id="13" name="NDACC"/>
          <p:cNvSpPr txBox="1"/>
          <p:nvPr/>
        </p:nvSpPr>
        <p:spPr>
          <a:xfrm>
            <a:off x="8872275" y="914400"/>
            <a:ext cx="863692" cy="43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TCCON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13" y="3548038"/>
            <a:ext cx="665787" cy="492022"/>
          </a:xfrm>
          <a:prstGeom prst="rect">
            <a:avLst/>
          </a:prstGeom>
        </p:spPr>
      </p:pic>
      <p:pic>
        <p:nvPicPr>
          <p:cNvPr id="10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94" y="3625348"/>
            <a:ext cx="807528" cy="4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2984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/>
          <p:nvPr/>
        </p:nvPicPr>
        <p:blipFill>
          <a:blip r:embed="rId2"/>
          <a:stretch>
            <a:fillRect/>
          </a:stretch>
        </p:blipFill>
        <p:spPr>
          <a:xfrm>
            <a:off x="101601" y="1238073"/>
            <a:ext cx="6577753" cy="264812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96163" y="121519"/>
            <a:ext cx="10515600" cy="1028279"/>
          </a:xfrm>
          <a:prstGeom prst="rect">
            <a:avLst/>
          </a:prstGeom>
        </p:spPr>
        <p:txBody>
          <a:bodyPr lIns="91440" tIns="45720" rIns="91440" bIns="45720">
            <a:normAutofit fontScale="82500" lnSpcReduction="2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10000"/>
              </a:lnSpc>
            </a:pPr>
            <a:r>
              <a:rPr lang="en-GB" sz="4800" b="1" dirty="0" smtClean="0"/>
              <a:t>Aerosol Index Validation</a:t>
            </a:r>
            <a:r>
              <a:rPr lang="en-GB" sz="4800" b="1" dirty="0"/>
              <a:t/>
            </a:r>
            <a:br>
              <a:rPr lang="en-GB" sz="4800" b="1" dirty="0"/>
            </a:br>
            <a:r>
              <a:rPr lang="en-GB" sz="1600" dirty="0"/>
              <a:t>Validation coordinator: T. Wagner (MPI-C)</a:t>
            </a:r>
            <a:r>
              <a:rPr lang="en-GB" sz="1600" spc="-20" dirty="0"/>
              <a:t> </a:t>
            </a:r>
            <a:br>
              <a:rPr lang="en-GB" sz="1600" spc="-20" dirty="0"/>
            </a:br>
            <a:r>
              <a:rPr lang="en-GB" sz="1600" spc="-20" dirty="0"/>
              <a:t>Contributors: </a:t>
            </a:r>
            <a:r>
              <a:rPr lang="en-GB" sz="1600" u="sng" spc="-20" dirty="0"/>
              <a:t>D. Stein </a:t>
            </a:r>
            <a:r>
              <a:rPr lang="en-GB" sz="1600" u="sng" spc="-20" dirty="0" err="1"/>
              <a:t>Zweers</a:t>
            </a:r>
            <a:r>
              <a:rPr lang="en-GB" sz="1600" u="sng" spc="-20" dirty="0"/>
              <a:t> (KNMI)</a:t>
            </a:r>
            <a:r>
              <a:rPr lang="en-GB" sz="1600" spc="-20" dirty="0"/>
              <a:t>, O. Torres, C. </a:t>
            </a:r>
            <a:r>
              <a:rPr lang="en-GB" sz="1600" spc="-20" dirty="0" err="1"/>
              <a:t>Ahn</a:t>
            </a:r>
            <a:r>
              <a:rPr lang="en-GB" sz="1600" spc="-20" dirty="0"/>
              <a:t> (NASA)</a:t>
            </a:r>
            <a:endParaRPr lang="en-GB" sz="1467" spc="-20" dirty="0"/>
          </a:p>
        </p:txBody>
      </p:sp>
      <p:pic>
        <p:nvPicPr>
          <p:cNvPr id="9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99169" y="5660817"/>
            <a:ext cx="940431" cy="81618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427545" y="4384121"/>
            <a:ext cx="6579680" cy="20928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28575" rtlCol="0" anchor="t">
            <a:spAutoFit/>
          </a:bodyPr>
          <a:lstStyle/>
          <a:p>
            <a:pPr marL="285737" indent="-28573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Within requirements</a:t>
            </a:r>
          </a:p>
          <a:p>
            <a:pPr marL="285737" indent="-28573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Slight 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downward trend (2021-July to present) appears to be partly aerosol-physically-driven, and partly instrument-related. Investigations with the L1 team are </a:t>
            </a:r>
            <a:r>
              <a:rPr lang="en-US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ongoing</a:t>
            </a:r>
            <a:endParaRPr lang="en-US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8907530" y="3048000"/>
            <a:ext cx="16104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/>
            <a:r>
              <a:rPr lang="en-US" sz="1400" b="1" dirty="0"/>
              <a:t>354/388 nm </a:t>
            </a:r>
          </a:p>
        </p:txBody>
      </p:sp>
      <p:sp>
        <p:nvSpPr>
          <p:cNvPr id="15" name="Rechteck 14"/>
          <p:cNvSpPr/>
          <p:nvPr/>
        </p:nvSpPr>
        <p:spPr>
          <a:xfrm>
            <a:off x="8945243" y="256805"/>
            <a:ext cx="16104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/>
            <a:r>
              <a:rPr lang="en-US" sz="1400" b="1" dirty="0"/>
              <a:t>340/380 nm </a:t>
            </a:r>
          </a:p>
        </p:txBody>
      </p:sp>
      <p:pic>
        <p:nvPicPr>
          <p:cNvPr id="17" name="Grafik 16"/>
          <p:cNvPicPr/>
          <p:nvPr/>
        </p:nvPicPr>
        <p:blipFill rotWithShape="1">
          <a:blip r:embed="rId4"/>
          <a:srcRect l="808" t="5213" r="258" b="58272"/>
          <a:stretch/>
        </p:blipFill>
        <p:spPr bwMode="auto">
          <a:xfrm>
            <a:off x="916094" y="3829049"/>
            <a:ext cx="5314951" cy="361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Grafik 15"/>
          <p:cNvPicPr/>
          <p:nvPr/>
        </p:nvPicPr>
        <p:blipFill>
          <a:blip r:embed="rId5"/>
          <a:stretch>
            <a:fillRect/>
          </a:stretch>
        </p:blipFill>
        <p:spPr>
          <a:xfrm>
            <a:off x="7335096" y="3348454"/>
            <a:ext cx="4805257" cy="2322317"/>
          </a:xfrm>
          <a:prstGeom prst="rect">
            <a:avLst/>
          </a:prstGeom>
        </p:spPr>
      </p:pic>
      <p:pic>
        <p:nvPicPr>
          <p:cNvPr id="22" name="Grafik 21"/>
          <p:cNvPicPr/>
          <p:nvPr/>
        </p:nvPicPr>
        <p:blipFill>
          <a:blip r:embed="rId6"/>
          <a:stretch>
            <a:fillRect/>
          </a:stretch>
        </p:blipFill>
        <p:spPr>
          <a:xfrm>
            <a:off x="7335094" y="572125"/>
            <a:ext cx="4856905" cy="2387600"/>
          </a:xfrm>
          <a:prstGeom prst="rect">
            <a:avLst/>
          </a:prstGeom>
        </p:spPr>
      </p:pic>
      <p:pic>
        <p:nvPicPr>
          <p:cNvPr id="11" name="Picture 10" descr="Picture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79354" y="1388012"/>
            <a:ext cx="474367" cy="42079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056417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26"/>
          <p:cNvSpPr txBox="1">
            <a:spLocks noChangeArrowheads="1"/>
          </p:cNvSpPr>
          <p:nvPr/>
        </p:nvSpPr>
        <p:spPr bwMode="auto">
          <a:xfrm>
            <a:off x="228600" y="1973369"/>
            <a:ext cx="5844791" cy="334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just">
              <a:spcBef>
                <a:spcPts val="400"/>
              </a:spcBef>
            </a:pPr>
            <a:r>
              <a:rPr lang="en-US" altLang="fr-FR" dirty="0" smtClean="0"/>
              <a:t>For </a:t>
            </a:r>
            <a:r>
              <a:rPr lang="en-US" altLang="fr-FR" dirty="0"/>
              <a:t>the version (02.06 OFFL) especially over land the results are much improved:</a:t>
            </a:r>
          </a:p>
          <a:p>
            <a:pPr algn="just">
              <a:spcBef>
                <a:spcPts val="400"/>
              </a:spcBef>
            </a:pPr>
            <a:endParaRPr lang="en-US" altLang="fr-FR" sz="300" dirty="0"/>
          </a:p>
          <a:p>
            <a:pPr algn="just">
              <a:spcBef>
                <a:spcPts val="400"/>
              </a:spcBef>
            </a:pPr>
            <a:r>
              <a:rPr lang="de-DE" altLang="fr-FR" dirty="0"/>
              <a:t>                       Mean Bias </a:t>
            </a:r>
            <a:r>
              <a:rPr lang="de-DE" altLang="fr-FR" dirty="0" err="1"/>
              <a:t>over</a:t>
            </a:r>
            <a:r>
              <a:rPr lang="de-DE" altLang="fr-FR" dirty="0"/>
              <a:t> Ocean: </a:t>
            </a:r>
            <a:r>
              <a:rPr lang="en-GB" b="1" dirty="0"/>
              <a:t>1.46 ± 1.69</a:t>
            </a:r>
            <a:r>
              <a:rPr lang="en-GB" dirty="0"/>
              <a:t> km</a:t>
            </a:r>
            <a:endParaRPr lang="en-US" altLang="fr-FR" dirty="0"/>
          </a:p>
          <a:p>
            <a:pPr algn="just">
              <a:spcBef>
                <a:spcPts val="400"/>
              </a:spcBef>
            </a:pPr>
            <a:r>
              <a:rPr lang="de-DE" altLang="fr-FR" dirty="0"/>
              <a:t>                       Mean Bias </a:t>
            </a:r>
            <a:r>
              <a:rPr lang="de-DE" altLang="fr-FR" dirty="0" err="1"/>
              <a:t>over</a:t>
            </a:r>
            <a:r>
              <a:rPr lang="de-DE" altLang="fr-FR" dirty="0"/>
              <a:t> Land: -</a:t>
            </a:r>
            <a:r>
              <a:rPr lang="en-GB" b="1" dirty="0"/>
              <a:t>0.49 ± 1.33 </a:t>
            </a:r>
            <a:r>
              <a:rPr lang="en-GB" dirty="0"/>
              <a:t>km</a:t>
            </a:r>
          </a:p>
          <a:p>
            <a:pPr algn="just">
              <a:spcBef>
                <a:spcPts val="400"/>
              </a:spcBef>
            </a:pPr>
            <a:endParaRPr lang="en-GB" sz="300" dirty="0"/>
          </a:p>
          <a:p>
            <a:pPr algn="just">
              <a:spcBef>
                <a:spcPts val="400"/>
              </a:spcBef>
            </a:pPr>
            <a:r>
              <a:rPr lang="en-GB" altLang="fr-FR" dirty="0" smtClean="0"/>
              <a:t>The </a:t>
            </a:r>
            <a:r>
              <a:rPr lang="en-GB" altLang="fr-FR" dirty="0"/>
              <a:t>scatter is increased compared to earlier versions</a:t>
            </a:r>
            <a:endParaRPr lang="en-US" altLang="fr-FR" dirty="0"/>
          </a:p>
          <a:p>
            <a:pPr algn="just">
              <a:spcBef>
                <a:spcPts val="400"/>
              </a:spcBef>
            </a:pPr>
            <a:r>
              <a:rPr lang="en-US" altLang="fr-FR" dirty="0" smtClean="0"/>
              <a:t>For </a:t>
            </a:r>
            <a:r>
              <a:rPr lang="en-US" altLang="fr-FR" dirty="0"/>
              <a:t>the latest updated version (02.07, 02.08 OFFL) over land the results are:</a:t>
            </a:r>
          </a:p>
          <a:p>
            <a:pPr algn="just">
              <a:spcBef>
                <a:spcPts val="400"/>
              </a:spcBef>
            </a:pPr>
            <a:endParaRPr lang="en-US" altLang="fr-FR" sz="300" dirty="0"/>
          </a:p>
          <a:p>
            <a:pPr algn="just">
              <a:spcBef>
                <a:spcPts val="400"/>
              </a:spcBef>
            </a:pPr>
            <a:r>
              <a:rPr lang="en-US" altLang="fr-FR" dirty="0"/>
              <a:t>	</a:t>
            </a:r>
            <a:r>
              <a:rPr lang="de-DE" altLang="fr-FR" dirty="0"/>
              <a:t>Mean Bias </a:t>
            </a:r>
            <a:r>
              <a:rPr lang="de-DE" altLang="fr-FR" dirty="0" err="1"/>
              <a:t>over</a:t>
            </a:r>
            <a:r>
              <a:rPr lang="de-DE" altLang="fr-FR" dirty="0"/>
              <a:t> Land: </a:t>
            </a:r>
            <a:r>
              <a:rPr lang="en-US" b="1" dirty="0"/>
              <a:t>-0.57 ± 0.63</a:t>
            </a:r>
            <a:r>
              <a:rPr lang="en-GB" b="1" dirty="0"/>
              <a:t> </a:t>
            </a:r>
            <a:r>
              <a:rPr lang="en-GB" dirty="0"/>
              <a:t>km</a:t>
            </a:r>
          </a:p>
          <a:p>
            <a:pPr algn="just">
              <a:spcBef>
                <a:spcPts val="400"/>
              </a:spcBef>
            </a:pPr>
            <a:r>
              <a:rPr lang="en-GB" altLang="fr-FR" dirty="0"/>
              <a:t>                      (Results for EARLINET stations - </a:t>
            </a:r>
            <a:r>
              <a:rPr lang="en-GB" dirty="0"/>
              <a:t>ongoing</a:t>
            </a:r>
            <a:r>
              <a:rPr lang="en-GB" altLang="fr-FR" dirty="0"/>
              <a:t>)</a:t>
            </a:r>
          </a:p>
          <a:p>
            <a:pPr algn="just">
              <a:spcBef>
                <a:spcPts val="400"/>
              </a:spcBef>
            </a:pPr>
            <a:endParaRPr lang="en-GB" altLang="fr-FR" sz="300" dirty="0"/>
          </a:p>
          <a:p>
            <a:pPr algn="just">
              <a:spcBef>
                <a:spcPts val="400"/>
              </a:spcBef>
            </a:pPr>
            <a:endParaRPr lang="de-DE" altLang="fr-FR" sz="3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7551" y="158381"/>
            <a:ext cx="6354392" cy="1085319"/>
          </a:xfrm>
          <a:prstGeom prst="rect">
            <a:avLst/>
          </a:prstGeom>
        </p:spPr>
        <p:txBody>
          <a:bodyPr lIns="91440" tIns="45720" rIns="91440" bIns="45720">
            <a:normAutofit fontScale="75000" lnSpcReduction="2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10000"/>
              </a:lnSpc>
            </a:pPr>
            <a:r>
              <a:rPr lang="en-GB" sz="4000" b="1" dirty="0" smtClean="0"/>
              <a:t>Aerosol Layer Height Validation</a:t>
            </a:r>
            <a:r>
              <a:rPr lang="en-GB" sz="4000" b="1" dirty="0"/>
              <a:t/>
            </a:r>
            <a:br>
              <a:rPr lang="en-GB" sz="4000" b="1" dirty="0"/>
            </a:br>
            <a:endParaRPr lang="en-GB" sz="1500" b="1" dirty="0"/>
          </a:p>
          <a:p>
            <a:pPr hangingPunct="1">
              <a:lnSpc>
                <a:spcPct val="110000"/>
              </a:lnSpc>
            </a:pPr>
            <a:r>
              <a:rPr lang="en-GB" sz="1600" dirty="0"/>
              <a:t>Validation coordinator: T. Wagner (MPI-C)    </a:t>
            </a:r>
          </a:p>
          <a:p>
            <a:pPr hangingPunct="1">
              <a:lnSpc>
                <a:spcPct val="110000"/>
              </a:lnSpc>
            </a:pPr>
            <a:r>
              <a:rPr lang="en-GB" sz="1600" dirty="0"/>
              <a:t>Validation contributors: M. de Graaf (KNMI), K. Michailidis , M-E. </a:t>
            </a:r>
            <a:r>
              <a:rPr lang="en-GB" sz="1600" dirty="0" err="1"/>
              <a:t>Koukouli</a:t>
            </a:r>
            <a:r>
              <a:rPr lang="en-GB" sz="1600" dirty="0"/>
              <a:t>  (AUTH)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233898" y="290674"/>
            <a:ext cx="5907061" cy="44627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1219140"/>
            <a:r>
              <a:rPr lang="de-DE" sz="2100" b="1" dirty="0"/>
              <a:t>Validation against ground-based </a:t>
            </a:r>
            <a:r>
              <a:rPr lang="de-DE" sz="2100" b="1" dirty="0" smtClean="0"/>
              <a:t>EARLINET lidars</a:t>
            </a:r>
            <a:endParaRPr lang="en-US" sz="2100" b="1" dirty="0"/>
          </a:p>
        </p:txBody>
      </p:sp>
      <p:pic>
        <p:nvPicPr>
          <p:cNvPr id="23" name="Εικόνα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576" y="787400"/>
            <a:ext cx="2947625" cy="237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Εικόνα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1" y="787400"/>
            <a:ext cx="2741975" cy="232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Εικόνα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225800"/>
            <a:ext cx="2641600" cy="2228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Εικόνα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3225801"/>
            <a:ext cx="2640376" cy="22282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6205915" y="5562563"/>
            <a:ext cx="5953007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333" b="1" i="1" dirty="0"/>
              <a:t>Top</a:t>
            </a:r>
            <a:r>
              <a:rPr lang="en-GB" sz="1333" b="1" dirty="0"/>
              <a:t>: </a:t>
            </a:r>
            <a:r>
              <a:rPr lang="en-GB" sz="1333" dirty="0"/>
              <a:t>TROPOMI ALH (v02.06) against EARLINET data for May 2018 to August 2024. Colour-scale indicates TROPOMI retrieved UVAI (388/354nm), vertical error bars indicate the standard deviation of the spatial average of the TROPOMI ALH pixels. </a:t>
            </a:r>
            <a:r>
              <a:rPr lang="en-GB" sz="1333" b="1" i="1" dirty="0"/>
              <a:t>Bottom:</a:t>
            </a:r>
            <a:r>
              <a:rPr lang="en-GB" sz="1333" b="1" dirty="0"/>
              <a:t> </a:t>
            </a:r>
            <a:r>
              <a:rPr lang="en-GB" sz="1333" dirty="0"/>
              <a:t>Histogram of absolute difference between TROPOMI and EARLINET ALHs. </a:t>
            </a:r>
            <a:endParaRPr lang="en-US" sz="1333" dirty="0"/>
          </a:p>
        </p:txBody>
      </p:sp>
      <p:pic>
        <p:nvPicPr>
          <p:cNvPr id="11" name="Picture 4" descr="https://www.earlinet.org/index.php?eID=tx_nawsecuredl&amp;u=0&amp;g=0&amp;t=1525355363&amp;hash=8802bc9ee1ae978541f743cc7661388a537d85b1&amp;file=/fileadmin/images/earlinet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856" y="2980905"/>
            <a:ext cx="329945" cy="35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AUTH LOGO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50" r="-20313"/>
          <a:stretch/>
        </p:blipFill>
        <p:spPr bwMode="auto">
          <a:xfrm>
            <a:off x="5482702" y="5822592"/>
            <a:ext cx="723213" cy="4934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04967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810796" y="1506777"/>
            <a:ext cx="3985964" cy="1905000"/>
          </a:xfrm>
          <a:prstGeom prst="ellipse">
            <a:avLst/>
          </a:prstGeom>
          <a:noFill/>
          <a:ln w="1270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26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40" y="1329896"/>
            <a:ext cx="6211420" cy="515251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672"/>
            <a:ext cx="11277600" cy="562528"/>
          </a:xfrm>
        </p:spPr>
        <p:txBody>
          <a:bodyPr>
            <a:noAutofit/>
          </a:bodyPr>
          <a:lstStyle/>
          <a:p>
            <a:r>
              <a:rPr lang="en-US" sz="3800" b="1" dirty="0" smtClean="0"/>
              <a:t>S5P TROPOMI Routine Validation Service Portal</a:t>
            </a:r>
            <a:endParaRPr lang="en-US" sz="3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511" y="1016932"/>
            <a:ext cx="4255736" cy="200473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dirty="0"/>
              <a:t>Up-to-date quality information on TROPOMI L1B and </a:t>
            </a:r>
            <a:r>
              <a:rPr lang="en-US" sz="2200" dirty="0" smtClean="0"/>
              <a:t>L2(+) data</a:t>
            </a:r>
            <a:endParaRPr lang="en-US" sz="22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465000" y="914400"/>
            <a:ext cx="6524031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sz="1500" b="1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sym typeface="Calibri"/>
              </a:rPr>
              <a:t>Routine Operations Validation 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</a:rPr>
              <a:t>Platform </a:t>
            </a:r>
            <a:r>
              <a:rPr lang="en-US" sz="1500" b="1" dirty="0" smtClean="0">
                <a:solidFill>
                  <a:schemeClr val="accent2">
                    <a:lumMod val="50000"/>
                  </a:schemeClr>
                </a:solidFill>
              </a:rPr>
              <a:t>               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hlinkClick r:id="rId4"/>
              </a:rPr>
              <a:t>https://</a:t>
            </a:r>
            <a:r>
              <a:rPr lang="en-US" sz="1500" b="1" dirty="0" smtClean="0">
                <a:solidFill>
                  <a:schemeClr val="accent2">
                    <a:lumMod val="50000"/>
                  </a:schemeClr>
                </a:solidFill>
                <a:hlinkClick r:id="rId4"/>
              </a:rPr>
              <a:t>mpc-vdaf.tropomi.eu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500" b="1" i="0" u="none" strike="noStrike" cap="none" spc="0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D84D3-E61B-4CB3-9361-6807E0EE9185}"/>
              </a:ext>
            </a:extLst>
          </p:cNvPr>
          <p:cNvSpPr txBox="1"/>
          <p:nvPr/>
        </p:nvSpPr>
        <p:spPr>
          <a:xfrm>
            <a:off x="4354396" y="1952168"/>
            <a:ext cx="1590496" cy="577079"/>
          </a:xfrm>
          <a:prstGeom prst="rect">
            <a:avLst/>
          </a:prstGeom>
          <a:solidFill>
            <a:srgbClr val="00B050"/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Search engine to browse </a:t>
            </a:r>
          </a:p>
          <a:p>
            <a:r>
              <a:rPr lang="en-US" sz="1050" b="1" dirty="0">
                <a:solidFill>
                  <a:schemeClr val="bg1"/>
                </a:solidFill>
              </a:rPr>
              <a:t>results by processor </a:t>
            </a:r>
          </a:p>
          <a:p>
            <a:r>
              <a:rPr lang="en-US" sz="1050" b="1" dirty="0">
                <a:solidFill>
                  <a:schemeClr val="bg1"/>
                </a:solidFill>
              </a:rPr>
              <a:t>versions, networks etc.</a:t>
            </a:r>
            <a:endParaRPr lang="nl-BE" sz="1050" b="1" dirty="0">
              <a:solidFill>
                <a:schemeClr val="bg1"/>
              </a:solidFill>
            </a:endParaRP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BA4E6462-EADA-4834-8184-B2DADF3B5724}"/>
              </a:ext>
            </a:extLst>
          </p:cNvPr>
          <p:cNvSpPr/>
          <p:nvPr/>
        </p:nvSpPr>
        <p:spPr>
          <a:xfrm>
            <a:off x="5714108" y="1771924"/>
            <a:ext cx="314507" cy="181187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l-BE" sz="1050">
              <a:solidFill>
                <a:schemeClr val="bg1"/>
              </a:solidFill>
            </a:endParaRP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8D1C6957-B1CC-44D6-9E77-64415A07A3B5}"/>
              </a:ext>
            </a:extLst>
          </p:cNvPr>
          <p:cNvSpPr/>
          <p:nvPr/>
        </p:nvSpPr>
        <p:spPr>
          <a:xfrm>
            <a:off x="6072979" y="1770981"/>
            <a:ext cx="314507" cy="181187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l-BE" sz="105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552A52-FFA2-4F4F-9FD3-E37E5E781557}"/>
              </a:ext>
            </a:extLst>
          </p:cNvPr>
          <p:cNvSpPr txBox="1"/>
          <p:nvPr/>
        </p:nvSpPr>
        <p:spPr>
          <a:xfrm>
            <a:off x="6151628" y="1947702"/>
            <a:ext cx="1234629" cy="415496"/>
          </a:xfrm>
          <a:prstGeom prst="rect">
            <a:avLst/>
          </a:prstGeom>
          <a:solidFill>
            <a:srgbClr val="00B050"/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To the Automated </a:t>
            </a:r>
          </a:p>
          <a:p>
            <a:r>
              <a:rPr lang="en-US" sz="1050" b="1" dirty="0">
                <a:solidFill>
                  <a:schemeClr val="bg1"/>
                </a:solidFill>
              </a:rPr>
              <a:t>Validation Server</a:t>
            </a:r>
          </a:p>
        </p:txBody>
      </p:sp>
      <p:sp>
        <p:nvSpPr>
          <p:cNvPr id="15" name="Arrow: Left 9">
            <a:extLst>
              <a:ext uri="{FF2B5EF4-FFF2-40B4-BE49-F238E27FC236}">
                <a16:creationId xmlns:a16="http://schemas.microsoft.com/office/drawing/2014/main" id="{9BB474AA-8412-4BC4-8362-597136D02319}"/>
              </a:ext>
            </a:extLst>
          </p:cNvPr>
          <p:cNvSpPr/>
          <p:nvPr/>
        </p:nvSpPr>
        <p:spPr>
          <a:xfrm>
            <a:off x="4937744" y="3338535"/>
            <a:ext cx="188925" cy="156136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l-BE" sz="105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58D031-8309-4051-BA2C-18DC90EDEC43}"/>
              </a:ext>
            </a:extLst>
          </p:cNvPr>
          <p:cNvSpPr txBox="1"/>
          <p:nvPr/>
        </p:nvSpPr>
        <p:spPr>
          <a:xfrm>
            <a:off x="5126669" y="3372306"/>
            <a:ext cx="2036131" cy="253914"/>
          </a:xfrm>
          <a:prstGeom prst="rect">
            <a:avLst/>
          </a:prstGeom>
          <a:solidFill>
            <a:srgbClr val="00B050"/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Results and resources by product</a:t>
            </a:r>
            <a:endParaRPr lang="nl-BE" sz="1050" b="1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54" y="3650599"/>
            <a:ext cx="1199450" cy="2329703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18" name="Arrow: Left 9">
            <a:extLst>
              <a:ext uri="{FF2B5EF4-FFF2-40B4-BE49-F238E27FC236}">
                <a16:creationId xmlns:a16="http://schemas.microsoft.com/office/drawing/2014/main" id="{9BB474AA-8412-4BC4-8362-597136D02319}"/>
              </a:ext>
            </a:extLst>
          </p:cNvPr>
          <p:cNvSpPr/>
          <p:nvPr/>
        </p:nvSpPr>
        <p:spPr>
          <a:xfrm>
            <a:off x="5863759" y="6301018"/>
            <a:ext cx="188925" cy="156136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nl-BE" sz="105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58D031-8309-4051-BA2C-18DC90EDEC43}"/>
              </a:ext>
            </a:extLst>
          </p:cNvPr>
          <p:cNvSpPr txBox="1"/>
          <p:nvPr/>
        </p:nvSpPr>
        <p:spPr>
          <a:xfrm>
            <a:off x="6040644" y="6252877"/>
            <a:ext cx="2324786" cy="253914"/>
          </a:xfrm>
          <a:prstGeom prst="rect">
            <a:avLst/>
          </a:prstGeom>
          <a:solidFill>
            <a:srgbClr val="00B050"/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</a:rPr>
              <a:t>Direct access to quarterly report</a:t>
            </a:r>
            <a:endParaRPr lang="nl-BE" sz="1050" b="1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428" y="2338566"/>
            <a:ext cx="2783736" cy="4168225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2240752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11654660" cy="782856"/>
          </a:xfrm>
        </p:spPr>
        <p:txBody>
          <a:bodyPr>
            <a:noAutofit/>
          </a:bodyPr>
          <a:lstStyle/>
          <a:p>
            <a:r>
              <a:rPr lang="en-US" sz="3100" b="1" dirty="0"/>
              <a:t>Fiducial Reference Measurements and </a:t>
            </a:r>
            <a:r>
              <a:rPr lang="en-US" sz="3100" b="1" dirty="0" smtClean="0"/>
              <a:t>Other Validation Data</a:t>
            </a:r>
            <a:endParaRPr lang="en-US" sz="31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01413" y="907778"/>
          <a:ext cx="9556457" cy="5112022"/>
        </p:xfrm>
        <a:graphic>
          <a:graphicData uri="http://schemas.openxmlformats.org/drawingml/2006/table">
            <a:tbl>
              <a:tblPr firstRow="1" firstCol="1" bandRow="1"/>
              <a:tblGrid>
                <a:gridCol w="2123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4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95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45484">
                  <a:extLst>
                    <a:ext uri="{9D8B030D-6E8A-4147-A177-3AD203B41FA5}">
                      <a16:colId xmlns:a16="http://schemas.microsoft.com/office/drawing/2014/main" val="975986057"/>
                    </a:ext>
                  </a:extLst>
                </a:gridCol>
              </a:tblGrid>
              <a:tr h="4760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S5P </a:t>
                      </a:r>
                      <a:r>
                        <a:rPr lang="en-GB" sz="13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data Product</a:t>
                      </a:r>
                      <a:endParaRPr lang="fr-BE" sz="13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Mission </a:t>
                      </a:r>
                      <a:r>
                        <a:rPr lang="en-US" sz="1300" b="1" i="0" u="none" strike="noStrike" cap="none" spc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requirements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i="0" u="none" strike="noStrike" cap="none" spc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Systematic     Random</a:t>
                      </a:r>
                    </a:p>
                  </a:txBody>
                  <a:tcPr marL="42168" marR="4216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9278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Fiducial Reference Measurements</a:t>
                      </a:r>
                      <a:endParaRPr lang="fr-BE" sz="1300" dirty="0" smtClean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and other ground-based data sources</a:t>
                      </a:r>
                    </a:p>
                  </a:txBody>
                  <a:tcPr marL="42168" marR="4216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Satellite data sources</a:t>
                      </a:r>
                    </a:p>
                  </a:txBody>
                  <a:tcPr marL="42168" marR="42168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5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Calibri"/>
                        </a:rPr>
                        <a:t>L1B radiance &amp; irradiance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Calibri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i="0" u="none" strike="noStrike" cap="none" spc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band dependent</a:t>
                      </a:r>
                      <a:endParaRPr lang="en-US" sz="1300" b="0" i="0" u="none" strike="noStrike" cap="none" spc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PICS </a:t>
                      </a:r>
                      <a:r>
                        <a:rPr lang="en-US" sz="1300" b="0" i="0" u="none" strike="noStrike" cap="none" spc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based</a:t>
                      </a: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 monitoring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OMPS-NP, OMPS-NM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854163"/>
                  </a:ext>
                </a:extLst>
              </a:tr>
              <a:tr h="2865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r>
                        <a:rPr lang="en-GB" sz="1300" b="0" u="none" baseline="-25000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</a:t>
                      </a: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total column</a:t>
                      </a:r>
                      <a:endParaRPr lang="fr-BE" sz="1300" b="0" u="none" dirty="0">
                        <a:solidFill>
                          <a:srgbClr val="00B05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5%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2.5%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Brewer, Dobson, </a:t>
                      </a: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ZSL-DOAS,</a:t>
                      </a: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PGN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24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 smtClean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r>
                        <a:rPr lang="en-GB" sz="1300" b="0" u="none" baseline="-25000" dirty="0" smtClean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</a:t>
                      </a:r>
                      <a:r>
                        <a:rPr lang="en-GB" sz="1300" b="0" u="none" dirty="0" smtClean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vertical </a:t>
                      </a:r>
                      <a:r>
                        <a:rPr lang="en-GB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</a:rPr>
                        <a:t>profile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30%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10%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ozonesonde, </a:t>
                      </a:r>
                      <a:r>
                        <a:rPr lang="en-GB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DIAL (</a:t>
                      </a:r>
                      <a:r>
                        <a:rPr lang="en-GB" sz="1300" b="0" i="0" u="none" strike="noStrike" kern="1200" cap="none" spc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strato+</a:t>
                      </a:r>
                      <a:r>
                        <a:rPr lang="en-GB" sz="13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tropo</a:t>
                      </a: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)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GOME-2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</a:t>
                      </a:r>
                      <a:r>
                        <a:rPr lang="en-GB" sz="1300" b="0" i="0" u="none" strike="noStrike" cap="none" spc="0" baseline="-250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3</a:t>
                      </a:r>
                      <a:r>
                        <a:rPr lang="en-GB" sz="1300" b="0" i="0" u="none" strike="noStrike" cap="none" spc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 tropospheric column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25%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25%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ozonesonde</a:t>
                      </a: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 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NO</a:t>
                      </a:r>
                      <a:r>
                        <a:rPr lang="en-GB" sz="1300" b="0" u="none" baseline="-25000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stratospheric column</a:t>
                      </a:r>
                      <a:endParaRPr lang="fr-BE" sz="1300" b="0" u="none" dirty="0">
                        <a:solidFill>
                          <a:srgbClr val="00B05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10%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0.5 e15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NDACC ZSL-DOAS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NO</a:t>
                      </a:r>
                      <a:r>
                        <a:rPr lang="en-GB" sz="1300" b="0" u="none" baseline="-25000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tropospheric column</a:t>
                      </a:r>
                      <a:endParaRPr lang="fr-BE" sz="1300" b="0" u="none" dirty="0">
                        <a:solidFill>
                          <a:srgbClr val="00B05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50%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0.7 e15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NDACC MAX-DOAS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NO</a:t>
                      </a:r>
                      <a:r>
                        <a:rPr lang="en-GB" sz="1300" b="0" u="none" baseline="-25000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total column</a:t>
                      </a:r>
                      <a:endParaRPr lang="fr-BE" sz="1300" b="0" u="none" dirty="0">
                        <a:solidFill>
                          <a:srgbClr val="00B05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-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-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PGN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3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SO</a:t>
                      </a:r>
                      <a:r>
                        <a:rPr lang="en-GB" sz="1300" b="0" u="none" baseline="-25000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total </a:t>
                      </a:r>
                      <a:r>
                        <a:rPr lang="en-GB" sz="1300" b="0" u="none" dirty="0" smtClean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column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 smtClean="0">
                          <a:solidFill>
                            <a:srgbClr val="0070C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SO</a:t>
                      </a:r>
                      <a:r>
                        <a:rPr lang="en-GB" sz="1300" b="0" u="none" baseline="-25000" dirty="0" smtClean="0">
                          <a:solidFill>
                            <a:srgbClr val="0070C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300" b="0" u="none" dirty="0" smtClean="0">
                          <a:solidFill>
                            <a:srgbClr val="0070C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layer height</a:t>
                      </a:r>
                      <a:endParaRPr lang="fr-BE" sz="1300" b="0" u="none" dirty="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30%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-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30%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-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MAX-DOAS, </a:t>
                      </a: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PGN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i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</a:t>
                      </a:r>
                      <a:endParaRPr lang="fr-BE" sz="1300" b="0" i="0" u="none" strike="noStrike" cap="none" spc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OMPS-NP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IASI-B, IASI-C, CALIPSO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HCHO total column</a:t>
                      </a:r>
                      <a:endParaRPr lang="fr-BE" sz="1300" b="0" u="none" dirty="0">
                        <a:solidFill>
                          <a:srgbClr val="00B05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80%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1.2 e16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MAX-DOAS</a:t>
                      </a:r>
                      <a:r>
                        <a:rPr lang="en-GB" sz="1300" b="0" i="0" u="none" strike="noStrike" cap="none" spc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, </a:t>
                      </a: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NDACC FTIR, PGN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2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CO total column</a:t>
                      </a:r>
                      <a:endParaRPr lang="fr-BE" sz="1300" b="0" u="none" dirty="0">
                        <a:solidFill>
                          <a:srgbClr val="00B05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15%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10%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9278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NDACC FTIR, </a:t>
                      </a: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TCCON, COCCON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GOSAT-2, OCO-2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247"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sz="1300" b="0" i="0" u="none" strike="noStrike" cap="none" spc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CH</a:t>
                      </a:r>
                      <a:r>
                        <a:rPr lang="en-GB" sz="1300" b="0" i="0" u="none" strike="noStrike" cap="none" spc="0" baseline="-250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4</a:t>
                      </a:r>
                      <a:r>
                        <a:rPr lang="en-GB" sz="1300" b="0" i="0" u="none" strike="noStrike" cap="none" spc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 total column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1.5%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NDACC FTIR, </a:t>
                      </a: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TCCON, COCCON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GOSAT-2, OCO-2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1" u="non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Cloud Fraction</a:t>
                      </a:r>
                      <a:endParaRPr lang="fr-BE" sz="1300" b="0" i="1" u="non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20%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0.05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FRM not available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VIIRS, 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Cloud Height (pressure)</a:t>
                      </a:r>
                      <a:endParaRPr lang="fr-BE" sz="1300" b="0" u="none" dirty="0">
                        <a:solidFill>
                          <a:srgbClr val="00B05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20%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0.5 km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CLOUDNET lidar/radar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VIIRS, 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1" u="non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Cloud Optical Thickness</a:t>
                      </a:r>
                      <a:endParaRPr lang="fr-BE" sz="1300" b="0" i="1" u="non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20%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0.05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FRM not available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VIIRS, OMI, GOME-2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1" u="non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Aerosol </a:t>
                      </a:r>
                      <a:r>
                        <a:rPr lang="en-GB" sz="1300" b="0" i="1" u="non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Absorbing Index</a:t>
                      </a:r>
                      <a:endParaRPr lang="fr-BE" sz="1300" b="0" i="1" u="non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 AAI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0.1 AAI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i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FRM not available</a:t>
                      </a:r>
                      <a:endParaRPr lang="fr-BE" sz="1300" b="0" i="0" u="none" strike="noStrike" cap="none" spc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OMPS-NP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70C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Aerosol Layer Height</a:t>
                      </a:r>
                      <a:endParaRPr lang="fr-BE" sz="1300" b="0" u="none" dirty="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100 hPa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50 hPa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EARLINET lidar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CALIPSO, VIIRS, GOME-2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17" name="Picture 8" descr="Nitrogen-dioxide-3D-vd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2832394"/>
            <a:ext cx="400863" cy="2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Spacefill model of carbon monox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9" y="4057495"/>
            <a:ext cx="343645" cy="27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Spacefill model of ozo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" y="1915747"/>
            <a:ext cx="430821" cy="32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upload.wikimedia.org/wikipedia/commons/thumb/2/21/GHS-pictogram-silhouette.svg/220px-GHS-pictogram-silhouette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75" y="5542399"/>
            <a:ext cx="395025" cy="39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lambert\AppData\Local\Microsoft\Windows\INetCache\IE\MHXVHN9T\1399995805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4876252"/>
            <a:ext cx="421231" cy="24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Methane-3D-space-filling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2" y="4325702"/>
            <a:ext cx="345167" cy="37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mage illustrative de l’article Méthan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59" y="3733800"/>
            <a:ext cx="304416" cy="32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Sulfur-dioxide-3D-vd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2" y="3397054"/>
            <a:ext cx="359501" cy="2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982154" y="5991603"/>
            <a:ext cx="10528573" cy="583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595" tIns="45595" rIns="45595" bIns="45595" numCol="1" spcCol="28575" rtlCol="0" anchor="t">
            <a:spAutoFit/>
          </a:bodyPr>
          <a:lstStyle/>
          <a:p>
            <a:r>
              <a:rPr lang="en-GB" sz="1596" dirty="0"/>
              <a:t>Colour code:  </a:t>
            </a:r>
            <a:r>
              <a:rPr lang="en-GB" sz="1596" b="1" dirty="0">
                <a:solidFill>
                  <a:srgbClr val="00B050"/>
                </a:solidFill>
              </a:rPr>
              <a:t>automated </a:t>
            </a:r>
            <a:r>
              <a:rPr lang="en-GB" sz="1596" b="1" dirty="0" smtClean="0">
                <a:solidFill>
                  <a:srgbClr val="00B050"/>
                </a:solidFill>
              </a:rPr>
              <a:t>production of S5P QIs by the VDAF-AVS</a:t>
            </a:r>
            <a:r>
              <a:rPr lang="en-GB" sz="1596" b="1" dirty="0" smtClean="0"/>
              <a:t>        </a:t>
            </a:r>
            <a:r>
              <a:rPr lang="en-GB" sz="1596" b="1" dirty="0" smtClean="0">
                <a:solidFill>
                  <a:srgbClr val="0070C0"/>
                </a:solidFill>
              </a:rPr>
              <a:t>manual data collection and/or validation</a:t>
            </a:r>
            <a:endParaRPr lang="en-GB" sz="1596" b="1" dirty="0">
              <a:solidFill>
                <a:srgbClr val="0070C0"/>
              </a:solidFill>
            </a:endParaRPr>
          </a:p>
          <a:p>
            <a:r>
              <a:rPr lang="en-GB" sz="1596" dirty="0">
                <a:solidFill>
                  <a:schemeClr val="bg1">
                    <a:lumMod val="65000"/>
                  </a:schemeClr>
                </a:solidFill>
              </a:rPr>
              <a:t>                        </a:t>
            </a:r>
            <a:r>
              <a:rPr lang="en-GB" sz="1596" i="1" dirty="0" smtClean="0">
                <a:solidFill>
                  <a:schemeClr val="bg1">
                    <a:lumMod val="65000"/>
                  </a:schemeClr>
                </a:solidFill>
              </a:rPr>
              <a:t>FRM not available, quality </a:t>
            </a:r>
            <a:r>
              <a:rPr lang="en-GB" sz="1596" i="1" dirty="0">
                <a:solidFill>
                  <a:schemeClr val="bg1">
                    <a:lumMod val="65000"/>
                  </a:schemeClr>
                </a:solidFill>
              </a:rPr>
              <a:t>evaluation mainly via diagnostics and satellite data intercomparisons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625306" y="2971800"/>
            <a:ext cx="1179901" cy="2844000"/>
          </a:xfrm>
          <a:prstGeom prst="rect">
            <a:avLst/>
          </a:prstGeom>
          <a:noFill/>
          <a:ln w="1905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595" tIns="45595" rIns="45595" bIns="45595" numCol="1" spcCol="38100" rtlCol="0" anchor="t">
            <a:spAutoFit/>
          </a:bodyPr>
          <a:lstStyle/>
          <a:p>
            <a:pPr algn="ctr" defTabSz="911939"/>
            <a:r>
              <a:rPr lang="en-US" sz="897" b="1" dirty="0">
                <a:solidFill>
                  <a:srgbClr val="0070C0"/>
                </a:solidFill>
              </a:rPr>
              <a:t>Monitoring Networks</a:t>
            </a:r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0625306" y="2075975"/>
            <a:ext cx="1179901" cy="782334"/>
          </a:xfrm>
          <a:prstGeom prst="rect">
            <a:avLst/>
          </a:prstGeom>
          <a:noFill/>
          <a:ln w="1905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595" tIns="45595" rIns="45595" bIns="45595" numCol="1" spcCol="38100" rtlCol="0" anchor="t">
            <a:spAutoFit/>
          </a:bodyPr>
          <a:lstStyle/>
          <a:p>
            <a:pPr algn="ctr" defTabSz="911939"/>
            <a:r>
              <a:rPr lang="en-US" sz="897" b="1" dirty="0">
                <a:solidFill>
                  <a:srgbClr val="0070C0"/>
                </a:solidFill>
              </a:rPr>
              <a:t>ESA FRM Programme</a:t>
            </a:r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</p:txBody>
      </p:sp>
      <p:pic>
        <p:nvPicPr>
          <p:cNvPr id="36" name="graphics1"/>
          <p:cNvPicPr/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11268155" y="3255089"/>
            <a:ext cx="362691" cy="465001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214" y="3854426"/>
            <a:ext cx="500215" cy="369664"/>
          </a:xfrm>
          <a:prstGeom prst="rect">
            <a:avLst/>
          </a:prstGeom>
        </p:spPr>
      </p:pic>
      <p:pic>
        <p:nvPicPr>
          <p:cNvPr id="38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008" y="4717621"/>
            <a:ext cx="606707" cy="31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305" y="1470605"/>
            <a:ext cx="1141216" cy="5385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817" y="4289723"/>
            <a:ext cx="405943" cy="31751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0611" y="3197639"/>
            <a:ext cx="410357" cy="605607"/>
          </a:xfrm>
          <a:prstGeom prst="rect">
            <a:avLst/>
          </a:prstGeom>
        </p:spPr>
      </p:pic>
      <p:pic>
        <p:nvPicPr>
          <p:cNvPr id="42" name="Picture 4" descr="https://www.earlinet.org/index.php?eID=tx_nawsecuredl&amp;u=0&amp;g=0&amp;t=1525355363&amp;hash=8802bc9ee1ae978541f743cc7661388a537d85b1&amp;file=/fileadmin/images/earlinet_log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690" y="5410200"/>
            <a:ext cx="329945" cy="35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67307" y="965468"/>
            <a:ext cx="1184000" cy="587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Picture 2" descr="http://frm4doas.aeronomie.be/ProjectDir/logotitle3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6"/>
          <a:stretch/>
        </p:blipFill>
        <p:spPr bwMode="auto">
          <a:xfrm>
            <a:off x="11259950" y="2353498"/>
            <a:ext cx="445685" cy="15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://frm4ghg.aeronomie.be/ProjectDir/documents/Pictures/frm4ghgWHITE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560" y="2532876"/>
            <a:ext cx="269441" cy="2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ttp://pandonia.net/static/img/title.png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08" y="2611303"/>
            <a:ext cx="442241" cy="15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97397" y="3861200"/>
            <a:ext cx="370003" cy="3654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320696" y="4286159"/>
            <a:ext cx="346705" cy="37182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226855" y="4745784"/>
            <a:ext cx="461360" cy="2009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857" y="2324818"/>
            <a:ext cx="513056" cy="1428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9" b="1407"/>
          <a:stretch/>
        </p:blipFill>
        <p:spPr>
          <a:xfrm>
            <a:off x="10657659" y="5410200"/>
            <a:ext cx="663037" cy="242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920" y="5033500"/>
            <a:ext cx="564280" cy="341900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>
          <a:xfrm>
            <a:off x="629689" y="1693899"/>
            <a:ext cx="45719" cy="778615"/>
          </a:xfrm>
          <a:prstGeom prst="leftBrac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3" name="Left Brace 32"/>
          <p:cNvSpPr/>
          <p:nvPr/>
        </p:nvSpPr>
        <p:spPr>
          <a:xfrm>
            <a:off x="632937" y="2567819"/>
            <a:ext cx="45719" cy="778615"/>
          </a:xfrm>
          <a:prstGeom prst="leftBrac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4" name="Left Brace 43"/>
          <p:cNvSpPr/>
          <p:nvPr/>
        </p:nvSpPr>
        <p:spPr>
          <a:xfrm>
            <a:off x="631032" y="4648200"/>
            <a:ext cx="45719" cy="778615"/>
          </a:xfrm>
          <a:prstGeom prst="leftBrac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3" name="Left Brace 52"/>
          <p:cNvSpPr/>
          <p:nvPr/>
        </p:nvSpPr>
        <p:spPr>
          <a:xfrm>
            <a:off x="631032" y="5500621"/>
            <a:ext cx="45719" cy="483459"/>
          </a:xfrm>
          <a:prstGeom prst="leftBrac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70925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11734800" cy="103322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dirty="0" smtClean="0"/>
              <a:t>VDAF-AVS:  Automated comparison to ground-based networks and </a:t>
            </a:r>
            <a:br>
              <a:rPr lang="en-US" sz="3000" dirty="0" smtClean="0"/>
            </a:br>
            <a:r>
              <a:rPr lang="en-US" sz="3000" dirty="0" smtClean="0"/>
              <a:t>permanent reporting </a:t>
            </a:r>
            <a:r>
              <a:rPr lang="en-US" sz="3000" dirty="0"/>
              <a:t>of </a:t>
            </a:r>
            <a:r>
              <a:rPr lang="en-US" sz="3000" dirty="0" smtClean="0"/>
              <a:t>S5P TROPOMI L2(+) data Quality Indicators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300927"/>
            <a:ext cx="7194461" cy="3401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1418102"/>
            <a:ext cx="43701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hlinkClick r:id="rId3"/>
              </a:rPr>
              <a:t>https://mpc-vdaf-server.tropomi.eu</a:t>
            </a:r>
            <a:r>
              <a:rPr lang="en-US" sz="2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82788"/>
            <a:ext cx="4185686" cy="431801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47469" r="40741"/>
          <a:stretch/>
        </p:blipFill>
        <p:spPr>
          <a:xfrm>
            <a:off x="7086600" y="1534320"/>
            <a:ext cx="1763305" cy="766607"/>
          </a:xfrm>
          <a:prstGeom prst="rect">
            <a:avLst/>
          </a:prstGeom>
          <a:ln w="2857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558700" y="1346912"/>
            <a:ext cx="921084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Total SO</a:t>
            </a:r>
            <a:r>
              <a:rPr kumimoji="0" lang="en-US" sz="900" b="1" i="0" u="none" strike="noStrike" cap="none" spc="0" normalizeH="0" baseline="-2500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</a:t>
            </a:r>
            <a:r>
              <a:rPr kumimoji="0" lang="en-US" sz="900" b="1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column</a:t>
            </a:r>
            <a:endParaRPr kumimoji="0" lang="en-US" sz="900" b="1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19272" y="1534320"/>
            <a:ext cx="1730633" cy="766607"/>
          </a:xfrm>
          <a:prstGeom prst="rect">
            <a:avLst/>
          </a:prstGeom>
          <a:noFill/>
          <a:ln w="12700" cap="flat">
            <a:solidFill>
              <a:schemeClr val="tx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5734" y="1432063"/>
            <a:ext cx="156916" cy="15497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7941212" y="2300927"/>
            <a:ext cx="212188" cy="366073"/>
          </a:xfrm>
          <a:prstGeom prst="line">
            <a:avLst/>
          </a:prstGeom>
          <a:noFill/>
          <a:ln w="12700" cap="flat">
            <a:solidFill>
              <a:schemeClr val="tx2"/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9" b="1407"/>
          <a:stretch/>
        </p:blipFill>
        <p:spPr>
          <a:xfrm>
            <a:off x="4853202" y="3550866"/>
            <a:ext cx="309313" cy="11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378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43598C13-67FB-9636-3930-1B1184816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7200" y="1174521"/>
            <a:ext cx="3240000" cy="243000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81000" y="3524386"/>
            <a:ext cx="4572000" cy="2986813"/>
          </a:xfrm>
        </p:spPr>
        <p:txBody>
          <a:bodyPr>
            <a:noAutofit/>
          </a:bodyPr>
          <a:lstStyle/>
          <a:p>
            <a:pPr marL="179383" lvl="1" indent="0">
              <a:buNone/>
            </a:pPr>
            <a:r>
              <a:rPr lang="en-US" sz="1800" b="1" spc="-5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Example: </a:t>
            </a:r>
            <a:r>
              <a:rPr lang="en-US" sz="1800" u="sng" spc="-5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 </a:t>
            </a:r>
            <a:r>
              <a:rPr lang="en-US" sz="1800" u="sng" spc="-5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long-term stability</a:t>
            </a:r>
            <a:r>
              <a:rPr lang="en-US" sz="1800" spc="-5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spc="-5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L1B </a:t>
            </a:r>
            <a:r>
              <a:rPr lang="en-US" sz="1800" spc="-5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V02.01.00 cloud-free reflectance </a:t>
            </a:r>
            <a:r>
              <a:rPr lang="en-US" sz="1800" spc="-5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</a:t>
            </a:r>
            <a:r>
              <a:rPr lang="en-US" sz="1800" spc="-5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~20 </a:t>
            </a:r>
            <a:r>
              <a:rPr lang="en-US" sz="1800" spc="-5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CEOS Pseudo-Invariant </a:t>
            </a:r>
            <a:r>
              <a:rPr lang="en-US" sz="1800" spc="-5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Calibration Sites (Saharan Desert and Arabian Peninsula) </a:t>
            </a:r>
            <a:r>
              <a:rPr lang="en-US" sz="1800" spc="-5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spc="-5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band 3 and band </a:t>
            </a:r>
            <a:r>
              <a:rPr lang="en-US" sz="1800" spc="-5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US" sz="1800" dirty="0">
              <a:sym typeface="Calibri"/>
            </a:endParaRPr>
          </a:p>
          <a:p>
            <a:pPr marL="476227" lvl="1" indent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endParaRPr lang="en-US" sz="1100" dirty="0">
              <a:sym typeface="Calibri"/>
            </a:endParaRPr>
          </a:p>
          <a:p>
            <a:pPr marL="179383" lvl="1" indent="0">
              <a:spcAft>
                <a:spcPts val="300"/>
              </a:spcAft>
              <a:buNone/>
            </a:pPr>
            <a:r>
              <a:rPr lang="en-US" sz="1800" b="1" spc="-5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Results: </a:t>
            </a:r>
            <a:r>
              <a:rPr lang="en-US" sz="1800" spc="-5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L1B </a:t>
            </a:r>
            <a:r>
              <a:rPr lang="en-US" sz="1800" spc="-5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v02.01.00. </a:t>
            </a:r>
            <a:r>
              <a:rPr lang="en-US" sz="1800" spc="-5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reflectance </a:t>
            </a:r>
            <a:r>
              <a:rPr lang="en-US" sz="1800" spc="-5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over PICS </a:t>
            </a:r>
            <a:r>
              <a:rPr lang="en-US" sz="1800" u="sng" spc="-5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stable</a:t>
            </a:r>
            <a:r>
              <a:rPr lang="en-US" sz="1800" spc="-5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800" spc="-5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 </a:t>
            </a:r>
            <a:r>
              <a:rPr lang="en-US" sz="1800" spc="-5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both band 3 and band 4. </a:t>
            </a:r>
            <a:r>
              <a:rPr lang="en-US" sz="1800" spc="-5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Long-term </a:t>
            </a:r>
            <a:r>
              <a:rPr lang="en-US" sz="1800" spc="-5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drift </a:t>
            </a:r>
            <a:r>
              <a:rPr lang="en-US" sz="1800" spc="-5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&lt;</a:t>
            </a:r>
            <a:r>
              <a:rPr lang="en-US" sz="1800" spc="-5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0.5% over the current lifetime of </a:t>
            </a:r>
            <a:r>
              <a:rPr lang="en-US" sz="1800" spc="-5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TROPOMI</a:t>
            </a:r>
            <a:endParaRPr lang="en-US" sz="1800" dirty="0">
              <a:sym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90649"/>
            <a:ext cx="11506200" cy="776151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/>
              <a:t>L1B Radiance, Irradiance and Reflectance Stability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900" dirty="0"/>
              <a:t/>
            </a:r>
            <a:br>
              <a:rPr lang="en-GB" sz="900" dirty="0"/>
            </a:br>
            <a:r>
              <a:rPr lang="en-GB" sz="1400" dirty="0"/>
              <a:t>Coordinator: </a:t>
            </a:r>
            <a:r>
              <a:rPr lang="en-GB" sz="1400" dirty="0" smtClean="0"/>
              <a:t>Emiel van der Plas (KNMI)</a:t>
            </a:r>
            <a:br>
              <a:rPr lang="en-GB" sz="1400" dirty="0" smtClean="0"/>
            </a:br>
            <a:r>
              <a:rPr lang="en-GB" sz="1467" spc="-20" dirty="0" smtClean="0"/>
              <a:t>Contributors</a:t>
            </a:r>
            <a:r>
              <a:rPr lang="en-GB" sz="1467" spc="-20" dirty="0"/>
              <a:t>: </a:t>
            </a:r>
            <a:r>
              <a:rPr lang="en-GB" sz="1467" u="sng" spc="-20" dirty="0"/>
              <a:t>Melanie Coldewey-Egbers (DLR</a:t>
            </a:r>
            <a:r>
              <a:rPr lang="en-GB" sz="1467" u="sng" spc="-20" dirty="0" smtClean="0"/>
              <a:t>)</a:t>
            </a:r>
            <a:r>
              <a:rPr lang="en-GB" sz="1467" spc="-20" dirty="0" smtClean="0"/>
              <a:t>,</a:t>
            </a:r>
            <a:r>
              <a:rPr lang="en-GB" sz="1467" dirty="0" smtClean="0"/>
              <a:t> </a:t>
            </a:r>
            <a:r>
              <a:rPr lang="en-GB" sz="1467" dirty="0"/>
              <a:t>Erwin Loots (KNMI)</a:t>
            </a:r>
            <a:r>
              <a:rPr lang="en-GB" sz="1467" spc="-20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7C4612C-64F8-B0B6-747F-410B596FE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023" y="3894600"/>
            <a:ext cx="3240000" cy="243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C8FE826-46BC-7389-354F-129C36691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7200" y="3894600"/>
            <a:ext cx="3240000" cy="2430000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DCA5EACD-4778-13B6-6073-4E8C2D6E78A5}"/>
              </a:ext>
            </a:extLst>
          </p:cNvPr>
          <p:cNvSpPr txBox="1"/>
          <p:nvPr/>
        </p:nvSpPr>
        <p:spPr>
          <a:xfrm>
            <a:off x="7571023" y="3786918"/>
            <a:ext cx="2124000" cy="26160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378"/>
            <a:r>
              <a:rPr lang="en-US" sz="1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Reflectance BAND 4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274C3-9B45-AB6D-FEED-9A9CB96A6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023" y="1174521"/>
            <a:ext cx="3240000" cy="2430000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9E129A61-4429-9DB7-C55D-771743F04D1B}"/>
              </a:ext>
            </a:extLst>
          </p:cNvPr>
          <p:cNvSpPr txBox="1"/>
          <p:nvPr/>
        </p:nvSpPr>
        <p:spPr>
          <a:xfrm>
            <a:off x="7585200" y="1043718"/>
            <a:ext cx="2124000" cy="26160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378"/>
            <a:r>
              <a:rPr lang="en-US" sz="1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Reflectance BAND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DEA0C5-35BB-745A-8BD2-8B46E22507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409" y="1423473"/>
            <a:ext cx="3670982" cy="19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8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66B8-44AC-D88D-B1B2-1062C589FC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7156" y="298450"/>
            <a:ext cx="11991044" cy="768350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Validation of S5P Cloud Products as Major Influence Quantities for Other S5P Data Products </a:t>
            </a:r>
            <a:endParaRPr lang="en-BE" sz="3000" b="1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4AEE2F-2AD3-24C5-CABA-1613398A4077}"/>
              </a:ext>
            </a:extLst>
          </p:cNvPr>
          <p:cNvGrpSpPr/>
          <p:nvPr/>
        </p:nvGrpSpPr>
        <p:grpSpPr>
          <a:xfrm>
            <a:off x="5257800" y="1397783"/>
            <a:ext cx="6325663" cy="4774417"/>
            <a:chOff x="156754" y="1034190"/>
            <a:chExt cx="6325663" cy="4774417"/>
          </a:xfrm>
        </p:grpSpPr>
        <p:sp>
          <p:nvSpPr>
            <p:cNvPr id="32" name="Flowchart: Alternate Process 31">
              <a:extLst>
                <a:ext uri="{FF2B5EF4-FFF2-40B4-BE49-F238E27FC236}">
                  <a16:creationId xmlns:a16="http://schemas.microsoft.com/office/drawing/2014/main" id="{A9F9F872-60CE-31FD-7738-1B5798270423}"/>
                </a:ext>
              </a:extLst>
            </p:cNvPr>
            <p:cNvSpPr/>
            <p:nvPr/>
          </p:nvSpPr>
          <p:spPr>
            <a:xfrm>
              <a:off x="3566410" y="4796545"/>
              <a:ext cx="2483479" cy="347159"/>
            </a:xfrm>
            <a:prstGeom prst="flowChartAlternateProces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S5P ALH</a:t>
              </a: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A8D5242E-78EB-85C9-1A87-C72D1AE93E3F}"/>
                </a:ext>
              </a:extLst>
            </p:cNvPr>
            <p:cNvSpPr/>
            <p:nvPr/>
          </p:nvSpPr>
          <p:spPr>
            <a:xfrm>
              <a:off x="3795017" y="1887345"/>
              <a:ext cx="2687400" cy="321973"/>
            </a:xfrm>
            <a:prstGeom prst="flowChartAlternateProces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S5P O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trop VCD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id="{19909D74-8F48-1496-C2F7-1C6979876D43}"/>
                </a:ext>
              </a:extLst>
            </p:cNvPr>
            <p:cNvSpPr/>
            <p:nvPr/>
          </p:nvSpPr>
          <p:spPr>
            <a:xfrm>
              <a:off x="3566417" y="2549068"/>
              <a:ext cx="2483476" cy="321973"/>
            </a:xfrm>
            <a:prstGeom prst="flowChartAlternateProces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S5P O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OFFL total VCD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72F69B73-162B-7AC7-4C64-2DB3F9722FFC}"/>
                </a:ext>
              </a:extLst>
            </p:cNvPr>
            <p:cNvSpPr/>
            <p:nvPr/>
          </p:nvSpPr>
          <p:spPr>
            <a:xfrm>
              <a:off x="3566418" y="2942818"/>
              <a:ext cx="2483476" cy="321973"/>
            </a:xfrm>
            <a:prstGeom prst="flowChartAlternateProces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S5P HCHO trop VCD </a:t>
              </a: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lowchart: Alternate Process 35">
              <a:extLst>
                <a:ext uri="{FF2B5EF4-FFF2-40B4-BE49-F238E27FC236}">
                  <a16:creationId xmlns:a16="http://schemas.microsoft.com/office/drawing/2014/main" id="{92D52015-AF2C-7782-1014-899A1EB68E1A}"/>
                </a:ext>
              </a:extLst>
            </p:cNvPr>
            <p:cNvSpPr/>
            <p:nvPr/>
          </p:nvSpPr>
          <p:spPr>
            <a:xfrm>
              <a:off x="3566411" y="3785821"/>
              <a:ext cx="2483479" cy="573112"/>
            </a:xfrm>
            <a:prstGeom prst="flowChartAlternateProces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S5P NO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b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trop &amp;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total VCD 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0599E5A-4AFD-DFC9-27E9-A9C263DB6965}"/>
                </a:ext>
              </a:extLst>
            </p:cNvPr>
            <p:cNvSpPr/>
            <p:nvPr/>
          </p:nvSpPr>
          <p:spPr>
            <a:xfrm>
              <a:off x="156754" y="1034190"/>
              <a:ext cx="3314032" cy="2743200"/>
            </a:xfrm>
            <a:prstGeom prst="roundRect">
              <a:avLst/>
            </a:prstGeom>
            <a:solidFill>
              <a:srgbClr val="00B0F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S5P CLOUD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012EEAF6-D302-DBE5-BF22-A13DF4705750}"/>
                </a:ext>
              </a:extLst>
            </p:cNvPr>
            <p:cNvSpPr/>
            <p:nvPr/>
          </p:nvSpPr>
          <p:spPr>
            <a:xfrm>
              <a:off x="284656" y="3846139"/>
              <a:ext cx="3127423" cy="1317551"/>
            </a:xfrm>
            <a:prstGeom prst="flowChartAlternateProces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S5P FRESCO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Radiometric cloud fraction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Cloud pressure/height</a:t>
              </a:r>
            </a:p>
          </p:txBody>
        </p:sp>
        <p:sp>
          <p:nvSpPr>
            <p:cNvPr id="39" name="Flowchart: Alternate Process 38">
              <a:extLst>
                <a:ext uri="{FF2B5EF4-FFF2-40B4-BE49-F238E27FC236}">
                  <a16:creationId xmlns:a16="http://schemas.microsoft.com/office/drawing/2014/main" id="{DE0033C2-C144-0046-4009-6F686C29F840}"/>
                </a:ext>
              </a:extLst>
            </p:cNvPr>
            <p:cNvSpPr/>
            <p:nvPr/>
          </p:nvSpPr>
          <p:spPr>
            <a:xfrm>
              <a:off x="284657" y="1371723"/>
              <a:ext cx="3127423" cy="1133340"/>
            </a:xfrm>
            <a:prstGeom prst="flowChartAlternateProces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S5P OCRA/ROCINN_CAL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Radiometric cloud fraction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Cloud top pressure/height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Cloud optical thickness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lowchart: Alternate Process 39">
              <a:extLst>
                <a:ext uri="{FF2B5EF4-FFF2-40B4-BE49-F238E27FC236}">
                  <a16:creationId xmlns:a16="http://schemas.microsoft.com/office/drawing/2014/main" id="{C03C3E1F-5687-D898-4F7F-FE2D99751783}"/>
                </a:ext>
              </a:extLst>
            </p:cNvPr>
            <p:cNvSpPr/>
            <p:nvPr/>
          </p:nvSpPr>
          <p:spPr>
            <a:xfrm>
              <a:off x="284658" y="2549068"/>
              <a:ext cx="3127422" cy="1133340"/>
            </a:xfrm>
            <a:prstGeom prst="flowChartAlternateProces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S5P OCRA/ROCINN_CRB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Radiometric cloud fraction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Cloud pressure/height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Cloud albedo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3E2B60B4-F0FA-D9D6-2313-B8B058881C6C}"/>
                </a:ext>
              </a:extLst>
            </p:cNvPr>
            <p:cNvSpPr/>
            <p:nvPr/>
          </p:nvSpPr>
          <p:spPr>
            <a:xfrm>
              <a:off x="3280835" y="3927779"/>
              <a:ext cx="368735" cy="321972"/>
            </a:xfrm>
            <a:prstGeom prst="rightArrow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lowchart: Alternate Process 41">
              <a:extLst>
                <a:ext uri="{FF2B5EF4-FFF2-40B4-BE49-F238E27FC236}">
                  <a16:creationId xmlns:a16="http://schemas.microsoft.com/office/drawing/2014/main" id="{37980429-0979-487A-1671-974FF60A7886}"/>
                </a:ext>
              </a:extLst>
            </p:cNvPr>
            <p:cNvSpPr/>
            <p:nvPr/>
          </p:nvSpPr>
          <p:spPr>
            <a:xfrm>
              <a:off x="3566418" y="3356009"/>
              <a:ext cx="2483477" cy="335270"/>
            </a:xfrm>
            <a:prstGeom prst="flowChartAlternateProces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S5P SO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VCD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90033BFF-B037-8CA0-23B0-2131DF9A8FEE}"/>
                </a:ext>
              </a:extLst>
            </p:cNvPr>
            <p:cNvSpPr/>
            <p:nvPr/>
          </p:nvSpPr>
          <p:spPr>
            <a:xfrm>
              <a:off x="3286199" y="2976650"/>
              <a:ext cx="345126" cy="321972"/>
            </a:xfrm>
            <a:prstGeom prst="rightArrow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ED495393-2148-00A8-87A8-D10606D32BC7}"/>
                </a:ext>
              </a:extLst>
            </p:cNvPr>
            <p:cNvSpPr/>
            <p:nvPr/>
          </p:nvSpPr>
          <p:spPr>
            <a:xfrm>
              <a:off x="3280297" y="3390984"/>
              <a:ext cx="356931" cy="321972"/>
            </a:xfrm>
            <a:prstGeom prst="rightArrow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5493E7F1-C0D1-908A-D5E1-BB3C3E1C3707}"/>
                </a:ext>
              </a:extLst>
            </p:cNvPr>
            <p:cNvSpPr/>
            <p:nvPr/>
          </p:nvSpPr>
          <p:spPr>
            <a:xfrm>
              <a:off x="3280297" y="2590244"/>
              <a:ext cx="345126" cy="321972"/>
            </a:xfrm>
            <a:prstGeom prst="rightArrow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lowchart: Alternate Process 45">
              <a:extLst>
                <a:ext uri="{FF2B5EF4-FFF2-40B4-BE49-F238E27FC236}">
                  <a16:creationId xmlns:a16="http://schemas.microsoft.com/office/drawing/2014/main" id="{E54EF770-16E0-920B-9D1C-E7CC2DC87C16}"/>
                </a:ext>
              </a:extLst>
            </p:cNvPr>
            <p:cNvSpPr/>
            <p:nvPr/>
          </p:nvSpPr>
          <p:spPr>
            <a:xfrm>
              <a:off x="3566417" y="1369702"/>
              <a:ext cx="2483476" cy="321973"/>
            </a:xfrm>
            <a:prstGeom prst="flowChartAlternateProces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S5P O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NRTI total VCD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2C922DBD-485F-F796-40AC-2C73C18885A7}"/>
                </a:ext>
              </a:extLst>
            </p:cNvPr>
            <p:cNvSpPr/>
            <p:nvPr/>
          </p:nvSpPr>
          <p:spPr>
            <a:xfrm>
              <a:off x="3253563" y="1367681"/>
              <a:ext cx="345126" cy="321972"/>
            </a:xfrm>
            <a:prstGeom prst="rightArrow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Arrow: Right 47">
              <a:extLst>
                <a:ext uri="{FF2B5EF4-FFF2-40B4-BE49-F238E27FC236}">
                  <a16:creationId xmlns:a16="http://schemas.microsoft.com/office/drawing/2014/main" id="{D3D2E9C2-8716-C0DD-60A3-421374A735DC}"/>
                </a:ext>
              </a:extLst>
            </p:cNvPr>
            <p:cNvSpPr/>
            <p:nvPr/>
          </p:nvSpPr>
          <p:spPr>
            <a:xfrm rot="16200000">
              <a:off x="4731516" y="2222995"/>
              <a:ext cx="370503" cy="321972"/>
            </a:xfrm>
            <a:prstGeom prst="rightArrow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Arrow: Right 48">
              <a:extLst>
                <a:ext uri="{FF2B5EF4-FFF2-40B4-BE49-F238E27FC236}">
                  <a16:creationId xmlns:a16="http://schemas.microsoft.com/office/drawing/2014/main" id="{E61EB2BB-A763-8EF8-A82E-89172E5490B1}"/>
                </a:ext>
              </a:extLst>
            </p:cNvPr>
            <p:cNvSpPr/>
            <p:nvPr/>
          </p:nvSpPr>
          <p:spPr>
            <a:xfrm>
              <a:off x="3280834" y="4821732"/>
              <a:ext cx="368736" cy="321972"/>
            </a:xfrm>
            <a:prstGeom prst="rightArrow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lowchart: Alternate Process 49">
              <a:extLst>
                <a:ext uri="{FF2B5EF4-FFF2-40B4-BE49-F238E27FC236}">
                  <a16:creationId xmlns:a16="http://schemas.microsoft.com/office/drawing/2014/main" id="{8B2F7A6D-6906-D1CF-D3C9-8BF553E8888F}"/>
                </a:ext>
              </a:extLst>
            </p:cNvPr>
            <p:cNvSpPr/>
            <p:nvPr/>
          </p:nvSpPr>
          <p:spPr>
            <a:xfrm>
              <a:off x="3566410" y="4404593"/>
              <a:ext cx="2483479" cy="347159"/>
            </a:xfrm>
            <a:prstGeom prst="flowChartAlternateProces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S5P O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profile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Arrow: Right 50">
              <a:extLst>
                <a:ext uri="{FF2B5EF4-FFF2-40B4-BE49-F238E27FC236}">
                  <a16:creationId xmlns:a16="http://schemas.microsoft.com/office/drawing/2014/main" id="{FBA4F853-5894-B804-2D74-50321923564E}"/>
                </a:ext>
              </a:extLst>
            </p:cNvPr>
            <p:cNvSpPr/>
            <p:nvPr/>
          </p:nvSpPr>
          <p:spPr>
            <a:xfrm>
              <a:off x="3280297" y="4417186"/>
              <a:ext cx="356932" cy="321972"/>
            </a:xfrm>
            <a:prstGeom prst="rightArrow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lowchart: Alternate Process 51">
              <a:extLst>
                <a:ext uri="{FF2B5EF4-FFF2-40B4-BE49-F238E27FC236}">
                  <a16:creationId xmlns:a16="http://schemas.microsoft.com/office/drawing/2014/main" id="{A9C6B4BE-4E5B-4806-4DB0-C8A2A212272C}"/>
                </a:ext>
              </a:extLst>
            </p:cNvPr>
            <p:cNvSpPr/>
            <p:nvPr/>
          </p:nvSpPr>
          <p:spPr>
            <a:xfrm>
              <a:off x="3566409" y="5235642"/>
              <a:ext cx="2483479" cy="347159"/>
            </a:xfrm>
            <a:prstGeom prst="flowChartAlternateProces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S5P CH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fr-FR" sz="1800" b="0" i="0" u="none" strike="noStrike" kern="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Arrow: Bent-Up 52">
              <a:extLst>
                <a:ext uri="{FF2B5EF4-FFF2-40B4-BE49-F238E27FC236}">
                  <a16:creationId xmlns:a16="http://schemas.microsoft.com/office/drawing/2014/main" id="{C988ABAE-C352-9140-CCC3-87AC2494BD36}"/>
                </a:ext>
              </a:extLst>
            </p:cNvPr>
            <p:cNvSpPr/>
            <p:nvPr/>
          </p:nvSpPr>
          <p:spPr>
            <a:xfrm rot="5400000">
              <a:off x="2216833" y="4274689"/>
              <a:ext cx="606057" cy="1996928"/>
            </a:xfrm>
            <a:prstGeom prst="bentUpArrow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9589EAF-5F10-A0B8-D87A-F1F0972442A1}"/>
                </a:ext>
              </a:extLst>
            </p:cNvPr>
            <p:cNvSpPr txBox="1"/>
            <p:nvPr/>
          </p:nvSpPr>
          <p:spPr>
            <a:xfrm>
              <a:off x="1423431" y="5439275"/>
              <a:ext cx="2047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Back-up cloud mask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4E29FC7E-B7D2-2025-C861-5E7C70C8C6B5}"/>
                </a:ext>
              </a:extLst>
            </p:cNvPr>
            <p:cNvSpPr/>
            <p:nvPr/>
          </p:nvSpPr>
          <p:spPr>
            <a:xfrm rot="19848828">
              <a:off x="3233192" y="2264573"/>
              <a:ext cx="832754" cy="321972"/>
            </a:xfrm>
            <a:prstGeom prst="rightArrow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6" name="Picture 14" descr="Spacefill model of ozone">
            <a:extLst>
              <a:ext uri="{FF2B5EF4-FFF2-40B4-BE49-F238E27FC236}">
                <a16:creationId xmlns:a16="http://schemas.microsoft.com/office/drawing/2014/main" id="{2F3A24F9-0682-2A60-35A8-A71DA50B0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241" y="1731274"/>
            <a:ext cx="430821" cy="32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Spacefill model of ozone">
            <a:extLst>
              <a:ext uri="{FF2B5EF4-FFF2-40B4-BE49-F238E27FC236}">
                <a16:creationId xmlns:a16="http://schemas.microsoft.com/office/drawing/2014/main" id="{78D2145E-2CCA-9855-53B2-FC73A3267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424" y="2241161"/>
            <a:ext cx="430821" cy="32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" descr="Spacefill model of ozone">
            <a:extLst>
              <a:ext uri="{FF2B5EF4-FFF2-40B4-BE49-F238E27FC236}">
                <a16:creationId xmlns:a16="http://schemas.microsoft.com/office/drawing/2014/main" id="{D4393450-3959-F051-EBCB-50C0B755B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241" y="2901285"/>
            <a:ext cx="430821" cy="32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Nitrogen-dioxide-3D-vdW.png">
            <a:extLst>
              <a:ext uri="{FF2B5EF4-FFF2-40B4-BE49-F238E27FC236}">
                <a16:creationId xmlns:a16="http://schemas.microsoft.com/office/drawing/2014/main" id="{A7E6E86C-2C87-3199-AC0D-B00CAD1BF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561" y="4266007"/>
            <a:ext cx="400863" cy="2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2" descr="Sulfur-dioxide-3D-vdW.png">
            <a:extLst>
              <a:ext uri="{FF2B5EF4-FFF2-40B4-BE49-F238E27FC236}">
                <a16:creationId xmlns:a16="http://schemas.microsoft.com/office/drawing/2014/main" id="{B1DD5B76-18C8-B3EE-9B6F-7D3A419E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241" y="3758400"/>
            <a:ext cx="359501" cy="2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image illustrative de l’article Méthanal">
            <a:extLst>
              <a:ext uri="{FF2B5EF4-FFF2-40B4-BE49-F238E27FC236}">
                <a16:creationId xmlns:a16="http://schemas.microsoft.com/office/drawing/2014/main" id="{383E83E0-745B-5244-21FE-0E37A55C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11" y="3333066"/>
            <a:ext cx="304416" cy="32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4" descr="Spacefill model of ozone">
            <a:extLst>
              <a:ext uri="{FF2B5EF4-FFF2-40B4-BE49-F238E27FC236}">
                <a16:creationId xmlns:a16="http://schemas.microsoft.com/office/drawing/2014/main" id="{9EA6C7C1-DA1E-DD8A-FDAE-D63DC5AA6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921" y="4783533"/>
            <a:ext cx="430821" cy="32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Methane-3D-space-filling.svg">
            <a:extLst>
              <a:ext uri="{FF2B5EF4-FFF2-40B4-BE49-F238E27FC236}">
                <a16:creationId xmlns:a16="http://schemas.microsoft.com/office/drawing/2014/main" id="{41066F79-BE66-18F8-2A34-B4A7DBDCF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747" y="5145601"/>
            <a:ext cx="345167" cy="37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https://upload.wikimedia.org/wikipedia/commons/thumb/2/21/GHS-pictogram-silhouette.svg/220px-GHS-pictogram-silhouette.svg.png">
            <a:extLst>
              <a:ext uri="{FF2B5EF4-FFF2-40B4-BE49-F238E27FC236}">
                <a16:creationId xmlns:a16="http://schemas.microsoft.com/office/drawing/2014/main" id="{C478B279-5556-C9A0-9A44-2AAF33DF3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138" y="5592509"/>
            <a:ext cx="395025" cy="39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C:\Users\lambert\AppData\Local\Microsoft\Windows\INetCache\IE\MHXVHN9T\1399995805[1].png">
            <a:extLst>
              <a:ext uri="{FF2B5EF4-FFF2-40B4-BE49-F238E27FC236}">
                <a16:creationId xmlns:a16="http://schemas.microsoft.com/office/drawing/2014/main" id="{B9035DEF-52A2-0F1E-0266-DA47F3317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443" y="900222"/>
            <a:ext cx="747296" cy="43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2B8C90B-A229-84A5-D5C1-1A14BFCB7AFE}"/>
              </a:ext>
            </a:extLst>
          </p:cNvPr>
          <p:cNvSpPr txBox="1"/>
          <p:nvPr/>
        </p:nvSpPr>
        <p:spPr>
          <a:xfrm>
            <a:off x="238638" y="1342072"/>
            <a:ext cx="5056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Cloud </a:t>
            </a:r>
            <a:r>
              <a:rPr lang="en-US" sz="2000" dirty="0" smtClean="0"/>
              <a:t>products </a:t>
            </a:r>
            <a:r>
              <a:rPr lang="en-US" sz="2000" dirty="0"/>
              <a:t>are used by other S5P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</a:t>
            </a:r>
            <a:r>
              <a:rPr lang="en-US" sz="2000" u="sng" dirty="0" smtClean="0"/>
              <a:t>mask </a:t>
            </a:r>
            <a:r>
              <a:rPr lang="en-US" sz="2000" u="sng" dirty="0"/>
              <a:t>pixels</a:t>
            </a:r>
            <a:r>
              <a:rPr lang="en-US" sz="2000" dirty="0"/>
              <a:t> that are too </a:t>
            </a:r>
            <a:r>
              <a:rPr lang="en-US" sz="2000" dirty="0" smtClean="0"/>
              <a:t>cloudy </a:t>
            </a:r>
            <a:r>
              <a:rPr lang="en-US" sz="2000" dirty="0"/>
              <a:t>for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to </a:t>
            </a:r>
            <a:r>
              <a:rPr lang="en-US" sz="2000" dirty="0"/>
              <a:t>account for </a:t>
            </a:r>
            <a:r>
              <a:rPr lang="en-US" sz="2000" u="sng" dirty="0"/>
              <a:t>cloud </a:t>
            </a:r>
            <a:r>
              <a:rPr lang="en-US" sz="2000" u="sng" dirty="0" smtClean="0"/>
              <a:t>(radiative) effects</a:t>
            </a:r>
            <a:r>
              <a:rPr lang="en-US" sz="2000" dirty="0" smtClean="0"/>
              <a:t> </a:t>
            </a:r>
            <a:r>
              <a:rPr lang="en-US" sz="2000" dirty="0"/>
              <a:t>in trace gas </a:t>
            </a:r>
            <a:r>
              <a:rPr lang="en-US" sz="2000" dirty="0" smtClean="0"/>
              <a:t>and aerosol data </a:t>
            </a:r>
            <a:r>
              <a:rPr lang="en-US" sz="2000" dirty="0"/>
              <a:t>retrievals</a:t>
            </a:r>
            <a:endParaRPr lang="en-BE" sz="2000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756F1D1-B974-6435-114E-6598DF4CB5C3}"/>
              </a:ext>
            </a:extLst>
          </p:cNvPr>
          <p:cNvGrpSpPr/>
          <p:nvPr/>
        </p:nvGrpSpPr>
        <p:grpSpPr>
          <a:xfrm>
            <a:off x="275074" y="3253474"/>
            <a:ext cx="4388516" cy="2738399"/>
            <a:chOff x="2689801" y="106040"/>
            <a:chExt cx="5773085" cy="360236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F67E7E5-E737-6F0D-134D-7DB508C9E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7434" y="106040"/>
              <a:ext cx="1665452" cy="1586366"/>
            </a:xfrm>
            <a:prstGeom prst="rect">
              <a:avLst/>
            </a:prstGeom>
          </p:spPr>
        </p:pic>
        <p:sp>
          <p:nvSpPr>
            <p:cNvPr id="71" name="Sun 70">
              <a:extLst>
                <a:ext uri="{FF2B5EF4-FFF2-40B4-BE49-F238E27FC236}">
                  <a16:creationId xmlns:a16="http://schemas.microsoft.com/office/drawing/2014/main" id="{9A5575E2-5649-B2B9-BF4E-7E5E9C0E3EFC}"/>
                </a:ext>
              </a:extLst>
            </p:cNvPr>
            <p:cNvSpPr/>
            <p:nvPr/>
          </p:nvSpPr>
          <p:spPr>
            <a:xfrm>
              <a:off x="2689801" y="169524"/>
              <a:ext cx="1229360" cy="1229360"/>
            </a:xfrm>
            <a:prstGeom prst="sun">
              <a:avLst/>
            </a:prstGeom>
            <a:solidFill>
              <a:srgbClr val="FFFF00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2" name="Cloud 71">
              <a:extLst>
                <a:ext uri="{FF2B5EF4-FFF2-40B4-BE49-F238E27FC236}">
                  <a16:creationId xmlns:a16="http://schemas.microsoft.com/office/drawing/2014/main" id="{777A6B0E-D7C0-F595-FFF7-E2F2039168BF}"/>
                </a:ext>
              </a:extLst>
            </p:cNvPr>
            <p:cNvSpPr/>
            <p:nvPr/>
          </p:nvSpPr>
          <p:spPr>
            <a:xfrm>
              <a:off x="5336906" y="1804297"/>
              <a:ext cx="1788161" cy="863600"/>
            </a:xfrm>
            <a:prstGeom prst="cloud">
              <a:avLst/>
            </a:pr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E72EDA4-0B37-AD4E-11C9-4C63426DD917}"/>
                </a:ext>
              </a:extLst>
            </p:cNvPr>
            <p:cNvSpPr/>
            <p:nvPr/>
          </p:nvSpPr>
          <p:spPr>
            <a:xfrm>
              <a:off x="2875279" y="3271520"/>
              <a:ext cx="5587607" cy="436880"/>
            </a:xfrm>
            <a:prstGeom prst="rect">
              <a:avLst/>
            </a:pr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6C5A7F2-24C8-6E74-E6AE-F3A7B6B0684B}"/>
                </a:ext>
              </a:extLst>
            </p:cNvPr>
            <p:cNvCxnSpPr>
              <a:cxnSpLocks/>
            </p:cNvCxnSpPr>
            <p:nvPr/>
          </p:nvCxnSpPr>
          <p:spPr>
            <a:xfrm>
              <a:off x="3586480" y="1472336"/>
              <a:ext cx="1181225" cy="179918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1578DD1-AF6D-5909-30B2-3FB9BADFCD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7705" y="2524281"/>
              <a:ext cx="806236" cy="74724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F827965F-BF9A-DB28-3FA0-C58979C7B057}"/>
                </a:ext>
              </a:extLst>
            </p:cNvPr>
            <p:cNvCxnSpPr>
              <a:cxnSpLocks/>
            </p:cNvCxnSpPr>
            <p:nvPr/>
          </p:nvCxnSpPr>
          <p:spPr>
            <a:xfrm>
              <a:off x="5579424" y="2524281"/>
              <a:ext cx="581282" cy="747239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929A12F8-BC29-4AFD-C974-584C34C3FF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3940" y="1310146"/>
              <a:ext cx="1234164" cy="1208669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6E2C07D-3DB0-2F84-0907-1A308F50FC95}"/>
                </a:ext>
              </a:extLst>
            </p:cNvPr>
            <p:cNvCxnSpPr>
              <a:cxnSpLocks/>
            </p:cNvCxnSpPr>
            <p:nvPr/>
          </p:nvCxnSpPr>
          <p:spPr>
            <a:xfrm>
              <a:off x="6230986" y="1862477"/>
              <a:ext cx="579342" cy="663913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EDC481C-F20D-6986-18EB-70C03DF974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106" y="1912257"/>
              <a:ext cx="646140" cy="606022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960970E-7355-4BE5-25E7-C7C41AE76FA2}"/>
                </a:ext>
              </a:extLst>
            </p:cNvPr>
            <p:cNvSpPr txBox="1"/>
            <p:nvPr/>
          </p:nvSpPr>
          <p:spPr>
            <a:xfrm>
              <a:off x="5387265" y="2755286"/>
              <a:ext cx="431112" cy="48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O</a:t>
              </a:r>
              <a:r>
                <a:rPr kumimoji="0" lang="en-US" sz="1200" b="0" i="0" u="none" strike="noStrike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3</a:t>
              </a:r>
              <a:endParaRPr kumimoji="0" lang="fr-FR" sz="1200" b="0" i="0" u="none" strike="noStrike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4DA770F-1DFD-8B6C-171F-EFC24DDD22A3}"/>
                </a:ext>
              </a:extLst>
            </p:cNvPr>
            <p:cNvSpPr txBox="1"/>
            <p:nvPr/>
          </p:nvSpPr>
          <p:spPr>
            <a:xfrm>
              <a:off x="6093867" y="2755286"/>
              <a:ext cx="605129" cy="48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NO</a:t>
              </a:r>
              <a:r>
                <a:rPr kumimoji="0" lang="en-US" sz="1200" b="0" i="0" u="none" strike="noStrike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2</a:t>
              </a:r>
              <a:endParaRPr kumimoji="0" lang="fr-FR" sz="1200" b="0" i="0" u="none" strike="noStrike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06403CE-58CF-3644-4ECE-F149071D04DF}"/>
                </a:ext>
              </a:extLst>
            </p:cNvPr>
            <p:cNvSpPr txBox="1"/>
            <p:nvPr/>
          </p:nvSpPr>
          <p:spPr>
            <a:xfrm>
              <a:off x="6432556" y="2553465"/>
              <a:ext cx="554609" cy="48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SO</a:t>
              </a:r>
              <a:r>
                <a:rPr kumimoji="0" lang="en-US" sz="12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2</a:t>
              </a:r>
              <a:endParaRPr kumimoji="0" lang="fr-FR" sz="12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EDCED47-432C-1818-A86C-8A0C706737BD}"/>
                </a:ext>
              </a:extLst>
            </p:cNvPr>
            <p:cNvSpPr txBox="1"/>
            <p:nvPr/>
          </p:nvSpPr>
          <p:spPr>
            <a:xfrm>
              <a:off x="7408031" y="2648524"/>
              <a:ext cx="821250" cy="48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HCHO</a:t>
              </a:r>
              <a:endParaRPr kumimoji="0" lang="fr-F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C8919F0-1B11-A7E3-204E-8F5C978029DD}"/>
                </a:ext>
              </a:extLst>
            </p:cNvPr>
            <p:cNvSpPr txBox="1"/>
            <p:nvPr/>
          </p:nvSpPr>
          <p:spPr>
            <a:xfrm>
              <a:off x="7070188" y="2241073"/>
              <a:ext cx="972814" cy="48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aerosol</a:t>
              </a:r>
              <a:endParaRPr kumimoji="0" lang="fr-F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5EDCED47-432C-1818-A86C-8A0C706737BD}"/>
              </a:ext>
            </a:extLst>
          </p:cNvPr>
          <p:cNvSpPr txBox="1"/>
          <p:nvPr/>
        </p:nvSpPr>
        <p:spPr>
          <a:xfrm>
            <a:off x="3928660" y="5334103"/>
            <a:ext cx="718720" cy="304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CHOCHO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DCED47-432C-1818-A86C-8A0C706737BD}"/>
              </a:ext>
            </a:extLst>
          </p:cNvPr>
          <p:cNvSpPr txBox="1"/>
          <p:nvPr/>
        </p:nvSpPr>
        <p:spPr>
          <a:xfrm>
            <a:off x="4191000" y="4955593"/>
            <a:ext cx="364297" cy="304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BrO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EDCED47-432C-1818-A86C-8A0C706737BD}"/>
              </a:ext>
            </a:extLst>
          </p:cNvPr>
          <p:cNvSpPr txBox="1"/>
          <p:nvPr/>
        </p:nvSpPr>
        <p:spPr>
          <a:xfrm>
            <a:off x="3400848" y="5048143"/>
            <a:ext cx="353717" cy="304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CH</a:t>
            </a:r>
            <a:r>
              <a:rPr kumimoji="0" lang="en-US" sz="1200" b="0" i="0" u="none" strike="noStrike" cap="none" spc="0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4</a:t>
            </a:r>
            <a:endParaRPr kumimoji="0" lang="fr-FR" sz="12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EDCED47-432C-1818-A86C-8A0C706737BD}"/>
              </a:ext>
            </a:extLst>
          </p:cNvPr>
          <p:cNvSpPr txBox="1"/>
          <p:nvPr/>
        </p:nvSpPr>
        <p:spPr>
          <a:xfrm>
            <a:off x="3355261" y="5244088"/>
            <a:ext cx="302863" cy="304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</a:t>
            </a:r>
            <a:endParaRPr kumimoji="0" lang="fr-FR" sz="12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863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"/>
          <a:stretch/>
        </p:blipFill>
        <p:spPr>
          <a:xfrm>
            <a:off x="7304172" y="932486"/>
            <a:ext cx="4603886" cy="2595461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594056"/>
              </p:ext>
            </p:extLst>
          </p:nvPr>
        </p:nvGraphicFramePr>
        <p:xfrm>
          <a:off x="7070212" y="932487"/>
          <a:ext cx="4900208" cy="2636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0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5720">
                <a:tc>
                  <a:txBody>
                    <a:bodyPr/>
                    <a:lstStyle/>
                    <a:p>
                      <a:pPr algn="l"/>
                      <a:r>
                        <a:rPr lang="fr-BE" sz="1700" b="1" dirty="0" smtClean="0">
                          <a:solidFill>
                            <a:srgbClr val="00B0F0"/>
                          </a:solidFill>
                        </a:rPr>
                        <a:t>L2_CLOUD</a:t>
                      </a:r>
                    </a:p>
                    <a:p>
                      <a:pPr algn="l"/>
                      <a:endParaRPr lang="fr-BE" sz="1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fr-BE" sz="1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fr-BE" sz="1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fr-BE" sz="1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fr-BE" sz="1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fr-BE" sz="1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fr-BE" sz="20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fr-BE" sz="14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fr-BE" sz="1700" b="1" dirty="0" smtClean="0">
                          <a:solidFill>
                            <a:srgbClr val="0070C0"/>
                          </a:solidFill>
                        </a:rPr>
                        <a:t>Lidar/radar</a:t>
                      </a:r>
                      <a:endParaRPr lang="fr-BE" sz="1700" dirty="0">
                        <a:solidFill>
                          <a:srgbClr val="0070C0"/>
                        </a:solidFill>
                      </a:endParaRPr>
                    </a:p>
                  </a:txBody>
                  <a:tcPr marL="5400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6" descr="C:\Users\lambert\AppData\Local\Microsoft\Windows\INetCache\IE\MHXVHN9T\1399995805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720" y="1253747"/>
            <a:ext cx="421231" cy="24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9" b="1407"/>
          <a:stretch/>
        </p:blipFill>
        <p:spPr>
          <a:xfrm>
            <a:off x="10964090" y="3201954"/>
            <a:ext cx="882504" cy="32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099" y="2702994"/>
            <a:ext cx="751057" cy="4550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2F81519-53E5-A4ED-0853-A82E30540512}"/>
              </a:ext>
            </a:extLst>
          </p:cNvPr>
          <p:cNvGrpSpPr/>
          <p:nvPr/>
        </p:nvGrpSpPr>
        <p:grpSpPr>
          <a:xfrm>
            <a:off x="857984" y="4237983"/>
            <a:ext cx="4621082" cy="2218151"/>
            <a:chOff x="322728" y="1096922"/>
            <a:chExt cx="7162802" cy="450610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B10273-5A34-C10D-5382-9AF577C6A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781"/>
            <a:stretch/>
          </p:blipFill>
          <p:spPr>
            <a:xfrm>
              <a:off x="322728" y="1167460"/>
              <a:ext cx="7162802" cy="443556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3B8A75-03C8-C58B-ACB1-E50EB0DF685E}"/>
                </a:ext>
              </a:extLst>
            </p:cNvPr>
            <p:cNvCxnSpPr>
              <a:cxnSpLocks/>
            </p:cNvCxnSpPr>
            <p:nvPr/>
          </p:nvCxnSpPr>
          <p:spPr>
            <a:xfrm>
              <a:off x="6324625" y="1167461"/>
              <a:ext cx="0" cy="4076892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B021C0D-1117-1C3D-5350-C57498924627}"/>
                </a:ext>
              </a:extLst>
            </p:cNvPr>
            <p:cNvCxnSpPr>
              <a:cxnSpLocks/>
            </p:cNvCxnSpPr>
            <p:nvPr/>
          </p:nvCxnSpPr>
          <p:spPr>
            <a:xfrm>
              <a:off x="5378824" y="1167461"/>
              <a:ext cx="0" cy="4076892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C364F3-A54E-8024-66C1-94647A540625}"/>
                </a:ext>
              </a:extLst>
            </p:cNvPr>
            <p:cNvCxnSpPr>
              <a:cxnSpLocks/>
            </p:cNvCxnSpPr>
            <p:nvPr/>
          </p:nvCxnSpPr>
          <p:spPr>
            <a:xfrm>
              <a:off x="4455459" y="1167461"/>
              <a:ext cx="0" cy="4076892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7E59B03-0CED-37E0-FC1D-A9E42CD1C681}"/>
                </a:ext>
              </a:extLst>
            </p:cNvPr>
            <p:cNvCxnSpPr>
              <a:cxnSpLocks/>
            </p:cNvCxnSpPr>
            <p:nvPr/>
          </p:nvCxnSpPr>
          <p:spPr>
            <a:xfrm>
              <a:off x="3514166" y="1167461"/>
              <a:ext cx="0" cy="396035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EDEA9B5-A2E9-A8B9-73B3-F7A030E198B8}"/>
                </a:ext>
              </a:extLst>
            </p:cNvPr>
            <p:cNvCxnSpPr>
              <a:cxnSpLocks/>
            </p:cNvCxnSpPr>
            <p:nvPr/>
          </p:nvCxnSpPr>
          <p:spPr>
            <a:xfrm>
              <a:off x="2617695" y="1167461"/>
              <a:ext cx="0" cy="396035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82B8077-F933-BF3E-D1D4-8151646C583B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1" y="1167461"/>
              <a:ext cx="0" cy="396035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BB49C1-9EEB-EF05-2156-3BF9880F0D6C}"/>
                </a:ext>
              </a:extLst>
            </p:cNvPr>
            <p:cNvSpPr txBox="1"/>
            <p:nvPr/>
          </p:nvSpPr>
          <p:spPr>
            <a:xfrm>
              <a:off x="6405301" y="1096922"/>
              <a:ext cx="891059" cy="532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V2.6.1</a:t>
              </a:r>
              <a:endParaRPr kumimoji="0" lang="en-BE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DC172D5-5EE8-2778-F7E7-E0C9ECDB6805}"/>
                </a:ext>
              </a:extLst>
            </p:cNvPr>
            <p:cNvSpPr/>
            <p:nvPr/>
          </p:nvSpPr>
          <p:spPr>
            <a:xfrm>
              <a:off x="1550892" y="1947672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5625D80-FCD9-EEC6-B33D-2A103076DE62}"/>
                </a:ext>
              </a:extLst>
            </p:cNvPr>
            <p:cNvSpPr/>
            <p:nvPr/>
          </p:nvSpPr>
          <p:spPr>
            <a:xfrm>
              <a:off x="2500029" y="2018923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6015D95-B20D-9BAB-14E2-0D54C23CE6DC}"/>
                </a:ext>
              </a:extLst>
            </p:cNvPr>
            <p:cNvSpPr/>
            <p:nvPr/>
          </p:nvSpPr>
          <p:spPr>
            <a:xfrm>
              <a:off x="3423393" y="1925110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2E580C3-150D-D109-2D86-EC9796BDC2FA}"/>
                </a:ext>
              </a:extLst>
            </p:cNvPr>
            <p:cNvSpPr/>
            <p:nvPr/>
          </p:nvSpPr>
          <p:spPr>
            <a:xfrm>
              <a:off x="4410637" y="1947672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343C54-5ED2-88DC-1A8A-38CB81E731E6}"/>
                </a:ext>
              </a:extLst>
            </p:cNvPr>
            <p:cNvSpPr/>
            <p:nvPr/>
          </p:nvSpPr>
          <p:spPr>
            <a:xfrm>
              <a:off x="5279086" y="1928726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C538252-CFBA-D839-0D9B-420180670E24}"/>
                </a:ext>
              </a:extLst>
            </p:cNvPr>
            <p:cNvSpPr/>
            <p:nvPr/>
          </p:nvSpPr>
          <p:spPr>
            <a:xfrm>
              <a:off x="6261848" y="2097546"/>
              <a:ext cx="412379" cy="390413"/>
            </a:xfrm>
            <a:prstGeom prst="ellipse">
              <a:avLst/>
            </a:prstGeom>
            <a:noFill/>
            <a:ln w="19050" cap="flat">
              <a:solidFill>
                <a:srgbClr val="FF0000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4934776-7EA8-613C-DA58-255DA8E24AE8}"/>
                </a:ext>
              </a:extLst>
            </p:cNvPr>
            <p:cNvSpPr/>
            <p:nvPr/>
          </p:nvSpPr>
          <p:spPr>
            <a:xfrm>
              <a:off x="1712257" y="4232885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D76288A-C3AB-C616-0A46-A1099DC3CB04}"/>
                </a:ext>
              </a:extLst>
            </p:cNvPr>
            <p:cNvSpPr/>
            <p:nvPr/>
          </p:nvSpPr>
          <p:spPr>
            <a:xfrm>
              <a:off x="2653551" y="4410784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495AE38-91F1-0662-236A-FFEDEE8F7A36}"/>
                </a:ext>
              </a:extLst>
            </p:cNvPr>
            <p:cNvSpPr/>
            <p:nvPr/>
          </p:nvSpPr>
          <p:spPr>
            <a:xfrm>
              <a:off x="3570180" y="4398707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3E400A-D8FE-4B6E-2EBE-D1866B84D33D}"/>
                </a:ext>
              </a:extLst>
            </p:cNvPr>
            <p:cNvSpPr/>
            <p:nvPr/>
          </p:nvSpPr>
          <p:spPr>
            <a:xfrm>
              <a:off x="4555198" y="4324709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32A9A5D-D6B1-DA3A-31C8-FCD218A40920}"/>
                </a:ext>
              </a:extLst>
            </p:cNvPr>
            <p:cNvSpPr/>
            <p:nvPr/>
          </p:nvSpPr>
          <p:spPr>
            <a:xfrm>
              <a:off x="5455020" y="4343655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6037580-E775-49D8-79A1-730732DF18CD}"/>
                </a:ext>
              </a:extLst>
            </p:cNvPr>
            <p:cNvSpPr/>
            <p:nvPr/>
          </p:nvSpPr>
          <p:spPr>
            <a:xfrm>
              <a:off x="6468037" y="3668459"/>
              <a:ext cx="412379" cy="390413"/>
            </a:xfrm>
            <a:prstGeom prst="ellipse">
              <a:avLst/>
            </a:prstGeom>
            <a:noFill/>
            <a:ln w="19050" cap="flat">
              <a:solidFill>
                <a:srgbClr val="FF0000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F9679AB-DF42-9997-BEC7-0D0F9F1937E5}"/>
              </a:ext>
            </a:extLst>
          </p:cNvPr>
          <p:cNvSpPr txBox="1"/>
          <p:nvPr/>
        </p:nvSpPr>
        <p:spPr>
          <a:xfrm>
            <a:off x="7133484" y="573981"/>
            <a:ext cx="4812712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Vs. ACTRIS-Cloudnet networks of cloud lidars &amp; radars</a:t>
            </a:r>
            <a:endParaRPr lang="en-BE" sz="1600" b="1" dirty="0">
              <a:solidFill>
                <a:schemeClr val="bg1"/>
              </a:solidFill>
            </a:endParaRPr>
          </a:p>
        </p:txBody>
      </p:sp>
      <p:pic>
        <p:nvPicPr>
          <p:cNvPr id="30" name="Picture 29" descr="A close-up of a graph&#10;&#10;Description automatically generated">
            <a:extLst>
              <a:ext uri="{FF2B5EF4-FFF2-40B4-BE49-F238E27FC236}">
                <a16:creationId xmlns:a16="http://schemas.microsoft.com/office/drawing/2014/main" id="{63EF257F-18B6-7F44-3359-B7BDE8CD2E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60"/>
          <a:stretch/>
        </p:blipFill>
        <p:spPr>
          <a:xfrm>
            <a:off x="6978132" y="3604915"/>
            <a:ext cx="4940019" cy="2649260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/>
        </p:nvSpPr>
        <p:spPr>
          <a:xfrm>
            <a:off x="371221" y="1494448"/>
            <a:ext cx="5810984" cy="2086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731519" marR="0" indent="-27431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1219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25908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30480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3505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39624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indent="0" hangingPunct="1">
              <a:buNone/>
            </a:pPr>
            <a:r>
              <a:rPr lang="en-US" sz="1600" b="1" dirty="0" smtClean="0"/>
              <a:t>Cloud parameters scrutinized</a:t>
            </a:r>
          </a:p>
          <a:p>
            <a:pPr hangingPunct="1">
              <a:buFont typeface="Wingdings" panose="05000000000000000000" pitchFamily="2" charset="2"/>
              <a:buChar char="ü"/>
            </a:pPr>
            <a:r>
              <a:rPr lang="en-US" sz="1400" dirty="0" smtClean="0"/>
              <a:t>Top and mean heights, fractional cover, optical thickness</a:t>
            </a:r>
            <a:endParaRPr lang="en-US" sz="1400" dirty="0"/>
          </a:p>
          <a:p>
            <a:pPr hangingPunct="1">
              <a:buFont typeface="Wingdings" panose="05000000000000000000" pitchFamily="2" charset="2"/>
              <a:buChar char="ü"/>
            </a:pPr>
            <a:r>
              <a:rPr lang="en-US" sz="1400" dirty="0" smtClean="0"/>
              <a:t>Processors: OCRA/ROCINN CAL &amp; CRB, FRESCO</a:t>
            </a:r>
          </a:p>
          <a:p>
            <a:pPr marL="0" indent="0" hangingPunct="1">
              <a:buNone/>
            </a:pPr>
            <a:r>
              <a:rPr lang="en-US" sz="1600" b="1" dirty="0" smtClean="0"/>
              <a:t>Validation particulars</a:t>
            </a:r>
            <a:endParaRPr lang="en-US" sz="1600" b="1" dirty="0"/>
          </a:p>
          <a:p>
            <a:pPr hangingPunct="1">
              <a:buFont typeface="Wingdings" panose="05000000000000000000" pitchFamily="2" charset="2"/>
              <a:buChar char="ü"/>
            </a:pPr>
            <a:r>
              <a:rPr lang="en-US" sz="1400" dirty="0" smtClean="0"/>
              <a:t>Low/middle cloud fraction with focus on AQ and 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 retrievals</a:t>
            </a:r>
          </a:p>
          <a:p>
            <a:pPr hangingPunct="1">
              <a:buFont typeface="Wingdings" panose="05000000000000000000" pitchFamily="2" charset="2"/>
              <a:buChar char="ü"/>
            </a:pPr>
            <a:r>
              <a:rPr lang="en-US" sz="1400" dirty="0" smtClean="0"/>
              <a:t>Vs. </a:t>
            </a:r>
            <a:r>
              <a:rPr lang="en-US" sz="1400" u="sng" dirty="0" smtClean="0"/>
              <a:t>OPERATIONAL</a:t>
            </a:r>
            <a:r>
              <a:rPr lang="en-US" sz="1400" dirty="0" smtClean="0"/>
              <a:t> network ACTRIS-Cloudnet</a:t>
            </a:r>
          </a:p>
          <a:p>
            <a:pPr hangingPunct="1">
              <a:buFont typeface="Wingdings" panose="05000000000000000000" pitchFamily="2" charset="2"/>
              <a:buChar char="ü"/>
            </a:pPr>
            <a:r>
              <a:rPr lang="en-US" sz="1400" dirty="0" smtClean="0"/>
              <a:t>Vs. satellites: OMI, VIIRS</a:t>
            </a:r>
          </a:p>
        </p:txBody>
      </p:sp>
      <p:sp>
        <p:nvSpPr>
          <p:cNvPr id="32" name="Rechteck 3"/>
          <p:cNvSpPr/>
          <p:nvPr/>
        </p:nvSpPr>
        <p:spPr>
          <a:xfrm>
            <a:off x="1159882" y="4045571"/>
            <a:ext cx="4233662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Effects of S5P OCRA cloud fraction version changes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304800" y="293774"/>
            <a:ext cx="10515600" cy="1070595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GB" sz="4000" b="1" dirty="0" smtClean="0"/>
              <a:t>Cloud Properties Validation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1300" dirty="0" smtClean="0"/>
              <a:t/>
            </a:r>
            <a:br>
              <a:rPr lang="en-GB" sz="1300" dirty="0" smtClean="0"/>
            </a:br>
            <a:r>
              <a:rPr lang="en-GB" sz="1400" dirty="0" smtClean="0"/>
              <a:t>Coordinator: </a:t>
            </a:r>
            <a:r>
              <a:rPr lang="en-GB" sz="1467" spc="-20" dirty="0" smtClean="0"/>
              <a:t>Steven Compernolle (BIRA-IASB). </a:t>
            </a:r>
            <a:br>
              <a:rPr lang="en-GB" sz="1467" spc="-20" dirty="0" smtClean="0"/>
            </a:br>
            <a:r>
              <a:rPr lang="en-GB" sz="1467" spc="-20" dirty="0" smtClean="0"/>
              <a:t>Contributors: Ronny Lutz, </a:t>
            </a:r>
            <a:r>
              <a:rPr lang="en-GB" sz="1467" spc="-20" dirty="0" err="1" smtClean="0"/>
              <a:t>Athina</a:t>
            </a:r>
            <a:r>
              <a:rPr lang="en-GB" sz="1467" spc="-20" dirty="0" smtClean="0"/>
              <a:t> Argyrouli, Victor Molina Garcia (DLR), </a:t>
            </a:r>
          </a:p>
          <a:p>
            <a:pPr hangingPunct="1"/>
            <a:r>
              <a:rPr lang="en-GB" sz="1467" spc="-20" dirty="0" smtClean="0"/>
              <a:t>	 Maarten Sneep (KNMI)</a:t>
            </a:r>
            <a:endParaRPr lang="en-GB" sz="1467" spc="-20" dirty="0"/>
          </a:p>
        </p:txBody>
      </p:sp>
    </p:spTree>
    <p:extLst>
      <p:ext uri="{BB962C8B-B14F-4D97-AF65-F5344CB8AC3E}">
        <p14:creationId xmlns:p14="http://schemas.microsoft.com/office/powerpoint/2010/main" val="2678066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304800" y="293774"/>
            <a:ext cx="10515600" cy="1070595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GB" sz="4000" b="1" dirty="0" smtClean="0"/>
              <a:t>Cloud Properties Validation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1300" dirty="0" smtClean="0"/>
              <a:t/>
            </a:r>
            <a:br>
              <a:rPr lang="en-GB" sz="1300" dirty="0" smtClean="0"/>
            </a:br>
            <a:r>
              <a:rPr lang="en-GB" sz="1400" dirty="0" smtClean="0"/>
              <a:t>Coordinator: </a:t>
            </a:r>
            <a:r>
              <a:rPr lang="en-GB" sz="1467" spc="-20" dirty="0" smtClean="0"/>
              <a:t>Steven Compernolle (BIRA-IASB). </a:t>
            </a:r>
            <a:br>
              <a:rPr lang="en-GB" sz="1467" spc="-20" dirty="0" smtClean="0"/>
            </a:br>
            <a:r>
              <a:rPr lang="en-GB" sz="1467" spc="-20" dirty="0" smtClean="0"/>
              <a:t>Contributors: Ronny Lutz, </a:t>
            </a:r>
            <a:r>
              <a:rPr lang="en-GB" sz="1467" spc="-20" dirty="0" err="1" smtClean="0"/>
              <a:t>Athina</a:t>
            </a:r>
            <a:r>
              <a:rPr lang="en-GB" sz="1467" spc="-20" dirty="0" smtClean="0"/>
              <a:t> Argyrouli, Victor Molina Garcia (DLR), </a:t>
            </a:r>
          </a:p>
          <a:p>
            <a:pPr hangingPunct="1"/>
            <a:r>
              <a:rPr lang="en-GB" sz="1467" spc="-20" dirty="0" smtClean="0"/>
              <a:t>	 Maarten Sneep (KNMI)</a:t>
            </a:r>
            <a:endParaRPr lang="en-GB" sz="1467" spc="-20" dirty="0"/>
          </a:p>
        </p:txBody>
      </p:sp>
      <p:pic>
        <p:nvPicPr>
          <p:cNvPr id="47" name="Picture 4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A229CD0-ABCF-8E8B-31D1-2048DE1CA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44032" r="6462" b="2020"/>
          <a:stretch/>
        </p:blipFill>
        <p:spPr>
          <a:xfrm>
            <a:off x="0" y="1905000"/>
            <a:ext cx="6602039" cy="301215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7EDCA75-848A-3333-36CD-BAD9F6E4AF2B}"/>
              </a:ext>
            </a:extLst>
          </p:cNvPr>
          <p:cNvSpPr/>
          <p:nvPr/>
        </p:nvSpPr>
        <p:spPr>
          <a:xfrm>
            <a:off x="577346" y="1523426"/>
            <a:ext cx="1728019" cy="34611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FRESCO v1.3</a:t>
            </a:r>
            <a:endParaRPr lang="en-BE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1F0578B-05C3-7A0C-1B40-745F6397EFBD}"/>
              </a:ext>
            </a:extLst>
          </p:cNvPr>
          <p:cNvSpPr/>
          <p:nvPr/>
        </p:nvSpPr>
        <p:spPr>
          <a:xfrm>
            <a:off x="2744574" y="1515338"/>
            <a:ext cx="1486232" cy="35242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v1.4</a:t>
            </a:r>
            <a:endParaRPr lang="en-BE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200E96B-6AB2-36E4-585A-3CF85A693BC4}"/>
              </a:ext>
            </a:extLst>
          </p:cNvPr>
          <p:cNvSpPr/>
          <p:nvPr/>
        </p:nvSpPr>
        <p:spPr>
          <a:xfrm>
            <a:off x="4712450" y="1524058"/>
            <a:ext cx="1581098" cy="35242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en-US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v2.2-2.</a:t>
            </a:r>
            <a:r>
              <a:rPr lang="en-US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B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3079FF0-647A-4567-53DA-D5F040FED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437" y="4104230"/>
            <a:ext cx="1083248" cy="41663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A4A49C7-7B8F-905E-7E6F-3503D30FCB6D}"/>
              </a:ext>
            </a:extLst>
          </p:cNvPr>
          <p:cNvSpPr txBox="1"/>
          <p:nvPr/>
        </p:nvSpPr>
        <p:spPr>
          <a:xfrm>
            <a:off x="1547365" y="4917156"/>
            <a:ext cx="462371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Comparison using low clouds: most relevant for trace gas </a:t>
            </a:r>
            <a:r>
              <a:rPr lang="en-US" dirty="0" smtClean="0"/>
              <a:t>data retrieval </a:t>
            </a:r>
            <a:endParaRPr lang="en-BE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8B38F5B-989B-36AE-D868-6695A9EB14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245" y="4595925"/>
            <a:ext cx="5336161" cy="1821870"/>
          </a:xfrm>
          <a:prstGeom prst="rect">
            <a:avLst/>
          </a:prstGeom>
          <a:noFill/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09DEEBC-3B1B-21D1-4C40-410DC45A7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1938" y="4121837"/>
            <a:ext cx="523104" cy="51664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CC999A4-68E7-C278-E2D3-FCDA4C9386D3}"/>
              </a:ext>
            </a:extLst>
          </p:cNvPr>
          <p:cNvSpPr txBox="1"/>
          <p:nvPr/>
        </p:nvSpPr>
        <p:spPr>
          <a:xfrm>
            <a:off x="6738245" y="1728191"/>
            <a:ext cx="501358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S5P FRESCO</a:t>
            </a:r>
            <a:r>
              <a:rPr lang="en-US" dirty="0"/>
              <a:t> upgrade v1.4: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cloud height</a:t>
            </a:r>
            <a:r>
              <a:rPr lang="en-US" dirty="0"/>
              <a:t> increase from </a:t>
            </a:r>
            <a:br>
              <a:rPr lang="en-US" dirty="0"/>
            </a:br>
            <a:r>
              <a:rPr lang="en-US" dirty="0"/>
              <a:t>Cloudnet ~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cloud base height</a:t>
            </a:r>
            <a:r>
              <a:rPr lang="en-US" dirty="0"/>
              <a:t> to </a:t>
            </a:r>
            <a:br>
              <a:rPr lang="en-US" dirty="0"/>
            </a:br>
            <a:r>
              <a:rPr lang="en-US" dirty="0"/>
              <a:t>in-between </a:t>
            </a:r>
            <a:r>
              <a:rPr lang="en-US" dirty="0">
                <a:solidFill>
                  <a:srgbClr val="00B050"/>
                </a:solidFill>
              </a:rPr>
              <a:t>mean height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top height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A2536D1-15D4-7729-B46F-FB3337C194EC}"/>
              </a:ext>
            </a:extLst>
          </p:cNvPr>
          <p:cNvSpPr txBox="1"/>
          <p:nvPr/>
        </p:nvSpPr>
        <p:spPr>
          <a:xfrm>
            <a:off x="8399422" y="4226593"/>
            <a:ext cx="253838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S5P NO</a:t>
            </a:r>
            <a:r>
              <a:rPr lang="en-US" baseline="-25000" dirty="0"/>
              <a:t>2</a:t>
            </a:r>
            <a:r>
              <a:rPr lang="en-US" dirty="0"/>
              <a:t> vs PGN Pandora</a:t>
            </a:r>
            <a:endParaRPr lang="en-BE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9DA1761-3B36-142E-C961-840A7A13630E}"/>
              </a:ext>
            </a:extLst>
          </p:cNvPr>
          <p:cNvSpPr txBox="1"/>
          <p:nvPr/>
        </p:nvSpPr>
        <p:spPr>
          <a:xfrm>
            <a:off x="8034221" y="3752505"/>
            <a:ext cx="2538387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lower bias in S5P NO</a:t>
            </a:r>
            <a:r>
              <a:rPr lang="en-US" baseline="-25000" dirty="0"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BE" dirty="0"/>
          </a:p>
        </p:txBody>
      </p:sp>
      <p:sp>
        <p:nvSpPr>
          <p:cNvPr id="59" name="Arrow: Down 21">
            <a:extLst>
              <a:ext uri="{FF2B5EF4-FFF2-40B4-BE49-F238E27FC236}">
                <a16:creationId xmlns:a16="http://schemas.microsoft.com/office/drawing/2014/main" id="{411F2488-9B4B-3E61-AC1A-8E0804A12D9B}"/>
              </a:ext>
            </a:extLst>
          </p:cNvPr>
          <p:cNvSpPr/>
          <p:nvPr/>
        </p:nvSpPr>
        <p:spPr>
          <a:xfrm>
            <a:off x="9061368" y="3008743"/>
            <a:ext cx="484094" cy="69257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9" b="1407"/>
          <a:stretch/>
        </p:blipFill>
        <p:spPr>
          <a:xfrm>
            <a:off x="6617940" y="3674033"/>
            <a:ext cx="882504" cy="3224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949" y="3175073"/>
            <a:ext cx="751057" cy="45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96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90649"/>
            <a:ext cx="10515600" cy="776151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/>
              <a:t>O</a:t>
            </a:r>
            <a:r>
              <a:rPr lang="en-GB" sz="4000" b="1" baseline="-25000" dirty="0" smtClean="0"/>
              <a:t>3</a:t>
            </a:r>
            <a:r>
              <a:rPr lang="en-GB" sz="4000" b="1" dirty="0" smtClean="0"/>
              <a:t> Column Validation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1300" dirty="0"/>
              <a:t/>
            </a:r>
            <a:br>
              <a:rPr lang="en-GB" sz="1300" dirty="0"/>
            </a:br>
            <a:r>
              <a:rPr lang="en-GB" sz="1400" dirty="0"/>
              <a:t>Coordinator: </a:t>
            </a:r>
            <a:r>
              <a:rPr lang="en-GB" sz="1467" spc="-20" dirty="0"/>
              <a:t>Tijl Verhoelst (BIRA-IASB) Contributors: Katerina Garane (AUTH</a:t>
            </a:r>
            <a:r>
              <a:rPr lang="en-GB" sz="1467" spc="-20" dirty="0" smtClean="0"/>
              <a:t>),</a:t>
            </a:r>
            <a:br>
              <a:rPr lang="en-GB" sz="1467" spc="-20" dirty="0" smtClean="0"/>
            </a:br>
            <a:r>
              <a:rPr lang="en-GB" sz="1467" spc="-20" dirty="0"/>
              <a:t>	</a:t>
            </a:r>
            <a:r>
              <a:rPr lang="en-GB" sz="1467" spc="-20" dirty="0" smtClean="0"/>
              <a:t>  </a:t>
            </a:r>
            <a:r>
              <a:rPr lang="en-GB" sz="1467" spc="-20" dirty="0"/>
              <a:t>Klaus-Peter Heue (DLR)</a:t>
            </a:r>
          </a:p>
        </p:txBody>
      </p:sp>
      <p:pic>
        <p:nvPicPr>
          <p:cNvPr id="4" name="Εικόνα 6">
            <a:extLst>
              <a:ext uri="{FF2B5EF4-FFF2-40B4-BE49-F238E27FC236}">
                <a16:creationId xmlns:a16="http://schemas.microsoft.com/office/drawing/2014/main" id="{281A4548-4329-60E2-42B9-D5C6556C86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2"/>
          <a:stretch/>
        </p:blipFill>
        <p:spPr bwMode="auto">
          <a:xfrm>
            <a:off x="152400" y="1676400"/>
            <a:ext cx="6140162" cy="45159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28A342-30AA-AAE9-AF1C-C9E44406DC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135" b="4933"/>
          <a:stretch/>
        </p:blipFill>
        <p:spPr>
          <a:xfrm>
            <a:off x="6781800" y="1600200"/>
            <a:ext cx="5047368" cy="44448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4058" y="1445568"/>
            <a:ext cx="316208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S5P vs. Brewer Network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2400" y="1102668"/>
            <a:ext cx="287835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S5P OFFL vs. S5P NRTI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" name="graphics1"/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535655" y="1472538"/>
            <a:ext cx="362691" cy="465001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8111" y="1415088"/>
            <a:ext cx="410357" cy="60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44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sron_whitewide">
  <a:themeElements>
    <a:clrScheme name="Custom 1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1F497D"/>
      </a:accent2>
      <a:accent3>
        <a:srgbClr val="64C204"/>
      </a:accent3>
      <a:accent4>
        <a:srgbClr val="FF6666"/>
      </a:accent4>
      <a:accent5>
        <a:srgbClr val="FFFF00"/>
      </a:accent5>
      <a:accent6>
        <a:srgbClr val="593D7B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resentation7" id="{BEA80449-4CBF-E248-BAA7-824FF88FDF55}" vid="{CA5873E9-E79B-9343-9D21-E22EFE91125C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1842</Words>
  <Application>Microsoft Office PowerPoint</Application>
  <PresentationFormat>Widescreen</PresentationFormat>
  <Paragraphs>295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MS PGothic</vt:lpstr>
      <vt:lpstr>Arial</vt:lpstr>
      <vt:lpstr>Calibri</vt:lpstr>
      <vt:lpstr>Cambria Math</vt:lpstr>
      <vt:lpstr>Open Sans</vt:lpstr>
      <vt:lpstr>Symbol</vt:lpstr>
      <vt:lpstr>Tahoma</vt:lpstr>
      <vt:lpstr>Times New Roman</vt:lpstr>
      <vt:lpstr>Verdana</vt:lpstr>
      <vt:lpstr>Wingdings</vt:lpstr>
      <vt:lpstr>Office Theme</vt:lpstr>
      <vt:lpstr>1_ESA_Presentation_CLEAR</vt:lpstr>
      <vt:lpstr>sron_whitewide</vt:lpstr>
      <vt:lpstr>Atmospheric Mission Performance  Cluster (ATM-MPC)   Sentinel-5 Precursor TROPOMI Validation Update</vt:lpstr>
      <vt:lpstr>PowerPoint Presentation</vt:lpstr>
      <vt:lpstr>Fiducial Reference Measurements and Other Validation Data</vt:lpstr>
      <vt:lpstr>VDAF-AVS:  Automated comparison to ground-based networks and  permanent reporting of S5P TROPOMI L2(+) data Quality Indicators</vt:lpstr>
      <vt:lpstr>L1B Radiance, Irradiance and Reflectance Stability  Coordinator: Emiel van der Plas (KNMI) Contributors: Melanie Coldewey-Egbers (DLR), Erwin Loots (KNMI) </vt:lpstr>
      <vt:lpstr>Validation of S5P Cloud Products as Major Influence Quantities for Other S5P Data Products </vt:lpstr>
      <vt:lpstr>PowerPoint Presentation</vt:lpstr>
      <vt:lpstr>PowerPoint Presentation</vt:lpstr>
      <vt:lpstr>O3 Column Validation  Coordinator: Tijl Verhoelst (BIRA-IASB) Contributors: Katerina Garane (AUTH),    Klaus-Peter Heue (DLR)</vt:lpstr>
      <vt:lpstr>PowerPoint Presentation</vt:lpstr>
      <vt:lpstr>Ozone Profile Validation  Coordinator: A. Keppens. Contributors: D. Hubert, J.-C. Lambert</vt:lpstr>
      <vt:lpstr>NO2 (Partial) Columns Validation Validation coordinator: K.-U. Eichmann (IUPB) Contributors: S. Compernolle, G. Pinardi, and T. Verhoelst (BIRA-IASB), H. Eskes, J. van Geffen  (KNMI) </vt:lpstr>
      <vt:lpstr>Open issue in L2_NO2        Need for mission reprocessing</vt:lpstr>
      <vt:lpstr>HCHO Column Validation Validation coordinator: K.-U. Eichmann (IUPB). Contributors: S. Compernolle, I. De Smedt, G. Pinardi, C. Vigouroux (BIRA-IASB)</vt:lpstr>
      <vt:lpstr>PowerPoint Presentation</vt:lpstr>
      <vt:lpstr>PowerPoint Presentation</vt:lpstr>
      <vt:lpstr>CO and CH4 Columns Validation  Validation coordinators B. Langerock and M. K. Sha (BIRA-IASB)</vt:lpstr>
      <vt:lpstr>PowerPoint Presentation</vt:lpstr>
      <vt:lpstr>PowerPoint Presentation</vt:lpstr>
      <vt:lpstr>S5P TROPOMI Routine Validation Service Portal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2025-06-10T22:27:19Z</dcterms:modified>
</cp:coreProperties>
</file>