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8" r:id="rId2"/>
    <p:sldId id="269" r:id="rId3"/>
    <p:sldId id="282" r:id="rId4"/>
    <p:sldId id="283" r:id="rId5"/>
    <p:sldId id="262" r:id="rId6"/>
    <p:sldId id="261" r:id="rId7"/>
    <p:sldId id="271" r:id="rId8"/>
    <p:sldId id="273" r:id="rId9"/>
    <p:sldId id="276" r:id="rId10"/>
    <p:sldId id="281" r:id="rId11"/>
    <p:sldId id="279" r:id="rId12"/>
    <p:sldId id="278" r:id="rId13"/>
    <p:sldId id="266" r:id="rId14"/>
    <p:sldId id="265" r:id="rId15"/>
    <p:sldId id="1042652990"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781"/>
  </p:normalViewPr>
  <p:slideViewPr>
    <p:cSldViewPr snapToGrid="0">
      <p:cViewPr varScale="1">
        <p:scale>
          <a:sx n="116" d="100"/>
          <a:sy n="116" d="100"/>
        </p:scale>
        <p:origin x="96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D60DD-4C82-F44A-BAB3-4110644D3C7D}" type="datetimeFigureOut">
              <a:rPr lang="en-US" smtClean="0"/>
              <a:t>7/26/25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4FDE8-8515-4743-92D9-C568A10640E4}" type="slidenum">
              <a:rPr lang="en-US" smtClean="0"/>
              <a:t>‹#›</a:t>
            </a:fld>
            <a:endParaRPr lang="en-US"/>
          </a:p>
        </p:txBody>
      </p:sp>
    </p:spTree>
    <p:extLst>
      <p:ext uri="{BB962C8B-B14F-4D97-AF65-F5344CB8AC3E}">
        <p14:creationId xmlns:p14="http://schemas.microsoft.com/office/powerpoint/2010/main" val="280263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4FDE8-8515-4743-92D9-C568A10640E4}" type="slidenum">
              <a:rPr lang="en-US" smtClean="0"/>
              <a:t>1</a:t>
            </a:fld>
            <a:endParaRPr lang="en-US"/>
          </a:p>
        </p:txBody>
      </p:sp>
    </p:spTree>
    <p:extLst>
      <p:ext uri="{BB962C8B-B14F-4D97-AF65-F5344CB8AC3E}">
        <p14:creationId xmlns:p14="http://schemas.microsoft.com/office/powerpoint/2010/main" val="340120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3A00-BAF2-0D5A-7DF7-A88D9044F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0770D-9890-BF0B-D196-A0135E431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3B66B-3C32-87A8-B6D6-AC1892492724}"/>
              </a:ext>
            </a:extLst>
          </p:cNvPr>
          <p:cNvSpPr>
            <a:spLocks noGrp="1"/>
          </p:cNvSpPr>
          <p:nvPr>
            <p:ph type="body" idx="1"/>
          </p:nvPr>
        </p:nvSpPr>
        <p:spPr/>
        <p:txBody>
          <a:bodyPr/>
          <a:lstStyle/>
          <a:p>
            <a:pPr lvl="1"/>
            <a:endParaRPr lang="en-US" dirty="0"/>
          </a:p>
        </p:txBody>
      </p:sp>
      <p:sp>
        <p:nvSpPr>
          <p:cNvPr id="4" name="Slide Number Placeholder 3">
            <a:extLst>
              <a:ext uri="{FF2B5EF4-FFF2-40B4-BE49-F238E27FC236}">
                <a16:creationId xmlns:a16="http://schemas.microsoft.com/office/drawing/2014/main" id="{53D47B0B-BC1C-5CC0-4E4C-C42428F623CA}"/>
              </a:ext>
            </a:extLst>
          </p:cNvPr>
          <p:cNvSpPr>
            <a:spLocks noGrp="1"/>
          </p:cNvSpPr>
          <p:nvPr>
            <p:ph type="sldNum" sz="quarter" idx="5"/>
          </p:nvPr>
        </p:nvSpPr>
        <p:spPr/>
        <p:txBody>
          <a:bodyPr/>
          <a:lstStyle/>
          <a:p>
            <a:fld id="{D4A4FDE8-8515-4743-92D9-C568A10640E4}" type="slidenum">
              <a:rPr lang="en-US" smtClean="0"/>
              <a:t>12</a:t>
            </a:fld>
            <a:endParaRPr lang="en-US"/>
          </a:p>
        </p:txBody>
      </p:sp>
    </p:spTree>
    <p:extLst>
      <p:ext uri="{BB962C8B-B14F-4D97-AF65-F5344CB8AC3E}">
        <p14:creationId xmlns:p14="http://schemas.microsoft.com/office/powerpoint/2010/main" val="199153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4FDE8-8515-4743-92D9-C568A10640E4}" type="slidenum">
              <a:rPr lang="en-US" smtClean="0"/>
              <a:t>13</a:t>
            </a:fld>
            <a:endParaRPr lang="en-US"/>
          </a:p>
        </p:txBody>
      </p:sp>
    </p:spTree>
    <p:extLst>
      <p:ext uri="{BB962C8B-B14F-4D97-AF65-F5344CB8AC3E}">
        <p14:creationId xmlns:p14="http://schemas.microsoft.com/office/powerpoint/2010/main" val="146989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4FDE8-8515-4743-92D9-C568A10640E4}" type="slidenum">
              <a:rPr lang="en-US" smtClean="0"/>
              <a:t>14</a:t>
            </a:fld>
            <a:endParaRPr lang="en-US"/>
          </a:p>
        </p:txBody>
      </p:sp>
    </p:spTree>
    <p:extLst>
      <p:ext uri="{BB962C8B-B14F-4D97-AF65-F5344CB8AC3E}">
        <p14:creationId xmlns:p14="http://schemas.microsoft.com/office/powerpoint/2010/main" val="59306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4A33-C443-9D8A-460B-8B73F85C4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58B24-CDD7-D2A3-B878-BAAD48204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00A6B-2664-F8BF-7DED-8872C65701C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contributions to this document have been done under a best-efforts approach leveraging measurement and modeling assets and scientist volunteers’ hours</a:t>
            </a:r>
            <a:r>
              <a:rPr lang="en-US" dirty="0">
                <a:effectLst/>
              </a:rPr>
              <a:t> </a:t>
            </a:r>
            <a:endParaRPr lang="en-US" dirty="0"/>
          </a:p>
        </p:txBody>
      </p:sp>
      <p:sp>
        <p:nvSpPr>
          <p:cNvPr id="4" name="Slide Number Placeholder 3">
            <a:extLst>
              <a:ext uri="{FF2B5EF4-FFF2-40B4-BE49-F238E27FC236}">
                <a16:creationId xmlns:a16="http://schemas.microsoft.com/office/drawing/2014/main" id="{2CD8BA0E-0E9C-D9BD-3504-A2A5A1E7F28D}"/>
              </a:ext>
            </a:extLst>
          </p:cNvPr>
          <p:cNvSpPr>
            <a:spLocks noGrp="1"/>
          </p:cNvSpPr>
          <p:nvPr>
            <p:ph type="sldNum" sz="quarter" idx="5"/>
          </p:nvPr>
        </p:nvSpPr>
        <p:spPr/>
        <p:txBody>
          <a:bodyPr/>
          <a:lstStyle/>
          <a:p>
            <a:fld id="{D4A4FDE8-8515-4743-92D9-C568A10640E4}" type="slidenum">
              <a:rPr lang="en-US" smtClean="0"/>
              <a:t>2</a:t>
            </a:fld>
            <a:endParaRPr lang="en-US"/>
          </a:p>
        </p:txBody>
      </p:sp>
    </p:spTree>
    <p:extLst>
      <p:ext uri="{BB962C8B-B14F-4D97-AF65-F5344CB8AC3E}">
        <p14:creationId xmlns:p14="http://schemas.microsoft.com/office/powerpoint/2010/main" val="486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B7E0B-3E29-0DAF-6AC4-1FC3534BC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D2495-18AA-F09E-FF48-841CB6155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AD4FC-0E2A-6D76-9B0D-D21AAF90A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1B0CA-200A-AB95-A8F9-15241536FB7B}"/>
              </a:ext>
            </a:extLst>
          </p:cNvPr>
          <p:cNvSpPr>
            <a:spLocks noGrp="1"/>
          </p:cNvSpPr>
          <p:nvPr>
            <p:ph type="sldNum" sz="quarter" idx="5"/>
          </p:nvPr>
        </p:nvSpPr>
        <p:spPr/>
        <p:txBody>
          <a:bodyPr/>
          <a:lstStyle/>
          <a:p>
            <a:fld id="{D4A4FDE8-8515-4743-92D9-C568A10640E4}" type="slidenum">
              <a:rPr lang="en-US" smtClean="0"/>
              <a:t>3</a:t>
            </a:fld>
            <a:endParaRPr lang="en-US"/>
          </a:p>
        </p:txBody>
      </p:sp>
    </p:spTree>
    <p:extLst>
      <p:ext uri="{BB962C8B-B14F-4D97-AF65-F5344CB8AC3E}">
        <p14:creationId xmlns:p14="http://schemas.microsoft.com/office/powerpoint/2010/main" val="305802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range from the 5</a:t>
            </a:r>
            <a:r>
              <a:rPr lang="en-US" baseline="30000" dirty="0"/>
              <a:t>th</a:t>
            </a:r>
            <a:r>
              <a:rPr lang="en-US" dirty="0"/>
              <a:t>-95th percentile is about 1-2e15 molecules cm-2 greater than </a:t>
            </a:r>
          </a:p>
        </p:txBody>
      </p:sp>
      <p:sp>
        <p:nvSpPr>
          <p:cNvPr id="4" name="Slide Number Placeholder 3"/>
          <p:cNvSpPr>
            <a:spLocks noGrp="1"/>
          </p:cNvSpPr>
          <p:nvPr>
            <p:ph type="sldNum" sz="quarter" idx="5"/>
          </p:nvPr>
        </p:nvSpPr>
        <p:spPr/>
        <p:txBody>
          <a:bodyPr/>
          <a:lstStyle/>
          <a:p>
            <a:fld id="{D4A4FDE8-8515-4743-92D9-C568A10640E4}" type="slidenum">
              <a:rPr lang="en-US" smtClean="0"/>
              <a:t>5</a:t>
            </a:fld>
            <a:endParaRPr lang="en-US"/>
          </a:p>
        </p:txBody>
      </p:sp>
    </p:spTree>
    <p:extLst>
      <p:ext uri="{BB962C8B-B14F-4D97-AF65-F5344CB8AC3E}">
        <p14:creationId xmlns:p14="http://schemas.microsoft.com/office/powerpoint/2010/main" val="106459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PSPI-03 for all products do not require correlative reference measurements and instead are reflective of the variability of the TEMPO L2 products independently over homogeneous scenes.  Here, we present results using TEMPO data from May 30</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2024 over three homogenous scenes: one bright desert scene over the Desierto del Altar and two water scenes over the Gulf of California and Lake Michigan (0.5º x 0.5º red boxes in </a:t>
            </a:r>
            <a:r>
              <a:rPr lang="en-US" sz="1800" dirty="0">
                <a:effectLst/>
                <a:highlight>
                  <a:srgbClr val="FFFF00"/>
                </a:highlight>
                <a:latin typeface="Calibri" panose="020F0502020204030204" pitchFamily="34" charset="0"/>
                <a:ea typeface="Calibri" panose="020F0502020204030204" pitchFamily="34" charset="0"/>
              </a:rPr>
              <a:t>Figure 3.5.1.1</a:t>
            </a:r>
            <a:r>
              <a:rPr lang="en-US" sz="1800" dirty="0">
                <a:effectLst/>
                <a:latin typeface="Calibri" panose="020F0502020204030204" pitchFamily="34" charset="0"/>
                <a:ea typeface="Calibri" panose="020F0502020204030204" pitchFamily="34" charset="0"/>
              </a:rPr>
              <a:t>).  These scenes did not show significant temporal variance in the L2 products and were 100% cloud free (as confirmed by GOES imagery) except for the final two hours over the Desierto del Altar (16:00-18:00 LT) where a stream of clouds moved over part of the domain.</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buNone/>
            </a:pPr>
            <a:r>
              <a:rPr lang="en-US" sz="1800" dirty="0">
                <a:effectLst/>
                <a:highlight>
                  <a:srgbClr val="FFFF00"/>
                </a:highlight>
                <a:latin typeface="Calibri" panose="020F0502020204030204" pitchFamily="34" charset="0"/>
                <a:ea typeface="Calibri" panose="020F0502020204030204" pitchFamily="34" charset="0"/>
              </a:rPr>
              <a:t>Figure 3.5.1.1</a:t>
            </a:r>
            <a:r>
              <a:rPr lang="en-US" sz="1800" dirty="0">
                <a:effectLst/>
                <a:latin typeface="Calibri" panose="020F0502020204030204" pitchFamily="34" charset="0"/>
                <a:ea typeface="Calibri" panose="020F0502020204030204" pitchFamily="34" charset="0"/>
              </a:rPr>
              <a:t> b-d represent statistics on the standard deviation of the L2 products noted, and for NO2 and HCHO, their reported uncertainty gathered over each box during each TEMPO scan on May 30</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2024. All NO2 and HCHO data have </a:t>
            </a:r>
            <a:r>
              <a:rPr lang="en-US" sz="1800" dirty="0" err="1">
                <a:effectLst/>
                <a:latin typeface="Calibri" panose="020F0502020204030204" pitchFamily="34" charset="0"/>
                <a:ea typeface="Calibri" panose="020F0502020204030204" pitchFamily="34" charset="0"/>
              </a:rPr>
              <a:t>qa_values</a:t>
            </a:r>
            <a:r>
              <a:rPr lang="en-US" sz="1800" dirty="0">
                <a:effectLst/>
                <a:latin typeface="Calibri" panose="020F0502020204030204" pitchFamily="34" charset="0"/>
                <a:ea typeface="Calibri" panose="020F0502020204030204" pitchFamily="34" charset="0"/>
              </a:rPr>
              <a:t> equal to 0, but for ozone, a </a:t>
            </a:r>
            <a:r>
              <a:rPr lang="en-US" sz="1800" dirty="0" err="1">
                <a:effectLst/>
                <a:latin typeface="Calibri" panose="020F0502020204030204" pitchFamily="34" charset="0"/>
                <a:ea typeface="Calibri" panose="020F0502020204030204" pitchFamily="34" charset="0"/>
              </a:rPr>
              <a:t>qa_value</a:t>
            </a:r>
            <a:r>
              <a:rPr lang="en-US" sz="1800" dirty="0">
                <a:effectLst/>
                <a:latin typeface="Calibri" panose="020F0502020204030204" pitchFamily="34" charset="0"/>
                <a:ea typeface="Calibri" panose="020F0502020204030204" pitchFamily="34" charset="0"/>
              </a:rPr>
              <a:t> filter was not applied as most pixels had </a:t>
            </a:r>
            <a:r>
              <a:rPr lang="en-US" sz="1800" dirty="0" err="1">
                <a:effectLst/>
                <a:latin typeface="Calibri" panose="020F0502020204030204" pitchFamily="34" charset="0"/>
                <a:ea typeface="Calibri" panose="020F0502020204030204" pitchFamily="34" charset="0"/>
              </a:rPr>
              <a:t>qa_values</a:t>
            </a:r>
            <a:r>
              <a:rPr lang="en-US" sz="1800" dirty="0">
                <a:effectLst/>
                <a:latin typeface="Calibri" panose="020F0502020204030204" pitchFamily="34" charset="0"/>
                <a:ea typeface="Calibri" panose="020F0502020204030204" pitchFamily="34" charset="0"/>
              </a:rPr>
              <a:t> greater than 0.</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For total column ozone, most scans have a standard deviation much less than 1% of the total column. Exceptions to this are the first and last scan over Lake Michigan when the SZA is quite high and when clouds began to impact the Desierto del Altar in the late afternoon. All scans show that this product in these homogeneous scenes achieves better than the required precision of 3% noted in </a:t>
            </a:r>
            <a:r>
              <a:rPr lang="en-US" sz="1800" dirty="0" err="1">
                <a:effectLst/>
                <a:latin typeface="Calibri" panose="020F0502020204030204" pitchFamily="34" charset="0"/>
                <a:ea typeface="Calibri" panose="020F0502020204030204" pitchFamily="34" charset="0"/>
              </a:rPr>
              <a:t>Zoogman</a:t>
            </a:r>
            <a:r>
              <a:rPr lang="en-US" sz="1800" dirty="0">
                <a:effectLst/>
                <a:latin typeface="Calibri" panose="020F0502020204030204" pitchFamily="34" charset="0"/>
                <a:ea typeface="Calibri" panose="020F0502020204030204" pitchFamily="34" charset="0"/>
              </a:rPr>
              <a:t> et al. (2017). </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Tropospheric NO2 VCs are near background values for all scans: 1.0x10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over Desierto del Altar, 0.5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 </a:t>
            </a:r>
            <a:r>
              <a:rPr lang="en-US" sz="1800" dirty="0">
                <a:effectLst/>
                <a:latin typeface="Calibri" panose="020F0502020204030204" pitchFamily="34" charset="0"/>
                <a:ea typeface="Calibri" panose="020F0502020204030204" pitchFamily="34" charset="0"/>
              </a:rPr>
              <a:t>over the Gulf of California, and 0.7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over Lake Michigan (not shown). The standard deviation of the tropospheric VCs are the same order of magnitude as the column over Lake Michigan (0.9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and Bay of California (0.6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but about half the amount over the Desierto del Altar  (0.5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This meets the 1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 </a:t>
            </a:r>
            <a:r>
              <a:rPr lang="en-US" sz="1800" dirty="0">
                <a:effectLst/>
                <a:latin typeface="Calibri" panose="020F0502020204030204" pitchFamily="34" charset="0"/>
                <a:ea typeface="Calibri" panose="020F0502020204030204" pitchFamily="34" charset="0"/>
              </a:rPr>
              <a:t>precision requirement from </a:t>
            </a:r>
            <a:r>
              <a:rPr lang="en-US" sz="1800" dirty="0" err="1">
                <a:effectLst/>
                <a:latin typeface="Calibri" panose="020F0502020204030204" pitchFamily="34" charset="0"/>
                <a:ea typeface="Calibri" panose="020F0502020204030204" pitchFamily="34" charset="0"/>
              </a:rPr>
              <a:t>Zoogman</a:t>
            </a:r>
            <a:r>
              <a:rPr lang="en-US" sz="1800" dirty="0">
                <a:effectLst/>
                <a:latin typeface="Calibri" panose="020F0502020204030204" pitchFamily="34" charset="0"/>
                <a:ea typeface="Calibri" panose="020F0502020204030204" pitchFamily="34" charset="0"/>
              </a:rPr>
              <a:t> et al. (2017). Qualitatively, the standard deviation of the tropospheric VCs fall within the range of reported uncertainty in the NO2 product. The reported uncertainty of the tropospheric VCs is on average 5% higher than the standard deviation of the tropospheric column over the Desierto del Altar.  This value is -2% over the Bay of California and less than 1% over Lake Michigan.</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For the HCHO results, the mean of the VCs vary more substantially from region to region with a mean of 8.7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 </a:t>
            </a:r>
            <a:r>
              <a:rPr lang="en-US" sz="1800" dirty="0">
                <a:effectLst/>
                <a:latin typeface="Calibri" panose="020F0502020204030204" pitchFamily="34" charset="0"/>
                <a:ea typeface="Calibri" panose="020F0502020204030204" pitchFamily="34" charset="0"/>
              </a:rPr>
              <a:t>over Desierto del Altar, 4.1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over the Gulf of California, and 2.3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over Lake Michigan (not shown).  The standard deviation of the vertical columns over each area are more similar between regions 4.7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4.4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and 5.2 x10</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 molecules cm</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respectively.  This is about half the required precision requirement listed in </a:t>
            </a:r>
            <a:r>
              <a:rPr lang="en-US" sz="1800" dirty="0" err="1">
                <a:effectLst/>
                <a:latin typeface="Calibri" panose="020F0502020204030204" pitchFamily="34" charset="0"/>
                <a:ea typeface="Calibri" panose="020F0502020204030204" pitchFamily="34" charset="0"/>
              </a:rPr>
              <a:t>Zoogman</a:t>
            </a:r>
            <a:r>
              <a:rPr lang="en-US" sz="1800" dirty="0">
                <a:effectLst/>
                <a:latin typeface="Calibri" panose="020F0502020204030204" pitchFamily="34" charset="0"/>
                <a:ea typeface="Calibri" panose="020F0502020204030204" pitchFamily="34" charset="0"/>
              </a:rPr>
              <a:t> et al. (2017). Similar to NO</a:t>
            </a:r>
            <a:r>
              <a:rPr lang="en-US" sz="1800" baseline="-25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the standard deviation of the vertical columns fall within the range of reported uncertainty.  Over the</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Desierto del Altar, the reported uncertainty is on average 6% higher than the standard deviation of the vertical column.  This value is 13% over the Gulf of California and 9% over Lake Michigan. This makes the uncertainty estimate larger than the observed variation of the columns in these cases.</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While the precision requirement is met over homogeneous scenes, more work is needed to assess the pixel-to-pixel variance over more heterogeneous scenes with respect to surface characteristics, clouds, and pollution gradients.</a:t>
            </a:r>
          </a:p>
          <a:p>
            <a:pPr marL="0" marR="0">
              <a:lnSpc>
                <a:spcPct val="107000"/>
              </a:lnSpc>
              <a:spcAft>
                <a:spcPts val="800"/>
              </a:spcAft>
              <a:buNone/>
            </a:pPr>
            <a:r>
              <a:rPr lang="en-US" sz="1800" dirty="0">
                <a:effectLst/>
                <a:latin typeface="Calibri" panose="020F0502020204030204" pitchFamily="34" charset="0"/>
                <a:ea typeface="Calibri" panose="020F0502020204030204" pitchFamily="34" charset="0"/>
              </a:rPr>
              <a:t> </a:t>
            </a:r>
          </a:p>
          <a:p>
            <a:pPr marL="0" marR="0">
              <a:lnSpc>
                <a:spcPct val="107000"/>
              </a:lnSpc>
              <a:spcAft>
                <a:spcPts val="800"/>
              </a:spcAft>
            </a:pPr>
            <a:r>
              <a:rPr lang="en-US" sz="1800" dirty="0">
                <a:effectLst/>
                <a:latin typeface="Calibri" panose="020F0502020204030204" pitchFamily="34" charset="0"/>
                <a:ea typeface="Calibri" panose="020F0502020204030204" pitchFamily="34" charset="0"/>
              </a:rPr>
              <a:t>The grey bars in each graph indicate the maximum cloud effective fraction over the area.  Hours that show an increase in effective cloud fraction also show an increase in the uncertainty and the standard deviation of the columns for both products. Note that all areas have cloud effective fractions maximizing above 0 even in cloud free scenes with even higher fractions over the bright desert case.  This is not what is occurring in reality.  The impact of the cloud retrieval on the trace gas retrievals should be assessed and is an area of improvement needed for future retrieval versions.</a:t>
            </a:r>
          </a:p>
          <a:p>
            <a:endParaRPr lang="en-US" dirty="0"/>
          </a:p>
          <a:p>
            <a:endParaRPr lang="en-US" dirty="0"/>
          </a:p>
          <a:p>
            <a:endParaRPr lang="en-US" dirty="0"/>
          </a:p>
          <a:p>
            <a:pPr marL="0" marR="0">
              <a:lnSpc>
                <a:spcPct val="107000"/>
              </a:lnSpc>
              <a:spcAft>
                <a:spcPts val="800"/>
              </a:spcAft>
              <a:buNone/>
            </a:pPr>
            <a:r>
              <a:rPr lang="en-US" sz="1800" b="1" dirty="0">
                <a:effectLst/>
                <a:latin typeface="Calibri" panose="020F0502020204030204" pitchFamily="34" charset="0"/>
                <a:ea typeface="Calibri" panose="020F0502020204030204" pitchFamily="34" charset="0"/>
              </a:rPr>
              <a:t>Sec 3.5.1 Background scene assessment of TEMPO , TropNO2, </a:t>
            </a:r>
            <a:r>
              <a:rPr lang="en-US" sz="1800" b="1" dirty="0" err="1">
                <a:effectLst/>
                <a:latin typeface="Calibri" panose="020F0502020204030204" pitchFamily="34" charset="0"/>
                <a:ea typeface="Calibri" panose="020F0502020204030204" pitchFamily="34" charset="0"/>
              </a:rPr>
              <a:t>TotHCHO</a:t>
            </a:r>
            <a:r>
              <a:rPr lang="en-US" sz="1800" b="1" dirty="0">
                <a:effectLst/>
                <a:latin typeface="Calibri" panose="020F0502020204030204" pitchFamily="34" charset="0"/>
                <a:ea typeface="Calibri" panose="020F0502020204030204" pitchFamily="34" charset="0"/>
              </a:rPr>
              <a:t>, TotO3</a:t>
            </a:r>
            <a:endParaRPr lang="en-US" sz="1800" dirty="0">
              <a:effectLst/>
              <a:latin typeface="Calibri" panose="020F0502020204030204" pitchFamily="34" charset="0"/>
              <a:ea typeface="Calibri" panose="020F0502020204030204" pitchFamily="34" charset="0"/>
            </a:endParaRPr>
          </a:p>
          <a:p>
            <a:pPr marL="0" marR="0">
              <a:lnSpc>
                <a:spcPct val="107000"/>
              </a:lnSpc>
              <a:spcAft>
                <a:spcPts val="800"/>
              </a:spcAft>
            </a:pPr>
            <a:r>
              <a:rPr lang="en-US" sz="1800" dirty="0">
                <a:effectLst/>
                <a:latin typeface="Calibri" panose="020F0502020204030204" pitchFamily="34" charset="0"/>
                <a:ea typeface="Calibri" panose="020F0502020204030204" pitchFamily="34" charset="0"/>
              </a:rPr>
              <a:t>TEMPO (V03) data from May 30</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2024 was assessed over three homogenous scenes: one bright desert scene over the Desierto del Altar and two water scenes over the Gulf of California and Lake Michigan.   These scenes did not show significant temporal variance in the L2 products where GOES imagery was used to confirm 100% cloud free scene except for the final two hours over the Desierto del Altar (16:00-18:00 LT).  This assessment of the variability of the TEMPO L2 products independently over homogeneous scenes demonstrates the NO2 data products meets </a:t>
            </a:r>
            <a:r>
              <a:rPr lang="en-US" sz="1800" b="1" dirty="0">
                <a:effectLst/>
                <a:latin typeface="Calibri" panose="020F0502020204030204" pitchFamily="34" charset="0"/>
                <a:ea typeface="Calibri" panose="020F0502020204030204" pitchFamily="34" charset="0"/>
              </a:rPr>
              <a:t>PSPI NO2-03</a:t>
            </a:r>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4A4FDE8-8515-4743-92D9-C568A10640E4}" type="slidenum">
              <a:rPr lang="en-US" smtClean="0"/>
              <a:t>6</a:t>
            </a:fld>
            <a:endParaRPr lang="en-US"/>
          </a:p>
        </p:txBody>
      </p:sp>
    </p:spTree>
    <p:extLst>
      <p:ext uri="{BB962C8B-B14F-4D97-AF65-F5344CB8AC3E}">
        <p14:creationId xmlns:p14="http://schemas.microsoft.com/office/powerpoint/2010/main" val="148303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4FDE8-8515-4743-92D9-C568A10640E4}" type="slidenum">
              <a:rPr lang="en-US" smtClean="0"/>
              <a:t>8</a:t>
            </a:fld>
            <a:endParaRPr lang="en-US"/>
          </a:p>
        </p:txBody>
      </p:sp>
    </p:spTree>
    <p:extLst>
      <p:ext uri="{BB962C8B-B14F-4D97-AF65-F5344CB8AC3E}">
        <p14:creationId xmlns:p14="http://schemas.microsoft.com/office/powerpoint/2010/main" val="139415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CB95-80E7-4557-9A0D-736004502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D20A5-C7E7-D782-257A-D20920E83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9F7B2-5C18-AE74-26FD-8DF8FDEBA7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3783F4-616B-320B-AB3D-FEAD91E09737}"/>
              </a:ext>
            </a:extLst>
          </p:cNvPr>
          <p:cNvSpPr>
            <a:spLocks noGrp="1"/>
          </p:cNvSpPr>
          <p:nvPr>
            <p:ph type="sldNum" sz="quarter" idx="5"/>
          </p:nvPr>
        </p:nvSpPr>
        <p:spPr/>
        <p:txBody>
          <a:bodyPr/>
          <a:lstStyle/>
          <a:p>
            <a:fld id="{D4A4FDE8-8515-4743-92D9-C568A10640E4}" type="slidenum">
              <a:rPr lang="en-US" smtClean="0"/>
              <a:t>9</a:t>
            </a:fld>
            <a:endParaRPr lang="en-US"/>
          </a:p>
        </p:txBody>
      </p:sp>
    </p:spTree>
    <p:extLst>
      <p:ext uri="{BB962C8B-B14F-4D97-AF65-F5344CB8AC3E}">
        <p14:creationId xmlns:p14="http://schemas.microsoft.com/office/powerpoint/2010/main" val="132195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6217-7E20-BA4E-3C94-E1285860C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65375-A225-E825-5EE7-D13FA8A86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DA801-E662-E274-E3AE-F17344CA4813}"/>
              </a:ext>
            </a:extLst>
          </p:cNvPr>
          <p:cNvSpPr>
            <a:spLocks noGrp="1"/>
          </p:cNvSpPr>
          <p:nvPr>
            <p:ph type="body" idx="1"/>
          </p:nvPr>
        </p:nvSpPr>
        <p:spPr/>
        <p:txBody>
          <a:bodyPr/>
          <a:lstStyle/>
          <a:p>
            <a:pPr lvl="1"/>
            <a:r>
              <a:rPr lang="en-US" sz="1200" kern="1200" dirty="0">
                <a:solidFill>
                  <a:schemeClr val="tx1"/>
                </a:solidFill>
                <a:effectLst/>
                <a:latin typeface="+mn-lt"/>
                <a:ea typeface="+mn-ea"/>
                <a:cs typeface="+mn-cs"/>
              </a:rPr>
              <a:t>There is high bias in the cloud fraction impacting the precision and use of the Level 2 NO2 and HCHO data products.   Potential causes</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for this bias are (1) a high bias in the TEMPO absolute radiances and (2) a low bias in the A Geometry-dependent Lambertian-equivalent surface reflectivity product (GLER) used to capture the solar and satellite viewing angle dependence.  Errors in the cloud retrieval propagate to the NO2 and HCHO AMFs, resulting in unrealistic AMF spatial variation leading to biases in the trace gas values. The current recommendation is the use of a very conservative cloud fraction filter (&lt; 0.2).   </a:t>
            </a:r>
          </a:p>
          <a:p>
            <a:pPr lvl="1"/>
            <a:r>
              <a:rPr lang="en-US" sz="1200" kern="1200" dirty="0">
                <a:solidFill>
                  <a:schemeClr val="tx1"/>
                </a:solidFill>
                <a:effectLst/>
                <a:latin typeface="+mn-lt"/>
                <a:ea typeface="+mn-ea"/>
                <a:cs typeface="+mn-cs"/>
              </a:rPr>
              <a:t>The accuracy of the retrieval deteriorates at large solar zenith angles (SZA). Comparison with ground-based spectrometer show biases in the TEMPO trace gas products during the early morning/late afternoon observations.  Please refer to the User Guide </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the proper use of the quality flag to account for these “suspect” retrievals. </a:t>
            </a:r>
            <a:r>
              <a:rPr lang="en-US" sz="9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total O3 column data product shows both a solar zenith angles </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(SZA) and a latitudinal bias.    From V2 to V3 a new stray light correction, improved dark current correction, and radiance wavelength calibration were implemented, however the bias still remain.  A SZA dependent correction factor has been developed</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to account for this bias.  </a:t>
            </a:r>
          </a:p>
          <a:p>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biases are estimated to be on the order of 10%, with possible signal and wavelength dependence. This general overestimation leads to positive biases in Level 2 cloud fraction retrievals, ultimately increasing errors in air mass factor calculations for NO2 and HCHO retrievals. </a:t>
            </a:r>
            <a:endParaRPr lang="en-US" dirty="0"/>
          </a:p>
        </p:txBody>
      </p:sp>
      <p:sp>
        <p:nvSpPr>
          <p:cNvPr id="4" name="Slide Number Placeholder 3">
            <a:extLst>
              <a:ext uri="{FF2B5EF4-FFF2-40B4-BE49-F238E27FC236}">
                <a16:creationId xmlns:a16="http://schemas.microsoft.com/office/drawing/2014/main" id="{E7B0E51C-DC9F-792B-A7EC-4B3B2D84100C}"/>
              </a:ext>
            </a:extLst>
          </p:cNvPr>
          <p:cNvSpPr>
            <a:spLocks noGrp="1"/>
          </p:cNvSpPr>
          <p:nvPr>
            <p:ph type="sldNum" sz="quarter" idx="5"/>
          </p:nvPr>
        </p:nvSpPr>
        <p:spPr/>
        <p:txBody>
          <a:bodyPr/>
          <a:lstStyle/>
          <a:p>
            <a:fld id="{D4A4FDE8-8515-4743-92D9-C568A10640E4}" type="slidenum">
              <a:rPr lang="en-US" smtClean="0"/>
              <a:t>10</a:t>
            </a:fld>
            <a:endParaRPr lang="en-US"/>
          </a:p>
        </p:txBody>
      </p:sp>
    </p:spTree>
    <p:extLst>
      <p:ext uri="{BB962C8B-B14F-4D97-AF65-F5344CB8AC3E}">
        <p14:creationId xmlns:p14="http://schemas.microsoft.com/office/powerpoint/2010/main" val="259747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4DED-1487-6F37-7ED2-39A2D1D1D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F25EB-D012-C1EA-0CB2-AE23939BE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FC4F9-A38D-2108-187E-2CB86BB9BE0B}"/>
              </a:ext>
            </a:extLst>
          </p:cNvPr>
          <p:cNvSpPr>
            <a:spLocks noGrp="1"/>
          </p:cNvSpPr>
          <p:nvPr>
            <p:ph type="body" idx="1"/>
          </p:nvPr>
        </p:nvSpPr>
        <p:spPr/>
        <p:txBody>
          <a:bodyPr/>
          <a:lstStyle/>
          <a:p>
            <a:pPr lvl="1"/>
            <a:endParaRPr lang="en-US" dirty="0"/>
          </a:p>
        </p:txBody>
      </p:sp>
      <p:sp>
        <p:nvSpPr>
          <p:cNvPr id="4" name="Slide Number Placeholder 3">
            <a:extLst>
              <a:ext uri="{FF2B5EF4-FFF2-40B4-BE49-F238E27FC236}">
                <a16:creationId xmlns:a16="http://schemas.microsoft.com/office/drawing/2014/main" id="{0095547F-7B1D-A8DC-807D-C5F946BCC26E}"/>
              </a:ext>
            </a:extLst>
          </p:cNvPr>
          <p:cNvSpPr>
            <a:spLocks noGrp="1"/>
          </p:cNvSpPr>
          <p:nvPr>
            <p:ph type="sldNum" sz="quarter" idx="5"/>
          </p:nvPr>
        </p:nvSpPr>
        <p:spPr/>
        <p:txBody>
          <a:bodyPr/>
          <a:lstStyle/>
          <a:p>
            <a:fld id="{D4A4FDE8-8515-4743-92D9-C568A10640E4}" type="slidenum">
              <a:rPr lang="en-US" smtClean="0"/>
              <a:t>11</a:t>
            </a:fld>
            <a:endParaRPr lang="en-US"/>
          </a:p>
        </p:txBody>
      </p:sp>
    </p:spTree>
    <p:extLst>
      <p:ext uri="{BB962C8B-B14F-4D97-AF65-F5344CB8AC3E}">
        <p14:creationId xmlns:p14="http://schemas.microsoft.com/office/powerpoint/2010/main" val="176487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5EAB1C-475D-F14E-825A-0149B48B6C66}" type="datetimeFigureOut">
              <a:rPr lang="en-US" smtClean="0"/>
              <a:t>7/26/25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3080501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EAB1C-475D-F14E-825A-0149B48B6C66}" type="datetimeFigureOut">
              <a:rPr lang="en-US" smtClean="0"/>
              <a:t>7/26/25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156414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EAB1C-475D-F14E-825A-0149B48B6C66}" type="datetimeFigureOut">
              <a:rPr lang="en-US" smtClean="0"/>
              <a:t>7/26/25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227147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5EAB1C-475D-F14E-825A-0149B48B6C66}" type="datetimeFigureOut">
              <a:rPr lang="en-US" smtClean="0"/>
              <a:t>7/26/25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123989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5EAB1C-475D-F14E-825A-0149B48B6C66}" type="datetimeFigureOut">
              <a:rPr lang="en-US" smtClean="0"/>
              <a:t>7/26/25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340094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5EAB1C-475D-F14E-825A-0149B48B6C66}" type="datetimeFigureOut">
              <a:rPr lang="en-US" smtClean="0"/>
              <a:t>7/26/25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248140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5EAB1C-475D-F14E-825A-0149B48B6C66}" type="datetimeFigureOut">
              <a:rPr lang="en-US" smtClean="0"/>
              <a:t>7/26/25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2935907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5EAB1C-475D-F14E-825A-0149B48B6C66}" type="datetimeFigureOut">
              <a:rPr lang="en-US" smtClean="0"/>
              <a:t>7/26/25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348441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EAB1C-475D-F14E-825A-0149B48B6C66}" type="datetimeFigureOut">
              <a:rPr lang="en-US" smtClean="0"/>
              <a:t>7/26/25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285061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5EAB1C-475D-F14E-825A-0149B48B6C66}" type="datetimeFigureOut">
              <a:rPr lang="en-US" smtClean="0"/>
              <a:t>7/26/25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91013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5EAB1C-475D-F14E-825A-0149B48B6C66}" type="datetimeFigureOut">
              <a:rPr lang="en-US" smtClean="0"/>
              <a:t>7/26/25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995AD-B849-7140-8B17-91B9EA2C685C}" type="slidenum">
              <a:rPr lang="en-US" smtClean="0"/>
              <a:t>‹#›</a:t>
            </a:fld>
            <a:endParaRPr lang="en-US"/>
          </a:p>
        </p:txBody>
      </p:sp>
    </p:spTree>
    <p:extLst>
      <p:ext uri="{BB962C8B-B14F-4D97-AF65-F5344CB8AC3E}">
        <p14:creationId xmlns:p14="http://schemas.microsoft.com/office/powerpoint/2010/main" val="3790996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C5EAB1C-475D-F14E-825A-0149B48B6C66}" type="datetimeFigureOut">
              <a:rPr lang="en-US" smtClean="0"/>
              <a:t>7/26/25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868995AD-B849-7140-8B17-91B9EA2C685C}" type="slidenum">
              <a:rPr lang="en-US" smtClean="0"/>
              <a:t>‹#›</a:t>
            </a:fld>
            <a:endParaRPr lang="en-US"/>
          </a:p>
        </p:txBody>
      </p:sp>
    </p:spTree>
    <p:extLst>
      <p:ext uri="{BB962C8B-B14F-4D97-AF65-F5344CB8AC3E}">
        <p14:creationId xmlns:p14="http://schemas.microsoft.com/office/powerpoint/2010/main" val="10209307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hyperlink" Target="mailto:tempo-science-subscribe@espo.nas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Laura.m.judd@nas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ames.j.szykman@nasa.gov" TargetMode="External"/><Relationship Id="rId2" Type="http://schemas.openxmlformats.org/officeDocument/2006/relationships/hyperlink" Target="mailto:laura.m.judd@nasa.gov" TargetMode="External"/><Relationship Id="rId1" Type="http://schemas.openxmlformats.org/officeDocument/2006/relationships/slideLayout" Target="../slideLayouts/slideLayout3.xml"/><Relationship Id="rId4" Type="http://schemas.openxmlformats.org/officeDocument/2006/relationships/hyperlink" Target="mailto:rbpierce@wis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5C6F499-7DD3-40AC-AC5E-26D67FCAE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EMPO_SWEEP_FEB2021.mp4">
            <a:hlinkClick r:id="" action="ppaction://media"/>
            <a:extLst>
              <a:ext uri="{FF2B5EF4-FFF2-40B4-BE49-F238E27FC236}">
                <a16:creationId xmlns:a16="http://schemas.microsoft.com/office/drawing/2014/main" id="{C5782908-4A8F-BA22-C673-917AF636174A}"/>
              </a:ext>
            </a:extLst>
          </p:cNvPr>
          <p:cNvPicPr>
            <a:picLocks noChangeAspect="1"/>
          </p:cNvPicPr>
          <p:nvPr>
            <a:videoFile r:link="rId2"/>
            <p:extLst>
              <p:ext uri="{DAA4B4D4-6D71-4841-9C94-3DE7FCFB9230}">
                <p14:media xmlns:p14="http://schemas.microsoft.com/office/powerpoint/2010/main" r:embed="rId1"/>
              </p:ext>
            </p:extLst>
          </p:nvPr>
        </p:nvPicPr>
        <p:blipFill>
          <a:blip r:embed="rId5">
            <a:alphaModFix amt="30000"/>
          </a:blip>
          <a:stretch>
            <a:fillRect/>
          </a:stretch>
        </p:blipFill>
        <p:spPr>
          <a:xfrm>
            <a:off x="589271" y="0"/>
            <a:ext cx="11013461" cy="6195072"/>
          </a:xfrm>
          <a:prstGeom prst="rect">
            <a:avLst/>
          </a:prstGeom>
        </p:spPr>
      </p:pic>
      <p:sp>
        <p:nvSpPr>
          <p:cNvPr id="19"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E252BF65-A104-4DD3-8D54-285294DCC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8EA27759-0988-5E16-B1CA-8F09B778BDC6}"/>
              </a:ext>
            </a:extLst>
          </p:cNvPr>
          <p:cNvSpPr/>
          <p:nvPr/>
        </p:nvSpPr>
        <p:spPr>
          <a:xfrm>
            <a:off x="822960" y="0"/>
            <a:ext cx="11250168" cy="6753497"/>
          </a:xfrm>
          <a:prstGeom prst="rect">
            <a:avLst/>
          </a:prstGeom>
          <a:solidFill>
            <a:schemeClr val="bg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a:p>
        </p:txBody>
      </p:sp>
      <p:sp>
        <p:nvSpPr>
          <p:cNvPr id="23" name="Rectangle 22">
            <a:extLst>
              <a:ext uri="{FF2B5EF4-FFF2-40B4-BE49-F238E27FC236}">
                <a16:creationId xmlns:a16="http://schemas.microsoft.com/office/drawing/2014/main" id="{5912B5B1-BC40-4CD1-8541-549C5834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85"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35C9C4-12A3-6F56-F402-493AFF1C50D4}"/>
              </a:ext>
            </a:extLst>
          </p:cNvPr>
          <p:cNvSpPr>
            <a:spLocks noGrp="1"/>
          </p:cNvSpPr>
          <p:nvPr>
            <p:ph type="body" idx="1"/>
          </p:nvPr>
        </p:nvSpPr>
        <p:spPr>
          <a:xfrm>
            <a:off x="1403632" y="3602037"/>
            <a:ext cx="9283781" cy="2446338"/>
          </a:xfrm>
        </p:spPr>
        <p:txBody>
          <a:bodyPr vert="horz" lIns="91440" tIns="45720" rIns="91440" bIns="45720" rtlCol="0">
            <a:normAutofit/>
          </a:bodyPr>
          <a:lstStyle/>
          <a:p>
            <a:pPr algn="ctr"/>
            <a:r>
              <a:rPr lang="en-US" sz="2200" i="1" kern="1200" dirty="0">
                <a:solidFill>
                  <a:schemeClr val="tx1"/>
                </a:solidFill>
                <a:latin typeface="+mn-lt"/>
                <a:ea typeface="+mn-ea"/>
                <a:cs typeface="+mn-cs"/>
              </a:rPr>
              <a:t>Based on the TEMPO Validation Report </a:t>
            </a:r>
          </a:p>
          <a:p>
            <a:pPr algn="ctr"/>
            <a:r>
              <a:rPr lang="en-US" sz="2200" i="1" kern="1200" dirty="0">
                <a:solidFill>
                  <a:schemeClr val="tx1"/>
                </a:solidFill>
                <a:latin typeface="+mn-lt"/>
                <a:ea typeface="+mn-ea"/>
                <a:cs typeface="+mn-cs"/>
              </a:rPr>
              <a:t>Collaborative Effort Results of TropNO</a:t>
            </a:r>
            <a:r>
              <a:rPr lang="en-US" sz="2200" i="1" kern="1200" baseline="-25000" dirty="0">
                <a:solidFill>
                  <a:schemeClr val="tx1"/>
                </a:solidFill>
                <a:latin typeface="+mn-lt"/>
                <a:ea typeface="+mn-ea"/>
                <a:cs typeface="+mn-cs"/>
              </a:rPr>
              <a:t>2</a:t>
            </a:r>
            <a:r>
              <a:rPr lang="en-US" sz="2200" i="1" kern="1200" dirty="0">
                <a:solidFill>
                  <a:schemeClr val="tx1"/>
                </a:solidFill>
                <a:latin typeface="+mn-lt"/>
                <a:ea typeface="+mn-ea"/>
                <a:cs typeface="+mn-cs"/>
              </a:rPr>
              <a:t>, </a:t>
            </a:r>
            <a:r>
              <a:rPr lang="en-US" sz="2200" i="1" kern="1200" dirty="0" err="1">
                <a:solidFill>
                  <a:schemeClr val="tx1"/>
                </a:solidFill>
                <a:latin typeface="+mn-lt"/>
                <a:ea typeface="+mn-ea"/>
                <a:cs typeface="+mn-cs"/>
              </a:rPr>
              <a:t>TotHCHO</a:t>
            </a:r>
            <a:r>
              <a:rPr lang="en-US" sz="2200" i="1" kern="1200" dirty="0">
                <a:solidFill>
                  <a:schemeClr val="tx1"/>
                </a:solidFill>
                <a:latin typeface="+mn-lt"/>
                <a:ea typeface="+mn-ea"/>
                <a:cs typeface="+mn-cs"/>
              </a:rPr>
              <a:t> and TotO3 V3 products</a:t>
            </a:r>
          </a:p>
          <a:p>
            <a:pPr algn="ctr"/>
            <a:endParaRPr lang="en-US" sz="2200" b="1" i="1" kern="1200" dirty="0">
              <a:solidFill>
                <a:schemeClr val="tx1"/>
              </a:solidFill>
              <a:latin typeface="+mn-lt"/>
              <a:ea typeface="+mn-ea"/>
              <a:cs typeface="+mn-cs"/>
            </a:endParaRPr>
          </a:p>
          <a:p>
            <a:pPr algn="ctr"/>
            <a:r>
              <a:rPr lang="en-US" sz="2200" b="1" i="1" kern="1200" dirty="0">
                <a:solidFill>
                  <a:schemeClr val="tx1"/>
                </a:solidFill>
                <a:latin typeface="+mn-lt"/>
                <a:ea typeface="+mn-ea"/>
                <a:cs typeface="+mn-cs"/>
              </a:rPr>
              <a:t>Presented by Laura Judd, NASA Langley</a:t>
            </a:r>
          </a:p>
          <a:p>
            <a:pPr algn="ctr"/>
            <a:r>
              <a:rPr lang="en-US" sz="2200" i="1" kern="1200" dirty="0">
                <a:solidFill>
                  <a:schemeClr val="tx1"/>
                </a:solidFill>
                <a:latin typeface="+mn-lt"/>
                <a:ea typeface="+mn-ea"/>
                <a:cs typeface="+mn-cs"/>
              </a:rPr>
              <a:t> Jim </a:t>
            </a:r>
            <a:r>
              <a:rPr lang="en-US" sz="2200" i="1" kern="1200" dirty="0" err="1">
                <a:solidFill>
                  <a:schemeClr val="tx1"/>
                </a:solidFill>
                <a:latin typeface="+mn-lt"/>
                <a:ea typeface="+mn-ea"/>
                <a:cs typeface="+mn-cs"/>
              </a:rPr>
              <a:t>Szykman</a:t>
            </a:r>
            <a:r>
              <a:rPr lang="en-US" sz="2200" i="1" kern="1200" dirty="0">
                <a:solidFill>
                  <a:schemeClr val="tx1"/>
                </a:solidFill>
                <a:latin typeface="+mn-lt"/>
                <a:ea typeface="+mn-ea"/>
                <a:cs typeface="+mn-cs"/>
              </a:rPr>
              <a:t> (US EPA), Barron Henderson (US EPA), Brad Pierce (UW-SSEC) + 60 coauthors from 17 organizations</a:t>
            </a:r>
          </a:p>
          <a:p>
            <a:pPr algn="ctr"/>
            <a:endParaRPr lang="en-US" sz="2200" i="1" dirty="0">
              <a:solidFill>
                <a:schemeClr val="tx1"/>
              </a:solidFill>
            </a:endParaRPr>
          </a:p>
          <a:p>
            <a:pPr algn="ctr"/>
            <a:endParaRPr lang="en-US" sz="2200" i="1" kern="1200" dirty="0">
              <a:solidFill>
                <a:schemeClr val="tx1"/>
              </a:solidFill>
              <a:latin typeface="+mn-lt"/>
              <a:ea typeface="+mn-ea"/>
              <a:cs typeface="+mn-cs"/>
            </a:endParaRPr>
          </a:p>
        </p:txBody>
      </p:sp>
      <p:sp>
        <p:nvSpPr>
          <p:cNvPr id="2" name="Title 1">
            <a:extLst>
              <a:ext uri="{FF2B5EF4-FFF2-40B4-BE49-F238E27FC236}">
                <a16:creationId xmlns:a16="http://schemas.microsoft.com/office/drawing/2014/main" id="{3FC84A36-DBC8-400B-F679-C165DC0A1460}"/>
              </a:ext>
            </a:extLst>
          </p:cNvPr>
          <p:cNvSpPr>
            <a:spLocks noGrp="1"/>
          </p:cNvSpPr>
          <p:nvPr>
            <p:ph type="title"/>
          </p:nvPr>
        </p:nvSpPr>
        <p:spPr>
          <a:xfrm>
            <a:off x="1403632" y="914399"/>
            <a:ext cx="9283781" cy="2595563"/>
          </a:xfrm>
        </p:spPr>
        <p:txBody>
          <a:bodyPr vert="horz" lIns="91440" tIns="45720" rIns="91440" bIns="45720" rtlCol="0" anchor="b">
            <a:normAutofit/>
          </a:bodyPr>
          <a:lstStyle/>
          <a:p>
            <a:pPr algn="ctr"/>
            <a:r>
              <a:rPr lang="en-US" sz="5000" b="1" kern="1200" dirty="0">
                <a:solidFill>
                  <a:schemeClr val="tx1"/>
                </a:solidFill>
                <a:latin typeface="+mj-lt"/>
                <a:ea typeface="+mj-ea"/>
                <a:cs typeface="+mj-cs"/>
              </a:rPr>
              <a:t>TEMPO Validation Highlights</a:t>
            </a:r>
          </a:p>
        </p:txBody>
      </p:sp>
    </p:spTree>
    <p:extLst>
      <p:ext uri="{BB962C8B-B14F-4D97-AF65-F5344CB8AC3E}">
        <p14:creationId xmlns:p14="http://schemas.microsoft.com/office/powerpoint/2010/main" val="42780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BAFD-C3A0-CAA4-00B7-8FFFE607C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78ADA-CE39-8E04-6269-3FF248794541}"/>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PSPI-02, -04, -06: TropNO</a:t>
            </a:r>
            <a:r>
              <a:rPr lang="en-US" baseline="-25000" dirty="0">
                <a:latin typeface="News Gothic MT" panose="020B0503020103020203" pitchFamily="34" charset="0"/>
              </a:rPr>
              <a:t>2</a:t>
            </a:r>
          </a:p>
        </p:txBody>
      </p:sp>
      <p:cxnSp>
        <p:nvCxnSpPr>
          <p:cNvPr id="5" name="Straight Connector 4">
            <a:extLst>
              <a:ext uri="{FF2B5EF4-FFF2-40B4-BE49-F238E27FC236}">
                <a16:creationId xmlns:a16="http://schemas.microsoft.com/office/drawing/2014/main" id="{65101C28-FEDD-5115-C4A8-A0EBFC6977FC}"/>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76F2F1D-E8B8-CC8C-7634-611E7A4E7640}"/>
              </a:ext>
            </a:extLst>
          </p:cNvPr>
          <p:cNvSpPr txBox="1"/>
          <p:nvPr/>
        </p:nvSpPr>
        <p:spPr>
          <a:xfrm>
            <a:off x="7404738" y="183643"/>
            <a:ext cx="4787262" cy="646331"/>
          </a:xfrm>
          <a:prstGeom prst="rect">
            <a:avLst/>
          </a:prstGeom>
          <a:noFill/>
        </p:spPr>
        <p:txBody>
          <a:bodyPr wrap="square">
            <a:spAutoFit/>
          </a:bodyPr>
          <a:lstStyle/>
          <a:p>
            <a:pPr marL="0" indent="0" algn="ctr">
              <a:buNone/>
            </a:pPr>
            <a:r>
              <a:rPr lang="en-US" i="1" dirty="0">
                <a:latin typeface="News Gothic MT" panose="020B0503020103020203" pitchFamily="34" charset="0"/>
              </a:rPr>
              <a:t>Assess bias/uncertainty for one month (-02), two seasons (-04), and over one year (-06)</a:t>
            </a:r>
          </a:p>
        </p:txBody>
      </p:sp>
      <p:graphicFrame>
        <p:nvGraphicFramePr>
          <p:cNvPr id="3" name="Table 2">
            <a:extLst>
              <a:ext uri="{FF2B5EF4-FFF2-40B4-BE49-F238E27FC236}">
                <a16:creationId xmlns:a16="http://schemas.microsoft.com/office/drawing/2014/main" id="{7AAF5C14-412E-5135-D0EF-64851924947A}"/>
              </a:ext>
            </a:extLst>
          </p:cNvPr>
          <p:cNvGraphicFramePr>
            <a:graphicFrameLocks noGrp="1"/>
          </p:cNvGraphicFramePr>
          <p:nvPr>
            <p:extLst>
              <p:ext uri="{D42A27DB-BD31-4B8C-83A1-F6EECF244321}">
                <p14:modId xmlns:p14="http://schemas.microsoft.com/office/powerpoint/2010/main" val="273153160"/>
              </p:ext>
            </p:extLst>
          </p:nvPr>
        </p:nvGraphicFramePr>
        <p:xfrm>
          <a:off x="250824" y="1559027"/>
          <a:ext cx="11690351" cy="3931920"/>
        </p:xfrm>
        <a:graphic>
          <a:graphicData uri="http://schemas.openxmlformats.org/drawingml/2006/table">
            <a:tbl>
              <a:tblPr firstRow="1" bandRow="1">
                <a:tableStyleId>{5C22544A-7EE6-4342-B048-85BDC9FD1C3A}</a:tableStyleId>
              </a:tblPr>
              <a:tblGrid>
                <a:gridCol w="1618679">
                  <a:extLst>
                    <a:ext uri="{9D8B030D-6E8A-4147-A177-3AD203B41FA5}">
                      <a16:colId xmlns:a16="http://schemas.microsoft.com/office/drawing/2014/main" val="2273438510"/>
                    </a:ext>
                  </a:extLst>
                </a:gridCol>
                <a:gridCol w="1856200">
                  <a:extLst>
                    <a:ext uri="{9D8B030D-6E8A-4147-A177-3AD203B41FA5}">
                      <a16:colId xmlns:a16="http://schemas.microsoft.com/office/drawing/2014/main" val="747839954"/>
                    </a:ext>
                  </a:extLst>
                </a:gridCol>
                <a:gridCol w="2948084">
                  <a:extLst>
                    <a:ext uri="{9D8B030D-6E8A-4147-A177-3AD203B41FA5}">
                      <a16:colId xmlns:a16="http://schemas.microsoft.com/office/drawing/2014/main" val="1426992662"/>
                    </a:ext>
                  </a:extLst>
                </a:gridCol>
                <a:gridCol w="2653093">
                  <a:extLst>
                    <a:ext uri="{9D8B030D-6E8A-4147-A177-3AD203B41FA5}">
                      <a16:colId xmlns:a16="http://schemas.microsoft.com/office/drawing/2014/main" val="1687338514"/>
                    </a:ext>
                  </a:extLst>
                </a:gridCol>
                <a:gridCol w="2614295">
                  <a:extLst>
                    <a:ext uri="{9D8B030D-6E8A-4147-A177-3AD203B41FA5}">
                      <a16:colId xmlns:a16="http://schemas.microsoft.com/office/drawing/2014/main" val="74851535"/>
                    </a:ext>
                  </a:extLst>
                </a:gridCol>
              </a:tblGrid>
              <a:tr h="236861">
                <a:tc>
                  <a:txBody>
                    <a:bodyPr/>
                    <a:lstStyle/>
                    <a:p>
                      <a:pPr algn="ctr"/>
                      <a:r>
                        <a:rPr lang="en-US" sz="1200" dirty="0">
                          <a:latin typeface="News Gothic MT" panose="020B0503020103020203" pitchFamily="34" charset="0"/>
                        </a:rPr>
                        <a:t>Reference Dataset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latin typeface="News Gothic MT" panose="020B0503020103020203" pitchFamily="34" charset="0"/>
                        </a:rPr>
                        <a:t>Bias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latin typeface="News Gothic MT" panose="020B0503020103020203" pitchFamily="34" charset="0"/>
                        </a:rPr>
                        <a:t>R</a:t>
                      </a:r>
                      <a:r>
                        <a:rPr lang="en-US" sz="1200" baseline="30000" dirty="0">
                          <a:latin typeface="News Gothic MT" panose="020B0503020103020203" pitchFamily="34" charset="0"/>
                        </a:rPr>
                        <a:t>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algn="ctr"/>
                      <a:r>
                        <a:rPr lang="en-US" sz="1200" dirty="0">
                          <a:latin typeface="News Gothic MT" panose="020B0503020103020203" pitchFamily="34" charset="0"/>
                        </a:rPr>
                        <a:t>Other notes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extLst>
                  <a:ext uri="{0D108BD9-81ED-4DB2-BD59-A6C34878D82A}">
                    <a16:rowId xmlns:a16="http://schemas.microsoft.com/office/drawing/2014/main" val="4070074277"/>
                  </a:ext>
                </a:extLst>
              </a:tr>
              <a:tr h="236861">
                <a:tc>
                  <a:txBody>
                    <a:bodyPr/>
                    <a:lstStyle/>
                    <a:p>
                      <a:pPr algn="r"/>
                      <a:r>
                        <a:rPr lang="en-US" sz="1200" dirty="0">
                          <a:solidFill>
                            <a:schemeClr val="tx1"/>
                          </a:solidFill>
                          <a:latin typeface="News Gothic MT" panose="020B0503020103020203" pitchFamily="34" charset="0"/>
                        </a:rPr>
                        <a:t>TROPOMI </a:t>
                      </a:r>
                    </a:p>
                    <a:p>
                      <a:pPr algn="r"/>
                      <a:r>
                        <a:rPr lang="en-US" sz="1200" dirty="0">
                          <a:solidFill>
                            <a:schemeClr val="tx1"/>
                          </a:solidFill>
                          <a:latin typeface="News Gothic MT" panose="020B0503020103020203" pitchFamily="34" charset="0"/>
                        </a:rPr>
                        <a:t>(NOAA)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-0.02 to -0.2x10</a:t>
                      </a:r>
                      <a:r>
                        <a:rPr lang="en-US" sz="1200" baseline="30000" dirty="0">
                          <a:solidFill>
                            <a:schemeClr val="tx1"/>
                          </a:solidFill>
                          <a:latin typeface="News Gothic MT" panose="020B0503020103020203" pitchFamily="34" charset="0"/>
                        </a:rPr>
                        <a:t>15 </a:t>
                      </a:r>
                      <a:r>
                        <a:rPr lang="en-US" sz="1200" dirty="0">
                          <a:solidFill>
                            <a:schemeClr val="tx1"/>
                          </a:solidFill>
                          <a:latin typeface="News Gothic MT" panose="020B0503020103020203" pitchFamily="34" charset="0"/>
                        </a:rPr>
                        <a:t>molecules cm</a:t>
                      </a:r>
                      <a:r>
                        <a:rPr lang="en-US" sz="1200" baseline="30000" dirty="0">
                          <a:solidFill>
                            <a:schemeClr val="tx1"/>
                          </a:solidFill>
                          <a:latin typeface="News Gothic MT" panose="020B0503020103020203" pitchFamily="34" charset="0"/>
                        </a:rPr>
                        <a:t>-2 </a:t>
                      </a:r>
                      <a:r>
                        <a:rPr lang="en-US" sz="1200" dirty="0">
                          <a:solidFill>
                            <a:schemeClr val="tx1"/>
                          </a:solidFill>
                          <a:latin typeface="News Gothic MT" panose="020B0503020103020203" pitchFamily="34" charset="0"/>
                        </a:rPr>
                        <a:t>(mainly due to less polluted rural areas).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0.3-0.6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Entire FOR for Aug-Dec 2023 and May-July 2024 for monthly means.  Both gridded to 0.1deg. </a:t>
                      </a:r>
                      <a:r>
                        <a:rPr lang="en-US" sz="1200" dirty="0" err="1">
                          <a:solidFill>
                            <a:schemeClr val="tx1"/>
                          </a:solidFill>
                          <a:latin typeface="News Gothic MT" panose="020B0503020103020203" pitchFamily="34" charset="0"/>
                        </a:rPr>
                        <a:t>Cloud_eff</a:t>
                      </a:r>
                      <a:r>
                        <a:rPr lang="en-US" sz="1200" dirty="0">
                          <a:solidFill>
                            <a:schemeClr val="tx1"/>
                          </a:solidFill>
                          <a:latin typeface="News Gothic MT" panose="020B0503020103020203" pitchFamily="34" charset="0"/>
                        </a:rPr>
                        <a:t>&lt;0.2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latin typeface="News Gothic MT" panose="020B0503020103020203" pitchFamily="34" charset="0"/>
                        </a:rPr>
                        <a:t>TEMPO &gt; TROPOMI in polluted areas (&gt; 90</a:t>
                      </a:r>
                      <a:r>
                        <a:rPr lang="en-US" sz="1200" b="1" baseline="30000" dirty="0">
                          <a:solidFill>
                            <a:schemeClr val="tx1"/>
                          </a:solidFill>
                          <a:latin typeface="News Gothic MT" panose="020B0503020103020203" pitchFamily="34" charset="0"/>
                        </a:rPr>
                        <a:t>th</a:t>
                      </a:r>
                      <a:r>
                        <a:rPr lang="en-US" sz="1200" b="1" dirty="0">
                          <a:solidFill>
                            <a:schemeClr val="tx1"/>
                          </a:solidFill>
                          <a:latin typeface="News Gothic MT" panose="020B0503020103020203" pitchFamily="34" charset="0"/>
                        </a:rPr>
                        <a:t> percentile).  </a:t>
                      </a:r>
                    </a:p>
                    <a:p>
                      <a:r>
                        <a:rPr lang="en-US" sz="1200" b="1" dirty="0">
                          <a:solidFill>
                            <a:schemeClr val="tx1"/>
                          </a:solidFill>
                          <a:latin typeface="News Gothic MT" panose="020B0503020103020203" pitchFamily="34" charset="0"/>
                        </a:rPr>
                        <a:t>TEMPO &lt; TROPOMI in low pollution areas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308916"/>
                  </a:ext>
                </a:extLst>
              </a:tr>
              <a:tr h="236861">
                <a:tc>
                  <a:txBody>
                    <a:bodyPr/>
                    <a:lstStyle/>
                    <a:p>
                      <a:pPr algn="r"/>
                      <a:r>
                        <a:rPr lang="en-US" sz="1200" dirty="0">
                          <a:solidFill>
                            <a:schemeClr val="tx1"/>
                          </a:solidFill>
                          <a:latin typeface="News Gothic MT" panose="020B0503020103020203" pitchFamily="34" charset="0"/>
                        </a:rPr>
                        <a:t>TROPOMI </a:t>
                      </a:r>
                    </a:p>
                    <a:p>
                      <a:pPr algn="r"/>
                      <a:r>
                        <a:rPr lang="en-US" sz="1200" dirty="0">
                          <a:solidFill>
                            <a:schemeClr val="tx1"/>
                          </a:solidFill>
                          <a:latin typeface="News Gothic MT" panose="020B0503020103020203" pitchFamily="34" charset="0"/>
                        </a:rPr>
                        <a:t>(EPA)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Median bias 3.6% +/- 18%.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Skill varies by location. </a:t>
                      </a:r>
                    </a:p>
                    <a:p>
                      <a:r>
                        <a:rPr lang="en-US" sz="1200" dirty="0">
                          <a:solidFill>
                            <a:schemeClr val="tx1"/>
                          </a:solidFill>
                          <a:latin typeface="News Gothic MT" panose="020B0503020103020203" pitchFamily="34" charset="0"/>
                        </a:rPr>
                        <a:t>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=0.98 by Pandora site. </a:t>
                      </a:r>
                    </a:p>
                    <a:p>
                      <a:r>
                        <a:rPr lang="en-US" sz="1200" dirty="0">
                          <a:solidFill>
                            <a:schemeClr val="tx1"/>
                          </a:solidFill>
                          <a:latin typeface="News Gothic MT" panose="020B0503020103020203" pitchFamily="34" charset="0"/>
                        </a:rPr>
                        <a:t>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=0.85 by NAA.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August 2023-May 2025. </a:t>
                      </a:r>
                      <a:r>
                        <a:rPr lang="en-US" sz="1200" dirty="0" err="1">
                          <a:solidFill>
                            <a:schemeClr val="tx1"/>
                          </a:solidFill>
                          <a:latin typeface="News Gothic MT" panose="020B0503020103020203" pitchFamily="34" charset="0"/>
                        </a:rPr>
                        <a:t>Cloud_eff</a:t>
                      </a:r>
                      <a:r>
                        <a:rPr lang="en-US" sz="1200" dirty="0">
                          <a:solidFill>
                            <a:schemeClr val="tx1"/>
                          </a:solidFill>
                          <a:latin typeface="News Gothic MT" panose="020B0503020103020203" pitchFamily="34" charset="0"/>
                        </a:rPr>
                        <a:t>&lt;0.15. Comparing individual comparisons within ozone non-attainment areas (NAA)and at Pandora locations.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200" b="1" kern="1200" dirty="0">
                        <a:solidFill>
                          <a:schemeClr val="tx1"/>
                        </a:solidFill>
                        <a:effectLst/>
                        <a:latin typeface="News Gothic MT" panose="020B0503020103020203" pitchFamily="34" charset="0"/>
                        <a:ea typeface="+mn-ea"/>
                        <a:cs typeface="+mn-cs"/>
                      </a:endParaRPr>
                    </a:p>
                    <a:p>
                      <a:endParaRPr lang="en-US" sz="1200" b="1" kern="1200" dirty="0">
                        <a:solidFill>
                          <a:schemeClr val="tx1"/>
                        </a:solidFill>
                        <a:effectLst/>
                        <a:latin typeface="News Gothic MT" panose="020B0503020103020203" pitchFamily="34" charset="0"/>
                        <a:ea typeface="+mn-ea"/>
                        <a:cs typeface="+mn-cs"/>
                      </a:endParaRPr>
                    </a:p>
                    <a:p>
                      <a:r>
                        <a:rPr lang="en-US" sz="1200" b="1" kern="1200" dirty="0">
                          <a:solidFill>
                            <a:schemeClr val="tx1"/>
                          </a:solidFill>
                          <a:effectLst/>
                          <a:latin typeface="News Gothic MT" panose="020B0503020103020203" pitchFamily="34" charset="0"/>
                          <a:ea typeface="+mn-ea"/>
                          <a:cs typeface="+mn-cs"/>
                        </a:rPr>
                        <a:t>The direction of the bias is different for Pandora compared to </a:t>
                      </a:r>
                      <a:r>
                        <a:rPr lang="en-US" sz="1200" b="1" kern="1200" dirty="0" err="1">
                          <a:solidFill>
                            <a:schemeClr val="tx1"/>
                          </a:solidFill>
                          <a:effectLst/>
                          <a:latin typeface="News Gothic MT" panose="020B0503020103020203" pitchFamily="34" charset="0"/>
                          <a:ea typeface="+mn-ea"/>
                          <a:cs typeface="+mn-cs"/>
                        </a:rPr>
                        <a:t>TropOMI</a:t>
                      </a:r>
                      <a:r>
                        <a:rPr lang="en-US" sz="1200" b="1" kern="1200" dirty="0">
                          <a:solidFill>
                            <a:schemeClr val="tx1"/>
                          </a:solidFill>
                          <a:effectLst/>
                          <a:latin typeface="News Gothic MT" panose="020B0503020103020203" pitchFamily="34" charset="0"/>
                          <a:ea typeface="+mn-ea"/>
                          <a:cs typeface="+mn-cs"/>
                        </a:rPr>
                        <a:t>. TEMPO is marginally low-biased compared to Pandora.</a:t>
                      </a:r>
                      <a:endParaRPr lang="en-US"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652891"/>
                  </a:ext>
                </a:extLst>
              </a:tr>
              <a:tr h="236861">
                <a:tc>
                  <a:txBody>
                    <a:bodyPr/>
                    <a:lstStyle/>
                    <a:p>
                      <a:pPr algn="r"/>
                      <a:r>
                        <a:rPr lang="en-US" sz="1200" dirty="0">
                          <a:solidFill>
                            <a:schemeClr val="tx1"/>
                          </a:solidFill>
                          <a:latin typeface="News Gothic MT" panose="020B0503020103020203" pitchFamily="34" charset="0"/>
                        </a:rPr>
                        <a:t>Pandora (EPA)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-2.7%+/-13%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Skill varies by site. </a:t>
                      </a:r>
                    </a:p>
                    <a:p>
                      <a:r>
                        <a:rPr lang="en-US" sz="1200" dirty="0">
                          <a:solidFill>
                            <a:schemeClr val="tx1"/>
                          </a:solidFill>
                          <a:latin typeface="News Gothic MT" panose="020B0503020103020203" pitchFamily="34" charset="0"/>
                        </a:rPr>
                        <a:t>Most sites have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 between 0.25-0.56.  Site averages have an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 of 0.90.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August 2023-May 2025. Measurements within 15 minutes of TEMPO Scan.  0.03 deg spatial buffer and averaging.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279288915"/>
                  </a:ext>
                </a:extLst>
              </a:tr>
              <a:tr h="236861">
                <a:tc>
                  <a:txBody>
                    <a:bodyPr/>
                    <a:lstStyle/>
                    <a:p>
                      <a:pPr algn="r"/>
                      <a:r>
                        <a:rPr lang="en-US" sz="1200" dirty="0">
                          <a:solidFill>
                            <a:schemeClr val="tx1"/>
                          </a:solidFill>
                          <a:latin typeface="News Gothic MT" panose="020B0503020103020203" pitchFamily="34" charset="0"/>
                        </a:rPr>
                        <a:t>WRF-Chem Transfer Standard</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kern="1200" dirty="0">
                          <a:solidFill>
                            <a:schemeClr val="tx1"/>
                          </a:solidFill>
                          <a:effectLst/>
                          <a:latin typeface="News Gothic MT" panose="020B0503020103020203" pitchFamily="34" charset="0"/>
                          <a:ea typeface="+mn-ea"/>
                          <a:cs typeface="+mn-cs"/>
                        </a:rPr>
                        <a:t>-0.7x10</a:t>
                      </a:r>
                      <a:r>
                        <a:rPr lang="en-US" sz="1200" kern="1200" baseline="30000" dirty="0">
                          <a:solidFill>
                            <a:schemeClr val="tx1"/>
                          </a:solidFill>
                          <a:effectLst/>
                          <a:latin typeface="News Gothic MT" panose="020B0503020103020203" pitchFamily="34" charset="0"/>
                          <a:ea typeface="+mn-ea"/>
                          <a:cs typeface="+mn-cs"/>
                        </a:rPr>
                        <a:t>15</a:t>
                      </a:r>
                      <a:r>
                        <a:rPr lang="en-US" sz="1200" kern="1200" dirty="0">
                          <a:solidFill>
                            <a:schemeClr val="tx1"/>
                          </a:solidFill>
                          <a:effectLst/>
                          <a:latin typeface="News Gothic MT" panose="020B0503020103020203" pitchFamily="34" charset="0"/>
                          <a:ea typeface="+mn-ea"/>
                          <a:cs typeface="+mn-cs"/>
                        </a:rPr>
                        <a:t> to -0.9x10</a:t>
                      </a:r>
                      <a:r>
                        <a:rPr lang="en-US" sz="1200" kern="1200" baseline="30000" dirty="0">
                          <a:solidFill>
                            <a:schemeClr val="tx1"/>
                          </a:solidFill>
                          <a:effectLst/>
                          <a:latin typeface="News Gothic MT" panose="020B0503020103020203" pitchFamily="34" charset="0"/>
                          <a:ea typeface="+mn-ea"/>
                          <a:cs typeface="+mn-cs"/>
                        </a:rPr>
                        <a:t>15</a:t>
                      </a:r>
                      <a:r>
                        <a:rPr lang="en-US" sz="1200" kern="1200" dirty="0">
                          <a:solidFill>
                            <a:schemeClr val="tx1"/>
                          </a:solidFill>
                          <a:effectLst/>
                          <a:latin typeface="News Gothic MT" panose="020B0503020103020203" pitchFamily="34" charset="0"/>
                          <a:ea typeface="+mn-ea"/>
                          <a:cs typeface="+mn-cs"/>
                        </a:rPr>
                        <a:t> molecules cm</a:t>
                      </a:r>
                      <a:r>
                        <a:rPr lang="en-US" sz="1200" kern="1200" baseline="30000" dirty="0">
                          <a:solidFill>
                            <a:schemeClr val="tx1"/>
                          </a:solidFill>
                          <a:effectLst/>
                          <a:latin typeface="News Gothic MT" panose="020B0503020103020203" pitchFamily="34" charset="0"/>
                          <a:ea typeface="+mn-ea"/>
                          <a:cs typeface="+mn-cs"/>
                        </a:rPr>
                        <a:t>-2</a:t>
                      </a:r>
                      <a:r>
                        <a:rPr lang="en-US" sz="1200" kern="1200" dirty="0">
                          <a:solidFill>
                            <a:schemeClr val="tx1"/>
                          </a:solidFill>
                          <a:effectLst/>
                          <a:latin typeface="News Gothic MT" panose="020B0503020103020203" pitchFamily="34" charset="0"/>
                          <a:ea typeface="+mn-ea"/>
                          <a:cs typeface="+mn-cs"/>
                        </a:rPr>
                        <a:t> and </a:t>
                      </a:r>
                      <a:r>
                        <a:rPr lang="en-US" sz="1200" b="1" kern="1200" dirty="0">
                          <a:solidFill>
                            <a:schemeClr val="tx1"/>
                          </a:solidFill>
                          <a:effectLst/>
                          <a:latin typeface="News Gothic MT" panose="020B0503020103020203" pitchFamily="34" charset="0"/>
                          <a:ea typeface="+mn-ea"/>
                          <a:cs typeface="+mn-cs"/>
                        </a:rPr>
                        <a:t>RMSE ranging from 2.2x10</a:t>
                      </a:r>
                      <a:r>
                        <a:rPr lang="en-US" sz="1200" b="1" kern="1200" baseline="30000" dirty="0">
                          <a:solidFill>
                            <a:schemeClr val="tx1"/>
                          </a:solidFill>
                          <a:effectLst/>
                          <a:latin typeface="News Gothic MT" panose="020B0503020103020203" pitchFamily="34" charset="0"/>
                          <a:ea typeface="+mn-ea"/>
                          <a:cs typeface="+mn-cs"/>
                        </a:rPr>
                        <a:t>15</a:t>
                      </a:r>
                      <a:r>
                        <a:rPr lang="en-US" sz="1200" b="1" kern="1200" dirty="0">
                          <a:solidFill>
                            <a:schemeClr val="tx1"/>
                          </a:solidFill>
                          <a:effectLst/>
                          <a:latin typeface="News Gothic MT" panose="020B0503020103020203" pitchFamily="34" charset="0"/>
                          <a:ea typeface="+mn-ea"/>
                          <a:cs typeface="+mn-cs"/>
                        </a:rPr>
                        <a:t> to 2.75 x10</a:t>
                      </a:r>
                      <a:r>
                        <a:rPr lang="en-US" sz="1200" b="1" kern="1200" baseline="30000" dirty="0">
                          <a:solidFill>
                            <a:schemeClr val="tx1"/>
                          </a:solidFill>
                          <a:effectLst/>
                          <a:latin typeface="News Gothic MT" panose="020B0503020103020203" pitchFamily="34" charset="0"/>
                          <a:ea typeface="+mn-ea"/>
                          <a:cs typeface="+mn-cs"/>
                        </a:rPr>
                        <a:t>15</a:t>
                      </a:r>
                      <a:r>
                        <a:rPr lang="en-US" sz="1200" b="1" kern="1200" dirty="0">
                          <a:solidFill>
                            <a:schemeClr val="tx1"/>
                          </a:solidFill>
                          <a:effectLst/>
                          <a:latin typeface="News Gothic MT" panose="020B0503020103020203" pitchFamily="34" charset="0"/>
                          <a:ea typeface="+mn-ea"/>
                          <a:cs typeface="+mn-cs"/>
                        </a:rPr>
                        <a:t> molecules cm</a:t>
                      </a:r>
                      <a:r>
                        <a:rPr lang="en-US" sz="1200" b="1" kern="1200" baseline="30000" dirty="0">
                          <a:solidFill>
                            <a:schemeClr val="tx1"/>
                          </a:solidFill>
                          <a:effectLst/>
                          <a:latin typeface="News Gothic MT" panose="020B0503020103020203" pitchFamily="34" charset="0"/>
                          <a:ea typeface="+mn-ea"/>
                          <a:cs typeface="+mn-cs"/>
                        </a:rPr>
                        <a:t>-2</a:t>
                      </a:r>
                      <a:r>
                        <a:rPr lang="en-US" sz="1200" b="1" kern="1200" dirty="0">
                          <a:solidFill>
                            <a:schemeClr val="tx1"/>
                          </a:solidFill>
                          <a:effectLst/>
                          <a:latin typeface="News Gothic MT" panose="020B0503020103020203" pitchFamily="34" charset="0"/>
                          <a:ea typeface="+mn-ea"/>
                          <a:cs typeface="+mn-cs"/>
                        </a:rPr>
                        <a:t>.</a:t>
                      </a:r>
                      <a:r>
                        <a:rPr lang="en-US" sz="1200" b="1" dirty="0">
                          <a:solidFill>
                            <a:schemeClr val="tx1"/>
                          </a:solidFill>
                          <a:effectLst/>
                          <a:latin typeface="News Gothic MT" panose="020B0503020103020203" pitchFamily="34" charset="0"/>
                        </a:rPr>
                        <a:t> </a:t>
                      </a:r>
                      <a:endParaRPr lang="en-US" sz="1200" b="1" dirty="0">
                        <a:solidFill>
                          <a:schemeClr val="tx1"/>
                        </a:solidFill>
                        <a:latin typeface="News Gothic MT" panose="020B0503020103020203"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Ranging from 0.40-0.53 in each urban area (Chicago, New York, Toronto)</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r>
                        <a:rPr lang="en-US" sz="1200" dirty="0">
                          <a:solidFill>
                            <a:schemeClr val="tx1"/>
                          </a:solidFill>
                          <a:latin typeface="News Gothic MT" panose="020B0503020103020203" pitchFamily="34" charset="0"/>
                        </a:rPr>
                        <a:t>During the AGES field campaign using GCAS and DC8 results as a transfer standard to quantify biases over the full domain. Cloud effective &lt; 0.15.  Also applied 2x2 boxcar average to TEMPO.</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76432786"/>
                  </a:ext>
                </a:extLst>
              </a:tr>
            </a:tbl>
          </a:graphicData>
        </a:graphic>
      </p:graphicFrame>
      <p:sp>
        <p:nvSpPr>
          <p:cNvPr id="4" name="TextBox 3">
            <a:extLst>
              <a:ext uri="{FF2B5EF4-FFF2-40B4-BE49-F238E27FC236}">
                <a16:creationId xmlns:a16="http://schemas.microsoft.com/office/drawing/2014/main" id="{9F9C8DA6-74B6-51AC-A932-4A0083C6B734}"/>
              </a:ext>
            </a:extLst>
          </p:cNvPr>
          <p:cNvSpPr txBox="1"/>
          <p:nvPr/>
        </p:nvSpPr>
        <p:spPr>
          <a:xfrm>
            <a:off x="7757645" y="1140897"/>
            <a:ext cx="4434355" cy="369332"/>
          </a:xfrm>
          <a:prstGeom prst="rect">
            <a:avLst/>
          </a:prstGeom>
          <a:noFill/>
        </p:spPr>
        <p:txBody>
          <a:bodyPr wrap="none" rtlCol="0">
            <a:spAutoFit/>
          </a:bodyPr>
          <a:lstStyle/>
          <a:p>
            <a:r>
              <a:rPr lang="en-US" dirty="0"/>
              <a:t>Required precision: 1x10</a:t>
            </a:r>
            <a:r>
              <a:rPr lang="en-US" baseline="30000" dirty="0"/>
              <a:t>15</a:t>
            </a:r>
            <a:r>
              <a:rPr lang="en-US" dirty="0"/>
              <a:t> molecule cm</a:t>
            </a:r>
            <a:r>
              <a:rPr lang="en-US" baseline="30000" dirty="0"/>
              <a:t>-2</a:t>
            </a:r>
          </a:p>
        </p:txBody>
      </p:sp>
      <p:sp>
        <p:nvSpPr>
          <p:cNvPr id="6" name="TextBox 5">
            <a:extLst>
              <a:ext uri="{FF2B5EF4-FFF2-40B4-BE49-F238E27FC236}">
                <a16:creationId xmlns:a16="http://schemas.microsoft.com/office/drawing/2014/main" id="{2084F578-710D-D5BD-49B9-4D6554340FA7}"/>
              </a:ext>
            </a:extLst>
          </p:cNvPr>
          <p:cNvSpPr txBox="1"/>
          <p:nvPr/>
        </p:nvSpPr>
        <p:spPr>
          <a:xfrm>
            <a:off x="193943" y="5809177"/>
            <a:ext cx="11747232" cy="646331"/>
          </a:xfrm>
          <a:prstGeom prst="rect">
            <a:avLst/>
          </a:prstGeom>
          <a:noFill/>
        </p:spPr>
        <p:txBody>
          <a:bodyPr wrap="square" rtlCol="0">
            <a:spAutoFit/>
          </a:bodyPr>
          <a:lstStyle/>
          <a:p>
            <a:r>
              <a:rPr lang="en-US" dirty="0"/>
              <a:t>Noted in the report: General overestimation in radiances leads to positive biases in Level 2 cloud fraction retrievals, ultimately increasing errors in air mass factor calculations for NO2 and HCHO retrievals.  </a:t>
            </a:r>
          </a:p>
        </p:txBody>
      </p:sp>
      <p:sp>
        <p:nvSpPr>
          <p:cNvPr id="9" name="TextBox 8">
            <a:extLst>
              <a:ext uri="{FF2B5EF4-FFF2-40B4-BE49-F238E27FC236}">
                <a16:creationId xmlns:a16="http://schemas.microsoft.com/office/drawing/2014/main" id="{177D86DF-F5CF-2191-BD18-DF85ECC80F78}"/>
              </a:ext>
            </a:extLst>
          </p:cNvPr>
          <p:cNvSpPr txBox="1"/>
          <p:nvPr/>
        </p:nvSpPr>
        <p:spPr>
          <a:xfrm>
            <a:off x="7125946" y="6489691"/>
            <a:ext cx="5031634" cy="369332"/>
          </a:xfrm>
          <a:prstGeom prst="rect">
            <a:avLst/>
          </a:prstGeom>
          <a:noFill/>
        </p:spPr>
        <p:txBody>
          <a:bodyPr wrap="none" rtlCol="0">
            <a:spAutoFit/>
          </a:bodyPr>
          <a:lstStyle/>
          <a:p>
            <a:r>
              <a:rPr lang="en-US" dirty="0">
                <a:solidFill>
                  <a:srgbClr val="FFFF00"/>
                </a:solidFill>
              </a:rPr>
              <a:t>Barron’s talk next will dig in on Pandora results! </a:t>
            </a:r>
          </a:p>
        </p:txBody>
      </p:sp>
    </p:spTree>
    <p:extLst>
      <p:ext uri="{BB962C8B-B14F-4D97-AF65-F5344CB8AC3E}">
        <p14:creationId xmlns:p14="http://schemas.microsoft.com/office/powerpoint/2010/main" val="193260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15DF-EB3D-411B-2C29-93B371280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00D73-0E1F-118C-94D7-90BC281620D0}"/>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PSPI-02, -04, -06: </a:t>
            </a:r>
            <a:r>
              <a:rPr lang="en-US" dirty="0" err="1">
                <a:latin typeface="News Gothic MT" panose="020B0503020103020203" pitchFamily="34" charset="0"/>
              </a:rPr>
              <a:t>TotHCHO</a:t>
            </a:r>
            <a:endParaRPr lang="en-US" dirty="0">
              <a:latin typeface="News Gothic MT" panose="020B0503020103020203" pitchFamily="34" charset="0"/>
            </a:endParaRPr>
          </a:p>
        </p:txBody>
      </p:sp>
      <p:cxnSp>
        <p:nvCxnSpPr>
          <p:cNvPr id="5" name="Straight Connector 4">
            <a:extLst>
              <a:ext uri="{FF2B5EF4-FFF2-40B4-BE49-F238E27FC236}">
                <a16:creationId xmlns:a16="http://schemas.microsoft.com/office/drawing/2014/main" id="{B5697651-85CE-B26A-49F9-CF530089CBDE}"/>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37B9968-EB38-504B-B4BF-9D2E515E98FE}"/>
              </a:ext>
            </a:extLst>
          </p:cNvPr>
          <p:cNvSpPr txBox="1"/>
          <p:nvPr/>
        </p:nvSpPr>
        <p:spPr>
          <a:xfrm>
            <a:off x="7404738" y="183643"/>
            <a:ext cx="4787262" cy="646331"/>
          </a:xfrm>
          <a:prstGeom prst="rect">
            <a:avLst/>
          </a:prstGeom>
          <a:noFill/>
        </p:spPr>
        <p:txBody>
          <a:bodyPr wrap="square">
            <a:spAutoFit/>
          </a:bodyPr>
          <a:lstStyle/>
          <a:p>
            <a:pPr marL="0" indent="0" algn="ctr">
              <a:buNone/>
            </a:pPr>
            <a:r>
              <a:rPr lang="en-US" i="1" dirty="0">
                <a:latin typeface="News Gothic MT" panose="020B0503020103020203" pitchFamily="34" charset="0"/>
              </a:rPr>
              <a:t>Assess bias/uncertainty for one month (-02), two seasons (-04), and over one year (-06)</a:t>
            </a:r>
          </a:p>
        </p:txBody>
      </p:sp>
      <p:graphicFrame>
        <p:nvGraphicFramePr>
          <p:cNvPr id="3" name="Table 2">
            <a:extLst>
              <a:ext uri="{FF2B5EF4-FFF2-40B4-BE49-F238E27FC236}">
                <a16:creationId xmlns:a16="http://schemas.microsoft.com/office/drawing/2014/main" id="{A09AB079-0C24-BC4A-F55F-D0AA7702F45E}"/>
              </a:ext>
            </a:extLst>
          </p:cNvPr>
          <p:cNvGraphicFramePr>
            <a:graphicFrameLocks noGrp="1"/>
          </p:cNvGraphicFramePr>
          <p:nvPr>
            <p:extLst>
              <p:ext uri="{D42A27DB-BD31-4B8C-83A1-F6EECF244321}">
                <p14:modId xmlns:p14="http://schemas.microsoft.com/office/powerpoint/2010/main" val="2473834061"/>
              </p:ext>
            </p:extLst>
          </p:nvPr>
        </p:nvGraphicFramePr>
        <p:xfrm>
          <a:off x="250824" y="1509206"/>
          <a:ext cx="11690351" cy="4572000"/>
        </p:xfrm>
        <a:graphic>
          <a:graphicData uri="http://schemas.openxmlformats.org/drawingml/2006/table">
            <a:tbl>
              <a:tblPr firstRow="1" bandRow="1">
                <a:tableStyleId>{5C22544A-7EE6-4342-B048-85BDC9FD1C3A}</a:tableStyleId>
              </a:tblPr>
              <a:tblGrid>
                <a:gridCol w="1618679">
                  <a:extLst>
                    <a:ext uri="{9D8B030D-6E8A-4147-A177-3AD203B41FA5}">
                      <a16:colId xmlns:a16="http://schemas.microsoft.com/office/drawing/2014/main" val="2273438510"/>
                    </a:ext>
                  </a:extLst>
                </a:gridCol>
                <a:gridCol w="2402051">
                  <a:extLst>
                    <a:ext uri="{9D8B030D-6E8A-4147-A177-3AD203B41FA5}">
                      <a16:colId xmlns:a16="http://schemas.microsoft.com/office/drawing/2014/main" val="747839954"/>
                    </a:ext>
                  </a:extLst>
                </a:gridCol>
                <a:gridCol w="2402233">
                  <a:extLst>
                    <a:ext uri="{9D8B030D-6E8A-4147-A177-3AD203B41FA5}">
                      <a16:colId xmlns:a16="http://schemas.microsoft.com/office/drawing/2014/main" val="1426992662"/>
                    </a:ext>
                  </a:extLst>
                </a:gridCol>
                <a:gridCol w="2802595">
                  <a:extLst>
                    <a:ext uri="{9D8B030D-6E8A-4147-A177-3AD203B41FA5}">
                      <a16:colId xmlns:a16="http://schemas.microsoft.com/office/drawing/2014/main" val="1687338514"/>
                    </a:ext>
                  </a:extLst>
                </a:gridCol>
                <a:gridCol w="2464793">
                  <a:extLst>
                    <a:ext uri="{9D8B030D-6E8A-4147-A177-3AD203B41FA5}">
                      <a16:colId xmlns:a16="http://schemas.microsoft.com/office/drawing/2014/main" val="74851535"/>
                    </a:ext>
                  </a:extLst>
                </a:gridCol>
              </a:tblGrid>
              <a:tr h="236861">
                <a:tc>
                  <a:txBody>
                    <a:bodyPr/>
                    <a:lstStyle/>
                    <a:p>
                      <a:pPr algn="ctr"/>
                      <a:r>
                        <a:rPr lang="en-US" sz="1200" dirty="0">
                          <a:latin typeface="News Gothic MT" panose="020B0503020103020203" pitchFamily="34" charset="0"/>
                        </a:rPr>
                        <a:t>Reference Dataset</a:t>
                      </a:r>
                    </a:p>
                  </a:txBody>
                  <a:tcPr>
                    <a:lnB w="38100" cmpd="sng">
                      <a:noFill/>
                    </a:lnB>
                    <a:solidFill>
                      <a:schemeClr val="accent5"/>
                    </a:solidFill>
                  </a:tcPr>
                </a:tc>
                <a:tc>
                  <a:txBody>
                    <a:bodyPr/>
                    <a:lstStyle/>
                    <a:p>
                      <a:pPr algn="ctr"/>
                      <a:r>
                        <a:rPr lang="en-US" sz="1200" dirty="0">
                          <a:latin typeface="News Gothic MT" panose="020B0503020103020203" pitchFamily="34" charset="0"/>
                        </a:rPr>
                        <a:t>Bias</a:t>
                      </a:r>
                    </a:p>
                  </a:txBody>
                  <a:tcPr>
                    <a:lnB w="38100" cmpd="sng">
                      <a:noFill/>
                    </a:lnB>
                    <a:solidFill>
                      <a:schemeClr val="accent5"/>
                    </a:solidFill>
                  </a:tcPr>
                </a:tc>
                <a:tc>
                  <a:txBody>
                    <a:bodyPr/>
                    <a:lstStyle/>
                    <a:p>
                      <a:pPr algn="ctr"/>
                      <a:r>
                        <a:rPr lang="en-US" sz="1200" dirty="0">
                          <a:latin typeface="News Gothic MT" panose="020B0503020103020203" pitchFamily="34" charset="0"/>
                        </a:rPr>
                        <a:t>R</a:t>
                      </a:r>
                      <a:r>
                        <a:rPr lang="en-US" sz="1200" baseline="30000" dirty="0">
                          <a:latin typeface="News Gothic MT" panose="020B0503020103020203" pitchFamily="34" charset="0"/>
                        </a:rPr>
                        <a:t>2</a:t>
                      </a:r>
                    </a:p>
                  </a:txBody>
                  <a:tcPr>
                    <a:lnB w="38100" cmpd="sng">
                      <a:noFill/>
                    </a:lnB>
                    <a:solidFill>
                      <a:schemeClr val="accent5"/>
                    </a:solidFill>
                  </a:tcPr>
                </a:tc>
                <a:tc gridSpan="2">
                  <a:txBody>
                    <a:bodyPr/>
                    <a:lstStyle/>
                    <a:p>
                      <a:pPr algn="ctr"/>
                      <a:r>
                        <a:rPr lang="en-US" sz="1200" dirty="0">
                          <a:latin typeface="News Gothic MT" panose="020B0503020103020203" pitchFamily="34" charset="0"/>
                        </a:rPr>
                        <a:t>Other notes</a:t>
                      </a:r>
                    </a:p>
                  </a:txBody>
                  <a:tcPr>
                    <a:lnB w="38100" cmpd="sng">
                      <a:noFill/>
                    </a:lnB>
                    <a:solidFill>
                      <a:schemeClr val="accent5"/>
                    </a:solidFill>
                  </a:tcPr>
                </a:tc>
                <a:tc hMerge="1">
                  <a:txBody>
                    <a:bodyPr/>
                    <a:lstStyle/>
                    <a:p>
                      <a:endParaRPr lang="en-US"/>
                    </a:p>
                  </a:txBody>
                  <a:tcPr/>
                </a:tc>
                <a:extLst>
                  <a:ext uri="{0D108BD9-81ED-4DB2-BD59-A6C34878D82A}">
                    <a16:rowId xmlns:a16="http://schemas.microsoft.com/office/drawing/2014/main" val="4070074277"/>
                  </a:ext>
                </a:extLst>
              </a:tr>
              <a:tr h="236861">
                <a:tc>
                  <a:txBody>
                    <a:bodyPr/>
                    <a:lstStyle/>
                    <a:p>
                      <a:pPr algn="r"/>
                      <a:r>
                        <a:rPr lang="en-US" sz="1200" dirty="0">
                          <a:solidFill>
                            <a:schemeClr val="tx1"/>
                          </a:solidFill>
                          <a:latin typeface="News Gothic MT" panose="020B0503020103020203" pitchFamily="34" charset="0"/>
                        </a:rPr>
                        <a:t>TROPOMI (EPA)</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-13%+/-10%</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All NAA typically have too low of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 to consider a correlation.  But the site averaged data has an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=0.56</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Same methods at TropNO2 except its August 2023-November 2024</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latin typeface="News Gothic MT" panose="020B0503020103020203" pitchFamily="34" charset="0"/>
                        </a:rPr>
                        <a:t>Agree from May-September but TEMPO </a:t>
                      </a:r>
                      <a:r>
                        <a:rPr lang="en-US" sz="1200" b="1" dirty="0" err="1">
                          <a:solidFill>
                            <a:schemeClr val="tx1"/>
                          </a:solidFill>
                          <a:latin typeface="News Gothic MT" panose="020B0503020103020203" pitchFamily="34" charset="0"/>
                        </a:rPr>
                        <a:t>totHCHO</a:t>
                      </a:r>
                      <a:r>
                        <a:rPr lang="en-US" sz="1200" b="1" dirty="0">
                          <a:solidFill>
                            <a:schemeClr val="tx1"/>
                          </a:solidFill>
                          <a:latin typeface="News Gothic MT" panose="020B0503020103020203" pitchFamily="34" charset="0"/>
                        </a:rPr>
                        <a:t> is 50% lower than TROPOMI in winter.  TROPOMI has a known high bias in low HCHO areas. </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308916"/>
                  </a:ext>
                </a:extLst>
              </a:tr>
              <a:tr h="640080">
                <a:tc>
                  <a:txBody>
                    <a:bodyPr/>
                    <a:lstStyle/>
                    <a:p>
                      <a:pPr algn="r"/>
                      <a:r>
                        <a:rPr lang="en-US" sz="1200" dirty="0">
                          <a:solidFill>
                            <a:schemeClr val="tx1"/>
                          </a:solidFill>
                          <a:latin typeface="News Gothic MT" panose="020B0503020103020203" pitchFamily="34" charset="0"/>
                        </a:rPr>
                        <a:t>Pandora (EPA)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5% +/- 27%.  Most individual sites &lt; 30% bias.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Site statistics show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=0.35.  All individual sites have an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&lt;0.25.  Hourly subsets range from 0.15 and 0.36 with minimums at the edges of the day.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Same methods at TropNO2 except its August 2023-November 2024 and stations filtered by quality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chemeClr val="tx1"/>
                        </a:solidFill>
                        <a:latin typeface="News Gothic MT" panose="020B0503020103020203" pitchFamily="34" charset="0"/>
                      </a:endParaRPr>
                    </a:p>
                    <a:p>
                      <a:endParaRPr lang="en-US" sz="1200" b="1" dirty="0">
                        <a:solidFill>
                          <a:schemeClr val="tx1"/>
                        </a:solidFill>
                        <a:latin typeface="News Gothic MT" panose="020B0503020103020203" pitchFamily="34" charset="0"/>
                      </a:endParaRPr>
                    </a:p>
                    <a:p>
                      <a:endParaRPr lang="en-US" sz="1200" b="1" dirty="0">
                        <a:solidFill>
                          <a:schemeClr val="tx1"/>
                        </a:solidFill>
                        <a:latin typeface="News Gothic MT" panose="020B0503020103020203" pitchFamily="34" charset="0"/>
                      </a:endParaRPr>
                    </a:p>
                    <a:p>
                      <a:r>
                        <a:rPr lang="en-US" sz="1200" b="1" dirty="0">
                          <a:solidFill>
                            <a:schemeClr val="tx1"/>
                          </a:solidFill>
                          <a:latin typeface="News Gothic MT" panose="020B0503020103020203" pitchFamily="34" charset="0"/>
                        </a:rPr>
                        <a:t>Agreement seasonally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652891"/>
                  </a:ext>
                </a:extLst>
              </a:tr>
              <a:tr h="236861">
                <a:tc>
                  <a:txBody>
                    <a:bodyPr/>
                    <a:lstStyle/>
                    <a:p>
                      <a:pPr algn="r"/>
                      <a:r>
                        <a:rPr lang="en-US" sz="1200" dirty="0">
                          <a:solidFill>
                            <a:schemeClr val="tx1"/>
                          </a:solidFill>
                          <a:latin typeface="News Gothic MT" panose="020B0503020103020203" pitchFamily="34" charset="0"/>
                        </a:rPr>
                        <a:t>Pandora (NASA)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News Gothic MT" panose="020B0503020103020203" pitchFamily="34" charset="0"/>
                        </a:rPr>
                        <a:t>Mean Absolute Difference is 2. 6x10</a:t>
                      </a:r>
                      <a:r>
                        <a:rPr lang="en-US" sz="1200" b="1" baseline="30000" dirty="0">
                          <a:solidFill>
                            <a:schemeClr val="tx1"/>
                          </a:solidFill>
                          <a:latin typeface="News Gothic MT" panose="020B0503020103020203" pitchFamily="34" charset="0"/>
                        </a:rPr>
                        <a:t>15 </a:t>
                      </a:r>
                      <a:r>
                        <a:rPr lang="en-US" sz="1200" b="1" dirty="0">
                          <a:solidFill>
                            <a:schemeClr val="tx1"/>
                          </a:solidFill>
                          <a:latin typeface="News Gothic MT" panose="020B0503020103020203" pitchFamily="34" charset="0"/>
                        </a:rPr>
                        <a:t>molecules cm</a:t>
                      </a:r>
                      <a:r>
                        <a:rPr lang="en-US" sz="1200" b="1" baseline="30000" dirty="0">
                          <a:solidFill>
                            <a:schemeClr val="tx1"/>
                          </a:solidFill>
                          <a:latin typeface="News Gothic MT" panose="020B0503020103020203" pitchFamily="34" charset="0"/>
                        </a:rPr>
                        <a:t>-2</a:t>
                      </a:r>
                      <a:r>
                        <a:rPr lang="en-US" sz="1200" b="1" dirty="0">
                          <a:solidFill>
                            <a:schemeClr val="tx1"/>
                          </a:solidFill>
                          <a:latin typeface="News Gothic MT" panose="020B0503020103020203" pitchFamily="34" charset="0"/>
                        </a:rPr>
                        <a:t> with most points within 1x10</a:t>
                      </a:r>
                      <a:r>
                        <a:rPr lang="en-US" sz="1200" b="1" baseline="30000" dirty="0">
                          <a:solidFill>
                            <a:schemeClr val="tx1"/>
                          </a:solidFill>
                          <a:latin typeface="News Gothic MT" panose="020B0503020103020203" pitchFamily="34" charset="0"/>
                        </a:rPr>
                        <a:t>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News Gothic MT" panose="020B0503020103020203" pitchFamily="34" charset="0"/>
                        </a:rPr>
                        <a:t>RMSE for all sites ~5e15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Site statistics show r</a:t>
                      </a:r>
                      <a:r>
                        <a:rPr lang="en-US" sz="1200" baseline="30000" dirty="0">
                          <a:solidFill>
                            <a:schemeClr val="tx1"/>
                          </a:solidFill>
                          <a:latin typeface="News Gothic MT" panose="020B0503020103020203" pitchFamily="34" charset="0"/>
                        </a:rPr>
                        <a:t>2</a:t>
                      </a:r>
                      <a:r>
                        <a:rPr lang="en-US" sz="1200" dirty="0">
                          <a:solidFill>
                            <a:schemeClr val="tx1"/>
                          </a:solidFill>
                          <a:latin typeface="News Gothic MT" panose="020B0503020103020203" pitchFamily="34" charset="0"/>
                        </a:rPr>
                        <a:t>=0.60. </a:t>
                      </a:r>
                    </a:p>
                    <a:p>
                      <a:r>
                        <a:rPr lang="en-US" sz="1200" dirty="0">
                          <a:solidFill>
                            <a:schemeClr val="tx1"/>
                          </a:solidFill>
                          <a:latin typeface="News Gothic MT" panose="020B0503020103020203" pitchFamily="34" charset="0"/>
                        </a:rPr>
                        <a:t>Individual sites span from 0.1 to 0.8 but most above 0.5.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Cloud eff &lt; 0.2.  Site filtered for Pandora quality. 10km spatial buffer from site within 10 minutes.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solidFill>
                          <a:latin typeface="News Gothic MT" panose="020B0503020103020203" pitchFamily="34" charset="0"/>
                        </a:rPr>
                        <a:t>Difference may stem in use of </a:t>
                      </a:r>
                      <a:r>
                        <a:rPr lang="en-US" sz="1200" b="1" dirty="0" err="1">
                          <a:solidFill>
                            <a:schemeClr val="tx1"/>
                          </a:solidFill>
                          <a:latin typeface="News Gothic MT" panose="020B0503020103020203" pitchFamily="34" charset="0"/>
                        </a:rPr>
                        <a:t>qa</a:t>
                      </a:r>
                      <a:r>
                        <a:rPr lang="en-US" sz="1200" b="1" dirty="0">
                          <a:solidFill>
                            <a:schemeClr val="tx1"/>
                          </a:solidFill>
                          <a:latin typeface="News Gothic MT" panose="020B0503020103020203" pitchFamily="34" charset="0"/>
                        </a:rPr>
                        <a:t> filtering applied to Pandora. </a:t>
                      </a:r>
                      <a:r>
                        <a:rPr lang="en-US" sz="1200" b="1" kern="1200" dirty="0">
                          <a:solidFill>
                            <a:schemeClr val="tx1"/>
                          </a:solidFill>
                          <a:effectLst/>
                          <a:latin typeface="News Gothic MT" panose="020B0503020103020203" pitchFamily="34" charset="0"/>
                          <a:ea typeface="+mn-ea"/>
                          <a:cs typeface="+mn-cs"/>
                        </a:rPr>
                        <a:t>The bias is positive for sites with lower HCHO columns and trends negative as the HCHO column increases.</a:t>
                      </a:r>
                      <a:r>
                        <a:rPr lang="en-US" sz="1200" b="1" dirty="0">
                          <a:solidFill>
                            <a:schemeClr val="tx1"/>
                          </a:solidFill>
                          <a:effectLst/>
                          <a:latin typeface="News Gothic MT" panose="020B0503020103020203" pitchFamily="34" charset="0"/>
                        </a:rPr>
                        <a:t> </a:t>
                      </a:r>
                      <a:endParaRPr lang="en-US" sz="1200" b="1" dirty="0">
                        <a:solidFill>
                          <a:schemeClr val="tx1"/>
                        </a:solidFill>
                        <a:latin typeface="News Gothic MT" panose="020B0503020103020203"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288915"/>
                  </a:ext>
                </a:extLst>
              </a:tr>
              <a:tr h="347449">
                <a:tc>
                  <a:txBody>
                    <a:bodyPr/>
                    <a:lstStyle/>
                    <a:p>
                      <a:pPr algn="r"/>
                      <a:r>
                        <a:rPr lang="en-US" sz="1200" dirty="0">
                          <a:solidFill>
                            <a:schemeClr val="tx1"/>
                          </a:solidFill>
                          <a:latin typeface="News Gothic MT" panose="020B0503020103020203" pitchFamily="34" charset="0"/>
                        </a:rPr>
                        <a:t>NDACC FTIR (ACOM/NCAR)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-31% to -41% depending on site.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Ranges from 0.38 and 0.61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200" dirty="0">
                          <a:solidFill>
                            <a:schemeClr val="tx1"/>
                          </a:solidFill>
                          <a:latin typeface="News Gothic MT" panose="020B0503020103020203" pitchFamily="34" charset="0"/>
                        </a:rPr>
                        <a:t>August 2023-June 2024.  Spatial buffer of 10km and </a:t>
                      </a:r>
                      <a:r>
                        <a:rPr lang="en-US" sz="1200" dirty="0" err="1">
                          <a:solidFill>
                            <a:schemeClr val="tx1"/>
                          </a:solidFill>
                          <a:latin typeface="News Gothic MT" panose="020B0503020103020203" pitchFamily="34" charset="0"/>
                        </a:rPr>
                        <a:t>cloud_eff</a:t>
                      </a:r>
                      <a:r>
                        <a:rPr lang="en-US" sz="1200" dirty="0">
                          <a:solidFill>
                            <a:schemeClr val="tx1"/>
                          </a:solidFill>
                          <a:latin typeface="News Gothic MT" panose="020B0503020103020203" pitchFamily="34" charset="0"/>
                        </a:rPr>
                        <a:t>&lt; 0.4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76432786"/>
                  </a:ext>
                </a:extLst>
              </a:tr>
              <a:tr h="236861">
                <a:tc>
                  <a:txBody>
                    <a:bodyPr/>
                    <a:lstStyle/>
                    <a:p>
                      <a:pPr algn="r"/>
                      <a:r>
                        <a:rPr lang="en-US" sz="1200" dirty="0">
                          <a:solidFill>
                            <a:schemeClr val="tx1"/>
                          </a:solidFill>
                          <a:latin typeface="News Gothic MT" panose="020B0503020103020203" pitchFamily="34" charset="0"/>
                        </a:rPr>
                        <a:t>WRF-Chem </a:t>
                      </a:r>
                    </a:p>
                    <a:p>
                      <a:pPr algn="r"/>
                      <a:r>
                        <a:rPr lang="en-US" sz="1200" dirty="0">
                          <a:solidFill>
                            <a:schemeClr val="tx1"/>
                          </a:solidFill>
                          <a:latin typeface="News Gothic MT" panose="020B0503020103020203" pitchFamily="34" charset="0"/>
                        </a:rPr>
                        <a:t>Transfer Standard</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Bias ranging from 0.6-3x10</a:t>
                      </a:r>
                      <a:r>
                        <a:rPr lang="en-US" sz="1200" baseline="30000" dirty="0">
                          <a:solidFill>
                            <a:schemeClr val="tx1"/>
                          </a:solidFill>
                          <a:latin typeface="News Gothic MT" panose="020B0503020103020203" pitchFamily="34" charset="0"/>
                        </a:rPr>
                        <a:t>15</a:t>
                      </a:r>
                      <a:r>
                        <a:rPr lang="en-US" sz="1200" dirty="0">
                          <a:solidFill>
                            <a:schemeClr val="tx1"/>
                          </a:solidFill>
                          <a:latin typeface="News Gothic MT" panose="020B0503020103020203" pitchFamily="34" charset="0"/>
                        </a:rPr>
                        <a:t>. </a:t>
                      </a:r>
                    </a:p>
                    <a:p>
                      <a:r>
                        <a:rPr lang="en-US" sz="1200" b="1" dirty="0">
                          <a:solidFill>
                            <a:schemeClr val="tx1"/>
                          </a:solidFill>
                          <a:latin typeface="News Gothic MT" panose="020B0503020103020203" pitchFamily="34" charset="0"/>
                        </a:rPr>
                        <a:t>RMSE ranging from 3-6x10</a:t>
                      </a:r>
                      <a:r>
                        <a:rPr lang="en-US" sz="1200" b="1" baseline="30000" dirty="0">
                          <a:solidFill>
                            <a:schemeClr val="tx1"/>
                          </a:solidFill>
                          <a:latin typeface="News Gothic MT" panose="020B0503020103020203" pitchFamily="34" charset="0"/>
                        </a:rPr>
                        <a:t>15</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chemeClr val="tx1"/>
                          </a:solidFill>
                          <a:latin typeface="News Gothic MT" panose="020B0503020103020203" pitchFamily="34" charset="0"/>
                        </a:rPr>
                        <a:t>0.28-0.40 range between the three cities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r>
                        <a:rPr lang="en-US" sz="1200" dirty="0">
                          <a:solidFill>
                            <a:schemeClr val="tx1"/>
                          </a:solidFill>
                          <a:latin typeface="News Gothic MT" panose="020B0503020103020203" pitchFamily="34" charset="0"/>
                        </a:rPr>
                        <a:t>Same methods as TropNO</a:t>
                      </a:r>
                      <a:r>
                        <a:rPr lang="en-US" sz="1200" baseline="-25000" dirty="0">
                          <a:solidFill>
                            <a:schemeClr val="tx1"/>
                          </a:solidFill>
                          <a:latin typeface="News Gothic MT" panose="020B0503020103020203" pitchFamily="34" charset="0"/>
                        </a:rPr>
                        <a:t>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449933088"/>
                  </a:ext>
                </a:extLst>
              </a:tr>
            </a:tbl>
          </a:graphicData>
        </a:graphic>
      </p:graphicFrame>
      <p:sp>
        <p:nvSpPr>
          <p:cNvPr id="4" name="TextBox 3">
            <a:extLst>
              <a:ext uri="{FF2B5EF4-FFF2-40B4-BE49-F238E27FC236}">
                <a16:creationId xmlns:a16="http://schemas.microsoft.com/office/drawing/2014/main" id="{77402A55-9CD1-B7A3-311B-B8DAE31FD55E}"/>
              </a:ext>
            </a:extLst>
          </p:cNvPr>
          <p:cNvSpPr txBox="1"/>
          <p:nvPr/>
        </p:nvSpPr>
        <p:spPr>
          <a:xfrm>
            <a:off x="7757645" y="1140897"/>
            <a:ext cx="4283673" cy="369332"/>
          </a:xfrm>
          <a:prstGeom prst="rect">
            <a:avLst/>
          </a:prstGeom>
          <a:noFill/>
        </p:spPr>
        <p:txBody>
          <a:bodyPr wrap="none" rtlCol="0">
            <a:spAutoFit/>
          </a:bodyPr>
          <a:lstStyle/>
          <a:p>
            <a:r>
              <a:rPr lang="en-US" dirty="0"/>
              <a:t>Required precision: 1x10</a:t>
            </a:r>
            <a:r>
              <a:rPr lang="en-US" baseline="30000" dirty="0"/>
              <a:t>16</a:t>
            </a:r>
            <a:r>
              <a:rPr lang="en-US" dirty="0"/>
              <a:t> molecule cm</a:t>
            </a:r>
            <a:r>
              <a:rPr lang="en-US" baseline="30000" dirty="0"/>
              <a:t>-2</a:t>
            </a:r>
          </a:p>
        </p:txBody>
      </p:sp>
      <p:sp>
        <p:nvSpPr>
          <p:cNvPr id="6" name="TextBox 5">
            <a:extLst>
              <a:ext uri="{FF2B5EF4-FFF2-40B4-BE49-F238E27FC236}">
                <a16:creationId xmlns:a16="http://schemas.microsoft.com/office/drawing/2014/main" id="{9C55A7FB-3249-61E4-9638-26DAA2D7DEA0}"/>
              </a:ext>
            </a:extLst>
          </p:cNvPr>
          <p:cNvSpPr txBox="1"/>
          <p:nvPr/>
        </p:nvSpPr>
        <p:spPr>
          <a:xfrm>
            <a:off x="193943" y="6266635"/>
            <a:ext cx="11747232" cy="646331"/>
          </a:xfrm>
          <a:prstGeom prst="rect">
            <a:avLst/>
          </a:prstGeom>
          <a:noFill/>
        </p:spPr>
        <p:txBody>
          <a:bodyPr wrap="square" rtlCol="0">
            <a:spAutoFit/>
          </a:bodyPr>
          <a:lstStyle/>
          <a:p>
            <a:r>
              <a:rPr lang="en-US" dirty="0"/>
              <a:t>General overestimation in radiances leads to positive biases in Level 2 cloud fraction retrievals, ultimately increasing errors in air mass factor calculations for NO2 and HCHO retrievals.</a:t>
            </a:r>
          </a:p>
        </p:txBody>
      </p:sp>
    </p:spTree>
    <p:extLst>
      <p:ext uri="{BB962C8B-B14F-4D97-AF65-F5344CB8AC3E}">
        <p14:creationId xmlns:p14="http://schemas.microsoft.com/office/powerpoint/2010/main" val="54703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065C-9DF6-589B-3729-1652794CD3F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B9AA309-1A06-87A9-4E20-D3996FC5CFFF}"/>
              </a:ext>
            </a:extLst>
          </p:cNvPr>
          <p:cNvSpPr/>
          <p:nvPr/>
        </p:nvSpPr>
        <p:spPr>
          <a:xfrm>
            <a:off x="9170126" y="1456342"/>
            <a:ext cx="3021874" cy="54016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40212E7-732B-6CA0-B96D-3AECD1848E57}"/>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898FB1AE-80F7-D72B-8148-2F012DD15049}"/>
              </a:ext>
            </a:extLst>
          </p:cNvPr>
          <p:cNvGraphicFramePr>
            <a:graphicFrameLocks noGrp="1"/>
          </p:cNvGraphicFramePr>
          <p:nvPr>
            <p:extLst>
              <p:ext uri="{D42A27DB-BD31-4B8C-83A1-F6EECF244321}">
                <p14:modId xmlns:p14="http://schemas.microsoft.com/office/powerpoint/2010/main" val="3200538671"/>
              </p:ext>
            </p:extLst>
          </p:nvPr>
        </p:nvGraphicFramePr>
        <p:xfrm>
          <a:off x="213627" y="1325563"/>
          <a:ext cx="8790589" cy="4267200"/>
        </p:xfrm>
        <a:graphic>
          <a:graphicData uri="http://schemas.openxmlformats.org/drawingml/2006/table">
            <a:tbl>
              <a:tblPr firstRow="1" bandRow="1">
                <a:tableStyleId>{5C22544A-7EE6-4342-B048-85BDC9FD1C3A}</a:tableStyleId>
              </a:tblPr>
              <a:tblGrid>
                <a:gridCol w="1194672">
                  <a:extLst>
                    <a:ext uri="{9D8B030D-6E8A-4147-A177-3AD203B41FA5}">
                      <a16:colId xmlns:a16="http://schemas.microsoft.com/office/drawing/2014/main" val="2273438510"/>
                    </a:ext>
                  </a:extLst>
                </a:gridCol>
                <a:gridCol w="1086707">
                  <a:extLst>
                    <a:ext uri="{9D8B030D-6E8A-4147-A177-3AD203B41FA5}">
                      <a16:colId xmlns:a16="http://schemas.microsoft.com/office/drawing/2014/main" val="916883862"/>
                    </a:ext>
                  </a:extLst>
                </a:gridCol>
                <a:gridCol w="2272937">
                  <a:extLst>
                    <a:ext uri="{9D8B030D-6E8A-4147-A177-3AD203B41FA5}">
                      <a16:colId xmlns:a16="http://schemas.microsoft.com/office/drawing/2014/main" val="747839954"/>
                    </a:ext>
                  </a:extLst>
                </a:gridCol>
                <a:gridCol w="970558">
                  <a:extLst>
                    <a:ext uri="{9D8B030D-6E8A-4147-A177-3AD203B41FA5}">
                      <a16:colId xmlns:a16="http://schemas.microsoft.com/office/drawing/2014/main" val="1426992662"/>
                    </a:ext>
                  </a:extLst>
                </a:gridCol>
                <a:gridCol w="3265715">
                  <a:extLst>
                    <a:ext uri="{9D8B030D-6E8A-4147-A177-3AD203B41FA5}">
                      <a16:colId xmlns:a16="http://schemas.microsoft.com/office/drawing/2014/main" val="1687338514"/>
                    </a:ext>
                  </a:extLst>
                </a:gridCol>
              </a:tblGrid>
              <a:tr h="236861">
                <a:tc gridSpan="2">
                  <a:txBody>
                    <a:bodyPr/>
                    <a:lstStyle/>
                    <a:p>
                      <a:pPr algn="ctr"/>
                      <a:r>
                        <a:rPr lang="en-US" sz="1600" dirty="0">
                          <a:latin typeface="News Gothic MT" panose="020B0503020103020203" pitchFamily="34" charset="0"/>
                        </a:rPr>
                        <a:t>Reference Dataset</a:t>
                      </a:r>
                    </a:p>
                  </a:txBody>
                  <a:tcPr>
                    <a:lnB w="38100" cmpd="sng">
                      <a:noFill/>
                    </a:lnB>
                    <a:solidFill>
                      <a:schemeClr val="accent5"/>
                    </a:solidFill>
                  </a:tcPr>
                </a:tc>
                <a:tc hMerge="1">
                  <a:txBody>
                    <a:bodyPr/>
                    <a:lstStyle/>
                    <a:p>
                      <a:endParaRPr lang="en-US"/>
                    </a:p>
                  </a:txBody>
                  <a:tcPr/>
                </a:tc>
                <a:tc>
                  <a:txBody>
                    <a:bodyPr/>
                    <a:lstStyle/>
                    <a:p>
                      <a:pPr algn="ctr"/>
                      <a:r>
                        <a:rPr lang="en-US" sz="1600" dirty="0">
                          <a:latin typeface="News Gothic MT" panose="020B0503020103020203" pitchFamily="34" charset="0"/>
                        </a:rPr>
                        <a:t>Bias</a:t>
                      </a:r>
                    </a:p>
                  </a:txBody>
                  <a:tcPr>
                    <a:lnB w="38100" cmpd="sng">
                      <a:noFill/>
                    </a:lnB>
                    <a:solidFill>
                      <a:schemeClr val="accent5"/>
                    </a:solidFill>
                  </a:tcPr>
                </a:tc>
                <a:tc>
                  <a:txBody>
                    <a:bodyPr/>
                    <a:lstStyle/>
                    <a:p>
                      <a:pPr algn="ctr"/>
                      <a:r>
                        <a:rPr lang="en-US" sz="1600" dirty="0">
                          <a:latin typeface="News Gothic MT" panose="020B0503020103020203" pitchFamily="34" charset="0"/>
                        </a:rPr>
                        <a:t>R</a:t>
                      </a:r>
                      <a:r>
                        <a:rPr lang="en-US" sz="1600" baseline="30000" dirty="0">
                          <a:latin typeface="News Gothic MT" panose="020B0503020103020203" pitchFamily="34" charset="0"/>
                        </a:rPr>
                        <a:t>2</a:t>
                      </a:r>
                    </a:p>
                  </a:txBody>
                  <a:tcPr>
                    <a:lnB w="38100" cmpd="sng">
                      <a:noFill/>
                    </a:lnB>
                    <a:solidFill>
                      <a:schemeClr val="accent5"/>
                    </a:solidFill>
                  </a:tcPr>
                </a:tc>
                <a:tc>
                  <a:txBody>
                    <a:bodyPr/>
                    <a:lstStyle/>
                    <a:p>
                      <a:pPr algn="ctr"/>
                      <a:r>
                        <a:rPr lang="en-US" sz="1600" dirty="0">
                          <a:latin typeface="News Gothic MT" panose="020B0503020103020203" pitchFamily="34" charset="0"/>
                        </a:rPr>
                        <a:t>Other notes</a:t>
                      </a:r>
                    </a:p>
                  </a:txBody>
                  <a:tcPr>
                    <a:lnB w="38100" cmpd="sng">
                      <a:noFill/>
                    </a:lnB>
                    <a:solidFill>
                      <a:schemeClr val="accent5"/>
                    </a:solidFill>
                  </a:tcPr>
                </a:tc>
                <a:extLst>
                  <a:ext uri="{0D108BD9-81ED-4DB2-BD59-A6C34878D82A}">
                    <a16:rowId xmlns:a16="http://schemas.microsoft.com/office/drawing/2014/main" val="4070074277"/>
                  </a:ext>
                </a:extLst>
              </a:tr>
              <a:tr h="236861">
                <a:tc>
                  <a:txBody>
                    <a:bodyPr/>
                    <a:lstStyle/>
                    <a:p>
                      <a:pPr algn="ctr"/>
                      <a:r>
                        <a:rPr lang="en-US" sz="1600" dirty="0">
                          <a:solidFill>
                            <a:schemeClr val="tx1"/>
                          </a:solidFill>
                          <a:latin typeface="News Gothic MT" panose="020B0503020103020203" pitchFamily="34" charset="0"/>
                        </a:rPr>
                        <a:t>OMPS</a:t>
                      </a: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r"/>
                      <a:endParaRPr lang="en-US" sz="1600" dirty="0">
                        <a:solidFill>
                          <a:schemeClr val="tx1"/>
                        </a:solidFill>
                        <a:latin typeface="News Gothic MT" panose="020B0503020103020203" pitchFamily="34" charset="0"/>
                      </a:endParaRPr>
                    </a:p>
                    <a:p>
                      <a:pPr algn="r"/>
                      <a:endParaRPr lang="en-US" sz="1600" dirty="0">
                        <a:solidFill>
                          <a:schemeClr val="tx1"/>
                        </a:solidFill>
                        <a:latin typeface="News Gothic MT" panose="020B0503020103020203" pitchFamily="34" charset="0"/>
                      </a:endParaRPr>
                    </a:p>
                    <a:p>
                      <a:pPr algn="r"/>
                      <a:endParaRPr lang="en-US" sz="1600" dirty="0">
                        <a:solidFill>
                          <a:schemeClr val="tx1"/>
                        </a:solidFill>
                        <a:latin typeface="News Gothic MT" panose="020B0503020103020203" pitchFamily="34" charset="0"/>
                      </a:endParaRPr>
                    </a:p>
                    <a:p>
                      <a:pPr algn="r"/>
                      <a:endParaRPr lang="en-US" sz="1600" dirty="0">
                        <a:solidFill>
                          <a:schemeClr val="tx1"/>
                        </a:solidFill>
                        <a:latin typeface="News Gothic MT" panose="020B0503020103020203" pitchFamily="34" charset="0"/>
                      </a:endParaRPr>
                    </a:p>
                    <a:p>
                      <a:pPr algn="r"/>
                      <a:endParaRPr lang="en-US" sz="1600" dirty="0">
                        <a:solidFill>
                          <a:schemeClr val="tx1"/>
                        </a:solidFill>
                        <a:latin typeface="News Gothic MT" panose="020B0503020103020203" pitchFamily="34" charset="0"/>
                      </a:endParaRPr>
                    </a:p>
                    <a:p>
                      <a:pPr algn="ctr"/>
                      <a:r>
                        <a:rPr lang="en-US" sz="1600" dirty="0">
                          <a:solidFill>
                            <a:schemeClr val="tx1"/>
                          </a:solidFill>
                          <a:latin typeface="News Gothic MT" panose="020B0503020103020203" pitchFamily="34" charset="0"/>
                        </a:rPr>
                        <a:t>NASA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en-US" sz="1600" kern="1200" dirty="0">
                          <a:solidFill>
                            <a:schemeClr val="tx1"/>
                          </a:solidFill>
                          <a:effectLst/>
                          <a:latin typeface="News Gothic MT" panose="020B0503020103020203" pitchFamily="34" charset="0"/>
                          <a:ea typeface="+mn-ea"/>
                          <a:cs typeface="+mn-cs"/>
                        </a:rPr>
                        <a:t>TEMPO total ozone is too high by ~3-5% in low latitudes and about the same too low in high latitudes.</a:t>
                      </a:r>
                      <a:r>
                        <a:rPr lang="en-US" sz="1600" dirty="0">
                          <a:solidFill>
                            <a:schemeClr val="tx1"/>
                          </a:solidFill>
                          <a:effectLst/>
                          <a:latin typeface="News Gothic MT" panose="020B0503020103020203" pitchFamily="34" charset="0"/>
                        </a:rPr>
                        <a:t> </a:t>
                      </a:r>
                      <a:endParaRPr lang="en-US" sz="1600" dirty="0">
                        <a:solidFill>
                          <a:schemeClr val="tx1"/>
                        </a:solidFill>
                        <a:latin typeface="News Gothic MT" panose="020B0503020103020203" pitchFamily="34" charset="0"/>
                      </a:endParaRPr>
                    </a:p>
                  </a:txBody>
                  <a:tcPr>
                    <a:lnL w="12700" cap="flat" cmpd="sng" algn="ctr">
                      <a:no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600" dirty="0">
                        <a:solidFill>
                          <a:schemeClr val="tx1"/>
                        </a:solidFill>
                        <a:latin typeface="News Gothic MT" panose="020B0503020103020203"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1600" dirty="0">
                          <a:solidFill>
                            <a:schemeClr val="tx1"/>
                          </a:solidFill>
                          <a:latin typeface="News Gothic MT" panose="020B0503020103020203" pitchFamily="34" charset="0"/>
                        </a:rPr>
                        <a:t>December 2023-May 2024. </a:t>
                      </a:r>
                    </a:p>
                    <a:p>
                      <a:r>
                        <a:rPr lang="en-US" sz="1600" dirty="0">
                          <a:solidFill>
                            <a:schemeClr val="tx1"/>
                          </a:solidFill>
                          <a:latin typeface="News Gothic MT" panose="020B0503020103020203" pitchFamily="34" charset="0"/>
                        </a:rPr>
                        <a:t>10 km spatial buffer, 60 min temporal matching, and cloud fractions &lt; 0.8</a:t>
                      </a:r>
                    </a:p>
                    <a:p>
                      <a:endParaRPr lang="en-US" sz="1600" dirty="0">
                        <a:solidFill>
                          <a:schemeClr val="tx1"/>
                        </a:solidFill>
                        <a:latin typeface="News Gothic MT" panose="020B0503020103020203" pitchFamily="34" charset="0"/>
                      </a:endParaRPr>
                    </a:p>
                    <a:p>
                      <a:r>
                        <a:rPr lang="en-US" sz="1600" b="1" kern="1200" dirty="0">
                          <a:solidFill>
                            <a:schemeClr val="tx1"/>
                          </a:solidFill>
                          <a:effectLst/>
                          <a:latin typeface="News Gothic MT" panose="020B0503020103020203" pitchFamily="34" charset="0"/>
                          <a:ea typeface="+mn-ea"/>
                          <a:cs typeface="+mn-cs"/>
                        </a:rPr>
                        <a:t>Latitude-dependent bias found. </a:t>
                      </a:r>
                      <a:endParaRPr lang="en-US" sz="1600" b="1" dirty="0">
                        <a:solidFill>
                          <a:schemeClr val="tx1"/>
                        </a:solidFill>
                        <a:latin typeface="News Gothic MT" panose="020B0503020103020203"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25550"/>
                  </a:ext>
                </a:extLst>
              </a:tr>
              <a:tr h="975360">
                <a:tc>
                  <a:txBody>
                    <a:bodyPr/>
                    <a:lstStyle/>
                    <a:p>
                      <a:pPr algn="ctr"/>
                      <a:endParaRPr lang="en-US" sz="1600" dirty="0">
                        <a:solidFill>
                          <a:schemeClr val="tx1"/>
                        </a:solidFill>
                        <a:latin typeface="News Gothic MT" panose="020B0503020103020203" pitchFamily="34" charset="0"/>
                      </a:endParaRPr>
                    </a:p>
                    <a:p>
                      <a:pPr algn="ctr"/>
                      <a:r>
                        <a:rPr lang="en-US" sz="1600" dirty="0">
                          <a:solidFill>
                            <a:schemeClr val="tx1"/>
                          </a:solidFill>
                          <a:latin typeface="News Gothic MT" panose="020B0503020103020203" pitchFamily="34" charset="0"/>
                        </a:rPr>
                        <a:t>OMI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endParaRPr lang="en-US" dirty="0">
                        <a:latin typeface="News Gothic MT" panose="020B0503020103020203" pitchFamily="34" charset="0"/>
                      </a:endParaRPr>
                    </a:p>
                  </a:txBody>
                  <a:tcPr/>
                </a:tc>
                <a:tc vMerge="1">
                  <a:txBody>
                    <a:bodyPr/>
                    <a:lstStyle/>
                    <a:p>
                      <a:endParaRPr lang="en-US" dirty="0"/>
                    </a:p>
                  </a:txBody>
                  <a:tcPr/>
                </a:tc>
                <a:tc vMerge="1">
                  <a:txBody>
                    <a:bodyPr/>
                    <a:lstStyle/>
                    <a:p>
                      <a:endParaRPr lang="en-US" sz="1600" dirty="0">
                        <a:solidFill>
                          <a:schemeClr val="tx1"/>
                        </a:solidFill>
                        <a:latin typeface="News Gothic MT" panose="020B0503020103020203"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4115308916"/>
                  </a:ext>
                </a:extLst>
              </a:tr>
              <a:tr h="236861">
                <a:tc>
                  <a:txBody>
                    <a:bodyPr/>
                    <a:lstStyle/>
                    <a:p>
                      <a:pPr algn="ctr"/>
                      <a:r>
                        <a:rPr lang="en-US" sz="1600" dirty="0">
                          <a:solidFill>
                            <a:schemeClr val="tx1"/>
                          </a:solidFill>
                          <a:latin typeface="News Gothic MT" panose="020B0503020103020203" pitchFamily="34" charset="0"/>
                        </a:rPr>
                        <a:t>TROPOMI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endParaRPr lang="en-US" dirty="0">
                        <a:latin typeface="News Gothic MT" panose="020B0503020103020203" pitchFamily="34" charset="0"/>
                      </a:endParaRPr>
                    </a:p>
                  </a:txBody>
                  <a:tcPr>
                    <a:lnL w="12700" cmpd="sng">
                      <a:noFill/>
                    </a:lnL>
                    <a:lnT w="12700" cap="flat" cmpd="sng" algn="ctr">
                      <a:solidFill>
                        <a:schemeClr val="tx1"/>
                      </a:solidFill>
                      <a:prstDash val="solid"/>
                      <a:round/>
                      <a:headEnd type="none" w="med" len="med"/>
                      <a:tailEnd type="none" w="med" len="med"/>
                    </a:lnT>
                  </a:tcPr>
                </a:tc>
                <a:tc>
                  <a:txBody>
                    <a:bodyPr/>
                    <a:lstStyle/>
                    <a:p>
                      <a:r>
                        <a:rPr lang="en-US" sz="1600" dirty="0">
                          <a:solidFill>
                            <a:schemeClr val="tx1"/>
                          </a:solidFill>
                          <a:latin typeface="News Gothic MT" panose="020B0503020103020203" pitchFamily="34" charset="0"/>
                        </a:rPr>
                        <a:t>10-15DU high in the low latitudes and -10-15 DU low in the high latitudes.  </a:t>
                      </a:r>
                      <a:r>
                        <a:rPr lang="en-US" sz="1600" b="1" dirty="0">
                          <a:solidFill>
                            <a:schemeClr val="tx1"/>
                          </a:solidFill>
                          <a:latin typeface="News Gothic MT" panose="020B0503020103020203" pitchFamily="34" charset="0"/>
                        </a:rPr>
                        <a:t>RMSE=1.8DU</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1"/>
                          </a:solidFill>
                          <a:latin typeface="News Gothic MT" panose="020B0503020103020203" pitchFamily="34" charset="0"/>
                        </a:rPr>
                        <a:t>0.98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79288915"/>
                  </a:ext>
                </a:extLst>
              </a:tr>
              <a:tr h="236861">
                <a:tc gridSpan="2">
                  <a:txBody>
                    <a:bodyPr/>
                    <a:lstStyle/>
                    <a:p>
                      <a:pPr algn="ctr"/>
                      <a:r>
                        <a:rPr lang="en-US" sz="1600" dirty="0">
                          <a:solidFill>
                            <a:schemeClr val="tx1"/>
                          </a:solidFill>
                          <a:latin typeface="News Gothic MT" panose="020B0503020103020203" pitchFamily="34" charset="0"/>
                        </a:rPr>
                        <a:t>Pandora-Brewer-Dobson (ECCC)</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r>
                        <a:rPr lang="en-US" sz="1600" b="1" dirty="0">
                          <a:solidFill>
                            <a:schemeClr val="tx1"/>
                          </a:solidFill>
                          <a:latin typeface="News Gothic MT" panose="020B0503020103020203" pitchFamily="34" charset="0"/>
                        </a:rPr>
                        <a:t>10</a:t>
                      </a:r>
                      <a:r>
                        <a:rPr lang="en-US" sz="1600" b="1" baseline="30000" dirty="0">
                          <a:solidFill>
                            <a:schemeClr val="tx1"/>
                          </a:solidFill>
                          <a:latin typeface="News Gothic MT" panose="020B0503020103020203" pitchFamily="34" charset="0"/>
                        </a:rPr>
                        <a:t>th</a:t>
                      </a:r>
                      <a:r>
                        <a:rPr lang="en-US" sz="1600" b="1" dirty="0">
                          <a:solidFill>
                            <a:schemeClr val="tx1"/>
                          </a:solidFill>
                          <a:latin typeface="News Gothic MT" panose="020B0503020103020203" pitchFamily="34" charset="0"/>
                        </a:rPr>
                        <a:t>-90</a:t>
                      </a:r>
                      <a:r>
                        <a:rPr lang="en-US" sz="1600" b="1" baseline="30000" dirty="0">
                          <a:solidFill>
                            <a:schemeClr val="tx1"/>
                          </a:solidFill>
                          <a:latin typeface="News Gothic MT" panose="020B0503020103020203" pitchFamily="34" charset="0"/>
                        </a:rPr>
                        <a:t>th</a:t>
                      </a:r>
                      <a:r>
                        <a:rPr lang="en-US" sz="1600" b="1" dirty="0">
                          <a:solidFill>
                            <a:schemeClr val="tx1"/>
                          </a:solidFill>
                          <a:latin typeface="News Gothic MT" panose="020B0503020103020203" pitchFamily="34" charset="0"/>
                        </a:rPr>
                        <a:t> percentile differences range from -1.9 to 1.9%</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latin typeface="News Gothic MT" panose="020B0503020103020203" pitchFamily="34" charset="0"/>
                        </a:rPr>
                        <a:t>0.98 (low in Mexico City alone)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b="1" dirty="0">
                          <a:solidFill>
                            <a:schemeClr val="tx1"/>
                          </a:solidFill>
                          <a:latin typeface="News Gothic MT" panose="020B0503020103020203" pitchFamily="34" charset="0"/>
                        </a:rPr>
                        <a:t>Latitudinal changes about -0.15% per degree latitude.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5198446"/>
                  </a:ext>
                </a:extLst>
              </a:tr>
            </a:tbl>
          </a:graphicData>
        </a:graphic>
      </p:graphicFrame>
      <p:sp>
        <p:nvSpPr>
          <p:cNvPr id="4" name="TextBox 3">
            <a:extLst>
              <a:ext uri="{FF2B5EF4-FFF2-40B4-BE49-F238E27FC236}">
                <a16:creationId xmlns:a16="http://schemas.microsoft.com/office/drawing/2014/main" id="{9305AFCE-B859-FF8F-EA8E-B5F65E00FC3D}"/>
              </a:ext>
            </a:extLst>
          </p:cNvPr>
          <p:cNvSpPr txBox="1"/>
          <p:nvPr/>
        </p:nvSpPr>
        <p:spPr>
          <a:xfrm>
            <a:off x="9510205" y="1087010"/>
            <a:ext cx="2525178" cy="369332"/>
          </a:xfrm>
          <a:prstGeom prst="rect">
            <a:avLst/>
          </a:prstGeom>
          <a:noFill/>
        </p:spPr>
        <p:txBody>
          <a:bodyPr wrap="none" rtlCol="0">
            <a:spAutoFit/>
          </a:bodyPr>
          <a:lstStyle/>
          <a:p>
            <a:r>
              <a:rPr lang="en-US" dirty="0"/>
              <a:t>Required precision: 3% </a:t>
            </a:r>
          </a:p>
        </p:txBody>
      </p:sp>
      <p:sp>
        <p:nvSpPr>
          <p:cNvPr id="11" name="TextBox 10">
            <a:extLst>
              <a:ext uri="{FF2B5EF4-FFF2-40B4-BE49-F238E27FC236}">
                <a16:creationId xmlns:a16="http://schemas.microsoft.com/office/drawing/2014/main" id="{4A1BB5AB-586F-B586-5857-3FF9FFFE32E9}"/>
              </a:ext>
            </a:extLst>
          </p:cNvPr>
          <p:cNvSpPr txBox="1"/>
          <p:nvPr/>
        </p:nvSpPr>
        <p:spPr>
          <a:xfrm>
            <a:off x="0" y="6150114"/>
            <a:ext cx="8790589" cy="707886"/>
          </a:xfrm>
          <a:prstGeom prst="rect">
            <a:avLst/>
          </a:prstGeom>
          <a:noFill/>
        </p:spPr>
        <p:txBody>
          <a:bodyPr wrap="square" rtlCol="0">
            <a:spAutoFit/>
          </a:bodyPr>
          <a:lstStyle/>
          <a:p>
            <a:pPr algn="ctr"/>
            <a:r>
              <a:rPr lang="en-US" sz="2000" dirty="0">
                <a:latin typeface="News Gothic MT" panose="020B0503020103020203" pitchFamily="34" charset="0"/>
              </a:rPr>
              <a:t>The total O3 column data product shows both a solar zenith angles </a:t>
            </a:r>
            <a:r>
              <a:rPr lang="en-US" sz="1200" dirty="0">
                <a:latin typeface="News Gothic MT" panose="020B0503020103020203" pitchFamily="34" charset="0"/>
              </a:rPr>
              <a:t> </a:t>
            </a:r>
            <a:r>
              <a:rPr lang="en-US" sz="2000" dirty="0">
                <a:latin typeface="News Gothic MT" panose="020B0503020103020203" pitchFamily="34" charset="0"/>
              </a:rPr>
              <a:t>(SZA) and a latitudinal bias. </a:t>
            </a:r>
          </a:p>
        </p:txBody>
      </p:sp>
      <p:sp>
        <p:nvSpPr>
          <p:cNvPr id="23" name="Title 1">
            <a:extLst>
              <a:ext uri="{FF2B5EF4-FFF2-40B4-BE49-F238E27FC236}">
                <a16:creationId xmlns:a16="http://schemas.microsoft.com/office/drawing/2014/main" id="{9E2B5F2F-0977-AD18-7E8B-2AC423DB7CEC}"/>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PSPI-02, -04, -06: TotO</a:t>
            </a:r>
            <a:r>
              <a:rPr lang="en-US" baseline="-25000" dirty="0">
                <a:latin typeface="News Gothic MT" panose="020B0503020103020203" pitchFamily="34" charset="0"/>
              </a:rPr>
              <a:t>3</a:t>
            </a:r>
          </a:p>
        </p:txBody>
      </p:sp>
      <p:sp>
        <p:nvSpPr>
          <p:cNvPr id="24" name="TextBox 23">
            <a:extLst>
              <a:ext uri="{FF2B5EF4-FFF2-40B4-BE49-F238E27FC236}">
                <a16:creationId xmlns:a16="http://schemas.microsoft.com/office/drawing/2014/main" id="{48E35DD1-933F-21AB-8B53-67F18F223506}"/>
              </a:ext>
            </a:extLst>
          </p:cNvPr>
          <p:cNvSpPr txBox="1"/>
          <p:nvPr/>
        </p:nvSpPr>
        <p:spPr>
          <a:xfrm>
            <a:off x="7404738" y="183643"/>
            <a:ext cx="4787262" cy="646331"/>
          </a:xfrm>
          <a:prstGeom prst="rect">
            <a:avLst/>
          </a:prstGeom>
          <a:noFill/>
        </p:spPr>
        <p:txBody>
          <a:bodyPr wrap="square">
            <a:spAutoFit/>
          </a:bodyPr>
          <a:lstStyle/>
          <a:p>
            <a:pPr marL="0" indent="0" algn="ctr">
              <a:buNone/>
            </a:pPr>
            <a:r>
              <a:rPr lang="en-US" i="1" dirty="0">
                <a:latin typeface="News Gothic MT" panose="020B0503020103020203" pitchFamily="34" charset="0"/>
              </a:rPr>
              <a:t>Assess bias/uncertainty for one month (-02), two seasons (-04), and over one year (-06)</a:t>
            </a:r>
          </a:p>
        </p:txBody>
      </p:sp>
      <p:pic>
        <p:nvPicPr>
          <p:cNvPr id="25" name="Picture 24" descr="Map&#10;&#10;Description automatically generated">
            <a:extLst>
              <a:ext uri="{FF2B5EF4-FFF2-40B4-BE49-F238E27FC236}">
                <a16:creationId xmlns:a16="http://schemas.microsoft.com/office/drawing/2014/main" id="{CA1482E3-0E36-2177-FD89-14E1BEBF6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3550" y="1469897"/>
            <a:ext cx="2838450" cy="2618105"/>
          </a:xfrm>
          <a:prstGeom prst="rect">
            <a:avLst/>
          </a:prstGeom>
        </p:spPr>
      </p:pic>
      <p:pic>
        <p:nvPicPr>
          <p:cNvPr id="26" name="Picture 25" descr="A picture containing chart&#10;&#10;Description automatically generated">
            <a:extLst>
              <a:ext uri="{FF2B5EF4-FFF2-40B4-BE49-F238E27FC236}">
                <a16:creationId xmlns:a16="http://schemas.microsoft.com/office/drawing/2014/main" id="{F487FAE6-A416-F55F-1026-56FE4F32E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7375" y="4076646"/>
            <a:ext cx="2590800" cy="2586355"/>
          </a:xfrm>
          <a:prstGeom prst="rect">
            <a:avLst/>
          </a:prstGeom>
        </p:spPr>
      </p:pic>
      <p:sp>
        <p:nvSpPr>
          <p:cNvPr id="29" name="TextBox 28">
            <a:extLst>
              <a:ext uri="{FF2B5EF4-FFF2-40B4-BE49-F238E27FC236}">
                <a16:creationId xmlns:a16="http://schemas.microsoft.com/office/drawing/2014/main" id="{7469C9A4-80C3-0BC1-C6B1-9143EF51B47F}"/>
              </a:ext>
            </a:extLst>
          </p:cNvPr>
          <p:cNvSpPr txBox="1"/>
          <p:nvPr/>
        </p:nvSpPr>
        <p:spPr>
          <a:xfrm>
            <a:off x="9226819" y="6596390"/>
            <a:ext cx="1718740" cy="261610"/>
          </a:xfrm>
          <a:prstGeom prst="rect">
            <a:avLst/>
          </a:prstGeom>
          <a:noFill/>
        </p:spPr>
        <p:txBody>
          <a:bodyPr wrap="none" rtlCol="0">
            <a:spAutoFit/>
          </a:bodyPr>
          <a:lstStyle/>
          <a:p>
            <a:r>
              <a:rPr lang="en-US" sz="1100" i="1" dirty="0">
                <a:solidFill>
                  <a:schemeClr val="bg1"/>
                </a:solidFill>
                <a:latin typeface="News Gothic MT" panose="020B0503020103020203" pitchFamily="34" charset="0"/>
              </a:rPr>
              <a:t>Credit: </a:t>
            </a:r>
            <a:r>
              <a:rPr lang="en-US" sz="1100" i="1" dirty="0" err="1">
                <a:solidFill>
                  <a:schemeClr val="bg1"/>
                </a:solidFill>
                <a:latin typeface="News Gothic MT" panose="020B0503020103020203" pitchFamily="34" charset="0"/>
              </a:rPr>
              <a:t>Kanghyun</a:t>
            </a:r>
            <a:r>
              <a:rPr lang="en-US" sz="1100" i="1" dirty="0">
                <a:solidFill>
                  <a:schemeClr val="bg1"/>
                </a:solidFill>
                <a:latin typeface="News Gothic MT" panose="020B0503020103020203" pitchFamily="34" charset="0"/>
              </a:rPr>
              <a:t> Baek  </a:t>
            </a:r>
          </a:p>
        </p:txBody>
      </p:sp>
    </p:spTree>
    <p:extLst>
      <p:ext uri="{BB962C8B-B14F-4D97-AF65-F5344CB8AC3E}">
        <p14:creationId xmlns:p14="http://schemas.microsoft.com/office/powerpoint/2010/main" val="30806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51B2-3F5D-9D83-83B5-26F6FBC90FA7}"/>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TEMPO Monthly Science Calls</a:t>
            </a:r>
          </a:p>
        </p:txBody>
      </p:sp>
      <p:sp>
        <p:nvSpPr>
          <p:cNvPr id="3" name="Content Placeholder 2">
            <a:extLst>
              <a:ext uri="{FF2B5EF4-FFF2-40B4-BE49-F238E27FC236}">
                <a16:creationId xmlns:a16="http://schemas.microsoft.com/office/drawing/2014/main" id="{C6B96486-6807-79E2-4AB2-817606F3C7C5}"/>
              </a:ext>
            </a:extLst>
          </p:cNvPr>
          <p:cNvSpPr>
            <a:spLocks noGrp="1"/>
          </p:cNvSpPr>
          <p:nvPr>
            <p:ph idx="1"/>
          </p:nvPr>
        </p:nvSpPr>
        <p:spPr>
          <a:xfrm>
            <a:off x="462418" y="1325563"/>
            <a:ext cx="11600145" cy="4351338"/>
          </a:xfrm>
        </p:spPr>
        <p:txBody>
          <a:bodyPr>
            <a:normAutofit/>
          </a:bodyPr>
          <a:lstStyle/>
          <a:p>
            <a:r>
              <a:rPr lang="en-US" sz="2400" dirty="0">
                <a:latin typeface="News Gothic MT" panose="020B0503020103020203" pitchFamily="34" charset="0"/>
              </a:rPr>
              <a:t>Last or second to last Thursday of the month from 13:00-15:00 Eastern Time</a:t>
            </a:r>
          </a:p>
          <a:p>
            <a:r>
              <a:rPr lang="en-US" sz="2400" dirty="0">
                <a:latin typeface="News Gothic MT" panose="020B0503020103020203" pitchFamily="34" charset="0"/>
              </a:rPr>
              <a:t>Want to be added to the list? </a:t>
            </a:r>
            <a:br>
              <a:rPr lang="en-US" sz="2400" dirty="0">
                <a:latin typeface="News Gothic MT" panose="020B0503020103020203" pitchFamily="34" charset="0"/>
              </a:rPr>
            </a:br>
            <a:r>
              <a:rPr lang="en-US" sz="2000" dirty="0">
                <a:latin typeface="News Gothic MT" panose="020B0503020103020203" pitchFamily="34" charset="0"/>
              </a:rPr>
              <a:t>	Send blank email to </a:t>
            </a:r>
            <a:r>
              <a:rPr lang="en-US" sz="2000" b="0" i="0" u="sng" dirty="0">
                <a:effectLst/>
                <a:latin typeface="Franklin Gothic Book" panose="020B0503020102020204" pitchFamily="34" charset="0"/>
                <a:hlinkClick r:id="rId3" tooltip="mailto:tempo-science-subscribe@espo.nasa.gov">
                  <a:extLst>
                    <a:ext uri="{A12FA001-AC4F-418D-AE19-62706E023703}">
                      <ahyp:hlinkClr xmlns:ahyp="http://schemas.microsoft.com/office/drawing/2018/hyperlinkcolor" val="tx"/>
                    </a:ext>
                  </a:extLst>
                </a:hlinkClick>
              </a:rPr>
              <a:t>tempo-science-subscribe@espo.nasa.gov</a:t>
            </a:r>
            <a:r>
              <a:rPr lang="en-US" sz="2000" dirty="0">
                <a:latin typeface="Franklin Gothic Book" panose="020B0503020102020204" pitchFamily="34" charset="0"/>
              </a:rPr>
              <a:t> with the subject ‘Subscribe’</a:t>
            </a:r>
            <a:endParaRPr lang="en-US" sz="2000" dirty="0">
              <a:latin typeface="News Gothic MT" panose="020B0503020103020203" pitchFamily="34" charset="0"/>
            </a:endParaRPr>
          </a:p>
          <a:p>
            <a:pPr marL="457200" lvl="1" indent="0">
              <a:buNone/>
            </a:pPr>
            <a:r>
              <a:rPr lang="en-US" sz="2000" dirty="0">
                <a:latin typeface="News Gothic MT" panose="020B0503020103020203" pitchFamily="34" charset="0"/>
              </a:rPr>
              <a:t>		OR </a:t>
            </a:r>
          </a:p>
          <a:p>
            <a:pPr marL="457200" lvl="1" indent="0">
              <a:buNone/>
            </a:pPr>
            <a:r>
              <a:rPr lang="en-US" sz="2000" dirty="0">
                <a:latin typeface="News Gothic MT" panose="020B0503020103020203" pitchFamily="34" charset="0"/>
              </a:rPr>
              <a:t>     Email </a:t>
            </a:r>
            <a:r>
              <a:rPr lang="en-US" sz="2000" dirty="0">
                <a:latin typeface="News Gothic MT" panose="020B0503020103020203" pitchFamily="34" charset="0"/>
                <a:hlinkClick r:id="rId4">
                  <a:extLst>
                    <a:ext uri="{A12FA001-AC4F-418D-AE19-62706E023703}">
                      <ahyp:hlinkClr xmlns:ahyp="http://schemas.microsoft.com/office/drawing/2018/hyperlinkcolor" val="tx"/>
                    </a:ext>
                  </a:extLst>
                </a:hlinkClick>
              </a:rPr>
              <a:t>Laura.m.judd@nasa.gov</a:t>
            </a:r>
            <a:r>
              <a:rPr lang="en-US" sz="2000" dirty="0">
                <a:latin typeface="News Gothic MT" panose="020B0503020103020203" pitchFamily="34" charset="0"/>
              </a:rPr>
              <a:t> and just ask</a:t>
            </a:r>
          </a:p>
          <a:p>
            <a:endParaRPr lang="en-US" sz="2400" dirty="0">
              <a:latin typeface="News Gothic MT" panose="020B0503020103020203" pitchFamily="34" charset="0"/>
            </a:endParaRPr>
          </a:p>
          <a:p>
            <a:pPr marL="0" indent="0">
              <a:buNone/>
            </a:pPr>
            <a:r>
              <a:rPr lang="en-US" sz="2400" i="1" dirty="0">
                <a:latin typeface="News Gothic MT" panose="020B0503020103020203" pitchFamily="34" charset="0"/>
              </a:rPr>
              <a:t>Upcoming Agendas: </a:t>
            </a:r>
          </a:p>
          <a:p>
            <a:endParaRPr lang="en-US" sz="2400" dirty="0">
              <a:latin typeface="News Gothic MT" panose="020B0503020103020203" pitchFamily="34" charset="0"/>
            </a:endParaRPr>
          </a:p>
          <a:p>
            <a:endParaRPr lang="en-US" sz="2400" dirty="0">
              <a:latin typeface="News Gothic MT" panose="020B0503020103020203" pitchFamily="34" charset="0"/>
            </a:endParaRPr>
          </a:p>
        </p:txBody>
      </p:sp>
      <p:sp>
        <p:nvSpPr>
          <p:cNvPr id="5" name="TextBox 4">
            <a:extLst>
              <a:ext uri="{FF2B5EF4-FFF2-40B4-BE49-F238E27FC236}">
                <a16:creationId xmlns:a16="http://schemas.microsoft.com/office/drawing/2014/main" id="{BC121F95-79FD-23CE-A172-4D1C6AB2ABFC}"/>
              </a:ext>
            </a:extLst>
          </p:cNvPr>
          <p:cNvSpPr txBox="1"/>
          <p:nvPr/>
        </p:nvSpPr>
        <p:spPr>
          <a:xfrm>
            <a:off x="462418" y="4196861"/>
            <a:ext cx="4811040" cy="1738938"/>
          </a:xfrm>
          <a:prstGeom prst="rect">
            <a:avLst/>
          </a:prstGeom>
          <a:solidFill>
            <a:schemeClr val="bg1">
              <a:alpha val="63000"/>
            </a:schemeClr>
          </a:solidFill>
          <a:ln>
            <a:solidFill>
              <a:schemeClr val="bg1">
                <a:alpha val="25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buNone/>
            </a:pPr>
            <a:r>
              <a:rPr lang="en-US" i="1" dirty="0">
                <a:effectLst/>
                <a:latin typeface="News Gothic MT" panose="020B0503020103020203" pitchFamily="34" charset="0"/>
              </a:rPr>
              <a:t>June 26th</a:t>
            </a: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Ron Cohen: A strategy for negating systematic bias in the TEMPO retrieval--initial evaluation</a:t>
            </a:r>
            <a:endParaRPr lang="en-US"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Joel Dreessen: The Impact of TEMPO Averaging Techniques and Missing Data on NO2 Changes</a:t>
            </a:r>
            <a:endParaRPr lang="en-US"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Byeong Kim: How Georgia EPD uses TEMPO data</a:t>
            </a:r>
            <a:endParaRPr lang="en-US" sz="1200"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Dan Jaffe:</a:t>
            </a:r>
            <a:r>
              <a:rPr lang="en-US" i="1" dirty="0">
                <a:effectLst/>
                <a:latin typeface="News Gothic MT" panose="020B0503020103020203" pitchFamily="34" charset="0"/>
                <a:ea typeface="Times New Roman" panose="02020603050405020304" pitchFamily="18" charset="0"/>
                <a:cs typeface="Aptos" panose="020B0004020202020204" pitchFamily="34" charset="0"/>
              </a:rPr>
              <a:t> </a:t>
            </a: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Using TEMPO FNR in Salt Lake City to understand O3 formation regimes</a:t>
            </a:r>
            <a:endParaRPr lang="en-US" i="1" dirty="0">
              <a:effectLst/>
              <a:latin typeface="News Gothic MT" panose="020B0503020103020203" pitchFamily="34" charset="0"/>
              <a:ea typeface="Aptos" panose="020B0004020202020204" pitchFamily="34" charset="0"/>
              <a:cs typeface="Aptos" panose="020B0004020202020204" pitchFamily="34" charset="0"/>
            </a:endParaRPr>
          </a:p>
        </p:txBody>
      </p:sp>
      <p:cxnSp>
        <p:nvCxnSpPr>
          <p:cNvPr id="9" name="Straight Connector 8">
            <a:extLst>
              <a:ext uri="{FF2B5EF4-FFF2-40B4-BE49-F238E27FC236}">
                <a16:creationId xmlns:a16="http://schemas.microsoft.com/office/drawing/2014/main" id="{F39B6FC3-2F73-DF26-7EF3-36DDB7731A55}"/>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32DB384-1217-D336-C262-8040D1C45C10}"/>
              </a:ext>
            </a:extLst>
          </p:cNvPr>
          <p:cNvSpPr txBox="1"/>
          <p:nvPr/>
        </p:nvSpPr>
        <p:spPr>
          <a:xfrm>
            <a:off x="5902368" y="4196861"/>
            <a:ext cx="5546943" cy="2031325"/>
          </a:xfrm>
          <a:prstGeom prst="rect">
            <a:avLst/>
          </a:prstGeom>
          <a:solidFill>
            <a:schemeClr val="bg1">
              <a:alpha val="63000"/>
            </a:schemeClr>
          </a:solidFill>
          <a:ln>
            <a:solidFill>
              <a:schemeClr val="bg1">
                <a:alpha val="25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buNone/>
            </a:pPr>
            <a:r>
              <a:rPr lang="en-US" i="1" dirty="0">
                <a:latin typeface="News Gothic MT" panose="020B0503020103020203" pitchFamily="34" charset="0"/>
              </a:rPr>
              <a:t>July 24th</a:t>
            </a:r>
            <a:endParaRPr lang="en-US" i="1" dirty="0">
              <a:effectLst/>
              <a:latin typeface="News Gothic MT" panose="020B0503020103020203"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Mina Kang: Validation of TEMPO L2 Products over the East Corridor with Ground-Based and Model Comparisons</a:t>
            </a:r>
            <a:endParaRPr lang="en-US" sz="1200"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Claudia Bernier: Assessing Ozone Dynamics During the 2023 Summer STAQS Field Campaign Using Synergistic Observations and Model Simulations</a:t>
            </a:r>
            <a:endParaRPr lang="en-US" sz="1200"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Brad Pierce: Chicago WRF-Chem/TEMPO intercomparisons during summer 2024</a:t>
            </a:r>
            <a:endParaRPr lang="en-US" sz="1200" i="1" dirty="0">
              <a:effectLst/>
              <a:latin typeface="News Gothic MT" panose="020B0503020103020203" pitchFamily="34" charset="0"/>
              <a:ea typeface="Aptos" panose="020B0004020202020204" pitchFamily="34" charset="0"/>
              <a:cs typeface="Aptos" panose="020B0004020202020204" pitchFamily="34" charset="0"/>
            </a:endParaRPr>
          </a:p>
          <a:p>
            <a:pPr marL="742950" marR="0" lvl="1" indent="-285750">
              <a:buSzPts val="1000"/>
              <a:buFont typeface="Symbol" pitchFamily="2" charset="2"/>
              <a:buChar char=""/>
              <a:tabLst>
                <a:tab pos="914400" algn="l"/>
              </a:tabLst>
            </a:pPr>
            <a:r>
              <a:rPr lang="en-US" sz="1200" i="1" dirty="0">
                <a:effectLst/>
                <a:latin typeface="News Gothic MT" panose="020B0503020103020203" pitchFamily="34" charset="0"/>
                <a:ea typeface="Times New Roman" panose="02020603050405020304" pitchFamily="18" charset="0"/>
                <a:cs typeface="Aptos" panose="020B0004020202020204" pitchFamily="34" charset="0"/>
              </a:rPr>
              <a:t>Amir Souri: Rethinking HCHO/NO₂: Why It Falls Short for Hourly Ozone Sensitivity Using TEMPO </a:t>
            </a:r>
            <a:endParaRPr lang="en-US" sz="1200" i="1" dirty="0">
              <a:effectLst/>
              <a:latin typeface="News Gothic MT" panose="020B0503020103020203" pitchFamily="34" charset="0"/>
              <a:ea typeface="Aptos" panose="020B0004020202020204" pitchFamily="34" charset="0"/>
              <a:cs typeface="Aptos" panose="020B0004020202020204" pitchFamily="34" charset="0"/>
            </a:endParaRPr>
          </a:p>
        </p:txBody>
      </p:sp>
      <p:cxnSp>
        <p:nvCxnSpPr>
          <p:cNvPr id="4" name="Straight Connector 3">
            <a:extLst>
              <a:ext uri="{FF2B5EF4-FFF2-40B4-BE49-F238E27FC236}">
                <a16:creationId xmlns:a16="http://schemas.microsoft.com/office/drawing/2014/main" id="{209B81F0-EAD8-4848-4308-08014261CA74}"/>
              </a:ext>
            </a:extLst>
          </p:cNvPr>
          <p:cNvCxnSpPr>
            <a:cxnSpLocks/>
          </p:cNvCxnSpPr>
          <p:nvPr/>
        </p:nvCxnSpPr>
        <p:spPr>
          <a:xfrm flipV="1">
            <a:off x="129437" y="3429000"/>
            <a:ext cx="12192000" cy="63904"/>
          </a:xfrm>
          <a:prstGeom prst="line">
            <a:avLst/>
          </a:prstGeom>
          <a:ln w="38100">
            <a:solidFill>
              <a:schemeClr val="tx1">
                <a:lumMod val="95000"/>
              </a:schemeClr>
            </a:solidFill>
            <a:prstDash val="lgDashDot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42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3CCA-89B3-0AB6-124C-55FB6BD60166}"/>
              </a:ext>
            </a:extLst>
          </p:cNvPr>
          <p:cNvSpPr>
            <a:spLocks noGrp="1"/>
          </p:cNvSpPr>
          <p:nvPr>
            <p:ph type="title"/>
          </p:nvPr>
        </p:nvSpPr>
        <p:spPr>
          <a:xfrm>
            <a:off x="0" y="0"/>
            <a:ext cx="12192000" cy="1325563"/>
          </a:xfrm>
        </p:spPr>
        <p:txBody>
          <a:bodyPr>
            <a:noAutofit/>
          </a:bodyPr>
          <a:lstStyle/>
          <a:p>
            <a:pPr algn="ctr"/>
            <a:r>
              <a:rPr lang="en-US" sz="3600" b="1" dirty="0">
                <a:latin typeface="News Gothic MT" panose="020B0503020103020203" pitchFamily="34" charset="0"/>
              </a:rPr>
              <a:t>Very special thank you to all contributors to this effort —</a:t>
            </a:r>
            <a:r>
              <a:rPr lang="en-US" sz="3600" dirty="0">
                <a:latin typeface="News Gothic MT" panose="020B0503020103020203" pitchFamily="34" charset="0"/>
              </a:rPr>
              <a:t>Stay tuned for more results not shown today!</a:t>
            </a:r>
          </a:p>
        </p:txBody>
      </p:sp>
      <p:cxnSp>
        <p:nvCxnSpPr>
          <p:cNvPr id="4" name="Straight Connector 3">
            <a:extLst>
              <a:ext uri="{FF2B5EF4-FFF2-40B4-BE49-F238E27FC236}">
                <a16:creationId xmlns:a16="http://schemas.microsoft.com/office/drawing/2014/main" id="{C21481AB-BAE2-B24B-1BBC-852BF0932ED0}"/>
              </a:ext>
            </a:extLst>
          </p:cNvPr>
          <p:cNvCxnSpPr>
            <a:cxnSpLocks/>
          </p:cNvCxnSpPr>
          <p:nvPr/>
        </p:nvCxnSpPr>
        <p:spPr>
          <a:xfrm flipV="1">
            <a:off x="0" y="1269435"/>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1E3F60B-E3C9-C33D-3B57-3E083D575A8D}"/>
              </a:ext>
            </a:extLst>
          </p:cNvPr>
          <p:cNvSpPr txBox="1"/>
          <p:nvPr/>
        </p:nvSpPr>
        <p:spPr>
          <a:xfrm>
            <a:off x="100208" y="1503123"/>
            <a:ext cx="12091792" cy="5509200"/>
          </a:xfrm>
          <a:prstGeom prst="rect">
            <a:avLst/>
          </a:prstGeom>
          <a:noFill/>
        </p:spPr>
        <p:txBody>
          <a:bodyPr wrap="square" rtlCol="0">
            <a:spAutoFit/>
          </a:bodyPr>
          <a:lstStyle/>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Gonzalo Gonzalez Abad, Caroline Nowlan, Xiong Liu, Kelly Chance </a:t>
            </a:r>
            <a:r>
              <a:rPr lang="en-US" sz="1600" b="1" dirty="0">
                <a:effectLst/>
                <a:latin typeface="News Gothic MT" panose="020B0503020103020203" pitchFamily="34" charset="0"/>
                <a:ea typeface="Calibri" panose="020F0502020204030204" pitchFamily="34" charset="0"/>
              </a:rPr>
              <a:t>(SAO-TEMPO)</a:t>
            </a:r>
          </a:p>
          <a:p>
            <a:pPr marL="285750" indent="-285750">
              <a:buFont typeface="System Font Regular"/>
              <a:buChar char="→"/>
            </a:pPr>
            <a:r>
              <a:rPr lang="en-US" sz="1600" u="sng" dirty="0">
                <a:effectLst/>
                <a:latin typeface="News Gothic MT" panose="020B0503020103020203" pitchFamily="34" charset="0"/>
                <a:ea typeface="Calibri" panose="020F0502020204030204" pitchFamily="34" charset="0"/>
              </a:rPr>
              <a:t>Barron Henderson</a:t>
            </a:r>
            <a:r>
              <a:rPr lang="en-US" sz="1600" dirty="0">
                <a:effectLst/>
                <a:latin typeface="News Gothic MT" panose="020B0503020103020203" pitchFamily="34" charset="0"/>
                <a:ea typeface="Calibri" panose="020F0502020204030204" pitchFamily="34" charset="0"/>
              </a:rPr>
              <a:t>, Lukas Valin, Eric Baumann, Dave Williams, Todd Plessel and </a:t>
            </a:r>
            <a:r>
              <a:rPr lang="en-US" sz="1600" u="sng" dirty="0">
                <a:effectLst/>
                <a:latin typeface="News Gothic MT" panose="020B0503020103020203" pitchFamily="34" charset="0"/>
                <a:ea typeface="Calibri" panose="020F0502020204030204" pitchFamily="34" charset="0"/>
              </a:rPr>
              <a:t>Jim </a:t>
            </a:r>
            <a:r>
              <a:rPr lang="en-US" sz="1600" u="sng" dirty="0" err="1">
                <a:effectLst/>
                <a:latin typeface="News Gothic MT" panose="020B0503020103020203" pitchFamily="34" charset="0"/>
                <a:ea typeface="Calibri" panose="020F0502020204030204" pitchFamily="34" charset="0"/>
              </a:rPr>
              <a:t>Szykman</a:t>
            </a:r>
            <a:r>
              <a:rPr lang="en-US" sz="1600" u="sng"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US. EPA Office of Research and Development </a:t>
            </a:r>
          </a:p>
          <a:p>
            <a:pPr marL="285750" indent="-285750">
              <a:buFont typeface="System Font Regular"/>
              <a:buChar char="→"/>
            </a:pPr>
            <a:r>
              <a:rPr lang="en-US" sz="1600" b="1" dirty="0">
                <a:effectLst/>
                <a:latin typeface="News Gothic MT" panose="020B0503020103020203" pitchFamily="34" charset="0"/>
                <a:ea typeface="Calibri" panose="020F0502020204030204" pitchFamily="34" charset="0"/>
              </a:rPr>
              <a:t>Aerosol and Atmospheric Composition Group at NOAA/STAR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Ivan Ortega, Sara Martinez-Alonso, Jim Hannigan, David Edwards </a:t>
            </a:r>
            <a:r>
              <a:rPr lang="en-US" sz="1600" b="1" dirty="0">
                <a:effectLst/>
                <a:latin typeface="News Gothic MT" panose="020B0503020103020203" pitchFamily="34" charset="0"/>
                <a:ea typeface="Calibri" panose="020F0502020204030204" pitchFamily="34" charset="0"/>
              </a:rPr>
              <a:t>(ACOM/NCAR)</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Rainer </a:t>
            </a:r>
            <a:r>
              <a:rPr lang="en-US" sz="1600" dirty="0" err="1">
                <a:effectLst/>
                <a:latin typeface="News Gothic MT" panose="020B0503020103020203" pitchFamily="34" charset="0"/>
                <a:ea typeface="Calibri" panose="020F0502020204030204" pitchFamily="34" charset="0"/>
              </a:rPr>
              <a:t>Volkamer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(CU-Boulder)</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Xiaoyi Zhao, Vitali </a:t>
            </a:r>
            <a:r>
              <a:rPr lang="en-US" sz="1600" dirty="0" err="1">
                <a:effectLst/>
                <a:latin typeface="News Gothic MT" panose="020B0503020103020203" pitchFamily="34" charset="0"/>
                <a:ea typeface="Calibri" panose="020F0502020204030204" pitchFamily="34" charset="0"/>
              </a:rPr>
              <a:t>Fioletov</a:t>
            </a:r>
            <a:r>
              <a:rPr lang="en-US" sz="1600" dirty="0">
                <a:effectLst/>
                <a:latin typeface="News Gothic MT" panose="020B0503020103020203" pitchFamily="34" charset="0"/>
                <a:ea typeface="Calibri" panose="020F0502020204030204" pitchFamily="34" charset="0"/>
              </a:rPr>
              <a:t>, Debora Griffin, Chris McLinden, Sum Chi Lee </a:t>
            </a:r>
            <a:r>
              <a:rPr lang="en-US" sz="1600" b="1" dirty="0">
                <a:effectLst/>
                <a:latin typeface="News Gothic MT" panose="020B0503020103020203" pitchFamily="34" charset="0"/>
                <a:ea typeface="Calibri" panose="020F0502020204030204" pitchFamily="34" charset="0"/>
              </a:rPr>
              <a:t>(Environment and Climate Change Canada)</a:t>
            </a:r>
          </a:p>
          <a:p>
            <a:pPr marL="285750" indent="-285750">
              <a:buFont typeface="System Font Regular"/>
              <a:buChar char="→"/>
            </a:pPr>
            <a:r>
              <a:rPr lang="en-US" sz="1600" dirty="0" err="1">
                <a:effectLst/>
                <a:latin typeface="News Gothic MT" panose="020B0503020103020203" pitchFamily="34" charset="0"/>
                <a:ea typeface="Calibri" panose="020F0502020204030204" pitchFamily="34" charset="0"/>
              </a:rPr>
              <a:t>Ruijun</a:t>
            </a:r>
            <a:r>
              <a:rPr lang="en-US" sz="1600" dirty="0">
                <a:effectLst/>
                <a:latin typeface="News Gothic MT" panose="020B0503020103020203" pitchFamily="34" charset="0"/>
                <a:ea typeface="Calibri" panose="020F0502020204030204" pitchFamily="34" charset="0"/>
              </a:rPr>
              <a:t> Dang and Daniel Jacob </a:t>
            </a:r>
            <a:r>
              <a:rPr lang="en-US" sz="1600" b="1" dirty="0">
                <a:effectLst/>
                <a:latin typeface="News Gothic MT" panose="020B0503020103020203" pitchFamily="34" charset="0"/>
                <a:ea typeface="Calibri" panose="020F0502020204030204" pitchFamily="34" charset="0"/>
              </a:rPr>
              <a:t>(Harvard)</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Alexander Cede, Martin Tiefengraber, Manuel </a:t>
            </a:r>
            <a:r>
              <a:rPr lang="en-US" sz="1600" dirty="0" err="1">
                <a:effectLst/>
                <a:latin typeface="News Gothic MT" panose="020B0503020103020203" pitchFamily="34" charset="0"/>
                <a:ea typeface="Calibri" panose="020F0502020204030204" pitchFamily="34" charset="0"/>
              </a:rPr>
              <a:t>Gebetsberger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a:t>
            </a:r>
            <a:r>
              <a:rPr lang="en-US" sz="1600" b="1" dirty="0" err="1">
                <a:effectLst/>
                <a:latin typeface="News Gothic MT" panose="020B0503020103020203" pitchFamily="34" charset="0"/>
                <a:ea typeface="Calibri" panose="020F0502020204030204" pitchFamily="34" charset="0"/>
              </a:rPr>
              <a:t>LuftBlick</a:t>
            </a:r>
            <a:r>
              <a:rPr lang="en-US" sz="1600" b="1" dirty="0">
                <a:effectLst/>
                <a:latin typeface="News Gothic MT" panose="020B0503020103020203" pitchFamily="34" charset="0"/>
                <a:ea typeface="Calibri" panose="020F0502020204030204" pitchFamily="34" charset="0"/>
              </a:rPr>
              <a:t>)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Matthew S. Johnson, Claudia Bernier  </a:t>
            </a:r>
            <a:r>
              <a:rPr lang="en-US" sz="1600" b="1" dirty="0">
                <a:effectLst/>
                <a:latin typeface="News Gothic MT" panose="020B0503020103020203" pitchFamily="34" charset="0"/>
                <a:ea typeface="Calibri" panose="020F0502020204030204" pitchFamily="34" charset="0"/>
              </a:rPr>
              <a:t>(NASA Ames)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Scott Janz, Viral Shah, </a:t>
            </a:r>
            <a:r>
              <a:rPr lang="en-US" sz="1600" dirty="0" err="1">
                <a:effectLst/>
                <a:latin typeface="News Gothic MT" panose="020B0503020103020203" pitchFamily="34" charset="0"/>
                <a:ea typeface="Calibri" panose="020F0502020204030204" pitchFamily="34" charset="0"/>
              </a:rPr>
              <a:t>Sungyeon</a:t>
            </a:r>
            <a:r>
              <a:rPr lang="en-US" sz="1600" dirty="0">
                <a:effectLst/>
                <a:latin typeface="News Gothic MT" panose="020B0503020103020203" pitchFamily="34" charset="0"/>
                <a:ea typeface="Calibri" panose="020F0502020204030204" pitchFamily="34" charset="0"/>
              </a:rPr>
              <a:t> Choi, Lok N. Lamsal, J. R. Ziemke, S. M. Frith, N. A. </a:t>
            </a:r>
            <a:r>
              <a:rPr lang="en-US" sz="1600" dirty="0" err="1">
                <a:effectLst/>
                <a:latin typeface="News Gothic MT" panose="020B0503020103020203" pitchFamily="34" charset="0"/>
                <a:ea typeface="Calibri" panose="020F0502020204030204" pitchFamily="34" charset="0"/>
              </a:rPr>
              <a:t>Kramarova</a:t>
            </a:r>
            <a:r>
              <a:rPr lang="en-US" sz="1600" dirty="0">
                <a:effectLst/>
                <a:latin typeface="News Gothic MT" panose="020B0503020103020203" pitchFamily="34" charset="0"/>
                <a:ea typeface="Calibri" panose="020F0502020204030204" pitchFamily="34" charset="0"/>
              </a:rPr>
              <a:t>, Tom Hanisco, Jay Herman and Jianping Mao </a:t>
            </a:r>
            <a:r>
              <a:rPr lang="en-US" sz="1600" b="1" dirty="0">
                <a:effectLst/>
                <a:latin typeface="News Gothic MT" panose="020B0503020103020203" pitchFamily="34" charset="0"/>
                <a:ea typeface="Calibri" panose="020F0502020204030204" pitchFamily="34" charset="0"/>
              </a:rPr>
              <a:t>(NASA Goddard)</a:t>
            </a:r>
          </a:p>
          <a:p>
            <a:pPr marL="285750" indent="-285750">
              <a:buFont typeface="System Font Regular"/>
              <a:buChar char="→"/>
            </a:pPr>
            <a:r>
              <a:rPr lang="en-US" sz="1600" u="sng" dirty="0">
                <a:effectLst/>
                <a:latin typeface="News Gothic MT" panose="020B0503020103020203" pitchFamily="34" charset="0"/>
                <a:ea typeface="Calibri" panose="020F0502020204030204" pitchFamily="34" charset="0"/>
              </a:rPr>
              <a:t>Laura Judd</a:t>
            </a:r>
            <a:r>
              <a:rPr lang="en-US" sz="1600" dirty="0">
                <a:effectLst/>
                <a:latin typeface="News Gothic MT" panose="020B0503020103020203" pitchFamily="34" charset="0"/>
                <a:ea typeface="Calibri" panose="020F0502020204030204" pitchFamily="34" charset="0"/>
              </a:rPr>
              <a:t>, Prajjwal Rawat, Katherine Travis, James Crawford </a:t>
            </a:r>
            <a:r>
              <a:rPr lang="en-US" sz="1600" b="1" dirty="0">
                <a:effectLst/>
                <a:latin typeface="News Gothic MT" panose="020B0503020103020203" pitchFamily="34" charset="0"/>
                <a:ea typeface="Calibri" panose="020F0502020204030204" pitchFamily="34" charset="0"/>
              </a:rPr>
              <a:t>(NASA Langley)</a:t>
            </a:r>
            <a:endParaRPr lang="en-US" sz="1600" dirty="0">
              <a:effectLst/>
              <a:latin typeface="News Gothic MT" panose="020B0503020103020203" pitchFamily="34" charset="0"/>
              <a:ea typeface="Calibri" panose="020F0502020204030204" pitchFamily="34" charset="0"/>
            </a:endParaRP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Eleanor Waxman, Andrew Rollins Kristen Zuraski, Carrie Womack, Arthur Mizzi, Chia-Hua Hsu, Carsten Warneke, Sunil </a:t>
            </a:r>
            <a:r>
              <a:rPr lang="en-US" sz="1600" dirty="0" err="1">
                <a:effectLst/>
                <a:latin typeface="News Gothic MT" panose="020B0503020103020203" pitchFamily="34" charset="0"/>
                <a:ea typeface="Calibri" panose="020F0502020204030204" pitchFamily="34" charset="0"/>
              </a:rPr>
              <a:t>Baidar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(NOAA-CSL)</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Irina </a:t>
            </a:r>
            <a:r>
              <a:rPr lang="en-US" sz="1600" dirty="0" err="1">
                <a:effectLst/>
                <a:latin typeface="News Gothic MT" panose="020B0503020103020203" pitchFamily="34" charset="0"/>
                <a:ea typeface="Calibri" panose="020F0502020204030204" pitchFamily="34" charset="0"/>
              </a:rPr>
              <a:t>Petropavlovskikh</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(NOAA GML)</a:t>
            </a:r>
          </a:p>
          <a:p>
            <a:pPr marL="285750" indent="-285750">
              <a:buFont typeface="System Font Regular"/>
              <a:buChar char="→"/>
            </a:pPr>
            <a:r>
              <a:rPr lang="en-US" sz="1600" dirty="0" err="1">
                <a:effectLst/>
                <a:latin typeface="News Gothic MT" panose="020B0503020103020203" pitchFamily="34" charset="0"/>
                <a:ea typeface="Calibri" panose="020F0502020204030204" pitchFamily="34" charset="0"/>
              </a:rPr>
              <a:t>Kanghyun</a:t>
            </a:r>
            <a:r>
              <a:rPr lang="en-US" sz="1600" dirty="0">
                <a:effectLst/>
                <a:latin typeface="News Gothic MT" panose="020B0503020103020203" pitchFamily="34" charset="0"/>
                <a:ea typeface="Calibri" panose="020F0502020204030204" pitchFamily="34" charset="0"/>
              </a:rPr>
              <a:t> Baek </a:t>
            </a:r>
            <a:r>
              <a:rPr lang="en-US" sz="1600" b="1" dirty="0">
                <a:effectLst/>
                <a:latin typeface="News Gothic MT" panose="020B0503020103020203" pitchFamily="34" charset="0"/>
                <a:ea typeface="Calibri" panose="020F0502020204030204" pitchFamily="34" charset="0"/>
              </a:rPr>
              <a:t>(Pusan University)</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Mike Newchurch, </a:t>
            </a:r>
            <a:r>
              <a:rPr lang="en-US" sz="1600" b="1" dirty="0">
                <a:effectLst/>
                <a:latin typeface="News Gothic MT" panose="020B0503020103020203" pitchFamily="34" charset="0"/>
                <a:ea typeface="Calibri" panose="020F0502020204030204" pitchFamily="34" charset="0"/>
              </a:rPr>
              <a:t>(UAH)</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Wolfgang Stremme, Andrea Cadena, Michel Grutter </a:t>
            </a:r>
            <a:r>
              <a:rPr lang="en-US" sz="1600" b="1" dirty="0">
                <a:effectLst/>
                <a:latin typeface="News Gothic MT" panose="020B0503020103020203" pitchFamily="34" charset="0"/>
                <a:ea typeface="Calibri" panose="020F0502020204030204" pitchFamily="34" charset="0"/>
              </a:rPr>
              <a:t>(UNAM)</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Kimberly Strong, Victoria Flood  </a:t>
            </a:r>
            <a:r>
              <a:rPr lang="en-US" sz="1600" b="1" dirty="0">
                <a:effectLst/>
                <a:latin typeface="News Gothic MT" panose="020B0503020103020203" pitchFamily="34" charset="0"/>
                <a:ea typeface="Calibri" panose="020F0502020204030204" pitchFamily="34" charset="0"/>
              </a:rPr>
              <a:t>(U. Toronto)</a:t>
            </a:r>
          </a:p>
          <a:p>
            <a:pPr marL="285750" indent="-285750">
              <a:buFont typeface="System Font Regular"/>
              <a:buChar char="→"/>
            </a:pPr>
            <a:r>
              <a:rPr lang="en-US" sz="1600" u="sng" dirty="0">
                <a:effectLst/>
                <a:latin typeface="News Gothic MT" panose="020B0503020103020203" pitchFamily="34" charset="0"/>
                <a:ea typeface="Calibri" panose="020F0502020204030204" pitchFamily="34" charset="0"/>
              </a:rPr>
              <a:t>R. Bradley Pierce</a:t>
            </a:r>
            <a:r>
              <a:rPr lang="en-US" sz="1600" dirty="0">
                <a:effectLst/>
                <a:latin typeface="News Gothic MT" panose="020B0503020103020203" pitchFamily="34" charset="0"/>
                <a:ea typeface="Calibri" panose="020F0502020204030204" pitchFamily="34" charset="0"/>
              </a:rPr>
              <a:t>, Jerrold </a:t>
            </a:r>
            <a:r>
              <a:rPr lang="en-US" sz="1600" dirty="0" err="1">
                <a:effectLst/>
                <a:latin typeface="News Gothic MT" panose="020B0503020103020203" pitchFamily="34" charset="0"/>
                <a:ea typeface="Calibri" panose="020F0502020204030204" pitchFamily="34" charset="0"/>
              </a:rPr>
              <a:t>Acdan</a:t>
            </a:r>
            <a:r>
              <a:rPr lang="en-US" sz="1600" dirty="0">
                <a:effectLst/>
                <a:latin typeface="News Gothic MT" panose="020B0503020103020203" pitchFamily="34" charset="0"/>
                <a:ea typeface="Calibri" panose="020F0502020204030204" pitchFamily="34" charset="0"/>
              </a:rPr>
              <a:t>, Maggie Bruckner </a:t>
            </a:r>
            <a:r>
              <a:rPr lang="en-US" sz="1600" b="1" dirty="0">
                <a:effectLst/>
                <a:latin typeface="News Gothic MT" panose="020B0503020103020203" pitchFamily="34" charset="0"/>
                <a:ea typeface="Calibri" panose="020F0502020204030204" pitchFamily="34" charset="0"/>
              </a:rPr>
              <a:t>(UW-SSEC)</a:t>
            </a:r>
          </a:p>
          <a:p>
            <a:endParaRPr lang="en-US" sz="1600" dirty="0">
              <a:effectLst/>
              <a:latin typeface="News Gothic MT" panose="020B0503020103020203" pitchFamily="34" charset="0"/>
              <a:ea typeface="Calibri" panose="020F0502020204030204" pitchFamily="34" charset="0"/>
            </a:endParaRPr>
          </a:p>
        </p:txBody>
      </p:sp>
      <p:sp>
        <p:nvSpPr>
          <p:cNvPr id="6" name="TextBox 5">
            <a:extLst>
              <a:ext uri="{FF2B5EF4-FFF2-40B4-BE49-F238E27FC236}">
                <a16:creationId xmlns:a16="http://schemas.microsoft.com/office/drawing/2014/main" id="{BF106E86-34B1-9E9F-7F4F-74B05E55FBA5}"/>
              </a:ext>
            </a:extLst>
          </p:cNvPr>
          <p:cNvSpPr txBox="1"/>
          <p:nvPr/>
        </p:nvSpPr>
        <p:spPr>
          <a:xfrm>
            <a:off x="6938010" y="5282770"/>
            <a:ext cx="3558801" cy="954107"/>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a:solidFill>
                  <a:srgbClr val="FFFF00"/>
                </a:solidFill>
                <a:latin typeface="News Gothic MT" panose="020B0503020103020203" pitchFamily="34" charset="0"/>
              </a:rPr>
              <a:t>&gt; 60 authors from 18+ organizations!</a:t>
            </a:r>
          </a:p>
        </p:txBody>
      </p:sp>
      <p:pic>
        <p:nvPicPr>
          <p:cNvPr id="8" name="Graphic 7" descr="Clapping hands outline">
            <a:extLst>
              <a:ext uri="{FF2B5EF4-FFF2-40B4-BE49-F238E27FC236}">
                <a16:creationId xmlns:a16="http://schemas.microsoft.com/office/drawing/2014/main" id="{1DDA9CFF-AD11-3C95-FCCF-DB9022ECC1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8170" y="4858994"/>
            <a:ext cx="1801660" cy="1801660"/>
          </a:xfrm>
          <a:prstGeom prst="rect">
            <a:avLst/>
          </a:prstGeom>
        </p:spPr>
      </p:pic>
    </p:spTree>
    <p:extLst>
      <p:ext uri="{BB962C8B-B14F-4D97-AF65-F5344CB8AC3E}">
        <p14:creationId xmlns:p14="http://schemas.microsoft.com/office/powerpoint/2010/main" val="35063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6F7ADA-927E-2F09-635A-2B869F113265}"/>
              </a:ext>
            </a:extLst>
          </p:cNvPr>
          <p:cNvSpPr>
            <a:spLocks noGrp="1"/>
          </p:cNvSpPr>
          <p:nvPr>
            <p:ph idx="1"/>
          </p:nvPr>
        </p:nvSpPr>
        <p:spPr>
          <a:xfrm>
            <a:off x="365287" y="2621575"/>
            <a:ext cx="11518400" cy="4351338"/>
          </a:xfrm>
        </p:spPr>
        <p:txBody>
          <a:bodyPr>
            <a:normAutofit fontScale="85000" lnSpcReduction="20000"/>
          </a:bodyPr>
          <a:lstStyle/>
          <a:p>
            <a:pPr marL="0" indent="0">
              <a:buNone/>
            </a:pPr>
            <a:r>
              <a:rPr lang="en-US" dirty="0">
                <a:latin typeface="News Gothic MT" panose="020B0503020103020203" pitchFamily="34" charset="0"/>
              </a:rPr>
              <a:t>A special session at the 2025 Joint Science Team Meeting for TEMPO and </a:t>
            </a:r>
            <a:r>
              <a:rPr lang="en-US" dirty="0" err="1">
                <a:latin typeface="News Gothic MT" panose="020B0503020103020203" pitchFamily="34" charset="0"/>
              </a:rPr>
              <a:t>GeoXO</a:t>
            </a:r>
            <a:r>
              <a:rPr lang="en-US" dirty="0">
                <a:latin typeface="News Gothic MT" panose="020B0503020103020203" pitchFamily="34" charset="0"/>
              </a:rPr>
              <a:t> will be convened to discuss candidate sites for the second deployment. Of particular interest are locations where both air quality challenges and TEMPO performance issues converge. </a:t>
            </a:r>
          </a:p>
          <a:p>
            <a:pPr marL="0" indent="0">
              <a:buNone/>
            </a:pPr>
            <a:r>
              <a:rPr lang="en-US" dirty="0">
                <a:latin typeface="News Gothic MT" panose="020B0503020103020203" pitchFamily="34" charset="0"/>
              </a:rPr>
              <a:t>At a minimum, contributed information at the session in August should include: </a:t>
            </a:r>
          </a:p>
          <a:p>
            <a:pPr marL="514350" indent="-514350">
              <a:buFont typeface="+mj-lt"/>
              <a:buAutoNum type="arabicPeriod"/>
            </a:pPr>
            <a:r>
              <a:rPr lang="en-US" dirty="0">
                <a:latin typeface="News Gothic MT" panose="020B0503020103020203" pitchFamily="34" charset="0"/>
              </a:rPr>
              <a:t>science questions specific to the region, </a:t>
            </a:r>
          </a:p>
          <a:p>
            <a:pPr marL="514350" indent="-514350">
              <a:buFont typeface="+mj-lt"/>
              <a:buAutoNum type="arabicPeriod"/>
            </a:pPr>
            <a:r>
              <a:rPr lang="en-US" dirty="0">
                <a:latin typeface="News Gothic MT" panose="020B0503020103020203" pitchFamily="34" charset="0"/>
              </a:rPr>
              <a:t>existing measurements that could be leveraged (e.g., local monitoring network, research stations, etc.), and </a:t>
            </a:r>
          </a:p>
          <a:p>
            <a:pPr marL="514350" indent="-514350">
              <a:buFont typeface="+mj-lt"/>
              <a:buAutoNum type="arabicPeriod"/>
            </a:pPr>
            <a:r>
              <a:rPr lang="en-US" dirty="0">
                <a:latin typeface="News Gothic MT" panose="020B0503020103020203" pitchFamily="34" charset="0"/>
              </a:rPr>
              <a:t>local partners/stakeholders that would be interested in participating. </a:t>
            </a:r>
          </a:p>
          <a:p>
            <a:pPr marL="0" indent="0">
              <a:buNone/>
            </a:pPr>
            <a:r>
              <a:rPr lang="en-US" dirty="0">
                <a:latin typeface="News Gothic MT" panose="020B0503020103020203" pitchFamily="34" charset="0"/>
              </a:rPr>
              <a:t>If your research activities point to a destination in need of investigation, please consider contributing an additional abstract to the meeting by June 16th.  </a:t>
            </a:r>
          </a:p>
          <a:p>
            <a:pPr marL="0" indent="0">
              <a:buNone/>
            </a:pPr>
            <a:r>
              <a:rPr lang="en-US" dirty="0">
                <a:latin typeface="News Gothic MT" panose="020B0503020103020203" pitchFamily="34" charset="0"/>
              </a:rPr>
              <a:t>The organization of the session will be dependent on abstracts submitted. </a:t>
            </a:r>
          </a:p>
        </p:txBody>
      </p:sp>
      <p:pic>
        <p:nvPicPr>
          <p:cNvPr id="2050" name="Picture 2" descr="HAMAQ Logo">
            <a:extLst>
              <a:ext uri="{FF2B5EF4-FFF2-40B4-BE49-F238E27FC236}">
                <a16:creationId xmlns:a16="http://schemas.microsoft.com/office/drawing/2014/main" id="{9C2D2863-3311-A53B-0A9B-4A5553843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52" y="117566"/>
            <a:ext cx="2196244" cy="1825625"/>
          </a:xfrm>
          <a:prstGeom prst="rect">
            <a:avLst/>
          </a:prstGeom>
          <a:solidFill>
            <a:schemeClr val="tx1"/>
          </a:solidFill>
        </p:spPr>
      </p:pic>
      <p:pic>
        <p:nvPicPr>
          <p:cNvPr id="7" name="Picture 6" descr="Qr code&#10;&#10;AI-generated content may be incorrect.">
            <a:extLst>
              <a:ext uri="{FF2B5EF4-FFF2-40B4-BE49-F238E27FC236}">
                <a16:creationId xmlns:a16="http://schemas.microsoft.com/office/drawing/2014/main" id="{E8659865-CA96-E49A-5DA3-28C936AB50DB}"/>
              </a:ext>
            </a:extLst>
          </p:cNvPr>
          <p:cNvPicPr>
            <a:picLocks noChangeAspect="1"/>
          </p:cNvPicPr>
          <p:nvPr/>
        </p:nvPicPr>
        <p:blipFill>
          <a:blip r:embed="rId3"/>
          <a:stretch>
            <a:fillRect/>
          </a:stretch>
        </p:blipFill>
        <p:spPr>
          <a:xfrm>
            <a:off x="9898380" y="77878"/>
            <a:ext cx="1905000" cy="1905000"/>
          </a:xfrm>
          <a:prstGeom prst="rect">
            <a:avLst/>
          </a:prstGeom>
        </p:spPr>
      </p:pic>
      <p:sp>
        <p:nvSpPr>
          <p:cNvPr id="8" name="TextBox 7">
            <a:extLst>
              <a:ext uri="{FF2B5EF4-FFF2-40B4-BE49-F238E27FC236}">
                <a16:creationId xmlns:a16="http://schemas.microsoft.com/office/drawing/2014/main" id="{1479CA7A-984C-0F22-E356-0FF3C30BD1FD}"/>
              </a:ext>
            </a:extLst>
          </p:cNvPr>
          <p:cNvSpPr txBox="1"/>
          <p:nvPr/>
        </p:nvSpPr>
        <p:spPr>
          <a:xfrm>
            <a:off x="9687260" y="1982878"/>
            <a:ext cx="2327240" cy="369332"/>
          </a:xfrm>
          <a:prstGeom prst="rect">
            <a:avLst/>
          </a:prstGeom>
          <a:noFill/>
        </p:spPr>
        <p:txBody>
          <a:bodyPr wrap="none" rtlCol="0">
            <a:spAutoFit/>
          </a:bodyPr>
          <a:lstStyle/>
          <a:p>
            <a:r>
              <a:rPr lang="en-US" dirty="0">
                <a:latin typeface="News Gothic MT" panose="020B0503020103020203" pitchFamily="34" charset="0"/>
              </a:rPr>
              <a:t>HAMAQ Whitepaper</a:t>
            </a:r>
          </a:p>
        </p:txBody>
      </p:sp>
      <p:sp>
        <p:nvSpPr>
          <p:cNvPr id="10" name="TextBox 9">
            <a:extLst>
              <a:ext uri="{FF2B5EF4-FFF2-40B4-BE49-F238E27FC236}">
                <a16:creationId xmlns:a16="http://schemas.microsoft.com/office/drawing/2014/main" id="{BF8EFCA2-D154-B669-B3C6-EF4B5B434943}"/>
              </a:ext>
            </a:extLst>
          </p:cNvPr>
          <p:cNvSpPr txBox="1"/>
          <p:nvPr/>
        </p:nvSpPr>
        <p:spPr>
          <a:xfrm>
            <a:off x="2604037" y="117566"/>
            <a:ext cx="7040901" cy="2308324"/>
          </a:xfrm>
          <a:prstGeom prst="rect">
            <a:avLst/>
          </a:prstGeom>
          <a:noFill/>
        </p:spPr>
        <p:txBody>
          <a:bodyPr wrap="square">
            <a:spAutoFit/>
          </a:bodyPr>
          <a:lstStyle/>
          <a:p>
            <a:pPr algn="ctr"/>
            <a:r>
              <a:rPr lang="en-US" sz="2400" b="1" dirty="0">
                <a:latin typeface="News Gothic MT" panose="020B0503020103020203" pitchFamily="34" charset="0"/>
              </a:rPr>
              <a:t>HAMAQ will conduct flights in Mexico City and a second site in North America still to be determined in 2028. </a:t>
            </a:r>
          </a:p>
          <a:p>
            <a:pPr algn="ctr"/>
            <a:endParaRPr lang="en-US" sz="2400" b="1" dirty="0">
              <a:latin typeface="News Gothic MT" panose="020B0503020103020203" pitchFamily="34" charset="0"/>
            </a:endParaRPr>
          </a:p>
          <a:p>
            <a:pPr algn="ctr"/>
            <a:r>
              <a:rPr lang="en-US" sz="2400" b="1" dirty="0">
                <a:latin typeface="News Gothic MT" panose="020B0503020103020203" pitchFamily="34" charset="0"/>
              </a:rPr>
              <a:t>Do you have thoughts as to where this second site should be? </a:t>
            </a:r>
          </a:p>
        </p:txBody>
      </p:sp>
    </p:spTree>
    <p:extLst>
      <p:ext uri="{BB962C8B-B14F-4D97-AF65-F5344CB8AC3E}">
        <p14:creationId xmlns:p14="http://schemas.microsoft.com/office/powerpoint/2010/main" val="422826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5BFC44-2A92-A3EC-1632-A3E584FC25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46ADBB-723D-0A92-727A-D0814D495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347823-5B80-00D0-3C69-030FBDA2CD14}"/>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dirty="0">
                <a:solidFill>
                  <a:schemeClr val="tx1"/>
                </a:solidFill>
                <a:latin typeface="+mj-lt"/>
                <a:ea typeface="+mj-ea"/>
                <a:cs typeface="+mj-cs"/>
              </a:rPr>
              <a:t>Thanks for your attention!</a:t>
            </a:r>
          </a:p>
        </p:txBody>
      </p:sp>
      <p:sp>
        <p:nvSpPr>
          <p:cNvPr id="3" name="Text Placeholder 2">
            <a:extLst>
              <a:ext uri="{FF2B5EF4-FFF2-40B4-BE49-F238E27FC236}">
                <a16:creationId xmlns:a16="http://schemas.microsoft.com/office/drawing/2014/main" id="{8C923594-6D1B-6DEA-C8D1-3B6D4CEC2732}"/>
              </a:ext>
            </a:extLst>
          </p:cNvPr>
          <p:cNvSpPr>
            <a:spLocks noGrp="1"/>
          </p:cNvSpPr>
          <p:nvPr>
            <p:ph type="body" idx="1"/>
          </p:nvPr>
        </p:nvSpPr>
        <p:spPr>
          <a:xfrm>
            <a:off x="2016690" y="4619624"/>
            <a:ext cx="9331013" cy="1038225"/>
          </a:xfrm>
        </p:spPr>
        <p:txBody>
          <a:bodyPr vert="horz" lIns="91440" tIns="45720" rIns="91440" bIns="45720" rtlCol="0">
            <a:normAutofit fontScale="70000" lnSpcReduction="20000"/>
          </a:bodyPr>
          <a:lstStyle/>
          <a:p>
            <a:pPr algn="r"/>
            <a:r>
              <a:rPr lang="en-US" sz="2200" kern="1200" dirty="0">
                <a:solidFill>
                  <a:schemeClr val="tx1"/>
                </a:solidFill>
                <a:latin typeface="+mn-lt"/>
                <a:ea typeface="+mn-ea"/>
                <a:cs typeface="+mn-cs"/>
              </a:rPr>
              <a:t>Questions about my presentation? Email: </a:t>
            </a:r>
            <a:r>
              <a:rPr lang="en-US" sz="2200" kern="1200" dirty="0">
                <a:solidFill>
                  <a:schemeClr val="tx1"/>
                </a:solidFill>
                <a:latin typeface="+mn-lt"/>
                <a:ea typeface="+mn-ea"/>
                <a:cs typeface="+mn-cs"/>
                <a:hlinkClick r:id="rId2"/>
              </a:rPr>
              <a:t>laura.m.judd@nasa.gov</a:t>
            </a:r>
            <a:endParaRPr lang="en-US" sz="2200" kern="1200" dirty="0">
              <a:solidFill>
                <a:schemeClr val="tx1"/>
              </a:solidFill>
              <a:latin typeface="+mn-lt"/>
              <a:ea typeface="+mn-ea"/>
              <a:cs typeface="+mn-cs"/>
            </a:endParaRPr>
          </a:p>
          <a:p>
            <a:pPr algn="r"/>
            <a:endParaRPr lang="en-US" sz="2200" dirty="0">
              <a:solidFill>
                <a:schemeClr val="tx1"/>
              </a:solidFill>
            </a:endParaRPr>
          </a:p>
          <a:p>
            <a:pPr algn="r"/>
            <a:r>
              <a:rPr lang="en-US" sz="2200" dirty="0">
                <a:solidFill>
                  <a:schemeClr val="tx1"/>
                </a:solidFill>
              </a:rPr>
              <a:t>TEMPO Validation Report Leads: Jim </a:t>
            </a:r>
            <a:r>
              <a:rPr lang="en-US" sz="2200" dirty="0" err="1">
                <a:solidFill>
                  <a:schemeClr val="tx1"/>
                </a:solidFill>
              </a:rPr>
              <a:t>Szykman</a:t>
            </a:r>
            <a:r>
              <a:rPr lang="en-US" sz="2200" dirty="0">
                <a:solidFill>
                  <a:schemeClr val="tx1"/>
                </a:solidFill>
              </a:rPr>
              <a:t> </a:t>
            </a:r>
            <a:r>
              <a:rPr lang="en-US" sz="2200" dirty="0">
                <a:solidFill>
                  <a:schemeClr val="tx1"/>
                </a:solidFill>
                <a:hlinkClick r:id="rId3"/>
              </a:rPr>
              <a:t>james.j.szykman@nasa.gov</a:t>
            </a:r>
            <a:r>
              <a:rPr lang="en-US" sz="2200" dirty="0">
                <a:solidFill>
                  <a:schemeClr val="tx1"/>
                </a:solidFill>
              </a:rPr>
              <a:t> and Brad Pierce </a:t>
            </a:r>
            <a:r>
              <a:rPr lang="en-US" sz="2200" dirty="0">
                <a:solidFill>
                  <a:schemeClr val="tx1"/>
                </a:solidFill>
                <a:hlinkClick r:id="rId4"/>
              </a:rPr>
              <a:t>rbpierce@wisc.edu</a:t>
            </a:r>
            <a:r>
              <a:rPr lang="en-US" sz="2200" dirty="0">
                <a:solidFill>
                  <a:schemeClr val="tx1"/>
                </a:solidFill>
              </a:rPr>
              <a:t> </a:t>
            </a:r>
            <a:endParaRPr lang="en-US" sz="2200" kern="1200" dirty="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967773E0-97AB-BBB5-5A80-DF1C1D3EC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BE4F952-46E2-47FA-8881-43A0E71B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8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4591F-1D23-D518-7D1D-CB4778E349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9E60CC-EAB5-35BA-01B7-6908186A4E87}"/>
              </a:ext>
            </a:extLst>
          </p:cNvPr>
          <p:cNvSpPr>
            <a:spLocks noGrp="1"/>
          </p:cNvSpPr>
          <p:nvPr>
            <p:ph type="title"/>
          </p:nvPr>
        </p:nvSpPr>
        <p:spPr>
          <a:xfrm>
            <a:off x="329184" y="-2804490"/>
            <a:ext cx="5766816" cy="3867928"/>
          </a:xfrm>
        </p:spPr>
        <p:txBody>
          <a:bodyPr vert="horz" lIns="91440" tIns="45720" rIns="91440" bIns="45720" rtlCol="0" anchor="b">
            <a:normAutofit/>
          </a:bodyPr>
          <a:lstStyle/>
          <a:p>
            <a:r>
              <a:rPr lang="en-US" sz="2800" b="1" kern="1200" dirty="0">
                <a:solidFill>
                  <a:schemeClr val="tx1"/>
                </a:solidFill>
                <a:latin typeface="News Gothic MT" panose="020B0503020103020203" pitchFamily="34" charset="0"/>
              </a:rPr>
              <a:t>TEMPO Validation Plan &amp; Report</a:t>
            </a:r>
          </a:p>
        </p:txBody>
      </p:sp>
      <p:pic>
        <p:nvPicPr>
          <p:cNvPr id="15" name="Content Placeholder 8" descr="Qr code&#10;&#10;AI-generated content may be incorrect.">
            <a:extLst>
              <a:ext uri="{FF2B5EF4-FFF2-40B4-BE49-F238E27FC236}">
                <a16:creationId xmlns:a16="http://schemas.microsoft.com/office/drawing/2014/main" id="{11B92CB0-895A-04AB-3EF7-8602A08D0E20}"/>
              </a:ext>
            </a:extLst>
          </p:cNvPr>
          <p:cNvPicPr>
            <a:picLocks noGrp="1" noChangeAspect="1"/>
          </p:cNvPicPr>
          <p:nvPr>
            <p:ph idx="1"/>
          </p:nvPr>
        </p:nvPicPr>
        <p:blipFill>
          <a:blip r:embed="rId3"/>
          <a:stretch>
            <a:fillRect/>
          </a:stretch>
        </p:blipFill>
        <p:spPr>
          <a:xfrm>
            <a:off x="10452772" y="5146101"/>
            <a:ext cx="1581242" cy="1581242"/>
          </a:xfrm>
        </p:spPr>
      </p:pic>
      <p:sp>
        <p:nvSpPr>
          <p:cNvPr id="17" name="TextBox 16">
            <a:extLst>
              <a:ext uri="{FF2B5EF4-FFF2-40B4-BE49-F238E27FC236}">
                <a16:creationId xmlns:a16="http://schemas.microsoft.com/office/drawing/2014/main" id="{D1BF1F23-67B5-B105-02FF-1D104B79B8A3}"/>
              </a:ext>
            </a:extLst>
          </p:cNvPr>
          <p:cNvSpPr txBox="1"/>
          <p:nvPr/>
        </p:nvSpPr>
        <p:spPr>
          <a:xfrm>
            <a:off x="487169" y="1388923"/>
            <a:ext cx="5273637" cy="3539430"/>
          </a:xfrm>
          <a:prstGeom prst="rect">
            <a:avLst/>
          </a:prstGeom>
          <a:noFill/>
        </p:spPr>
        <p:txBody>
          <a:bodyPr wrap="square" rtlCol="0">
            <a:spAutoFit/>
          </a:bodyPr>
          <a:lstStyle/>
          <a:p>
            <a:r>
              <a:rPr lang="en-US" sz="1600" dirty="0">
                <a:latin typeface="News Gothic MT" panose="020B0503020103020203" pitchFamily="34" charset="0"/>
              </a:rPr>
              <a:t>Plan and execution led by US EPA with input from the TEMPO Validation Team and a large group of volunteers.</a:t>
            </a:r>
          </a:p>
          <a:p>
            <a:endParaRPr lang="en-US" sz="1600" dirty="0">
              <a:latin typeface="News Gothic MT" panose="020B0503020103020203" pitchFamily="34" charset="0"/>
            </a:endParaRPr>
          </a:p>
          <a:p>
            <a:r>
              <a:rPr lang="en-US" sz="1600" dirty="0">
                <a:latin typeface="News Gothic MT" panose="020B0503020103020203" pitchFamily="34" charset="0"/>
              </a:rPr>
              <a:t>Renewed discussions started in January 2022 </a:t>
            </a:r>
          </a:p>
          <a:p>
            <a:r>
              <a:rPr lang="en-US" sz="1600" dirty="0">
                <a:latin typeface="News Gothic MT" panose="020B0503020103020203" pitchFamily="34" charset="0"/>
              </a:rPr>
              <a:t>Written plan released in April 2023</a:t>
            </a:r>
          </a:p>
          <a:p>
            <a:endParaRPr lang="en-US" sz="1600" dirty="0">
              <a:latin typeface="News Gothic MT" panose="020B0503020103020203" pitchFamily="34" charset="0"/>
            </a:endParaRPr>
          </a:p>
          <a:p>
            <a:r>
              <a:rPr lang="en-US" sz="1600" dirty="0">
                <a:latin typeface="News Gothic MT" panose="020B0503020103020203" pitchFamily="34" charset="0"/>
              </a:rPr>
              <a:t>Plan includes: TEMPO Baseline Validation + additional needed validation that could theoretically be done from satellite, ground, airborne, and models. </a:t>
            </a:r>
          </a:p>
          <a:p>
            <a:endParaRPr lang="en-US" sz="1600" dirty="0">
              <a:latin typeface="News Gothic MT" panose="020B0503020103020203" pitchFamily="34" charset="0"/>
            </a:endParaRPr>
          </a:p>
          <a:p>
            <a:pPr algn="ctr"/>
            <a:r>
              <a:rPr lang="en-US" sz="1600" b="1" dirty="0">
                <a:latin typeface="News Gothic MT" panose="020B0503020103020203" pitchFamily="34" charset="0"/>
              </a:rPr>
              <a:t>Centered around Product Specific Performance Indicators (PSPIs) for Beta, Provisional, and Full validation stages.  </a:t>
            </a:r>
          </a:p>
        </p:txBody>
      </p:sp>
      <p:cxnSp>
        <p:nvCxnSpPr>
          <p:cNvPr id="21" name="Straight Connector 20">
            <a:extLst>
              <a:ext uri="{FF2B5EF4-FFF2-40B4-BE49-F238E27FC236}">
                <a16:creationId xmlns:a16="http://schemas.microsoft.com/office/drawing/2014/main" id="{B3AD5084-7DFA-DBF8-C207-DE45207FB8C3}"/>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31144EB-AE72-E2D7-1931-6122CE18A6BF}"/>
              </a:ext>
            </a:extLst>
          </p:cNvPr>
          <p:cNvSpPr txBox="1"/>
          <p:nvPr/>
        </p:nvSpPr>
        <p:spPr>
          <a:xfrm>
            <a:off x="329184" y="5151892"/>
            <a:ext cx="9562722" cy="156966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b="1" dirty="0">
                <a:solidFill>
                  <a:schemeClr val="tx1"/>
                </a:solidFill>
                <a:latin typeface="News Gothic MT" panose="020B0503020103020203" pitchFamily="34" charset="0"/>
              </a:rPr>
              <a:t>Post launch: </a:t>
            </a:r>
          </a:p>
          <a:p>
            <a:pPr marL="285750" indent="-285750">
              <a:buFont typeface="Arial" panose="020B0604020202020204" pitchFamily="34" charset="0"/>
              <a:buChar char="•"/>
            </a:pPr>
            <a:r>
              <a:rPr lang="en-US" sz="1600" dirty="0">
                <a:solidFill>
                  <a:schemeClr val="tx1"/>
                </a:solidFill>
                <a:latin typeface="News Gothic MT" panose="020B0503020103020203" pitchFamily="34" charset="0"/>
              </a:rPr>
              <a:t>Validation results were discussed in bi-weekly telecons from Fall 2023-Fall 2024.</a:t>
            </a:r>
          </a:p>
          <a:p>
            <a:pPr marL="285750" indent="-285750">
              <a:buFont typeface="Arial" panose="020B0604020202020204" pitchFamily="34" charset="0"/>
              <a:buChar char="•"/>
            </a:pPr>
            <a:r>
              <a:rPr lang="en-US" sz="1600" dirty="0">
                <a:solidFill>
                  <a:schemeClr val="tx1"/>
                </a:solidFill>
                <a:latin typeface="News Gothic MT" panose="020B0503020103020203" pitchFamily="34" charset="0"/>
              </a:rPr>
              <a:t>Written report put together in Fall 2024</a:t>
            </a:r>
          </a:p>
          <a:p>
            <a:pPr marL="285750" indent="-285750">
              <a:buFont typeface="Arial" panose="020B0604020202020204" pitchFamily="34" charset="0"/>
              <a:buChar char="•"/>
            </a:pPr>
            <a:r>
              <a:rPr lang="en-US" sz="1600" dirty="0">
                <a:solidFill>
                  <a:schemeClr val="tx1"/>
                </a:solidFill>
                <a:latin typeface="News Gothic MT" panose="020B0503020103020203" pitchFamily="34" charset="0"/>
              </a:rPr>
              <a:t>TEMPO L2 TropNO2, </a:t>
            </a:r>
            <a:r>
              <a:rPr lang="en-US" sz="1600" dirty="0" err="1">
                <a:solidFill>
                  <a:schemeClr val="tx1"/>
                </a:solidFill>
                <a:latin typeface="News Gothic MT" panose="020B0503020103020203" pitchFamily="34" charset="0"/>
              </a:rPr>
              <a:t>TotHCHO</a:t>
            </a:r>
            <a:r>
              <a:rPr lang="en-US" sz="1600" dirty="0">
                <a:solidFill>
                  <a:schemeClr val="tx1"/>
                </a:solidFill>
                <a:latin typeface="News Gothic MT" panose="020B0503020103020203" pitchFamily="34" charset="0"/>
              </a:rPr>
              <a:t>, and TotO3 reached provisional status in December 2024 through the internal review by the TEMPO Validation Team.</a:t>
            </a:r>
          </a:p>
          <a:p>
            <a:pPr marL="285750" indent="-285750">
              <a:buFont typeface="Arial" panose="020B0604020202020204" pitchFamily="34" charset="0"/>
              <a:buChar char="•"/>
            </a:pPr>
            <a:r>
              <a:rPr lang="en-US" sz="1600" b="1" dirty="0">
                <a:solidFill>
                  <a:schemeClr val="tx1"/>
                </a:solidFill>
                <a:latin typeface="News Gothic MT" panose="020B0503020103020203" pitchFamily="34" charset="0"/>
              </a:rPr>
              <a:t>Report publication expected this summer.</a:t>
            </a:r>
          </a:p>
        </p:txBody>
      </p:sp>
      <p:pic>
        <p:nvPicPr>
          <p:cNvPr id="7" name="Content Placeholder 6" descr="Text&#10;&#10;AI-generated content may be incorrect.">
            <a:extLst>
              <a:ext uri="{FF2B5EF4-FFF2-40B4-BE49-F238E27FC236}">
                <a16:creationId xmlns:a16="http://schemas.microsoft.com/office/drawing/2014/main" id="{9284C64E-6882-F8D6-FB52-724E6AE01FFD}"/>
              </a:ext>
            </a:extLst>
          </p:cNvPr>
          <p:cNvPicPr>
            <a:picLocks noChangeAspect="1"/>
          </p:cNvPicPr>
          <p:nvPr/>
        </p:nvPicPr>
        <p:blipFill>
          <a:blip r:embed="rId4"/>
          <a:stretch>
            <a:fillRect/>
          </a:stretch>
        </p:blipFill>
        <p:spPr>
          <a:xfrm>
            <a:off x="6425184" y="130657"/>
            <a:ext cx="5608830" cy="5146101"/>
          </a:xfrm>
          <a:prstGeom prst="rect">
            <a:avLst/>
          </a:prstGeom>
        </p:spPr>
      </p:pic>
    </p:spTree>
    <p:extLst>
      <p:ext uri="{BB962C8B-B14F-4D97-AF65-F5344CB8AC3E}">
        <p14:creationId xmlns:p14="http://schemas.microsoft.com/office/powerpoint/2010/main" val="17143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B848B-BD62-BDEF-0764-91ECDA264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B8088-1F1B-CB52-C163-646B726D34F7}"/>
              </a:ext>
            </a:extLst>
          </p:cNvPr>
          <p:cNvSpPr>
            <a:spLocks noGrp="1"/>
          </p:cNvSpPr>
          <p:nvPr>
            <p:ph type="title"/>
          </p:nvPr>
        </p:nvSpPr>
        <p:spPr>
          <a:xfrm>
            <a:off x="0" y="0"/>
            <a:ext cx="12192000" cy="1325563"/>
          </a:xfrm>
        </p:spPr>
        <p:txBody>
          <a:bodyPr>
            <a:noAutofit/>
          </a:bodyPr>
          <a:lstStyle/>
          <a:p>
            <a:pPr algn="ctr"/>
            <a:r>
              <a:rPr lang="en-US" sz="3600" b="1" dirty="0">
                <a:latin typeface="News Gothic MT" panose="020B0503020103020203" pitchFamily="34" charset="0"/>
              </a:rPr>
              <a:t>Very special thank you to all contributors to this effort —</a:t>
            </a:r>
            <a:r>
              <a:rPr lang="en-US" sz="3600" dirty="0">
                <a:latin typeface="News Gothic MT" panose="020B0503020103020203" pitchFamily="34" charset="0"/>
              </a:rPr>
              <a:t>Stay tuned for more results not shown today!</a:t>
            </a:r>
          </a:p>
        </p:txBody>
      </p:sp>
      <p:cxnSp>
        <p:nvCxnSpPr>
          <p:cNvPr id="4" name="Straight Connector 3">
            <a:extLst>
              <a:ext uri="{FF2B5EF4-FFF2-40B4-BE49-F238E27FC236}">
                <a16:creationId xmlns:a16="http://schemas.microsoft.com/office/drawing/2014/main" id="{B5476D5B-16A5-B642-CBDB-D3758271BEEF}"/>
              </a:ext>
            </a:extLst>
          </p:cNvPr>
          <p:cNvCxnSpPr>
            <a:cxnSpLocks/>
          </p:cNvCxnSpPr>
          <p:nvPr/>
        </p:nvCxnSpPr>
        <p:spPr>
          <a:xfrm flipV="1">
            <a:off x="0" y="1269435"/>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D34CB1D-2E79-B5CD-70AF-735282626D4E}"/>
              </a:ext>
            </a:extLst>
          </p:cNvPr>
          <p:cNvSpPr txBox="1"/>
          <p:nvPr/>
        </p:nvSpPr>
        <p:spPr>
          <a:xfrm>
            <a:off x="100208" y="1503123"/>
            <a:ext cx="12091792" cy="5509200"/>
          </a:xfrm>
          <a:prstGeom prst="rect">
            <a:avLst/>
          </a:prstGeom>
          <a:noFill/>
        </p:spPr>
        <p:txBody>
          <a:bodyPr wrap="square" rtlCol="0">
            <a:spAutoFit/>
          </a:bodyPr>
          <a:lstStyle/>
          <a:p>
            <a:pPr marL="285750" indent="-285750">
              <a:buFont typeface="System Font Regular"/>
              <a:buChar char="→"/>
            </a:pPr>
            <a:r>
              <a:rPr lang="en-US" sz="1600" b="1" dirty="0">
                <a:effectLst/>
                <a:latin typeface="News Gothic MT" panose="020B0503020103020203" pitchFamily="34" charset="0"/>
                <a:ea typeface="Calibri" panose="020F0502020204030204" pitchFamily="34" charset="0"/>
              </a:rPr>
              <a:t>Xiong Liu, Kelly </a:t>
            </a:r>
            <a:r>
              <a:rPr lang="en-US" sz="1600" b="1" dirty="0">
                <a:latin typeface="News Gothic MT" panose="020B0503020103020203" pitchFamily="34" charset="0"/>
                <a:ea typeface="Calibri" panose="020F0502020204030204" pitchFamily="34" charset="0"/>
              </a:rPr>
              <a:t>Chance, Gonzalo Gonzalez Abad, Caroline Nowlan </a:t>
            </a:r>
            <a:r>
              <a:rPr lang="en-US" sz="1600" b="1" dirty="0">
                <a:effectLst/>
                <a:latin typeface="News Gothic MT" panose="020B0503020103020203" pitchFamily="34" charset="0"/>
                <a:ea typeface="Calibri" panose="020F0502020204030204" pitchFamily="34" charset="0"/>
              </a:rPr>
              <a:t>(SAO-TEMPO)</a:t>
            </a:r>
          </a:p>
          <a:p>
            <a:pPr marL="285750" indent="-285750">
              <a:buFont typeface="System Font Regular"/>
              <a:buChar char="→"/>
            </a:pPr>
            <a:r>
              <a:rPr lang="en-US" sz="1600" u="sng" dirty="0">
                <a:solidFill>
                  <a:srgbClr val="FFFF00"/>
                </a:solidFill>
                <a:effectLst/>
                <a:latin typeface="News Gothic MT" panose="020B0503020103020203" pitchFamily="34" charset="0"/>
                <a:ea typeface="Calibri" panose="020F0502020204030204" pitchFamily="34" charset="0"/>
              </a:rPr>
              <a:t>Barron Henderson</a:t>
            </a:r>
            <a:r>
              <a:rPr lang="en-US" sz="1600" dirty="0">
                <a:effectLst/>
                <a:latin typeface="News Gothic MT" panose="020B0503020103020203" pitchFamily="34" charset="0"/>
                <a:ea typeface="Calibri" panose="020F0502020204030204" pitchFamily="34" charset="0"/>
              </a:rPr>
              <a:t>, Lukas Valin, Eric Baumann, Dave Williams, Todd Plessel and </a:t>
            </a:r>
            <a:r>
              <a:rPr lang="en-US" sz="1600" u="sng" dirty="0">
                <a:solidFill>
                  <a:srgbClr val="FFFF00"/>
                </a:solidFill>
                <a:effectLst/>
                <a:latin typeface="News Gothic MT" panose="020B0503020103020203" pitchFamily="34" charset="0"/>
                <a:ea typeface="Calibri" panose="020F0502020204030204" pitchFamily="34" charset="0"/>
              </a:rPr>
              <a:t>Jim </a:t>
            </a:r>
            <a:r>
              <a:rPr lang="en-US" sz="1600" u="sng" dirty="0" err="1">
                <a:solidFill>
                  <a:srgbClr val="FFFF00"/>
                </a:solidFill>
                <a:effectLst/>
                <a:latin typeface="News Gothic MT" panose="020B0503020103020203" pitchFamily="34" charset="0"/>
                <a:ea typeface="Calibri" panose="020F0502020204030204" pitchFamily="34" charset="0"/>
              </a:rPr>
              <a:t>Szykman</a:t>
            </a:r>
            <a:r>
              <a:rPr lang="en-US" sz="1600" u="sng" dirty="0">
                <a:solidFill>
                  <a:srgbClr val="FFFF00"/>
                </a:solidFill>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US. EPA Office of Research and Development </a:t>
            </a:r>
          </a:p>
          <a:p>
            <a:pPr marL="285750" indent="-285750">
              <a:buFont typeface="System Font Regular"/>
              <a:buChar char="→"/>
            </a:pPr>
            <a:r>
              <a:rPr lang="en-US" sz="1600" b="1" dirty="0">
                <a:effectLst/>
                <a:latin typeface="News Gothic MT" panose="020B0503020103020203" pitchFamily="34" charset="0"/>
                <a:ea typeface="Calibri" panose="020F0502020204030204" pitchFamily="34" charset="0"/>
              </a:rPr>
              <a:t>Aerosol and Atmospheric Composition Group at NOAA/STAR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Ivan Ortega, Sara Martinez-Alonso, Jim Hannigan, David Edwards </a:t>
            </a:r>
            <a:r>
              <a:rPr lang="en-US" sz="1600" b="1" dirty="0">
                <a:effectLst/>
                <a:latin typeface="News Gothic MT" panose="020B0503020103020203" pitchFamily="34" charset="0"/>
                <a:ea typeface="Calibri" panose="020F0502020204030204" pitchFamily="34" charset="0"/>
              </a:rPr>
              <a:t>(ACOM/NCAR)</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Rainer </a:t>
            </a:r>
            <a:r>
              <a:rPr lang="en-US" sz="1600" dirty="0" err="1">
                <a:effectLst/>
                <a:latin typeface="News Gothic MT" panose="020B0503020103020203" pitchFamily="34" charset="0"/>
                <a:ea typeface="Calibri" panose="020F0502020204030204" pitchFamily="34" charset="0"/>
              </a:rPr>
              <a:t>Volkamer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(CU-Boulder)</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Xiaoyi Zhao, Vitali </a:t>
            </a:r>
            <a:r>
              <a:rPr lang="en-US" sz="1600" dirty="0" err="1">
                <a:effectLst/>
                <a:latin typeface="News Gothic MT" panose="020B0503020103020203" pitchFamily="34" charset="0"/>
                <a:ea typeface="Calibri" panose="020F0502020204030204" pitchFamily="34" charset="0"/>
              </a:rPr>
              <a:t>Fioletov</a:t>
            </a:r>
            <a:r>
              <a:rPr lang="en-US" sz="1600" dirty="0">
                <a:effectLst/>
                <a:latin typeface="News Gothic MT" panose="020B0503020103020203" pitchFamily="34" charset="0"/>
                <a:ea typeface="Calibri" panose="020F0502020204030204" pitchFamily="34" charset="0"/>
              </a:rPr>
              <a:t>, Debora Griffin, Chris McLinden, Sum Chi Lee </a:t>
            </a:r>
            <a:r>
              <a:rPr lang="en-US" sz="1600" b="1" dirty="0">
                <a:effectLst/>
                <a:latin typeface="News Gothic MT" panose="020B0503020103020203" pitchFamily="34" charset="0"/>
                <a:ea typeface="Calibri" panose="020F0502020204030204" pitchFamily="34" charset="0"/>
              </a:rPr>
              <a:t>(Environment and Climate Change Canada)</a:t>
            </a:r>
          </a:p>
          <a:p>
            <a:pPr marL="285750" indent="-285750">
              <a:buFont typeface="System Font Regular"/>
              <a:buChar char="→"/>
            </a:pPr>
            <a:r>
              <a:rPr lang="en-US" sz="1600" dirty="0" err="1">
                <a:effectLst/>
                <a:latin typeface="News Gothic MT" panose="020B0503020103020203" pitchFamily="34" charset="0"/>
                <a:ea typeface="Calibri" panose="020F0502020204030204" pitchFamily="34" charset="0"/>
              </a:rPr>
              <a:t>Ruijun</a:t>
            </a:r>
            <a:r>
              <a:rPr lang="en-US" sz="1600" dirty="0">
                <a:effectLst/>
                <a:latin typeface="News Gothic MT" panose="020B0503020103020203" pitchFamily="34" charset="0"/>
                <a:ea typeface="Calibri" panose="020F0502020204030204" pitchFamily="34" charset="0"/>
              </a:rPr>
              <a:t> Dang and Daniel Jacob </a:t>
            </a:r>
            <a:r>
              <a:rPr lang="en-US" sz="1600" b="1" dirty="0">
                <a:effectLst/>
                <a:latin typeface="News Gothic MT" panose="020B0503020103020203" pitchFamily="34" charset="0"/>
                <a:ea typeface="Calibri" panose="020F0502020204030204" pitchFamily="34" charset="0"/>
              </a:rPr>
              <a:t>(Harvard)</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Alexander Cede, Martin Tiefengraber, Manuel </a:t>
            </a:r>
            <a:r>
              <a:rPr lang="en-US" sz="1600" dirty="0" err="1">
                <a:effectLst/>
                <a:latin typeface="News Gothic MT" panose="020B0503020103020203" pitchFamily="34" charset="0"/>
                <a:ea typeface="Calibri" panose="020F0502020204030204" pitchFamily="34" charset="0"/>
              </a:rPr>
              <a:t>Gebetsberger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a:t>
            </a:r>
            <a:r>
              <a:rPr lang="en-US" sz="1600" b="1" dirty="0" err="1">
                <a:effectLst/>
                <a:latin typeface="News Gothic MT" panose="020B0503020103020203" pitchFamily="34" charset="0"/>
                <a:ea typeface="Calibri" panose="020F0502020204030204" pitchFamily="34" charset="0"/>
              </a:rPr>
              <a:t>LuftBlick</a:t>
            </a:r>
            <a:r>
              <a:rPr lang="en-US" sz="1600" b="1" dirty="0">
                <a:effectLst/>
                <a:latin typeface="News Gothic MT" panose="020B0503020103020203" pitchFamily="34" charset="0"/>
                <a:ea typeface="Calibri" panose="020F0502020204030204" pitchFamily="34" charset="0"/>
              </a:rPr>
              <a:t>)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Matthew S. Johnson, Claudia Bernier  </a:t>
            </a:r>
            <a:r>
              <a:rPr lang="en-US" sz="1600" b="1" dirty="0">
                <a:effectLst/>
                <a:latin typeface="News Gothic MT" panose="020B0503020103020203" pitchFamily="34" charset="0"/>
                <a:ea typeface="Calibri" panose="020F0502020204030204" pitchFamily="34" charset="0"/>
              </a:rPr>
              <a:t>(NASA Ames) </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Scott Janz, Viral Shah, </a:t>
            </a:r>
            <a:r>
              <a:rPr lang="en-US" sz="1600" dirty="0" err="1">
                <a:effectLst/>
                <a:latin typeface="News Gothic MT" panose="020B0503020103020203" pitchFamily="34" charset="0"/>
                <a:ea typeface="Calibri" panose="020F0502020204030204" pitchFamily="34" charset="0"/>
              </a:rPr>
              <a:t>Sungyeon</a:t>
            </a:r>
            <a:r>
              <a:rPr lang="en-US" sz="1600" dirty="0">
                <a:effectLst/>
                <a:latin typeface="News Gothic MT" panose="020B0503020103020203" pitchFamily="34" charset="0"/>
                <a:ea typeface="Calibri" panose="020F0502020204030204" pitchFamily="34" charset="0"/>
              </a:rPr>
              <a:t> Choi, Lok N. Lamsal, </a:t>
            </a:r>
            <a:r>
              <a:rPr lang="en-US" sz="1600" dirty="0">
                <a:solidFill>
                  <a:srgbClr val="FFFF00"/>
                </a:solidFill>
                <a:effectLst/>
                <a:latin typeface="News Gothic MT" panose="020B0503020103020203" pitchFamily="34" charset="0"/>
                <a:ea typeface="Calibri" panose="020F0502020204030204" pitchFamily="34" charset="0"/>
              </a:rPr>
              <a:t>J. R. Ziemke, S. M. Frith, N. A. </a:t>
            </a:r>
            <a:r>
              <a:rPr lang="en-US" sz="1600" dirty="0" err="1">
                <a:solidFill>
                  <a:srgbClr val="FFFF00"/>
                </a:solidFill>
                <a:effectLst/>
                <a:latin typeface="News Gothic MT" panose="020B0503020103020203" pitchFamily="34" charset="0"/>
                <a:ea typeface="Calibri" panose="020F0502020204030204" pitchFamily="34" charset="0"/>
              </a:rPr>
              <a:t>Kramarova</a:t>
            </a:r>
            <a:r>
              <a:rPr lang="en-US" sz="1600" dirty="0">
                <a:effectLst/>
                <a:latin typeface="News Gothic MT" panose="020B0503020103020203" pitchFamily="34" charset="0"/>
                <a:ea typeface="Calibri" panose="020F0502020204030204" pitchFamily="34" charset="0"/>
              </a:rPr>
              <a:t>, Tom Hanisco, </a:t>
            </a:r>
            <a:r>
              <a:rPr lang="en-US" sz="1600" dirty="0">
                <a:solidFill>
                  <a:srgbClr val="FFFF00"/>
                </a:solidFill>
                <a:effectLst/>
                <a:latin typeface="News Gothic MT" panose="020B0503020103020203" pitchFamily="34" charset="0"/>
                <a:ea typeface="Calibri" panose="020F0502020204030204" pitchFamily="34" charset="0"/>
              </a:rPr>
              <a:t>Jay Herman and Jianping Mao</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(NASA Goddard)</a:t>
            </a:r>
          </a:p>
          <a:p>
            <a:pPr marL="285750" indent="-285750">
              <a:buFont typeface="System Font Regular"/>
              <a:buChar char="→"/>
            </a:pPr>
            <a:r>
              <a:rPr lang="en-US" sz="1600" u="sng" dirty="0">
                <a:solidFill>
                  <a:srgbClr val="FFFF00"/>
                </a:solidFill>
                <a:effectLst/>
                <a:latin typeface="News Gothic MT" panose="020B0503020103020203" pitchFamily="34" charset="0"/>
                <a:ea typeface="Calibri" panose="020F0502020204030204" pitchFamily="34" charset="0"/>
              </a:rPr>
              <a:t>Laura Judd</a:t>
            </a:r>
            <a:r>
              <a:rPr lang="en-US" sz="1600" dirty="0">
                <a:effectLst/>
                <a:latin typeface="News Gothic MT" panose="020B0503020103020203" pitchFamily="34" charset="0"/>
                <a:ea typeface="Calibri" panose="020F0502020204030204" pitchFamily="34" charset="0"/>
              </a:rPr>
              <a:t>, </a:t>
            </a:r>
            <a:r>
              <a:rPr lang="en-US" sz="1600" dirty="0">
                <a:solidFill>
                  <a:srgbClr val="FFFF00"/>
                </a:solidFill>
                <a:effectLst/>
                <a:latin typeface="News Gothic MT" panose="020B0503020103020203" pitchFamily="34" charset="0"/>
                <a:ea typeface="Calibri" panose="020F0502020204030204" pitchFamily="34" charset="0"/>
              </a:rPr>
              <a:t>Prajjwal Rawat</a:t>
            </a:r>
            <a:r>
              <a:rPr lang="en-US" sz="1600" dirty="0">
                <a:effectLst/>
                <a:latin typeface="News Gothic MT" panose="020B0503020103020203" pitchFamily="34" charset="0"/>
                <a:ea typeface="Calibri" panose="020F0502020204030204" pitchFamily="34" charset="0"/>
              </a:rPr>
              <a:t>, Katherine Travis, James Crawford </a:t>
            </a:r>
            <a:r>
              <a:rPr lang="en-US" sz="1600" b="1" dirty="0">
                <a:effectLst/>
                <a:latin typeface="News Gothic MT" panose="020B0503020103020203" pitchFamily="34" charset="0"/>
                <a:ea typeface="Calibri" panose="020F0502020204030204" pitchFamily="34" charset="0"/>
              </a:rPr>
              <a:t>(NASA Langley)</a:t>
            </a:r>
            <a:endParaRPr lang="en-US" sz="1600" dirty="0">
              <a:effectLst/>
              <a:latin typeface="News Gothic MT" panose="020B0503020103020203" pitchFamily="34" charset="0"/>
              <a:ea typeface="Calibri" panose="020F0502020204030204" pitchFamily="34" charset="0"/>
            </a:endParaRPr>
          </a:p>
          <a:p>
            <a:pPr marL="285750" indent="-285750">
              <a:buFont typeface="System Font Regular"/>
              <a:buChar char="→"/>
            </a:pPr>
            <a:r>
              <a:rPr lang="en-US" sz="1600" dirty="0">
                <a:solidFill>
                  <a:srgbClr val="FFFF00"/>
                </a:solidFill>
                <a:effectLst/>
                <a:latin typeface="News Gothic MT" panose="020B0503020103020203" pitchFamily="34" charset="0"/>
                <a:ea typeface="Calibri" panose="020F0502020204030204" pitchFamily="34" charset="0"/>
              </a:rPr>
              <a:t>Eleanor Waxman</a:t>
            </a:r>
            <a:r>
              <a:rPr lang="en-US" sz="1600" dirty="0">
                <a:effectLst/>
                <a:latin typeface="News Gothic MT" panose="020B0503020103020203" pitchFamily="34" charset="0"/>
                <a:ea typeface="Calibri" panose="020F0502020204030204" pitchFamily="34" charset="0"/>
              </a:rPr>
              <a:t>, Andrew Rollins Kristen Zuraski, Carrie Womack, Arthur Mizzi, Chia-Hua Hsu, Carsten Warneke, Sunil </a:t>
            </a:r>
            <a:r>
              <a:rPr lang="en-US" sz="1600" dirty="0" err="1">
                <a:effectLst/>
                <a:latin typeface="News Gothic MT" panose="020B0503020103020203" pitchFamily="34" charset="0"/>
                <a:ea typeface="Calibri" panose="020F0502020204030204" pitchFamily="34" charset="0"/>
              </a:rPr>
              <a:t>Baidar</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(NOAA-CSL)</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Irina </a:t>
            </a:r>
            <a:r>
              <a:rPr lang="en-US" sz="1600" dirty="0" err="1">
                <a:effectLst/>
                <a:latin typeface="News Gothic MT" panose="020B0503020103020203" pitchFamily="34" charset="0"/>
                <a:ea typeface="Calibri" panose="020F0502020204030204" pitchFamily="34" charset="0"/>
              </a:rPr>
              <a:t>Petropavlovskikh</a:t>
            </a:r>
            <a:r>
              <a:rPr lang="en-US" sz="1600" dirty="0">
                <a:effectLst/>
                <a:latin typeface="News Gothic MT" panose="020B0503020103020203" pitchFamily="34" charset="0"/>
                <a:ea typeface="Calibri" panose="020F0502020204030204" pitchFamily="34" charset="0"/>
              </a:rPr>
              <a:t>, </a:t>
            </a:r>
            <a:r>
              <a:rPr lang="en-US" sz="1600" b="1" dirty="0">
                <a:effectLst/>
                <a:latin typeface="News Gothic MT" panose="020B0503020103020203" pitchFamily="34" charset="0"/>
                <a:ea typeface="Calibri" panose="020F0502020204030204" pitchFamily="34" charset="0"/>
              </a:rPr>
              <a:t>(NOAA GML)</a:t>
            </a:r>
          </a:p>
          <a:p>
            <a:pPr marL="285750" indent="-285750">
              <a:buFont typeface="System Font Regular"/>
              <a:buChar char="→"/>
            </a:pPr>
            <a:r>
              <a:rPr lang="en-US" sz="1600" dirty="0" err="1">
                <a:solidFill>
                  <a:srgbClr val="FFFF00"/>
                </a:solidFill>
                <a:effectLst/>
                <a:latin typeface="News Gothic MT" panose="020B0503020103020203" pitchFamily="34" charset="0"/>
                <a:ea typeface="Calibri" panose="020F0502020204030204" pitchFamily="34" charset="0"/>
              </a:rPr>
              <a:t>Kanghyun</a:t>
            </a:r>
            <a:r>
              <a:rPr lang="en-US" sz="1600" dirty="0">
                <a:solidFill>
                  <a:srgbClr val="FFFF00"/>
                </a:solidFill>
                <a:effectLst/>
                <a:latin typeface="News Gothic MT" panose="020B0503020103020203" pitchFamily="34" charset="0"/>
                <a:ea typeface="Calibri" panose="020F0502020204030204" pitchFamily="34" charset="0"/>
              </a:rPr>
              <a:t> Baek </a:t>
            </a:r>
            <a:r>
              <a:rPr lang="en-US" sz="1600" b="1" dirty="0">
                <a:solidFill>
                  <a:srgbClr val="FFFF00"/>
                </a:solidFill>
                <a:effectLst/>
                <a:latin typeface="News Gothic MT" panose="020B0503020103020203" pitchFamily="34" charset="0"/>
                <a:ea typeface="Calibri" panose="020F0502020204030204" pitchFamily="34" charset="0"/>
              </a:rPr>
              <a:t>(Pusan University/now NASA GSFC)</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Mike Newchurch, </a:t>
            </a:r>
            <a:r>
              <a:rPr lang="en-US" sz="1600" b="1" dirty="0">
                <a:effectLst/>
                <a:latin typeface="News Gothic MT" panose="020B0503020103020203" pitchFamily="34" charset="0"/>
                <a:ea typeface="Calibri" panose="020F0502020204030204" pitchFamily="34" charset="0"/>
              </a:rPr>
              <a:t>(UAH)</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Wolfgang Stremme, Andrea Cadena, Michel Grutter </a:t>
            </a:r>
            <a:r>
              <a:rPr lang="en-US" sz="1600" b="1" dirty="0">
                <a:effectLst/>
                <a:latin typeface="News Gothic MT" panose="020B0503020103020203" pitchFamily="34" charset="0"/>
                <a:ea typeface="Calibri" panose="020F0502020204030204" pitchFamily="34" charset="0"/>
              </a:rPr>
              <a:t>(UNAM)</a:t>
            </a:r>
          </a:p>
          <a:p>
            <a:pPr marL="285750" indent="-285750">
              <a:buFont typeface="System Font Regular"/>
              <a:buChar char="→"/>
            </a:pPr>
            <a:r>
              <a:rPr lang="en-US" sz="1600" dirty="0">
                <a:effectLst/>
                <a:latin typeface="News Gothic MT" panose="020B0503020103020203" pitchFamily="34" charset="0"/>
                <a:ea typeface="Calibri" panose="020F0502020204030204" pitchFamily="34" charset="0"/>
              </a:rPr>
              <a:t>Kimberly Strong, Victoria Flood  </a:t>
            </a:r>
            <a:r>
              <a:rPr lang="en-US" sz="1600" b="1" dirty="0">
                <a:effectLst/>
                <a:latin typeface="News Gothic MT" panose="020B0503020103020203" pitchFamily="34" charset="0"/>
                <a:ea typeface="Calibri" panose="020F0502020204030204" pitchFamily="34" charset="0"/>
              </a:rPr>
              <a:t>(U. Toronto)</a:t>
            </a:r>
          </a:p>
          <a:p>
            <a:pPr marL="285750" indent="-285750">
              <a:buFont typeface="System Font Regular"/>
              <a:buChar char="→"/>
            </a:pPr>
            <a:r>
              <a:rPr lang="en-US" sz="1600" u="sng" dirty="0">
                <a:solidFill>
                  <a:srgbClr val="FFFF00"/>
                </a:solidFill>
                <a:effectLst/>
                <a:latin typeface="News Gothic MT" panose="020B0503020103020203" pitchFamily="34" charset="0"/>
                <a:ea typeface="Calibri" panose="020F0502020204030204" pitchFamily="34" charset="0"/>
              </a:rPr>
              <a:t>R. Bradley Pierce</a:t>
            </a:r>
            <a:r>
              <a:rPr lang="en-US" sz="1600" dirty="0">
                <a:effectLst/>
                <a:latin typeface="News Gothic MT" panose="020B0503020103020203" pitchFamily="34" charset="0"/>
                <a:ea typeface="Calibri" panose="020F0502020204030204" pitchFamily="34" charset="0"/>
              </a:rPr>
              <a:t>, Jerrold </a:t>
            </a:r>
            <a:r>
              <a:rPr lang="en-US" sz="1600" dirty="0" err="1">
                <a:effectLst/>
                <a:latin typeface="News Gothic MT" panose="020B0503020103020203" pitchFamily="34" charset="0"/>
                <a:ea typeface="Calibri" panose="020F0502020204030204" pitchFamily="34" charset="0"/>
              </a:rPr>
              <a:t>Acdan</a:t>
            </a:r>
            <a:r>
              <a:rPr lang="en-US" sz="1600" dirty="0">
                <a:effectLst/>
                <a:latin typeface="News Gothic MT" panose="020B0503020103020203" pitchFamily="34" charset="0"/>
                <a:ea typeface="Calibri" panose="020F0502020204030204" pitchFamily="34" charset="0"/>
              </a:rPr>
              <a:t>, Maggie Bruckner </a:t>
            </a:r>
            <a:r>
              <a:rPr lang="en-US" sz="1600" b="1" dirty="0">
                <a:effectLst/>
                <a:latin typeface="News Gothic MT" panose="020B0503020103020203" pitchFamily="34" charset="0"/>
                <a:ea typeface="Calibri" panose="020F0502020204030204" pitchFamily="34" charset="0"/>
              </a:rPr>
              <a:t>(UW-SSEC)</a:t>
            </a:r>
          </a:p>
          <a:p>
            <a:endParaRPr lang="en-US" sz="1600" dirty="0">
              <a:effectLst/>
              <a:latin typeface="News Gothic MT" panose="020B0503020103020203" pitchFamily="34" charset="0"/>
              <a:ea typeface="Calibri" panose="020F0502020204030204" pitchFamily="34" charset="0"/>
            </a:endParaRPr>
          </a:p>
        </p:txBody>
      </p:sp>
      <p:sp>
        <p:nvSpPr>
          <p:cNvPr id="6" name="TextBox 5">
            <a:extLst>
              <a:ext uri="{FF2B5EF4-FFF2-40B4-BE49-F238E27FC236}">
                <a16:creationId xmlns:a16="http://schemas.microsoft.com/office/drawing/2014/main" id="{EA28C9EA-EA46-B3A4-0F12-B26CEC858184}"/>
              </a:ext>
            </a:extLst>
          </p:cNvPr>
          <p:cNvSpPr txBox="1"/>
          <p:nvPr/>
        </p:nvSpPr>
        <p:spPr>
          <a:xfrm>
            <a:off x="6926580" y="5282770"/>
            <a:ext cx="3570231" cy="954107"/>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a:solidFill>
                  <a:schemeClr val="tx1"/>
                </a:solidFill>
                <a:latin typeface="News Gothic MT" panose="020B0503020103020203" pitchFamily="34" charset="0"/>
              </a:rPr>
              <a:t>&gt; 60 authors from 18+ organizations!</a:t>
            </a:r>
          </a:p>
        </p:txBody>
      </p:sp>
      <p:pic>
        <p:nvPicPr>
          <p:cNvPr id="8" name="Graphic 7" descr="Clapping hands outline">
            <a:extLst>
              <a:ext uri="{FF2B5EF4-FFF2-40B4-BE49-F238E27FC236}">
                <a16:creationId xmlns:a16="http://schemas.microsoft.com/office/drawing/2014/main" id="{FDDB8856-0D48-855D-D879-4A207B8E3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8170" y="4858994"/>
            <a:ext cx="1801660" cy="1801660"/>
          </a:xfrm>
          <a:prstGeom prst="rect">
            <a:avLst/>
          </a:prstGeom>
        </p:spPr>
      </p:pic>
    </p:spTree>
    <p:extLst>
      <p:ext uri="{BB962C8B-B14F-4D97-AF65-F5344CB8AC3E}">
        <p14:creationId xmlns:p14="http://schemas.microsoft.com/office/powerpoint/2010/main" val="1105958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1665-81B5-672E-FFF6-A6A40F3B871F}"/>
              </a:ext>
            </a:extLst>
          </p:cNvPr>
          <p:cNvSpPr>
            <a:spLocks noGrp="1"/>
          </p:cNvSpPr>
          <p:nvPr>
            <p:ph type="title"/>
          </p:nvPr>
        </p:nvSpPr>
        <p:spPr>
          <a:xfrm>
            <a:off x="0" y="18255"/>
            <a:ext cx="12096206" cy="1325563"/>
          </a:xfrm>
        </p:spPr>
        <p:txBody>
          <a:bodyPr>
            <a:normAutofit/>
          </a:bodyPr>
          <a:lstStyle/>
          <a:p>
            <a:r>
              <a:rPr lang="en-US" sz="4000" b="1" dirty="0">
                <a:latin typeface="News Gothic MT" panose="020B0503020103020203" pitchFamily="34" charset="0"/>
              </a:rPr>
              <a:t>Product Specific Performance Indicators (PSPI)</a:t>
            </a:r>
          </a:p>
        </p:txBody>
      </p:sp>
      <p:sp>
        <p:nvSpPr>
          <p:cNvPr id="3" name="Content Placeholder 2">
            <a:extLst>
              <a:ext uri="{FF2B5EF4-FFF2-40B4-BE49-F238E27FC236}">
                <a16:creationId xmlns:a16="http://schemas.microsoft.com/office/drawing/2014/main" id="{D03E72A3-D1AB-F645-7BD3-BE7039D8A737}"/>
              </a:ext>
            </a:extLst>
          </p:cNvPr>
          <p:cNvSpPr>
            <a:spLocks noGrp="1"/>
          </p:cNvSpPr>
          <p:nvPr>
            <p:ph idx="1"/>
          </p:nvPr>
        </p:nvSpPr>
        <p:spPr>
          <a:xfrm>
            <a:off x="0" y="1443224"/>
            <a:ext cx="10515600" cy="4351338"/>
          </a:xfrm>
        </p:spPr>
        <p:txBody>
          <a:bodyPr>
            <a:noAutofit/>
          </a:bodyPr>
          <a:lstStyle/>
          <a:p>
            <a:pPr marL="0" indent="0">
              <a:buNone/>
            </a:pPr>
            <a:r>
              <a:rPr lang="en-US" sz="2000" b="1" dirty="0">
                <a:latin typeface="News Gothic MT" panose="020B0503020103020203" pitchFamily="34" charset="0"/>
              </a:rPr>
              <a:t>Beta: the product is minimally validated and publication is not recommended</a:t>
            </a:r>
          </a:p>
          <a:p>
            <a:pPr marL="635000" indent="-285750">
              <a:buFont typeface="System Font Regular"/>
              <a:buChar char="→"/>
            </a:pPr>
            <a:r>
              <a:rPr lang="en-US" sz="1600" dirty="0">
                <a:latin typeface="News Gothic MT" panose="020B0503020103020203" pitchFamily="34" charset="0"/>
              </a:rPr>
              <a:t>01: Distinguish realistic gradients in TropNO</a:t>
            </a:r>
            <a:r>
              <a:rPr lang="en-US" sz="1600" baseline="-25000" dirty="0">
                <a:latin typeface="News Gothic MT" panose="020B0503020103020203" pitchFamily="34" charset="0"/>
              </a:rPr>
              <a:t>2</a:t>
            </a:r>
            <a:r>
              <a:rPr lang="en-US" sz="1600" dirty="0">
                <a:latin typeface="News Gothic MT" panose="020B0503020103020203" pitchFamily="34" charset="0"/>
              </a:rPr>
              <a:t>, </a:t>
            </a:r>
            <a:r>
              <a:rPr lang="en-US" sz="1600" dirty="0" err="1">
                <a:latin typeface="News Gothic MT" panose="020B0503020103020203" pitchFamily="34" charset="0"/>
              </a:rPr>
              <a:t>TotHCHO</a:t>
            </a:r>
            <a:r>
              <a:rPr lang="en-US" sz="1600" dirty="0">
                <a:latin typeface="News Gothic MT" panose="020B0503020103020203" pitchFamily="34" charset="0"/>
              </a:rPr>
              <a:t>, and TotO</a:t>
            </a:r>
            <a:r>
              <a:rPr lang="en-US" sz="1600" baseline="-25000" dirty="0">
                <a:latin typeface="News Gothic MT" panose="020B0503020103020203" pitchFamily="34" charset="0"/>
              </a:rPr>
              <a:t>3</a:t>
            </a:r>
            <a:r>
              <a:rPr lang="en-US" sz="1600" dirty="0">
                <a:latin typeface="News Gothic MT" panose="020B0503020103020203" pitchFamily="34" charset="0"/>
              </a:rPr>
              <a:t> columns</a:t>
            </a:r>
          </a:p>
          <a:p>
            <a:pPr marL="635000" indent="-285750">
              <a:buFont typeface="System Font Regular"/>
              <a:buChar char="→"/>
            </a:pPr>
            <a:r>
              <a:rPr lang="en-US" sz="1600" dirty="0">
                <a:latin typeface="News Gothic MT" panose="020B0503020103020203" pitchFamily="34" charset="0"/>
              </a:rPr>
              <a:t>02 Assess bias/uncertainty over one month</a:t>
            </a:r>
          </a:p>
          <a:p>
            <a:pPr marL="635000" indent="-285750">
              <a:buFont typeface="System Font Regular"/>
              <a:buChar char="→"/>
            </a:pPr>
            <a:r>
              <a:rPr lang="en-US" sz="1600" dirty="0">
                <a:latin typeface="News Gothic MT" panose="020B0503020103020203" pitchFamily="34" charset="0"/>
              </a:rPr>
              <a:t>03:Compute variance for empirical estimate of fitting uncertainty over homogenous unpolluted dark and light albedo scenes</a:t>
            </a:r>
          </a:p>
          <a:p>
            <a:pPr marL="0" indent="0">
              <a:buNone/>
            </a:pPr>
            <a:r>
              <a:rPr lang="en-US" sz="2000" b="1" dirty="0">
                <a:latin typeface="News Gothic MT" panose="020B0503020103020203" pitchFamily="34" charset="0"/>
              </a:rPr>
              <a:t>Provisional: product performance has been demonstrated but with a limited number of independent measurements and may be suitable for scientific publication</a:t>
            </a:r>
          </a:p>
          <a:p>
            <a:pPr marL="635000" indent="-285750">
              <a:buFont typeface="System Font Regular"/>
              <a:buChar char="→"/>
            </a:pPr>
            <a:r>
              <a:rPr lang="en-US" sz="1600" dirty="0">
                <a:latin typeface="News Gothic MT" panose="020B0503020103020203" pitchFamily="34" charset="0"/>
              </a:rPr>
              <a:t>04: Assess bias/uncertainty over two seasons (preferably summer/winter)</a:t>
            </a:r>
          </a:p>
          <a:p>
            <a:pPr marL="635000" indent="-285750">
              <a:buFont typeface="System Font Regular"/>
              <a:buChar char="→"/>
            </a:pPr>
            <a:r>
              <a:rPr lang="en-US" sz="1600" dirty="0">
                <a:latin typeface="News Gothic MT" panose="020B0503020103020203" pitchFamily="34" charset="0"/>
              </a:rPr>
              <a:t>05: Conduct deep-dive analyses for an episode with relatively poor product performance, identify the root cause </a:t>
            </a:r>
          </a:p>
          <a:p>
            <a:pPr marL="12700" indent="0">
              <a:buNone/>
            </a:pPr>
            <a:r>
              <a:rPr lang="en-US" sz="2000" b="1" dirty="0">
                <a:latin typeface="News Gothic MT" panose="020B0503020103020203" pitchFamily="34" charset="0"/>
              </a:rPr>
              <a:t>Full: product performance has been demonstrated over a large and wide range of representative conditions with comprehensive documentation of product performance. </a:t>
            </a:r>
          </a:p>
          <a:p>
            <a:pPr marL="635000" indent="-338138">
              <a:buFont typeface="System Font Regular"/>
              <a:buChar char="→"/>
            </a:pPr>
            <a:r>
              <a:rPr lang="en-US" sz="1600" dirty="0">
                <a:latin typeface="News Gothic MT" panose="020B0503020103020203" pitchFamily="34" charset="0"/>
              </a:rPr>
              <a:t>06: Assess bias/uncertainty over one year</a:t>
            </a:r>
          </a:p>
          <a:p>
            <a:pPr marL="635000" indent="-285750">
              <a:buFont typeface="System Font Regular"/>
              <a:buChar char="→"/>
            </a:pPr>
            <a:r>
              <a:rPr lang="en-US" sz="1600" dirty="0">
                <a:latin typeface="News Gothic MT" panose="020B0503020103020203" pitchFamily="34" charset="0"/>
              </a:rPr>
              <a:t>07: Assess bias, precision, and uncertainty of the products during </a:t>
            </a:r>
            <a:r>
              <a:rPr lang="en-US" sz="1600" b="1" dirty="0">
                <a:latin typeface="News Gothic MT" panose="020B0503020103020203" pitchFamily="34" charset="0"/>
              </a:rPr>
              <a:t>field campaigns</a:t>
            </a:r>
          </a:p>
        </p:txBody>
      </p:sp>
      <p:cxnSp>
        <p:nvCxnSpPr>
          <p:cNvPr id="4" name="Straight Connector 3">
            <a:extLst>
              <a:ext uri="{FF2B5EF4-FFF2-40B4-BE49-F238E27FC236}">
                <a16:creationId xmlns:a16="http://schemas.microsoft.com/office/drawing/2014/main" id="{9945796C-A21A-F788-8CCD-E658972A26C3}"/>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5" name="Left Arrow 4">
            <a:extLst>
              <a:ext uri="{FF2B5EF4-FFF2-40B4-BE49-F238E27FC236}">
                <a16:creationId xmlns:a16="http://schemas.microsoft.com/office/drawing/2014/main" id="{DC6ED945-142C-4980-3DB5-C4DEB1F5426B}"/>
              </a:ext>
            </a:extLst>
          </p:cNvPr>
          <p:cNvSpPr/>
          <p:nvPr/>
        </p:nvSpPr>
        <p:spPr>
          <a:xfrm>
            <a:off x="10424160" y="3503065"/>
            <a:ext cx="1672046" cy="627017"/>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 are here!</a:t>
            </a:r>
          </a:p>
        </p:txBody>
      </p:sp>
      <p:cxnSp>
        <p:nvCxnSpPr>
          <p:cNvPr id="6" name="Straight Connector 5">
            <a:extLst>
              <a:ext uri="{FF2B5EF4-FFF2-40B4-BE49-F238E27FC236}">
                <a16:creationId xmlns:a16="http://schemas.microsoft.com/office/drawing/2014/main" id="{2F9CF209-AA75-70CA-BFE9-575FE6904ACA}"/>
              </a:ext>
            </a:extLst>
          </p:cNvPr>
          <p:cNvCxnSpPr>
            <a:cxnSpLocks/>
          </p:cNvCxnSpPr>
          <p:nvPr/>
        </p:nvCxnSpPr>
        <p:spPr>
          <a:xfrm flipV="1">
            <a:off x="-47897" y="3028715"/>
            <a:ext cx="12192000" cy="63904"/>
          </a:xfrm>
          <a:prstGeom prst="line">
            <a:avLst/>
          </a:prstGeom>
          <a:ln w="12700">
            <a:solidFill>
              <a:srgbClr val="FFFFFF"/>
            </a:solidFill>
            <a:prstDash val="lgDashDotDot"/>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6906DF9-B25D-8745-560D-1DCB91C8F4E4}"/>
              </a:ext>
            </a:extLst>
          </p:cNvPr>
          <p:cNvCxnSpPr>
            <a:cxnSpLocks/>
          </p:cNvCxnSpPr>
          <p:nvPr/>
        </p:nvCxnSpPr>
        <p:spPr>
          <a:xfrm flipV="1">
            <a:off x="95794" y="4614206"/>
            <a:ext cx="12192000" cy="63904"/>
          </a:xfrm>
          <a:prstGeom prst="line">
            <a:avLst/>
          </a:prstGeom>
          <a:ln w="12700">
            <a:solidFill>
              <a:srgbClr val="FFFFFF"/>
            </a:solidFill>
            <a:prstDash val="lgDashDot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70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A6038329-A4AE-8237-9A68-667C5DD8A92B}"/>
              </a:ext>
            </a:extLst>
          </p:cNvPr>
          <p:cNvPicPr>
            <a:picLocks noChangeAspect="1"/>
          </p:cNvPicPr>
          <p:nvPr/>
        </p:nvPicPr>
        <p:blipFill>
          <a:blip r:embed="rId3"/>
          <a:srcRect t="-1" b="-12651"/>
          <a:stretch/>
        </p:blipFill>
        <p:spPr>
          <a:xfrm>
            <a:off x="8321209" y="2172459"/>
            <a:ext cx="3839393" cy="3509617"/>
          </a:xfrm>
          <a:prstGeom prst="rect">
            <a:avLst/>
          </a:prstGeom>
          <a:solidFill>
            <a:schemeClr val="tx1"/>
          </a:solidFill>
          <a:ln/>
        </p:spPr>
      </p:pic>
      <p:sp>
        <p:nvSpPr>
          <p:cNvPr id="56" name="TextBox 55">
            <a:extLst>
              <a:ext uri="{FF2B5EF4-FFF2-40B4-BE49-F238E27FC236}">
                <a16:creationId xmlns:a16="http://schemas.microsoft.com/office/drawing/2014/main" id="{3AB77585-C9A1-927C-C1B5-877EC08AE6BB}"/>
              </a:ext>
            </a:extLst>
          </p:cNvPr>
          <p:cNvSpPr txBox="1"/>
          <p:nvPr/>
        </p:nvSpPr>
        <p:spPr>
          <a:xfrm>
            <a:off x="8280815" y="5283380"/>
            <a:ext cx="4065440" cy="276999"/>
          </a:xfrm>
          <a:prstGeom prst="rect">
            <a:avLst/>
          </a:prstGeom>
          <a:noFill/>
        </p:spPr>
        <p:txBody>
          <a:bodyPr wrap="square">
            <a:spAutoFit/>
          </a:bodyPr>
          <a:lstStyle/>
          <a:p>
            <a:r>
              <a:rPr lang="en-US" sz="1200" b="0" i="0" u="none" strike="noStrike" dirty="0">
                <a:solidFill>
                  <a:schemeClr val="bg1"/>
                </a:solidFill>
                <a:effectLst/>
                <a:latin typeface="News Gothic MT" panose="020B0503020103020203" pitchFamily="34" charset="0"/>
              </a:rPr>
              <a:t>TEMPO HCHO averaged over one week in July 2024</a:t>
            </a:r>
            <a:endParaRPr lang="en-US" sz="1200" dirty="0">
              <a:solidFill>
                <a:schemeClr val="bg1"/>
              </a:solidFill>
              <a:latin typeface="News Gothic MT" panose="020B0503020103020203" pitchFamily="34" charset="0"/>
            </a:endParaRPr>
          </a:p>
        </p:txBody>
      </p:sp>
      <p:pic>
        <p:nvPicPr>
          <p:cNvPr id="41" name="Picture 40">
            <a:extLst>
              <a:ext uri="{FF2B5EF4-FFF2-40B4-BE49-F238E27FC236}">
                <a16:creationId xmlns:a16="http://schemas.microsoft.com/office/drawing/2014/main" id="{283EA32B-8D66-BC2B-48F6-E421585EF8F0}"/>
              </a:ext>
            </a:extLst>
          </p:cNvPr>
          <p:cNvPicPr>
            <a:picLocks noChangeAspect="1"/>
          </p:cNvPicPr>
          <p:nvPr/>
        </p:nvPicPr>
        <p:blipFill>
          <a:blip r:embed="rId4"/>
          <a:srcRect l="18122" t="-33814" r="15316" b="1"/>
          <a:stretch/>
        </p:blipFill>
        <p:spPr>
          <a:xfrm>
            <a:off x="4274454" y="5768603"/>
            <a:ext cx="3783845" cy="983992"/>
          </a:xfrm>
          <a:prstGeom prst="rect">
            <a:avLst/>
          </a:prstGeom>
          <a:solidFill>
            <a:schemeClr val="tx1"/>
          </a:solidFill>
        </p:spPr>
      </p:pic>
      <p:sp>
        <p:nvSpPr>
          <p:cNvPr id="2" name="Title 1">
            <a:extLst>
              <a:ext uri="{FF2B5EF4-FFF2-40B4-BE49-F238E27FC236}">
                <a16:creationId xmlns:a16="http://schemas.microsoft.com/office/drawing/2014/main" id="{6F6C8162-6745-BC3B-1D26-12B4945F83BB}"/>
              </a:ext>
            </a:extLst>
          </p:cNvPr>
          <p:cNvSpPr>
            <a:spLocks noGrp="1"/>
          </p:cNvSpPr>
          <p:nvPr>
            <p:ph type="title"/>
          </p:nvPr>
        </p:nvSpPr>
        <p:spPr>
          <a:xfrm>
            <a:off x="-5219" y="0"/>
            <a:ext cx="11671167" cy="1325563"/>
          </a:xfrm>
        </p:spPr>
        <p:txBody>
          <a:bodyPr/>
          <a:lstStyle/>
          <a:p>
            <a:r>
              <a:rPr lang="en-US" dirty="0">
                <a:latin typeface="News Gothic MT" panose="020B0503020103020203" pitchFamily="34" charset="0"/>
              </a:rPr>
              <a:t>PSPI-01</a:t>
            </a:r>
          </a:p>
        </p:txBody>
      </p:sp>
      <p:cxnSp>
        <p:nvCxnSpPr>
          <p:cNvPr id="7" name="Straight Connector 6">
            <a:extLst>
              <a:ext uri="{FF2B5EF4-FFF2-40B4-BE49-F238E27FC236}">
                <a16:creationId xmlns:a16="http://schemas.microsoft.com/office/drawing/2014/main" id="{0456548D-ED7E-DA4E-E840-52CE2A425CA6}"/>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B6BBD12-E6FA-653F-0FD8-3B7F0F4D839A}"/>
              </a:ext>
            </a:extLst>
          </p:cNvPr>
          <p:cNvSpPr txBox="1"/>
          <p:nvPr/>
        </p:nvSpPr>
        <p:spPr>
          <a:xfrm>
            <a:off x="2780778" y="347053"/>
            <a:ext cx="9411221" cy="369332"/>
          </a:xfrm>
          <a:prstGeom prst="rect">
            <a:avLst/>
          </a:prstGeom>
          <a:noFill/>
        </p:spPr>
        <p:txBody>
          <a:bodyPr wrap="square">
            <a:spAutoFit/>
          </a:bodyPr>
          <a:lstStyle/>
          <a:p>
            <a:pPr marL="0" indent="0" algn="ctr">
              <a:buNone/>
            </a:pPr>
            <a:r>
              <a:rPr lang="en-US" i="1" dirty="0">
                <a:latin typeface="News Gothic MT" panose="020B0503020103020203" pitchFamily="34" charset="0"/>
              </a:rPr>
              <a:t>Distinguish realistic gradients in TropNO</a:t>
            </a:r>
            <a:r>
              <a:rPr lang="en-US" i="1" baseline="-25000" dirty="0">
                <a:latin typeface="News Gothic MT" panose="020B0503020103020203" pitchFamily="34" charset="0"/>
              </a:rPr>
              <a:t>2</a:t>
            </a:r>
            <a:r>
              <a:rPr lang="en-US" i="1" dirty="0">
                <a:latin typeface="News Gothic MT" panose="020B0503020103020203" pitchFamily="34" charset="0"/>
              </a:rPr>
              <a:t>, </a:t>
            </a:r>
            <a:r>
              <a:rPr lang="en-US" i="1" dirty="0" err="1">
                <a:latin typeface="News Gothic MT" panose="020B0503020103020203" pitchFamily="34" charset="0"/>
              </a:rPr>
              <a:t>TotHCHO</a:t>
            </a:r>
            <a:r>
              <a:rPr lang="en-US" i="1" dirty="0">
                <a:latin typeface="News Gothic MT" panose="020B0503020103020203" pitchFamily="34" charset="0"/>
              </a:rPr>
              <a:t>, and TotO</a:t>
            </a:r>
            <a:r>
              <a:rPr lang="en-US" i="1" baseline="-25000" dirty="0">
                <a:latin typeface="News Gothic MT" panose="020B0503020103020203" pitchFamily="34" charset="0"/>
              </a:rPr>
              <a:t>3</a:t>
            </a:r>
            <a:r>
              <a:rPr lang="en-US" i="1" dirty="0">
                <a:latin typeface="News Gothic MT" panose="020B0503020103020203" pitchFamily="34" charset="0"/>
              </a:rPr>
              <a:t> columns</a:t>
            </a:r>
          </a:p>
        </p:txBody>
      </p:sp>
      <p:cxnSp>
        <p:nvCxnSpPr>
          <p:cNvPr id="12" name="Straight Connector 11">
            <a:extLst>
              <a:ext uri="{FF2B5EF4-FFF2-40B4-BE49-F238E27FC236}">
                <a16:creationId xmlns:a16="http://schemas.microsoft.com/office/drawing/2014/main" id="{3619AF70-96B6-7DE0-5D9D-23EF70007C69}"/>
              </a:ext>
            </a:extLst>
          </p:cNvPr>
          <p:cNvCxnSpPr>
            <a:cxnSpLocks/>
          </p:cNvCxnSpPr>
          <p:nvPr/>
        </p:nvCxnSpPr>
        <p:spPr>
          <a:xfrm>
            <a:off x="3985365" y="1175924"/>
            <a:ext cx="0" cy="5682076"/>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043940C-D213-51C0-53C8-90F82E89ACFC}"/>
              </a:ext>
            </a:extLst>
          </p:cNvPr>
          <p:cNvCxnSpPr>
            <a:cxnSpLocks/>
          </p:cNvCxnSpPr>
          <p:nvPr/>
        </p:nvCxnSpPr>
        <p:spPr>
          <a:xfrm>
            <a:off x="8208724" y="1175924"/>
            <a:ext cx="0" cy="5682076"/>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9CA1FF05-C098-DC78-FFD7-51D00D7E5942}"/>
              </a:ext>
            </a:extLst>
          </p:cNvPr>
          <p:cNvPicPr>
            <a:picLocks noChangeAspect="1"/>
          </p:cNvPicPr>
          <p:nvPr/>
        </p:nvPicPr>
        <p:blipFill>
          <a:blip r:embed="rId5"/>
          <a:stretch>
            <a:fillRect/>
          </a:stretch>
        </p:blipFill>
        <p:spPr>
          <a:xfrm>
            <a:off x="4279673" y="1646657"/>
            <a:ext cx="3778627" cy="4395545"/>
          </a:xfrm>
          <a:prstGeom prst="rect">
            <a:avLst/>
          </a:prstGeom>
          <a:solidFill>
            <a:schemeClr val="tx1"/>
          </a:solidFill>
        </p:spPr>
      </p:pic>
      <p:sp>
        <p:nvSpPr>
          <p:cNvPr id="43" name="TextBox 42">
            <a:extLst>
              <a:ext uri="{FF2B5EF4-FFF2-40B4-BE49-F238E27FC236}">
                <a16:creationId xmlns:a16="http://schemas.microsoft.com/office/drawing/2014/main" id="{35684504-3B99-0B8A-0C60-5EFDD006A950}"/>
              </a:ext>
            </a:extLst>
          </p:cNvPr>
          <p:cNvSpPr txBox="1"/>
          <p:nvPr/>
        </p:nvSpPr>
        <p:spPr>
          <a:xfrm>
            <a:off x="4364168" y="1070519"/>
            <a:ext cx="3694132" cy="646331"/>
          </a:xfrm>
          <a:prstGeom prst="rect">
            <a:avLst/>
          </a:prstGeom>
          <a:noFill/>
        </p:spPr>
        <p:txBody>
          <a:bodyPr wrap="square">
            <a:spAutoFit/>
          </a:bodyPr>
          <a:lstStyle/>
          <a:p>
            <a:r>
              <a:rPr lang="en-US" i="1" dirty="0">
                <a:latin typeface="News Gothic MT" panose="020B0503020103020203" pitchFamily="34" charset="0"/>
              </a:rPr>
              <a:t>TropNO</a:t>
            </a:r>
            <a:r>
              <a:rPr lang="en-US" i="1" baseline="-25000" dirty="0">
                <a:latin typeface="News Gothic MT" panose="020B0503020103020203" pitchFamily="34" charset="0"/>
              </a:rPr>
              <a:t>2</a:t>
            </a:r>
            <a:r>
              <a:rPr lang="en-US" i="1" dirty="0">
                <a:latin typeface="News Gothic MT" panose="020B0503020103020203" pitchFamily="34" charset="0"/>
              </a:rPr>
              <a:t> compared to airborne spectrometer data</a:t>
            </a:r>
            <a:endParaRPr lang="en-US" dirty="0"/>
          </a:p>
        </p:txBody>
      </p:sp>
      <p:sp>
        <p:nvSpPr>
          <p:cNvPr id="49" name="TextBox 48">
            <a:extLst>
              <a:ext uri="{FF2B5EF4-FFF2-40B4-BE49-F238E27FC236}">
                <a16:creationId xmlns:a16="http://schemas.microsoft.com/office/drawing/2014/main" id="{914183C8-A5D7-14DA-5B70-3ED3F5188FBA}"/>
              </a:ext>
            </a:extLst>
          </p:cNvPr>
          <p:cNvSpPr txBox="1"/>
          <p:nvPr/>
        </p:nvSpPr>
        <p:spPr>
          <a:xfrm>
            <a:off x="8466470" y="1052071"/>
            <a:ext cx="3694132" cy="369332"/>
          </a:xfrm>
          <a:prstGeom prst="rect">
            <a:avLst/>
          </a:prstGeom>
          <a:noFill/>
        </p:spPr>
        <p:txBody>
          <a:bodyPr wrap="square">
            <a:spAutoFit/>
          </a:bodyPr>
          <a:lstStyle/>
          <a:p>
            <a:pPr algn="ctr"/>
            <a:r>
              <a:rPr lang="en-US" i="1" dirty="0" err="1">
                <a:latin typeface="News Gothic MT" panose="020B0503020103020203" pitchFamily="34" charset="0"/>
              </a:rPr>
              <a:t>TotHCHO</a:t>
            </a:r>
            <a:r>
              <a:rPr lang="en-US" i="1" dirty="0">
                <a:latin typeface="News Gothic MT" panose="020B0503020103020203" pitchFamily="34" charset="0"/>
              </a:rPr>
              <a:t> compared to PGN</a:t>
            </a:r>
            <a:endParaRPr lang="en-US" dirty="0"/>
          </a:p>
        </p:txBody>
      </p:sp>
      <p:sp>
        <p:nvSpPr>
          <p:cNvPr id="50" name="TextBox 49">
            <a:extLst>
              <a:ext uri="{FF2B5EF4-FFF2-40B4-BE49-F238E27FC236}">
                <a16:creationId xmlns:a16="http://schemas.microsoft.com/office/drawing/2014/main" id="{C8D4ABB6-D672-6359-2CDA-E759002489D9}"/>
              </a:ext>
            </a:extLst>
          </p:cNvPr>
          <p:cNvSpPr txBox="1"/>
          <p:nvPr/>
        </p:nvSpPr>
        <p:spPr>
          <a:xfrm>
            <a:off x="9436981" y="1326208"/>
            <a:ext cx="1753109" cy="276999"/>
          </a:xfrm>
          <a:prstGeom prst="rect">
            <a:avLst/>
          </a:prstGeom>
          <a:noFill/>
        </p:spPr>
        <p:txBody>
          <a:bodyPr wrap="none" rtlCol="0">
            <a:spAutoFit/>
          </a:bodyPr>
          <a:lstStyle/>
          <a:p>
            <a:r>
              <a:rPr lang="en-US" sz="1200" dirty="0">
                <a:latin typeface="News Gothic MT" panose="020B0503020103020203" pitchFamily="34" charset="0"/>
              </a:rPr>
              <a:t>Credit: Prajjwal Rawat</a:t>
            </a:r>
          </a:p>
        </p:txBody>
      </p:sp>
      <p:pic>
        <p:nvPicPr>
          <p:cNvPr id="1026" name="Picture 2" descr="Chart&#10;&#10;AI-generated content may be incorrect.">
            <a:extLst>
              <a:ext uri="{FF2B5EF4-FFF2-40B4-BE49-F238E27FC236}">
                <a16:creationId xmlns:a16="http://schemas.microsoft.com/office/drawing/2014/main" id="{E85B1704-71F4-446B-DEF8-27E1A184B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624" y="1725403"/>
            <a:ext cx="3968376" cy="396837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62EEE821-1265-F265-606E-3B7DA5E87882}"/>
              </a:ext>
            </a:extLst>
          </p:cNvPr>
          <p:cNvSpPr txBox="1"/>
          <p:nvPr/>
        </p:nvSpPr>
        <p:spPr>
          <a:xfrm>
            <a:off x="8416864" y="5673006"/>
            <a:ext cx="3694132" cy="1015663"/>
          </a:xfrm>
          <a:prstGeom prst="rect">
            <a:avLst/>
          </a:prstGeom>
          <a:noFill/>
        </p:spPr>
        <p:txBody>
          <a:bodyPr wrap="square">
            <a:spAutoFit/>
          </a:bodyPr>
          <a:lstStyle/>
          <a:p>
            <a:r>
              <a:rPr lang="en-US" sz="1200" b="0" i="0" u="none" strike="noStrike" dirty="0">
                <a:effectLst/>
                <a:latin typeface="News Gothic MT" panose="020B0503020103020203" pitchFamily="34" charset="0"/>
              </a:rPr>
              <a:t>Spatial correlation of TEMPO and Pandora direct-sun </a:t>
            </a:r>
            <a:r>
              <a:rPr lang="el-GR" sz="1200" b="0" i="0" u="none" strike="noStrike" dirty="0">
                <a:effectLst/>
                <a:latin typeface="Times New Roman" panose="02020603050405020304" pitchFamily="18" charset="0"/>
              </a:rPr>
              <a:t>Ω</a:t>
            </a:r>
            <a:r>
              <a:rPr lang="en-US" sz="1200" b="0" i="0" u="none" strike="noStrike" dirty="0">
                <a:effectLst/>
                <a:latin typeface="News Gothic MT" panose="020B0503020103020203" pitchFamily="34" charset="0"/>
              </a:rPr>
              <a:t>HCHO averaged for August 2023 to September 2024 at the 35 selected Pandora sites, 17 newer PGN with partial annual data, and 17 low confidence PGN sites.</a:t>
            </a:r>
            <a:endParaRPr lang="en-US" sz="1200" dirty="0">
              <a:latin typeface="News Gothic MT" panose="020B0503020103020203" pitchFamily="34" charset="0"/>
            </a:endParaRPr>
          </a:p>
        </p:txBody>
      </p:sp>
      <p:sp>
        <p:nvSpPr>
          <p:cNvPr id="55" name="TextBox 54">
            <a:extLst>
              <a:ext uri="{FF2B5EF4-FFF2-40B4-BE49-F238E27FC236}">
                <a16:creationId xmlns:a16="http://schemas.microsoft.com/office/drawing/2014/main" id="{2A838AF1-125A-D88B-106F-8D50AEA18362}"/>
              </a:ext>
            </a:extLst>
          </p:cNvPr>
          <p:cNvSpPr txBox="1"/>
          <p:nvPr/>
        </p:nvSpPr>
        <p:spPr>
          <a:xfrm>
            <a:off x="26620" y="1165188"/>
            <a:ext cx="3694132" cy="369332"/>
          </a:xfrm>
          <a:prstGeom prst="rect">
            <a:avLst/>
          </a:prstGeom>
          <a:noFill/>
        </p:spPr>
        <p:txBody>
          <a:bodyPr wrap="square">
            <a:spAutoFit/>
          </a:bodyPr>
          <a:lstStyle/>
          <a:p>
            <a:pPr algn="ctr"/>
            <a:r>
              <a:rPr lang="en-US" i="1" dirty="0">
                <a:latin typeface="News Gothic MT" panose="020B0503020103020203" pitchFamily="34" charset="0"/>
              </a:rPr>
              <a:t>TotO</a:t>
            </a:r>
            <a:r>
              <a:rPr lang="en-US" i="1" baseline="-25000" dirty="0">
                <a:latin typeface="News Gothic MT" panose="020B0503020103020203" pitchFamily="34" charset="0"/>
              </a:rPr>
              <a:t>3 </a:t>
            </a:r>
            <a:r>
              <a:rPr lang="en-US" i="1" dirty="0">
                <a:latin typeface="News Gothic MT" panose="020B0503020103020203" pitchFamily="34" charset="0"/>
              </a:rPr>
              <a:t>compared to PGN</a:t>
            </a:r>
            <a:endParaRPr lang="en-US" baseline="-25000" dirty="0"/>
          </a:p>
        </p:txBody>
      </p:sp>
      <p:sp>
        <p:nvSpPr>
          <p:cNvPr id="62" name="TextBox 61">
            <a:extLst>
              <a:ext uri="{FF2B5EF4-FFF2-40B4-BE49-F238E27FC236}">
                <a16:creationId xmlns:a16="http://schemas.microsoft.com/office/drawing/2014/main" id="{AE9EB97D-9F1C-6F94-881A-20B4969EDD34}"/>
              </a:ext>
            </a:extLst>
          </p:cNvPr>
          <p:cNvSpPr txBox="1"/>
          <p:nvPr/>
        </p:nvSpPr>
        <p:spPr>
          <a:xfrm>
            <a:off x="455935" y="1457441"/>
            <a:ext cx="2906308" cy="276999"/>
          </a:xfrm>
          <a:prstGeom prst="rect">
            <a:avLst/>
          </a:prstGeom>
          <a:noFill/>
        </p:spPr>
        <p:txBody>
          <a:bodyPr wrap="none" rtlCol="0">
            <a:spAutoFit/>
          </a:bodyPr>
          <a:lstStyle/>
          <a:p>
            <a:r>
              <a:rPr lang="en-US" sz="1200" dirty="0">
                <a:latin typeface="News Gothic MT" panose="020B0503020103020203" pitchFamily="34" charset="0"/>
              </a:rPr>
              <a:t>Credit: Jay Herman and </a:t>
            </a:r>
            <a:r>
              <a:rPr lang="en-US" sz="1200" dirty="0">
                <a:effectLst/>
                <a:latin typeface="News Gothic MT" panose="020B0503020103020203" pitchFamily="34" charset="0"/>
                <a:ea typeface="Calibri" panose="020F0502020204030204" pitchFamily="34" charset="0"/>
              </a:rPr>
              <a:t>Jianping Mao</a:t>
            </a:r>
            <a:endParaRPr lang="en-US" sz="1200" dirty="0">
              <a:latin typeface="News Gothic MT" panose="020B0503020103020203" pitchFamily="34" charset="0"/>
            </a:endParaRPr>
          </a:p>
        </p:txBody>
      </p:sp>
      <p:pic>
        <p:nvPicPr>
          <p:cNvPr id="1027" name="Picture 1026">
            <a:extLst>
              <a:ext uri="{FF2B5EF4-FFF2-40B4-BE49-F238E27FC236}">
                <a16:creationId xmlns:a16="http://schemas.microsoft.com/office/drawing/2014/main" id="{469B86C7-EA6F-83D4-9B9F-5E02821A2C36}"/>
              </a:ext>
            </a:extLst>
          </p:cNvPr>
          <p:cNvPicPr>
            <a:picLocks noChangeAspect="1"/>
          </p:cNvPicPr>
          <p:nvPr/>
        </p:nvPicPr>
        <p:blipFill>
          <a:blip r:embed="rId7"/>
          <a:stretch>
            <a:fillRect/>
          </a:stretch>
        </p:blipFill>
        <p:spPr>
          <a:xfrm>
            <a:off x="309522" y="1828866"/>
            <a:ext cx="3170935" cy="4859803"/>
          </a:xfrm>
          <a:prstGeom prst="rect">
            <a:avLst/>
          </a:prstGeom>
        </p:spPr>
      </p:pic>
    </p:spTree>
    <p:extLst>
      <p:ext uri="{BB962C8B-B14F-4D97-AF65-F5344CB8AC3E}">
        <p14:creationId xmlns:p14="http://schemas.microsoft.com/office/powerpoint/2010/main" val="38398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1"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dissolve">
                                      <p:cBhvr>
                                        <p:cTn id="39" dur="500"/>
                                        <p:tgtEl>
                                          <p:spTgt spid="53"/>
                                        </p:tgtEl>
                                      </p:cBhvr>
                                    </p:animEffect>
                                  </p:childTnLst>
                                </p:cTn>
                              </p:par>
                              <p:par>
                                <p:cTn id="40" presetID="9"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dissolve">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3" grpId="0"/>
      <p:bldP spid="49" grpId="0"/>
      <p:bldP spid="50" grpId="0"/>
      <p:bldP spid="5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4DA-4033-BD7E-DD62-B93D6DB52967}"/>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PSPI-03</a:t>
            </a:r>
          </a:p>
        </p:txBody>
      </p:sp>
      <p:cxnSp>
        <p:nvCxnSpPr>
          <p:cNvPr id="5" name="Straight Connector 4">
            <a:extLst>
              <a:ext uri="{FF2B5EF4-FFF2-40B4-BE49-F238E27FC236}">
                <a16:creationId xmlns:a16="http://schemas.microsoft.com/office/drawing/2014/main" id="{13B70618-F19F-0743-DA0E-7FE6247B8E45}"/>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147C1BA-5415-D754-8C37-173A23DBBA85}"/>
              </a:ext>
            </a:extLst>
          </p:cNvPr>
          <p:cNvSpPr txBox="1"/>
          <p:nvPr/>
        </p:nvSpPr>
        <p:spPr>
          <a:xfrm>
            <a:off x="3913339" y="218886"/>
            <a:ext cx="7440461" cy="646331"/>
          </a:xfrm>
          <a:prstGeom prst="rect">
            <a:avLst/>
          </a:prstGeom>
          <a:noFill/>
        </p:spPr>
        <p:txBody>
          <a:bodyPr wrap="square">
            <a:spAutoFit/>
          </a:bodyPr>
          <a:lstStyle/>
          <a:p>
            <a:pPr marL="0" indent="0" algn="ctr">
              <a:buNone/>
            </a:pPr>
            <a:r>
              <a:rPr lang="en-US" i="1" dirty="0">
                <a:latin typeface="News Gothic MT" panose="020B0503020103020203" pitchFamily="34" charset="0"/>
              </a:rPr>
              <a:t>Compute variance for empirical estimate of fitting uncertainty over homogenous unpolluted dark and light albedo scenes</a:t>
            </a:r>
          </a:p>
        </p:txBody>
      </p:sp>
      <p:pic>
        <p:nvPicPr>
          <p:cNvPr id="8" name="image45.jpg">
            <a:extLst>
              <a:ext uri="{FF2B5EF4-FFF2-40B4-BE49-F238E27FC236}">
                <a16:creationId xmlns:a16="http://schemas.microsoft.com/office/drawing/2014/main" id="{4CD0598C-F2AA-5622-FA1D-1F49565A046B}"/>
              </a:ext>
            </a:extLst>
          </p:cNvPr>
          <p:cNvPicPr>
            <a:picLocks noGrp="1" noChangeAspect="1"/>
          </p:cNvPicPr>
          <p:nvPr>
            <p:ph idx="1"/>
          </p:nvPr>
        </p:nvPicPr>
        <p:blipFill>
          <a:blip r:embed="rId3"/>
          <a:srcRect t="12840" b="8024"/>
          <a:stretch/>
        </p:blipFill>
        <p:spPr>
          <a:xfrm>
            <a:off x="137786" y="1218672"/>
            <a:ext cx="11924777" cy="5379036"/>
          </a:xfrm>
          <a:prstGeom prst="rect">
            <a:avLst/>
          </a:prstGeom>
          <a:ln/>
        </p:spPr>
      </p:pic>
      <p:sp>
        <p:nvSpPr>
          <p:cNvPr id="11" name="TextBox 10">
            <a:extLst>
              <a:ext uri="{FF2B5EF4-FFF2-40B4-BE49-F238E27FC236}">
                <a16:creationId xmlns:a16="http://schemas.microsoft.com/office/drawing/2014/main" id="{05B9A2AF-50BF-0B4F-CDD8-B2E5EDE7BADB}"/>
              </a:ext>
            </a:extLst>
          </p:cNvPr>
          <p:cNvSpPr txBox="1"/>
          <p:nvPr/>
        </p:nvSpPr>
        <p:spPr>
          <a:xfrm>
            <a:off x="7309894" y="6597707"/>
            <a:ext cx="4882106" cy="276999"/>
          </a:xfrm>
          <a:prstGeom prst="rect">
            <a:avLst/>
          </a:prstGeom>
          <a:noFill/>
        </p:spPr>
        <p:txBody>
          <a:bodyPr wrap="none" rtlCol="0">
            <a:spAutoFit/>
          </a:bodyPr>
          <a:lstStyle/>
          <a:p>
            <a:r>
              <a:rPr lang="en-US" sz="1200" dirty="0">
                <a:latin typeface="News Gothic MT" panose="020B0503020103020203" pitchFamily="34" charset="0"/>
              </a:rPr>
              <a:t>Credit: Laura Judd, Caroline Nowlan, and Gonzalo Gonzalez Abad</a:t>
            </a:r>
          </a:p>
        </p:txBody>
      </p:sp>
    </p:spTree>
    <p:extLst>
      <p:ext uri="{BB962C8B-B14F-4D97-AF65-F5344CB8AC3E}">
        <p14:creationId xmlns:p14="http://schemas.microsoft.com/office/powerpoint/2010/main" val="305824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F33C-B2BC-740F-0847-115FD5D68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7E4B2-1B45-A6FE-3929-34DE92F47262}"/>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PSPI-07</a:t>
            </a:r>
          </a:p>
        </p:txBody>
      </p:sp>
      <p:cxnSp>
        <p:nvCxnSpPr>
          <p:cNvPr id="5" name="Straight Connector 4">
            <a:extLst>
              <a:ext uri="{FF2B5EF4-FFF2-40B4-BE49-F238E27FC236}">
                <a16:creationId xmlns:a16="http://schemas.microsoft.com/office/drawing/2014/main" id="{EAC631C0-76BC-9B1F-EB71-F5ED283E6FC1}"/>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469C276-D498-124C-CDCD-9D5207A5FCF1}"/>
              </a:ext>
            </a:extLst>
          </p:cNvPr>
          <p:cNvSpPr txBox="1"/>
          <p:nvPr/>
        </p:nvSpPr>
        <p:spPr>
          <a:xfrm>
            <a:off x="3219189" y="394839"/>
            <a:ext cx="8347553" cy="369332"/>
          </a:xfrm>
          <a:prstGeom prst="rect">
            <a:avLst/>
          </a:prstGeom>
          <a:noFill/>
        </p:spPr>
        <p:txBody>
          <a:bodyPr wrap="square">
            <a:spAutoFit/>
          </a:bodyPr>
          <a:lstStyle/>
          <a:p>
            <a:pPr algn="ctr"/>
            <a:r>
              <a:rPr lang="en-US" i="1" dirty="0">
                <a:latin typeface="News Gothic MT" panose="020B0503020103020203" pitchFamily="34" charset="0"/>
              </a:rPr>
              <a:t>Assess bias, precision, and uncertainty of the products during </a:t>
            </a:r>
            <a:r>
              <a:rPr lang="en-US" b="1" i="1" dirty="0">
                <a:latin typeface="News Gothic MT" panose="020B0503020103020203" pitchFamily="34" charset="0"/>
              </a:rPr>
              <a:t>field campaigns</a:t>
            </a:r>
          </a:p>
        </p:txBody>
      </p:sp>
      <p:pic>
        <p:nvPicPr>
          <p:cNvPr id="3074" name="Picture 2" descr="schematic of coordinating activities">
            <a:extLst>
              <a:ext uri="{FF2B5EF4-FFF2-40B4-BE49-F238E27FC236}">
                <a16:creationId xmlns:a16="http://schemas.microsoft.com/office/drawing/2014/main" id="{877FECB8-87C2-4372-6BE5-6294632F0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30" y="1886480"/>
            <a:ext cx="7121178" cy="436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clipart, tableware&#10;&#10;AI-generated content may be incorrect.">
            <a:extLst>
              <a:ext uri="{FF2B5EF4-FFF2-40B4-BE49-F238E27FC236}">
                <a16:creationId xmlns:a16="http://schemas.microsoft.com/office/drawing/2014/main" id="{0B34A8F9-A074-A42A-238D-FB875414319A}"/>
              </a:ext>
            </a:extLst>
          </p:cNvPr>
          <p:cNvPicPr>
            <a:picLocks noChangeAspect="1"/>
          </p:cNvPicPr>
          <p:nvPr/>
        </p:nvPicPr>
        <p:blipFill>
          <a:blip r:embed="rId3"/>
          <a:stretch>
            <a:fillRect/>
          </a:stretch>
        </p:blipFill>
        <p:spPr>
          <a:xfrm>
            <a:off x="7841441" y="1989784"/>
            <a:ext cx="1303070" cy="4125105"/>
          </a:xfrm>
          <a:prstGeom prst="rect">
            <a:avLst/>
          </a:prstGeom>
        </p:spPr>
      </p:pic>
      <p:pic>
        <p:nvPicPr>
          <p:cNvPr id="1026" name="Picture 2">
            <a:extLst>
              <a:ext uri="{FF2B5EF4-FFF2-40B4-BE49-F238E27FC236}">
                <a16:creationId xmlns:a16="http://schemas.microsoft.com/office/drawing/2014/main" id="{81EEBCB1-794F-2E80-12B0-8EA593BF8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244" y="2999122"/>
            <a:ext cx="2751190" cy="2142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D18FB3-9B16-F037-855E-C925F460A6CA}"/>
              </a:ext>
            </a:extLst>
          </p:cNvPr>
          <p:cNvSpPr txBox="1"/>
          <p:nvPr/>
        </p:nvSpPr>
        <p:spPr>
          <a:xfrm>
            <a:off x="541530" y="1358508"/>
            <a:ext cx="11108939" cy="400110"/>
          </a:xfrm>
          <a:prstGeom prst="rect">
            <a:avLst/>
          </a:prstGeom>
          <a:noFill/>
        </p:spPr>
        <p:txBody>
          <a:bodyPr wrap="none" rtlCol="0">
            <a:spAutoFit/>
          </a:bodyPr>
          <a:lstStyle/>
          <a:p>
            <a:r>
              <a:rPr lang="en-US" sz="2000" b="1" dirty="0">
                <a:latin typeface="News Gothic MT" panose="020B0503020103020203" pitchFamily="34" charset="0"/>
              </a:rPr>
              <a:t>Field work that contributed to the TEMPO report comes from August 2023 during AGES+</a:t>
            </a:r>
          </a:p>
        </p:txBody>
      </p:sp>
    </p:spTree>
    <p:extLst>
      <p:ext uri="{BB962C8B-B14F-4D97-AF65-F5344CB8AC3E}">
        <p14:creationId xmlns:p14="http://schemas.microsoft.com/office/powerpoint/2010/main" val="180430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4F162-E307-3545-6EC2-C3EE77AF22A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0AC4A5A-8128-8CB2-BC0E-D87FAF7A0F1D}"/>
              </a:ext>
            </a:extLst>
          </p:cNvPr>
          <p:cNvSpPr/>
          <p:nvPr/>
        </p:nvSpPr>
        <p:spPr>
          <a:xfrm>
            <a:off x="5999974" y="1175924"/>
            <a:ext cx="6020300" cy="56918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B18842-96A5-3419-071B-BBCD3AE1F3F0}"/>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PSPI-07</a:t>
            </a:r>
          </a:p>
        </p:txBody>
      </p:sp>
      <p:cxnSp>
        <p:nvCxnSpPr>
          <p:cNvPr id="5" name="Straight Connector 4">
            <a:extLst>
              <a:ext uri="{FF2B5EF4-FFF2-40B4-BE49-F238E27FC236}">
                <a16:creationId xmlns:a16="http://schemas.microsoft.com/office/drawing/2014/main" id="{675A3720-639B-1782-EAFF-6F42F874FA22}"/>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D5105BA-ED53-E9CB-9EAD-C56278ADA748}"/>
              </a:ext>
            </a:extLst>
          </p:cNvPr>
          <p:cNvSpPr txBox="1"/>
          <p:nvPr/>
        </p:nvSpPr>
        <p:spPr>
          <a:xfrm>
            <a:off x="3219189" y="394839"/>
            <a:ext cx="8347553" cy="369332"/>
          </a:xfrm>
          <a:prstGeom prst="rect">
            <a:avLst/>
          </a:prstGeom>
          <a:noFill/>
        </p:spPr>
        <p:txBody>
          <a:bodyPr wrap="square">
            <a:spAutoFit/>
          </a:bodyPr>
          <a:lstStyle/>
          <a:p>
            <a:pPr algn="ctr"/>
            <a:r>
              <a:rPr lang="en-US" i="1" dirty="0">
                <a:latin typeface="News Gothic MT" panose="020B0503020103020203" pitchFamily="34" charset="0"/>
              </a:rPr>
              <a:t>Assess bias, precision, and uncertainty of the products during </a:t>
            </a:r>
            <a:r>
              <a:rPr lang="en-US" b="1" i="1" dirty="0">
                <a:latin typeface="News Gothic MT" panose="020B0503020103020203" pitchFamily="34" charset="0"/>
              </a:rPr>
              <a:t>field campaigns</a:t>
            </a:r>
          </a:p>
        </p:txBody>
      </p:sp>
      <p:sp>
        <p:nvSpPr>
          <p:cNvPr id="3" name="TextBox 2">
            <a:extLst>
              <a:ext uri="{FF2B5EF4-FFF2-40B4-BE49-F238E27FC236}">
                <a16:creationId xmlns:a16="http://schemas.microsoft.com/office/drawing/2014/main" id="{EF1E4A8D-20AA-1DC6-0F83-0E7A8E1980B9}"/>
              </a:ext>
            </a:extLst>
          </p:cNvPr>
          <p:cNvSpPr txBox="1"/>
          <p:nvPr/>
        </p:nvSpPr>
        <p:spPr>
          <a:xfrm>
            <a:off x="239297" y="6589130"/>
            <a:ext cx="3834191" cy="276999"/>
          </a:xfrm>
          <a:prstGeom prst="rect">
            <a:avLst/>
          </a:prstGeom>
          <a:noFill/>
        </p:spPr>
        <p:txBody>
          <a:bodyPr wrap="none" rtlCol="0">
            <a:spAutoFit/>
          </a:bodyPr>
          <a:lstStyle/>
          <a:p>
            <a:r>
              <a:rPr lang="en-US" sz="1200" dirty="0">
                <a:latin typeface="News Gothic MT" panose="020B0503020103020203" pitchFamily="34" charset="0"/>
              </a:rPr>
              <a:t>Credit: Eleanor Waxman, Drew Rollins, Glenn Wolfe</a:t>
            </a:r>
          </a:p>
        </p:txBody>
      </p:sp>
      <p:sp>
        <p:nvSpPr>
          <p:cNvPr id="9" name="TextBox 8">
            <a:extLst>
              <a:ext uri="{FF2B5EF4-FFF2-40B4-BE49-F238E27FC236}">
                <a16:creationId xmlns:a16="http://schemas.microsoft.com/office/drawing/2014/main" id="{FCD0572E-15D1-D7AD-716B-4ACCB0AC5E42}"/>
              </a:ext>
            </a:extLst>
          </p:cNvPr>
          <p:cNvSpPr txBox="1"/>
          <p:nvPr/>
        </p:nvSpPr>
        <p:spPr>
          <a:xfrm>
            <a:off x="7615307" y="3954884"/>
            <a:ext cx="2900293" cy="369332"/>
          </a:xfrm>
          <a:prstGeom prst="rect">
            <a:avLst/>
          </a:prstGeom>
          <a:noFill/>
        </p:spPr>
        <p:txBody>
          <a:bodyPr wrap="square">
            <a:spAutoFit/>
          </a:bodyPr>
          <a:lstStyle/>
          <a:p>
            <a:pPr algn="ctr"/>
            <a:r>
              <a:rPr lang="en-US" i="1" dirty="0" err="1">
                <a:solidFill>
                  <a:schemeClr val="bg1"/>
                </a:solidFill>
                <a:latin typeface="News Gothic MT" panose="020B0503020103020203" pitchFamily="34" charset="0"/>
              </a:rPr>
              <a:t>TotHCHO</a:t>
            </a:r>
            <a:endParaRPr lang="en-US" dirty="0">
              <a:solidFill>
                <a:schemeClr val="bg1"/>
              </a:solidFill>
              <a:latin typeface="News Gothic MT" panose="020B0503020103020203" pitchFamily="34" charset="0"/>
            </a:endParaRPr>
          </a:p>
        </p:txBody>
      </p:sp>
      <p:pic>
        <p:nvPicPr>
          <p:cNvPr id="13" name="Picture 12">
            <a:extLst>
              <a:ext uri="{FF2B5EF4-FFF2-40B4-BE49-F238E27FC236}">
                <a16:creationId xmlns:a16="http://schemas.microsoft.com/office/drawing/2014/main" id="{D0072A6B-635B-75FF-312E-C301E75E90AA}"/>
              </a:ext>
            </a:extLst>
          </p:cNvPr>
          <p:cNvPicPr>
            <a:picLocks noChangeAspect="1"/>
          </p:cNvPicPr>
          <p:nvPr/>
        </p:nvPicPr>
        <p:blipFill>
          <a:blip r:embed="rId3">
            <a:extLst>
              <a:ext uri="{28A0092B-C50C-407E-A947-70E740481C1C}">
                <a14:useLocalDpi xmlns:a14="http://schemas.microsoft.com/office/drawing/2010/main" val="0"/>
              </a:ext>
            </a:extLst>
          </a:blip>
          <a:srcRect l="30051" t="50000"/>
          <a:stretch/>
        </p:blipFill>
        <p:spPr bwMode="auto">
          <a:xfrm>
            <a:off x="6250493" y="1379600"/>
            <a:ext cx="5599129" cy="2475102"/>
          </a:xfrm>
          <a:prstGeom prst="rect">
            <a:avLst/>
          </a:prstGeom>
          <a:noFill/>
        </p:spPr>
      </p:pic>
      <p:pic>
        <p:nvPicPr>
          <p:cNvPr id="19" name="Picture 18" descr="A graph of a graph with numbers and lines&#10;&#10;Description automatically generated with medium confidence">
            <a:extLst>
              <a:ext uri="{FF2B5EF4-FFF2-40B4-BE49-F238E27FC236}">
                <a16:creationId xmlns:a16="http://schemas.microsoft.com/office/drawing/2014/main" id="{39620C0F-5790-1FA4-CBB5-7F69C8EC90D4}"/>
              </a:ext>
            </a:extLst>
          </p:cNvPr>
          <p:cNvPicPr>
            <a:picLocks noChangeAspect="1"/>
          </p:cNvPicPr>
          <p:nvPr/>
        </p:nvPicPr>
        <p:blipFill>
          <a:blip r:embed="rId4">
            <a:extLst>
              <a:ext uri="{28A0092B-C50C-407E-A947-70E740481C1C}">
                <a14:useLocalDpi xmlns:a14="http://schemas.microsoft.com/office/drawing/2010/main" val="0"/>
              </a:ext>
            </a:extLst>
          </a:blip>
          <a:srcRect l="31527"/>
          <a:stretch/>
        </p:blipFill>
        <p:spPr bwMode="auto">
          <a:xfrm>
            <a:off x="6444091" y="4267316"/>
            <a:ext cx="5405531" cy="2579650"/>
          </a:xfrm>
          <a:prstGeom prst="rect">
            <a:avLst/>
          </a:prstGeom>
          <a:noFill/>
        </p:spPr>
      </p:pic>
      <p:sp>
        <p:nvSpPr>
          <p:cNvPr id="23" name="TextBox 22">
            <a:extLst>
              <a:ext uri="{FF2B5EF4-FFF2-40B4-BE49-F238E27FC236}">
                <a16:creationId xmlns:a16="http://schemas.microsoft.com/office/drawing/2014/main" id="{F16D682D-DC30-07D9-673B-E475BBAE24D5}"/>
              </a:ext>
            </a:extLst>
          </p:cNvPr>
          <p:cNvSpPr txBox="1"/>
          <p:nvPr/>
        </p:nvSpPr>
        <p:spPr>
          <a:xfrm>
            <a:off x="9497983" y="4389620"/>
            <a:ext cx="875561"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Method 2</a:t>
            </a:r>
          </a:p>
        </p:txBody>
      </p:sp>
      <p:sp>
        <p:nvSpPr>
          <p:cNvPr id="25" name="TextBox 24">
            <a:extLst>
              <a:ext uri="{FF2B5EF4-FFF2-40B4-BE49-F238E27FC236}">
                <a16:creationId xmlns:a16="http://schemas.microsoft.com/office/drawing/2014/main" id="{E8FA39D3-50C0-126E-7E3A-D424A9A8CD17}"/>
              </a:ext>
            </a:extLst>
          </p:cNvPr>
          <p:cNvSpPr txBox="1"/>
          <p:nvPr/>
        </p:nvSpPr>
        <p:spPr>
          <a:xfrm>
            <a:off x="9711557" y="1574896"/>
            <a:ext cx="875561"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Method 2</a:t>
            </a:r>
          </a:p>
        </p:txBody>
      </p:sp>
      <p:sp>
        <p:nvSpPr>
          <p:cNvPr id="27" name="Rectangle 26">
            <a:extLst>
              <a:ext uri="{FF2B5EF4-FFF2-40B4-BE49-F238E27FC236}">
                <a16:creationId xmlns:a16="http://schemas.microsoft.com/office/drawing/2014/main" id="{C79FA7C8-FC9A-D287-BACB-CA7956FF4DEC}"/>
              </a:ext>
            </a:extLst>
          </p:cNvPr>
          <p:cNvSpPr/>
          <p:nvPr/>
        </p:nvSpPr>
        <p:spPr>
          <a:xfrm>
            <a:off x="6413690" y="4669981"/>
            <a:ext cx="106810" cy="19033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11E7846-43D3-403D-0F6C-EEEBC1A4F095}"/>
              </a:ext>
            </a:extLst>
          </p:cNvPr>
          <p:cNvSpPr/>
          <p:nvPr/>
        </p:nvSpPr>
        <p:spPr>
          <a:xfrm>
            <a:off x="6440146" y="3738304"/>
            <a:ext cx="120927" cy="8164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455FE0D-C634-E930-A6F4-7C35D6889AF9}"/>
              </a:ext>
            </a:extLst>
          </p:cNvPr>
          <p:cNvSpPr/>
          <p:nvPr/>
        </p:nvSpPr>
        <p:spPr>
          <a:xfrm>
            <a:off x="6484191" y="6301698"/>
            <a:ext cx="304505" cy="3229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0D442A1-92DE-A24C-D863-FD1AB245FBF2}"/>
              </a:ext>
            </a:extLst>
          </p:cNvPr>
          <p:cNvSpPr txBox="1"/>
          <p:nvPr/>
        </p:nvSpPr>
        <p:spPr>
          <a:xfrm>
            <a:off x="7094742" y="4359649"/>
            <a:ext cx="328936"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   </a:t>
            </a:r>
          </a:p>
        </p:txBody>
      </p:sp>
      <p:sp>
        <p:nvSpPr>
          <p:cNvPr id="31" name="TextBox 30">
            <a:extLst>
              <a:ext uri="{FF2B5EF4-FFF2-40B4-BE49-F238E27FC236}">
                <a16:creationId xmlns:a16="http://schemas.microsoft.com/office/drawing/2014/main" id="{6265B70B-0764-5404-00DC-2F06772FAC20}"/>
              </a:ext>
            </a:extLst>
          </p:cNvPr>
          <p:cNvSpPr txBox="1"/>
          <p:nvPr/>
        </p:nvSpPr>
        <p:spPr>
          <a:xfrm>
            <a:off x="7061671" y="1599677"/>
            <a:ext cx="328936"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   </a:t>
            </a:r>
          </a:p>
        </p:txBody>
      </p:sp>
      <p:sp>
        <p:nvSpPr>
          <p:cNvPr id="32" name="TextBox 31">
            <a:extLst>
              <a:ext uri="{FF2B5EF4-FFF2-40B4-BE49-F238E27FC236}">
                <a16:creationId xmlns:a16="http://schemas.microsoft.com/office/drawing/2014/main" id="{91886325-29A0-2E64-C267-0D8705254ADA}"/>
              </a:ext>
            </a:extLst>
          </p:cNvPr>
          <p:cNvSpPr txBox="1"/>
          <p:nvPr/>
        </p:nvSpPr>
        <p:spPr>
          <a:xfrm>
            <a:off x="270953" y="1295702"/>
            <a:ext cx="5739576" cy="3339376"/>
          </a:xfrm>
          <a:prstGeom prst="rect">
            <a:avLst/>
          </a:prstGeom>
          <a:noFill/>
        </p:spPr>
        <p:txBody>
          <a:bodyPr wrap="square" rtlCol="0">
            <a:spAutoFit/>
          </a:bodyPr>
          <a:lstStyle/>
          <a:p>
            <a:r>
              <a:rPr lang="en-US" sz="2000" b="1" dirty="0">
                <a:latin typeface="News Gothic MT" panose="020B0503020103020203" pitchFamily="34" charset="0"/>
              </a:rPr>
              <a:t>DC8 in situ data during spirals from AEROMMA are used to compare to TEMPO</a:t>
            </a:r>
          </a:p>
          <a:p>
            <a:endParaRPr lang="en-US" b="1" dirty="0">
              <a:latin typeface="News Gothic MT" panose="020B0503020103020203" pitchFamily="34" charset="0"/>
            </a:endParaRPr>
          </a:p>
          <a:p>
            <a:endParaRPr lang="en-US" sz="400" b="1" dirty="0">
              <a:latin typeface="News Gothic MT" panose="020B0503020103020203" pitchFamily="34" charset="0"/>
            </a:endParaRPr>
          </a:p>
          <a:p>
            <a:r>
              <a:rPr lang="en-US" b="1" dirty="0">
                <a:latin typeface="News Gothic MT" panose="020B0503020103020203" pitchFamily="34" charset="0"/>
              </a:rPr>
              <a:t>Each spiral represents ~ 8-25 TEMPO pixels. </a:t>
            </a:r>
          </a:p>
          <a:p>
            <a:endParaRPr lang="en-US" sz="1000" dirty="0">
              <a:latin typeface="News Gothic MT" panose="020B0503020103020203" pitchFamily="34" charset="0"/>
            </a:endParaRPr>
          </a:p>
          <a:p>
            <a:r>
              <a:rPr lang="en-US" dirty="0">
                <a:latin typeface="News Gothic MT" panose="020B0503020103020203" pitchFamily="34" charset="0"/>
              </a:rPr>
              <a:t>Method 1: </a:t>
            </a:r>
          </a:p>
          <a:p>
            <a:pPr marL="285750" indent="-285750">
              <a:buFont typeface="System Font Regular"/>
              <a:buChar char="→"/>
            </a:pPr>
            <a:r>
              <a:rPr lang="en-US" dirty="0">
                <a:latin typeface="News Gothic MT" panose="020B0503020103020203" pitchFamily="34" charset="0"/>
              </a:rPr>
              <a:t>Binned &amp; Integrated DC8 data.  </a:t>
            </a:r>
          </a:p>
          <a:p>
            <a:pPr marL="285750" indent="-285750">
              <a:buFont typeface="System Font Regular"/>
              <a:buChar char="→"/>
            </a:pPr>
            <a:r>
              <a:rPr lang="en-US" dirty="0">
                <a:latin typeface="News Gothic MT" panose="020B0503020103020203" pitchFamily="34" charset="0"/>
              </a:rPr>
              <a:t>Empty bins filled with GEOS-CF. </a:t>
            </a:r>
          </a:p>
          <a:p>
            <a:endParaRPr lang="en-US" sz="800" dirty="0">
              <a:latin typeface="News Gothic MT" panose="020B0503020103020203" pitchFamily="34" charset="0"/>
            </a:endParaRPr>
          </a:p>
          <a:p>
            <a:endParaRPr lang="en-US" sz="500" dirty="0">
              <a:latin typeface="News Gothic MT" panose="020B0503020103020203" pitchFamily="34" charset="0"/>
            </a:endParaRPr>
          </a:p>
          <a:p>
            <a:r>
              <a:rPr lang="en-US" dirty="0">
                <a:latin typeface="News Gothic MT" panose="020B0503020103020203" pitchFamily="34" charset="0"/>
              </a:rPr>
              <a:t>Method 2: </a:t>
            </a:r>
          </a:p>
          <a:p>
            <a:pPr marL="285750" indent="-285750">
              <a:buFont typeface="System Font Regular"/>
              <a:buChar char="→"/>
            </a:pPr>
            <a:r>
              <a:rPr lang="en-US" dirty="0">
                <a:latin typeface="News Gothic MT" panose="020B0503020103020203" pitchFamily="34" charset="0"/>
              </a:rPr>
              <a:t>Method 1 with TEMPO scattering weights applied</a:t>
            </a:r>
          </a:p>
          <a:p>
            <a:endParaRPr lang="en-US" dirty="0">
              <a:latin typeface="News Gothic MT" panose="020B0503020103020203" pitchFamily="34" charset="0"/>
            </a:endParaRPr>
          </a:p>
        </p:txBody>
      </p:sp>
      <p:sp>
        <p:nvSpPr>
          <p:cNvPr id="8" name="TextBox 7">
            <a:extLst>
              <a:ext uri="{FF2B5EF4-FFF2-40B4-BE49-F238E27FC236}">
                <a16:creationId xmlns:a16="http://schemas.microsoft.com/office/drawing/2014/main" id="{255C834E-EF34-8FA5-53DA-5C3585FA24D1}"/>
              </a:ext>
            </a:extLst>
          </p:cNvPr>
          <p:cNvSpPr txBox="1"/>
          <p:nvPr/>
        </p:nvSpPr>
        <p:spPr>
          <a:xfrm>
            <a:off x="8565928" y="1179523"/>
            <a:ext cx="3694132" cy="369332"/>
          </a:xfrm>
          <a:prstGeom prst="rect">
            <a:avLst/>
          </a:prstGeom>
          <a:noFill/>
        </p:spPr>
        <p:txBody>
          <a:bodyPr wrap="square">
            <a:spAutoFit/>
          </a:bodyPr>
          <a:lstStyle/>
          <a:p>
            <a:r>
              <a:rPr lang="en-US" i="1" dirty="0">
                <a:solidFill>
                  <a:schemeClr val="bg1"/>
                </a:solidFill>
                <a:latin typeface="News Gothic MT" panose="020B0503020103020203" pitchFamily="34" charset="0"/>
              </a:rPr>
              <a:t>TropNO</a:t>
            </a:r>
            <a:r>
              <a:rPr lang="en-US" i="1" baseline="-25000" dirty="0">
                <a:solidFill>
                  <a:schemeClr val="bg1"/>
                </a:solidFill>
                <a:latin typeface="News Gothic MT" panose="020B0503020103020203" pitchFamily="34" charset="0"/>
              </a:rPr>
              <a:t>2</a:t>
            </a:r>
            <a:endParaRPr lang="en-US" dirty="0">
              <a:solidFill>
                <a:schemeClr val="bg1"/>
              </a:solidFill>
              <a:latin typeface="News Gothic MT" panose="020B0503020103020203" pitchFamily="34" charset="0"/>
            </a:endParaRPr>
          </a:p>
        </p:txBody>
      </p:sp>
      <p:sp>
        <p:nvSpPr>
          <p:cNvPr id="33" name="TextBox 32">
            <a:extLst>
              <a:ext uri="{FF2B5EF4-FFF2-40B4-BE49-F238E27FC236}">
                <a16:creationId xmlns:a16="http://schemas.microsoft.com/office/drawing/2014/main" id="{124070DA-5FD4-C46B-6444-F6C8398562CA}"/>
              </a:ext>
            </a:extLst>
          </p:cNvPr>
          <p:cNvSpPr txBox="1"/>
          <p:nvPr/>
        </p:nvSpPr>
        <p:spPr>
          <a:xfrm>
            <a:off x="7937232" y="5701251"/>
            <a:ext cx="1038121" cy="369332"/>
          </a:xfrm>
          <a:prstGeom prst="rect">
            <a:avLst/>
          </a:prstGeom>
          <a:solidFill>
            <a:schemeClr val="tx1"/>
          </a:solidFill>
        </p:spPr>
        <p:txBody>
          <a:bodyPr wrap="square" rtlCol="0">
            <a:spAutoFit/>
          </a:bodyPr>
          <a:lstStyle/>
          <a:p>
            <a:pPr algn="r"/>
            <a:r>
              <a:rPr lang="en-US" sz="900" dirty="0">
                <a:solidFill>
                  <a:schemeClr val="bg1"/>
                </a:solidFill>
                <a:latin typeface="News Gothic MT" panose="020B0503020103020203" pitchFamily="34" charset="0"/>
              </a:rPr>
              <a:t>r</a:t>
            </a:r>
            <a:r>
              <a:rPr lang="en-US" sz="900" baseline="30000" dirty="0">
                <a:solidFill>
                  <a:schemeClr val="bg1"/>
                </a:solidFill>
                <a:latin typeface="News Gothic MT" panose="020B0503020103020203" pitchFamily="34" charset="0"/>
              </a:rPr>
              <a:t>2</a:t>
            </a:r>
            <a:r>
              <a:rPr lang="en-US" sz="900" dirty="0">
                <a:solidFill>
                  <a:schemeClr val="bg1"/>
                </a:solidFill>
                <a:latin typeface="News Gothic MT" panose="020B0503020103020203" pitchFamily="34" charset="0"/>
              </a:rPr>
              <a:t>=0.32</a:t>
            </a:r>
          </a:p>
          <a:p>
            <a:pPr algn="r"/>
            <a:r>
              <a:rPr lang="en-US" sz="900" dirty="0">
                <a:solidFill>
                  <a:schemeClr val="bg1"/>
                </a:solidFill>
                <a:latin typeface="News Gothic MT" panose="020B0503020103020203" pitchFamily="34" charset="0"/>
              </a:rPr>
              <a:t>RME=</a:t>
            </a:r>
            <a:r>
              <a:rPr lang="en-US" sz="900" dirty="0">
                <a:solidFill>
                  <a:schemeClr val="bg1"/>
                </a:solidFill>
                <a:effectLst/>
                <a:latin typeface="News Gothic MT" panose="020B0503020103020203" pitchFamily="34" charset="0"/>
                <a:ea typeface="Arial" panose="020B0604020202020204" pitchFamily="34" charset="0"/>
              </a:rPr>
              <a:t>2.0x10</a:t>
            </a:r>
            <a:r>
              <a:rPr lang="en-US" sz="900" baseline="30000" dirty="0">
                <a:solidFill>
                  <a:schemeClr val="bg1"/>
                </a:solidFill>
                <a:effectLst/>
                <a:latin typeface="News Gothic MT" panose="020B0503020103020203" pitchFamily="34" charset="0"/>
                <a:ea typeface="Arial" panose="020B0604020202020204" pitchFamily="34" charset="0"/>
              </a:rPr>
              <a:t>15</a:t>
            </a:r>
            <a:r>
              <a:rPr lang="en-US" sz="900" dirty="0">
                <a:solidFill>
                  <a:schemeClr val="bg1"/>
                </a:solidFill>
                <a:effectLst/>
                <a:latin typeface="News Gothic MT" panose="020B0503020103020203" pitchFamily="34" charset="0"/>
              </a:rPr>
              <a:t> </a:t>
            </a:r>
            <a:endParaRPr lang="en-US" sz="900" dirty="0">
              <a:solidFill>
                <a:schemeClr val="bg1"/>
              </a:solidFill>
              <a:latin typeface="News Gothic MT" panose="020B0503020103020203" pitchFamily="34" charset="0"/>
            </a:endParaRPr>
          </a:p>
        </p:txBody>
      </p:sp>
      <p:sp>
        <p:nvSpPr>
          <p:cNvPr id="38" name="TextBox 37">
            <a:extLst>
              <a:ext uri="{FF2B5EF4-FFF2-40B4-BE49-F238E27FC236}">
                <a16:creationId xmlns:a16="http://schemas.microsoft.com/office/drawing/2014/main" id="{F4F0F5AC-60B6-EE8D-D4F3-500E6EFFC049}"/>
              </a:ext>
            </a:extLst>
          </p:cNvPr>
          <p:cNvSpPr txBox="1"/>
          <p:nvPr/>
        </p:nvSpPr>
        <p:spPr>
          <a:xfrm>
            <a:off x="7061671" y="4359649"/>
            <a:ext cx="875561"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Method 1</a:t>
            </a:r>
          </a:p>
        </p:txBody>
      </p:sp>
      <p:sp>
        <p:nvSpPr>
          <p:cNvPr id="39" name="TextBox 38">
            <a:extLst>
              <a:ext uri="{FF2B5EF4-FFF2-40B4-BE49-F238E27FC236}">
                <a16:creationId xmlns:a16="http://schemas.microsoft.com/office/drawing/2014/main" id="{18C2F655-B9F4-0514-9A66-7525FAD3FE1F}"/>
              </a:ext>
            </a:extLst>
          </p:cNvPr>
          <p:cNvSpPr txBox="1"/>
          <p:nvPr/>
        </p:nvSpPr>
        <p:spPr>
          <a:xfrm>
            <a:off x="7061671" y="1573306"/>
            <a:ext cx="875561" cy="276999"/>
          </a:xfrm>
          <a:prstGeom prst="rect">
            <a:avLst/>
          </a:prstGeom>
          <a:solidFill>
            <a:schemeClr val="tx1"/>
          </a:solidFill>
        </p:spPr>
        <p:txBody>
          <a:bodyPr wrap="none" rtlCol="0">
            <a:spAutoFit/>
          </a:bodyPr>
          <a:lstStyle/>
          <a:p>
            <a:r>
              <a:rPr lang="en-US" sz="1200" dirty="0">
                <a:solidFill>
                  <a:schemeClr val="bg1"/>
                </a:solidFill>
                <a:latin typeface="News Gothic MT" panose="020B0503020103020203" pitchFamily="34" charset="0"/>
              </a:rPr>
              <a:t>Method 1</a:t>
            </a:r>
          </a:p>
        </p:txBody>
      </p:sp>
      <p:pic>
        <p:nvPicPr>
          <p:cNvPr id="4098" name="Picture 2">
            <a:extLst>
              <a:ext uri="{FF2B5EF4-FFF2-40B4-BE49-F238E27FC236}">
                <a16:creationId xmlns:a16="http://schemas.microsoft.com/office/drawing/2014/main" id="{C77236A5-813C-108D-0B54-688E6D477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20" y="4528119"/>
            <a:ext cx="3673221" cy="2066187"/>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4" descr="Squiggle outline">
            <a:extLst>
              <a:ext uri="{FF2B5EF4-FFF2-40B4-BE49-F238E27FC236}">
                <a16:creationId xmlns:a16="http://schemas.microsoft.com/office/drawing/2014/main" id="{C21398B5-0113-6304-9A17-B4A7358BD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52050" y="4666619"/>
            <a:ext cx="1983914" cy="1983914"/>
          </a:xfrm>
          <a:prstGeom prst="rect">
            <a:avLst/>
          </a:prstGeom>
        </p:spPr>
      </p:pic>
      <p:pic>
        <p:nvPicPr>
          <p:cNvPr id="37" name="Graphic 36" descr="Take Off outline">
            <a:extLst>
              <a:ext uri="{FF2B5EF4-FFF2-40B4-BE49-F238E27FC236}">
                <a16:creationId xmlns:a16="http://schemas.microsoft.com/office/drawing/2014/main" id="{B962642B-476C-020C-8F84-6CABFFDC9DA6}"/>
              </a:ext>
            </a:extLst>
          </p:cNvPr>
          <p:cNvPicPr>
            <a:picLocks noChangeAspect="1"/>
          </p:cNvPicPr>
          <p:nvPr/>
        </p:nvPicPr>
        <p:blipFill>
          <a:blip r:embed="rId8">
            <a:extLst>
              <a:ext uri="{96DAC541-7B7A-43D3-8B79-37D633B846F1}">
                <asvg:svgBlip xmlns:asvg="http://schemas.microsoft.com/office/drawing/2016/SVG/main" r:embed="rId9"/>
              </a:ext>
            </a:extLst>
          </a:blip>
          <a:srcRect b="29986"/>
          <a:stretch/>
        </p:blipFill>
        <p:spPr>
          <a:xfrm rot="21039783">
            <a:off x="3948933" y="4236510"/>
            <a:ext cx="1595867" cy="1117332"/>
          </a:xfrm>
          <a:prstGeom prst="rect">
            <a:avLst/>
          </a:prstGeom>
          <a:scene3d>
            <a:camera prst="orthographicFront">
              <a:rot lat="0" lon="10800000" rev="0"/>
            </a:camera>
            <a:lightRig rig="threePt" dir="t"/>
          </a:scene3d>
        </p:spPr>
      </p:pic>
      <p:sp>
        <p:nvSpPr>
          <p:cNvPr id="41" name="TextBox 40">
            <a:extLst>
              <a:ext uri="{FF2B5EF4-FFF2-40B4-BE49-F238E27FC236}">
                <a16:creationId xmlns:a16="http://schemas.microsoft.com/office/drawing/2014/main" id="{8CE804FB-E2B3-FB33-2B51-2A4C2F301CB6}"/>
              </a:ext>
            </a:extLst>
          </p:cNvPr>
          <p:cNvSpPr txBox="1"/>
          <p:nvPr/>
        </p:nvSpPr>
        <p:spPr>
          <a:xfrm>
            <a:off x="10640587" y="5651656"/>
            <a:ext cx="1038121" cy="369332"/>
          </a:xfrm>
          <a:prstGeom prst="rect">
            <a:avLst/>
          </a:prstGeom>
          <a:solidFill>
            <a:schemeClr val="tx1"/>
          </a:solidFill>
        </p:spPr>
        <p:txBody>
          <a:bodyPr wrap="square" rtlCol="0">
            <a:spAutoFit/>
          </a:bodyPr>
          <a:lstStyle/>
          <a:p>
            <a:pPr algn="r"/>
            <a:r>
              <a:rPr lang="en-US" sz="900" dirty="0">
                <a:solidFill>
                  <a:schemeClr val="bg1"/>
                </a:solidFill>
                <a:latin typeface="News Gothic MT" panose="020B0503020103020203" pitchFamily="34" charset="0"/>
              </a:rPr>
              <a:t>r</a:t>
            </a:r>
            <a:r>
              <a:rPr lang="en-US" sz="900" baseline="30000" dirty="0">
                <a:solidFill>
                  <a:schemeClr val="bg1"/>
                </a:solidFill>
                <a:latin typeface="News Gothic MT" panose="020B0503020103020203" pitchFamily="34" charset="0"/>
              </a:rPr>
              <a:t>2</a:t>
            </a:r>
            <a:r>
              <a:rPr lang="en-US" sz="900" dirty="0">
                <a:solidFill>
                  <a:schemeClr val="bg1"/>
                </a:solidFill>
                <a:latin typeface="News Gothic MT" panose="020B0503020103020203" pitchFamily="34" charset="0"/>
              </a:rPr>
              <a:t>=0.40</a:t>
            </a:r>
          </a:p>
          <a:p>
            <a:pPr algn="r"/>
            <a:r>
              <a:rPr lang="en-US" sz="900" dirty="0">
                <a:solidFill>
                  <a:schemeClr val="bg1"/>
                </a:solidFill>
                <a:latin typeface="News Gothic MT" panose="020B0503020103020203" pitchFamily="34" charset="0"/>
              </a:rPr>
              <a:t>RME=1.3</a:t>
            </a:r>
            <a:r>
              <a:rPr lang="en-US" sz="900" dirty="0">
                <a:solidFill>
                  <a:schemeClr val="bg1"/>
                </a:solidFill>
                <a:effectLst/>
                <a:latin typeface="News Gothic MT" panose="020B0503020103020203" pitchFamily="34" charset="0"/>
                <a:ea typeface="Arial" panose="020B0604020202020204" pitchFamily="34" charset="0"/>
              </a:rPr>
              <a:t>x10</a:t>
            </a:r>
            <a:r>
              <a:rPr lang="en-US" sz="900" baseline="30000" dirty="0">
                <a:solidFill>
                  <a:schemeClr val="bg1"/>
                </a:solidFill>
                <a:effectLst/>
                <a:latin typeface="News Gothic MT" panose="020B0503020103020203" pitchFamily="34" charset="0"/>
                <a:ea typeface="Arial" panose="020B0604020202020204" pitchFamily="34" charset="0"/>
              </a:rPr>
              <a:t>15</a:t>
            </a:r>
            <a:r>
              <a:rPr lang="en-US" sz="900" dirty="0">
                <a:solidFill>
                  <a:schemeClr val="bg1"/>
                </a:solidFill>
                <a:effectLst/>
                <a:latin typeface="News Gothic MT" panose="020B0503020103020203" pitchFamily="34" charset="0"/>
              </a:rPr>
              <a:t> </a:t>
            </a:r>
            <a:endParaRPr lang="en-US" sz="900" dirty="0">
              <a:solidFill>
                <a:schemeClr val="bg1"/>
              </a:solidFill>
              <a:latin typeface="News Gothic MT" panose="020B0503020103020203" pitchFamily="34" charset="0"/>
            </a:endParaRPr>
          </a:p>
        </p:txBody>
      </p:sp>
      <p:sp>
        <p:nvSpPr>
          <p:cNvPr id="42" name="TextBox 41">
            <a:extLst>
              <a:ext uri="{FF2B5EF4-FFF2-40B4-BE49-F238E27FC236}">
                <a16:creationId xmlns:a16="http://schemas.microsoft.com/office/drawing/2014/main" id="{C8733391-C054-E111-577B-3489A29F74AB}"/>
              </a:ext>
            </a:extLst>
          </p:cNvPr>
          <p:cNvSpPr txBox="1"/>
          <p:nvPr/>
        </p:nvSpPr>
        <p:spPr>
          <a:xfrm>
            <a:off x="7887189" y="2869758"/>
            <a:ext cx="1038121" cy="369332"/>
          </a:xfrm>
          <a:prstGeom prst="rect">
            <a:avLst/>
          </a:prstGeom>
          <a:solidFill>
            <a:schemeClr val="tx1"/>
          </a:solidFill>
        </p:spPr>
        <p:txBody>
          <a:bodyPr wrap="square" rtlCol="0">
            <a:spAutoFit/>
          </a:bodyPr>
          <a:lstStyle/>
          <a:p>
            <a:pPr algn="r"/>
            <a:r>
              <a:rPr lang="en-US" sz="900" dirty="0">
                <a:solidFill>
                  <a:schemeClr val="bg1"/>
                </a:solidFill>
                <a:latin typeface="News Gothic MT" panose="020B0503020103020203" pitchFamily="34" charset="0"/>
              </a:rPr>
              <a:t>r</a:t>
            </a:r>
            <a:r>
              <a:rPr lang="en-US" sz="900" baseline="30000" dirty="0">
                <a:solidFill>
                  <a:schemeClr val="bg1"/>
                </a:solidFill>
                <a:latin typeface="News Gothic MT" panose="020B0503020103020203" pitchFamily="34" charset="0"/>
              </a:rPr>
              <a:t>2</a:t>
            </a:r>
            <a:r>
              <a:rPr lang="en-US" sz="900" dirty="0">
                <a:solidFill>
                  <a:schemeClr val="bg1"/>
                </a:solidFill>
                <a:latin typeface="News Gothic MT" panose="020B0503020103020203" pitchFamily="34" charset="0"/>
              </a:rPr>
              <a:t>=0.72</a:t>
            </a:r>
          </a:p>
          <a:p>
            <a:pPr algn="r"/>
            <a:r>
              <a:rPr lang="en-US" sz="900" dirty="0">
                <a:solidFill>
                  <a:schemeClr val="bg1"/>
                </a:solidFill>
                <a:latin typeface="News Gothic MT" panose="020B0503020103020203" pitchFamily="34" charset="0"/>
              </a:rPr>
              <a:t>RME=0.9</a:t>
            </a:r>
            <a:r>
              <a:rPr lang="en-US" sz="900" dirty="0">
                <a:solidFill>
                  <a:schemeClr val="bg1"/>
                </a:solidFill>
                <a:effectLst/>
                <a:latin typeface="News Gothic MT" panose="020B0503020103020203" pitchFamily="34" charset="0"/>
                <a:ea typeface="Arial" panose="020B0604020202020204" pitchFamily="34" charset="0"/>
              </a:rPr>
              <a:t>x10</a:t>
            </a:r>
            <a:r>
              <a:rPr lang="en-US" sz="900" baseline="30000" dirty="0">
                <a:solidFill>
                  <a:schemeClr val="bg1"/>
                </a:solidFill>
                <a:effectLst/>
                <a:latin typeface="News Gothic MT" panose="020B0503020103020203" pitchFamily="34" charset="0"/>
                <a:ea typeface="Arial" panose="020B0604020202020204" pitchFamily="34" charset="0"/>
              </a:rPr>
              <a:t>15</a:t>
            </a:r>
            <a:r>
              <a:rPr lang="en-US" sz="900" dirty="0">
                <a:solidFill>
                  <a:schemeClr val="bg1"/>
                </a:solidFill>
                <a:effectLst/>
                <a:latin typeface="News Gothic MT" panose="020B0503020103020203" pitchFamily="34" charset="0"/>
              </a:rPr>
              <a:t> </a:t>
            </a:r>
            <a:endParaRPr lang="en-US" sz="900" dirty="0">
              <a:solidFill>
                <a:schemeClr val="bg1"/>
              </a:solidFill>
              <a:latin typeface="News Gothic MT" panose="020B0503020103020203" pitchFamily="34" charset="0"/>
            </a:endParaRPr>
          </a:p>
        </p:txBody>
      </p:sp>
      <p:sp>
        <p:nvSpPr>
          <p:cNvPr id="43" name="TextBox 42">
            <a:extLst>
              <a:ext uri="{FF2B5EF4-FFF2-40B4-BE49-F238E27FC236}">
                <a16:creationId xmlns:a16="http://schemas.microsoft.com/office/drawing/2014/main" id="{4993C9CD-0622-5DB4-404F-59E931B911A0}"/>
              </a:ext>
            </a:extLst>
          </p:cNvPr>
          <p:cNvSpPr txBox="1"/>
          <p:nvPr/>
        </p:nvSpPr>
        <p:spPr>
          <a:xfrm>
            <a:off x="10683179" y="2869654"/>
            <a:ext cx="1038121" cy="369332"/>
          </a:xfrm>
          <a:prstGeom prst="rect">
            <a:avLst/>
          </a:prstGeom>
          <a:solidFill>
            <a:schemeClr val="tx1"/>
          </a:solidFill>
        </p:spPr>
        <p:txBody>
          <a:bodyPr wrap="square" rtlCol="0">
            <a:spAutoFit/>
          </a:bodyPr>
          <a:lstStyle/>
          <a:p>
            <a:pPr algn="r"/>
            <a:r>
              <a:rPr lang="en-US" sz="900" dirty="0">
                <a:solidFill>
                  <a:schemeClr val="bg1"/>
                </a:solidFill>
                <a:latin typeface="News Gothic MT" panose="020B0503020103020203" pitchFamily="34" charset="0"/>
              </a:rPr>
              <a:t>r</a:t>
            </a:r>
            <a:r>
              <a:rPr lang="en-US" sz="900" baseline="30000" dirty="0">
                <a:solidFill>
                  <a:schemeClr val="bg1"/>
                </a:solidFill>
                <a:latin typeface="News Gothic MT" panose="020B0503020103020203" pitchFamily="34" charset="0"/>
              </a:rPr>
              <a:t>2</a:t>
            </a:r>
            <a:r>
              <a:rPr lang="en-US" sz="900" dirty="0">
                <a:solidFill>
                  <a:schemeClr val="bg1"/>
                </a:solidFill>
                <a:latin typeface="News Gothic MT" panose="020B0503020103020203" pitchFamily="34" charset="0"/>
              </a:rPr>
              <a:t>=0.90</a:t>
            </a:r>
          </a:p>
          <a:p>
            <a:pPr algn="r"/>
            <a:r>
              <a:rPr lang="en-US" sz="900" dirty="0">
                <a:solidFill>
                  <a:schemeClr val="bg1"/>
                </a:solidFill>
                <a:latin typeface="News Gothic MT" panose="020B0503020103020203" pitchFamily="34" charset="0"/>
              </a:rPr>
              <a:t>RME=0.4</a:t>
            </a:r>
            <a:r>
              <a:rPr lang="en-US" sz="900" dirty="0">
                <a:solidFill>
                  <a:schemeClr val="bg1"/>
                </a:solidFill>
                <a:effectLst/>
                <a:latin typeface="News Gothic MT" panose="020B0503020103020203" pitchFamily="34" charset="0"/>
                <a:ea typeface="Arial" panose="020B0604020202020204" pitchFamily="34" charset="0"/>
              </a:rPr>
              <a:t>x10</a:t>
            </a:r>
            <a:r>
              <a:rPr lang="en-US" sz="900" baseline="30000" dirty="0">
                <a:solidFill>
                  <a:schemeClr val="bg1"/>
                </a:solidFill>
                <a:effectLst/>
                <a:latin typeface="News Gothic MT" panose="020B0503020103020203" pitchFamily="34" charset="0"/>
                <a:ea typeface="Arial" panose="020B0604020202020204" pitchFamily="34" charset="0"/>
              </a:rPr>
              <a:t>15</a:t>
            </a:r>
            <a:r>
              <a:rPr lang="en-US" sz="900" dirty="0">
                <a:solidFill>
                  <a:schemeClr val="bg1"/>
                </a:solidFill>
                <a:effectLst/>
                <a:latin typeface="News Gothic MT" panose="020B0503020103020203" pitchFamily="34" charset="0"/>
              </a:rPr>
              <a:t> </a:t>
            </a:r>
            <a:endParaRPr lang="en-US" sz="900" dirty="0">
              <a:solidFill>
                <a:schemeClr val="bg1"/>
              </a:solidFill>
              <a:latin typeface="News Gothic MT" panose="020B0503020103020203" pitchFamily="34" charset="0"/>
            </a:endParaRPr>
          </a:p>
        </p:txBody>
      </p:sp>
      <p:sp>
        <p:nvSpPr>
          <p:cNvPr id="44" name="TextBox 43">
            <a:extLst>
              <a:ext uri="{FF2B5EF4-FFF2-40B4-BE49-F238E27FC236}">
                <a16:creationId xmlns:a16="http://schemas.microsoft.com/office/drawing/2014/main" id="{EC1BD41F-5C15-64E4-291E-C6D700BC417E}"/>
              </a:ext>
            </a:extLst>
          </p:cNvPr>
          <p:cNvSpPr txBox="1"/>
          <p:nvPr/>
        </p:nvSpPr>
        <p:spPr>
          <a:xfrm>
            <a:off x="2563486" y="4605216"/>
            <a:ext cx="1460656" cy="1046440"/>
          </a:xfrm>
          <a:prstGeom prst="rect">
            <a:avLst/>
          </a:prstGeom>
          <a:noFill/>
        </p:spPr>
        <p:txBody>
          <a:bodyPr wrap="none" rtlCol="0">
            <a:spAutoFit/>
          </a:bodyPr>
          <a:lstStyle/>
          <a:p>
            <a:pPr algn="l">
              <a:buNone/>
            </a:pPr>
            <a:r>
              <a:rPr lang="en-US" sz="800" i="1" dirty="0">
                <a:latin typeface="News Gothic MT" panose="020B0503020103020203" pitchFamily="34" charset="0"/>
              </a:rPr>
              <a:t>Photo: </a:t>
            </a:r>
            <a:r>
              <a:rPr lang="en-US" sz="800" b="0" i="1" dirty="0">
                <a:effectLst/>
                <a:latin typeface="News Gothic MT" panose="020B0503020103020203" pitchFamily="34" charset="0"/>
              </a:rPr>
              <a:t>Rafael Mendez Pena</a:t>
            </a:r>
          </a:p>
          <a:p>
            <a:pPr algn="l"/>
            <a:br>
              <a:rPr lang="en-US" b="0" i="0" dirty="0">
                <a:solidFill>
                  <a:srgbClr val="212529"/>
                </a:solidFill>
                <a:effectLst/>
                <a:latin typeface="system-ui"/>
              </a:rPr>
            </a:br>
            <a:endParaRPr lang="en-US" b="0" i="0" dirty="0">
              <a:solidFill>
                <a:srgbClr val="212529"/>
              </a:solidFill>
              <a:effectLst/>
              <a:latin typeface="system-ui"/>
            </a:endParaRPr>
          </a:p>
          <a:p>
            <a:endParaRPr lang="en-US" dirty="0"/>
          </a:p>
        </p:txBody>
      </p:sp>
    </p:spTree>
    <p:extLst>
      <p:ext uri="{BB962C8B-B14F-4D97-AF65-F5344CB8AC3E}">
        <p14:creationId xmlns:p14="http://schemas.microsoft.com/office/powerpoint/2010/main" val="274835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3A9B-822F-A978-8665-EC7DF9E06C98}"/>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DDCACD8-C49E-ED13-3527-67E5196E8CAB}"/>
              </a:ext>
            </a:extLst>
          </p:cNvPr>
          <p:cNvSpPr/>
          <p:nvPr/>
        </p:nvSpPr>
        <p:spPr>
          <a:xfrm>
            <a:off x="4436533" y="1175924"/>
            <a:ext cx="7583741" cy="56918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ws Gothic MT" panose="020B0503020103020203" pitchFamily="34" charset="0"/>
            </a:endParaRPr>
          </a:p>
        </p:txBody>
      </p:sp>
      <p:pic>
        <p:nvPicPr>
          <p:cNvPr id="14" name="Picture 13">
            <a:extLst>
              <a:ext uri="{FF2B5EF4-FFF2-40B4-BE49-F238E27FC236}">
                <a16:creationId xmlns:a16="http://schemas.microsoft.com/office/drawing/2014/main" id="{9112FA6C-77D8-E025-3575-E7487740EE5B}"/>
              </a:ext>
            </a:extLst>
          </p:cNvPr>
          <p:cNvPicPr>
            <a:picLocks noChangeAspect="1"/>
          </p:cNvPicPr>
          <p:nvPr/>
        </p:nvPicPr>
        <p:blipFill>
          <a:blip r:embed="rId3"/>
          <a:srcRect t="65326"/>
          <a:stretch/>
        </p:blipFill>
        <p:spPr>
          <a:xfrm>
            <a:off x="5132754" y="3684547"/>
            <a:ext cx="6529059" cy="3188418"/>
          </a:xfrm>
          <a:prstGeom prst="rect">
            <a:avLst/>
          </a:prstGeom>
        </p:spPr>
      </p:pic>
      <p:sp>
        <p:nvSpPr>
          <p:cNvPr id="2" name="Title 1">
            <a:extLst>
              <a:ext uri="{FF2B5EF4-FFF2-40B4-BE49-F238E27FC236}">
                <a16:creationId xmlns:a16="http://schemas.microsoft.com/office/drawing/2014/main" id="{CEBE2AF6-7FB9-15C1-8EDA-380A7305A397}"/>
              </a:ext>
            </a:extLst>
          </p:cNvPr>
          <p:cNvSpPr>
            <a:spLocks noGrp="1"/>
          </p:cNvSpPr>
          <p:nvPr>
            <p:ph type="title"/>
          </p:nvPr>
        </p:nvSpPr>
        <p:spPr>
          <a:xfrm>
            <a:off x="0" y="0"/>
            <a:ext cx="10515600" cy="1325563"/>
          </a:xfrm>
        </p:spPr>
        <p:txBody>
          <a:bodyPr/>
          <a:lstStyle/>
          <a:p>
            <a:r>
              <a:rPr lang="en-US" dirty="0">
                <a:latin typeface="News Gothic MT" panose="020B0503020103020203" pitchFamily="34" charset="0"/>
              </a:rPr>
              <a:t>PSPI-07</a:t>
            </a:r>
          </a:p>
        </p:txBody>
      </p:sp>
      <p:cxnSp>
        <p:nvCxnSpPr>
          <p:cNvPr id="5" name="Straight Connector 4">
            <a:extLst>
              <a:ext uri="{FF2B5EF4-FFF2-40B4-BE49-F238E27FC236}">
                <a16:creationId xmlns:a16="http://schemas.microsoft.com/office/drawing/2014/main" id="{42817543-017A-01EF-4790-2FB6171C4E9F}"/>
              </a:ext>
            </a:extLst>
          </p:cNvPr>
          <p:cNvCxnSpPr>
            <a:cxnSpLocks/>
          </p:cNvCxnSpPr>
          <p:nvPr/>
        </p:nvCxnSpPr>
        <p:spPr>
          <a:xfrm flipV="1">
            <a:off x="0" y="1063438"/>
            <a:ext cx="12192000" cy="63904"/>
          </a:xfrm>
          <a:prstGeom prst="line">
            <a:avLst/>
          </a:prstGeom>
          <a:ln w="38100">
            <a:gradFill flip="none" rotWithShape="1">
              <a:gsLst>
                <a:gs pos="20000">
                  <a:schemeClr val="accent1">
                    <a:lumMod val="60000"/>
                    <a:lumOff val="40000"/>
                  </a:schemeClr>
                </a:gs>
                <a:gs pos="51000">
                  <a:srgbClr val="0432FF"/>
                </a:gs>
                <a:gs pos="79000">
                  <a:srgbClr val="FF0000"/>
                </a:gs>
              </a:gsLst>
              <a:lin ang="0" scaled="1"/>
              <a:tileRect/>
            </a:gradFill>
            <a:prstDash val="lgDashDot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7E213A3-7795-C291-74CB-0809E5FFEA3A}"/>
              </a:ext>
            </a:extLst>
          </p:cNvPr>
          <p:cNvSpPr txBox="1"/>
          <p:nvPr/>
        </p:nvSpPr>
        <p:spPr>
          <a:xfrm>
            <a:off x="3219189" y="394839"/>
            <a:ext cx="8347553" cy="369332"/>
          </a:xfrm>
          <a:prstGeom prst="rect">
            <a:avLst/>
          </a:prstGeom>
          <a:noFill/>
        </p:spPr>
        <p:txBody>
          <a:bodyPr wrap="square">
            <a:spAutoFit/>
          </a:bodyPr>
          <a:lstStyle/>
          <a:p>
            <a:pPr algn="ctr"/>
            <a:r>
              <a:rPr lang="en-US" i="1" dirty="0">
                <a:latin typeface="News Gothic MT" panose="020B0503020103020203" pitchFamily="34" charset="0"/>
              </a:rPr>
              <a:t>Assess bias, precision, and uncertainty of the products during </a:t>
            </a:r>
            <a:r>
              <a:rPr lang="en-US" b="1" i="1" dirty="0">
                <a:latin typeface="News Gothic MT" panose="020B0503020103020203" pitchFamily="34" charset="0"/>
              </a:rPr>
              <a:t>field campaigns</a:t>
            </a:r>
          </a:p>
        </p:txBody>
      </p:sp>
      <p:sp>
        <p:nvSpPr>
          <p:cNvPr id="9" name="TextBox 8">
            <a:extLst>
              <a:ext uri="{FF2B5EF4-FFF2-40B4-BE49-F238E27FC236}">
                <a16:creationId xmlns:a16="http://schemas.microsoft.com/office/drawing/2014/main" id="{E86EEA6F-54CF-DC38-3694-C7D89EE6098F}"/>
              </a:ext>
            </a:extLst>
          </p:cNvPr>
          <p:cNvSpPr txBox="1"/>
          <p:nvPr/>
        </p:nvSpPr>
        <p:spPr>
          <a:xfrm>
            <a:off x="-196328" y="5880696"/>
            <a:ext cx="4860038" cy="646331"/>
          </a:xfrm>
          <a:prstGeom prst="rect">
            <a:avLst/>
          </a:prstGeom>
          <a:noFill/>
        </p:spPr>
        <p:txBody>
          <a:bodyPr wrap="square">
            <a:spAutoFit/>
          </a:bodyPr>
          <a:lstStyle/>
          <a:p>
            <a:pPr algn="ctr"/>
            <a:r>
              <a:rPr lang="en-US" i="1" dirty="0">
                <a:latin typeface="News Gothic MT" panose="020B0503020103020203" pitchFamily="34" charset="0"/>
              </a:rPr>
              <a:t>Results for </a:t>
            </a:r>
            <a:r>
              <a:rPr lang="en-US" i="1" dirty="0" err="1">
                <a:latin typeface="News Gothic MT" panose="020B0503020103020203" pitchFamily="34" charset="0"/>
              </a:rPr>
              <a:t>TotHCHO</a:t>
            </a:r>
            <a:r>
              <a:rPr lang="en-US" i="1" dirty="0">
                <a:latin typeface="News Gothic MT" panose="020B0503020103020203" pitchFamily="34" charset="0"/>
              </a:rPr>
              <a:t> are not in the report, but preliminary results are in the backup!</a:t>
            </a:r>
            <a:endParaRPr lang="en-US" dirty="0">
              <a:latin typeface="News Gothic MT" panose="020B0503020103020203" pitchFamily="34" charset="0"/>
            </a:endParaRPr>
          </a:p>
        </p:txBody>
      </p:sp>
      <p:sp>
        <p:nvSpPr>
          <p:cNvPr id="32" name="TextBox 31">
            <a:extLst>
              <a:ext uri="{FF2B5EF4-FFF2-40B4-BE49-F238E27FC236}">
                <a16:creationId xmlns:a16="http://schemas.microsoft.com/office/drawing/2014/main" id="{FB3253F7-2E3A-2670-2A0C-DF7770953C06}"/>
              </a:ext>
            </a:extLst>
          </p:cNvPr>
          <p:cNvSpPr txBox="1"/>
          <p:nvPr/>
        </p:nvSpPr>
        <p:spPr>
          <a:xfrm>
            <a:off x="213362" y="1325563"/>
            <a:ext cx="3851410" cy="1600438"/>
          </a:xfrm>
          <a:prstGeom prst="rect">
            <a:avLst/>
          </a:prstGeom>
          <a:noFill/>
        </p:spPr>
        <p:txBody>
          <a:bodyPr wrap="square" rtlCol="0">
            <a:spAutoFit/>
          </a:bodyPr>
          <a:lstStyle/>
          <a:p>
            <a:r>
              <a:rPr lang="en-US" sz="2000" b="1" dirty="0">
                <a:latin typeface="News Gothic MT" panose="020B0503020103020203" pitchFamily="34" charset="0"/>
              </a:rPr>
              <a:t>GCAS data collection enabled full mapping of over 20,000 TEMPO pixels over 11 flight days. </a:t>
            </a:r>
            <a:endParaRPr lang="en-US" dirty="0">
              <a:latin typeface="News Gothic MT" panose="020B0503020103020203" pitchFamily="34" charset="0"/>
            </a:endParaRPr>
          </a:p>
          <a:p>
            <a:endParaRPr lang="en-US" dirty="0">
              <a:latin typeface="News Gothic MT" panose="020B0503020103020203" pitchFamily="34" charset="0"/>
            </a:endParaRPr>
          </a:p>
        </p:txBody>
      </p:sp>
      <p:sp>
        <p:nvSpPr>
          <p:cNvPr id="8" name="TextBox 7">
            <a:extLst>
              <a:ext uri="{FF2B5EF4-FFF2-40B4-BE49-F238E27FC236}">
                <a16:creationId xmlns:a16="http://schemas.microsoft.com/office/drawing/2014/main" id="{808BBCCF-FF5C-B6CD-368E-29B54C655CC8}"/>
              </a:ext>
            </a:extLst>
          </p:cNvPr>
          <p:cNvSpPr txBox="1"/>
          <p:nvPr/>
        </p:nvSpPr>
        <p:spPr>
          <a:xfrm>
            <a:off x="7839325" y="1170777"/>
            <a:ext cx="3694132" cy="369332"/>
          </a:xfrm>
          <a:prstGeom prst="rect">
            <a:avLst/>
          </a:prstGeom>
          <a:noFill/>
        </p:spPr>
        <p:txBody>
          <a:bodyPr wrap="square">
            <a:spAutoFit/>
          </a:bodyPr>
          <a:lstStyle/>
          <a:p>
            <a:r>
              <a:rPr lang="en-US" i="1" dirty="0">
                <a:solidFill>
                  <a:schemeClr val="bg1"/>
                </a:solidFill>
                <a:latin typeface="News Gothic MT" panose="020B0503020103020203" pitchFamily="34" charset="0"/>
              </a:rPr>
              <a:t>TropNO</a:t>
            </a:r>
            <a:r>
              <a:rPr lang="en-US" i="1" baseline="-25000" dirty="0">
                <a:solidFill>
                  <a:schemeClr val="bg1"/>
                </a:solidFill>
                <a:latin typeface="News Gothic MT" panose="020B0503020103020203" pitchFamily="34" charset="0"/>
              </a:rPr>
              <a:t>2</a:t>
            </a:r>
            <a:endParaRPr lang="en-US" dirty="0">
              <a:solidFill>
                <a:schemeClr val="bg1"/>
              </a:solidFill>
              <a:latin typeface="News Gothic MT" panose="020B0503020103020203" pitchFamily="34" charset="0"/>
            </a:endParaRPr>
          </a:p>
        </p:txBody>
      </p:sp>
      <p:pic>
        <p:nvPicPr>
          <p:cNvPr id="4" name="Picture 3">
            <a:extLst>
              <a:ext uri="{FF2B5EF4-FFF2-40B4-BE49-F238E27FC236}">
                <a16:creationId xmlns:a16="http://schemas.microsoft.com/office/drawing/2014/main" id="{D70C1CB8-92E8-6D79-F573-ED4D9799A8A7}"/>
              </a:ext>
            </a:extLst>
          </p:cNvPr>
          <p:cNvPicPr>
            <a:picLocks noChangeAspect="1"/>
          </p:cNvPicPr>
          <p:nvPr/>
        </p:nvPicPr>
        <p:blipFill>
          <a:blip r:embed="rId3"/>
          <a:srcRect t="-1497" b="78475"/>
          <a:stretch/>
        </p:blipFill>
        <p:spPr>
          <a:xfrm>
            <a:off x="5132754" y="1477802"/>
            <a:ext cx="6571088" cy="2130545"/>
          </a:xfrm>
          <a:prstGeom prst="rect">
            <a:avLst/>
          </a:prstGeom>
        </p:spPr>
      </p:pic>
      <p:sp>
        <p:nvSpPr>
          <p:cNvPr id="6" name="TextBox 5">
            <a:extLst>
              <a:ext uri="{FF2B5EF4-FFF2-40B4-BE49-F238E27FC236}">
                <a16:creationId xmlns:a16="http://schemas.microsoft.com/office/drawing/2014/main" id="{3F0EB006-4D0D-C39E-43FF-74EAA6923BF4}"/>
              </a:ext>
            </a:extLst>
          </p:cNvPr>
          <p:cNvSpPr txBox="1"/>
          <p:nvPr/>
        </p:nvSpPr>
        <p:spPr>
          <a:xfrm>
            <a:off x="9419419" y="1412771"/>
            <a:ext cx="1677447" cy="369332"/>
          </a:xfrm>
          <a:prstGeom prst="rect">
            <a:avLst/>
          </a:prstGeom>
          <a:noFill/>
        </p:spPr>
        <p:txBody>
          <a:bodyPr wrap="none" rtlCol="0">
            <a:spAutoFit/>
          </a:bodyPr>
          <a:lstStyle/>
          <a:p>
            <a:r>
              <a:rPr lang="en-US" dirty="0">
                <a:solidFill>
                  <a:schemeClr val="bg1"/>
                </a:solidFill>
                <a:latin typeface="News Gothic MT" panose="020B0503020103020203" pitchFamily="34" charset="0"/>
              </a:rPr>
              <a:t>New York City</a:t>
            </a:r>
          </a:p>
        </p:txBody>
      </p:sp>
      <p:sp>
        <p:nvSpPr>
          <p:cNvPr id="11" name="TextBox 10">
            <a:extLst>
              <a:ext uri="{FF2B5EF4-FFF2-40B4-BE49-F238E27FC236}">
                <a16:creationId xmlns:a16="http://schemas.microsoft.com/office/drawing/2014/main" id="{6FA92398-64F7-84A4-60DA-CCABFE7C113D}"/>
              </a:ext>
            </a:extLst>
          </p:cNvPr>
          <p:cNvSpPr txBox="1"/>
          <p:nvPr/>
        </p:nvSpPr>
        <p:spPr>
          <a:xfrm>
            <a:off x="101287" y="4249207"/>
            <a:ext cx="4264808"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Coincidence criteria: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+/- 30 minutes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GCAS &gt; 75% mapped TEMPO Pixel</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TEMPO </a:t>
            </a:r>
            <a:r>
              <a:rPr kumimoji="0" lang="en-US" sz="1600" b="0" i="0" u="none" strike="noStrike" kern="1200" cap="none" spc="0" normalizeH="0" baseline="0" noProof="0" dirty="0" err="1">
                <a:ln>
                  <a:noFill/>
                </a:ln>
                <a:solidFill>
                  <a:prstClr val="white"/>
                </a:solidFill>
                <a:effectLst/>
                <a:uLnTx/>
                <a:uFillTx/>
                <a:latin typeface="News Gothic MT" panose="020B0503020103020203" pitchFamily="34" charset="0"/>
              </a:rPr>
              <a:t>qa</a:t>
            </a: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=0</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News Gothic MT" panose="020B0503020103020203" pitchFamily="34" charset="0"/>
              </a:rPr>
              <a:t>TEMPO cloud effective fraction &lt; 0.15</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white"/>
              </a:solidFill>
              <a:effectLst/>
              <a:uLnTx/>
              <a:uFillTx/>
              <a:latin typeface="News Gothic MT" panose="020B0503020103020203" pitchFamily="34" charset="0"/>
            </a:endParaRPr>
          </a:p>
        </p:txBody>
      </p:sp>
      <p:sp>
        <p:nvSpPr>
          <p:cNvPr id="15" name="TextBox 14">
            <a:extLst>
              <a:ext uri="{FF2B5EF4-FFF2-40B4-BE49-F238E27FC236}">
                <a16:creationId xmlns:a16="http://schemas.microsoft.com/office/drawing/2014/main" id="{B06D19D9-C322-3FAC-FBFD-1DD047B9DC0E}"/>
              </a:ext>
            </a:extLst>
          </p:cNvPr>
          <p:cNvSpPr txBox="1"/>
          <p:nvPr/>
        </p:nvSpPr>
        <p:spPr>
          <a:xfrm>
            <a:off x="8900460" y="5578840"/>
            <a:ext cx="2988193" cy="338554"/>
          </a:xfrm>
          <a:prstGeom prst="rect">
            <a:avLst/>
          </a:prstGeom>
          <a:noFill/>
        </p:spPr>
        <p:txBody>
          <a:bodyPr wrap="square" rtlCol="0">
            <a:spAutoFit/>
          </a:bodyPr>
          <a:lstStyle/>
          <a:p>
            <a:pPr algn="ctr"/>
            <a:r>
              <a:rPr lang="en-US" sz="1600" b="1" dirty="0">
                <a:solidFill>
                  <a:schemeClr val="bg1"/>
                </a:solidFill>
                <a:latin typeface="News Gothic MT" panose="020B0503020103020203" pitchFamily="34" charset="0"/>
              </a:rPr>
              <a:t>Hour (Local Time)</a:t>
            </a:r>
            <a:endParaRPr lang="en-US" sz="1600" b="1" baseline="30000" dirty="0">
              <a:solidFill>
                <a:schemeClr val="bg1"/>
              </a:solidFill>
              <a:latin typeface="News Gothic MT" panose="020B0503020103020203" pitchFamily="34" charset="0"/>
            </a:endParaRPr>
          </a:p>
        </p:txBody>
      </p:sp>
      <p:sp>
        <p:nvSpPr>
          <p:cNvPr id="16" name="TextBox 15">
            <a:extLst>
              <a:ext uri="{FF2B5EF4-FFF2-40B4-BE49-F238E27FC236}">
                <a16:creationId xmlns:a16="http://schemas.microsoft.com/office/drawing/2014/main" id="{2157FEAB-986D-2A16-67DE-CBE9C1BAF063}"/>
              </a:ext>
            </a:extLst>
          </p:cNvPr>
          <p:cNvSpPr txBox="1"/>
          <p:nvPr/>
        </p:nvSpPr>
        <p:spPr>
          <a:xfrm>
            <a:off x="5359594" y="5525874"/>
            <a:ext cx="2988193" cy="584775"/>
          </a:xfrm>
          <a:prstGeom prst="rect">
            <a:avLst/>
          </a:prstGeom>
          <a:noFill/>
        </p:spPr>
        <p:txBody>
          <a:bodyPr wrap="square" rtlCol="0">
            <a:spAutoFit/>
          </a:bodyPr>
          <a:lstStyle/>
          <a:p>
            <a:pPr algn="ctr"/>
            <a:r>
              <a:rPr lang="en-US" sz="1600" b="1" dirty="0">
                <a:solidFill>
                  <a:schemeClr val="bg1"/>
                </a:solidFill>
                <a:latin typeface="News Gothic MT" panose="020B0503020103020203" pitchFamily="34" charset="0"/>
              </a:rPr>
              <a:t>GCAS Tropospheric Column</a:t>
            </a:r>
          </a:p>
          <a:p>
            <a:pPr algn="ctr"/>
            <a:r>
              <a:rPr lang="en-US" sz="1600" b="1" dirty="0">
                <a:solidFill>
                  <a:schemeClr val="bg1"/>
                </a:solidFill>
                <a:latin typeface="News Gothic MT" panose="020B0503020103020203" pitchFamily="34" charset="0"/>
              </a:rPr>
              <a:t>(molecules cm</a:t>
            </a:r>
            <a:r>
              <a:rPr lang="en-US" sz="1600" b="1" baseline="30000" dirty="0">
                <a:solidFill>
                  <a:schemeClr val="bg1"/>
                </a:solidFill>
                <a:latin typeface="News Gothic MT" panose="020B0503020103020203" pitchFamily="34" charset="0"/>
              </a:rPr>
              <a:t>-2</a:t>
            </a:r>
            <a:r>
              <a:rPr lang="en-US" sz="1600" b="1" dirty="0">
                <a:solidFill>
                  <a:schemeClr val="bg1"/>
                </a:solidFill>
                <a:latin typeface="News Gothic MT" panose="020B0503020103020203" pitchFamily="34" charset="0"/>
              </a:rPr>
              <a:t>)</a:t>
            </a:r>
          </a:p>
        </p:txBody>
      </p:sp>
      <p:sp>
        <p:nvSpPr>
          <p:cNvPr id="17" name="TextBox 16">
            <a:extLst>
              <a:ext uri="{FF2B5EF4-FFF2-40B4-BE49-F238E27FC236}">
                <a16:creationId xmlns:a16="http://schemas.microsoft.com/office/drawing/2014/main" id="{E662C81F-1E4C-A32B-8469-27E94E66ADCC}"/>
              </a:ext>
            </a:extLst>
          </p:cNvPr>
          <p:cNvSpPr txBox="1"/>
          <p:nvPr/>
        </p:nvSpPr>
        <p:spPr>
          <a:xfrm rot="16200000">
            <a:off x="630284" y="3543711"/>
            <a:ext cx="8859761" cy="338554"/>
          </a:xfrm>
          <a:prstGeom prst="rect">
            <a:avLst/>
          </a:prstGeom>
          <a:noFill/>
        </p:spPr>
        <p:txBody>
          <a:bodyPr wrap="square" rtlCol="0">
            <a:spAutoFit/>
          </a:bodyPr>
          <a:lstStyle/>
          <a:p>
            <a:pPr algn="ctr"/>
            <a:r>
              <a:rPr lang="en-US" sz="1600" b="1" dirty="0">
                <a:solidFill>
                  <a:schemeClr val="bg1"/>
                </a:solidFill>
                <a:latin typeface="News Gothic MT" panose="020B0503020103020203" pitchFamily="34" charset="0"/>
              </a:rPr>
              <a:t>TEMPO Tropospheric Column (molecules cm</a:t>
            </a:r>
            <a:r>
              <a:rPr lang="en-US" sz="1600" b="1" baseline="30000" dirty="0">
                <a:solidFill>
                  <a:schemeClr val="bg1"/>
                </a:solidFill>
                <a:latin typeface="News Gothic MT" panose="020B0503020103020203" pitchFamily="34" charset="0"/>
              </a:rPr>
              <a:t>-2</a:t>
            </a:r>
            <a:r>
              <a:rPr lang="en-US" sz="1600" b="1" dirty="0">
                <a:solidFill>
                  <a:schemeClr val="bg1"/>
                </a:solidFill>
                <a:latin typeface="News Gothic MT" panose="020B0503020103020203" pitchFamily="34" charset="0"/>
              </a:rPr>
              <a:t>)</a:t>
            </a:r>
          </a:p>
        </p:txBody>
      </p:sp>
      <p:sp>
        <p:nvSpPr>
          <p:cNvPr id="18" name="TextBox 17">
            <a:extLst>
              <a:ext uri="{FF2B5EF4-FFF2-40B4-BE49-F238E27FC236}">
                <a16:creationId xmlns:a16="http://schemas.microsoft.com/office/drawing/2014/main" id="{053A2F04-2066-828A-3C2D-8F87BF409E77}"/>
              </a:ext>
            </a:extLst>
          </p:cNvPr>
          <p:cNvSpPr txBox="1"/>
          <p:nvPr/>
        </p:nvSpPr>
        <p:spPr>
          <a:xfrm rot="16200000">
            <a:off x="3993616" y="3530861"/>
            <a:ext cx="8859761" cy="338554"/>
          </a:xfrm>
          <a:prstGeom prst="rect">
            <a:avLst/>
          </a:prstGeom>
          <a:noFill/>
        </p:spPr>
        <p:txBody>
          <a:bodyPr wrap="square" rtlCol="0">
            <a:spAutoFit/>
          </a:bodyPr>
          <a:lstStyle/>
          <a:p>
            <a:pPr algn="ctr"/>
            <a:r>
              <a:rPr lang="en-US" sz="1600" b="1" dirty="0">
                <a:solidFill>
                  <a:schemeClr val="bg1"/>
                </a:solidFill>
                <a:latin typeface="News Gothic MT" panose="020B0503020103020203" pitchFamily="34" charset="0"/>
              </a:rPr>
              <a:t>TEMPO – GCAS Difference (molecules cm</a:t>
            </a:r>
            <a:r>
              <a:rPr lang="en-US" sz="1600" b="1" baseline="30000" dirty="0">
                <a:solidFill>
                  <a:schemeClr val="bg1"/>
                </a:solidFill>
                <a:latin typeface="News Gothic MT" panose="020B0503020103020203" pitchFamily="34" charset="0"/>
              </a:rPr>
              <a:t>-2</a:t>
            </a:r>
            <a:r>
              <a:rPr lang="en-US" sz="1600" b="1" dirty="0">
                <a:solidFill>
                  <a:schemeClr val="bg1"/>
                </a:solidFill>
                <a:latin typeface="News Gothic MT" panose="020B0503020103020203" pitchFamily="34" charset="0"/>
              </a:rPr>
              <a:t>)</a:t>
            </a:r>
          </a:p>
        </p:txBody>
      </p:sp>
      <p:sp>
        <p:nvSpPr>
          <p:cNvPr id="20" name="TextBox 19">
            <a:extLst>
              <a:ext uri="{FF2B5EF4-FFF2-40B4-BE49-F238E27FC236}">
                <a16:creationId xmlns:a16="http://schemas.microsoft.com/office/drawing/2014/main" id="{0F46B40A-6091-BC49-DE0F-441AFBF1646F}"/>
              </a:ext>
            </a:extLst>
          </p:cNvPr>
          <p:cNvSpPr txBox="1"/>
          <p:nvPr/>
        </p:nvSpPr>
        <p:spPr>
          <a:xfrm rot="5400000">
            <a:off x="7272854" y="3379744"/>
            <a:ext cx="8859761" cy="338554"/>
          </a:xfrm>
          <a:prstGeom prst="rect">
            <a:avLst/>
          </a:prstGeom>
          <a:noFill/>
        </p:spPr>
        <p:txBody>
          <a:bodyPr wrap="square" rtlCol="0">
            <a:spAutoFit/>
          </a:bodyPr>
          <a:lstStyle/>
          <a:p>
            <a:pPr algn="ctr"/>
            <a:r>
              <a:rPr lang="en-US" sz="1600" b="1" dirty="0">
                <a:solidFill>
                  <a:schemeClr val="bg1"/>
                </a:solidFill>
                <a:latin typeface="News Gothic MT" panose="020B0503020103020203" pitchFamily="34" charset="0"/>
              </a:rPr>
              <a:t>TEMPO – GCAS Percent Difference (%)</a:t>
            </a:r>
          </a:p>
        </p:txBody>
      </p:sp>
      <p:sp>
        <p:nvSpPr>
          <p:cNvPr id="12" name="TextBox 11">
            <a:extLst>
              <a:ext uri="{FF2B5EF4-FFF2-40B4-BE49-F238E27FC236}">
                <a16:creationId xmlns:a16="http://schemas.microsoft.com/office/drawing/2014/main" id="{82459E2F-514A-A4CE-E27F-544428DA5BF1}"/>
              </a:ext>
            </a:extLst>
          </p:cNvPr>
          <p:cNvSpPr txBox="1"/>
          <p:nvPr/>
        </p:nvSpPr>
        <p:spPr>
          <a:xfrm>
            <a:off x="6112012" y="3440555"/>
            <a:ext cx="1462260" cy="369332"/>
          </a:xfrm>
          <a:prstGeom prst="rect">
            <a:avLst/>
          </a:prstGeom>
          <a:noFill/>
        </p:spPr>
        <p:txBody>
          <a:bodyPr wrap="none" rtlCol="0">
            <a:spAutoFit/>
          </a:bodyPr>
          <a:lstStyle/>
          <a:p>
            <a:r>
              <a:rPr lang="en-US" dirty="0">
                <a:solidFill>
                  <a:schemeClr val="bg1"/>
                </a:solidFill>
                <a:latin typeface="News Gothic MT" panose="020B0503020103020203" pitchFamily="34" charset="0"/>
              </a:rPr>
              <a:t>Los Angeles</a:t>
            </a:r>
          </a:p>
        </p:txBody>
      </p:sp>
      <p:sp>
        <p:nvSpPr>
          <p:cNvPr id="21" name="TextBox 20">
            <a:extLst>
              <a:ext uri="{FF2B5EF4-FFF2-40B4-BE49-F238E27FC236}">
                <a16:creationId xmlns:a16="http://schemas.microsoft.com/office/drawing/2014/main" id="{939BE09E-327F-6037-708D-F01A330A672E}"/>
              </a:ext>
            </a:extLst>
          </p:cNvPr>
          <p:cNvSpPr txBox="1"/>
          <p:nvPr/>
        </p:nvSpPr>
        <p:spPr>
          <a:xfrm>
            <a:off x="6009627" y="1402665"/>
            <a:ext cx="1677447" cy="369332"/>
          </a:xfrm>
          <a:prstGeom prst="rect">
            <a:avLst/>
          </a:prstGeom>
          <a:noFill/>
        </p:spPr>
        <p:txBody>
          <a:bodyPr wrap="none" rtlCol="0">
            <a:spAutoFit/>
          </a:bodyPr>
          <a:lstStyle/>
          <a:p>
            <a:r>
              <a:rPr lang="en-US" dirty="0">
                <a:solidFill>
                  <a:schemeClr val="bg1"/>
                </a:solidFill>
                <a:latin typeface="News Gothic MT" panose="020B0503020103020203" pitchFamily="34" charset="0"/>
              </a:rPr>
              <a:t>New York City</a:t>
            </a:r>
          </a:p>
        </p:txBody>
      </p:sp>
      <p:sp>
        <p:nvSpPr>
          <p:cNvPr id="24" name="TextBox 23">
            <a:extLst>
              <a:ext uri="{FF2B5EF4-FFF2-40B4-BE49-F238E27FC236}">
                <a16:creationId xmlns:a16="http://schemas.microsoft.com/office/drawing/2014/main" id="{B5336B54-674D-F8A2-8803-F993529CDA7A}"/>
              </a:ext>
            </a:extLst>
          </p:cNvPr>
          <p:cNvSpPr txBox="1"/>
          <p:nvPr/>
        </p:nvSpPr>
        <p:spPr>
          <a:xfrm>
            <a:off x="9593313" y="3461781"/>
            <a:ext cx="1462260" cy="369332"/>
          </a:xfrm>
          <a:prstGeom prst="rect">
            <a:avLst/>
          </a:prstGeom>
          <a:noFill/>
        </p:spPr>
        <p:txBody>
          <a:bodyPr wrap="none" rtlCol="0">
            <a:spAutoFit/>
          </a:bodyPr>
          <a:lstStyle/>
          <a:p>
            <a:r>
              <a:rPr lang="en-US" dirty="0">
                <a:solidFill>
                  <a:schemeClr val="bg1"/>
                </a:solidFill>
                <a:latin typeface="News Gothic MT" panose="020B0503020103020203" pitchFamily="34" charset="0"/>
              </a:rPr>
              <a:t>Los Angeles</a:t>
            </a:r>
          </a:p>
        </p:txBody>
      </p:sp>
      <p:pic>
        <p:nvPicPr>
          <p:cNvPr id="40" name="Content Placeholder 8">
            <a:extLst>
              <a:ext uri="{FF2B5EF4-FFF2-40B4-BE49-F238E27FC236}">
                <a16:creationId xmlns:a16="http://schemas.microsoft.com/office/drawing/2014/main" id="{BC4AA5B9-BE7B-90F0-2AC2-A748AE77CC83}"/>
              </a:ext>
            </a:extLst>
          </p:cNvPr>
          <p:cNvPicPr>
            <a:picLocks noChangeAspect="1"/>
          </p:cNvPicPr>
          <p:nvPr/>
        </p:nvPicPr>
        <p:blipFill>
          <a:blip r:embed="rId4"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292159" y="2438592"/>
            <a:ext cx="3162529" cy="1779563"/>
          </a:xfrm>
          <a:prstGeom prst="rect">
            <a:avLst/>
          </a:prstGeom>
          <a:noFill/>
          <a:ln>
            <a:noFill/>
          </a:ln>
        </p:spPr>
      </p:pic>
      <p:sp>
        <p:nvSpPr>
          <p:cNvPr id="10" name="TextBox 9">
            <a:extLst>
              <a:ext uri="{FF2B5EF4-FFF2-40B4-BE49-F238E27FC236}">
                <a16:creationId xmlns:a16="http://schemas.microsoft.com/office/drawing/2014/main" id="{BA033B45-0482-FCD5-EAAA-DBC31DFD49D3}"/>
              </a:ext>
            </a:extLst>
          </p:cNvPr>
          <p:cNvSpPr txBox="1"/>
          <p:nvPr/>
        </p:nvSpPr>
        <p:spPr>
          <a:xfrm>
            <a:off x="5796587" y="1773633"/>
            <a:ext cx="688009" cy="400110"/>
          </a:xfrm>
          <a:prstGeom prst="rect">
            <a:avLst/>
          </a:prstGeom>
          <a:noFill/>
        </p:spPr>
        <p:txBody>
          <a:bodyPr wrap="none" rtlCol="0">
            <a:spAutoFit/>
          </a:bodyPr>
          <a:lstStyle/>
          <a:p>
            <a:r>
              <a:rPr lang="en-US" sz="1000" dirty="0">
                <a:solidFill>
                  <a:schemeClr val="bg1"/>
                </a:solidFill>
                <a:latin typeface="News Gothic MT" panose="020B0503020103020203" pitchFamily="34" charset="0"/>
              </a:rPr>
              <a:t>r</a:t>
            </a:r>
            <a:r>
              <a:rPr lang="en-US" sz="1000" baseline="30000" dirty="0">
                <a:solidFill>
                  <a:schemeClr val="bg1"/>
                </a:solidFill>
                <a:latin typeface="News Gothic MT" panose="020B0503020103020203" pitchFamily="34" charset="0"/>
              </a:rPr>
              <a:t>2</a:t>
            </a:r>
            <a:r>
              <a:rPr lang="en-US" sz="1000" dirty="0">
                <a:solidFill>
                  <a:schemeClr val="bg1"/>
                </a:solidFill>
                <a:latin typeface="News Gothic MT" panose="020B0503020103020203" pitchFamily="34" charset="0"/>
              </a:rPr>
              <a:t>=0.40</a:t>
            </a:r>
          </a:p>
          <a:p>
            <a:r>
              <a:rPr lang="en-US" sz="1000" dirty="0">
                <a:solidFill>
                  <a:schemeClr val="bg1"/>
                </a:solidFill>
                <a:latin typeface="News Gothic MT" panose="020B0503020103020203" pitchFamily="34" charset="0"/>
              </a:rPr>
              <a:t>N=2930</a:t>
            </a:r>
          </a:p>
        </p:txBody>
      </p:sp>
      <p:sp>
        <p:nvSpPr>
          <p:cNvPr id="3" name="TextBox 2">
            <a:extLst>
              <a:ext uri="{FF2B5EF4-FFF2-40B4-BE49-F238E27FC236}">
                <a16:creationId xmlns:a16="http://schemas.microsoft.com/office/drawing/2014/main" id="{481AB1C5-07F9-3C17-5161-4DB75D8AE940}"/>
              </a:ext>
            </a:extLst>
          </p:cNvPr>
          <p:cNvSpPr txBox="1"/>
          <p:nvPr/>
        </p:nvSpPr>
        <p:spPr>
          <a:xfrm>
            <a:off x="5817170" y="3807372"/>
            <a:ext cx="768159" cy="400110"/>
          </a:xfrm>
          <a:prstGeom prst="rect">
            <a:avLst/>
          </a:prstGeom>
          <a:noFill/>
        </p:spPr>
        <p:txBody>
          <a:bodyPr wrap="none" rtlCol="0">
            <a:spAutoFit/>
          </a:bodyPr>
          <a:lstStyle/>
          <a:p>
            <a:r>
              <a:rPr lang="en-US" sz="1000" dirty="0">
                <a:solidFill>
                  <a:schemeClr val="bg1"/>
                </a:solidFill>
                <a:latin typeface="News Gothic MT" panose="020B0503020103020203" pitchFamily="34" charset="0"/>
              </a:rPr>
              <a:t>r</a:t>
            </a:r>
            <a:r>
              <a:rPr lang="en-US" sz="1000" baseline="30000" dirty="0">
                <a:solidFill>
                  <a:schemeClr val="bg1"/>
                </a:solidFill>
                <a:latin typeface="News Gothic MT" panose="020B0503020103020203" pitchFamily="34" charset="0"/>
              </a:rPr>
              <a:t>2</a:t>
            </a:r>
            <a:r>
              <a:rPr lang="en-US" sz="1000" dirty="0">
                <a:solidFill>
                  <a:schemeClr val="bg1"/>
                </a:solidFill>
                <a:latin typeface="News Gothic MT" panose="020B0503020103020203" pitchFamily="34" charset="0"/>
              </a:rPr>
              <a:t>=0.76</a:t>
            </a:r>
          </a:p>
          <a:p>
            <a:r>
              <a:rPr lang="en-US" sz="1000" dirty="0">
                <a:solidFill>
                  <a:schemeClr val="bg1"/>
                </a:solidFill>
                <a:latin typeface="News Gothic MT" panose="020B0503020103020203" pitchFamily="34" charset="0"/>
              </a:rPr>
              <a:t>N=15284</a:t>
            </a:r>
          </a:p>
        </p:txBody>
      </p:sp>
      <p:sp>
        <p:nvSpPr>
          <p:cNvPr id="22" name="TextBox 21">
            <a:extLst>
              <a:ext uri="{FF2B5EF4-FFF2-40B4-BE49-F238E27FC236}">
                <a16:creationId xmlns:a16="http://schemas.microsoft.com/office/drawing/2014/main" id="{E9CDD326-A7D7-95B8-98BC-AD73158B6711}"/>
              </a:ext>
            </a:extLst>
          </p:cNvPr>
          <p:cNvSpPr txBox="1"/>
          <p:nvPr/>
        </p:nvSpPr>
        <p:spPr>
          <a:xfrm>
            <a:off x="5895327" y="2867089"/>
            <a:ext cx="1936906" cy="400110"/>
          </a:xfrm>
          <a:prstGeom prst="rect">
            <a:avLst/>
          </a:prstGeom>
          <a:noFill/>
        </p:spPr>
        <p:txBody>
          <a:bodyPr wrap="square">
            <a:spAutoFit/>
          </a:bodyPr>
          <a:lstStyle/>
          <a:p>
            <a:pPr algn="r"/>
            <a:r>
              <a:rPr lang="en-US" sz="1000" dirty="0">
                <a:solidFill>
                  <a:schemeClr val="bg1"/>
                </a:solidFill>
                <a:latin typeface="News Gothic MT" panose="020B0503020103020203" pitchFamily="34" charset="0"/>
              </a:rPr>
              <a:t>RMSE=0.04e15</a:t>
            </a:r>
          </a:p>
          <a:p>
            <a:pPr algn="r"/>
            <a:r>
              <a:rPr lang="en-US" sz="1000" dirty="0">
                <a:solidFill>
                  <a:schemeClr val="bg1"/>
                </a:solidFill>
                <a:latin typeface="News Gothic MT" panose="020B0503020103020203" pitchFamily="34" charset="0"/>
              </a:rPr>
              <a:t>Median Difference=-0.05e15</a:t>
            </a:r>
          </a:p>
        </p:txBody>
      </p:sp>
      <p:sp>
        <p:nvSpPr>
          <p:cNvPr id="25" name="TextBox 24">
            <a:extLst>
              <a:ext uri="{FF2B5EF4-FFF2-40B4-BE49-F238E27FC236}">
                <a16:creationId xmlns:a16="http://schemas.microsoft.com/office/drawing/2014/main" id="{46D98AAF-0407-6D40-10DE-7191DF0EEE3F}"/>
              </a:ext>
            </a:extLst>
          </p:cNvPr>
          <p:cNvSpPr txBox="1"/>
          <p:nvPr/>
        </p:nvSpPr>
        <p:spPr>
          <a:xfrm>
            <a:off x="5857054" y="4928365"/>
            <a:ext cx="2013452" cy="400110"/>
          </a:xfrm>
          <a:prstGeom prst="rect">
            <a:avLst/>
          </a:prstGeom>
          <a:noFill/>
        </p:spPr>
        <p:txBody>
          <a:bodyPr wrap="square">
            <a:spAutoFit/>
          </a:bodyPr>
          <a:lstStyle/>
          <a:p>
            <a:pPr algn="r"/>
            <a:r>
              <a:rPr lang="en-US" sz="1000" dirty="0">
                <a:solidFill>
                  <a:schemeClr val="bg1"/>
                </a:solidFill>
                <a:latin typeface="News Gothic MT" panose="020B0503020103020203" pitchFamily="34" charset="0"/>
              </a:rPr>
              <a:t>RMSE=5.1e15</a:t>
            </a:r>
          </a:p>
          <a:p>
            <a:pPr algn="r"/>
            <a:r>
              <a:rPr lang="en-US" sz="1000" dirty="0">
                <a:solidFill>
                  <a:schemeClr val="bg1"/>
                </a:solidFill>
                <a:latin typeface="News Gothic MT" panose="020B0503020103020203" pitchFamily="34" charset="0"/>
              </a:rPr>
              <a:t>Median difference=1.7e15</a:t>
            </a:r>
          </a:p>
        </p:txBody>
      </p:sp>
    </p:spTree>
    <p:extLst>
      <p:ext uri="{BB962C8B-B14F-4D97-AF65-F5344CB8AC3E}">
        <p14:creationId xmlns:p14="http://schemas.microsoft.com/office/powerpoint/2010/main" val="36588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22944</TotalTime>
  <Words>3795</Words>
  <Application>Microsoft Macintosh PowerPoint</Application>
  <PresentationFormat>ワイド画面</PresentationFormat>
  <Paragraphs>322</Paragraphs>
  <Slides>16</Slides>
  <Notes>12</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16</vt:i4>
      </vt:variant>
    </vt:vector>
  </HeadingPairs>
  <TitlesOfParts>
    <vt:vector size="27" baseType="lpstr">
      <vt:lpstr>System Font Regular</vt:lpstr>
      <vt:lpstr>system-ui</vt:lpstr>
      <vt:lpstr>Aptos</vt:lpstr>
      <vt:lpstr>Aptos Display</vt:lpstr>
      <vt:lpstr>Arial</vt:lpstr>
      <vt:lpstr>Calibri</vt:lpstr>
      <vt:lpstr>Franklin Gothic Book</vt:lpstr>
      <vt:lpstr>News Gothic MT</vt:lpstr>
      <vt:lpstr>Symbol</vt:lpstr>
      <vt:lpstr>Times New Roman</vt:lpstr>
      <vt:lpstr>Office Theme</vt:lpstr>
      <vt:lpstr>TEMPO Validation Highlights</vt:lpstr>
      <vt:lpstr>TEMPO Validation Plan &amp; Report</vt:lpstr>
      <vt:lpstr>Very special thank you to all contributors to this effort —Stay tuned for more results not shown today!</vt:lpstr>
      <vt:lpstr>Product Specific Performance Indicators (PSPI)</vt:lpstr>
      <vt:lpstr>PSPI-01</vt:lpstr>
      <vt:lpstr>PSPI-03</vt:lpstr>
      <vt:lpstr>PSPI-07</vt:lpstr>
      <vt:lpstr>PSPI-07</vt:lpstr>
      <vt:lpstr>PSPI-07</vt:lpstr>
      <vt:lpstr>PSPI-02, -04, -06: TropNO2</vt:lpstr>
      <vt:lpstr>PSPI-02, -04, -06: TotHCHO</vt:lpstr>
      <vt:lpstr>PSPI-02, -04, -06: TotO3</vt:lpstr>
      <vt:lpstr>TEMPO Monthly Science Calls</vt:lpstr>
      <vt:lpstr>Very special thank you to all contributors to this effort —Stay tuned for more results not shown today!</vt:lpstr>
      <vt:lpstr>PowerPoint プレゼンテーション</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Judd, Laura M. (LARC-E303)</dc:creator>
  <cp:lastModifiedBy>Hiroshi TANIMOTO</cp:lastModifiedBy>
  <cp:revision>61</cp:revision>
  <dcterms:created xsi:type="dcterms:W3CDTF">2025-05-22T19:34:57Z</dcterms:created>
  <dcterms:modified xsi:type="dcterms:W3CDTF">2025-07-26T09:04:58Z</dcterms:modified>
</cp:coreProperties>
</file>