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12192000"/>
  <p:notesSz cx="6797675" cy="9928225"/>
  <p:embeddedFontLst>
    <p:embeddedFont>
      <p:font typeface="Arial Black"/>
      <p:regular r:id="rId31"/>
    </p:embeddedFont>
    <p:embeddedFont>
      <p:font typeface="Gill Sans"/>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634">
          <p15:clr>
            <a:srgbClr val="A4A3A4"/>
          </p15:clr>
        </p15:guide>
        <p15:guide id="2" pos="3863">
          <p15:clr>
            <a:srgbClr val="A4A3A4"/>
          </p15:clr>
        </p15:guide>
        <p15:guide id="3" orient="horz" pos="2183">
          <p15:clr>
            <a:srgbClr val="A4A3A4"/>
          </p15:clr>
        </p15:guide>
        <p15:guide id="4" orient="horz" pos="3430">
          <p15:clr>
            <a:srgbClr val="A4A3A4"/>
          </p15:clr>
        </p15:guide>
      </p15:sldGuideLst>
    </p:ext>
    <p:ext uri="{2D200454-40CA-4A62-9FC3-DE9A4176ACB9}">
      <p15:notesGuideLst>
        <p15:guide id="1" orient="horz" pos="3128">
          <p15:clr>
            <a:srgbClr val="A4A3A4"/>
          </p15:clr>
        </p15:guide>
        <p15:guide id="2" pos="2141">
          <p15:clr>
            <a:srgbClr val="A4A3A4"/>
          </p15:clr>
        </p15:guide>
      </p15:notesGuideLst>
    </p:ext>
    <p:ext uri="GoogleSlidesCustomDataVersion2">
      <go:slidesCustomData xmlns:go="http://customooxmlschemas.google.com/" r:id="rId34" roundtripDataSignature="AMtx7mht/jZpsMlz12fLYytFKxR8FnAB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B85198-9773-41CB-81F2-FBC6D8DABAE7}">
  <a:tblStyle styleId="{76B85198-9773-41CB-81F2-FBC6D8DABAE7}" styleName="Table_0">
    <a:wholeTbl>
      <a:tcTxStyle b="off" i="off">
        <a:font>
          <a:latin typeface="Gill Sans MT"/>
          <a:ea typeface="Gill Sans MT"/>
          <a:cs typeface="Gill Sans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AF1"/>
          </a:solidFill>
        </a:fill>
      </a:tcStyle>
    </a:wholeTbl>
    <a:band1H>
      <a:tcTxStyle b="off" i="off"/>
      <a:tcStyle>
        <a:fill>
          <a:solidFill>
            <a:srgbClr val="CED2E2"/>
          </a:solidFill>
        </a:fill>
      </a:tcStyle>
    </a:band1H>
    <a:band2H>
      <a:tcTxStyle b="off" i="off"/>
    </a:band2H>
    <a:band1V>
      <a:tcTxStyle b="off" i="off"/>
      <a:tcStyle>
        <a:fill>
          <a:solidFill>
            <a:srgbClr val="CED2E2"/>
          </a:solidFill>
        </a:fill>
      </a:tcStyle>
    </a:band1V>
    <a:band2V>
      <a:tcTxStyle b="off" i="off"/>
    </a:band2V>
    <a:lastCol>
      <a:tcTxStyle b="on" i="off">
        <a:font>
          <a:latin typeface="Gill Sans MT"/>
          <a:ea typeface="Gill Sans MT"/>
          <a:cs typeface="Gill Sans MT"/>
        </a:font>
        <a:schemeClr val="lt1"/>
      </a:tcTxStyle>
      <a:tcStyle>
        <a:fill>
          <a:solidFill>
            <a:schemeClr val="accent1"/>
          </a:solidFill>
        </a:fill>
      </a:tcStyle>
    </a:lastCol>
    <a:firstCol>
      <a:tcTxStyle b="on" i="off">
        <a:font>
          <a:latin typeface="Gill Sans MT"/>
          <a:ea typeface="Gill Sans MT"/>
          <a:cs typeface="Gill Sans MT"/>
        </a:font>
        <a:schemeClr val="lt1"/>
      </a:tcTxStyle>
      <a:tcStyle>
        <a:fill>
          <a:solidFill>
            <a:schemeClr val="accent1"/>
          </a:solidFill>
        </a:fill>
      </a:tcStyle>
    </a:firstCol>
    <a:lastRow>
      <a:tcTxStyle b="on" i="off">
        <a:font>
          <a:latin typeface="Gill Sans MT"/>
          <a:ea typeface="Gill Sans MT"/>
          <a:cs typeface="Gill Sans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Gill Sans MT"/>
          <a:ea typeface="Gill Sans MT"/>
          <a:cs typeface="Gill Sans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760BDC71-AC7B-4198-8564-1AEC64168C8E}"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634" orient="horz"/>
        <p:guide pos="3863"/>
        <p:guide pos="2183" orient="horz"/>
        <p:guide pos="3430" orient="horz"/>
      </p:guideLst>
    </p:cSldViewPr>
  </p:slideViewPr>
  <p:notesViewPr>
    <p:cSldViewPr snapToGrid="0">
      <p:cViewPr varScale="1">
        <p:scale>
          <a:sx n="100" d="100"/>
          <a:sy n="100" d="100"/>
        </p:scale>
        <p:origin x="0" y="0"/>
      </p:cViewPr>
      <p:guideLst>
        <p:guide pos="3128" orient="horz"/>
        <p:guide pos="2141"/>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ialBlack-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GillSans-bold.fntdata"/><Relationship Id="rId10" Type="http://schemas.openxmlformats.org/officeDocument/2006/relationships/slide" Target="slides/slide4.xml"/><Relationship Id="rId32" Type="http://schemas.openxmlformats.org/officeDocument/2006/relationships/font" Target="fonts/GillSans-regular.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8"/>
            <a:ext cx="2945660" cy="498135"/>
          </a:xfrm>
          <a:prstGeom prst="rect">
            <a:avLst/>
          </a:prstGeom>
          <a:noFill/>
          <a:ln>
            <a:noFill/>
          </a:ln>
        </p:spPr>
        <p:txBody>
          <a:bodyPr anchorCtr="0" anchor="t" bIns="46025" lIns="92075" spcFirstLastPara="1" rIns="92075" wrap="square" tIns="460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2" y="8"/>
            <a:ext cx="2945660" cy="498135"/>
          </a:xfrm>
          <a:prstGeom prst="rect">
            <a:avLst/>
          </a:prstGeom>
          <a:noFill/>
          <a:ln>
            <a:noFill/>
          </a:ln>
        </p:spPr>
        <p:txBody>
          <a:bodyPr anchorCtr="0" anchor="t" bIns="46025" lIns="92075" spcFirstLastPara="1" rIns="92075" wrap="square" tIns="460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30092"/>
            <a:ext cx="2945660" cy="498134"/>
          </a:xfrm>
          <a:prstGeom prst="rect">
            <a:avLst/>
          </a:prstGeom>
          <a:noFill/>
          <a:ln>
            <a:noFill/>
          </a:ln>
        </p:spPr>
        <p:txBody>
          <a:bodyPr anchorCtr="0" anchor="b" bIns="46025" lIns="92075" spcFirstLastPara="1" rIns="92075" wrap="square" tIns="460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Good afternoon everybody. My name is Dongwon Lee, I`m director of Environmental Satellite Center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or ESC for short. Let me start my presentation.</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My presentation title is monitoring Air Quality and climate change of Asia using GEMS.</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GEMS is short for Geostationary Environmental Monitoring Spectrometer, which means jewels and this is the first of its kind in the world. </a:t>
            </a:r>
            <a:endParaRPr/>
          </a:p>
        </p:txBody>
      </p:sp>
      <p:sp>
        <p:nvSpPr>
          <p:cNvPr id="186" name="Google Shape;186;p1: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0: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443" name="Google Shape;443;p10: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1: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466" name="Google Shape;466;p11: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2: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483" name="Google Shape;483;p12: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13: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500" name="Google Shape;500;p13: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1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14: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522" name="Google Shape;522;p14: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15: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538" name="Google Shape;538;p15: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16: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554" name="Google Shape;554;p16: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17: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570" name="Google Shape;570;p17: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1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18: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589" name="Google Shape;589;p18: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19: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611" name="Google Shape;611;p19: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2: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201" name="Google Shape;201;p2: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2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21: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630" name="Google Shape;630;p21: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2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22: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646" name="Google Shape;646;p22: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3: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662" name="Google Shape;662;p23: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24: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681" name="Google Shape;681;p24: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5: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25:notes"/>
          <p:cNvSpPr txBox="1"/>
          <p:nvPr>
            <p:ph idx="1" type="body"/>
          </p:nvPr>
        </p:nvSpPr>
        <p:spPr>
          <a:xfrm>
            <a:off x="688817" y="4821506"/>
            <a:ext cx="5510400" cy="3945000"/>
          </a:xfrm>
          <a:prstGeom prst="rect">
            <a:avLst/>
          </a:prstGeom>
          <a:noFill/>
          <a:ln>
            <a:noFill/>
          </a:ln>
        </p:spPr>
        <p:txBody>
          <a:bodyPr anchorCtr="0" anchor="t" bIns="48300" lIns="96600" spcFirstLastPara="1" rIns="96600" wrap="square" tIns="483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02" name="Google Shape;702;p25:notes"/>
          <p:cNvSpPr txBox="1"/>
          <p:nvPr>
            <p:ph idx="12" type="sldNum"/>
          </p:nvPr>
        </p:nvSpPr>
        <p:spPr>
          <a:xfrm>
            <a:off x="3901698" y="9516039"/>
            <a:ext cx="2985000" cy="502800"/>
          </a:xfrm>
          <a:prstGeom prst="rect">
            <a:avLst/>
          </a:prstGeom>
          <a:noFill/>
          <a:ln>
            <a:noFill/>
          </a:ln>
        </p:spPr>
        <p:txBody>
          <a:bodyPr anchorCtr="0" anchor="b" bIns="48300" lIns="96600" spcFirstLastPara="1" rIns="96600" wrap="square" tIns="483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3: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246" name="Google Shape;246;p3: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4: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271" name="Google Shape;271;p4: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5: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290" name="Google Shape;290;p5: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6: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306" name="Google Shape;306;p6: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7: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rtl="0" algn="l">
              <a:lnSpc>
                <a:spcPct val="100000"/>
              </a:lnSpc>
              <a:spcBef>
                <a:spcPts val="0"/>
              </a:spcBef>
              <a:spcAft>
                <a:spcPts val="0"/>
              </a:spcAft>
              <a:buSzPts val="1400"/>
              <a:buNone/>
            </a:pPr>
            <a:r>
              <a:t/>
            </a:r>
            <a:endParaRPr/>
          </a:p>
        </p:txBody>
      </p:sp>
      <p:sp>
        <p:nvSpPr>
          <p:cNvPr id="347" name="Google Shape;347;p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8: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392" name="Google Shape;392;p8: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9:notes"/>
          <p:cNvSpPr txBox="1"/>
          <p:nvPr>
            <p:ph idx="1" type="body"/>
          </p:nvPr>
        </p:nvSpPr>
        <p:spPr>
          <a:xfrm>
            <a:off x="679768" y="4777966"/>
            <a:ext cx="5438140" cy="3909239"/>
          </a:xfrm>
          <a:prstGeom prst="rect">
            <a:avLst/>
          </a:prstGeom>
          <a:noFill/>
          <a:ln>
            <a:noFill/>
          </a:ln>
        </p:spPr>
        <p:txBody>
          <a:bodyPr anchorCtr="0" anchor="t" bIns="46025" lIns="92075" spcFirstLastPara="1" rIns="92075" wrap="square" tIns="46025">
            <a:noAutofit/>
          </a:bodyPr>
          <a:lstStyle/>
          <a:p>
            <a:pPr indent="0" lvl="0" marL="0" marR="0" rtl="0" algn="just">
              <a:lnSpc>
                <a:spcPct val="150000"/>
              </a:lnSpc>
              <a:spcBef>
                <a:spcPts val="0"/>
              </a:spcBef>
              <a:spcAft>
                <a:spcPts val="0"/>
              </a:spcAft>
              <a:buSzPts val="1400"/>
              <a:buNone/>
            </a:pPr>
            <a:r>
              <a:t/>
            </a:r>
            <a:endParaRPr sz="1800">
              <a:solidFill>
                <a:srgbClr val="000000"/>
              </a:solidFill>
              <a:latin typeface="Arial"/>
              <a:ea typeface="Arial"/>
              <a:cs typeface="Arial"/>
              <a:sym typeface="Arial"/>
            </a:endParaRPr>
          </a:p>
        </p:txBody>
      </p:sp>
      <p:sp>
        <p:nvSpPr>
          <p:cNvPr id="426" name="Google Shape;426;p9:notes"/>
          <p:cNvSpPr txBox="1"/>
          <p:nvPr>
            <p:ph idx="12" type="sldNum"/>
          </p:nvPr>
        </p:nvSpPr>
        <p:spPr>
          <a:xfrm>
            <a:off x="3850442" y="9430092"/>
            <a:ext cx="2945660" cy="498134"/>
          </a:xfrm>
          <a:prstGeom prst="rect">
            <a:avLst/>
          </a:prstGeom>
          <a:noFill/>
          <a:ln>
            <a:noFill/>
          </a:ln>
        </p:spPr>
        <p:txBody>
          <a:bodyPr anchorCtr="0" anchor="b" bIns="46025" lIns="92075" spcFirstLastPara="1" rIns="92075" wrap="square" tIns="460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1.jpg"/><Relationship Id="rId4"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7.gif"/><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표지">
  <p:cSld name="12_표지">
    <p:bg>
      <p:bgPr>
        <a:solidFill>
          <a:schemeClr val="lt1"/>
        </a:solidFill>
      </p:bgPr>
    </p:bg>
    <p:spTree>
      <p:nvGrpSpPr>
        <p:cNvPr id="10" name="Shape 10"/>
        <p:cNvGrpSpPr/>
        <p:nvPr/>
      </p:nvGrpSpPr>
      <p:grpSpPr>
        <a:xfrm>
          <a:off x="0" y="0"/>
          <a:ext cx="0" cy="0"/>
          <a:chOff x="0" y="0"/>
          <a:chExt cx="0" cy="0"/>
        </a:xfrm>
      </p:grpSpPr>
      <p:sp>
        <p:nvSpPr>
          <p:cNvPr id="11" name="Google Shape;11;p27"/>
          <p:cNvSpPr/>
          <p:nvPr/>
        </p:nvSpPr>
        <p:spPr>
          <a:xfrm rot="-174591">
            <a:off x="-127862" y="-38448"/>
            <a:ext cx="12301254" cy="4319415"/>
          </a:xfrm>
          <a:prstGeom prst="flowChartDocument">
            <a:avLst/>
          </a:prstGeom>
          <a:solidFill>
            <a:srgbClr val="D3E5F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12" name="Google Shape;12;p27"/>
          <p:cNvPicPr preferRelativeResize="0"/>
          <p:nvPr/>
        </p:nvPicPr>
        <p:blipFill rotWithShape="1">
          <a:blip r:embed="rId2">
            <a:alphaModFix/>
          </a:blip>
          <a:srcRect b="0" l="0" r="0" t="0"/>
          <a:stretch/>
        </p:blipFill>
        <p:spPr>
          <a:xfrm>
            <a:off x="0" y="-39051"/>
            <a:ext cx="12192000" cy="3799874"/>
          </a:xfrm>
          <a:prstGeom prst="rect">
            <a:avLst/>
          </a:prstGeom>
          <a:noFill/>
          <a:ln>
            <a:noFill/>
          </a:ln>
        </p:spPr>
      </p:pic>
      <p:sp>
        <p:nvSpPr>
          <p:cNvPr id="13" name="Google Shape;13;p27"/>
          <p:cNvSpPr txBox="1"/>
          <p:nvPr>
            <p:ph idx="1" type="body"/>
          </p:nvPr>
        </p:nvSpPr>
        <p:spPr>
          <a:xfrm>
            <a:off x="1036955" y="1240155"/>
            <a:ext cx="6400165" cy="3746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F2F2F2"/>
              </a:buClr>
              <a:buSzPts val="2000"/>
              <a:buFont typeface="Arial"/>
              <a:buNone/>
              <a:defRPr b="0" i="0" sz="2000" u="none" cap="none" strike="noStrike">
                <a:solidFill>
                  <a:srgbClr val="F2F2F2"/>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Gill Sans"/>
                <a:ea typeface="Gill Sans"/>
                <a:cs typeface="Gill Sans"/>
                <a:sym typeface="Gill Sans"/>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Gill Sans"/>
                <a:ea typeface="Gill Sans"/>
                <a:cs typeface="Gill Sans"/>
                <a:sym typeface="Gill Sans"/>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4" name="Google Shape;14;p27"/>
          <p:cNvSpPr txBox="1"/>
          <p:nvPr>
            <p:ph type="title"/>
          </p:nvPr>
        </p:nvSpPr>
        <p:spPr>
          <a:xfrm>
            <a:off x="985468" y="189928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Gill Sans"/>
              <a:buNone/>
              <a:defRPr b="1" i="0" sz="44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 name="Google Shape;15;p27"/>
          <p:cNvPicPr preferRelativeResize="0"/>
          <p:nvPr/>
        </p:nvPicPr>
        <p:blipFill rotWithShape="1">
          <a:blip r:embed="rId3">
            <a:alphaModFix/>
          </a:blip>
          <a:srcRect b="0" l="0" r="0" t="0"/>
          <a:stretch/>
        </p:blipFill>
        <p:spPr>
          <a:xfrm rot="-5400000">
            <a:off x="10724085" y="1425174"/>
            <a:ext cx="1095564" cy="1128763"/>
          </a:xfrm>
          <a:prstGeom prst="rect">
            <a:avLst/>
          </a:prstGeom>
          <a:noFill/>
          <a:ln>
            <a:noFill/>
          </a:ln>
          <a:effectLst>
            <a:outerShdw blurRad="127000" rotWithShape="0" algn="ctr" dir="2700000" dist="254000">
              <a:srgbClr val="7F7F7F">
                <a:alpha val="42352"/>
              </a:srgbClr>
            </a:outerShdw>
          </a:effectLst>
        </p:spPr>
      </p:pic>
      <p:pic>
        <p:nvPicPr>
          <p:cNvPr id="16" name="Google Shape;16;p27"/>
          <p:cNvPicPr preferRelativeResize="0"/>
          <p:nvPr/>
        </p:nvPicPr>
        <p:blipFill rotWithShape="1">
          <a:blip r:embed="rId3">
            <a:alphaModFix/>
          </a:blip>
          <a:srcRect b="0" l="0" r="0" t="0"/>
          <a:stretch/>
        </p:blipFill>
        <p:spPr>
          <a:xfrm rot="1800000">
            <a:off x="9218656" y="4184702"/>
            <a:ext cx="1521996" cy="1568117"/>
          </a:xfrm>
          <a:prstGeom prst="rect">
            <a:avLst/>
          </a:prstGeom>
          <a:noFill/>
          <a:ln>
            <a:noFill/>
          </a:ln>
          <a:effectLst>
            <a:outerShdw blurRad="127000" rotWithShape="0" algn="ctr" dir="2700000" dist="254000">
              <a:srgbClr val="7F7F7F">
                <a:alpha val="42352"/>
              </a:srgbClr>
            </a:outerShdw>
          </a:effectLst>
        </p:spPr>
      </p:pic>
      <p:cxnSp>
        <p:nvCxnSpPr>
          <p:cNvPr id="17" name="Google Shape;17;p27"/>
          <p:cNvCxnSpPr/>
          <p:nvPr/>
        </p:nvCxnSpPr>
        <p:spPr>
          <a:xfrm flipH="1" rot="10800000">
            <a:off x="2086252" y="6602822"/>
            <a:ext cx="7645134" cy="19920"/>
          </a:xfrm>
          <a:prstGeom prst="straightConnector1">
            <a:avLst/>
          </a:prstGeom>
          <a:noFill/>
          <a:ln cap="flat" cmpd="sng" w="9525">
            <a:solidFill>
              <a:srgbClr val="7F7F7F"/>
            </a:solidFill>
            <a:prstDash val="solid"/>
            <a:miter lim="800000"/>
            <a:headEnd len="sm" w="sm" type="none"/>
            <a:tailEnd len="sm" w="sm" type="none"/>
          </a:ln>
        </p:spPr>
      </p:cxnSp>
      <p:pic>
        <p:nvPicPr>
          <p:cNvPr id="18" name="Google Shape;18;p27"/>
          <p:cNvPicPr preferRelativeResize="0"/>
          <p:nvPr/>
        </p:nvPicPr>
        <p:blipFill rotWithShape="1">
          <a:blip r:embed="rId3">
            <a:alphaModFix/>
          </a:blip>
          <a:srcRect b="0" l="0" r="0" t="0"/>
          <a:stretch/>
        </p:blipFill>
        <p:spPr>
          <a:xfrm rot="-497455">
            <a:off x="6530141" y="4329706"/>
            <a:ext cx="1936786" cy="1995477"/>
          </a:xfrm>
          <a:prstGeom prst="rect">
            <a:avLst/>
          </a:prstGeom>
          <a:noFill/>
          <a:ln>
            <a:noFill/>
          </a:ln>
          <a:effectLst>
            <a:outerShdw blurRad="127000" rotWithShape="0" algn="ctr" dir="2700000" dist="254000">
              <a:srgbClr val="7F7F7F">
                <a:alpha val="42352"/>
              </a:srgbClr>
            </a:outerShdw>
          </a:effectLst>
        </p:spPr>
      </p:pic>
      <p:sp>
        <p:nvSpPr>
          <p:cNvPr id="19" name="Google Shape;19;p27"/>
          <p:cNvSpPr txBox="1"/>
          <p:nvPr>
            <p:ph idx="2" type="body"/>
          </p:nvPr>
        </p:nvSpPr>
        <p:spPr>
          <a:xfrm>
            <a:off x="1026794" y="4460875"/>
            <a:ext cx="6400165" cy="3746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3F3F3F"/>
              </a:buClr>
              <a:buSzPts val="2400"/>
              <a:buFont typeface="Arial"/>
              <a:buNone/>
              <a:defRPr b="0" i="0" sz="2400" u="none" cap="none" strike="noStrike">
                <a:solidFill>
                  <a:srgbClr val="3F3F3F"/>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Gill Sans"/>
                <a:ea typeface="Gill Sans"/>
                <a:cs typeface="Gill Sans"/>
                <a:sym typeface="Gill Sans"/>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Gill Sans"/>
                <a:ea typeface="Gill Sans"/>
                <a:cs typeface="Gill Sans"/>
                <a:sym typeface="Gill Sans"/>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pic>
        <p:nvPicPr>
          <p:cNvPr id="20" name="Google Shape;20;p27"/>
          <p:cNvPicPr preferRelativeResize="0"/>
          <p:nvPr/>
        </p:nvPicPr>
        <p:blipFill rotWithShape="1">
          <a:blip r:embed="rId3">
            <a:alphaModFix/>
          </a:blip>
          <a:srcRect b="0" l="0" r="0" t="0"/>
          <a:stretch/>
        </p:blipFill>
        <p:spPr>
          <a:xfrm rot="-1959162">
            <a:off x="10669089" y="2716679"/>
            <a:ext cx="1318804" cy="1358767"/>
          </a:xfrm>
          <a:prstGeom prst="rect">
            <a:avLst/>
          </a:prstGeom>
          <a:noFill/>
          <a:ln>
            <a:noFill/>
          </a:ln>
          <a:effectLst>
            <a:outerShdw blurRad="127000" rotWithShape="0" algn="ctr" dir="2700000" dist="254000">
              <a:srgbClr val="7F7F7F">
                <a:alpha val="42352"/>
              </a:srgbClr>
            </a:outerShdw>
          </a:effectLst>
        </p:spPr>
      </p:pic>
      <p:pic>
        <p:nvPicPr>
          <p:cNvPr id="21" name="Google Shape;21;p27"/>
          <p:cNvPicPr preferRelativeResize="0"/>
          <p:nvPr/>
        </p:nvPicPr>
        <p:blipFill rotWithShape="1">
          <a:blip r:embed="rId4">
            <a:alphaModFix/>
          </a:blip>
          <a:srcRect b="0" l="0" r="0" t="0"/>
          <a:stretch/>
        </p:blipFill>
        <p:spPr>
          <a:xfrm>
            <a:off x="-8878" y="6357253"/>
            <a:ext cx="2043841" cy="457200"/>
          </a:xfrm>
          <a:prstGeom prst="rect">
            <a:avLst/>
          </a:prstGeom>
          <a:noFill/>
          <a:ln>
            <a:noFill/>
          </a:ln>
        </p:spPr>
      </p:pic>
      <p:pic>
        <p:nvPicPr>
          <p:cNvPr id="22" name="Google Shape;22;p27"/>
          <p:cNvPicPr preferRelativeResize="0"/>
          <p:nvPr/>
        </p:nvPicPr>
        <p:blipFill rotWithShape="1">
          <a:blip r:embed="rId5">
            <a:alphaModFix/>
          </a:blip>
          <a:srcRect b="0" l="0" r="0" t="0"/>
          <a:stretch/>
        </p:blipFill>
        <p:spPr>
          <a:xfrm>
            <a:off x="9726956" y="6357291"/>
            <a:ext cx="2419912" cy="4571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내용-7">
  <p:cSld name="1_내용-7">
    <p:spTree>
      <p:nvGrpSpPr>
        <p:cNvPr id="101" name="Shape 101"/>
        <p:cNvGrpSpPr/>
        <p:nvPr/>
      </p:nvGrpSpPr>
      <p:grpSpPr>
        <a:xfrm>
          <a:off x="0" y="0"/>
          <a:ext cx="0" cy="0"/>
          <a:chOff x="0" y="0"/>
          <a:chExt cx="0" cy="0"/>
        </a:xfrm>
      </p:grpSpPr>
      <p:pic>
        <p:nvPicPr>
          <p:cNvPr id="102" name="Google Shape;102;p36"/>
          <p:cNvPicPr preferRelativeResize="0"/>
          <p:nvPr/>
        </p:nvPicPr>
        <p:blipFill rotWithShape="1">
          <a:blip r:embed="rId2">
            <a:alphaModFix/>
          </a:blip>
          <a:srcRect b="0" l="0" r="0" t="0"/>
          <a:stretch/>
        </p:blipFill>
        <p:spPr>
          <a:xfrm>
            <a:off x="2644" y="-9568"/>
            <a:ext cx="12192001" cy="609899"/>
          </a:xfrm>
          <a:prstGeom prst="rect">
            <a:avLst/>
          </a:prstGeom>
          <a:noFill/>
          <a:ln>
            <a:noFill/>
          </a:ln>
        </p:spPr>
      </p:pic>
      <p:sp>
        <p:nvSpPr>
          <p:cNvPr id="103" name="Google Shape;103;p36"/>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104" name="Google Shape;104;p36"/>
          <p:cNvPicPr preferRelativeResize="0"/>
          <p:nvPr/>
        </p:nvPicPr>
        <p:blipFill rotWithShape="1">
          <a:blip r:embed="rId3">
            <a:alphaModFix/>
          </a:blip>
          <a:srcRect b="0" l="0" r="0" t="0"/>
          <a:stretch/>
        </p:blipFill>
        <p:spPr>
          <a:xfrm>
            <a:off x="0" y="601656"/>
            <a:ext cx="12192001" cy="6256343"/>
          </a:xfrm>
          <a:prstGeom prst="rect">
            <a:avLst/>
          </a:prstGeom>
          <a:noFill/>
          <a:ln>
            <a:noFill/>
          </a:ln>
        </p:spPr>
      </p:pic>
      <p:sp>
        <p:nvSpPr>
          <p:cNvPr id="105" name="Google Shape;105;p36"/>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sp>
        <p:nvSpPr>
          <p:cNvPr id="106" name="Google Shape;106;p36"/>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7" name="Google Shape;107;p36"/>
          <p:cNvPicPr preferRelativeResize="0"/>
          <p:nvPr/>
        </p:nvPicPr>
        <p:blipFill rotWithShape="1">
          <a:blip r:embed="rId4">
            <a:alphaModFix/>
          </a:blip>
          <a:srcRect b="0" l="0" r="0" t="0"/>
          <a:stretch/>
        </p:blipFill>
        <p:spPr>
          <a:xfrm rot="-1512325">
            <a:off x="269928" y="26353"/>
            <a:ext cx="693503" cy="781166"/>
          </a:xfrm>
          <a:prstGeom prst="rect">
            <a:avLst/>
          </a:prstGeom>
          <a:noFill/>
          <a:ln>
            <a:noFill/>
          </a:ln>
          <a:effectLst>
            <a:outerShdw blurRad="63500" sx="102000" rotWithShape="0" algn="ctr" sy="102000">
              <a:srgbClr val="000000">
                <a:alpha val="40000"/>
              </a:srgbClr>
            </a:outerShdw>
          </a:effectLst>
        </p:spPr>
      </p:pic>
      <p:cxnSp>
        <p:nvCxnSpPr>
          <p:cNvPr id="108" name="Google Shape;108;p36"/>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109" name="Google Shape;109;p36"/>
          <p:cNvPicPr preferRelativeResize="0"/>
          <p:nvPr/>
        </p:nvPicPr>
        <p:blipFill rotWithShape="1">
          <a:blip r:embed="rId5">
            <a:alphaModFix/>
          </a:blip>
          <a:srcRect b="0" l="0" r="0" t="0"/>
          <a:stretch/>
        </p:blipFill>
        <p:spPr>
          <a:xfrm>
            <a:off x="9726956" y="6357291"/>
            <a:ext cx="2419912" cy="457162"/>
          </a:xfrm>
          <a:prstGeom prst="rect">
            <a:avLst/>
          </a:prstGeom>
          <a:noFill/>
          <a:ln>
            <a:noFill/>
          </a:ln>
        </p:spPr>
      </p:pic>
      <p:pic>
        <p:nvPicPr>
          <p:cNvPr id="110" name="Google Shape;110;p36"/>
          <p:cNvPicPr preferRelativeResize="0"/>
          <p:nvPr/>
        </p:nvPicPr>
        <p:blipFill rotWithShape="1">
          <a:blip r:embed="rId6">
            <a:alphaModFix/>
          </a:blip>
          <a:srcRect b="0" l="0" r="0" t="0"/>
          <a:stretch/>
        </p:blipFill>
        <p:spPr>
          <a:xfrm>
            <a:off x="-1" y="6357291"/>
            <a:ext cx="2043841"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내용-7">
  <p:cSld name="3_내용-7">
    <p:spTree>
      <p:nvGrpSpPr>
        <p:cNvPr id="111" name="Shape 111"/>
        <p:cNvGrpSpPr/>
        <p:nvPr/>
      </p:nvGrpSpPr>
      <p:grpSpPr>
        <a:xfrm>
          <a:off x="0" y="0"/>
          <a:ext cx="0" cy="0"/>
          <a:chOff x="0" y="0"/>
          <a:chExt cx="0" cy="0"/>
        </a:xfrm>
      </p:grpSpPr>
      <p:pic>
        <p:nvPicPr>
          <p:cNvPr id="112" name="Google Shape;112;p37"/>
          <p:cNvPicPr preferRelativeResize="0"/>
          <p:nvPr/>
        </p:nvPicPr>
        <p:blipFill rotWithShape="1">
          <a:blip r:embed="rId2">
            <a:alphaModFix/>
          </a:blip>
          <a:srcRect b="0" l="0" r="0" t="0"/>
          <a:stretch/>
        </p:blipFill>
        <p:spPr>
          <a:xfrm>
            <a:off x="0" y="601656"/>
            <a:ext cx="12192001" cy="6256343"/>
          </a:xfrm>
          <a:prstGeom prst="rect">
            <a:avLst/>
          </a:prstGeom>
          <a:noFill/>
          <a:ln>
            <a:noFill/>
          </a:ln>
        </p:spPr>
      </p:pic>
      <p:pic>
        <p:nvPicPr>
          <p:cNvPr id="113" name="Google Shape;113;p37"/>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114" name="Google Shape;114;p37"/>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15" name="Google Shape;115;p37"/>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sp>
        <p:nvSpPr>
          <p:cNvPr id="116" name="Google Shape;116;p37"/>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37"/>
          <p:cNvPicPr preferRelativeResize="0"/>
          <p:nvPr/>
        </p:nvPicPr>
        <p:blipFill rotWithShape="1">
          <a:blip r:embed="rId4">
            <a:alphaModFix/>
          </a:blip>
          <a:srcRect b="0" l="0" r="0" t="0"/>
          <a:stretch/>
        </p:blipFill>
        <p:spPr>
          <a:xfrm rot="-1512325">
            <a:off x="269928" y="26353"/>
            <a:ext cx="693503" cy="781166"/>
          </a:xfrm>
          <a:prstGeom prst="rect">
            <a:avLst/>
          </a:prstGeom>
          <a:noFill/>
          <a:ln>
            <a:noFill/>
          </a:ln>
          <a:effectLst>
            <a:outerShdw blurRad="63500" sx="102000" rotWithShape="0" algn="ctr" sy="102000">
              <a:srgbClr val="000000">
                <a:alpha val="40000"/>
              </a:srgbClr>
            </a:outerShdw>
          </a:effectLst>
        </p:spPr>
      </p:pic>
      <p:cxnSp>
        <p:nvCxnSpPr>
          <p:cNvPr id="118" name="Google Shape;118;p37"/>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119" name="Google Shape;119;p37"/>
          <p:cNvPicPr preferRelativeResize="0"/>
          <p:nvPr/>
        </p:nvPicPr>
        <p:blipFill rotWithShape="1">
          <a:blip r:embed="rId5">
            <a:alphaModFix/>
          </a:blip>
          <a:srcRect b="0" l="0" r="0" t="0"/>
          <a:stretch/>
        </p:blipFill>
        <p:spPr>
          <a:xfrm>
            <a:off x="9726956" y="6357291"/>
            <a:ext cx="2419912" cy="457162"/>
          </a:xfrm>
          <a:prstGeom prst="rect">
            <a:avLst/>
          </a:prstGeom>
          <a:noFill/>
          <a:ln>
            <a:noFill/>
          </a:ln>
        </p:spPr>
      </p:pic>
      <p:pic>
        <p:nvPicPr>
          <p:cNvPr id="120" name="Google Shape;120;p37"/>
          <p:cNvPicPr preferRelativeResize="0"/>
          <p:nvPr/>
        </p:nvPicPr>
        <p:blipFill rotWithShape="1">
          <a:blip r:embed="rId6">
            <a:alphaModFix/>
          </a:blip>
          <a:srcRect b="0" l="0" r="0" t="0"/>
          <a:stretch/>
        </p:blipFill>
        <p:spPr>
          <a:xfrm>
            <a:off x="-1" y="6357291"/>
            <a:ext cx="2043841"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내용">
  <p:cSld name="4_내용">
    <p:spTree>
      <p:nvGrpSpPr>
        <p:cNvPr id="121" name="Shape 121"/>
        <p:cNvGrpSpPr/>
        <p:nvPr/>
      </p:nvGrpSpPr>
      <p:grpSpPr>
        <a:xfrm>
          <a:off x="0" y="0"/>
          <a:ext cx="0" cy="0"/>
          <a:chOff x="0" y="0"/>
          <a:chExt cx="0" cy="0"/>
        </a:xfrm>
      </p:grpSpPr>
      <p:grpSp>
        <p:nvGrpSpPr>
          <p:cNvPr id="122" name="Google Shape;122;p38"/>
          <p:cNvGrpSpPr/>
          <p:nvPr/>
        </p:nvGrpSpPr>
        <p:grpSpPr>
          <a:xfrm>
            <a:off x="0" y="-9568"/>
            <a:ext cx="12194645" cy="655618"/>
            <a:chOff x="0" y="-9568"/>
            <a:chExt cx="12194645" cy="655618"/>
          </a:xfrm>
        </p:grpSpPr>
        <p:pic>
          <p:nvPicPr>
            <p:cNvPr id="123" name="Google Shape;123;p38"/>
            <p:cNvPicPr preferRelativeResize="0"/>
            <p:nvPr/>
          </p:nvPicPr>
          <p:blipFill rotWithShape="1">
            <a:blip r:embed="rId2">
              <a:alphaModFix/>
            </a:blip>
            <a:srcRect b="0" l="0" r="0" t="0"/>
            <a:stretch/>
          </p:blipFill>
          <p:spPr>
            <a:xfrm>
              <a:off x="2644" y="-9568"/>
              <a:ext cx="12192001" cy="609899"/>
            </a:xfrm>
            <a:prstGeom prst="rect">
              <a:avLst/>
            </a:prstGeom>
            <a:noFill/>
            <a:ln>
              <a:noFill/>
            </a:ln>
          </p:spPr>
        </p:pic>
        <p:sp>
          <p:nvSpPr>
            <p:cNvPr id="124" name="Google Shape;124;p38"/>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125" name="Google Shape;125;p38"/>
          <p:cNvSpPr txBox="1"/>
          <p:nvPr>
            <p:ph idx="12" type="sldNum"/>
          </p:nvPr>
        </p:nvSpPr>
        <p:spPr>
          <a:xfrm>
            <a:off x="4724400"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126" name="Google Shape;126;p38"/>
          <p:cNvSpPr txBox="1"/>
          <p:nvPr>
            <p:ph idx="1" type="body"/>
          </p:nvPr>
        </p:nvSpPr>
        <p:spPr>
          <a:xfrm>
            <a:off x="519113" y="1400175"/>
            <a:ext cx="11161712" cy="46878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Gill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27" name="Google Shape;127;p38"/>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128" name="Google Shape;128;p38"/>
          <p:cNvCxnSpPr/>
          <p:nvPr/>
        </p:nvCxnSpPr>
        <p:spPr>
          <a:xfrm>
            <a:off x="2044389" y="6602821"/>
            <a:ext cx="7686997" cy="0"/>
          </a:xfrm>
          <a:prstGeom prst="straightConnector1">
            <a:avLst/>
          </a:prstGeom>
          <a:noFill/>
          <a:ln cap="flat" cmpd="sng" w="9525">
            <a:solidFill>
              <a:srgbClr val="A5A5A5"/>
            </a:solidFill>
            <a:prstDash val="solid"/>
            <a:miter lim="800000"/>
            <a:headEnd len="sm" w="sm" type="none"/>
            <a:tailEnd len="sm" w="sm" type="none"/>
          </a:ln>
        </p:spPr>
      </p:cxnSp>
      <p:pic>
        <p:nvPicPr>
          <p:cNvPr id="129" name="Google Shape;129;p38"/>
          <p:cNvPicPr preferRelativeResize="0"/>
          <p:nvPr/>
        </p:nvPicPr>
        <p:blipFill rotWithShape="1">
          <a:blip r:embed="rId3">
            <a:alphaModFix/>
          </a:blip>
          <a:srcRect b="0" l="0" r="0" t="0"/>
          <a:stretch/>
        </p:blipFill>
        <p:spPr>
          <a:xfrm>
            <a:off x="0" y="6280521"/>
            <a:ext cx="2044389" cy="458689"/>
          </a:xfrm>
          <a:prstGeom prst="rect">
            <a:avLst/>
          </a:prstGeom>
          <a:noFill/>
          <a:ln>
            <a:noFill/>
          </a:ln>
        </p:spPr>
      </p:pic>
      <p:pic>
        <p:nvPicPr>
          <p:cNvPr id="130" name="Google Shape;130;p38"/>
          <p:cNvPicPr preferRelativeResize="0"/>
          <p:nvPr/>
        </p:nvPicPr>
        <p:blipFill rotWithShape="1">
          <a:blip r:embed="rId4">
            <a:alphaModFix/>
          </a:blip>
          <a:srcRect b="0" l="0" r="0" t="0"/>
          <a:stretch/>
        </p:blipFill>
        <p:spPr>
          <a:xfrm>
            <a:off x="9584872" y="6309708"/>
            <a:ext cx="2420711" cy="45840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내용">
  <p:cSld name="2_내용">
    <p:spTree>
      <p:nvGrpSpPr>
        <p:cNvPr id="131" name="Shape 131"/>
        <p:cNvGrpSpPr/>
        <p:nvPr/>
      </p:nvGrpSpPr>
      <p:grpSpPr>
        <a:xfrm>
          <a:off x="0" y="0"/>
          <a:ext cx="0" cy="0"/>
          <a:chOff x="0" y="0"/>
          <a:chExt cx="0" cy="0"/>
        </a:xfrm>
      </p:grpSpPr>
      <p:grpSp>
        <p:nvGrpSpPr>
          <p:cNvPr id="132" name="Google Shape;132;p39"/>
          <p:cNvGrpSpPr/>
          <p:nvPr/>
        </p:nvGrpSpPr>
        <p:grpSpPr>
          <a:xfrm>
            <a:off x="0" y="-9568"/>
            <a:ext cx="12194645" cy="655618"/>
            <a:chOff x="0" y="-9568"/>
            <a:chExt cx="12194645" cy="655618"/>
          </a:xfrm>
        </p:grpSpPr>
        <p:pic>
          <p:nvPicPr>
            <p:cNvPr id="133" name="Google Shape;133;p39"/>
            <p:cNvPicPr preferRelativeResize="0"/>
            <p:nvPr/>
          </p:nvPicPr>
          <p:blipFill rotWithShape="1">
            <a:blip r:embed="rId2">
              <a:alphaModFix/>
            </a:blip>
            <a:srcRect b="0" l="0" r="0" t="0"/>
            <a:stretch/>
          </p:blipFill>
          <p:spPr>
            <a:xfrm>
              <a:off x="2644" y="-9568"/>
              <a:ext cx="12192001" cy="609899"/>
            </a:xfrm>
            <a:prstGeom prst="rect">
              <a:avLst/>
            </a:prstGeom>
            <a:noFill/>
            <a:ln>
              <a:noFill/>
            </a:ln>
          </p:spPr>
        </p:pic>
        <p:sp>
          <p:nvSpPr>
            <p:cNvPr id="134" name="Google Shape;134;p39"/>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135" name="Google Shape;135;p39"/>
          <p:cNvSpPr txBox="1"/>
          <p:nvPr>
            <p:ph idx="12" type="sldNum"/>
          </p:nvPr>
        </p:nvSpPr>
        <p:spPr>
          <a:xfrm>
            <a:off x="11663464" y="6504869"/>
            <a:ext cx="528536"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136" name="Google Shape;136;p39"/>
          <p:cNvSpPr txBox="1"/>
          <p:nvPr>
            <p:ph idx="1" type="body"/>
          </p:nvPr>
        </p:nvSpPr>
        <p:spPr>
          <a:xfrm>
            <a:off x="519113" y="1400175"/>
            <a:ext cx="11161712" cy="46878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Gill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37" name="Google Shape;137;p39"/>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8" name="Google Shape;138;p39"/>
          <p:cNvPicPr preferRelativeResize="0"/>
          <p:nvPr/>
        </p:nvPicPr>
        <p:blipFill rotWithShape="1">
          <a:blip r:embed="rId3">
            <a:alphaModFix/>
          </a:blip>
          <a:srcRect b="0" l="0" r="0" t="0"/>
          <a:stretch/>
        </p:blipFill>
        <p:spPr>
          <a:xfrm rot="-1512325">
            <a:off x="269928" y="26353"/>
            <a:ext cx="693503" cy="781166"/>
          </a:xfrm>
          <a:prstGeom prst="rect">
            <a:avLst/>
          </a:prstGeom>
          <a:noFill/>
          <a:ln>
            <a:noFill/>
          </a:ln>
          <a:effectLst>
            <a:outerShdw blurRad="63500" sx="102000" rotWithShape="0" algn="ctr" sy="102000">
              <a:srgbClr val="000000">
                <a:alpha val="40000"/>
              </a:srgbClr>
            </a:outerShdw>
          </a:effectLst>
        </p:spPr>
      </p:pic>
      <p:pic>
        <p:nvPicPr>
          <p:cNvPr id="139" name="Google Shape;139;p39"/>
          <p:cNvPicPr preferRelativeResize="0"/>
          <p:nvPr/>
        </p:nvPicPr>
        <p:blipFill rotWithShape="1">
          <a:blip r:embed="rId4">
            <a:alphaModFix/>
          </a:blip>
          <a:srcRect b="0" l="0" r="0" t="0"/>
          <a:stretch/>
        </p:blipFill>
        <p:spPr>
          <a:xfrm>
            <a:off x="9726956" y="6357291"/>
            <a:ext cx="2419912" cy="457162"/>
          </a:xfrm>
          <a:prstGeom prst="rect">
            <a:avLst/>
          </a:prstGeom>
          <a:noFill/>
          <a:ln>
            <a:noFill/>
          </a:ln>
        </p:spPr>
      </p:pic>
      <p:pic>
        <p:nvPicPr>
          <p:cNvPr id="140" name="Google Shape;140;p39"/>
          <p:cNvPicPr preferRelativeResize="0"/>
          <p:nvPr/>
        </p:nvPicPr>
        <p:blipFill rotWithShape="1">
          <a:blip r:embed="rId5">
            <a:alphaModFix/>
          </a:blip>
          <a:srcRect b="0" l="0" r="0" t="0"/>
          <a:stretch/>
        </p:blipFill>
        <p:spPr>
          <a:xfrm>
            <a:off x="-1" y="635729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내용">
  <p:cSld name="5_내용">
    <p:spTree>
      <p:nvGrpSpPr>
        <p:cNvPr id="141" name="Shape 141"/>
        <p:cNvGrpSpPr/>
        <p:nvPr/>
      </p:nvGrpSpPr>
      <p:grpSpPr>
        <a:xfrm>
          <a:off x="0" y="0"/>
          <a:ext cx="0" cy="0"/>
          <a:chOff x="0" y="0"/>
          <a:chExt cx="0" cy="0"/>
        </a:xfrm>
      </p:grpSpPr>
      <p:grpSp>
        <p:nvGrpSpPr>
          <p:cNvPr id="142" name="Google Shape;142;p40"/>
          <p:cNvGrpSpPr/>
          <p:nvPr/>
        </p:nvGrpSpPr>
        <p:grpSpPr>
          <a:xfrm>
            <a:off x="0" y="-9568"/>
            <a:ext cx="12194645" cy="655618"/>
            <a:chOff x="0" y="-9568"/>
            <a:chExt cx="12194645" cy="655618"/>
          </a:xfrm>
        </p:grpSpPr>
        <p:pic>
          <p:nvPicPr>
            <p:cNvPr id="143" name="Google Shape;143;p40"/>
            <p:cNvPicPr preferRelativeResize="0"/>
            <p:nvPr/>
          </p:nvPicPr>
          <p:blipFill rotWithShape="1">
            <a:blip r:embed="rId2">
              <a:alphaModFix/>
            </a:blip>
            <a:srcRect b="0" l="0" r="0" t="0"/>
            <a:stretch/>
          </p:blipFill>
          <p:spPr>
            <a:xfrm>
              <a:off x="2644" y="-9568"/>
              <a:ext cx="12192001" cy="609899"/>
            </a:xfrm>
            <a:prstGeom prst="rect">
              <a:avLst/>
            </a:prstGeom>
            <a:noFill/>
            <a:ln>
              <a:noFill/>
            </a:ln>
          </p:spPr>
        </p:pic>
        <p:sp>
          <p:nvSpPr>
            <p:cNvPr id="144" name="Google Shape;144;p40"/>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145" name="Google Shape;145;p40"/>
          <p:cNvSpPr txBox="1"/>
          <p:nvPr>
            <p:ph idx="12" type="sldNum"/>
          </p:nvPr>
        </p:nvSpPr>
        <p:spPr>
          <a:xfrm>
            <a:off x="4720865" y="6522613"/>
            <a:ext cx="2743200" cy="280233"/>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146" name="Google Shape;146;p40"/>
          <p:cNvSpPr txBox="1"/>
          <p:nvPr>
            <p:ph idx="1" type="body"/>
          </p:nvPr>
        </p:nvSpPr>
        <p:spPr>
          <a:xfrm>
            <a:off x="519113" y="1400175"/>
            <a:ext cx="11161712" cy="46878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Gill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47" name="Google Shape;147;p40"/>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8" name="Google Shape;148;p40"/>
          <p:cNvPicPr preferRelativeResize="0"/>
          <p:nvPr/>
        </p:nvPicPr>
        <p:blipFill rotWithShape="1">
          <a:blip r:embed="rId3">
            <a:alphaModFix/>
          </a:blip>
          <a:srcRect b="0" l="0" r="0" t="0"/>
          <a:stretch/>
        </p:blipFill>
        <p:spPr>
          <a:xfrm rot="-1512325">
            <a:off x="269928" y="26353"/>
            <a:ext cx="693503" cy="781166"/>
          </a:xfrm>
          <a:prstGeom prst="rect">
            <a:avLst/>
          </a:prstGeom>
          <a:noFill/>
          <a:ln>
            <a:noFill/>
          </a:ln>
          <a:effectLst>
            <a:outerShdw blurRad="63500" sx="102000" rotWithShape="0" algn="ctr" sy="102000">
              <a:srgbClr val="000000">
                <a:alpha val="40000"/>
              </a:srgbClr>
            </a:outerShdw>
          </a:effectLst>
        </p:spPr>
      </p:pic>
      <p:cxnSp>
        <p:nvCxnSpPr>
          <p:cNvPr id="149" name="Google Shape;149;p40"/>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150" name="Google Shape;150;p40"/>
          <p:cNvPicPr preferRelativeResize="0"/>
          <p:nvPr/>
        </p:nvPicPr>
        <p:blipFill rotWithShape="1">
          <a:blip r:embed="rId4">
            <a:alphaModFix/>
          </a:blip>
          <a:srcRect b="0" l="0" r="0" t="0"/>
          <a:stretch/>
        </p:blipFill>
        <p:spPr>
          <a:xfrm>
            <a:off x="9726956" y="6357291"/>
            <a:ext cx="2419912" cy="457162"/>
          </a:xfrm>
          <a:prstGeom prst="rect">
            <a:avLst/>
          </a:prstGeom>
          <a:noFill/>
          <a:ln>
            <a:noFill/>
          </a:ln>
        </p:spPr>
      </p:pic>
      <p:pic>
        <p:nvPicPr>
          <p:cNvPr id="151" name="Google Shape;151;p40"/>
          <p:cNvPicPr preferRelativeResize="0"/>
          <p:nvPr/>
        </p:nvPicPr>
        <p:blipFill rotWithShape="1">
          <a:blip r:embed="rId5">
            <a:alphaModFix/>
          </a:blip>
          <a:srcRect b="0" l="0" r="0" t="0"/>
          <a:stretch/>
        </p:blipFill>
        <p:spPr>
          <a:xfrm>
            <a:off x="-1" y="6357291"/>
            <a:ext cx="2043841" cy="457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용-3">
  <p:cSld name="내용-3">
    <p:spTree>
      <p:nvGrpSpPr>
        <p:cNvPr id="152" name="Shape 152"/>
        <p:cNvGrpSpPr/>
        <p:nvPr/>
      </p:nvGrpSpPr>
      <p:grpSpPr>
        <a:xfrm>
          <a:off x="0" y="0"/>
          <a:ext cx="0" cy="0"/>
          <a:chOff x="0" y="0"/>
          <a:chExt cx="0" cy="0"/>
        </a:xfrm>
      </p:grpSpPr>
      <p:sp>
        <p:nvSpPr>
          <p:cNvPr id="153" name="Google Shape;153;p41"/>
          <p:cNvSpPr/>
          <p:nvPr/>
        </p:nvSpPr>
        <p:spPr>
          <a:xfrm>
            <a:off x="0" y="0"/>
            <a:ext cx="12192000" cy="3241040"/>
          </a:xfrm>
          <a:prstGeom prst="rect">
            <a:avLst/>
          </a:prstGeom>
          <a:solidFill>
            <a:srgbClr val="D8D8D8">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41"/>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cxnSp>
        <p:nvCxnSpPr>
          <p:cNvPr id="155" name="Google Shape;155;p41"/>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156" name="Google Shape;156;p41"/>
          <p:cNvPicPr preferRelativeResize="0"/>
          <p:nvPr/>
        </p:nvPicPr>
        <p:blipFill rotWithShape="1">
          <a:blip r:embed="rId2">
            <a:alphaModFix/>
          </a:blip>
          <a:srcRect b="0" l="0" r="0" t="0"/>
          <a:stretch/>
        </p:blipFill>
        <p:spPr>
          <a:xfrm>
            <a:off x="9726956" y="6357291"/>
            <a:ext cx="2419912" cy="457162"/>
          </a:xfrm>
          <a:prstGeom prst="rect">
            <a:avLst/>
          </a:prstGeom>
          <a:noFill/>
          <a:ln>
            <a:noFill/>
          </a:ln>
        </p:spPr>
      </p:pic>
      <p:pic>
        <p:nvPicPr>
          <p:cNvPr id="157" name="Google Shape;157;p41"/>
          <p:cNvPicPr preferRelativeResize="0"/>
          <p:nvPr/>
        </p:nvPicPr>
        <p:blipFill rotWithShape="1">
          <a:blip r:embed="rId3">
            <a:alphaModFix/>
          </a:blip>
          <a:srcRect b="0" l="0" r="0" t="0"/>
          <a:stretch/>
        </p:blipFill>
        <p:spPr>
          <a:xfrm>
            <a:off x="-1" y="635729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사용자 지정 레이아웃">
  <p:cSld name="1_사용자 지정 레이아웃">
    <p:spTree>
      <p:nvGrpSpPr>
        <p:cNvPr id="158" name="Shape 158"/>
        <p:cNvGrpSpPr/>
        <p:nvPr/>
      </p:nvGrpSpPr>
      <p:grpSpPr>
        <a:xfrm>
          <a:off x="0" y="0"/>
          <a:ext cx="0" cy="0"/>
          <a:chOff x="0" y="0"/>
          <a:chExt cx="0" cy="0"/>
        </a:xfrm>
      </p:grpSpPr>
      <p:sp>
        <p:nvSpPr>
          <p:cNvPr id="159" name="Google Shape;159;p42"/>
          <p:cNvSpPr/>
          <p:nvPr/>
        </p:nvSpPr>
        <p:spPr>
          <a:xfrm>
            <a:off x="0" y="565220"/>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60" name="Google Shape;160;p42"/>
          <p:cNvSpPr txBox="1"/>
          <p:nvPr>
            <p:ph idx="12" type="sldNum"/>
          </p:nvPr>
        </p:nvSpPr>
        <p:spPr>
          <a:xfrm>
            <a:off x="4720865" y="6522613"/>
            <a:ext cx="2743200" cy="280233"/>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cxnSp>
        <p:nvCxnSpPr>
          <p:cNvPr id="161" name="Google Shape;161;p42"/>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162" name="Google Shape;162;p42"/>
          <p:cNvPicPr preferRelativeResize="0"/>
          <p:nvPr/>
        </p:nvPicPr>
        <p:blipFill rotWithShape="1">
          <a:blip r:embed="rId2">
            <a:alphaModFix/>
          </a:blip>
          <a:srcRect b="0" l="0" r="0" t="0"/>
          <a:stretch/>
        </p:blipFill>
        <p:spPr>
          <a:xfrm>
            <a:off x="9726956" y="6357291"/>
            <a:ext cx="2419912" cy="457162"/>
          </a:xfrm>
          <a:prstGeom prst="rect">
            <a:avLst/>
          </a:prstGeom>
          <a:noFill/>
          <a:ln>
            <a:noFill/>
          </a:ln>
        </p:spPr>
      </p:pic>
      <p:pic>
        <p:nvPicPr>
          <p:cNvPr id="163" name="Google Shape;163;p42"/>
          <p:cNvPicPr preferRelativeResize="0"/>
          <p:nvPr/>
        </p:nvPicPr>
        <p:blipFill rotWithShape="1">
          <a:blip r:embed="rId3">
            <a:alphaModFix/>
          </a:blip>
          <a:srcRect b="0" l="0" r="0" t="0"/>
          <a:stretch/>
        </p:blipFill>
        <p:spPr>
          <a:xfrm>
            <a:off x="-1" y="6357291"/>
            <a:ext cx="2043841"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사용자 지정 레이아웃">
  <p:cSld name="2_사용자 지정 레이아웃">
    <p:spTree>
      <p:nvGrpSpPr>
        <p:cNvPr id="164" name="Shape 164"/>
        <p:cNvGrpSpPr/>
        <p:nvPr/>
      </p:nvGrpSpPr>
      <p:grpSpPr>
        <a:xfrm>
          <a:off x="0" y="0"/>
          <a:ext cx="0" cy="0"/>
          <a:chOff x="0" y="0"/>
          <a:chExt cx="0" cy="0"/>
        </a:xfrm>
      </p:grpSpPr>
      <p:sp>
        <p:nvSpPr>
          <p:cNvPr id="165" name="Google Shape;165;p43"/>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pic>
        <p:nvPicPr>
          <p:cNvPr id="166" name="Google Shape;166;p43"/>
          <p:cNvPicPr preferRelativeResize="0"/>
          <p:nvPr/>
        </p:nvPicPr>
        <p:blipFill rotWithShape="1">
          <a:blip r:embed="rId2">
            <a:alphaModFix/>
          </a:blip>
          <a:srcRect b="0" l="0" r="0" t="0"/>
          <a:stretch/>
        </p:blipFill>
        <p:spPr>
          <a:xfrm>
            <a:off x="9726956" y="6357291"/>
            <a:ext cx="2419912" cy="457162"/>
          </a:xfrm>
          <a:prstGeom prst="rect">
            <a:avLst/>
          </a:prstGeom>
          <a:noFill/>
          <a:ln>
            <a:noFill/>
          </a:ln>
        </p:spPr>
      </p:pic>
      <p:pic>
        <p:nvPicPr>
          <p:cNvPr id="167" name="Google Shape;167;p43"/>
          <p:cNvPicPr preferRelativeResize="0"/>
          <p:nvPr/>
        </p:nvPicPr>
        <p:blipFill rotWithShape="1">
          <a:blip r:embed="rId3">
            <a:alphaModFix/>
          </a:blip>
          <a:srcRect b="0" l="0" r="0" t="0"/>
          <a:stretch/>
        </p:blipFill>
        <p:spPr>
          <a:xfrm>
            <a:off x="-1" y="6357291"/>
            <a:ext cx="2043841" cy="4572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사용자 지정 레이아웃">
  <p:cSld name="사용자 지정 레이아웃">
    <p:spTree>
      <p:nvGrpSpPr>
        <p:cNvPr id="168" name="Shape 168"/>
        <p:cNvGrpSpPr/>
        <p:nvPr/>
      </p:nvGrpSpPr>
      <p:grpSpPr>
        <a:xfrm>
          <a:off x="0" y="0"/>
          <a:ext cx="0" cy="0"/>
          <a:chOff x="0" y="0"/>
          <a:chExt cx="0" cy="0"/>
        </a:xfrm>
      </p:grpSpPr>
      <p:pic>
        <p:nvPicPr>
          <p:cNvPr id="169" name="Google Shape;169;p44"/>
          <p:cNvPicPr preferRelativeResize="0"/>
          <p:nvPr/>
        </p:nvPicPr>
        <p:blipFill rotWithShape="1">
          <a:blip r:embed="rId2">
            <a:alphaModFix/>
          </a:blip>
          <a:srcRect b="0" l="0" r="0" t="0"/>
          <a:stretch/>
        </p:blipFill>
        <p:spPr>
          <a:xfrm>
            <a:off x="2644" y="0"/>
            <a:ext cx="12192001" cy="6280031"/>
          </a:xfrm>
          <a:prstGeom prst="rect">
            <a:avLst/>
          </a:prstGeom>
          <a:noFill/>
          <a:ln>
            <a:noFill/>
          </a:ln>
        </p:spPr>
      </p:pic>
      <p:sp>
        <p:nvSpPr>
          <p:cNvPr id="170" name="Google Shape;170;p44"/>
          <p:cNvSpPr/>
          <p:nvPr/>
        </p:nvSpPr>
        <p:spPr>
          <a:xfrm>
            <a:off x="0" y="624489"/>
            <a:ext cx="12192000" cy="457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71" name="Google Shape;171;p44"/>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cxnSp>
        <p:nvCxnSpPr>
          <p:cNvPr id="172" name="Google Shape;172;p44"/>
          <p:cNvCxnSpPr/>
          <p:nvPr/>
        </p:nvCxnSpPr>
        <p:spPr>
          <a:xfrm>
            <a:off x="191386" y="6602821"/>
            <a:ext cx="9540000" cy="0"/>
          </a:xfrm>
          <a:prstGeom prst="straightConnector1">
            <a:avLst/>
          </a:prstGeom>
          <a:noFill/>
          <a:ln cap="flat" cmpd="sng" w="9525">
            <a:solidFill>
              <a:srgbClr val="A5A5A5"/>
            </a:solidFill>
            <a:prstDash val="solid"/>
            <a:miter lim="800000"/>
            <a:headEnd len="sm" w="sm" type="none"/>
            <a:tailEnd len="sm" w="sm" type="none"/>
          </a:ln>
        </p:spPr>
      </p:cxnSp>
      <p:grpSp>
        <p:nvGrpSpPr>
          <p:cNvPr id="173" name="Google Shape;173;p44"/>
          <p:cNvGrpSpPr/>
          <p:nvPr/>
        </p:nvGrpSpPr>
        <p:grpSpPr>
          <a:xfrm>
            <a:off x="9731386" y="6280521"/>
            <a:ext cx="2460615" cy="521919"/>
            <a:chOff x="2261630" y="1618848"/>
            <a:chExt cx="2964595" cy="628818"/>
          </a:xfrm>
        </p:grpSpPr>
        <p:pic>
          <p:nvPicPr>
            <p:cNvPr id="174" name="Google Shape;174;p44"/>
            <p:cNvPicPr preferRelativeResize="0"/>
            <p:nvPr/>
          </p:nvPicPr>
          <p:blipFill rotWithShape="1">
            <a:blip r:embed="rId3">
              <a:alphaModFix/>
            </a:blip>
            <a:srcRect b="0" l="0" r="0" t="0"/>
            <a:stretch/>
          </p:blipFill>
          <p:spPr>
            <a:xfrm>
              <a:off x="2261630" y="1707006"/>
              <a:ext cx="2821871" cy="540660"/>
            </a:xfrm>
            <a:prstGeom prst="rect">
              <a:avLst/>
            </a:prstGeom>
            <a:noFill/>
            <a:ln>
              <a:noFill/>
            </a:ln>
          </p:spPr>
        </p:pic>
        <p:sp>
          <p:nvSpPr>
            <p:cNvPr id="175" name="Google Shape;175;p44"/>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사용자 지정 레이아웃">
  <p:cSld name="3_사용자 지정 레이아웃">
    <p:spTree>
      <p:nvGrpSpPr>
        <p:cNvPr id="176" name="Shape 176"/>
        <p:cNvGrpSpPr/>
        <p:nvPr/>
      </p:nvGrpSpPr>
      <p:grpSpPr>
        <a:xfrm>
          <a:off x="0" y="0"/>
          <a:ext cx="0" cy="0"/>
          <a:chOff x="0" y="0"/>
          <a:chExt cx="0" cy="0"/>
        </a:xfrm>
      </p:grpSpPr>
      <p:sp>
        <p:nvSpPr>
          <p:cNvPr id="177" name="Google Shape;177;p45"/>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cxnSp>
        <p:nvCxnSpPr>
          <p:cNvPr id="178" name="Google Shape;178;p45"/>
          <p:cNvCxnSpPr/>
          <p:nvPr/>
        </p:nvCxnSpPr>
        <p:spPr>
          <a:xfrm>
            <a:off x="191386" y="6602821"/>
            <a:ext cx="9540000" cy="0"/>
          </a:xfrm>
          <a:prstGeom prst="straightConnector1">
            <a:avLst/>
          </a:prstGeom>
          <a:noFill/>
          <a:ln cap="flat" cmpd="sng" w="9525">
            <a:solidFill>
              <a:srgbClr val="A5A5A5"/>
            </a:solidFill>
            <a:prstDash val="solid"/>
            <a:miter lim="800000"/>
            <a:headEnd len="sm" w="sm" type="none"/>
            <a:tailEnd len="sm" w="sm" type="none"/>
          </a:ln>
        </p:spPr>
      </p:cxnSp>
      <p:pic>
        <p:nvPicPr>
          <p:cNvPr id="179" name="Google Shape;179;p45"/>
          <p:cNvPicPr preferRelativeResize="0"/>
          <p:nvPr/>
        </p:nvPicPr>
        <p:blipFill rotWithShape="1">
          <a:blip r:embed="rId2">
            <a:alphaModFix/>
          </a:blip>
          <a:srcRect b="0" l="0" r="0" t="0"/>
          <a:stretch/>
        </p:blipFill>
        <p:spPr>
          <a:xfrm>
            <a:off x="2644" y="0"/>
            <a:ext cx="12192001" cy="6280031"/>
          </a:xfrm>
          <a:prstGeom prst="rect">
            <a:avLst/>
          </a:prstGeom>
          <a:noFill/>
          <a:ln>
            <a:noFill/>
          </a:ln>
        </p:spPr>
      </p:pic>
      <p:grpSp>
        <p:nvGrpSpPr>
          <p:cNvPr id="180" name="Google Shape;180;p45"/>
          <p:cNvGrpSpPr/>
          <p:nvPr/>
        </p:nvGrpSpPr>
        <p:grpSpPr>
          <a:xfrm>
            <a:off x="9731386" y="6280521"/>
            <a:ext cx="2460615" cy="521919"/>
            <a:chOff x="2261630" y="1618848"/>
            <a:chExt cx="2964595" cy="628818"/>
          </a:xfrm>
        </p:grpSpPr>
        <p:pic>
          <p:nvPicPr>
            <p:cNvPr id="181" name="Google Shape;181;p45"/>
            <p:cNvPicPr preferRelativeResize="0"/>
            <p:nvPr/>
          </p:nvPicPr>
          <p:blipFill rotWithShape="1">
            <a:blip r:embed="rId3">
              <a:alphaModFix/>
            </a:blip>
            <a:srcRect b="0" l="0" r="0" t="0"/>
            <a:stretch/>
          </p:blipFill>
          <p:spPr>
            <a:xfrm>
              <a:off x="2261630" y="1707006"/>
              <a:ext cx="2821871" cy="540660"/>
            </a:xfrm>
            <a:prstGeom prst="rect">
              <a:avLst/>
            </a:prstGeom>
            <a:noFill/>
            <a:ln>
              <a:noFill/>
            </a:ln>
          </p:spPr>
        </p:pic>
        <p:sp>
          <p:nvSpPr>
            <p:cNvPr id="182" name="Google Shape;182;p45"/>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용">
  <p:cSld name="내용">
    <p:spTree>
      <p:nvGrpSpPr>
        <p:cNvPr id="23" name="Shape 23"/>
        <p:cNvGrpSpPr/>
        <p:nvPr/>
      </p:nvGrpSpPr>
      <p:grpSpPr>
        <a:xfrm>
          <a:off x="0" y="0"/>
          <a:ext cx="0" cy="0"/>
          <a:chOff x="0" y="0"/>
          <a:chExt cx="0" cy="0"/>
        </a:xfrm>
      </p:grpSpPr>
      <p:grpSp>
        <p:nvGrpSpPr>
          <p:cNvPr id="24" name="Google Shape;24;p28"/>
          <p:cNvGrpSpPr/>
          <p:nvPr/>
        </p:nvGrpSpPr>
        <p:grpSpPr>
          <a:xfrm>
            <a:off x="0" y="-9568"/>
            <a:ext cx="12194645" cy="655618"/>
            <a:chOff x="0" y="-9568"/>
            <a:chExt cx="12194645" cy="655618"/>
          </a:xfrm>
        </p:grpSpPr>
        <p:pic>
          <p:nvPicPr>
            <p:cNvPr id="25" name="Google Shape;25;p28"/>
            <p:cNvPicPr preferRelativeResize="0"/>
            <p:nvPr/>
          </p:nvPicPr>
          <p:blipFill rotWithShape="1">
            <a:blip r:embed="rId2">
              <a:alphaModFix/>
            </a:blip>
            <a:srcRect b="0" l="0" r="0" t="0"/>
            <a:stretch/>
          </p:blipFill>
          <p:spPr>
            <a:xfrm>
              <a:off x="2644" y="-9568"/>
              <a:ext cx="12192001" cy="609899"/>
            </a:xfrm>
            <a:prstGeom prst="rect">
              <a:avLst/>
            </a:prstGeom>
            <a:noFill/>
            <a:ln>
              <a:noFill/>
            </a:ln>
          </p:spPr>
        </p:pic>
        <p:sp>
          <p:nvSpPr>
            <p:cNvPr id="26" name="Google Shape;26;p28"/>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7" name="Google Shape;27;p28"/>
          <p:cNvSpPr txBox="1"/>
          <p:nvPr>
            <p:ph idx="12" type="sldNum"/>
          </p:nvPr>
        </p:nvSpPr>
        <p:spPr>
          <a:xfrm>
            <a:off x="4724400"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28" name="Google Shape;28;p28"/>
          <p:cNvSpPr txBox="1"/>
          <p:nvPr>
            <p:ph idx="1" type="body"/>
          </p:nvPr>
        </p:nvSpPr>
        <p:spPr>
          <a:xfrm>
            <a:off x="519113" y="1400175"/>
            <a:ext cx="11161712" cy="46878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Gill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9" name="Google Shape;29;p28"/>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0" name="Google Shape;30;p28"/>
          <p:cNvPicPr preferRelativeResize="0"/>
          <p:nvPr/>
        </p:nvPicPr>
        <p:blipFill rotWithShape="1">
          <a:blip r:embed="rId3">
            <a:alphaModFix/>
          </a:blip>
          <a:srcRect b="0" l="0" r="0" t="0"/>
          <a:stretch/>
        </p:blipFill>
        <p:spPr>
          <a:xfrm>
            <a:off x="9726956" y="6357291"/>
            <a:ext cx="2419912" cy="457162"/>
          </a:xfrm>
          <a:prstGeom prst="rect">
            <a:avLst/>
          </a:prstGeom>
          <a:noFill/>
          <a:ln>
            <a:noFill/>
          </a:ln>
        </p:spPr>
      </p:pic>
      <p:pic>
        <p:nvPicPr>
          <p:cNvPr id="31" name="Google Shape;31;p28"/>
          <p:cNvPicPr preferRelativeResize="0"/>
          <p:nvPr/>
        </p:nvPicPr>
        <p:blipFill rotWithShape="1">
          <a:blip r:embed="rId4">
            <a:alphaModFix/>
          </a:blip>
          <a:srcRect b="0" l="0" r="0" t="0"/>
          <a:stretch/>
        </p:blipFill>
        <p:spPr>
          <a:xfrm>
            <a:off x="-1" y="635729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슬라이드" type="title">
  <p:cSld name="TITLE">
    <p:spTree>
      <p:nvGrpSpPr>
        <p:cNvPr id="32" name="Shape 32"/>
        <p:cNvGrpSpPr/>
        <p:nvPr/>
      </p:nvGrpSpPr>
      <p:grpSpPr>
        <a:xfrm>
          <a:off x="0" y="0"/>
          <a:ext cx="0" cy="0"/>
          <a:chOff x="0" y="0"/>
          <a:chExt cx="0" cy="0"/>
        </a:xfrm>
      </p:grpSpPr>
      <p:sp>
        <p:nvSpPr>
          <p:cNvPr id="33" name="Google Shape;33;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marR="0" rtl="0" algn="ctr">
              <a:lnSpc>
                <a:spcPct val="90000"/>
              </a:lnSpc>
              <a:spcBef>
                <a:spcPts val="0"/>
              </a:spcBef>
              <a:spcAft>
                <a:spcPts val="0"/>
              </a:spcAft>
              <a:buClr>
                <a:schemeClr val="dk1"/>
              </a:buClr>
              <a:buSzPts val="6000"/>
              <a:buFont typeface="Malgun Gothic"/>
              <a:buNone/>
              <a:defRPr b="0" i="0" sz="6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 name="Google Shape;34;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Gill Sans"/>
                <a:ea typeface="Gill Sans"/>
                <a:cs typeface="Gill Sans"/>
                <a:sym typeface="Gill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Gill Sans"/>
                <a:ea typeface="Gill Sans"/>
                <a:cs typeface="Gill Sans"/>
                <a:sym typeface="Gill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9pPr>
          </a:lstStyle>
          <a:p/>
        </p:txBody>
      </p:sp>
      <p:sp>
        <p:nvSpPr>
          <p:cNvPr id="35" name="Google Shape;3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9pPr>
          </a:lstStyle>
          <a:p/>
        </p:txBody>
      </p:sp>
      <p:sp>
        <p:nvSpPr>
          <p:cNvPr id="36" name="Google Shape;3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9pPr>
          </a:lstStyle>
          <a:p/>
        </p:txBody>
      </p:sp>
      <p:sp>
        <p:nvSpPr>
          <p:cNvPr id="37" name="Google Shape;3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용-2">
  <p:cSld name="내용-2">
    <p:bg>
      <p:bgPr>
        <a:solidFill>
          <a:schemeClr val="lt1"/>
        </a:solidFill>
      </p:bgPr>
    </p:bg>
    <p:spTree>
      <p:nvGrpSpPr>
        <p:cNvPr id="38" name="Shape 38"/>
        <p:cNvGrpSpPr/>
        <p:nvPr/>
      </p:nvGrpSpPr>
      <p:grpSpPr>
        <a:xfrm>
          <a:off x="0" y="0"/>
          <a:ext cx="0" cy="0"/>
          <a:chOff x="0" y="0"/>
          <a:chExt cx="0" cy="0"/>
        </a:xfrm>
      </p:grpSpPr>
      <p:sp>
        <p:nvSpPr>
          <p:cNvPr id="39" name="Google Shape;39;p30"/>
          <p:cNvSpPr/>
          <p:nvPr/>
        </p:nvSpPr>
        <p:spPr>
          <a:xfrm rot="-174591">
            <a:off x="-127862" y="-38448"/>
            <a:ext cx="12301254" cy="4319415"/>
          </a:xfrm>
          <a:prstGeom prst="flowChartDocument">
            <a:avLst/>
          </a:prstGeom>
          <a:solidFill>
            <a:srgbClr val="D3E5F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40" name="Google Shape;40;p30"/>
          <p:cNvPicPr preferRelativeResize="0"/>
          <p:nvPr/>
        </p:nvPicPr>
        <p:blipFill rotWithShape="1">
          <a:blip r:embed="rId2">
            <a:alphaModFix/>
          </a:blip>
          <a:srcRect b="0" l="0" r="0" t="0"/>
          <a:stretch/>
        </p:blipFill>
        <p:spPr>
          <a:xfrm>
            <a:off x="0" y="-39051"/>
            <a:ext cx="12192000" cy="3799874"/>
          </a:xfrm>
          <a:prstGeom prst="rect">
            <a:avLst/>
          </a:prstGeom>
          <a:noFill/>
          <a:ln>
            <a:noFill/>
          </a:ln>
        </p:spPr>
      </p:pic>
      <p:sp>
        <p:nvSpPr>
          <p:cNvPr id="41" name="Google Shape;41;p30"/>
          <p:cNvSpPr txBox="1"/>
          <p:nvPr>
            <p:ph idx="12" type="sldNum"/>
          </p:nvPr>
        </p:nvSpPr>
        <p:spPr>
          <a:xfrm>
            <a:off x="4724400"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42" name="Google Shape;42;p30"/>
          <p:cNvSpPr txBox="1"/>
          <p:nvPr>
            <p:ph type="title"/>
          </p:nvPr>
        </p:nvSpPr>
        <p:spPr>
          <a:xfrm>
            <a:off x="985468" y="189928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Gill Sans"/>
              <a:buNone/>
              <a:defRPr b="1" i="0" sz="44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43" name="Google Shape;43;p30"/>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44" name="Google Shape;44;p30"/>
          <p:cNvPicPr preferRelativeResize="0"/>
          <p:nvPr/>
        </p:nvPicPr>
        <p:blipFill rotWithShape="1">
          <a:blip r:embed="rId3">
            <a:alphaModFix/>
          </a:blip>
          <a:srcRect b="0" l="0" r="0" t="0"/>
          <a:stretch/>
        </p:blipFill>
        <p:spPr>
          <a:xfrm>
            <a:off x="9726956" y="6357291"/>
            <a:ext cx="2419912" cy="457162"/>
          </a:xfrm>
          <a:prstGeom prst="rect">
            <a:avLst/>
          </a:prstGeom>
          <a:noFill/>
          <a:ln>
            <a:noFill/>
          </a:ln>
        </p:spPr>
      </p:pic>
      <p:pic>
        <p:nvPicPr>
          <p:cNvPr id="45" name="Google Shape;45;p30"/>
          <p:cNvPicPr preferRelativeResize="0"/>
          <p:nvPr/>
        </p:nvPicPr>
        <p:blipFill rotWithShape="1">
          <a:blip r:embed="rId4">
            <a:alphaModFix/>
          </a:blip>
          <a:srcRect b="0" l="0" r="0" t="0"/>
          <a:stretch/>
        </p:blipFill>
        <p:spPr>
          <a:xfrm>
            <a:off x="-1" y="635729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목차">
  <p:cSld name="목차">
    <p:bg>
      <p:bgPr>
        <a:solidFill>
          <a:schemeClr val="lt1"/>
        </a:solidFill>
      </p:bgPr>
    </p:bg>
    <p:spTree>
      <p:nvGrpSpPr>
        <p:cNvPr id="46" name="Shape 46"/>
        <p:cNvGrpSpPr/>
        <p:nvPr/>
      </p:nvGrpSpPr>
      <p:grpSpPr>
        <a:xfrm>
          <a:off x="0" y="0"/>
          <a:ext cx="0" cy="0"/>
          <a:chOff x="0" y="0"/>
          <a:chExt cx="0" cy="0"/>
        </a:xfrm>
      </p:grpSpPr>
      <p:pic>
        <p:nvPicPr>
          <p:cNvPr id="47" name="Google Shape;47;p31"/>
          <p:cNvPicPr preferRelativeResize="0"/>
          <p:nvPr/>
        </p:nvPicPr>
        <p:blipFill rotWithShape="1">
          <a:blip r:embed="rId2">
            <a:alphaModFix/>
          </a:blip>
          <a:srcRect b="0" l="0" r="0" t="0"/>
          <a:stretch/>
        </p:blipFill>
        <p:spPr>
          <a:xfrm>
            <a:off x="2644" y="-9568"/>
            <a:ext cx="3769257" cy="6867568"/>
          </a:xfrm>
          <a:prstGeom prst="rect">
            <a:avLst/>
          </a:prstGeom>
          <a:noFill/>
          <a:ln>
            <a:noFill/>
          </a:ln>
        </p:spPr>
      </p:pic>
      <p:sp>
        <p:nvSpPr>
          <p:cNvPr id="48" name="Google Shape;48;p31"/>
          <p:cNvSpPr/>
          <p:nvPr/>
        </p:nvSpPr>
        <p:spPr>
          <a:xfrm>
            <a:off x="1" y="1095375"/>
            <a:ext cx="3771900" cy="6007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49" name="Google Shape;49;p31"/>
          <p:cNvSpPr/>
          <p:nvPr/>
        </p:nvSpPr>
        <p:spPr>
          <a:xfrm>
            <a:off x="1238251" y="1095375"/>
            <a:ext cx="2533650" cy="60072"/>
          </a:xfrm>
          <a:prstGeom prst="rect">
            <a:avLst/>
          </a:prstGeom>
          <a:solidFill>
            <a:srgbClr val="143F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A3F66"/>
              </a:solidFill>
              <a:latin typeface="Gill Sans"/>
              <a:ea typeface="Gill Sans"/>
              <a:cs typeface="Gill Sans"/>
              <a:sym typeface="Gill Sans"/>
            </a:endParaRPr>
          </a:p>
        </p:txBody>
      </p:sp>
      <p:pic>
        <p:nvPicPr>
          <p:cNvPr id="50" name="Google Shape;50;p31"/>
          <p:cNvPicPr preferRelativeResize="0"/>
          <p:nvPr/>
        </p:nvPicPr>
        <p:blipFill rotWithShape="1">
          <a:blip r:embed="rId3">
            <a:alphaModFix/>
          </a:blip>
          <a:srcRect b="0" l="0" r="0" t="0"/>
          <a:stretch/>
        </p:blipFill>
        <p:spPr>
          <a:xfrm rot="-4914021">
            <a:off x="2753890" y="4339606"/>
            <a:ext cx="819478" cy="772276"/>
          </a:xfrm>
          <a:prstGeom prst="rect">
            <a:avLst/>
          </a:prstGeom>
          <a:noFill/>
          <a:ln>
            <a:noFill/>
          </a:ln>
          <a:effectLst>
            <a:outerShdw blurRad="127000" rotWithShape="0" algn="ctr" dir="2700000" dist="254000">
              <a:srgbClr val="7F7F7F">
                <a:alpha val="42352"/>
              </a:srgbClr>
            </a:outerShdw>
          </a:effectLst>
        </p:spPr>
      </p:pic>
      <p:pic>
        <p:nvPicPr>
          <p:cNvPr id="51" name="Google Shape;51;p31"/>
          <p:cNvPicPr preferRelativeResize="0"/>
          <p:nvPr/>
        </p:nvPicPr>
        <p:blipFill rotWithShape="1">
          <a:blip r:embed="rId3">
            <a:alphaModFix/>
          </a:blip>
          <a:srcRect b="0" l="0" r="0" t="0"/>
          <a:stretch/>
        </p:blipFill>
        <p:spPr>
          <a:xfrm rot="5864599">
            <a:off x="1870698" y="5331699"/>
            <a:ext cx="945738" cy="891264"/>
          </a:xfrm>
          <a:prstGeom prst="rect">
            <a:avLst/>
          </a:prstGeom>
          <a:noFill/>
          <a:ln>
            <a:noFill/>
          </a:ln>
          <a:effectLst>
            <a:outerShdw blurRad="127000" rotWithShape="0" algn="ctr" dir="2700000" dist="254000">
              <a:srgbClr val="7F7F7F">
                <a:alpha val="42352"/>
              </a:srgbClr>
            </a:outerShdw>
          </a:effectLst>
        </p:spPr>
      </p:pic>
      <p:pic>
        <p:nvPicPr>
          <p:cNvPr id="52" name="Google Shape;52;p31"/>
          <p:cNvPicPr preferRelativeResize="0"/>
          <p:nvPr/>
        </p:nvPicPr>
        <p:blipFill rotWithShape="1">
          <a:blip r:embed="rId4">
            <a:alphaModFix/>
          </a:blip>
          <a:srcRect b="0" l="0" r="0" t="0"/>
          <a:stretch/>
        </p:blipFill>
        <p:spPr>
          <a:xfrm rot="-497455">
            <a:off x="490372" y="5392036"/>
            <a:ext cx="1100802" cy="1239949"/>
          </a:xfrm>
          <a:prstGeom prst="rect">
            <a:avLst/>
          </a:prstGeom>
          <a:noFill/>
          <a:ln>
            <a:noFill/>
          </a:ln>
          <a:effectLst>
            <a:outerShdw blurRad="127000" rotWithShape="0" algn="ctr" dir="2700000" dist="254000">
              <a:srgbClr val="7F7F7F">
                <a:alpha val="42352"/>
              </a:srgbClr>
            </a:outerShdw>
          </a:effectLst>
        </p:spPr>
      </p:pic>
      <p:sp>
        <p:nvSpPr>
          <p:cNvPr id="53" name="Google Shape;53;p31"/>
          <p:cNvSpPr txBox="1"/>
          <p:nvPr>
            <p:ph type="title"/>
          </p:nvPr>
        </p:nvSpPr>
        <p:spPr>
          <a:xfrm>
            <a:off x="446988" y="1513205"/>
            <a:ext cx="2641652" cy="132556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1"/>
              </a:buClr>
              <a:buSzPts val="4400"/>
              <a:buFont typeface="Gill Sans"/>
              <a:buNone/>
              <a:defRPr b="1" i="0" sz="44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31"/>
          <p:cNvSpPr txBox="1"/>
          <p:nvPr>
            <p:ph idx="12" type="sldNum"/>
          </p:nvPr>
        </p:nvSpPr>
        <p:spPr>
          <a:xfrm>
            <a:off x="4720865" y="6522613"/>
            <a:ext cx="2743200" cy="280233"/>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pic>
        <p:nvPicPr>
          <p:cNvPr id="55" name="Google Shape;55;p31"/>
          <p:cNvPicPr preferRelativeResize="0"/>
          <p:nvPr/>
        </p:nvPicPr>
        <p:blipFill rotWithShape="1">
          <a:blip r:embed="rId5">
            <a:alphaModFix/>
          </a:blip>
          <a:srcRect b="0" l="0" r="0" t="0"/>
          <a:stretch/>
        </p:blipFill>
        <p:spPr>
          <a:xfrm>
            <a:off x="9726956" y="6357291"/>
            <a:ext cx="2419912" cy="457162"/>
          </a:xfrm>
          <a:prstGeom prst="rect">
            <a:avLst/>
          </a:prstGeom>
          <a:noFill/>
          <a:ln>
            <a:noFill/>
          </a:ln>
        </p:spPr>
      </p:pic>
      <p:pic>
        <p:nvPicPr>
          <p:cNvPr id="56" name="Google Shape;56;p31"/>
          <p:cNvPicPr preferRelativeResize="0"/>
          <p:nvPr/>
        </p:nvPicPr>
        <p:blipFill rotWithShape="1">
          <a:blip r:embed="rId6">
            <a:alphaModFix/>
          </a:blip>
          <a:srcRect b="0" l="0" r="0" t="0"/>
          <a:stretch/>
        </p:blipFill>
        <p:spPr>
          <a:xfrm>
            <a:off x="18852" y="637422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용-1">
  <p:cSld name="내용-1">
    <p:bg>
      <p:bgPr>
        <a:solidFill>
          <a:schemeClr val="lt1"/>
        </a:solidFill>
      </p:bgPr>
    </p:bg>
    <p:spTree>
      <p:nvGrpSpPr>
        <p:cNvPr id="57" name="Shape 57"/>
        <p:cNvGrpSpPr/>
        <p:nvPr/>
      </p:nvGrpSpPr>
      <p:grpSpPr>
        <a:xfrm>
          <a:off x="0" y="0"/>
          <a:ext cx="0" cy="0"/>
          <a:chOff x="0" y="0"/>
          <a:chExt cx="0" cy="0"/>
        </a:xfrm>
      </p:grpSpPr>
      <p:sp>
        <p:nvSpPr>
          <p:cNvPr id="58" name="Google Shape;58;p32"/>
          <p:cNvSpPr/>
          <p:nvPr/>
        </p:nvSpPr>
        <p:spPr>
          <a:xfrm rot="10800000">
            <a:off x="0" y="2792266"/>
            <a:ext cx="12192000" cy="4080326"/>
          </a:xfrm>
          <a:prstGeom prst="flowChartDocument">
            <a:avLst/>
          </a:prstGeom>
          <a:solidFill>
            <a:srgbClr val="D3E5F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59" name="Google Shape;59;p32"/>
          <p:cNvPicPr preferRelativeResize="0"/>
          <p:nvPr/>
        </p:nvPicPr>
        <p:blipFill rotWithShape="1">
          <a:blip r:embed="rId2">
            <a:alphaModFix/>
          </a:blip>
          <a:srcRect b="0" l="0" r="0" t="0"/>
          <a:stretch/>
        </p:blipFill>
        <p:spPr>
          <a:xfrm rot="10800000">
            <a:off x="1" y="3048682"/>
            <a:ext cx="12192000" cy="3799874"/>
          </a:xfrm>
          <a:prstGeom prst="rect">
            <a:avLst/>
          </a:prstGeom>
          <a:noFill/>
          <a:ln>
            <a:noFill/>
          </a:ln>
        </p:spPr>
      </p:pic>
      <p:pic>
        <p:nvPicPr>
          <p:cNvPr id="60" name="Google Shape;60;p32"/>
          <p:cNvPicPr preferRelativeResize="0"/>
          <p:nvPr/>
        </p:nvPicPr>
        <p:blipFill rotWithShape="1">
          <a:blip r:embed="rId3">
            <a:alphaModFix/>
          </a:blip>
          <a:srcRect b="0" l="0" r="0" t="0"/>
          <a:stretch/>
        </p:blipFill>
        <p:spPr>
          <a:xfrm rot="-4914021">
            <a:off x="11175976" y="3779290"/>
            <a:ext cx="819478" cy="772276"/>
          </a:xfrm>
          <a:prstGeom prst="rect">
            <a:avLst/>
          </a:prstGeom>
          <a:noFill/>
          <a:ln>
            <a:noFill/>
          </a:ln>
          <a:effectLst>
            <a:outerShdw blurRad="127000" rotWithShape="0" algn="ctr" dir="2700000" dist="254000">
              <a:srgbClr val="7F7F7F">
                <a:alpha val="42352"/>
              </a:srgbClr>
            </a:outerShdw>
          </a:effectLst>
        </p:spPr>
      </p:pic>
      <p:pic>
        <p:nvPicPr>
          <p:cNvPr id="61" name="Google Shape;61;p32"/>
          <p:cNvPicPr preferRelativeResize="0"/>
          <p:nvPr/>
        </p:nvPicPr>
        <p:blipFill rotWithShape="1">
          <a:blip r:embed="rId3">
            <a:alphaModFix/>
          </a:blip>
          <a:srcRect b="0" l="0" r="0" t="0"/>
          <a:stretch/>
        </p:blipFill>
        <p:spPr>
          <a:xfrm rot="5864599">
            <a:off x="10292784" y="4771383"/>
            <a:ext cx="945738" cy="891264"/>
          </a:xfrm>
          <a:prstGeom prst="rect">
            <a:avLst/>
          </a:prstGeom>
          <a:noFill/>
          <a:ln>
            <a:noFill/>
          </a:ln>
          <a:effectLst>
            <a:outerShdw blurRad="127000" rotWithShape="0" algn="ctr" dir="2700000" dist="254000">
              <a:srgbClr val="7F7F7F">
                <a:alpha val="42352"/>
              </a:srgbClr>
            </a:outerShdw>
          </a:effectLst>
        </p:spPr>
      </p:pic>
      <p:pic>
        <p:nvPicPr>
          <p:cNvPr id="62" name="Google Shape;62;p32"/>
          <p:cNvPicPr preferRelativeResize="0"/>
          <p:nvPr/>
        </p:nvPicPr>
        <p:blipFill rotWithShape="1">
          <a:blip r:embed="rId4">
            <a:alphaModFix/>
          </a:blip>
          <a:srcRect b="0" l="0" r="0" t="0"/>
          <a:stretch/>
        </p:blipFill>
        <p:spPr>
          <a:xfrm rot="-497455">
            <a:off x="8912458" y="4831720"/>
            <a:ext cx="1100802" cy="1239949"/>
          </a:xfrm>
          <a:prstGeom prst="rect">
            <a:avLst/>
          </a:prstGeom>
          <a:noFill/>
          <a:ln>
            <a:noFill/>
          </a:ln>
          <a:effectLst>
            <a:outerShdw blurRad="127000" rotWithShape="0" algn="ctr" dir="2700000" dist="254000">
              <a:srgbClr val="7F7F7F">
                <a:alpha val="42352"/>
              </a:srgbClr>
            </a:outerShdw>
          </a:effectLst>
        </p:spPr>
      </p:pic>
      <p:sp>
        <p:nvSpPr>
          <p:cNvPr id="63" name="Google Shape;63;p32"/>
          <p:cNvSpPr txBox="1"/>
          <p:nvPr>
            <p:ph type="title"/>
          </p:nvPr>
        </p:nvSpPr>
        <p:spPr>
          <a:xfrm>
            <a:off x="1110424" y="1547834"/>
            <a:ext cx="5818696"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Gill Sans"/>
              <a:buNone/>
              <a:defRPr b="0" i="0" sz="4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 name="Google Shape;64;p32"/>
          <p:cNvSpPr/>
          <p:nvPr/>
        </p:nvSpPr>
        <p:spPr>
          <a:xfrm>
            <a:off x="0" y="1095375"/>
            <a:ext cx="4343399" cy="60072"/>
          </a:xfrm>
          <a:prstGeom prst="rect">
            <a:avLst/>
          </a:prstGeom>
          <a:solidFill>
            <a:srgbClr val="7CB2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5" name="Google Shape;65;p32"/>
          <p:cNvSpPr/>
          <p:nvPr/>
        </p:nvSpPr>
        <p:spPr>
          <a:xfrm>
            <a:off x="1238251" y="1095375"/>
            <a:ext cx="3105148" cy="60072"/>
          </a:xfrm>
          <a:prstGeom prst="rect">
            <a:avLst/>
          </a:prstGeom>
          <a:solidFill>
            <a:srgbClr val="1A3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A3F66"/>
              </a:solidFill>
              <a:latin typeface="Gill Sans"/>
              <a:ea typeface="Gill Sans"/>
              <a:cs typeface="Gill Sans"/>
              <a:sym typeface="Gill Sans"/>
            </a:endParaRPr>
          </a:p>
        </p:txBody>
      </p:sp>
      <p:sp>
        <p:nvSpPr>
          <p:cNvPr id="66" name="Google Shape;66;p32"/>
          <p:cNvSpPr txBox="1"/>
          <p:nvPr>
            <p:ph idx="12" type="sldNum"/>
          </p:nvPr>
        </p:nvSpPr>
        <p:spPr>
          <a:xfrm>
            <a:off x="4720865" y="6522613"/>
            <a:ext cx="2743200" cy="280233"/>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pic>
        <p:nvPicPr>
          <p:cNvPr id="67" name="Google Shape;67;p32"/>
          <p:cNvPicPr preferRelativeResize="0"/>
          <p:nvPr/>
        </p:nvPicPr>
        <p:blipFill rotWithShape="1">
          <a:blip r:embed="rId5">
            <a:alphaModFix/>
          </a:blip>
          <a:srcRect b="0" l="0" r="0" t="0"/>
          <a:stretch/>
        </p:blipFill>
        <p:spPr>
          <a:xfrm>
            <a:off x="9726956" y="6357291"/>
            <a:ext cx="2419912" cy="457162"/>
          </a:xfrm>
          <a:prstGeom prst="rect">
            <a:avLst/>
          </a:prstGeom>
          <a:noFill/>
          <a:ln>
            <a:noFill/>
          </a:ln>
        </p:spPr>
      </p:pic>
      <p:pic>
        <p:nvPicPr>
          <p:cNvPr id="68" name="Google Shape;68;p32"/>
          <p:cNvPicPr preferRelativeResize="0"/>
          <p:nvPr/>
        </p:nvPicPr>
        <p:blipFill rotWithShape="1">
          <a:blip r:embed="rId6">
            <a:alphaModFix/>
          </a:blip>
          <a:srcRect b="0" l="0" r="0" t="0"/>
          <a:stretch/>
        </p:blipFill>
        <p:spPr>
          <a:xfrm>
            <a:off x="-1" y="635729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내용-1">
  <p:cSld name="1_내용-1">
    <p:spTree>
      <p:nvGrpSpPr>
        <p:cNvPr id="69" name="Shape 69"/>
        <p:cNvGrpSpPr/>
        <p:nvPr/>
      </p:nvGrpSpPr>
      <p:grpSpPr>
        <a:xfrm>
          <a:off x="0" y="0"/>
          <a:ext cx="0" cy="0"/>
          <a:chOff x="0" y="0"/>
          <a:chExt cx="0" cy="0"/>
        </a:xfrm>
      </p:grpSpPr>
      <p:pic>
        <p:nvPicPr>
          <p:cNvPr id="70" name="Google Shape;70;p33"/>
          <p:cNvPicPr preferRelativeResize="0"/>
          <p:nvPr/>
        </p:nvPicPr>
        <p:blipFill rotWithShape="1">
          <a:blip r:embed="rId2">
            <a:alphaModFix/>
          </a:blip>
          <a:srcRect b="0" l="0" r="0" t="0"/>
          <a:stretch/>
        </p:blipFill>
        <p:spPr>
          <a:xfrm>
            <a:off x="1" y="-1"/>
            <a:ext cx="12192001" cy="3638477"/>
          </a:xfrm>
          <a:prstGeom prst="rect">
            <a:avLst/>
          </a:prstGeom>
          <a:noFill/>
          <a:ln>
            <a:noFill/>
          </a:ln>
        </p:spPr>
      </p:pic>
      <p:sp>
        <p:nvSpPr>
          <p:cNvPr id="71" name="Google Shape;71;p33"/>
          <p:cNvSpPr/>
          <p:nvPr/>
        </p:nvSpPr>
        <p:spPr>
          <a:xfrm rot="10800000">
            <a:off x="0" y="2792266"/>
            <a:ext cx="12192000" cy="4080326"/>
          </a:xfrm>
          <a:prstGeom prst="flowChartDocument">
            <a:avLst/>
          </a:prstGeom>
          <a:solidFill>
            <a:srgbClr val="D4EB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72" name="Google Shape;72;p33"/>
          <p:cNvPicPr preferRelativeResize="0"/>
          <p:nvPr/>
        </p:nvPicPr>
        <p:blipFill rotWithShape="1">
          <a:blip r:embed="rId3">
            <a:alphaModFix/>
          </a:blip>
          <a:srcRect b="0" l="0" r="0" t="0"/>
          <a:stretch/>
        </p:blipFill>
        <p:spPr>
          <a:xfrm rot="10800000">
            <a:off x="0" y="3048682"/>
            <a:ext cx="12192000" cy="3799874"/>
          </a:xfrm>
          <a:prstGeom prst="rect">
            <a:avLst/>
          </a:prstGeom>
          <a:noFill/>
          <a:ln>
            <a:noFill/>
          </a:ln>
        </p:spPr>
      </p:pic>
      <p:pic>
        <p:nvPicPr>
          <p:cNvPr id="73" name="Google Shape;73;p33"/>
          <p:cNvPicPr preferRelativeResize="0"/>
          <p:nvPr/>
        </p:nvPicPr>
        <p:blipFill rotWithShape="1">
          <a:blip r:embed="rId4">
            <a:alphaModFix/>
          </a:blip>
          <a:srcRect b="0" l="0" r="0" t="0"/>
          <a:stretch/>
        </p:blipFill>
        <p:spPr>
          <a:xfrm rot="-4914021">
            <a:off x="11175976" y="3779290"/>
            <a:ext cx="819478" cy="772276"/>
          </a:xfrm>
          <a:prstGeom prst="rect">
            <a:avLst/>
          </a:prstGeom>
          <a:noFill/>
          <a:ln>
            <a:noFill/>
          </a:ln>
          <a:effectLst>
            <a:outerShdw blurRad="127000" rotWithShape="0" algn="ctr" dir="2700000" dist="254000">
              <a:srgbClr val="7F7F7F">
                <a:alpha val="42352"/>
              </a:srgbClr>
            </a:outerShdw>
          </a:effectLst>
        </p:spPr>
      </p:pic>
      <p:pic>
        <p:nvPicPr>
          <p:cNvPr id="74" name="Google Shape;74;p33"/>
          <p:cNvPicPr preferRelativeResize="0"/>
          <p:nvPr/>
        </p:nvPicPr>
        <p:blipFill rotWithShape="1">
          <a:blip r:embed="rId4">
            <a:alphaModFix/>
          </a:blip>
          <a:srcRect b="0" l="0" r="0" t="0"/>
          <a:stretch/>
        </p:blipFill>
        <p:spPr>
          <a:xfrm rot="5864599">
            <a:off x="10292784" y="4771383"/>
            <a:ext cx="945738" cy="891264"/>
          </a:xfrm>
          <a:prstGeom prst="rect">
            <a:avLst/>
          </a:prstGeom>
          <a:noFill/>
          <a:ln>
            <a:noFill/>
          </a:ln>
          <a:effectLst>
            <a:outerShdw blurRad="127000" rotWithShape="0" algn="ctr" dir="2700000" dist="254000">
              <a:srgbClr val="7F7F7F">
                <a:alpha val="42352"/>
              </a:srgbClr>
            </a:outerShdw>
          </a:effectLst>
        </p:spPr>
      </p:pic>
      <p:pic>
        <p:nvPicPr>
          <p:cNvPr id="75" name="Google Shape;75;p33"/>
          <p:cNvPicPr preferRelativeResize="0"/>
          <p:nvPr/>
        </p:nvPicPr>
        <p:blipFill rotWithShape="1">
          <a:blip r:embed="rId5">
            <a:alphaModFix/>
          </a:blip>
          <a:srcRect b="0" l="0" r="0" t="0"/>
          <a:stretch/>
        </p:blipFill>
        <p:spPr>
          <a:xfrm rot="-497455">
            <a:off x="8912458" y="4831720"/>
            <a:ext cx="1100802" cy="1239949"/>
          </a:xfrm>
          <a:prstGeom prst="rect">
            <a:avLst/>
          </a:prstGeom>
          <a:noFill/>
          <a:ln>
            <a:noFill/>
          </a:ln>
          <a:effectLst>
            <a:outerShdw blurRad="127000" rotWithShape="0" algn="ctr" dir="2700000" dist="254000">
              <a:srgbClr val="7F7F7F">
                <a:alpha val="42352"/>
              </a:srgbClr>
            </a:outerShdw>
          </a:effectLst>
        </p:spPr>
      </p:pic>
      <p:sp>
        <p:nvSpPr>
          <p:cNvPr id="76" name="Google Shape;76;p33"/>
          <p:cNvSpPr txBox="1"/>
          <p:nvPr>
            <p:ph type="title"/>
          </p:nvPr>
        </p:nvSpPr>
        <p:spPr>
          <a:xfrm>
            <a:off x="1116049" y="1724127"/>
            <a:ext cx="5818696"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Gill Sans"/>
              <a:buNone/>
              <a:defRPr b="0" i="0" sz="4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33"/>
          <p:cNvSpPr/>
          <p:nvPr/>
        </p:nvSpPr>
        <p:spPr>
          <a:xfrm>
            <a:off x="0" y="1095375"/>
            <a:ext cx="4343399" cy="6007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8" name="Google Shape;78;p33"/>
          <p:cNvSpPr/>
          <p:nvPr/>
        </p:nvSpPr>
        <p:spPr>
          <a:xfrm>
            <a:off x="1238251" y="1095375"/>
            <a:ext cx="3105148" cy="60072"/>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A3F66"/>
              </a:solidFill>
              <a:latin typeface="Gill Sans"/>
              <a:ea typeface="Gill Sans"/>
              <a:cs typeface="Gill Sans"/>
              <a:sym typeface="Gill Sans"/>
            </a:endParaRPr>
          </a:p>
        </p:txBody>
      </p:sp>
      <p:cxnSp>
        <p:nvCxnSpPr>
          <p:cNvPr id="79" name="Google Shape;79;p33"/>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80" name="Google Shape;80;p33"/>
          <p:cNvPicPr preferRelativeResize="0"/>
          <p:nvPr/>
        </p:nvPicPr>
        <p:blipFill rotWithShape="1">
          <a:blip r:embed="rId6">
            <a:alphaModFix/>
          </a:blip>
          <a:srcRect b="0" l="0" r="0" t="0"/>
          <a:stretch/>
        </p:blipFill>
        <p:spPr>
          <a:xfrm>
            <a:off x="9726956" y="6357291"/>
            <a:ext cx="2419912" cy="457162"/>
          </a:xfrm>
          <a:prstGeom prst="rect">
            <a:avLst/>
          </a:prstGeom>
          <a:noFill/>
          <a:ln>
            <a:noFill/>
          </a:ln>
        </p:spPr>
      </p:pic>
      <p:pic>
        <p:nvPicPr>
          <p:cNvPr id="81" name="Google Shape;81;p33"/>
          <p:cNvPicPr preferRelativeResize="0"/>
          <p:nvPr/>
        </p:nvPicPr>
        <p:blipFill rotWithShape="1">
          <a:blip r:embed="rId7">
            <a:alphaModFix/>
          </a:blip>
          <a:srcRect b="0" l="0" r="0" t="0"/>
          <a:stretch/>
        </p:blipFill>
        <p:spPr>
          <a:xfrm>
            <a:off x="-1" y="6357291"/>
            <a:ext cx="2043841" cy="457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용-7">
  <p:cSld name="내용-7">
    <p:spTree>
      <p:nvGrpSpPr>
        <p:cNvPr id="82" name="Shape 82"/>
        <p:cNvGrpSpPr/>
        <p:nvPr/>
      </p:nvGrpSpPr>
      <p:grpSpPr>
        <a:xfrm>
          <a:off x="0" y="0"/>
          <a:ext cx="0" cy="0"/>
          <a:chOff x="0" y="0"/>
          <a:chExt cx="0" cy="0"/>
        </a:xfrm>
      </p:grpSpPr>
      <p:pic>
        <p:nvPicPr>
          <p:cNvPr id="83" name="Google Shape;83;p34"/>
          <p:cNvPicPr preferRelativeResize="0"/>
          <p:nvPr/>
        </p:nvPicPr>
        <p:blipFill rotWithShape="1">
          <a:blip r:embed="rId2">
            <a:alphaModFix/>
          </a:blip>
          <a:srcRect b="0" l="0" r="0" t="0"/>
          <a:stretch/>
        </p:blipFill>
        <p:spPr>
          <a:xfrm>
            <a:off x="0" y="601656"/>
            <a:ext cx="12192001" cy="6256343"/>
          </a:xfrm>
          <a:prstGeom prst="rect">
            <a:avLst/>
          </a:prstGeom>
          <a:noFill/>
          <a:ln>
            <a:noFill/>
          </a:ln>
        </p:spPr>
      </p:pic>
      <p:grpSp>
        <p:nvGrpSpPr>
          <p:cNvPr id="84" name="Google Shape;84;p34"/>
          <p:cNvGrpSpPr/>
          <p:nvPr/>
        </p:nvGrpSpPr>
        <p:grpSpPr>
          <a:xfrm>
            <a:off x="0" y="-9568"/>
            <a:ext cx="12194645" cy="655618"/>
            <a:chOff x="0" y="-9568"/>
            <a:chExt cx="12194645" cy="655618"/>
          </a:xfrm>
        </p:grpSpPr>
        <p:pic>
          <p:nvPicPr>
            <p:cNvPr id="85" name="Google Shape;85;p34"/>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86" name="Google Shape;86;p34"/>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87" name="Google Shape;87;p34"/>
          <p:cNvSpPr txBox="1"/>
          <p:nvPr>
            <p:ph idx="12" type="sldNum"/>
          </p:nvPr>
        </p:nvSpPr>
        <p:spPr>
          <a:xfrm>
            <a:off x="305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sp>
        <p:nvSpPr>
          <p:cNvPr id="88" name="Google Shape;88;p34"/>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89" name="Google Shape;89;p34"/>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90" name="Google Shape;90;p34"/>
          <p:cNvPicPr preferRelativeResize="0"/>
          <p:nvPr/>
        </p:nvPicPr>
        <p:blipFill rotWithShape="1">
          <a:blip r:embed="rId4">
            <a:alphaModFix/>
          </a:blip>
          <a:srcRect b="0" l="0" r="0" t="0"/>
          <a:stretch/>
        </p:blipFill>
        <p:spPr>
          <a:xfrm>
            <a:off x="9726956" y="6357291"/>
            <a:ext cx="2419912" cy="457162"/>
          </a:xfrm>
          <a:prstGeom prst="rect">
            <a:avLst/>
          </a:prstGeom>
          <a:noFill/>
          <a:ln>
            <a:noFill/>
          </a:ln>
        </p:spPr>
      </p:pic>
      <p:pic>
        <p:nvPicPr>
          <p:cNvPr id="91" name="Google Shape;91;p34"/>
          <p:cNvPicPr preferRelativeResize="0"/>
          <p:nvPr/>
        </p:nvPicPr>
        <p:blipFill rotWithShape="1">
          <a:blip r:embed="rId5">
            <a:alphaModFix/>
          </a:blip>
          <a:srcRect b="0" l="0" r="0" t="0"/>
          <a:stretch/>
        </p:blipFill>
        <p:spPr>
          <a:xfrm>
            <a:off x="-1" y="6357291"/>
            <a:ext cx="2043841" cy="457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내용-7">
  <p:cSld name="2_내용-7">
    <p:spTree>
      <p:nvGrpSpPr>
        <p:cNvPr id="92" name="Shape 92"/>
        <p:cNvGrpSpPr/>
        <p:nvPr/>
      </p:nvGrpSpPr>
      <p:grpSpPr>
        <a:xfrm>
          <a:off x="0" y="0"/>
          <a:ext cx="0" cy="0"/>
          <a:chOff x="0" y="0"/>
          <a:chExt cx="0" cy="0"/>
        </a:xfrm>
      </p:grpSpPr>
      <p:grpSp>
        <p:nvGrpSpPr>
          <p:cNvPr id="93" name="Google Shape;93;p35"/>
          <p:cNvGrpSpPr/>
          <p:nvPr/>
        </p:nvGrpSpPr>
        <p:grpSpPr>
          <a:xfrm>
            <a:off x="0" y="-9568"/>
            <a:ext cx="12194645" cy="655618"/>
            <a:chOff x="0" y="-9568"/>
            <a:chExt cx="12194645" cy="655618"/>
          </a:xfrm>
        </p:grpSpPr>
        <p:pic>
          <p:nvPicPr>
            <p:cNvPr id="94" name="Google Shape;94;p35"/>
            <p:cNvPicPr preferRelativeResize="0"/>
            <p:nvPr/>
          </p:nvPicPr>
          <p:blipFill rotWithShape="1">
            <a:blip r:embed="rId2">
              <a:alphaModFix/>
            </a:blip>
            <a:srcRect b="0" l="0" r="0" t="0"/>
            <a:stretch/>
          </p:blipFill>
          <p:spPr>
            <a:xfrm>
              <a:off x="2644" y="-9568"/>
              <a:ext cx="12192001" cy="609899"/>
            </a:xfrm>
            <a:prstGeom prst="rect">
              <a:avLst/>
            </a:prstGeom>
            <a:noFill/>
            <a:ln>
              <a:noFill/>
            </a:ln>
          </p:spPr>
        </p:pic>
        <p:sp>
          <p:nvSpPr>
            <p:cNvPr id="95" name="Google Shape;95;p35"/>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96" name="Google Shape;96;p35"/>
          <p:cNvSpPr txBox="1"/>
          <p:nvPr>
            <p:ph idx="12" type="sldNum"/>
          </p:nvPr>
        </p:nvSpPr>
        <p:spPr>
          <a:xfrm>
            <a:off x="4716883" y="6237696"/>
            <a:ext cx="274320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97" name="Google Shape;97;p35"/>
          <p:cNvSpPr txBox="1"/>
          <p:nvPr>
            <p:ph type="title"/>
          </p:nvPr>
        </p:nvSpPr>
        <p:spPr>
          <a:xfrm>
            <a:off x="1100832" y="76524"/>
            <a:ext cx="9994557" cy="676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Gill Sans"/>
              <a:buNone/>
              <a:defRPr b="0" i="0" sz="30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98" name="Google Shape;98;p35"/>
          <p:cNvCxnSpPr/>
          <p:nvPr/>
        </p:nvCxnSpPr>
        <p:spPr>
          <a:xfrm>
            <a:off x="2171699" y="6602821"/>
            <a:ext cx="7559687" cy="0"/>
          </a:xfrm>
          <a:prstGeom prst="straightConnector1">
            <a:avLst/>
          </a:prstGeom>
          <a:noFill/>
          <a:ln cap="flat" cmpd="sng" w="9525">
            <a:solidFill>
              <a:srgbClr val="A5A5A5"/>
            </a:solidFill>
            <a:prstDash val="solid"/>
            <a:miter lim="800000"/>
            <a:headEnd len="sm" w="sm" type="none"/>
            <a:tailEnd len="sm" w="sm" type="none"/>
          </a:ln>
        </p:spPr>
      </p:cxnSp>
      <p:pic>
        <p:nvPicPr>
          <p:cNvPr id="99" name="Google Shape;99;p35"/>
          <p:cNvPicPr preferRelativeResize="0"/>
          <p:nvPr/>
        </p:nvPicPr>
        <p:blipFill rotWithShape="1">
          <a:blip r:embed="rId3">
            <a:alphaModFix/>
          </a:blip>
          <a:srcRect b="0" l="0" r="0" t="0"/>
          <a:stretch/>
        </p:blipFill>
        <p:spPr>
          <a:xfrm>
            <a:off x="9726956" y="6357291"/>
            <a:ext cx="2419912" cy="457162"/>
          </a:xfrm>
          <a:prstGeom prst="rect">
            <a:avLst/>
          </a:prstGeom>
          <a:noFill/>
          <a:ln>
            <a:noFill/>
          </a:ln>
        </p:spPr>
      </p:pic>
      <p:pic>
        <p:nvPicPr>
          <p:cNvPr id="100" name="Google Shape;100;p35"/>
          <p:cNvPicPr preferRelativeResize="0"/>
          <p:nvPr/>
        </p:nvPicPr>
        <p:blipFill rotWithShape="1">
          <a:blip r:embed="rId4">
            <a:alphaModFix/>
          </a:blip>
          <a:srcRect b="0" l="0" r="0" t="0"/>
          <a:stretch/>
        </p:blipFill>
        <p:spPr>
          <a:xfrm>
            <a:off x="-1" y="6357291"/>
            <a:ext cx="2043841" cy="4572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72.png"/><Relationship Id="rId5" Type="http://schemas.openxmlformats.org/officeDocument/2006/relationships/image" Target="../media/image28.png"/><Relationship Id="rId6" Type="http://schemas.openxmlformats.org/officeDocument/2006/relationships/image" Target="../media/image69.png"/><Relationship Id="rId7" Type="http://schemas.openxmlformats.org/officeDocument/2006/relationships/image" Target="../media/image68.png"/><Relationship Id="rId8"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78.png"/><Relationship Id="rId7" Type="http://schemas.openxmlformats.org/officeDocument/2006/relationships/image" Target="../media/image73.png"/><Relationship Id="rId8"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75.png"/><Relationship Id="rId7" Type="http://schemas.openxmlformats.org/officeDocument/2006/relationships/image" Target="../media/image71.png"/><Relationship Id="rId8"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82.png"/><Relationship Id="rId7"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9.jpg"/><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20" Type="http://schemas.openxmlformats.org/officeDocument/2006/relationships/image" Target="../media/image94.jpg"/><Relationship Id="rId11" Type="http://schemas.openxmlformats.org/officeDocument/2006/relationships/image" Target="../media/image39.jpg"/><Relationship Id="rId10" Type="http://schemas.openxmlformats.org/officeDocument/2006/relationships/image" Target="../media/image35.jpg"/><Relationship Id="rId21" Type="http://schemas.openxmlformats.org/officeDocument/2006/relationships/image" Target="../media/image64.jpg"/><Relationship Id="rId13" Type="http://schemas.openxmlformats.org/officeDocument/2006/relationships/image" Target="../media/image36.jpg"/><Relationship Id="rId12" Type="http://schemas.openxmlformats.org/officeDocument/2006/relationships/image" Target="../media/image47.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51.jpg"/><Relationship Id="rId15" Type="http://schemas.openxmlformats.org/officeDocument/2006/relationships/image" Target="../media/image49.jpg"/><Relationship Id="rId14" Type="http://schemas.openxmlformats.org/officeDocument/2006/relationships/image" Target="../media/image44.jpg"/><Relationship Id="rId17" Type="http://schemas.openxmlformats.org/officeDocument/2006/relationships/image" Target="../media/image48.jpg"/><Relationship Id="rId16" Type="http://schemas.openxmlformats.org/officeDocument/2006/relationships/image" Target="../media/image45.jpg"/><Relationship Id="rId5" Type="http://schemas.openxmlformats.org/officeDocument/2006/relationships/image" Target="../media/image37.png"/><Relationship Id="rId19" Type="http://schemas.openxmlformats.org/officeDocument/2006/relationships/image" Target="../media/image52.jpg"/><Relationship Id="rId6" Type="http://schemas.openxmlformats.org/officeDocument/2006/relationships/image" Target="../media/image50.jpg"/><Relationship Id="rId18" Type="http://schemas.openxmlformats.org/officeDocument/2006/relationships/image" Target="../media/image70.png"/><Relationship Id="rId7" Type="http://schemas.openxmlformats.org/officeDocument/2006/relationships/image" Target="../media/image40.png"/><Relationship Id="rId8" Type="http://schemas.openxmlformats.org/officeDocument/2006/relationships/image" Target="../media/image38.jpg"/></Relationships>
</file>

<file path=ppt/slides/_rels/slide8.xml.rels><?xml version="1.0" encoding="UTF-8" standalone="yes"?><Relationships xmlns="http://schemas.openxmlformats.org/package/2006/relationships"><Relationship Id="rId11" Type="http://schemas.openxmlformats.org/officeDocument/2006/relationships/image" Target="../media/image59.jpg"/><Relationship Id="rId10" Type="http://schemas.openxmlformats.org/officeDocument/2006/relationships/image" Target="../media/image55.png"/><Relationship Id="rId13" Type="http://schemas.openxmlformats.org/officeDocument/2006/relationships/image" Target="../media/image60.png"/><Relationship Id="rId12"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57.jpg"/><Relationship Id="rId15" Type="http://schemas.openxmlformats.org/officeDocument/2006/relationships/image" Target="../media/image62.png"/><Relationship Id="rId14" Type="http://schemas.openxmlformats.org/officeDocument/2006/relationships/image" Target="../media/image58.png"/><Relationship Id="rId16" Type="http://schemas.openxmlformats.org/officeDocument/2006/relationships/image" Target="../media/image61.jpg"/><Relationship Id="rId5" Type="http://schemas.openxmlformats.org/officeDocument/2006/relationships/image" Target="../media/image28.png"/><Relationship Id="rId6" Type="http://schemas.openxmlformats.org/officeDocument/2006/relationships/image" Target="../media/image56.jpg"/><Relationship Id="rId7" Type="http://schemas.openxmlformats.org/officeDocument/2006/relationships/image" Target="../media/image53.jpg"/><Relationship Id="rId8" Type="http://schemas.openxmlformats.org/officeDocument/2006/relationships/image" Target="../media/image6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
          <p:cNvSpPr txBox="1"/>
          <p:nvPr/>
        </p:nvSpPr>
        <p:spPr>
          <a:xfrm>
            <a:off x="770557" y="3261041"/>
            <a:ext cx="819072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Gill Sans"/>
              <a:buNone/>
            </a:pPr>
            <a:r>
              <a:t/>
            </a:r>
            <a:endParaRPr b="1" i="0" sz="20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baseline="30000" i="0" lang="en-US" sz="2000" u="none" cap="none" strike="noStrike">
                <a:solidFill>
                  <a:srgbClr val="595959"/>
                </a:solidFill>
                <a:latin typeface="Arial"/>
                <a:ea typeface="Arial"/>
                <a:cs typeface="Arial"/>
                <a:sym typeface="Arial"/>
              </a:rPr>
              <a:t>1 </a:t>
            </a:r>
            <a:r>
              <a:rPr b="1" i="0" lang="en-US" sz="2000" u="none" cap="none" strike="noStrike">
                <a:solidFill>
                  <a:srgbClr val="595959"/>
                </a:solidFill>
                <a:latin typeface="Arial"/>
                <a:ea typeface="Arial"/>
                <a:cs typeface="Arial"/>
                <a:sym typeface="Arial"/>
              </a:rPr>
              <a:t>National Institute of Environmental Research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baseline="30000" i="0" lang="en-US" sz="2000" u="none" cap="none" strike="noStrike">
                <a:solidFill>
                  <a:srgbClr val="595959"/>
                </a:solidFill>
                <a:latin typeface="Arial"/>
                <a:ea typeface="Arial"/>
                <a:cs typeface="Arial"/>
                <a:sym typeface="Arial"/>
              </a:rPr>
              <a:t>2 </a:t>
            </a:r>
            <a:r>
              <a:rPr b="1" i="0" lang="en-US" sz="2000" u="none" cap="none" strike="noStrike">
                <a:solidFill>
                  <a:srgbClr val="595959"/>
                </a:solidFill>
                <a:latin typeface="Arial"/>
                <a:ea typeface="Arial"/>
                <a:cs typeface="Arial"/>
                <a:sym typeface="Arial"/>
              </a:rPr>
              <a:t>Pukyong National University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baseline="30000" i="0" lang="en-US" sz="2000" u="none" cap="none" strike="noStrike">
                <a:solidFill>
                  <a:srgbClr val="595959"/>
                </a:solidFill>
                <a:latin typeface="Arial"/>
                <a:ea typeface="Arial"/>
                <a:cs typeface="Arial"/>
                <a:sym typeface="Arial"/>
              </a:rPr>
              <a:t>3 </a:t>
            </a:r>
            <a:r>
              <a:rPr b="1" i="0" lang="en-US" sz="2000" u="none" cap="none" strike="noStrike">
                <a:solidFill>
                  <a:srgbClr val="595959"/>
                </a:solidFill>
                <a:latin typeface="Arial"/>
                <a:ea typeface="Arial"/>
                <a:cs typeface="Arial"/>
                <a:sym typeface="Arial"/>
              </a:rPr>
              <a:t>Yonsei University</a:t>
            </a:r>
            <a:endParaRPr b="0" i="0" sz="1400" u="none" cap="none" strike="noStrike">
              <a:solidFill>
                <a:srgbClr val="000000"/>
              </a:solidFill>
              <a:latin typeface="Arial"/>
              <a:ea typeface="Arial"/>
              <a:cs typeface="Arial"/>
              <a:sym typeface="Arial"/>
            </a:endParaRPr>
          </a:p>
        </p:txBody>
      </p:sp>
      <p:sp>
        <p:nvSpPr>
          <p:cNvPr id="189" name="Google Shape;189;p1"/>
          <p:cNvSpPr txBox="1"/>
          <p:nvPr/>
        </p:nvSpPr>
        <p:spPr>
          <a:xfrm>
            <a:off x="659325" y="634425"/>
            <a:ext cx="10946400" cy="1477800"/>
          </a:xfrm>
          <a:prstGeom prst="rect">
            <a:avLst/>
          </a:prstGeom>
          <a:noFill/>
          <a:ln>
            <a:noFill/>
          </a:ln>
          <a:effectLst>
            <a:outerShdw blurRad="127000" rotWithShape="0" algn="ctr" dir="2700000" dist="114300">
              <a:srgbClr val="000000">
                <a:alpha val="21568"/>
              </a:srgbClr>
            </a:outerShdw>
          </a:effectLst>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224F76"/>
                </a:solidFill>
                <a:latin typeface="Arial"/>
                <a:ea typeface="Arial"/>
                <a:cs typeface="Arial"/>
                <a:sym typeface="Arial"/>
              </a:rPr>
              <a:t>GEMS validation campaign results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224F76"/>
                </a:solidFill>
                <a:latin typeface="Arial"/>
                <a:ea typeface="Arial"/>
                <a:cs typeface="Arial"/>
                <a:sym typeface="Arial"/>
              </a:rPr>
              <a:t>Asian Air Pollutants Network</a:t>
            </a:r>
            <a:endParaRPr b="0" i="0" sz="1400" u="none" cap="none" strike="noStrike">
              <a:solidFill>
                <a:srgbClr val="000000"/>
              </a:solidFill>
              <a:latin typeface="Arial"/>
              <a:ea typeface="Arial"/>
              <a:cs typeface="Arial"/>
              <a:sym typeface="Arial"/>
            </a:endParaRPr>
          </a:p>
        </p:txBody>
      </p:sp>
      <p:pic>
        <p:nvPicPr>
          <p:cNvPr descr="bg_icon_2.png" id="190" name="Google Shape;190;p1"/>
          <p:cNvPicPr preferRelativeResize="0"/>
          <p:nvPr/>
        </p:nvPicPr>
        <p:blipFill rotWithShape="1">
          <a:blip r:embed="rId3">
            <a:alphaModFix/>
          </a:blip>
          <a:srcRect b="0" l="0" r="0" t="0"/>
          <a:stretch/>
        </p:blipFill>
        <p:spPr>
          <a:xfrm>
            <a:off x="10931603" y="1704687"/>
            <a:ext cx="688897" cy="670768"/>
          </a:xfrm>
          <a:prstGeom prst="rect">
            <a:avLst/>
          </a:prstGeom>
          <a:noFill/>
          <a:ln>
            <a:noFill/>
          </a:ln>
        </p:spPr>
      </p:pic>
      <p:pic>
        <p:nvPicPr>
          <p:cNvPr id="191" name="Google Shape;191;p1"/>
          <p:cNvPicPr preferRelativeResize="0"/>
          <p:nvPr/>
        </p:nvPicPr>
        <p:blipFill rotWithShape="1">
          <a:blip r:embed="rId4">
            <a:alphaModFix/>
          </a:blip>
          <a:srcRect b="0" l="0" r="0" t="0"/>
          <a:stretch/>
        </p:blipFill>
        <p:spPr>
          <a:xfrm>
            <a:off x="10828012" y="2986848"/>
            <a:ext cx="785858" cy="875033"/>
          </a:xfrm>
          <a:prstGeom prst="rect">
            <a:avLst/>
          </a:prstGeom>
          <a:noFill/>
          <a:ln>
            <a:noFill/>
          </a:ln>
        </p:spPr>
      </p:pic>
      <p:pic>
        <p:nvPicPr>
          <p:cNvPr id="192" name="Google Shape;192;p1"/>
          <p:cNvPicPr preferRelativeResize="0"/>
          <p:nvPr/>
        </p:nvPicPr>
        <p:blipFill rotWithShape="1">
          <a:blip r:embed="rId5">
            <a:alphaModFix/>
          </a:blip>
          <a:srcRect b="0" l="0" r="0" t="0"/>
          <a:stretch/>
        </p:blipFill>
        <p:spPr>
          <a:xfrm rot="10800000">
            <a:off x="9371355" y="4093110"/>
            <a:ext cx="1336850" cy="1420403"/>
          </a:xfrm>
          <a:prstGeom prst="rect">
            <a:avLst/>
          </a:prstGeom>
          <a:noFill/>
          <a:ln>
            <a:noFill/>
          </a:ln>
        </p:spPr>
      </p:pic>
      <p:grpSp>
        <p:nvGrpSpPr>
          <p:cNvPr id="193" name="Google Shape;193;p1"/>
          <p:cNvGrpSpPr/>
          <p:nvPr/>
        </p:nvGrpSpPr>
        <p:grpSpPr>
          <a:xfrm>
            <a:off x="6749804" y="4763264"/>
            <a:ext cx="1801405" cy="679359"/>
            <a:chOff x="6580594" y="4688502"/>
            <a:chExt cx="2234959" cy="842865"/>
          </a:xfrm>
        </p:grpSpPr>
        <p:pic>
          <p:nvPicPr>
            <p:cNvPr id="194" name="Google Shape;194;p1"/>
            <p:cNvPicPr preferRelativeResize="0"/>
            <p:nvPr/>
          </p:nvPicPr>
          <p:blipFill rotWithShape="1">
            <a:blip r:embed="rId6">
              <a:alphaModFix/>
            </a:blip>
            <a:srcRect b="0" l="0" r="0" t="0"/>
            <a:stretch/>
          </p:blipFill>
          <p:spPr>
            <a:xfrm>
              <a:off x="7701706" y="4688502"/>
              <a:ext cx="1113847" cy="725790"/>
            </a:xfrm>
            <a:prstGeom prst="rect">
              <a:avLst/>
            </a:prstGeom>
            <a:noFill/>
            <a:ln>
              <a:noFill/>
            </a:ln>
          </p:spPr>
        </p:pic>
        <p:pic>
          <p:nvPicPr>
            <p:cNvPr id="195" name="Google Shape;195;p1"/>
            <p:cNvPicPr preferRelativeResize="0"/>
            <p:nvPr/>
          </p:nvPicPr>
          <p:blipFill rotWithShape="1">
            <a:blip r:embed="rId7">
              <a:alphaModFix/>
            </a:blip>
            <a:srcRect b="0" l="0" r="0" t="0"/>
            <a:stretch/>
          </p:blipFill>
          <p:spPr>
            <a:xfrm>
              <a:off x="6580594" y="5027666"/>
              <a:ext cx="1678036" cy="503701"/>
            </a:xfrm>
            <a:prstGeom prst="rect">
              <a:avLst/>
            </a:prstGeom>
            <a:noFill/>
            <a:ln>
              <a:noFill/>
            </a:ln>
          </p:spPr>
        </p:pic>
      </p:grpSp>
      <p:sp>
        <p:nvSpPr>
          <p:cNvPr id="196" name="Google Shape;196;p1"/>
          <p:cNvSpPr txBox="1"/>
          <p:nvPr/>
        </p:nvSpPr>
        <p:spPr>
          <a:xfrm>
            <a:off x="794778" y="2213835"/>
            <a:ext cx="1029880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Gill Sans"/>
              <a:buNone/>
            </a:pPr>
            <a:r>
              <a:t/>
            </a:r>
            <a:endParaRPr b="1"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Gill Sans"/>
              <a:buNone/>
            </a:pPr>
            <a:r>
              <a:t/>
            </a:r>
            <a:endParaRPr b="1"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Gill Sans"/>
              <a:buNone/>
            </a:pPr>
            <a:r>
              <a:t/>
            </a:r>
            <a:endParaRPr b="1"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Limseok Chang</a:t>
            </a:r>
            <a:r>
              <a:rPr b="1" baseline="30000" i="0" lang="en-US" sz="2000" u="none" cap="none" strike="noStrike">
                <a:solidFill>
                  <a:srgbClr val="595959"/>
                </a:solidFill>
                <a:latin typeface="Arial"/>
                <a:ea typeface="Arial"/>
                <a:cs typeface="Arial"/>
                <a:sym typeface="Arial"/>
              </a:rPr>
              <a:t>1</a:t>
            </a:r>
            <a:r>
              <a:rPr b="1" i="0" lang="en-US" sz="2000" u="none" cap="none" strike="noStrike">
                <a:solidFill>
                  <a:srgbClr val="595959"/>
                </a:solidFill>
                <a:latin typeface="Arial"/>
                <a:ea typeface="Arial"/>
                <a:cs typeface="Arial"/>
                <a:sym typeface="Arial"/>
              </a:rPr>
              <a:t>, Ukkyo Jeong</a:t>
            </a:r>
            <a:r>
              <a:rPr b="1" baseline="30000" i="0" lang="en-US" sz="2000" u="none" cap="none" strike="noStrike">
                <a:solidFill>
                  <a:srgbClr val="595959"/>
                </a:solidFill>
                <a:latin typeface="Arial"/>
                <a:ea typeface="Arial"/>
                <a:cs typeface="Arial"/>
                <a:sym typeface="Arial"/>
              </a:rPr>
              <a:t>2</a:t>
            </a:r>
            <a:r>
              <a:rPr b="1" i="0" lang="en-US" sz="2000" u="none" cap="none" strike="noStrike">
                <a:solidFill>
                  <a:srgbClr val="595959"/>
                </a:solidFill>
                <a:latin typeface="Arial"/>
                <a:ea typeface="Arial"/>
                <a:cs typeface="Arial"/>
                <a:sym typeface="Arial"/>
              </a:rPr>
              <a:t>, Jhoon Kim</a:t>
            </a:r>
            <a:r>
              <a:rPr b="1" baseline="30000" i="0" lang="en-US" sz="2000" u="none" cap="none" strike="noStrike">
                <a:solidFill>
                  <a:srgbClr val="595959"/>
                </a:solidFill>
                <a:latin typeface="Arial"/>
                <a:ea typeface="Arial"/>
                <a:cs typeface="Arial"/>
                <a:sym typeface="Arial"/>
              </a:rPr>
              <a:t>3</a:t>
            </a:r>
            <a:r>
              <a:rPr b="1" i="0" lang="en-US" sz="2000" u="none" cap="none" strike="noStrike">
                <a:solidFill>
                  <a:srgbClr val="595959"/>
                </a:solidFill>
                <a:latin typeface="Arial"/>
                <a:ea typeface="Arial"/>
                <a:cs typeface="Arial"/>
                <a:sym typeface="Arial"/>
              </a:rPr>
              <a:t>, Hyunkee Hong</a:t>
            </a:r>
            <a:r>
              <a:rPr b="1" baseline="30000" i="0" lang="en-US" sz="2000" u="none" cap="none" strike="noStrike">
                <a:solidFill>
                  <a:srgbClr val="595959"/>
                </a:solidFill>
                <a:latin typeface="Arial"/>
                <a:ea typeface="Arial"/>
                <a:cs typeface="Arial"/>
                <a:sym typeface="Arial"/>
              </a:rPr>
              <a:t>1</a:t>
            </a:r>
            <a:r>
              <a:rPr b="1" i="0" lang="en-US" sz="2000" u="none" cap="none" strike="noStrike">
                <a:solidFill>
                  <a:srgbClr val="59595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Donghee Kim</a:t>
            </a:r>
            <a:r>
              <a:rPr b="1" baseline="30000" i="0" lang="en-US" sz="2000" u="none" cap="none" strike="noStrike">
                <a:solidFill>
                  <a:srgbClr val="595959"/>
                </a:solidFill>
                <a:latin typeface="Arial"/>
                <a:ea typeface="Arial"/>
                <a:cs typeface="Arial"/>
                <a:sym typeface="Arial"/>
              </a:rPr>
              <a:t>1</a:t>
            </a:r>
            <a:r>
              <a:rPr b="1" i="0" lang="en-US" sz="2000" u="none" cap="none" strike="noStrike">
                <a:solidFill>
                  <a:srgbClr val="595959"/>
                </a:solidFill>
                <a:latin typeface="Arial"/>
                <a:ea typeface="Arial"/>
                <a:cs typeface="Arial"/>
                <a:sym typeface="Arial"/>
              </a:rPr>
              <a:t>, Soi Ahn</a:t>
            </a:r>
            <a:r>
              <a:rPr b="1" baseline="30000" i="0" lang="en-US" sz="2000" u="none" cap="none" strike="noStrike">
                <a:solidFill>
                  <a:srgbClr val="595959"/>
                </a:solidFill>
                <a:latin typeface="Arial"/>
                <a:ea typeface="Arial"/>
                <a:cs typeface="Arial"/>
                <a:sym typeface="Arial"/>
              </a:rPr>
              <a:t>1</a:t>
            </a:r>
            <a:endParaRPr b="1" i="0" sz="2000" u="none" cap="none" strike="noStrike">
              <a:solidFill>
                <a:srgbClr val="595959"/>
              </a:solidFill>
              <a:latin typeface="Arial"/>
              <a:ea typeface="Arial"/>
              <a:cs typeface="Arial"/>
              <a:sym typeface="Arial"/>
            </a:endParaRPr>
          </a:p>
        </p:txBody>
      </p:sp>
      <p:sp>
        <p:nvSpPr>
          <p:cNvPr id="197" name="Google Shape;197;p1"/>
          <p:cNvSpPr txBox="1"/>
          <p:nvPr/>
        </p:nvSpPr>
        <p:spPr>
          <a:xfrm>
            <a:off x="809749" y="5550168"/>
            <a:ext cx="105810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507CB"/>
              </a:buClr>
              <a:buSzPts val="2000"/>
              <a:buFont typeface="Gill Sans"/>
              <a:buNone/>
            </a:pPr>
            <a:r>
              <a:rPr b="1" i="0" lang="en-US" sz="2000" u="none" cap="none" strike="noStrike">
                <a:solidFill>
                  <a:srgbClr val="1507CB"/>
                </a:solidFill>
                <a:latin typeface="Gill Sans"/>
                <a:ea typeface="Gill Sans"/>
                <a:cs typeface="Gill Sans"/>
                <a:sym typeface="Gill Sans"/>
              </a:rPr>
              <a:t>* All contents are based upon the RSSR report of </a:t>
            </a:r>
            <a:r>
              <a:rPr b="1" lang="en-US" sz="2000">
                <a:solidFill>
                  <a:srgbClr val="1507CB"/>
                </a:solidFill>
                <a:latin typeface="Gill Sans"/>
                <a:ea typeface="Gill Sans"/>
                <a:cs typeface="Gill Sans"/>
                <a:sym typeface="Gill Sans"/>
              </a:rPr>
              <a:t>J</a:t>
            </a:r>
            <a:r>
              <a:rPr b="1" i="0" lang="en-US" sz="2000" u="none" cap="none" strike="noStrike">
                <a:solidFill>
                  <a:srgbClr val="1507CB"/>
                </a:solidFill>
                <a:latin typeface="Gill Sans"/>
                <a:ea typeface="Gill Sans"/>
                <a:cs typeface="Gill Sans"/>
                <a:sym typeface="Gill Sans"/>
              </a:rPr>
              <a:t>hoon Kim</a:t>
            </a:r>
            <a:endParaRPr b="1" i="0" sz="2000" u="none" cap="none" strike="noStrike">
              <a:solidFill>
                <a:srgbClr val="1507CB"/>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4" name="Shape 444"/>
        <p:cNvGrpSpPr/>
        <p:nvPr/>
      </p:nvGrpSpPr>
      <p:grpSpPr>
        <a:xfrm>
          <a:off x="0" y="0"/>
          <a:ext cx="0" cy="0"/>
          <a:chOff x="0" y="0"/>
          <a:chExt cx="0" cy="0"/>
        </a:xfrm>
      </p:grpSpPr>
      <p:grpSp>
        <p:nvGrpSpPr>
          <p:cNvPr id="445" name="Google Shape;445;p10"/>
          <p:cNvGrpSpPr/>
          <p:nvPr/>
        </p:nvGrpSpPr>
        <p:grpSpPr>
          <a:xfrm>
            <a:off x="0" y="-9568"/>
            <a:ext cx="12214842" cy="655618"/>
            <a:chOff x="0" y="-9568"/>
            <a:chExt cx="12214842" cy="655618"/>
          </a:xfrm>
        </p:grpSpPr>
        <p:grpSp>
          <p:nvGrpSpPr>
            <p:cNvPr id="446" name="Google Shape;446;p10"/>
            <p:cNvGrpSpPr/>
            <p:nvPr/>
          </p:nvGrpSpPr>
          <p:grpSpPr>
            <a:xfrm>
              <a:off x="0" y="-9568"/>
              <a:ext cx="12194645" cy="655618"/>
              <a:chOff x="0" y="-9568"/>
              <a:chExt cx="12194645" cy="655618"/>
            </a:xfrm>
          </p:grpSpPr>
          <p:pic>
            <p:nvPicPr>
              <p:cNvPr id="447" name="Google Shape;447;p10"/>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448" name="Google Shape;448;p10"/>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449" name="Google Shape;449;p10"/>
            <p:cNvGrpSpPr/>
            <p:nvPr/>
          </p:nvGrpSpPr>
          <p:grpSpPr>
            <a:xfrm>
              <a:off x="9841317" y="31950"/>
              <a:ext cx="2373525" cy="521919"/>
              <a:chOff x="2366560" y="1618848"/>
              <a:chExt cx="2859665" cy="628818"/>
            </a:xfrm>
          </p:grpSpPr>
          <p:pic>
            <p:nvPicPr>
              <p:cNvPr id="450" name="Google Shape;450;p10"/>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451" name="Google Shape;451;p10"/>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452" name="Google Shape;452;p10"/>
          <p:cNvSpPr txBox="1"/>
          <p:nvPr/>
        </p:nvSpPr>
        <p:spPr>
          <a:xfrm>
            <a:off x="772975" y="69924"/>
            <a:ext cx="8292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Gill Sans"/>
              <a:buNone/>
            </a:pPr>
            <a:r>
              <a:rPr b="1" i="0" lang="en-US" sz="3200" u="none" cap="none" strike="noStrike">
                <a:solidFill>
                  <a:srgbClr val="000000"/>
                </a:solidFill>
                <a:latin typeface="Gill Sans"/>
                <a:ea typeface="Gill Sans"/>
                <a:cs typeface="Gill Sans"/>
                <a:sym typeface="Gill Sans"/>
              </a:rPr>
              <a:t> GEMS evaluation of inter-pixel variability</a:t>
            </a:r>
            <a:endParaRPr b="1" i="0" sz="3200" u="none" cap="none" strike="noStrike">
              <a:solidFill>
                <a:srgbClr val="000000"/>
              </a:solidFill>
              <a:latin typeface="Gill Sans"/>
              <a:ea typeface="Gill Sans"/>
              <a:cs typeface="Gill Sans"/>
              <a:sym typeface="Gill Sans"/>
            </a:endParaRPr>
          </a:p>
        </p:txBody>
      </p:sp>
      <p:pic>
        <p:nvPicPr>
          <p:cNvPr id="453" name="Google Shape;453;p10"/>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454" name="Google Shape;454;p10"/>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455" name="Google Shape;455;p10"/>
          <p:cNvPicPr preferRelativeResize="0"/>
          <p:nvPr/>
        </p:nvPicPr>
        <p:blipFill rotWithShape="1">
          <a:blip r:embed="rId6">
            <a:alphaModFix/>
          </a:blip>
          <a:srcRect b="0" l="0" r="0" t="0"/>
          <a:stretch/>
        </p:blipFill>
        <p:spPr>
          <a:xfrm>
            <a:off x="583942" y="1169984"/>
            <a:ext cx="5417021" cy="2143426"/>
          </a:xfrm>
          <a:prstGeom prst="rect">
            <a:avLst/>
          </a:prstGeom>
          <a:noFill/>
          <a:ln>
            <a:noFill/>
          </a:ln>
        </p:spPr>
      </p:pic>
      <p:sp>
        <p:nvSpPr>
          <p:cNvPr id="456" name="Google Shape;456;p10"/>
          <p:cNvSpPr txBox="1"/>
          <p:nvPr/>
        </p:nvSpPr>
        <p:spPr>
          <a:xfrm>
            <a:off x="829238" y="878432"/>
            <a:ext cx="61413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February 17, GCAS mean time 03:33 UTC </a:t>
            </a:r>
            <a:endParaRPr b="0" i="0" sz="1800" u="none" cap="none" strike="noStrike">
              <a:solidFill>
                <a:schemeClr val="dk1"/>
              </a:solidFill>
              <a:latin typeface="Gill Sans"/>
              <a:ea typeface="Gill Sans"/>
              <a:cs typeface="Gill Sans"/>
              <a:sym typeface="Gill Sans"/>
            </a:endParaRPr>
          </a:p>
        </p:txBody>
      </p:sp>
      <p:pic>
        <p:nvPicPr>
          <p:cNvPr id="457" name="Google Shape;457;p10"/>
          <p:cNvPicPr preferRelativeResize="0"/>
          <p:nvPr/>
        </p:nvPicPr>
        <p:blipFill rotWithShape="1">
          <a:blip r:embed="rId7">
            <a:alphaModFix/>
          </a:blip>
          <a:srcRect b="0" l="0" r="0" t="0"/>
          <a:stretch/>
        </p:blipFill>
        <p:spPr>
          <a:xfrm>
            <a:off x="639041" y="3789955"/>
            <a:ext cx="5314215" cy="1907424"/>
          </a:xfrm>
          <a:prstGeom prst="rect">
            <a:avLst/>
          </a:prstGeom>
          <a:noFill/>
          <a:ln>
            <a:noFill/>
          </a:ln>
        </p:spPr>
      </p:pic>
      <p:sp>
        <p:nvSpPr>
          <p:cNvPr id="458" name="Google Shape;458;p10"/>
          <p:cNvSpPr txBox="1"/>
          <p:nvPr/>
        </p:nvSpPr>
        <p:spPr>
          <a:xfrm>
            <a:off x="1059268" y="3344441"/>
            <a:ext cx="61395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March 8, GCAS mean time 03:19 UTC</a:t>
            </a:r>
            <a:endParaRPr b="0" i="0" sz="1800" u="none" cap="none" strike="noStrike">
              <a:solidFill>
                <a:schemeClr val="dk1"/>
              </a:solidFill>
              <a:latin typeface="Gill Sans"/>
              <a:ea typeface="Gill Sans"/>
              <a:cs typeface="Gill Sans"/>
              <a:sym typeface="Gill Sans"/>
            </a:endParaRPr>
          </a:p>
        </p:txBody>
      </p:sp>
      <p:pic>
        <p:nvPicPr>
          <p:cNvPr id="459" name="Google Shape;459;p10"/>
          <p:cNvPicPr preferRelativeResize="0"/>
          <p:nvPr/>
        </p:nvPicPr>
        <p:blipFill rotWithShape="1">
          <a:blip r:embed="rId8">
            <a:alphaModFix/>
          </a:blip>
          <a:srcRect b="0" l="0" r="0" t="0"/>
          <a:stretch/>
        </p:blipFill>
        <p:spPr>
          <a:xfrm>
            <a:off x="6152316" y="3772719"/>
            <a:ext cx="5394862" cy="1940983"/>
          </a:xfrm>
          <a:prstGeom prst="rect">
            <a:avLst/>
          </a:prstGeom>
          <a:noFill/>
          <a:ln>
            <a:noFill/>
          </a:ln>
        </p:spPr>
      </p:pic>
      <p:sp>
        <p:nvSpPr>
          <p:cNvPr id="460" name="Google Shape;460;p10"/>
          <p:cNvSpPr txBox="1"/>
          <p:nvPr/>
        </p:nvSpPr>
        <p:spPr>
          <a:xfrm>
            <a:off x="6650074" y="3320809"/>
            <a:ext cx="4251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March 10, GCAS mean time 03:17 UTC</a:t>
            </a:r>
            <a:endParaRPr b="0" i="0" sz="1800" u="none" cap="none" strike="noStrike">
              <a:solidFill>
                <a:schemeClr val="dk1"/>
              </a:solidFill>
              <a:latin typeface="Gill Sans"/>
              <a:ea typeface="Gill Sans"/>
              <a:cs typeface="Gill Sans"/>
              <a:sym typeface="Gill Sans"/>
            </a:endParaRPr>
          </a:p>
        </p:txBody>
      </p:sp>
      <p:pic>
        <p:nvPicPr>
          <p:cNvPr id="461" name="Google Shape;461;p10"/>
          <p:cNvPicPr preferRelativeResize="0"/>
          <p:nvPr/>
        </p:nvPicPr>
        <p:blipFill rotWithShape="1">
          <a:blip r:embed="rId9">
            <a:alphaModFix/>
          </a:blip>
          <a:srcRect b="0" l="0" r="0" t="0"/>
          <a:stretch/>
        </p:blipFill>
        <p:spPr>
          <a:xfrm>
            <a:off x="6205936" y="1386733"/>
            <a:ext cx="5341242" cy="1940982"/>
          </a:xfrm>
          <a:prstGeom prst="rect">
            <a:avLst/>
          </a:prstGeom>
          <a:noFill/>
          <a:ln>
            <a:noFill/>
          </a:ln>
        </p:spPr>
      </p:pic>
      <p:sp>
        <p:nvSpPr>
          <p:cNvPr id="462" name="Google Shape;462;p10"/>
          <p:cNvSpPr txBox="1"/>
          <p:nvPr/>
        </p:nvSpPr>
        <p:spPr>
          <a:xfrm>
            <a:off x="6454130" y="878433"/>
            <a:ext cx="4447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February 23, GCAS mean time 04:11 UTC </a:t>
            </a:r>
            <a:endParaRPr b="0" i="0" sz="1800" u="none" cap="none" strike="noStrike">
              <a:solidFill>
                <a:schemeClr val="dk1"/>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7" name="Shape 467"/>
        <p:cNvGrpSpPr/>
        <p:nvPr/>
      </p:nvGrpSpPr>
      <p:grpSpPr>
        <a:xfrm>
          <a:off x="0" y="0"/>
          <a:ext cx="0" cy="0"/>
          <a:chOff x="0" y="0"/>
          <a:chExt cx="0" cy="0"/>
        </a:xfrm>
      </p:grpSpPr>
      <p:grpSp>
        <p:nvGrpSpPr>
          <p:cNvPr id="468" name="Google Shape;468;p11"/>
          <p:cNvGrpSpPr/>
          <p:nvPr/>
        </p:nvGrpSpPr>
        <p:grpSpPr>
          <a:xfrm>
            <a:off x="0" y="-9568"/>
            <a:ext cx="12214842" cy="655618"/>
            <a:chOff x="0" y="-9568"/>
            <a:chExt cx="12214842" cy="655618"/>
          </a:xfrm>
        </p:grpSpPr>
        <p:grpSp>
          <p:nvGrpSpPr>
            <p:cNvPr id="469" name="Google Shape;469;p11"/>
            <p:cNvGrpSpPr/>
            <p:nvPr/>
          </p:nvGrpSpPr>
          <p:grpSpPr>
            <a:xfrm>
              <a:off x="0" y="-9568"/>
              <a:ext cx="12194645" cy="655618"/>
              <a:chOff x="0" y="-9568"/>
              <a:chExt cx="12194645" cy="655618"/>
            </a:xfrm>
          </p:grpSpPr>
          <p:pic>
            <p:nvPicPr>
              <p:cNvPr id="470" name="Google Shape;470;p11"/>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471" name="Google Shape;471;p11"/>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472" name="Google Shape;472;p11"/>
            <p:cNvGrpSpPr/>
            <p:nvPr/>
          </p:nvGrpSpPr>
          <p:grpSpPr>
            <a:xfrm>
              <a:off x="9841317" y="31950"/>
              <a:ext cx="2373525" cy="521919"/>
              <a:chOff x="2366560" y="1618848"/>
              <a:chExt cx="2859665" cy="628818"/>
            </a:xfrm>
          </p:grpSpPr>
          <p:pic>
            <p:nvPicPr>
              <p:cNvPr id="473" name="Google Shape;473;p11"/>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474" name="Google Shape;474;p11"/>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475" name="Google Shape;475;p11"/>
          <p:cNvSpPr txBox="1"/>
          <p:nvPr/>
        </p:nvSpPr>
        <p:spPr>
          <a:xfrm>
            <a:off x="797437" y="55513"/>
            <a:ext cx="9639166"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Gill Sans"/>
              <a:buNone/>
            </a:pPr>
            <a:r>
              <a:rPr b="1" i="0" lang="en-US" sz="3200" u="none" cap="none" strike="noStrike">
                <a:solidFill>
                  <a:srgbClr val="000000"/>
                </a:solidFill>
                <a:latin typeface="Gill Sans"/>
                <a:ea typeface="Gill Sans"/>
                <a:cs typeface="Gill Sans"/>
                <a:sym typeface="Gill Sans"/>
              </a:rPr>
              <a:t>GEMS evaluation of diurnal inter-pixel variability</a:t>
            </a:r>
            <a:endParaRPr b="1" i="0" sz="3200" u="none" cap="none" strike="noStrike">
              <a:solidFill>
                <a:srgbClr val="000000"/>
              </a:solidFill>
              <a:latin typeface="Gill Sans"/>
              <a:ea typeface="Gill Sans"/>
              <a:cs typeface="Gill Sans"/>
              <a:sym typeface="Gill Sans"/>
            </a:endParaRPr>
          </a:p>
        </p:txBody>
      </p:sp>
      <p:pic>
        <p:nvPicPr>
          <p:cNvPr id="476" name="Google Shape;476;p11"/>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477" name="Google Shape;477;p11"/>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478" name="Google Shape;478;p11"/>
          <p:cNvPicPr preferRelativeResize="0"/>
          <p:nvPr/>
        </p:nvPicPr>
        <p:blipFill rotWithShape="1">
          <a:blip r:embed="rId6">
            <a:alphaModFix/>
          </a:blip>
          <a:srcRect b="0" l="0" r="0" t="0"/>
          <a:stretch/>
        </p:blipFill>
        <p:spPr>
          <a:xfrm>
            <a:off x="672388" y="805251"/>
            <a:ext cx="10870025" cy="5211849"/>
          </a:xfrm>
          <a:prstGeom prst="rect">
            <a:avLst/>
          </a:prstGeom>
          <a:noFill/>
          <a:ln>
            <a:noFill/>
          </a:ln>
        </p:spPr>
      </p:pic>
      <p:sp>
        <p:nvSpPr>
          <p:cNvPr id="479" name="Google Shape;479;p11"/>
          <p:cNvSpPr txBox="1"/>
          <p:nvPr/>
        </p:nvSpPr>
        <p:spPr>
          <a:xfrm>
            <a:off x="1611299" y="6017107"/>
            <a:ext cx="92289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200" u="none" cap="none" strike="noStrike">
                <a:solidFill>
                  <a:schemeClr val="dk1"/>
                </a:solidFill>
                <a:latin typeface="Arial"/>
                <a:ea typeface="Arial"/>
                <a:cs typeface="Arial"/>
                <a:sym typeface="Arial"/>
              </a:rPr>
              <a:t>GEMS shows good performance in detecting the relative difference between pixels, especially on 02:53, January 29, 2024</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4" name="Shape 484"/>
        <p:cNvGrpSpPr/>
        <p:nvPr/>
      </p:nvGrpSpPr>
      <p:grpSpPr>
        <a:xfrm>
          <a:off x="0" y="0"/>
          <a:ext cx="0" cy="0"/>
          <a:chOff x="0" y="0"/>
          <a:chExt cx="0" cy="0"/>
        </a:xfrm>
      </p:grpSpPr>
      <p:grpSp>
        <p:nvGrpSpPr>
          <p:cNvPr id="485" name="Google Shape;485;p12"/>
          <p:cNvGrpSpPr/>
          <p:nvPr/>
        </p:nvGrpSpPr>
        <p:grpSpPr>
          <a:xfrm>
            <a:off x="0" y="-9568"/>
            <a:ext cx="12214842" cy="655618"/>
            <a:chOff x="0" y="-9568"/>
            <a:chExt cx="12214842" cy="655618"/>
          </a:xfrm>
        </p:grpSpPr>
        <p:grpSp>
          <p:nvGrpSpPr>
            <p:cNvPr id="486" name="Google Shape;486;p12"/>
            <p:cNvGrpSpPr/>
            <p:nvPr/>
          </p:nvGrpSpPr>
          <p:grpSpPr>
            <a:xfrm>
              <a:off x="0" y="-9568"/>
              <a:ext cx="12194645" cy="655618"/>
              <a:chOff x="0" y="-9568"/>
              <a:chExt cx="12194645" cy="655618"/>
            </a:xfrm>
          </p:grpSpPr>
          <p:pic>
            <p:nvPicPr>
              <p:cNvPr id="487" name="Google Shape;487;p12"/>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488" name="Google Shape;488;p12"/>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489" name="Google Shape;489;p12"/>
            <p:cNvGrpSpPr/>
            <p:nvPr/>
          </p:nvGrpSpPr>
          <p:grpSpPr>
            <a:xfrm>
              <a:off x="9841317" y="31950"/>
              <a:ext cx="2373525" cy="521919"/>
              <a:chOff x="2366560" y="1618848"/>
              <a:chExt cx="2859665" cy="628818"/>
            </a:xfrm>
          </p:grpSpPr>
          <p:pic>
            <p:nvPicPr>
              <p:cNvPr id="490" name="Google Shape;490;p12"/>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491" name="Google Shape;491;p12"/>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492" name="Google Shape;492;p12"/>
          <p:cNvSpPr txBox="1"/>
          <p:nvPr/>
        </p:nvSpPr>
        <p:spPr>
          <a:xfrm>
            <a:off x="871672" y="72024"/>
            <a:ext cx="533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Gill Sans"/>
              <a:buNone/>
            </a:pPr>
            <a:r>
              <a:rPr b="1" i="0" lang="en-US" sz="3200" u="none" cap="none" strike="noStrike">
                <a:solidFill>
                  <a:srgbClr val="000000"/>
                </a:solidFill>
                <a:latin typeface="Gill Sans"/>
                <a:ea typeface="Gill Sans"/>
                <a:cs typeface="Gill Sans"/>
                <a:sym typeface="Gill Sans"/>
              </a:rPr>
              <a:t>GEMS evaluation: AOD</a:t>
            </a:r>
            <a:endParaRPr b="1" i="0" sz="3200" u="none" cap="none" strike="noStrike">
              <a:solidFill>
                <a:srgbClr val="000000"/>
              </a:solidFill>
              <a:latin typeface="Arial"/>
              <a:ea typeface="Arial"/>
              <a:cs typeface="Arial"/>
              <a:sym typeface="Arial"/>
            </a:endParaRPr>
          </a:p>
        </p:txBody>
      </p:sp>
      <p:pic>
        <p:nvPicPr>
          <p:cNvPr id="493" name="Google Shape;493;p12"/>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494" name="Google Shape;494;p12"/>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495" name="Google Shape;495;p12"/>
          <p:cNvPicPr preferRelativeResize="0"/>
          <p:nvPr/>
        </p:nvPicPr>
        <p:blipFill rotWithShape="1">
          <a:blip r:embed="rId6">
            <a:alphaModFix/>
          </a:blip>
          <a:srcRect b="0" l="0" r="0" t="0"/>
          <a:stretch/>
        </p:blipFill>
        <p:spPr>
          <a:xfrm>
            <a:off x="400475" y="805250"/>
            <a:ext cx="11791523" cy="5694651"/>
          </a:xfrm>
          <a:prstGeom prst="rect">
            <a:avLst/>
          </a:prstGeom>
          <a:noFill/>
          <a:ln>
            <a:noFill/>
          </a:ln>
        </p:spPr>
      </p:pic>
      <p:sp>
        <p:nvSpPr>
          <p:cNvPr id="496" name="Google Shape;496;p12"/>
          <p:cNvSpPr txBox="1"/>
          <p:nvPr/>
        </p:nvSpPr>
        <p:spPr>
          <a:xfrm>
            <a:off x="6308524" y="170449"/>
            <a:ext cx="34551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GEMS AOD v2.1 2024 Feb ~ Mar</a:t>
            </a:r>
            <a:endParaRPr b="0" i="0" sz="1800" u="none" cap="none" strike="noStrike">
              <a:solidFill>
                <a:schemeClr val="dk1"/>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1" name="Shape 501"/>
        <p:cNvGrpSpPr/>
        <p:nvPr/>
      </p:nvGrpSpPr>
      <p:grpSpPr>
        <a:xfrm>
          <a:off x="0" y="0"/>
          <a:ext cx="0" cy="0"/>
          <a:chOff x="0" y="0"/>
          <a:chExt cx="0" cy="0"/>
        </a:xfrm>
      </p:grpSpPr>
      <p:grpSp>
        <p:nvGrpSpPr>
          <p:cNvPr id="502" name="Google Shape;502;p13"/>
          <p:cNvGrpSpPr/>
          <p:nvPr/>
        </p:nvGrpSpPr>
        <p:grpSpPr>
          <a:xfrm>
            <a:off x="0" y="-9568"/>
            <a:ext cx="12214842" cy="655618"/>
            <a:chOff x="0" y="-9568"/>
            <a:chExt cx="12214842" cy="655618"/>
          </a:xfrm>
        </p:grpSpPr>
        <p:grpSp>
          <p:nvGrpSpPr>
            <p:cNvPr id="503" name="Google Shape;503;p13"/>
            <p:cNvGrpSpPr/>
            <p:nvPr/>
          </p:nvGrpSpPr>
          <p:grpSpPr>
            <a:xfrm>
              <a:off x="0" y="-9568"/>
              <a:ext cx="12194645" cy="655618"/>
              <a:chOff x="0" y="-9568"/>
              <a:chExt cx="12194645" cy="655618"/>
            </a:xfrm>
          </p:grpSpPr>
          <p:pic>
            <p:nvPicPr>
              <p:cNvPr id="504" name="Google Shape;504;p13"/>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505" name="Google Shape;505;p13"/>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506" name="Google Shape;506;p13"/>
            <p:cNvGrpSpPr/>
            <p:nvPr/>
          </p:nvGrpSpPr>
          <p:grpSpPr>
            <a:xfrm>
              <a:off x="9841317" y="31950"/>
              <a:ext cx="2373525" cy="521919"/>
              <a:chOff x="2366560" y="1618848"/>
              <a:chExt cx="2859665" cy="628818"/>
            </a:xfrm>
          </p:grpSpPr>
          <p:pic>
            <p:nvPicPr>
              <p:cNvPr id="507" name="Google Shape;507;p13"/>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508" name="Google Shape;508;p13"/>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509" name="Google Shape;509;p13"/>
          <p:cNvSpPr txBox="1"/>
          <p:nvPr/>
        </p:nvSpPr>
        <p:spPr>
          <a:xfrm>
            <a:off x="889502" y="69925"/>
            <a:ext cx="8793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ALH and SSA</a:t>
            </a:r>
            <a:endParaRPr b="1" i="0" sz="3200" u="none" cap="none" strike="noStrike">
              <a:solidFill>
                <a:srgbClr val="000000"/>
              </a:solidFill>
              <a:latin typeface="Arial"/>
              <a:ea typeface="Arial"/>
              <a:cs typeface="Arial"/>
              <a:sym typeface="Arial"/>
            </a:endParaRPr>
          </a:p>
        </p:txBody>
      </p:sp>
      <p:pic>
        <p:nvPicPr>
          <p:cNvPr id="510" name="Google Shape;510;p13"/>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511" name="Google Shape;511;p13"/>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512" name="Google Shape;512;p13"/>
          <p:cNvPicPr preferRelativeResize="0"/>
          <p:nvPr/>
        </p:nvPicPr>
        <p:blipFill rotWithShape="1">
          <a:blip r:embed="rId6">
            <a:alphaModFix/>
          </a:blip>
          <a:srcRect b="0" l="0" r="0" t="0"/>
          <a:stretch/>
        </p:blipFill>
        <p:spPr>
          <a:xfrm>
            <a:off x="574765" y="977583"/>
            <a:ext cx="10534009" cy="2212793"/>
          </a:xfrm>
          <a:prstGeom prst="rect">
            <a:avLst/>
          </a:prstGeom>
          <a:noFill/>
          <a:ln>
            <a:noFill/>
          </a:ln>
        </p:spPr>
      </p:pic>
      <p:pic>
        <p:nvPicPr>
          <p:cNvPr id="513" name="Google Shape;513;p13"/>
          <p:cNvPicPr preferRelativeResize="0"/>
          <p:nvPr/>
        </p:nvPicPr>
        <p:blipFill rotWithShape="1">
          <a:blip r:embed="rId7">
            <a:alphaModFix/>
          </a:blip>
          <a:srcRect b="0" l="0" r="0" t="0"/>
          <a:stretch/>
        </p:blipFill>
        <p:spPr>
          <a:xfrm>
            <a:off x="443518" y="3782539"/>
            <a:ext cx="5780900" cy="2238597"/>
          </a:xfrm>
          <a:prstGeom prst="rect">
            <a:avLst/>
          </a:prstGeom>
          <a:noFill/>
          <a:ln>
            <a:noFill/>
          </a:ln>
        </p:spPr>
      </p:pic>
      <p:pic>
        <p:nvPicPr>
          <p:cNvPr id="514" name="Google Shape;514;p13"/>
          <p:cNvPicPr preferRelativeResize="0"/>
          <p:nvPr/>
        </p:nvPicPr>
        <p:blipFill rotWithShape="1">
          <a:blip r:embed="rId8">
            <a:alphaModFix/>
          </a:blip>
          <a:srcRect b="0" l="0" r="0" t="0"/>
          <a:stretch/>
        </p:blipFill>
        <p:spPr>
          <a:xfrm>
            <a:off x="6018446" y="3865975"/>
            <a:ext cx="5451453" cy="2118233"/>
          </a:xfrm>
          <a:prstGeom prst="rect">
            <a:avLst/>
          </a:prstGeom>
          <a:noFill/>
          <a:ln>
            <a:noFill/>
          </a:ln>
        </p:spPr>
      </p:pic>
      <p:sp>
        <p:nvSpPr>
          <p:cNvPr id="515" name="Google Shape;515;p13"/>
          <p:cNvSpPr txBox="1"/>
          <p:nvPr/>
        </p:nvSpPr>
        <p:spPr>
          <a:xfrm>
            <a:off x="574765" y="619375"/>
            <a:ext cx="783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Black"/>
                <a:ea typeface="Arial Black"/>
                <a:cs typeface="Arial Black"/>
                <a:sym typeface="Arial Black"/>
              </a:rPr>
              <a:t>ALH</a:t>
            </a:r>
            <a:endParaRPr b="0" i="0" sz="1800" u="none" cap="none" strike="noStrike">
              <a:solidFill>
                <a:srgbClr val="FF0000"/>
              </a:solidFill>
              <a:latin typeface="Arial Black"/>
              <a:ea typeface="Arial Black"/>
              <a:cs typeface="Arial Black"/>
              <a:sym typeface="Arial Black"/>
            </a:endParaRPr>
          </a:p>
        </p:txBody>
      </p:sp>
      <p:sp>
        <p:nvSpPr>
          <p:cNvPr id="516" name="Google Shape;516;p13"/>
          <p:cNvSpPr txBox="1"/>
          <p:nvPr/>
        </p:nvSpPr>
        <p:spPr>
          <a:xfrm>
            <a:off x="727165" y="3540591"/>
            <a:ext cx="783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Black"/>
                <a:ea typeface="Arial Black"/>
                <a:cs typeface="Arial Black"/>
                <a:sym typeface="Arial Black"/>
              </a:rPr>
              <a:t>SSA</a:t>
            </a:r>
            <a:endParaRPr b="0" i="0" sz="1800" u="none" cap="none" strike="noStrike">
              <a:solidFill>
                <a:srgbClr val="FF0000"/>
              </a:solidFill>
              <a:latin typeface="Arial Black"/>
              <a:ea typeface="Arial Black"/>
              <a:cs typeface="Arial Black"/>
              <a:sym typeface="Arial Black"/>
            </a:endParaRPr>
          </a:p>
        </p:txBody>
      </p:sp>
      <p:sp>
        <p:nvSpPr>
          <p:cNvPr id="517" name="Google Shape;517;p13"/>
          <p:cNvSpPr txBox="1"/>
          <p:nvPr/>
        </p:nvSpPr>
        <p:spPr>
          <a:xfrm>
            <a:off x="889497" y="6198249"/>
            <a:ext cx="105455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46% of the GEMS entire domain falls within an error range of 0.03, and 68% falls within an error range of 0.05 </a:t>
            </a:r>
            <a:endParaRPr b="0" i="0" sz="1800" u="none" cap="none" strike="noStrike">
              <a:solidFill>
                <a:schemeClr val="dk1"/>
              </a:solidFill>
              <a:latin typeface="Gill Sans"/>
              <a:ea typeface="Gill Sans"/>
              <a:cs typeface="Gill Sans"/>
              <a:sym typeface="Gill Sans"/>
            </a:endParaRPr>
          </a:p>
        </p:txBody>
      </p:sp>
      <p:sp>
        <p:nvSpPr>
          <p:cNvPr id="518" name="Google Shape;518;p13"/>
          <p:cNvSpPr txBox="1"/>
          <p:nvPr/>
        </p:nvSpPr>
        <p:spPr>
          <a:xfrm>
            <a:off x="2096588" y="3236095"/>
            <a:ext cx="85462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40% and 69%  of GEMS ALH falls within an error range of </a:t>
            </a:r>
            <a:r>
              <a:rPr b="0" i="0" lang="en-US" sz="1800" u="none" cap="none" strike="noStrike">
                <a:solidFill>
                  <a:schemeClr val="dk1"/>
                </a:solidFill>
                <a:latin typeface="Gill Sans"/>
                <a:ea typeface="Gill Sans"/>
                <a:cs typeface="Gill Sans"/>
                <a:sym typeface="Gill Sans"/>
              </a:rPr>
              <a:t>±0.</a:t>
            </a:r>
            <a:r>
              <a:rPr b="0" i="0" lang="en-US" sz="1800" u="none" cap="none" strike="noStrike">
                <a:solidFill>
                  <a:schemeClr val="dk1"/>
                </a:solidFill>
                <a:latin typeface="Calibri"/>
                <a:ea typeface="Calibri"/>
                <a:cs typeface="Calibri"/>
                <a:sym typeface="Calibri"/>
              </a:rPr>
              <a:t>5km, </a:t>
            </a:r>
            <a:r>
              <a:rPr b="0" i="0" lang="en-US" sz="1800" u="none" cap="none" strike="noStrike">
                <a:solidFill>
                  <a:schemeClr val="dk1"/>
                </a:solidFill>
                <a:latin typeface="Gill Sans"/>
                <a:ea typeface="Gill Sans"/>
                <a:cs typeface="Gill Sans"/>
                <a:sym typeface="Gill Sans"/>
              </a:rPr>
              <a:t>±1km</a:t>
            </a:r>
            <a:endParaRPr b="0" i="0" sz="1800" u="none" cap="none" strike="noStrike">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3" name="Shape 523"/>
        <p:cNvGrpSpPr/>
        <p:nvPr/>
      </p:nvGrpSpPr>
      <p:grpSpPr>
        <a:xfrm>
          <a:off x="0" y="0"/>
          <a:ext cx="0" cy="0"/>
          <a:chOff x="0" y="0"/>
          <a:chExt cx="0" cy="0"/>
        </a:xfrm>
      </p:grpSpPr>
      <p:grpSp>
        <p:nvGrpSpPr>
          <p:cNvPr id="524" name="Google Shape;524;p14"/>
          <p:cNvGrpSpPr/>
          <p:nvPr/>
        </p:nvGrpSpPr>
        <p:grpSpPr>
          <a:xfrm>
            <a:off x="0" y="-9568"/>
            <a:ext cx="12214842" cy="655618"/>
            <a:chOff x="0" y="-9568"/>
            <a:chExt cx="12214842" cy="655618"/>
          </a:xfrm>
        </p:grpSpPr>
        <p:grpSp>
          <p:nvGrpSpPr>
            <p:cNvPr id="525" name="Google Shape;525;p14"/>
            <p:cNvGrpSpPr/>
            <p:nvPr/>
          </p:nvGrpSpPr>
          <p:grpSpPr>
            <a:xfrm>
              <a:off x="0" y="-9568"/>
              <a:ext cx="12194645" cy="655618"/>
              <a:chOff x="0" y="-9568"/>
              <a:chExt cx="12194645" cy="655618"/>
            </a:xfrm>
          </p:grpSpPr>
          <p:pic>
            <p:nvPicPr>
              <p:cNvPr id="526" name="Google Shape;526;p14"/>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527" name="Google Shape;527;p14"/>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528" name="Google Shape;528;p14"/>
            <p:cNvGrpSpPr/>
            <p:nvPr/>
          </p:nvGrpSpPr>
          <p:grpSpPr>
            <a:xfrm>
              <a:off x="9841317" y="31950"/>
              <a:ext cx="2373525" cy="521919"/>
              <a:chOff x="2366560" y="1618848"/>
              <a:chExt cx="2859665" cy="628818"/>
            </a:xfrm>
          </p:grpSpPr>
          <p:pic>
            <p:nvPicPr>
              <p:cNvPr id="529" name="Google Shape;529;p14"/>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530" name="Google Shape;530;p14"/>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531" name="Google Shape;531;p14"/>
          <p:cNvSpPr txBox="1"/>
          <p:nvPr/>
        </p:nvSpPr>
        <p:spPr>
          <a:xfrm>
            <a:off x="889497" y="133161"/>
            <a:ext cx="533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HCHO</a:t>
            </a:r>
            <a:endParaRPr b="1" i="0" sz="3200" u="none" cap="none" strike="noStrike">
              <a:solidFill>
                <a:srgbClr val="000000"/>
              </a:solidFill>
              <a:latin typeface="Arial"/>
              <a:ea typeface="Arial"/>
              <a:cs typeface="Arial"/>
              <a:sym typeface="Arial"/>
            </a:endParaRPr>
          </a:p>
        </p:txBody>
      </p:sp>
      <p:pic>
        <p:nvPicPr>
          <p:cNvPr id="532" name="Google Shape;532;p14"/>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533" name="Google Shape;533;p14"/>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534" name="Google Shape;534;p14"/>
          <p:cNvPicPr preferRelativeResize="0"/>
          <p:nvPr/>
        </p:nvPicPr>
        <p:blipFill rotWithShape="1">
          <a:blip r:embed="rId6">
            <a:alphaModFix/>
          </a:blip>
          <a:srcRect b="0" l="0" r="0" t="0"/>
          <a:stretch/>
        </p:blipFill>
        <p:spPr>
          <a:xfrm>
            <a:off x="259687" y="891713"/>
            <a:ext cx="11367879" cy="54726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9" name="Shape 539"/>
        <p:cNvGrpSpPr/>
        <p:nvPr/>
      </p:nvGrpSpPr>
      <p:grpSpPr>
        <a:xfrm>
          <a:off x="0" y="0"/>
          <a:ext cx="0" cy="0"/>
          <a:chOff x="0" y="0"/>
          <a:chExt cx="0" cy="0"/>
        </a:xfrm>
      </p:grpSpPr>
      <p:grpSp>
        <p:nvGrpSpPr>
          <p:cNvPr id="540" name="Google Shape;540;p15"/>
          <p:cNvGrpSpPr/>
          <p:nvPr/>
        </p:nvGrpSpPr>
        <p:grpSpPr>
          <a:xfrm>
            <a:off x="0" y="-9568"/>
            <a:ext cx="12214842" cy="655618"/>
            <a:chOff x="0" y="-9568"/>
            <a:chExt cx="12214842" cy="655618"/>
          </a:xfrm>
        </p:grpSpPr>
        <p:grpSp>
          <p:nvGrpSpPr>
            <p:cNvPr id="541" name="Google Shape;541;p15"/>
            <p:cNvGrpSpPr/>
            <p:nvPr/>
          </p:nvGrpSpPr>
          <p:grpSpPr>
            <a:xfrm>
              <a:off x="0" y="-9568"/>
              <a:ext cx="12194645" cy="655618"/>
              <a:chOff x="0" y="-9568"/>
              <a:chExt cx="12194645" cy="655618"/>
            </a:xfrm>
          </p:grpSpPr>
          <p:pic>
            <p:nvPicPr>
              <p:cNvPr id="542" name="Google Shape;542;p15"/>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543" name="Google Shape;543;p15"/>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544" name="Google Shape;544;p15"/>
            <p:cNvGrpSpPr/>
            <p:nvPr/>
          </p:nvGrpSpPr>
          <p:grpSpPr>
            <a:xfrm>
              <a:off x="9841317" y="31950"/>
              <a:ext cx="2373525" cy="521919"/>
              <a:chOff x="2366560" y="1618848"/>
              <a:chExt cx="2859665" cy="628818"/>
            </a:xfrm>
          </p:grpSpPr>
          <p:pic>
            <p:nvPicPr>
              <p:cNvPr id="545" name="Google Shape;545;p15"/>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546" name="Google Shape;546;p15"/>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547" name="Google Shape;547;p15"/>
          <p:cNvSpPr txBox="1"/>
          <p:nvPr/>
        </p:nvSpPr>
        <p:spPr>
          <a:xfrm>
            <a:off x="889497" y="133161"/>
            <a:ext cx="533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HCHO</a:t>
            </a:r>
            <a:endParaRPr b="1" i="0" sz="3200" u="none" cap="none" strike="noStrike">
              <a:solidFill>
                <a:srgbClr val="000000"/>
              </a:solidFill>
              <a:latin typeface="Arial"/>
              <a:ea typeface="Arial"/>
              <a:cs typeface="Arial"/>
              <a:sym typeface="Arial"/>
            </a:endParaRPr>
          </a:p>
        </p:txBody>
      </p:sp>
      <p:pic>
        <p:nvPicPr>
          <p:cNvPr id="548" name="Google Shape;548;p15"/>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549" name="Google Shape;549;p15"/>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550" name="Google Shape;550;p15"/>
          <p:cNvPicPr preferRelativeResize="0"/>
          <p:nvPr/>
        </p:nvPicPr>
        <p:blipFill rotWithShape="1">
          <a:blip r:embed="rId6">
            <a:alphaModFix/>
          </a:blip>
          <a:srcRect b="0" l="0" r="0" t="0"/>
          <a:stretch/>
        </p:blipFill>
        <p:spPr>
          <a:xfrm>
            <a:off x="329076" y="1023919"/>
            <a:ext cx="11524612" cy="5233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5" name="Shape 555"/>
        <p:cNvGrpSpPr/>
        <p:nvPr/>
      </p:nvGrpSpPr>
      <p:grpSpPr>
        <a:xfrm>
          <a:off x="0" y="0"/>
          <a:ext cx="0" cy="0"/>
          <a:chOff x="0" y="0"/>
          <a:chExt cx="0" cy="0"/>
        </a:xfrm>
      </p:grpSpPr>
      <p:grpSp>
        <p:nvGrpSpPr>
          <p:cNvPr id="556" name="Google Shape;556;p16"/>
          <p:cNvGrpSpPr/>
          <p:nvPr/>
        </p:nvGrpSpPr>
        <p:grpSpPr>
          <a:xfrm>
            <a:off x="0" y="-9568"/>
            <a:ext cx="12214842" cy="655618"/>
            <a:chOff x="0" y="-9568"/>
            <a:chExt cx="12214842" cy="655618"/>
          </a:xfrm>
        </p:grpSpPr>
        <p:grpSp>
          <p:nvGrpSpPr>
            <p:cNvPr id="557" name="Google Shape;557;p16"/>
            <p:cNvGrpSpPr/>
            <p:nvPr/>
          </p:nvGrpSpPr>
          <p:grpSpPr>
            <a:xfrm>
              <a:off x="0" y="-9568"/>
              <a:ext cx="12194645" cy="655618"/>
              <a:chOff x="0" y="-9568"/>
              <a:chExt cx="12194645" cy="655618"/>
            </a:xfrm>
          </p:grpSpPr>
          <p:pic>
            <p:nvPicPr>
              <p:cNvPr id="558" name="Google Shape;558;p16"/>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559" name="Google Shape;559;p16"/>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560" name="Google Shape;560;p16"/>
            <p:cNvGrpSpPr/>
            <p:nvPr/>
          </p:nvGrpSpPr>
          <p:grpSpPr>
            <a:xfrm>
              <a:off x="9841317" y="31950"/>
              <a:ext cx="2373525" cy="521919"/>
              <a:chOff x="2366560" y="1618848"/>
              <a:chExt cx="2859665" cy="628818"/>
            </a:xfrm>
          </p:grpSpPr>
          <p:pic>
            <p:nvPicPr>
              <p:cNvPr id="561" name="Google Shape;561;p16"/>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562" name="Google Shape;562;p16"/>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563" name="Google Shape;563;p16"/>
          <p:cNvSpPr txBox="1"/>
          <p:nvPr/>
        </p:nvSpPr>
        <p:spPr>
          <a:xfrm>
            <a:off x="905001" y="71938"/>
            <a:ext cx="7708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CHOCHO</a:t>
            </a:r>
            <a:endParaRPr b="1" i="0" sz="3200" u="none" cap="none" strike="noStrike">
              <a:solidFill>
                <a:srgbClr val="000000"/>
              </a:solidFill>
              <a:latin typeface="Arial"/>
              <a:ea typeface="Arial"/>
              <a:cs typeface="Arial"/>
              <a:sym typeface="Arial"/>
            </a:endParaRPr>
          </a:p>
        </p:txBody>
      </p:sp>
      <p:pic>
        <p:nvPicPr>
          <p:cNvPr id="564" name="Google Shape;564;p16"/>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565" name="Google Shape;565;p16"/>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566" name="Google Shape;566;p16"/>
          <p:cNvPicPr preferRelativeResize="0"/>
          <p:nvPr/>
        </p:nvPicPr>
        <p:blipFill rotWithShape="1">
          <a:blip r:embed="rId6">
            <a:alphaModFix/>
          </a:blip>
          <a:srcRect b="0" l="0" r="0" t="0"/>
          <a:stretch/>
        </p:blipFill>
        <p:spPr>
          <a:xfrm>
            <a:off x="728623" y="876281"/>
            <a:ext cx="10734753" cy="51054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1" name="Shape 571"/>
        <p:cNvGrpSpPr/>
        <p:nvPr/>
      </p:nvGrpSpPr>
      <p:grpSpPr>
        <a:xfrm>
          <a:off x="0" y="0"/>
          <a:ext cx="0" cy="0"/>
          <a:chOff x="0" y="0"/>
          <a:chExt cx="0" cy="0"/>
        </a:xfrm>
      </p:grpSpPr>
      <p:grpSp>
        <p:nvGrpSpPr>
          <p:cNvPr id="572" name="Google Shape;572;p17"/>
          <p:cNvGrpSpPr/>
          <p:nvPr/>
        </p:nvGrpSpPr>
        <p:grpSpPr>
          <a:xfrm>
            <a:off x="0" y="-9568"/>
            <a:ext cx="12214842" cy="655618"/>
            <a:chOff x="0" y="-9568"/>
            <a:chExt cx="12214842" cy="655618"/>
          </a:xfrm>
        </p:grpSpPr>
        <p:grpSp>
          <p:nvGrpSpPr>
            <p:cNvPr id="573" name="Google Shape;573;p17"/>
            <p:cNvGrpSpPr/>
            <p:nvPr/>
          </p:nvGrpSpPr>
          <p:grpSpPr>
            <a:xfrm>
              <a:off x="0" y="-9568"/>
              <a:ext cx="12194645" cy="655618"/>
              <a:chOff x="0" y="-9568"/>
              <a:chExt cx="12194645" cy="655618"/>
            </a:xfrm>
          </p:grpSpPr>
          <p:pic>
            <p:nvPicPr>
              <p:cNvPr id="574" name="Google Shape;574;p17"/>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575" name="Google Shape;575;p17"/>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576" name="Google Shape;576;p17"/>
            <p:cNvGrpSpPr/>
            <p:nvPr/>
          </p:nvGrpSpPr>
          <p:grpSpPr>
            <a:xfrm>
              <a:off x="9841317" y="31950"/>
              <a:ext cx="2373525" cy="521919"/>
              <a:chOff x="2366560" y="1618848"/>
              <a:chExt cx="2859665" cy="628818"/>
            </a:xfrm>
          </p:grpSpPr>
          <p:pic>
            <p:nvPicPr>
              <p:cNvPr id="577" name="Google Shape;577;p17"/>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578" name="Google Shape;578;p17"/>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579" name="Google Shape;579;p17"/>
          <p:cNvSpPr txBox="1"/>
          <p:nvPr/>
        </p:nvSpPr>
        <p:spPr>
          <a:xfrm>
            <a:off x="920477" y="62025"/>
            <a:ext cx="8080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SO2  and O3</a:t>
            </a:r>
            <a:endParaRPr b="1" i="0" sz="3200" u="none" cap="none" strike="noStrike">
              <a:solidFill>
                <a:srgbClr val="000000"/>
              </a:solidFill>
              <a:latin typeface="Arial"/>
              <a:ea typeface="Arial"/>
              <a:cs typeface="Arial"/>
              <a:sym typeface="Arial"/>
            </a:endParaRPr>
          </a:p>
        </p:txBody>
      </p:sp>
      <p:pic>
        <p:nvPicPr>
          <p:cNvPr id="580" name="Google Shape;580;p17"/>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581" name="Google Shape;581;p17"/>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582" name="Google Shape;582;p17"/>
          <p:cNvPicPr preferRelativeResize="0"/>
          <p:nvPr/>
        </p:nvPicPr>
        <p:blipFill rotWithShape="1">
          <a:blip r:embed="rId6">
            <a:alphaModFix/>
          </a:blip>
          <a:srcRect b="0" l="0" r="0" t="0"/>
          <a:stretch/>
        </p:blipFill>
        <p:spPr>
          <a:xfrm>
            <a:off x="468959" y="872291"/>
            <a:ext cx="5210606" cy="2669745"/>
          </a:xfrm>
          <a:prstGeom prst="rect">
            <a:avLst/>
          </a:prstGeom>
          <a:noFill/>
          <a:ln>
            <a:noFill/>
          </a:ln>
        </p:spPr>
      </p:pic>
      <p:pic>
        <p:nvPicPr>
          <p:cNvPr id="583" name="Google Shape;583;p17"/>
          <p:cNvPicPr preferRelativeResize="0"/>
          <p:nvPr/>
        </p:nvPicPr>
        <p:blipFill rotWithShape="1">
          <a:blip r:embed="rId7">
            <a:alphaModFix/>
          </a:blip>
          <a:srcRect b="0" l="0" r="0" t="0"/>
          <a:stretch/>
        </p:blipFill>
        <p:spPr>
          <a:xfrm>
            <a:off x="514988" y="3587924"/>
            <a:ext cx="5118547" cy="2669745"/>
          </a:xfrm>
          <a:prstGeom prst="rect">
            <a:avLst/>
          </a:prstGeom>
          <a:noFill/>
          <a:ln>
            <a:noFill/>
          </a:ln>
        </p:spPr>
      </p:pic>
      <p:pic>
        <p:nvPicPr>
          <p:cNvPr id="584" name="Google Shape;584;p17"/>
          <p:cNvPicPr preferRelativeResize="0"/>
          <p:nvPr/>
        </p:nvPicPr>
        <p:blipFill rotWithShape="1">
          <a:blip r:embed="rId8">
            <a:alphaModFix/>
          </a:blip>
          <a:srcRect b="0" l="0" r="0" t="0"/>
          <a:stretch/>
        </p:blipFill>
        <p:spPr>
          <a:xfrm>
            <a:off x="5973607" y="851563"/>
            <a:ext cx="5518928" cy="2722671"/>
          </a:xfrm>
          <a:prstGeom prst="rect">
            <a:avLst/>
          </a:prstGeom>
          <a:noFill/>
          <a:ln>
            <a:noFill/>
          </a:ln>
        </p:spPr>
      </p:pic>
      <p:sp>
        <p:nvSpPr>
          <p:cNvPr id="585" name="Google Shape;585;p17"/>
          <p:cNvSpPr txBox="1"/>
          <p:nvPr/>
        </p:nvSpPr>
        <p:spPr>
          <a:xfrm>
            <a:off x="6096000" y="3871185"/>
            <a:ext cx="5280136"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In Philippines GEMS shows the highest correlation with TROPOMI while in other regions GEMS does not match with TROPOMI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In South Korea, GEMS and Pandora (ground based observations) show high correlation(0.99).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 In Thailand, the accuracy is relatively lower, with a slight underestimation observed.</a:t>
            </a:r>
            <a:endParaRPr b="0" i="0" sz="1800" u="none" cap="none" strike="noStrike">
              <a:solidFill>
                <a:schemeClr val="dk1"/>
              </a:solidFill>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0" name="Shape 590"/>
        <p:cNvGrpSpPr/>
        <p:nvPr/>
      </p:nvGrpSpPr>
      <p:grpSpPr>
        <a:xfrm>
          <a:off x="0" y="0"/>
          <a:ext cx="0" cy="0"/>
          <a:chOff x="0" y="0"/>
          <a:chExt cx="0" cy="0"/>
        </a:xfrm>
      </p:grpSpPr>
      <p:grpSp>
        <p:nvGrpSpPr>
          <p:cNvPr id="591" name="Google Shape;591;p18"/>
          <p:cNvGrpSpPr/>
          <p:nvPr/>
        </p:nvGrpSpPr>
        <p:grpSpPr>
          <a:xfrm>
            <a:off x="0" y="-9568"/>
            <a:ext cx="12214842" cy="655618"/>
            <a:chOff x="0" y="-9568"/>
            <a:chExt cx="12214842" cy="655618"/>
          </a:xfrm>
        </p:grpSpPr>
        <p:grpSp>
          <p:nvGrpSpPr>
            <p:cNvPr id="592" name="Google Shape;592;p18"/>
            <p:cNvGrpSpPr/>
            <p:nvPr/>
          </p:nvGrpSpPr>
          <p:grpSpPr>
            <a:xfrm>
              <a:off x="0" y="-9568"/>
              <a:ext cx="12194645" cy="655618"/>
              <a:chOff x="0" y="-9568"/>
              <a:chExt cx="12194645" cy="655618"/>
            </a:xfrm>
          </p:grpSpPr>
          <p:pic>
            <p:nvPicPr>
              <p:cNvPr id="593" name="Google Shape;593;p18"/>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594" name="Google Shape;594;p18"/>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595" name="Google Shape;595;p18"/>
            <p:cNvGrpSpPr/>
            <p:nvPr/>
          </p:nvGrpSpPr>
          <p:grpSpPr>
            <a:xfrm>
              <a:off x="9841317" y="31950"/>
              <a:ext cx="2373525" cy="521919"/>
              <a:chOff x="2366560" y="1618848"/>
              <a:chExt cx="2859665" cy="628818"/>
            </a:xfrm>
          </p:grpSpPr>
          <p:pic>
            <p:nvPicPr>
              <p:cNvPr id="596" name="Google Shape;596;p18"/>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597" name="Google Shape;597;p18"/>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598" name="Google Shape;598;p18"/>
          <p:cNvSpPr txBox="1"/>
          <p:nvPr/>
        </p:nvSpPr>
        <p:spPr>
          <a:xfrm>
            <a:off x="920501" y="36325"/>
            <a:ext cx="75846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surface </a:t>
            </a:r>
            <a:r>
              <a:rPr b="1" i="0" lang="en-US" sz="3200" u="none" cap="none" strike="noStrike">
                <a:solidFill>
                  <a:srgbClr val="002D56"/>
                </a:solidFill>
                <a:latin typeface="Malgun Gothic"/>
                <a:ea typeface="Malgun Gothic"/>
                <a:cs typeface="Malgun Gothic"/>
                <a:sym typeface="Malgun Gothic"/>
              </a:rPr>
              <a:t>NO</a:t>
            </a:r>
            <a:r>
              <a:rPr b="1" baseline="-25000" i="0" lang="en-US" sz="3200" u="none" cap="none" strike="noStrike">
                <a:solidFill>
                  <a:srgbClr val="002D56"/>
                </a:solidFill>
                <a:latin typeface="Malgun Gothic"/>
                <a:ea typeface="Malgun Gothic"/>
                <a:cs typeface="Malgun Gothic"/>
                <a:sym typeface="Malgun Gothic"/>
              </a:rPr>
              <a:t>2</a:t>
            </a:r>
            <a:endParaRPr b="1" i="0" sz="3200" u="none" cap="none" strike="noStrike">
              <a:solidFill>
                <a:srgbClr val="000000"/>
              </a:solidFill>
              <a:latin typeface="Arial"/>
              <a:ea typeface="Arial"/>
              <a:cs typeface="Arial"/>
              <a:sym typeface="Arial"/>
            </a:endParaRPr>
          </a:p>
        </p:txBody>
      </p:sp>
      <p:pic>
        <p:nvPicPr>
          <p:cNvPr id="599" name="Google Shape;599;p18"/>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600" name="Google Shape;600;p18"/>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graphicFrame>
        <p:nvGraphicFramePr>
          <p:cNvPr id="601" name="Google Shape;601;p18"/>
          <p:cNvGraphicFramePr/>
          <p:nvPr/>
        </p:nvGraphicFramePr>
        <p:xfrm>
          <a:off x="488635" y="1884795"/>
          <a:ext cx="3000000" cy="3000000"/>
        </p:xfrm>
        <a:graphic>
          <a:graphicData uri="http://schemas.openxmlformats.org/drawingml/2006/table">
            <a:tbl>
              <a:tblPr>
                <a:noFill/>
                <a:tableStyleId>{760BDC71-AC7B-4198-8564-1AEC64168C8E}</a:tableStyleId>
              </a:tblPr>
              <a:tblGrid>
                <a:gridCol w="2049525"/>
                <a:gridCol w="2127575"/>
              </a:tblGrid>
              <a:tr h="203200">
                <a:tc>
                  <a:txBody>
                    <a:bodyPr/>
                    <a:lstStyle/>
                    <a:p>
                      <a:pPr indent="0" lvl="0" marL="0" marR="0" rtl="0" algn="l">
                        <a:lnSpc>
                          <a:spcPct val="100000"/>
                        </a:lnSpc>
                        <a:spcBef>
                          <a:spcPts val="0"/>
                        </a:spcBef>
                        <a:spcAft>
                          <a:spcPts val="0"/>
                        </a:spcAft>
                        <a:buClr>
                          <a:schemeClr val="dk1"/>
                        </a:buClr>
                        <a:buSzPts val="1600"/>
                        <a:buFont typeface="Gill Sans"/>
                        <a:buNone/>
                      </a:pPr>
                      <a:r>
                        <a:rPr b="1" lang="en-US" sz="1600" u="none" cap="none" strike="noStrike"/>
                        <a:t>Pandora version</a:t>
                      </a:r>
                      <a:endParaRPr b="1"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Gill Sans"/>
                        <a:buNone/>
                      </a:pPr>
                      <a:r>
                        <a:rPr lang="en-US" sz="1600" u="none" cap="none" strike="noStrike"/>
                        <a:t>P191</a:t>
                      </a:r>
                      <a:endParaRPr sz="1800" u="none" cap="none" strike="noStrike"/>
                    </a:p>
                    <a:p>
                      <a:pPr indent="0" lvl="0" marL="0" marR="0" rtl="0" algn="l">
                        <a:lnSpc>
                          <a:spcPct val="100000"/>
                        </a:lnSpc>
                        <a:spcBef>
                          <a:spcPts val="0"/>
                        </a:spcBef>
                        <a:spcAft>
                          <a:spcPts val="0"/>
                        </a:spcAft>
                        <a:buClr>
                          <a:schemeClr val="dk1"/>
                        </a:buClr>
                        <a:buSzPts val="1600"/>
                        <a:buFont typeface="Gill Sans"/>
                        <a:buNone/>
                      </a:pPr>
                      <a:r>
                        <a:rPr lang="en-US" sz="1600" u="none" cap="none" strike="noStrike"/>
                        <a:t>(Extended version)</a:t>
                      </a:r>
                      <a:endParaRPr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dk1"/>
                        </a:buClr>
                        <a:buSzPts val="1600"/>
                        <a:buFont typeface="Gill Sans"/>
                        <a:buNone/>
                      </a:pPr>
                      <a:r>
                        <a:rPr b="1" lang="en-US" sz="1600" u="none" cap="none" strike="noStrike"/>
                        <a:t>Location</a:t>
                      </a:r>
                      <a:endParaRPr b="1"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Gill Sans"/>
                        <a:buNone/>
                      </a:pPr>
                      <a:r>
                        <a:rPr lang="en-US" sz="1600" u="none" cap="none" strike="noStrike"/>
                        <a:t>Suwon</a:t>
                      </a:r>
                      <a:endParaRPr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dk1"/>
                        </a:buClr>
                        <a:buSzPts val="1600"/>
                        <a:buFont typeface="Calibri"/>
                        <a:buNone/>
                      </a:pPr>
                      <a:r>
                        <a:rPr b="1" lang="en-US" sz="1600" u="none" cap="none" strike="noStrike"/>
                        <a:t>Latitude, Longitude</a:t>
                      </a:r>
                      <a:endParaRPr b="1"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Gill Sans"/>
                        <a:buNone/>
                      </a:pPr>
                      <a:r>
                        <a:rPr lang="en-US" sz="1600" u="none" cap="none" strike="noStrike"/>
                        <a:t>37.26, 126.99</a:t>
                      </a:r>
                      <a:endParaRPr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02" name="Google Shape;602;p18"/>
          <p:cNvSpPr txBox="1"/>
          <p:nvPr/>
        </p:nvSpPr>
        <p:spPr>
          <a:xfrm>
            <a:off x="10702715" y="1744723"/>
            <a:ext cx="861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A3838"/>
              </a:buClr>
              <a:buSzPts val="1600"/>
              <a:buFont typeface="Calibri"/>
              <a:buNone/>
            </a:pPr>
            <a:r>
              <a:rPr b="0" i="0" lang="en-US" sz="1600" u="none" cap="none" strike="noStrike">
                <a:solidFill>
                  <a:srgbClr val="3A3838"/>
                </a:solidFill>
                <a:latin typeface="Calibri"/>
                <a:ea typeface="Calibri"/>
                <a:cs typeface="Calibri"/>
                <a:sym typeface="Calibri"/>
              </a:rPr>
              <a:t>[AZI: 0°]</a:t>
            </a:r>
            <a:endParaRPr b="0" i="0" sz="1600" u="none" cap="none" strike="noStrike">
              <a:solidFill>
                <a:srgbClr val="3A3838"/>
              </a:solidFill>
              <a:latin typeface="Calibri"/>
              <a:ea typeface="Calibri"/>
              <a:cs typeface="Calibri"/>
              <a:sym typeface="Calibri"/>
            </a:endParaRPr>
          </a:p>
        </p:txBody>
      </p:sp>
      <p:pic>
        <p:nvPicPr>
          <p:cNvPr id="603" name="Google Shape;603;p18"/>
          <p:cNvPicPr preferRelativeResize="0"/>
          <p:nvPr/>
        </p:nvPicPr>
        <p:blipFill rotWithShape="1">
          <a:blip r:embed="rId6">
            <a:alphaModFix/>
          </a:blip>
          <a:srcRect b="0" l="0" r="0" t="0"/>
          <a:stretch/>
        </p:blipFill>
        <p:spPr>
          <a:xfrm>
            <a:off x="4890820" y="2029083"/>
            <a:ext cx="7176380" cy="2387981"/>
          </a:xfrm>
          <a:prstGeom prst="rect">
            <a:avLst/>
          </a:prstGeom>
          <a:noFill/>
          <a:ln>
            <a:noFill/>
          </a:ln>
        </p:spPr>
      </p:pic>
      <p:pic>
        <p:nvPicPr>
          <p:cNvPr id="604" name="Google Shape;604;p18"/>
          <p:cNvPicPr preferRelativeResize="0"/>
          <p:nvPr/>
        </p:nvPicPr>
        <p:blipFill rotWithShape="1">
          <a:blip r:embed="rId7">
            <a:alphaModFix/>
          </a:blip>
          <a:srcRect b="0" l="0" r="0" t="0"/>
          <a:stretch/>
        </p:blipFill>
        <p:spPr>
          <a:xfrm>
            <a:off x="4845495" y="4230701"/>
            <a:ext cx="7176380" cy="2387981"/>
          </a:xfrm>
          <a:prstGeom prst="rect">
            <a:avLst/>
          </a:prstGeom>
          <a:noFill/>
          <a:ln>
            <a:noFill/>
          </a:ln>
        </p:spPr>
      </p:pic>
      <p:pic>
        <p:nvPicPr>
          <p:cNvPr id="605" name="Google Shape;605;p18"/>
          <p:cNvPicPr preferRelativeResize="0"/>
          <p:nvPr/>
        </p:nvPicPr>
        <p:blipFill rotWithShape="1">
          <a:blip r:embed="rId8">
            <a:alphaModFix/>
          </a:blip>
          <a:srcRect b="0" l="0" r="0" t="0"/>
          <a:stretch/>
        </p:blipFill>
        <p:spPr>
          <a:xfrm>
            <a:off x="684200" y="3344351"/>
            <a:ext cx="3528475" cy="3204600"/>
          </a:xfrm>
          <a:prstGeom prst="rect">
            <a:avLst/>
          </a:prstGeom>
          <a:noFill/>
          <a:ln>
            <a:noFill/>
          </a:ln>
        </p:spPr>
      </p:pic>
      <p:sp>
        <p:nvSpPr>
          <p:cNvPr id="606" name="Google Shape;606;p18"/>
          <p:cNvSpPr txBox="1"/>
          <p:nvPr/>
        </p:nvSpPr>
        <p:spPr>
          <a:xfrm>
            <a:off x="488625" y="1018038"/>
            <a:ext cx="110343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900"/>
              <a:buFont typeface="Gill Sans"/>
              <a:buNone/>
            </a:pPr>
            <a:r>
              <a:rPr b="1" i="0" lang="en-US" sz="1900" u="none" cap="none" strike="noStrike">
                <a:solidFill>
                  <a:schemeClr val="dk1"/>
                </a:solidFill>
                <a:latin typeface="Gill Sans"/>
                <a:ea typeface="Gill Sans"/>
                <a:cs typeface="Gill Sans"/>
                <a:sym typeface="Gill Sans"/>
              </a:rPr>
              <a:t>GEMS surface NO</a:t>
            </a:r>
            <a:r>
              <a:rPr b="1" baseline="-25000" i="0" lang="en-US" sz="1900" u="none" cap="none" strike="noStrike">
                <a:solidFill>
                  <a:schemeClr val="dk1"/>
                </a:solidFill>
                <a:latin typeface="Gill Sans"/>
                <a:ea typeface="Gill Sans"/>
                <a:cs typeface="Gill Sans"/>
                <a:sym typeface="Gill Sans"/>
              </a:rPr>
              <a:t>2</a:t>
            </a:r>
            <a:r>
              <a:rPr b="1" i="0" lang="en-US" sz="1900" u="none" cap="none" strike="noStrike">
                <a:solidFill>
                  <a:schemeClr val="dk1"/>
                </a:solidFill>
                <a:latin typeface="Gill Sans"/>
                <a:ea typeface="Gill Sans"/>
                <a:cs typeface="Gill Sans"/>
                <a:sym typeface="Gill Sans"/>
              </a:rPr>
              <a:t> followed the in-situ trend well. The sensitivity test improved the tendency to under-simulate the surface concentration, but it was still slightly lower than the in-situ.</a:t>
            </a:r>
            <a:endParaRPr b="1" i="0" sz="1900" u="none" cap="none" strike="noStrike">
              <a:solidFill>
                <a:schemeClr val="dk1"/>
              </a:solidFill>
              <a:latin typeface="Gill Sans"/>
              <a:ea typeface="Gill Sans"/>
              <a:cs typeface="Gill Sans"/>
              <a:sym typeface="Gill Sans"/>
            </a:endParaRPr>
          </a:p>
        </p:txBody>
      </p:sp>
      <p:sp>
        <p:nvSpPr>
          <p:cNvPr id="607" name="Google Shape;607;p18"/>
          <p:cNvSpPr txBox="1"/>
          <p:nvPr/>
        </p:nvSpPr>
        <p:spPr>
          <a:xfrm>
            <a:off x="7916375" y="671375"/>
            <a:ext cx="3870000" cy="3939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chemeClr val="dk1"/>
              </a:buClr>
              <a:buSzPts val="1700"/>
              <a:buFont typeface="Gill Sans"/>
              <a:buNone/>
            </a:pPr>
            <a:r>
              <a:rPr b="1" i="1" lang="en-US" sz="1700" u="none" cap="none" strike="noStrike">
                <a:solidFill>
                  <a:schemeClr val="dk1"/>
                </a:solidFill>
                <a:latin typeface="Gill Sans"/>
                <a:ea typeface="Gill Sans"/>
                <a:cs typeface="Gill Sans"/>
                <a:sym typeface="Gill Sans"/>
              </a:rPr>
              <a:t>Jeong et al.,  NIER report, 2024</a:t>
            </a:r>
            <a:endParaRPr b="1" i="1" sz="1600" u="none" cap="none" strike="noStrike">
              <a:solidFill>
                <a:schemeClr val="dk1"/>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grpSp>
        <p:nvGrpSpPr>
          <p:cNvPr id="613" name="Google Shape;613;p19"/>
          <p:cNvGrpSpPr/>
          <p:nvPr/>
        </p:nvGrpSpPr>
        <p:grpSpPr>
          <a:xfrm>
            <a:off x="0" y="-9568"/>
            <a:ext cx="12214842" cy="655618"/>
            <a:chOff x="0" y="-9568"/>
            <a:chExt cx="12214842" cy="655618"/>
          </a:xfrm>
        </p:grpSpPr>
        <p:grpSp>
          <p:nvGrpSpPr>
            <p:cNvPr id="614" name="Google Shape;614;p19"/>
            <p:cNvGrpSpPr/>
            <p:nvPr/>
          </p:nvGrpSpPr>
          <p:grpSpPr>
            <a:xfrm>
              <a:off x="0" y="-9568"/>
              <a:ext cx="12194645" cy="655618"/>
              <a:chOff x="0" y="-9568"/>
              <a:chExt cx="12194645" cy="655618"/>
            </a:xfrm>
          </p:grpSpPr>
          <p:pic>
            <p:nvPicPr>
              <p:cNvPr id="615" name="Google Shape;615;p19"/>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616" name="Google Shape;616;p19"/>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617" name="Google Shape;617;p19"/>
            <p:cNvGrpSpPr/>
            <p:nvPr/>
          </p:nvGrpSpPr>
          <p:grpSpPr>
            <a:xfrm>
              <a:off x="9841317" y="31950"/>
              <a:ext cx="2373525" cy="521919"/>
              <a:chOff x="2366560" y="1618848"/>
              <a:chExt cx="2859665" cy="628818"/>
            </a:xfrm>
          </p:grpSpPr>
          <p:pic>
            <p:nvPicPr>
              <p:cNvPr id="618" name="Google Shape;618;p19"/>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619" name="Google Shape;619;p19"/>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620" name="Google Shape;620;p19"/>
          <p:cNvSpPr txBox="1"/>
          <p:nvPr/>
        </p:nvSpPr>
        <p:spPr>
          <a:xfrm>
            <a:off x="889501" y="69925"/>
            <a:ext cx="7383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GEMS evaluation: </a:t>
            </a:r>
            <a:r>
              <a:rPr b="1" i="0" lang="en-US" sz="3200" u="none" cap="none" strike="noStrike">
                <a:solidFill>
                  <a:srgbClr val="002D56"/>
                </a:solidFill>
                <a:latin typeface="Malgun Gothic"/>
                <a:ea typeface="Malgun Gothic"/>
                <a:cs typeface="Malgun Gothic"/>
                <a:sym typeface="Malgun Gothic"/>
              </a:rPr>
              <a:t>O</a:t>
            </a:r>
            <a:r>
              <a:rPr b="1" baseline="-25000" i="0" lang="en-US" sz="3200" u="none" cap="none" strike="noStrike">
                <a:solidFill>
                  <a:srgbClr val="002D56"/>
                </a:solidFill>
                <a:latin typeface="Malgun Gothic"/>
                <a:ea typeface="Malgun Gothic"/>
                <a:cs typeface="Malgun Gothic"/>
                <a:sym typeface="Malgun Gothic"/>
              </a:rPr>
              <a:t>3</a:t>
            </a:r>
            <a:r>
              <a:rPr b="1" i="0" lang="en-US" sz="3200" u="none" cap="none" strike="noStrike">
                <a:solidFill>
                  <a:srgbClr val="002D56"/>
                </a:solidFill>
                <a:latin typeface="Malgun Gothic"/>
                <a:ea typeface="Malgun Gothic"/>
                <a:cs typeface="Malgun Gothic"/>
                <a:sym typeface="Malgun Gothic"/>
              </a:rPr>
              <a:t> profile </a:t>
            </a:r>
            <a:endParaRPr b="1" i="0" sz="3200" u="none" cap="none" strike="noStrike">
              <a:solidFill>
                <a:srgbClr val="000000"/>
              </a:solidFill>
              <a:latin typeface="Arial"/>
              <a:ea typeface="Arial"/>
              <a:cs typeface="Arial"/>
              <a:sym typeface="Arial"/>
            </a:endParaRPr>
          </a:p>
        </p:txBody>
      </p:sp>
      <p:pic>
        <p:nvPicPr>
          <p:cNvPr id="621" name="Google Shape;621;p19"/>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622" name="Google Shape;622;p19"/>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623" name="Google Shape;623;p19"/>
          <p:cNvPicPr preferRelativeResize="0"/>
          <p:nvPr/>
        </p:nvPicPr>
        <p:blipFill rotWithShape="1">
          <a:blip r:embed="rId6">
            <a:alphaModFix/>
          </a:blip>
          <a:srcRect b="0" l="0" r="0" t="0"/>
          <a:stretch/>
        </p:blipFill>
        <p:spPr>
          <a:xfrm>
            <a:off x="8610587" y="1455175"/>
            <a:ext cx="2894926" cy="3828751"/>
          </a:xfrm>
          <a:prstGeom prst="rect">
            <a:avLst/>
          </a:prstGeom>
          <a:noFill/>
          <a:ln>
            <a:noFill/>
          </a:ln>
        </p:spPr>
      </p:pic>
      <p:sp>
        <p:nvSpPr>
          <p:cNvPr id="624" name="Google Shape;624;p19"/>
          <p:cNvSpPr/>
          <p:nvPr/>
        </p:nvSpPr>
        <p:spPr>
          <a:xfrm>
            <a:off x="370650" y="976166"/>
            <a:ext cx="4284000" cy="5153400"/>
          </a:xfrm>
          <a:prstGeom prst="rect">
            <a:avLst/>
          </a:prstGeom>
          <a:solidFill>
            <a:srgbClr val="FFFFFF">
              <a:alpha val="74117"/>
            </a:srgbClr>
          </a:solid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chemeClr val="dk1"/>
              </a:buClr>
              <a:buSzPts val="1900"/>
              <a:buFont typeface="Gill Sans"/>
              <a:buNone/>
            </a:pPr>
            <a:r>
              <a:rPr b="0" i="0" lang="en-US" sz="1900" u="none" cap="none" strike="noStrike">
                <a:solidFill>
                  <a:schemeClr val="dk1"/>
                </a:solidFill>
                <a:latin typeface="Gill Sans"/>
                <a:ea typeface="Gill Sans"/>
                <a:cs typeface="Gill Sans"/>
                <a:sym typeface="Gill Sans"/>
              </a:rPr>
              <a:t>Korea</a:t>
            </a:r>
            <a:endParaRPr b="0" i="0" sz="1900" u="none" cap="none" strike="noStrike">
              <a:solidFill>
                <a:schemeClr val="dk1"/>
              </a:solidFill>
              <a:latin typeface="Gill Sans"/>
              <a:ea typeface="Gill Sans"/>
              <a:cs typeface="Gill Sans"/>
              <a:sym typeface="Gill Sans"/>
            </a:endParaRPr>
          </a:p>
          <a:p>
            <a:pPr indent="-349250" lvl="0" marL="457200" marR="0" rtl="0" algn="l">
              <a:lnSpc>
                <a:spcPct val="120000"/>
              </a:lnSpc>
              <a:spcBef>
                <a:spcPts val="0"/>
              </a:spcBef>
              <a:spcAft>
                <a:spcPts val="0"/>
              </a:spcAft>
              <a:buClr>
                <a:schemeClr val="dk1"/>
              </a:buClr>
              <a:buSzPts val="1900"/>
              <a:buFont typeface="Gill Sans"/>
              <a:buChar char="-"/>
            </a:pPr>
            <a:r>
              <a:rPr b="0" i="0" lang="en-US" sz="1900" u="none" cap="none" strike="noStrike">
                <a:solidFill>
                  <a:schemeClr val="dk1"/>
                </a:solidFill>
                <a:latin typeface="Gill Sans"/>
                <a:ea typeface="Gill Sans"/>
                <a:cs typeface="Gill Sans"/>
                <a:sym typeface="Gill Sans"/>
              </a:rPr>
              <a:t>at Kongju National University</a:t>
            </a:r>
            <a:endParaRPr b="0" i="0" sz="1900" u="none" cap="none" strike="noStrike">
              <a:solidFill>
                <a:schemeClr val="dk1"/>
              </a:solidFill>
              <a:latin typeface="Gill Sans"/>
              <a:ea typeface="Gill Sans"/>
              <a:cs typeface="Gill Sans"/>
              <a:sym typeface="Gill Sans"/>
            </a:endParaRPr>
          </a:p>
          <a:p>
            <a:pPr indent="-349250" lvl="0" marL="457200" marR="0" rtl="0" algn="l">
              <a:lnSpc>
                <a:spcPct val="120000"/>
              </a:lnSpc>
              <a:spcBef>
                <a:spcPts val="0"/>
              </a:spcBef>
              <a:spcAft>
                <a:spcPts val="0"/>
              </a:spcAft>
              <a:buClr>
                <a:schemeClr val="dk1"/>
              </a:buClr>
              <a:buSzPts val="1900"/>
              <a:buFont typeface="Gill Sans"/>
              <a:buChar char="-"/>
            </a:pPr>
            <a:r>
              <a:rPr b="0" i="0" lang="en-US" sz="1900" u="none" cap="none" strike="noStrike">
                <a:solidFill>
                  <a:schemeClr val="dk1"/>
                </a:solidFill>
                <a:latin typeface="Gill Sans"/>
                <a:ea typeface="Gill Sans"/>
                <a:cs typeface="Gill Sans"/>
                <a:sym typeface="Gill Sans"/>
              </a:rPr>
              <a:t>Total 11 ozone profiles generated</a:t>
            </a:r>
            <a:endParaRPr b="0" i="0" sz="1900" u="none" cap="none" strike="noStrike">
              <a:solidFill>
                <a:schemeClr val="dk1"/>
              </a:solidFill>
              <a:latin typeface="Gill Sans"/>
              <a:ea typeface="Gill Sans"/>
              <a:cs typeface="Gill Sans"/>
              <a:sym typeface="Gill Sans"/>
            </a:endParaRPr>
          </a:p>
          <a:p>
            <a:pPr indent="0" lvl="0" marL="457200" marR="0" rtl="0" algn="l">
              <a:lnSpc>
                <a:spcPct val="120000"/>
              </a:lnSpc>
              <a:spcBef>
                <a:spcPts val="0"/>
              </a:spcBef>
              <a:spcAft>
                <a:spcPts val="0"/>
              </a:spcAft>
              <a:buClr>
                <a:schemeClr val="dk1"/>
              </a:buClr>
              <a:buSzPts val="1900"/>
              <a:buFont typeface="Gill Sans"/>
              <a:buNone/>
            </a:pPr>
            <a:r>
              <a:rPr b="0" i="0" lang="en-US" sz="1900" u="none" cap="none" strike="noStrike">
                <a:solidFill>
                  <a:schemeClr val="dk1"/>
                </a:solidFill>
                <a:latin typeface="Gill Sans"/>
                <a:ea typeface="Gill Sans"/>
                <a:cs typeface="Gill Sans"/>
                <a:sym typeface="Gill Sans"/>
              </a:rPr>
              <a:t>(one at 3 PM)</a:t>
            </a:r>
            <a:endParaRPr b="0" i="0" sz="1900" u="none" cap="none" strike="noStrike">
              <a:solidFill>
                <a:schemeClr val="dk1"/>
              </a:solidFill>
              <a:latin typeface="Gill Sans"/>
              <a:ea typeface="Gill Sans"/>
              <a:cs typeface="Gill Sans"/>
              <a:sym typeface="Gill Sans"/>
            </a:endParaRPr>
          </a:p>
          <a:p>
            <a:pPr indent="0" lvl="0" marL="457200" marR="0" rtl="0" algn="l">
              <a:lnSpc>
                <a:spcPct val="120000"/>
              </a:lnSpc>
              <a:spcBef>
                <a:spcPts val="0"/>
              </a:spcBef>
              <a:spcAft>
                <a:spcPts val="0"/>
              </a:spcAft>
              <a:buClr>
                <a:schemeClr val="dk1"/>
              </a:buClr>
              <a:buSzPts val="1900"/>
              <a:buFont typeface="Gill Sans"/>
              <a:buNone/>
            </a:pPr>
            <a:r>
              <a:t/>
            </a:r>
            <a:endParaRPr b="0" i="0" sz="1900" u="none" cap="none" strike="noStrike">
              <a:solidFill>
                <a:schemeClr val="dk1"/>
              </a:solidFill>
              <a:latin typeface="Gill Sans"/>
              <a:ea typeface="Gill Sans"/>
              <a:cs typeface="Gill Sans"/>
              <a:sym typeface="Gill Sans"/>
            </a:endParaRPr>
          </a:p>
          <a:p>
            <a:pPr indent="0" lvl="0" marL="0" marR="0" rtl="0" algn="l">
              <a:lnSpc>
                <a:spcPct val="120000"/>
              </a:lnSpc>
              <a:spcBef>
                <a:spcPts val="0"/>
              </a:spcBef>
              <a:spcAft>
                <a:spcPts val="0"/>
              </a:spcAft>
              <a:buClr>
                <a:schemeClr val="dk1"/>
              </a:buClr>
              <a:buSzPts val="1900"/>
              <a:buFont typeface="Gill Sans"/>
              <a:buNone/>
            </a:pPr>
            <a:r>
              <a:rPr b="0" i="0" lang="en-US" sz="1900" u="none" cap="none" strike="noStrike">
                <a:solidFill>
                  <a:schemeClr val="dk1"/>
                </a:solidFill>
                <a:latin typeface="Gill Sans"/>
                <a:ea typeface="Gill Sans"/>
                <a:cs typeface="Gill Sans"/>
                <a:sym typeface="Gill Sans"/>
              </a:rPr>
              <a:t>GEMS a priori shows a high positive correlation of 0.97 with the sonde. However, GEMS ozone output showed a relatively lower correlation with the sonde, with a correlation coefficient of 0.51, which may be due to overestimation of ozone entrainment occurring in the upper troposphere and lower stratosphere </a:t>
            </a:r>
            <a:endParaRPr b="0" i="0" sz="1900" u="none" cap="none" strike="noStrike">
              <a:solidFill>
                <a:schemeClr val="dk1"/>
              </a:solidFill>
              <a:latin typeface="Gill Sans"/>
              <a:ea typeface="Gill Sans"/>
              <a:cs typeface="Gill Sans"/>
              <a:sym typeface="Gill Sans"/>
            </a:endParaRPr>
          </a:p>
        </p:txBody>
      </p:sp>
      <p:pic>
        <p:nvPicPr>
          <p:cNvPr id="625" name="Google Shape;625;p19"/>
          <p:cNvPicPr preferRelativeResize="0"/>
          <p:nvPr/>
        </p:nvPicPr>
        <p:blipFill rotWithShape="1">
          <a:blip r:embed="rId7">
            <a:alphaModFix/>
          </a:blip>
          <a:srcRect b="0" l="0" r="0" t="0"/>
          <a:stretch/>
        </p:blipFill>
        <p:spPr>
          <a:xfrm>
            <a:off x="4654650" y="1302013"/>
            <a:ext cx="3315802" cy="4108308"/>
          </a:xfrm>
          <a:prstGeom prst="rect">
            <a:avLst/>
          </a:prstGeom>
          <a:noFill/>
          <a:ln>
            <a:noFill/>
          </a:ln>
        </p:spPr>
      </p:pic>
      <p:sp>
        <p:nvSpPr>
          <p:cNvPr id="626" name="Google Shape;626;p19"/>
          <p:cNvSpPr txBox="1"/>
          <p:nvPr/>
        </p:nvSpPr>
        <p:spPr>
          <a:xfrm>
            <a:off x="7916375" y="671375"/>
            <a:ext cx="3870000" cy="3939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chemeClr val="dk1"/>
              </a:buClr>
              <a:buSzPts val="1700"/>
              <a:buFont typeface="Gill Sans"/>
              <a:buNone/>
            </a:pPr>
            <a:r>
              <a:rPr b="1" i="1" lang="en-US" sz="1700" u="none" cap="none" strike="noStrike">
                <a:solidFill>
                  <a:schemeClr val="dk1"/>
                </a:solidFill>
                <a:latin typeface="Gill Sans"/>
                <a:ea typeface="Gill Sans"/>
                <a:cs typeface="Gill Sans"/>
                <a:sym typeface="Gill Sans"/>
              </a:rPr>
              <a:t>Jeong et al.,  NIER report, 2024</a:t>
            </a:r>
            <a:endParaRPr b="1" i="1" sz="1600" u="none" cap="none" strike="noStrike">
              <a:solidFill>
                <a:schemeClr val="dk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pSp>
        <p:nvGrpSpPr>
          <p:cNvPr id="203" name="Google Shape;203;p2"/>
          <p:cNvGrpSpPr/>
          <p:nvPr/>
        </p:nvGrpSpPr>
        <p:grpSpPr>
          <a:xfrm>
            <a:off x="0" y="-9568"/>
            <a:ext cx="12214842" cy="655618"/>
            <a:chOff x="0" y="-9568"/>
            <a:chExt cx="12214842" cy="655618"/>
          </a:xfrm>
        </p:grpSpPr>
        <p:grpSp>
          <p:nvGrpSpPr>
            <p:cNvPr id="204" name="Google Shape;204;p2"/>
            <p:cNvGrpSpPr/>
            <p:nvPr/>
          </p:nvGrpSpPr>
          <p:grpSpPr>
            <a:xfrm>
              <a:off x="0" y="-9568"/>
              <a:ext cx="12194645" cy="655618"/>
              <a:chOff x="0" y="-9568"/>
              <a:chExt cx="12194645" cy="655618"/>
            </a:xfrm>
          </p:grpSpPr>
          <p:pic>
            <p:nvPicPr>
              <p:cNvPr id="205" name="Google Shape;205;p2"/>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206" name="Google Shape;206;p2"/>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207" name="Google Shape;207;p2"/>
            <p:cNvGrpSpPr/>
            <p:nvPr/>
          </p:nvGrpSpPr>
          <p:grpSpPr>
            <a:xfrm>
              <a:off x="9841317" y="31950"/>
              <a:ext cx="2373525" cy="521919"/>
              <a:chOff x="2366560" y="1618848"/>
              <a:chExt cx="2859665" cy="628818"/>
            </a:xfrm>
          </p:grpSpPr>
          <p:pic>
            <p:nvPicPr>
              <p:cNvPr id="208" name="Google Shape;208;p2"/>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209" name="Google Shape;209;p2"/>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210" name="Google Shape;210;p2"/>
          <p:cNvSpPr txBox="1"/>
          <p:nvPr/>
        </p:nvSpPr>
        <p:spPr>
          <a:xfrm>
            <a:off x="887410" y="39236"/>
            <a:ext cx="9913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2060"/>
                </a:solidFill>
                <a:latin typeface="Gill Sans"/>
                <a:ea typeface="Gill Sans"/>
                <a:cs typeface="Gill Sans"/>
                <a:sym typeface="Gill Sans"/>
              </a:rPr>
              <a:t>Background</a:t>
            </a:r>
            <a:endParaRPr b="1" i="0" sz="2400" u="none" cap="none" strike="noStrike">
              <a:solidFill>
                <a:srgbClr val="3F3F3F"/>
              </a:solidFill>
              <a:latin typeface="Gill Sans"/>
              <a:ea typeface="Gill Sans"/>
              <a:cs typeface="Gill Sans"/>
              <a:sym typeface="Gill Sans"/>
            </a:endParaRPr>
          </a:p>
        </p:txBody>
      </p:sp>
      <p:pic>
        <p:nvPicPr>
          <p:cNvPr id="211" name="Google Shape;211;p2"/>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212" name="Google Shape;212;p2"/>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1</a:t>
            </a:r>
            <a:endParaRPr b="0" i="0" sz="1400" u="none" cap="none" strike="noStrike">
              <a:solidFill>
                <a:srgbClr val="000000"/>
              </a:solidFill>
              <a:latin typeface="Arial"/>
              <a:ea typeface="Arial"/>
              <a:cs typeface="Arial"/>
              <a:sym typeface="Arial"/>
            </a:endParaRPr>
          </a:p>
        </p:txBody>
      </p:sp>
      <p:sp>
        <p:nvSpPr>
          <p:cNvPr id="213" name="Google Shape;213;p2"/>
          <p:cNvSpPr/>
          <p:nvPr/>
        </p:nvSpPr>
        <p:spPr>
          <a:xfrm>
            <a:off x="1877738" y="6186106"/>
            <a:ext cx="1752403" cy="387798"/>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000000"/>
              </a:buClr>
              <a:buSzPts val="1200"/>
              <a:buFont typeface="Arial"/>
              <a:buNone/>
            </a:pPr>
            <a:r>
              <a:rPr b="1" i="1" lang="en-US" sz="1200" u="none" cap="none" strike="noStrike">
                <a:solidFill>
                  <a:srgbClr val="000000"/>
                </a:solidFill>
                <a:latin typeface="Arial"/>
                <a:ea typeface="Arial"/>
                <a:cs typeface="Arial"/>
                <a:sym typeface="Arial"/>
              </a:rPr>
              <a:t>Source: Sangwoo Kim</a:t>
            </a:r>
            <a:endParaRPr b="0" i="0" sz="1400" u="none" cap="none" strike="noStrike">
              <a:solidFill>
                <a:srgbClr val="000000"/>
              </a:solidFill>
              <a:latin typeface="Arial"/>
              <a:ea typeface="Arial"/>
              <a:cs typeface="Arial"/>
              <a:sym typeface="Arial"/>
            </a:endParaRPr>
          </a:p>
        </p:txBody>
      </p:sp>
      <p:sp>
        <p:nvSpPr>
          <p:cNvPr id="214" name="Google Shape;214;p2"/>
          <p:cNvSpPr/>
          <p:nvPr/>
        </p:nvSpPr>
        <p:spPr>
          <a:xfrm>
            <a:off x="912195" y="2430263"/>
            <a:ext cx="10301966" cy="1677382"/>
          </a:xfrm>
          <a:prstGeom prst="rect">
            <a:avLst/>
          </a:prstGeom>
          <a:noFill/>
          <a:ln>
            <a:noFill/>
          </a:ln>
        </p:spPr>
        <p:txBody>
          <a:bodyPr anchorCtr="0" anchor="t" bIns="45700" lIns="91425" spcFirstLastPara="1" rIns="91425" wrap="square" tIns="45700">
            <a:noAutofit/>
          </a:bodyPr>
          <a:lstStyle/>
          <a:p>
            <a:pPr indent="-114300" lvl="0" marL="0" marR="0" rtl="0" algn="l">
              <a:lnSpc>
                <a:spcPct val="122222"/>
              </a:lnSpc>
              <a:spcBef>
                <a:spcPts val="0"/>
              </a:spcBef>
              <a:spcAft>
                <a:spcPts val="0"/>
              </a:spcAft>
              <a:buClr>
                <a:srgbClr val="595959"/>
              </a:buClr>
              <a:buSzPts val="1800"/>
              <a:buFont typeface="Arial"/>
              <a:buChar char="•"/>
            </a:pPr>
            <a:r>
              <a:rPr b="0" i="0" lang="en-US" sz="1800" u="none" cap="none" strike="noStrike">
                <a:solidFill>
                  <a:srgbClr val="595959"/>
                </a:solidFill>
                <a:latin typeface="Arial"/>
                <a:ea typeface="Arial"/>
                <a:cs typeface="Arial"/>
                <a:sym typeface="Arial"/>
              </a:rPr>
              <a:t>Succession of KORUS-AQ (2016.5~6)</a:t>
            </a:r>
            <a:endParaRPr b="0" i="0" sz="800" u="none" cap="none" strike="noStrike">
              <a:solidFill>
                <a:srgbClr val="595959"/>
              </a:solidFill>
              <a:latin typeface="Arial"/>
              <a:ea typeface="Arial"/>
              <a:cs typeface="Arial"/>
              <a:sym typeface="Arial"/>
            </a:endParaRPr>
          </a:p>
          <a:p>
            <a:pPr indent="0" lvl="0" marL="218250" marR="0" rtl="0" algn="l">
              <a:lnSpc>
                <a:spcPct val="100000"/>
              </a:lnSpc>
              <a:spcBef>
                <a:spcPts val="60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 In-depth analysis on wintertime PM2.5 event is required</a:t>
            </a:r>
            <a:br>
              <a:rPr b="0" i="0" lang="en-US" sz="1800" u="none" cap="none" strike="noStrike">
                <a:solidFill>
                  <a:srgbClr val="595959"/>
                </a:solidFill>
                <a:latin typeface="Arial"/>
                <a:ea typeface="Arial"/>
                <a:cs typeface="Arial"/>
                <a:sym typeface="Arial"/>
              </a:rPr>
            </a:br>
            <a:endParaRPr b="0" i="0" sz="100" u="none" cap="none" strike="noStrike">
              <a:solidFill>
                <a:srgbClr val="595959"/>
              </a:solidFill>
              <a:latin typeface="Arial"/>
              <a:ea typeface="Arial"/>
              <a:cs typeface="Arial"/>
              <a:sym typeface="Arial"/>
            </a:endParaRPr>
          </a:p>
          <a:p>
            <a:pPr indent="0" lvl="0" marL="218250" marR="0" rtl="0" algn="l">
              <a:lnSpc>
                <a:spcPct val="100000"/>
              </a:lnSpc>
              <a:spcBef>
                <a:spcPts val="600"/>
              </a:spcBef>
              <a:spcAft>
                <a:spcPts val="0"/>
              </a:spcAft>
              <a:buClr>
                <a:srgbClr val="000000"/>
              </a:buClr>
              <a:buSzPts val="1050"/>
              <a:buFont typeface="Arial"/>
              <a:buNone/>
            </a:pPr>
            <a:r>
              <a:rPr b="0" i="0" lang="en-US" sz="1050" u="none" cap="none" strike="noStrike">
                <a:solidFill>
                  <a:srgbClr val="595959"/>
                </a:solidFill>
                <a:latin typeface="Arial"/>
                <a:ea typeface="Arial"/>
                <a:cs typeface="Arial"/>
                <a:sym typeface="Arial"/>
              </a:rPr>
              <a:t>* </a:t>
            </a:r>
            <a:r>
              <a:rPr b="0" i="0" lang="en-US" sz="1400" u="none" cap="none" strike="noStrike">
                <a:solidFill>
                  <a:srgbClr val="3F3F3F"/>
                </a:solidFill>
                <a:latin typeface="Arial"/>
                <a:ea typeface="Arial"/>
                <a:cs typeface="Arial"/>
                <a:sym typeface="Arial"/>
              </a:rPr>
              <a:t>KORUS-AQ: the Korea‐United States Air Quality Study </a:t>
            </a:r>
            <a:endParaRPr b="0" i="0" sz="1400" u="none" cap="none" strike="noStrike">
              <a:solidFill>
                <a:srgbClr val="3F3F3F"/>
              </a:solidFill>
              <a:latin typeface="Arial"/>
              <a:ea typeface="Arial"/>
              <a:cs typeface="Arial"/>
              <a:sym typeface="Arial"/>
            </a:endParaRPr>
          </a:p>
          <a:p>
            <a:pPr indent="-285750" lvl="0" marL="285750" marR="0" rtl="0" algn="l">
              <a:lnSpc>
                <a:spcPct val="122222"/>
              </a:lnSpc>
              <a:spcBef>
                <a:spcPts val="600"/>
              </a:spcBef>
              <a:spcAft>
                <a:spcPts val="0"/>
              </a:spcAft>
              <a:buClr>
                <a:srgbClr val="595959"/>
              </a:buClr>
              <a:buSzPts val="1800"/>
              <a:buFont typeface="Arial"/>
              <a:buChar char="•"/>
            </a:pPr>
            <a:r>
              <a:rPr b="0" i="0" lang="en-US" sz="1800" u="none" cap="none" strike="noStrike">
                <a:solidFill>
                  <a:srgbClr val="595959"/>
                </a:solidFill>
                <a:latin typeface="Arial"/>
                <a:ea typeface="Arial"/>
                <a:cs typeface="Arial"/>
                <a:sym typeface="Arial"/>
              </a:rPr>
              <a:t>Validation of GEMS(2020. 2.~), the world’s first GEO environmental satellite</a:t>
            </a:r>
            <a:br>
              <a:rPr b="0" i="0" lang="en-US" sz="1800" u="none" cap="none" strike="noStrike">
                <a:solidFill>
                  <a:srgbClr val="595959"/>
                </a:solidFill>
                <a:latin typeface="Arial"/>
                <a:ea typeface="Arial"/>
                <a:cs typeface="Arial"/>
                <a:sym typeface="Arial"/>
              </a:rPr>
            </a:br>
            <a:endParaRPr b="0" i="0" sz="1800" u="none" cap="none" strike="noStrike">
              <a:solidFill>
                <a:srgbClr val="595959"/>
              </a:solidFill>
              <a:latin typeface="Arial"/>
              <a:ea typeface="Arial"/>
              <a:cs typeface="Arial"/>
              <a:sym typeface="Arial"/>
            </a:endParaRPr>
          </a:p>
        </p:txBody>
      </p:sp>
      <p:grpSp>
        <p:nvGrpSpPr>
          <p:cNvPr id="215" name="Google Shape;215;p2"/>
          <p:cNvGrpSpPr/>
          <p:nvPr/>
        </p:nvGrpSpPr>
        <p:grpSpPr>
          <a:xfrm>
            <a:off x="984993" y="1826066"/>
            <a:ext cx="9703256" cy="462427"/>
            <a:chOff x="-264689" y="3896908"/>
            <a:chExt cx="12195795" cy="462427"/>
          </a:xfrm>
        </p:grpSpPr>
        <p:sp>
          <p:nvSpPr>
            <p:cNvPr id="216" name="Google Shape;216;p2"/>
            <p:cNvSpPr/>
            <p:nvPr/>
          </p:nvSpPr>
          <p:spPr>
            <a:xfrm>
              <a:off x="-264689" y="3939264"/>
              <a:ext cx="12195795" cy="420071"/>
            </a:xfrm>
            <a:prstGeom prst="rect">
              <a:avLst/>
            </a:prstGeom>
            <a:solidFill>
              <a:srgbClr val="D8D8D8">
                <a:alpha val="7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7" name="Google Shape;217;p2"/>
            <p:cNvSpPr/>
            <p:nvPr/>
          </p:nvSpPr>
          <p:spPr>
            <a:xfrm>
              <a:off x="-172589" y="3896908"/>
              <a:ext cx="7532278" cy="452432"/>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3F3F3F"/>
                  </a:solidFill>
                  <a:latin typeface="Arial"/>
                  <a:ea typeface="Arial"/>
                  <a:cs typeface="Arial"/>
                  <a:sym typeface="Arial"/>
                </a:rPr>
                <a:t>Background</a:t>
              </a:r>
              <a:endParaRPr b="0" i="0" sz="1400" u="none" cap="none" strike="noStrike">
                <a:solidFill>
                  <a:srgbClr val="000000"/>
                </a:solidFill>
                <a:latin typeface="Arial"/>
                <a:ea typeface="Arial"/>
                <a:cs typeface="Arial"/>
                <a:sym typeface="Arial"/>
              </a:endParaRPr>
            </a:p>
          </p:txBody>
        </p:sp>
      </p:grpSp>
      <p:sp>
        <p:nvSpPr>
          <p:cNvPr id="218" name="Google Shape;218;p2"/>
          <p:cNvSpPr/>
          <p:nvPr/>
        </p:nvSpPr>
        <p:spPr>
          <a:xfrm>
            <a:off x="951471" y="1868048"/>
            <a:ext cx="45719" cy="4320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19" name="Google Shape;219;p2"/>
          <p:cNvGrpSpPr/>
          <p:nvPr/>
        </p:nvGrpSpPr>
        <p:grpSpPr>
          <a:xfrm>
            <a:off x="994046" y="4209378"/>
            <a:ext cx="9700112" cy="453000"/>
            <a:chOff x="-252545" y="3896908"/>
            <a:chExt cx="12195795" cy="453000"/>
          </a:xfrm>
        </p:grpSpPr>
        <p:sp>
          <p:nvSpPr>
            <p:cNvPr id="220" name="Google Shape;220;p2"/>
            <p:cNvSpPr/>
            <p:nvPr/>
          </p:nvSpPr>
          <p:spPr>
            <a:xfrm>
              <a:off x="-252545" y="3929837"/>
              <a:ext cx="12195795" cy="420071"/>
            </a:xfrm>
            <a:prstGeom prst="rect">
              <a:avLst/>
            </a:prstGeom>
            <a:solidFill>
              <a:srgbClr val="D8D8D8">
                <a:alpha val="7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1" name="Google Shape;221;p2"/>
            <p:cNvSpPr/>
            <p:nvPr/>
          </p:nvSpPr>
          <p:spPr>
            <a:xfrm>
              <a:off x="-172591" y="3896908"/>
              <a:ext cx="7532277" cy="435760"/>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3F3F3F"/>
                  </a:solidFill>
                  <a:latin typeface="Arial"/>
                  <a:ea typeface="Arial"/>
                  <a:cs typeface="Arial"/>
                  <a:sym typeface="Arial"/>
                </a:rPr>
                <a:t>Time schedule for GMAP and SIJAQ</a:t>
              </a:r>
              <a:endParaRPr b="0" i="0" sz="1400" u="none" cap="none" strike="noStrike">
                <a:solidFill>
                  <a:srgbClr val="000000"/>
                </a:solidFill>
                <a:latin typeface="Arial"/>
                <a:ea typeface="Arial"/>
                <a:cs typeface="Arial"/>
                <a:sym typeface="Arial"/>
              </a:endParaRPr>
            </a:p>
          </p:txBody>
        </p:sp>
      </p:grpSp>
      <p:sp>
        <p:nvSpPr>
          <p:cNvPr id="222" name="Google Shape;222;p2"/>
          <p:cNvSpPr/>
          <p:nvPr/>
        </p:nvSpPr>
        <p:spPr>
          <a:xfrm>
            <a:off x="942135" y="4233163"/>
            <a:ext cx="45719" cy="43204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3" name="Google Shape;223;p2"/>
          <p:cNvSpPr/>
          <p:nvPr/>
        </p:nvSpPr>
        <p:spPr>
          <a:xfrm>
            <a:off x="3563216" y="4979857"/>
            <a:ext cx="2422226" cy="1120802"/>
          </a:xfrm>
          <a:prstGeom prst="rect">
            <a:avLst/>
          </a:prstGeom>
          <a:solidFill>
            <a:schemeClr val="lt1"/>
          </a:solidFill>
          <a:ln>
            <a:noFill/>
          </a:ln>
          <a:effectLst>
            <a:outerShdw blurRad="127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4" name="Google Shape;224;p2"/>
          <p:cNvSpPr txBox="1"/>
          <p:nvPr/>
        </p:nvSpPr>
        <p:spPr>
          <a:xfrm>
            <a:off x="3563216" y="5035374"/>
            <a:ext cx="242222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07464"/>
              </a:buClr>
              <a:buSzPts val="2000"/>
              <a:buFont typeface="Arial"/>
              <a:buNone/>
            </a:pPr>
            <a:r>
              <a:rPr b="1" i="0" lang="en-US" sz="2000" u="none" cap="none" strike="noStrike">
                <a:solidFill>
                  <a:srgbClr val="002060"/>
                </a:solidFill>
                <a:latin typeface="Arial"/>
                <a:ea typeface="Arial"/>
                <a:cs typeface="Arial"/>
                <a:sym typeface="Arial"/>
              </a:rPr>
              <a:t>GMAP</a:t>
            </a:r>
            <a:endParaRPr b="1" i="0" sz="2000" u="none" cap="none" strike="noStrike">
              <a:solidFill>
                <a:srgbClr val="002060"/>
              </a:solidFill>
              <a:latin typeface="Arial"/>
              <a:ea typeface="Arial"/>
              <a:cs typeface="Arial"/>
              <a:sym typeface="Arial"/>
            </a:endParaRPr>
          </a:p>
        </p:txBody>
      </p:sp>
      <p:sp>
        <p:nvSpPr>
          <p:cNvPr id="225" name="Google Shape;225;p2"/>
          <p:cNvSpPr/>
          <p:nvPr/>
        </p:nvSpPr>
        <p:spPr>
          <a:xfrm>
            <a:off x="3973060" y="5479029"/>
            <a:ext cx="1620700"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F3F3F"/>
                </a:solidFill>
                <a:latin typeface="Arial"/>
                <a:ea typeface="Arial"/>
                <a:cs typeface="Arial"/>
                <a:sym typeface="Arial"/>
              </a:rPr>
              <a:t>2020.10.12~11.27</a:t>
            </a:r>
            <a:endParaRPr b="1" i="0" sz="1400" u="none" cap="none" strike="noStrike">
              <a:solidFill>
                <a:srgbClr val="3F3F3F"/>
              </a:solidFill>
              <a:latin typeface="Arial"/>
              <a:ea typeface="Arial"/>
              <a:cs typeface="Arial"/>
              <a:sym typeface="Arial"/>
            </a:endParaRPr>
          </a:p>
        </p:txBody>
      </p:sp>
      <p:cxnSp>
        <p:nvCxnSpPr>
          <p:cNvPr id="226" name="Google Shape;226;p2"/>
          <p:cNvCxnSpPr/>
          <p:nvPr/>
        </p:nvCxnSpPr>
        <p:spPr>
          <a:xfrm>
            <a:off x="3742451" y="5457256"/>
            <a:ext cx="2079538" cy="0"/>
          </a:xfrm>
          <a:prstGeom prst="straightConnector1">
            <a:avLst/>
          </a:prstGeom>
          <a:noFill/>
          <a:ln cap="rnd" cmpd="sng" w="28575">
            <a:solidFill>
              <a:srgbClr val="BFBFBF"/>
            </a:solidFill>
            <a:prstDash val="dot"/>
            <a:miter lim="800000"/>
            <a:headEnd len="sm" w="sm" type="none"/>
            <a:tailEnd len="sm" w="sm" type="none"/>
          </a:ln>
        </p:spPr>
      </p:cxnSp>
      <p:sp>
        <p:nvSpPr>
          <p:cNvPr id="227" name="Google Shape;227;p2"/>
          <p:cNvSpPr/>
          <p:nvPr/>
        </p:nvSpPr>
        <p:spPr>
          <a:xfrm>
            <a:off x="994046" y="4979857"/>
            <a:ext cx="2422226" cy="1120802"/>
          </a:xfrm>
          <a:prstGeom prst="rect">
            <a:avLst/>
          </a:prstGeom>
          <a:solidFill>
            <a:schemeClr val="lt1"/>
          </a:solidFill>
          <a:ln>
            <a:noFill/>
          </a:ln>
          <a:effectLst>
            <a:outerShdw blurRad="127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8" name="Google Shape;228;p2"/>
          <p:cNvSpPr txBox="1"/>
          <p:nvPr/>
        </p:nvSpPr>
        <p:spPr>
          <a:xfrm>
            <a:off x="994046" y="5035374"/>
            <a:ext cx="242222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07464"/>
              </a:buClr>
              <a:buSzPts val="2000"/>
              <a:buFont typeface="Arial"/>
              <a:buNone/>
            </a:pPr>
            <a:r>
              <a:rPr b="1" i="0" lang="en-US" sz="2000" u="none" cap="none" strike="noStrike">
                <a:solidFill>
                  <a:srgbClr val="002060"/>
                </a:solidFill>
                <a:latin typeface="Arial"/>
                <a:ea typeface="Arial"/>
                <a:cs typeface="Arial"/>
                <a:sym typeface="Arial"/>
              </a:rPr>
              <a:t>Pre-GMAP</a:t>
            </a:r>
            <a:endParaRPr b="1" i="0" sz="2000" u="none" cap="none" strike="noStrike">
              <a:solidFill>
                <a:srgbClr val="002060"/>
              </a:solidFill>
              <a:latin typeface="Arial"/>
              <a:ea typeface="Arial"/>
              <a:cs typeface="Arial"/>
              <a:sym typeface="Arial"/>
            </a:endParaRPr>
          </a:p>
        </p:txBody>
      </p:sp>
      <p:sp>
        <p:nvSpPr>
          <p:cNvPr id="229" name="Google Shape;229;p2"/>
          <p:cNvSpPr/>
          <p:nvPr/>
        </p:nvSpPr>
        <p:spPr>
          <a:xfrm>
            <a:off x="1721958" y="5479029"/>
            <a:ext cx="984565"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sngStrike">
                <a:solidFill>
                  <a:srgbClr val="3F3F3F"/>
                </a:solidFill>
                <a:latin typeface="Arial"/>
                <a:ea typeface="Arial"/>
                <a:cs typeface="Arial"/>
                <a:sym typeface="Arial"/>
              </a:rPr>
              <a:t>2020. 4~5</a:t>
            </a:r>
            <a:endParaRPr b="1" i="0" sz="1400" u="none" cap="none" strike="sngStrike">
              <a:solidFill>
                <a:srgbClr val="3F3F3F"/>
              </a:solidFill>
              <a:latin typeface="Arial"/>
              <a:ea typeface="Arial"/>
              <a:cs typeface="Arial"/>
              <a:sym typeface="Arial"/>
            </a:endParaRPr>
          </a:p>
        </p:txBody>
      </p:sp>
      <p:cxnSp>
        <p:nvCxnSpPr>
          <p:cNvPr id="230" name="Google Shape;230;p2"/>
          <p:cNvCxnSpPr/>
          <p:nvPr/>
        </p:nvCxnSpPr>
        <p:spPr>
          <a:xfrm>
            <a:off x="1173281" y="5457256"/>
            <a:ext cx="2079538" cy="0"/>
          </a:xfrm>
          <a:prstGeom prst="straightConnector1">
            <a:avLst/>
          </a:prstGeom>
          <a:noFill/>
          <a:ln cap="rnd" cmpd="sng" w="28575">
            <a:solidFill>
              <a:srgbClr val="BFBFBF"/>
            </a:solidFill>
            <a:prstDash val="dot"/>
            <a:miter lim="800000"/>
            <a:headEnd len="sm" w="sm" type="none"/>
            <a:tailEnd len="sm" w="sm" type="none"/>
          </a:ln>
        </p:spPr>
      </p:cxnSp>
      <p:sp>
        <p:nvSpPr>
          <p:cNvPr id="231" name="Google Shape;231;p2"/>
          <p:cNvSpPr/>
          <p:nvPr/>
        </p:nvSpPr>
        <p:spPr>
          <a:xfrm>
            <a:off x="6091538" y="4979857"/>
            <a:ext cx="2211806" cy="1120802"/>
          </a:xfrm>
          <a:prstGeom prst="rect">
            <a:avLst/>
          </a:prstGeom>
          <a:solidFill>
            <a:schemeClr val="lt1"/>
          </a:solidFill>
          <a:ln>
            <a:noFill/>
          </a:ln>
          <a:effectLst>
            <a:outerShdw blurRad="127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2" name="Google Shape;232;p2"/>
          <p:cNvSpPr txBox="1"/>
          <p:nvPr/>
        </p:nvSpPr>
        <p:spPr>
          <a:xfrm>
            <a:off x="6091538" y="5035374"/>
            <a:ext cx="221180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07464"/>
              </a:buClr>
              <a:buSzPts val="2000"/>
              <a:buFont typeface="Arial"/>
              <a:buNone/>
            </a:pPr>
            <a:r>
              <a:rPr b="1" i="0" lang="en-US" sz="2000" u="none" cap="none" strike="noStrike">
                <a:solidFill>
                  <a:srgbClr val="002060"/>
                </a:solidFill>
                <a:latin typeface="Arial"/>
                <a:ea typeface="Arial"/>
                <a:cs typeface="Arial"/>
                <a:sym typeface="Arial"/>
              </a:rPr>
              <a:t>SIJAQ</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07464"/>
              </a:buClr>
              <a:buSzPts val="2000"/>
              <a:buFont typeface="Arial"/>
              <a:buNone/>
            </a:pPr>
            <a:r>
              <a:t/>
            </a:r>
            <a:endParaRPr b="1" i="0" sz="2000" u="none" cap="none" strike="noStrike">
              <a:solidFill>
                <a:srgbClr val="002060"/>
              </a:solidFill>
              <a:latin typeface="Arial"/>
              <a:ea typeface="Arial"/>
              <a:cs typeface="Arial"/>
              <a:sym typeface="Arial"/>
            </a:endParaRPr>
          </a:p>
        </p:txBody>
      </p:sp>
      <p:sp>
        <p:nvSpPr>
          <p:cNvPr id="233" name="Google Shape;233;p2"/>
          <p:cNvSpPr/>
          <p:nvPr/>
        </p:nvSpPr>
        <p:spPr>
          <a:xfrm>
            <a:off x="6648245" y="5591919"/>
            <a:ext cx="1123769"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F3F3F"/>
                </a:solidFill>
                <a:latin typeface="Arial"/>
                <a:ea typeface="Arial"/>
                <a:cs typeface="Arial"/>
                <a:sym typeface="Arial"/>
              </a:rPr>
              <a:t>2021.10~11</a:t>
            </a:r>
            <a:endParaRPr b="1" i="0" sz="1400" u="none" cap="none" strike="noStrike">
              <a:solidFill>
                <a:srgbClr val="3F3F3F"/>
              </a:solidFill>
              <a:latin typeface="Arial"/>
              <a:ea typeface="Arial"/>
              <a:cs typeface="Arial"/>
              <a:sym typeface="Arial"/>
            </a:endParaRPr>
          </a:p>
        </p:txBody>
      </p:sp>
      <p:cxnSp>
        <p:nvCxnSpPr>
          <p:cNvPr id="234" name="Google Shape;234;p2"/>
          <p:cNvCxnSpPr/>
          <p:nvPr/>
        </p:nvCxnSpPr>
        <p:spPr>
          <a:xfrm>
            <a:off x="6270773" y="5457256"/>
            <a:ext cx="1882134" cy="0"/>
          </a:xfrm>
          <a:prstGeom prst="straightConnector1">
            <a:avLst/>
          </a:prstGeom>
          <a:noFill/>
          <a:ln cap="rnd" cmpd="sng" w="28575">
            <a:solidFill>
              <a:srgbClr val="BFBFBF"/>
            </a:solidFill>
            <a:prstDash val="dot"/>
            <a:miter lim="800000"/>
            <a:headEnd len="sm" w="sm" type="none"/>
            <a:tailEnd len="sm" w="sm" type="none"/>
          </a:ln>
        </p:spPr>
      </p:cxnSp>
      <p:sp>
        <p:nvSpPr>
          <p:cNvPr id="235" name="Google Shape;235;p2"/>
          <p:cNvSpPr/>
          <p:nvPr/>
        </p:nvSpPr>
        <p:spPr>
          <a:xfrm>
            <a:off x="8409440" y="4968253"/>
            <a:ext cx="2211806" cy="1120802"/>
          </a:xfrm>
          <a:prstGeom prst="rect">
            <a:avLst/>
          </a:prstGeom>
          <a:solidFill>
            <a:schemeClr val="lt1"/>
          </a:solidFill>
          <a:ln>
            <a:noFill/>
          </a:ln>
          <a:effectLst>
            <a:outerShdw blurRad="127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6" name="Google Shape;236;p2"/>
          <p:cNvSpPr txBox="1"/>
          <p:nvPr/>
        </p:nvSpPr>
        <p:spPr>
          <a:xfrm>
            <a:off x="8409440" y="5023770"/>
            <a:ext cx="22118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07464"/>
              </a:buClr>
              <a:buSzPts val="2000"/>
              <a:buFont typeface="Arial"/>
              <a:buNone/>
            </a:pPr>
            <a:r>
              <a:rPr b="1" i="0" lang="en-US" sz="2000" u="none" cap="none" strike="noStrike">
                <a:solidFill>
                  <a:srgbClr val="002060"/>
                </a:solidFill>
                <a:latin typeface="Arial"/>
                <a:ea typeface="Arial"/>
                <a:cs typeface="Arial"/>
                <a:sym typeface="Arial"/>
              </a:rPr>
              <a:t>SIJAQII,III</a:t>
            </a:r>
            <a:endParaRPr b="1" i="0" sz="2000" u="none" cap="none" strike="noStrike">
              <a:solidFill>
                <a:srgbClr val="002060"/>
              </a:solidFill>
              <a:latin typeface="Arial"/>
              <a:ea typeface="Arial"/>
              <a:cs typeface="Arial"/>
              <a:sym typeface="Arial"/>
            </a:endParaRPr>
          </a:p>
        </p:txBody>
      </p:sp>
      <p:sp>
        <p:nvSpPr>
          <p:cNvPr id="237" name="Google Shape;237;p2"/>
          <p:cNvSpPr/>
          <p:nvPr/>
        </p:nvSpPr>
        <p:spPr>
          <a:xfrm>
            <a:off x="8597128" y="5437084"/>
            <a:ext cx="1794081"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F3F3F"/>
                </a:solidFill>
                <a:latin typeface="Arial"/>
                <a:ea typeface="Arial"/>
                <a:cs typeface="Arial"/>
                <a:sym typeface="Arial"/>
              </a:rPr>
              <a:t>2022.10~2023.06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 2022.5~8, 2024.1</a:t>
            </a:r>
            <a:endParaRPr b="1" i="0" sz="1400" u="none" cap="none" strike="noStrike">
              <a:solidFill>
                <a:srgbClr val="FF0000"/>
              </a:solidFill>
              <a:latin typeface="Arial"/>
              <a:ea typeface="Arial"/>
              <a:cs typeface="Arial"/>
              <a:sym typeface="Arial"/>
            </a:endParaRPr>
          </a:p>
        </p:txBody>
      </p:sp>
      <p:cxnSp>
        <p:nvCxnSpPr>
          <p:cNvPr id="238" name="Google Shape;238;p2"/>
          <p:cNvCxnSpPr/>
          <p:nvPr/>
        </p:nvCxnSpPr>
        <p:spPr>
          <a:xfrm>
            <a:off x="8588675" y="5445652"/>
            <a:ext cx="1875969" cy="0"/>
          </a:xfrm>
          <a:prstGeom prst="straightConnector1">
            <a:avLst/>
          </a:prstGeom>
          <a:noFill/>
          <a:ln cap="rnd" cmpd="sng" w="28575">
            <a:solidFill>
              <a:srgbClr val="BFBFBF"/>
            </a:solidFill>
            <a:prstDash val="dot"/>
            <a:miter lim="800000"/>
            <a:headEnd len="sm" w="sm" type="none"/>
            <a:tailEnd len="sm" w="sm" type="none"/>
          </a:ln>
        </p:spPr>
      </p:cxnSp>
      <p:sp>
        <p:nvSpPr>
          <p:cNvPr id="239" name="Google Shape;239;p2"/>
          <p:cNvSpPr txBox="1"/>
          <p:nvPr/>
        </p:nvSpPr>
        <p:spPr>
          <a:xfrm>
            <a:off x="3301933" y="5345035"/>
            <a:ext cx="36420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595959"/>
                </a:solidFill>
                <a:latin typeface="Arial"/>
                <a:ea typeface="Arial"/>
                <a:cs typeface="Arial"/>
                <a:sym typeface="Arial"/>
              </a:rPr>
              <a:t>+</a:t>
            </a:r>
            <a:endParaRPr b="1" i="0" sz="2400" u="none" cap="none" strike="noStrike">
              <a:solidFill>
                <a:srgbClr val="595959"/>
              </a:solidFill>
              <a:latin typeface="Arial"/>
              <a:ea typeface="Arial"/>
              <a:cs typeface="Arial"/>
              <a:sym typeface="Arial"/>
            </a:endParaRPr>
          </a:p>
        </p:txBody>
      </p:sp>
      <p:sp>
        <p:nvSpPr>
          <p:cNvPr id="240" name="Google Shape;240;p2"/>
          <p:cNvSpPr/>
          <p:nvPr/>
        </p:nvSpPr>
        <p:spPr>
          <a:xfrm rot="724076">
            <a:off x="9393660" y="4793714"/>
            <a:ext cx="1476686" cy="307777"/>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Main campaign</a:t>
            </a:r>
            <a:endParaRPr b="1" i="0" sz="1400" u="none" cap="none" strike="noStrike">
              <a:solidFill>
                <a:srgbClr val="FF0000"/>
              </a:solidFill>
              <a:latin typeface="Arial"/>
              <a:ea typeface="Arial"/>
              <a:cs typeface="Arial"/>
              <a:sym typeface="Arial"/>
            </a:endParaRPr>
          </a:p>
        </p:txBody>
      </p:sp>
      <p:sp>
        <p:nvSpPr>
          <p:cNvPr id="241" name="Google Shape;241;p2"/>
          <p:cNvSpPr/>
          <p:nvPr/>
        </p:nvSpPr>
        <p:spPr>
          <a:xfrm>
            <a:off x="1066041" y="986481"/>
            <a:ext cx="9891034" cy="656590"/>
          </a:xfrm>
          <a:prstGeom prst="rect">
            <a:avLst/>
          </a:prstGeom>
          <a:noFill/>
          <a:ln>
            <a:noFill/>
          </a:ln>
        </p:spPr>
        <p:txBody>
          <a:bodyPr anchorCtr="0" anchor="t" bIns="45700" lIns="91425" spcFirstLastPara="1" rIns="91425" wrap="square" tIns="45700">
            <a:noAutofit/>
          </a:bodyPr>
          <a:lstStyle/>
          <a:p>
            <a:pPr indent="0" lvl="0" marL="0" marR="0" rtl="0" algn="l">
              <a:lnSpc>
                <a:spcPct val="122222"/>
              </a:lnSpc>
              <a:spcBef>
                <a:spcPts val="0"/>
              </a:spcBef>
              <a:spcAft>
                <a:spcPts val="0"/>
              </a:spcAft>
              <a:buClr>
                <a:srgbClr val="000000"/>
              </a:buClr>
              <a:buSzPts val="1800"/>
              <a:buFont typeface="Arial"/>
              <a:buNone/>
            </a:pPr>
            <a:r>
              <a:rPr b="1" i="0" lang="en-US" sz="1800" u="none" cap="none" strike="noStrike">
                <a:solidFill>
                  <a:srgbClr val="595959"/>
                </a:solidFill>
                <a:latin typeface="Arial"/>
                <a:ea typeface="Arial"/>
                <a:cs typeface="Arial"/>
                <a:sym typeface="Arial"/>
              </a:rPr>
              <a:t>SIJAQ</a:t>
            </a:r>
            <a:r>
              <a:rPr b="0" i="0" lang="en-US" sz="1800" u="none" cap="none" strike="noStrike">
                <a:solidFill>
                  <a:srgbClr val="595959"/>
                </a:solidFill>
                <a:latin typeface="Arial"/>
                <a:ea typeface="Arial"/>
                <a:cs typeface="Arial"/>
                <a:sym typeface="Arial"/>
              </a:rPr>
              <a:t> : Satellite Integrated Joint monitoring (Studies) of Air Quality</a:t>
            </a:r>
            <a:endParaRPr b="0" i="0" sz="1400" u="none" cap="none" strike="noStrike">
              <a:solidFill>
                <a:srgbClr val="000000"/>
              </a:solidFill>
              <a:latin typeface="Arial"/>
              <a:ea typeface="Arial"/>
              <a:cs typeface="Arial"/>
              <a:sym typeface="Arial"/>
            </a:endParaRPr>
          </a:p>
          <a:p>
            <a:pPr indent="0" lvl="0" marL="0" marR="0" rtl="0" algn="l">
              <a:lnSpc>
                <a:spcPct val="122222"/>
              </a:lnSpc>
              <a:spcBef>
                <a:spcPts val="0"/>
              </a:spcBef>
              <a:spcAft>
                <a:spcPts val="0"/>
              </a:spcAft>
              <a:buClr>
                <a:srgbClr val="000000"/>
              </a:buClr>
              <a:buSzPts val="1800"/>
              <a:buFont typeface="Arial"/>
              <a:buNone/>
            </a:pPr>
            <a:r>
              <a:rPr b="1" i="0" lang="en-US" sz="1800" u="none" cap="none" strike="noStrike">
                <a:solidFill>
                  <a:srgbClr val="595959"/>
                </a:solidFill>
                <a:latin typeface="Arial"/>
                <a:ea typeface="Arial"/>
                <a:cs typeface="Arial"/>
                <a:sym typeface="Arial"/>
              </a:rPr>
              <a:t>GMAP</a:t>
            </a:r>
            <a:r>
              <a:rPr b="0" i="0" lang="en-US" sz="1800" u="none" cap="none" strike="noStrike">
                <a:solidFill>
                  <a:srgbClr val="595959"/>
                </a:solidFill>
                <a:highlight>
                  <a:srgbClr val="FFFF00"/>
                </a:highlight>
                <a:latin typeface="Arial"/>
                <a:ea typeface="Arial"/>
                <a:cs typeface="Arial"/>
                <a:sym typeface="Arial"/>
              </a:rPr>
              <a:t> </a:t>
            </a:r>
            <a:r>
              <a:rPr b="0" i="0" lang="en-US" sz="1800" u="none" cap="none" strike="noStrike">
                <a:solidFill>
                  <a:srgbClr val="595959"/>
                </a:solidFill>
                <a:latin typeface="Arial"/>
                <a:ea typeface="Arial"/>
                <a:cs typeface="Arial"/>
                <a:sym typeface="Arial"/>
              </a:rPr>
              <a:t>: GEMS Map of Air Pollution</a:t>
            </a:r>
            <a:endParaRPr b="0" i="0" sz="1800" u="none" cap="none" strike="noStrike">
              <a:solidFill>
                <a:srgbClr val="595959"/>
              </a:solidFill>
              <a:latin typeface="Arial"/>
              <a:ea typeface="Arial"/>
              <a:cs typeface="Arial"/>
              <a:sym typeface="Arial"/>
            </a:endParaRPr>
          </a:p>
        </p:txBody>
      </p:sp>
      <p:sp>
        <p:nvSpPr>
          <p:cNvPr id="242" name="Google Shape;242;p2"/>
          <p:cNvSpPr txBox="1"/>
          <p:nvPr>
            <p:ph idx="12" type="sldNum"/>
          </p:nvPr>
        </p:nvSpPr>
        <p:spPr>
          <a:xfrm>
            <a:off x="4724400" y="6237696"/>
            <a:ext cx="2743200"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grpSp>
        <p:nvGrpSpPr>
          <p:cNvPr id="632" name="Google Shape;632;p21"/>
          <p:cNvGrpSpPr/>
          <p:nvPr/>
        </p:nvGrpSpPr>
        <p:grpSpPr>
          <a:xfrm>
            <a:off x="0" y="-9568"/>
            <a:ext cx="12214842" cy="655618"/>
            <a:chOff x="0" y="-9568"/>
            <a:chExt cx="12214842" cy="655618"/>
          </a:xfrm>
        </p:grpSpPr>
        <p:grpSp>
          <p:nvGrpSpPr>
            <p:cNvPr id="633" name="Google Shape;633;p21"/>
            <p:cNvGrpSpPr/>
            <p:nvPr/>
          </p:nvGrpSpPr>
          <p:grpSpPr>
            <a:xfrm>
              <a:off x="0" y="-9568"/>
              <a:ext cx="12194645" cy="655618"/>
              <a:chOff x="0" y="-9568"/>
              <a:chExt cx="12194645" cy="655618"/>
            </a:xfrm>
          </p:grpSpPr>
          <p:pic>
            <p:nvPicPr>
              <p:cNvPr id="634" name="Google Shape;634;p21"/>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635" name="Google Shape;635;p21"/>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636" name="Google Shape;636;p21"/>
            <p:cNvGrpSpPr/>
            <p:nvPr/>
          </p:nvGrpSpPr>
          <p:grpSpPr>
            <a:xfrm>
              <a:off x="9841317" y="31950"/>
              <a:ext cx="2373525" cy="521919"/>
              <a:chOff x="2366560" y="1618848"/>
              <a:chExt cx="2859665" cy="628818"/>
            </a:xfrm>
          </p:grpSpPr>
          <p:pic>
            <p:nvPicPr>
              <p:cNvPr id="637" name="Google Shape;637;p21"/>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638" name="Google Shape;638;p21"/>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639" name="Google Shape;639;p21"/>
          <p:cNvSpPr txBox="1"/>
          <p:nvPr/>
        </p:nvSpPr>
        <p:spPr>
          <a:xfrm>
            <a:off x="982447" y="69936"/>
            <a:ext cx="533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Gill Sans"/>
              <a:buNone/>
            </a:pPr>
            <a:r>
              <a:rPr b="1" i="0" lang="en-US" sz="3200" u="none" cap="none" strike="noStrike">
                <a:solidFill>
                  <a:srgbClr val="000000"/>
                </a:solidFill>
                <a:latin typeface="Gill Sans"/>
                <a:ea typeface="Gill Sans"/>
                <a:cs typeface="Gill Sans"/>
                <a:sym typeface="Gill Sans"/>
              </a:rPr>
              <a:t>Summary</a:t>
            </a:r>
            <a:endParaRPr b="1" i="0" sz="3200" u="none" cap="none" strike="noStrike">
              <a:solidFill>
                <a:srgbClr val="000000"/>
              </a:solidFill>
              <a:latin typeface="Arial"/>
              <a:ea typeface="Arial"/>
              <a:cs typeface="Arial"/>
              <a:sym typeface="Arial"/>
            </a:endParaRPr>
          </a:p>
        </p:txBody>
      </p:sp>
      <p:pic>
        <p:nvPicPr>
          <p:cNvPr id="640" name="Google Shape;640;p21"/>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641" name="Google Shape;641;p21"/>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3</a:t>
            </a:r>
            <a:endParaRPr b="0" i="0" sz="1400" u="none" cap="none" strike="noStrike">
              <a:solidFill>
                <a:srgbClr val="000000"/>
              </a:solidFill>
              <a:latin typeface="Arial"/>
              <a:ea typeface="Arial"/>
              <a:cs typeface="Arial"/>
              <a:sym typeface="Arial"/>
            </a:endParaRPr>
          </a:p>
        </p:txBody>
      </p:sp>
      <p:sp>
        <p:nvSpPr>
          <p:cNvPr id="642" name="Google Shape;642;p21"/>
          <p:cNvSpPr txBox="1"/>
          <p:nvPr/>
        </p:nvSpPr>
        <p:spPr>
          <a:xfrm>
            <a:off x="805686" y="827046"/>
            <a:ext cx="11006578" cy="4856684"/>
          </a:xfrm>
          <a:prstGeom prst="rect">
            <a:avLst/>
          </a:prstGeom>
          <a:noFill/>
          <a:ln>
            <a:noFill/>
          </a:ln>
        </p:spPr>
        <p:txBody>
          <a:bodyPr anchorCtr="0" anchor="t" bIns="91425" lIns="91425" spcFirstLastPara="1" rIns="91425" wrap="square" tIns="91425">
            <a:spAutoFit/>
          </a:bodyPr>
          <a:lstStyle/>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1. Validation/intercomparison of the GEMS L2 products</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 - Aerosol: aerosol optical depth, single-scattering albedo, Angstrom exponent, Aerosol layer height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 Trace gases: NO2 , HCHO, SO2 , O3 (Total, profile with Sonde data), CHOCHO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2. Evaluation/analysis of diurnal inter-pixel variabilities of the GEMS L2 products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 Mostly for aerosol and NO2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 Using the Suwon-DRAGON data - GCAS (and possibly with the EMSA) retrievals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3. Intercomparison of the GEMS L2 products with the surface air quality data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 Aerosol vs. PM (AirKorea + campaign measurements) </a:t>
            </a:r>
            <a:endParaRPr b="0" i="0" sz="1400" u="none" cap="none" strike="noStrike">
              <a:solidFill>
                <a:srgbClr val="000000"/>
              </a:solidFill>
              <a:latin typeface="Arial"/>
              <a:ea typeface="Arial"/>
              <a:cs typeface="Arial"/>
              <a:sym typeface="Arial"/>
            </a:endParaRPr>
          </a:p>
          <a:p>
            <a:pPr indent="0" lvl="0" marL="82550" marR="0" rtl="0" algn="just">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 NO2 , and tropospheric O3 from the GEMS vs. surface mixing ratios (AirKorea + campaign measurements)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grpSp>
        <p:nvGrpSpPr>
          <p:cNvPr id="648" name="Google Shape;648;p22"/>
          <p:cNvGrpSpPr/>
          <p:nvPr/>
        </p:nvGrpSpPr>
        <p:grpSpPr>
          <a:xfrm>
            <a:off x="0" y="-9568"/>
            <a:ext cx="12214842" cy="655618"/>
            <a:chOff x="0" y="-9568"/>
            <a:chExt cx="12214842" cy="655618"/>
          </a:xfrm>
        </p:grpSpPr>
        <p:grpSp>
          <p:nvGrpSpPr>
            <p:cNvPr id="649" name="Google Shape;649;p22"/>
            <p:cNvGrpSpPr/>
            <p:nvPr/>
          </p:nvGrpSpPr>
          <p:grpSpPr>
            <a:xfrm>
              <a:off x="0" y="-9568"/>
              <a:ext cx="12194645" cy="655618"/>
              <a:chOff x="0" y="-9568"/>
              <a:chExt cx="12194645" cy="655618"/>
            </a:xfrm>
          </p:grpSpPr>
          <p:pic>
            <p:nvPicPr>
              <p:cNvPr id="650" name="Google Shape;650;p22"/>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651" name="Google Shape;651;p22"/>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652" name="Google Shape;652;p22"/>
            <p:cNvGrpSpPr/>
            <p:nvPr/>
          </p:nvGrpSpPr>
          <p:grpSpPr>
            <a:xfrm>
              <a:off x="9841317" y="31950"/>
              <a:ext cx="2373525" cy="521919"/>
              <a:chOff x="2366560" y="1618848"/>
              <a:chExt cx="2859665" cy="628818"/>
            </a:xfrm>
          </p:grpSpPr>
          <p:pic>
            <p:nvPicPr>
              <p:cNvPr id="653" name="Google Shape;653;p22"/>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654" name="Google Shape;654;p22"/>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655" name="Google Shape;655;p22"/>
          <p:cNvSpPr txBox="1"/>
          <p:nvPr/>
        </p:nvSpPr>
        <p:spPr>
          <a:xfrm>
            <a:off x="982472" y="36411"/>
            <a:ext cx="75501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Gill Sans"/>
              <a:buNone/>
            </a:pPr>
            <a:r>
              <a:rPr b="1" i="0" lang="en-US" sz="3200" u="none" cap="none" strike="noStrike">
                <a:solidFill>
                  <a:srgbClr val="000000"/>
                </a:solidFill>
                <a:latin typeface="Gill Sans"/>
                <a:ea typeface="Gill Sans"/>
                <a:cs typeface="Gill Sans"/>
                <a:sym typeface="Gill Sans"/>
              </a:rPr>
              <a:t>Asian Air Pollutants Network</a:t>
            </a:r>
            <a:endParaRPr b="1" i="0" sz="3200" u="none" cap="none" strike="noStrike">
              <a:solidFill>
                <a:srgbClr val="000000"/>
              </a:solidFill>
              <a:latin typeface="Arial"/>
              <a:ea typeface="Arial"/>
              <a:cs typeface="Arial"/>
              <a:sym typeface="Arial"/>
            </a:endParaRPr>
          </a:p>
        </p:txBody>
      </p:sp>
      <p:pic>
        <p:nvPicPr>
          <p:cNvPr id="656" name="Google Shape;656;p22"/>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657" name="Google Shape;657;p22"/>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4</a:t>
            </a:r>
            <a:endParaRPr b="0" i="0" sz="1400" u="none" cap="none" strike="noStrike">
              <a:solidFill>
                <a:srgbClr val="000000"/>
              </a:solidFill>
              <a:latin typeface="Arial"/>
              <a:ea typeface="Arial"/>
              <a:cs typeface="Arial"/>
              <a:sym typeface="Arial"/>
            </a:endParaRPr>
          </a:p>
        </p:txBody>
      </p:sp>
      <p:sp>
        <p:nvSpPr>
          <p:cNvPr id="658" name="Google Shape;658;p22"/>
          <p:cNvSpPr txBox="1"/>
          <p:nvPr/>
        </p:nvSpPr>
        <p:spPr>
          <a:xfrm>
            <a:off x="664644" y="1161372"/>
            <a:ext cx="10603038" cy="3724096"/>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Asian air quality is expected to worsen in the future, and PM could have a significant impact on the health and environment of the entire region.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 Indonesia is at 37.1μg/m3 as of 2022, Vietnam at 29.6μg/m3, and </a:t>
            </a:r>
            <a:br>
              <a:rPr b="0"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     Laos at 27.6μg/m3</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mbria"/>
                <a:ea typeface="Cambria"/>
                <a:cs typeface="Cambria"/>
                <a:sym typeface="Cambria"/>
              </a:rPr>
              <a:t>    ※ Bali has the highest PM-2.5 (43.7μg/m3) and is ranked 18th out of 116 capitals worldwide</a:t>
            </a:r>
            <a:endParaRPr b="0" i="0" sz="2000" u="none" cap="none" strike="noStrike">
              <a:solidFill>
                <a:schemeClr val="dk1"/>
              </a:solidFill>
              <a:latin typeface="Cambria"/>
              <a:ea typeface="Cambria"/>
              <a:cs typeface="Cambria"/>
              <a:sym typeface="Cambria"/>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mbria"/>
              <a:ea typeface="Cambria"/>
              <a:cs typeface="Cambria"/>
              <a:sym typeface="Cambria"/>
            </a:endParaRPr>
          </a:p>
          <a:p>
            <a:pPr indent="-342900" lvl="0" marL="342900" marR="0" rtl="0" algn="just">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Thailand, Laos, and Myanmar recognize the seriousness of the air  pollution problem, and through the 'Clear Sky Strategy 2024~2030', the three countries are establishing a cooperative system among the three countries and taking joint action.</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3" name="Shape 663"/>
        <p:cNvGrpSpPr/>
        <p:nvPr/>
      </p:nvGrpSpPr>
      <p:grpSpPr>
        <a:xfrm>
          <a:off x="0" y="0"/>
          <a:ext cx="0" cy="0"/>
          <a:chOff x="0" y="0"/>
          <a:chExt cx="0" cy="0"/>
        </a:xfrm>
      </p:grpSpPr>
      <p:grpSp>
        <p:nvGrpSpPr>
          <p:cNvPr id="664" name="Google Shape;664;p23"/>
          <p:cNvGrpSpPr/>
          <p:nvPr/>
        </p:nvGrpSpPr>
        <p:grpSpPr>
          <a:xfrm>
            <a:off x="0" y="-9568"/>
            <a:ext cx="12214842" cy="655618"/>
            <a:chOff x="0" y="-9568"/>
            <a:chExt cx="12214842" cy="655618"/>
          </a:xfrm>
        </p:grpSpPr>
        <p:grpSp>
          <p:nvGrpSpPr>
            <p:cNvPr id="665" name="Google Shape;665;p23"/>
            <p:cNvGrpSpPr/>
            <p:nvPr/>
          </p:nvGrpSpPr>
          <p:grpSpPr>
            <a:xfrm>
              <a:off x="0" y="-9568"/>
              <a:ext cx="12194645" cy="655618"/>
              <a:chOff x="0" y="-9568"/>
              <a:chExt cx="12194645" cy="655618"/>
            </a:xfrm>
          </p:grpSpPr>
          <p:pic>
            <p:nvPicPr>
              <p:cNvPr id="666" name="Google Shape;666;p23"/>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667" name="Google Shape;667;p23"/>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668" name="Google Shape;668;p23"/>
            <p:cNvGrpSpPr/>
            <p:nvPr/>
          </p:nvGrpSpPr>
          <p:grpSpPr>
            <a:xfrm>
              <a:off x="9841317" y="31950"/>
              <a:ext cx="2373525" cy="521919"/>
              <a:chOff x="2366560" y="1618848"/>
              <a:chExt cx="2859665" cy="628818"/>
            </a:xfrm>
          </p:grpSpPr>
          <p:pic>
            <p:nvPicPr>
              <p:cNvPr id="669" name="Google Shape;669;p23"/>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670" name="Google Shape;670;p23"/>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671" name="Google Shape;671;p23"/>
          <p:cNvSpPr txBox="1"/>
          <p:nvPr/>
        </p:nvSpPr>
        <p:spPr>
          <a:xfrm>
            <a:off x="904997" y="72024"/>
            <a:ext cx="7969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Gill Sans"/>
              <a:buNone/>
            </a:pPr>
            <a:r>
              <a:rPr b="1" i="0" lang="en-US" sz="3200" u="none" cap="none" strike="noStrike">
                <a:solidFill>
                  <a:srgbClr val="000000"/>
                </a:solidFill>
                <a:latin typeface="Gill Sans"/>
                <a:ea typeface="Gill Sans"/>
                <a:cs typeface="Gill Sans"/>
                <a:sym typeface="Gill Sans"/>
              </a:rPr>
              <a:t>Asian Air Pollutants Network</a:t>
            </a:r>
            <a:endParaRPr b="1" i="0" sz="3200" u="none" cap="none" strike="noStrike">
              <a:solidFill>
                <a:srgbClr val="000000"/>
              </a:solidFill>
              <a:latin typeface="Arial"/>
              <a:ea typeface="Arial"/>
              <a:cs typeface="Arial"/>
              <a:sym typeface="Arial"/>
            </a:endParaRPr>
          </a:p>
        </p:txBody>
      </p:sp>
      <p:pic>
        <p:nvPicPr>
          <p:cNvPr id="672" name="Google Shape;672;p23"/>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673" name="Google Shape;673;p23"/>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4</a:t>
            </a:r>
            <a:endParaRPr b="0" i="0" sz="1400" u="none" cap="none" strike="noStrike">
              <a:solidFill>
                <a:srgbClr val="000000"/>
              </a:solidFill>
              <a:latin typeface="Arial"/>
              <a:ea typeface="Arial"/>
              <a:cs typeface="Arial"/>
              <a:sym typeface="Arial"/>
            </a:endParaRPr>
          </a:p>
        </p:txBody>
      </p:sp>
      <p:sp>
        <p:nvSpPr>
          <p:cNvPr id="674" name="Google Shape;674;p23"/>
          <p:cNvSpPr txBox="1"/>
          <p:nvPr/>
        </p:nvSpPr>
        <p:spPr>
          <a:xfrm>
            <a:off x="829535" y="3613415"/>
            <a:ext cx="4057258"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Measuring PM2.5 precursors (NOx, SOx, VOC, etc.) and PM components using low cost, compact, and easy-to-maintain ground observation equipments</a:t>
            </a:r>
            <a:endParaRPr b="0" i="0" sz="2400" u="none" cap="none" strike="noStrike">
              <a:solidFill>
                <a:schemeClr val="dk1"/>
              </a:solidFill>
              <a:latin typeface="Gill Sans"/>
              <a:ea typeface="Gill Sans"/>
              <a:cs typeface="Gill Sans"/>
              <a:sym typeface="Gill Sans"/>
            </a:endParaRPr>
          </a:p>
        </p:txBody>
      </p:sp>
      <p:sp>
        <p:nvSpPr>
          <p:cNvPr id="675" name="Google Shape;675;p23"/>
          <p:cNvSpPr txBox="1"/>
          <p:nvPr/>
        </p:nvSpPr>
        <p:spPr>
          <a:xfrm>
            <a:off x="829535" y="952541"/>
            <a:ext cx="10662900" cy="19395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Observation of vertical distribution of air pollution and PM </a:t>
            </a:r>
            <a:r>
              <a:rPr lang="en-US" sz="2400">
                <a:solidFill>
                  <a:schemeClr val="dk1"/>
                </a:solidFill>
                <a:latin typeface="Gill Sans"/>
                <a:ea typeface="Gill Sans"/>
                <a:cs typeface="Gill Sans"/>
                <a:sym typeface="Gill Sans"/>
              </a:rPr>
              <a:t>composition</a:t>
            </a:r>
            <a:r>
              <a:rPr b="0" i="0" lang="en-US" sz="2400" u="none" cap="none" strike="noStrike">
                <a:solidFill>
                  <a:schemeClr val="dk1"/>
                </a:solidFill>
                <a:latin typeface="Gill Sans"/>
                <a:ea typeface="Gill Sans"/>
                <a:cs typeface="Gill Sans"/>
                <a:sym typeface="Gill Sans"/>
              </a:rPr>
              <a:t> using remote sensing and in-situ instruments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Gill Sans"/>
                <a:ea typeface="Gill Sans"/>
                <a:cs typeface="Gill Sans"/>
                <a:sym typeface="Gill Sans"/>
              </a:rPr>
              <a:t>Through this, policy-based data such as validation of GEMS products, identification of air pollution sources (local emission or long-range transport), and top-down emissions are needed.</a:t>
            </a:r>
            <a:endParaRPr b="0" i="0" sz="1400" u="none" cap="none" strike="noStrike">
              <a:solidFill>
                <a:srgbClr val="000000"/>
              </a:solidFill>
              <a:latin typeface="Arial"/>
              <a:ea typeface="Arial"/>
              <a:cs typeface="Arial"/>
              <a:sym typeface="Arial"/>
            </a:endParaRPr>
          </a:p>
        </p:txBody>
      </p:sp>
      <p:pic>
        <p:nvPicPr>
          <p:cNvPr id="676" name="Google Shape;676;p23"/>
          <p:cNvPicPr preferRelativeResize="0"/>
          <p:nvPr/>
        </p:nvPicPr>
        <p:blipFill rotWithShape="1">
          <a:blip r:embed="rId6">
            <a:alphaModFix/>
          </a:blip>
          <a:srcRect b="0" l="0" r="0" t="0"/>
          <a:stretch/>
        </p:blipFill>
        <p:spPr>
          <a:xfrm>
            <a:off x="5841168" y="3198024"/>
            <a:ext cx="5587621" cy="3191401"/>
          </a:xfrm>
          <a:prstGeom prst="rect">
            <a:avLst/>
          </a:prstGeom>
          <a:noFill/>
          <a:ln>
            <a:noFill/>
          </a:ln>
        </p:spPr>
      </p:pic>
      <p:sp>
        <p:nvSpPr>
          <p:cNvPr id="677" name="Google Shape;677;p23"/>
          <p:cNvSpPr/>
          <p:nvPr/>
        </p:nvSpPr>
        <p:spPr>
          <a:xfrm>
            <a:off x="5051685" y="4126850"/>
            <a:ext cx="719528" cy="1554422"/>
          </a:xfrm>
          <a:prstGeom prst="rightArrow">
            <a:avLst>
              <a:gd fmla="val 50000" name="adj1"/>
              <a:gd fmla="val 50000" name="adj2"/>
            </a:avLst>
          </a:prstGeom>
          <a:solidFill>
            <a:srgbClr val="BFBFBF"/>
          </a:solidFill>
          <a:ln>
            <a:noFill/>
          </a:ln>
          <a:effectLst>
            <a:outerShdw blurRad="149987" algn="ctr" dir="8460000" dist="250190">
              <a:srgbClr val="000000">
                <a:alpha val="274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2" name="Shape 682"/>
        <p:cNvGrpSpPr/>
        <p:nvPr/>
      </p:nvGrpSpPr>
      <p:grpSpPr>
        <a:xfrm>
          <a:off x="0" y="0"/>
          <a:ext cx="0" cy="0"/>
          <a:chOff x="0" y="0"/>
          <a:chExt cx="0" cy="0"/>
        </a:xfrm>
      </p:grpSpPr>
      <p:grpSp>
        <p:nvGrpSpPr>
          <p:cNvPr id="683" name="Google Shape;683;p24"/>
          <p:cNvGrpSpPr/>
          <p:nvPr/>
        </p:nvGrpSpPr>
        <p:grpSpPr>
          <a:xfrm>
            <a:off x="0" y="-9568"/>
            <a:ext cx="12214842" cy="655618"/>
            <a:chOff x="0" y="-9568"/>
            <a:chExt cx="12214842" cy="655618"/>
          </a:xfrm>
        </p:grpSpPr>
        <p:grpSp>
          <p:nvGrpSpPr>
            <p:cNvPr id="684" name="Google Shape;684;p24"/>
            <p:cNvGrpSpPr/>
            <p:nvPr/>
          </p:nvGrpSpPr>
          <p:grpSpPr>
            <a:xfrm>
              <a:off x="0" y="-9568"/>
              <a:ext cx="12194645" cy="655618"/>
              <a:chOff x="0" y="-9568"/>
              <a:chExt cx="12194645" cy="655618"/>
            </a:xfrm>
          </p:grpSpPr>
          <p:pic>
            <p:nvPicPr>
              <p:cNvPr id="685" name="Google Shape;685;p24"/>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686" name="Google Shape;686;p24"/>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Gill Sans"/>
                  <a:buNone/>
                </a:pPr>
                <a:r>
                  <a:t/>
                </a:r>
                <a:endParaRPr b="0" i="0" sz="2000" u="none" cap="none" strike="noStrike">
                  <a:solidFill>
                    <a:srgbClr val="FFFFFF"/>
                  </a:solidFill>
                  <a:latin typeface="Gill Sans"/>
                  <a:ea typeface="Gill Sans"/>
                  <a:cs typeface="Gill Sans"/>
                  <a:sym typeface="Gill Sans"/>
                </a:endParaRPr>
              </a:p>
            </p:txBody>
          </p:sp>
        </p:grpSp>
        <p:grpSp>
          <p:nvGrpSpPr>
            <p:cNvPr id="687" name="Google Shape;687;p24"/>
            <p:cNvGrpSpPr/>
            <p:nvPr/>
          </p:nvGrpSpPr>
          <p:grpSpPr>
            <a:xfrm>
              <a:off x="9841317" y="31950"/>
              <a:ext cx="2373525" cy="521919"/>
              <a:chOff x="2366560" y="1618848"/>
              <a:chExt cx="2859665" cy="628818"/>
            </a:xfrm>
          </p:grpSpPr>
          <p:pic>
            <p:nvPicPr>
              <p:cNvPr id="688" name="Google Shape;688;p24"/>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689" name="Google Shape;689;p24"/>
              <p:cNvSpPr txBox="1"/>
              <p:nvPr/>
            </p:nvSpPr>
            <p:spPr>
              <a:xfrm>
                <a:off x="4355977" y="1618848"/>
                <a:ext cx="870248" cy="3708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400"/>
                  <a:buFont typeface="Times New Roman"/>
                  <a:buNone/>
                </a:pPr>
                <a:r>
                  <a:rPr b="1" i="1" lang="en-US" sz="1400" u="none" cap="none" strike="noStrike">
                    <a:solidFill>
                      <a:srgbClr val="4472C4"/>
                    </a:solidFill>
                    <a:latin typeface="Times New Roman"/>
                    <a:ea typeface="Times New Roman"/>
                    <a:cs typeface="Times New Roman"/>
                    <a:sym typeface="Times New Roman"/>
                  </a:rPr>
                  <a:t>+Pride </a:t>
                </a:r>
                <a:endParaRPr b="1" i="1" sz="1400" u="none" cap="none" strike="noStrike">
                  <a:solidFill>
                    <a:srgbClr val="4472C4"/>
                  </a:solidFill>
                  <a:latin typeface="Times New Roman"/>
                  <a:ea typeface="Times New Roman"/>
                  <a:cs typeface="Times New Roman"/>
                  <a:sym typeface="Times New Roman"/>
                </a:endParaRPr>
              </a:p>
            </p:txBody>
          </p:sp>
        </p:grpSp>
      </p:grpSp>
      <p:sp>
        <p:nvSpPr>
          <p:cNvPr id="690" name="Google Shape;690;p24"/>
          <p:cNvSpPr txBox="1"/>
          <p:nvPr/>
        </p:nvSpPr>
        <p:spPr>
          <a:xfrm>
            <a:off x="904997" y="19761"/>
            <a:ext cx="7005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Gill Sans"/>
              <a:buNone/>
            </a:pPr>
            <a:r>
              <a:rPr b="1" i="0" lang="en-US" sz="3200" u="none" cap="none" strike="noStrike">
                <a:solidFill>
                  <a:srgbClr val="000000"/>
                </a:solidFill>
                <a:latin typeface="Gill Sans"/>
                <a:ea typeface="Gill Sans"/>
                <a:cs typeface="Gill Sans"/>
                <a:sym typeface="Gill Sans"/>
              </a:rPr>
              <a:t>Asian Air Pollutants Network</a:t>
            </a:r>
            <a:endParaRPr b="1" i="0" sz="3200" u="none" cap="none" strike="noStrike">
              <a:solidFill>
                <a:srgbClr val="000000"/>
              </a:solidFill>
              <a:latin typeface="Arial"/>
              <a:ea typeface="Arial"/>
              <a:cs typeface="Arial"/>
              <a:sym typeface="Arial"/>
            </a:endParaRPr>
          </a:p>
        </p:txBody>
      </p:sp>
      <p:pic>
        <p:nvPicPr>
          <p:cNvPr id="691" name="Google Shape;691;p24"/>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692" name="Google Shape;692;p24"/>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4</a:t>
            </a:r>
            <a:endParaRPr b="0" i="0" sz="1400" u="none" cap="none" strike="noStrike">
              <a:solidFill>
                <a:srgbClr val="000000"/>
              </a:solidFill>
              <a:latin typeface="Arial"/>
              <a:ea typeface="Arial"/>
              <a:cs typeface="Arial"/>
              <a:sym typeface="Arial"/>
            </a:endParaRPr>
          </a:p>
        </p:txBody>
      </p:sp>
      <p:pic>
        <p:nvPicPr>
          <p:cNvPr id="693" name="Google Shape;693;p24"/>
          <p:cNvPicPr preferRelativeResize="0"/>
          <p:nvPr/>
        </p:nvPicPr>
        <p:blipFill rotWithShape="1">
          <a:blip r:embed="rId6">
            <a:alphaModFix/>
          </a:blip>
          <a:srcRect b="0" l="0" r="0" t="0"/>
          <a:stretch/>
        </p:blipFill>
        <p:spPr>
          <a:xfrm>
            <a:off x="9537496" y="639393"/>
            <a:ext cx="1955039" cy="2595979"/>
          </a:xfrm>
          <a:prstGeom prst="rect">
            <a:avLst/>
          </a:prstGeom>
          <a:noFill/>
          <a:ln>
            <a:noFill/>
          </a:ln>
        </p:spPr>
      </p:pic>
      <p:sp>
        <p:nvSpPr>
          <p:cNvPr id="694" name="Google Shape;694;p24"/>
          <p:cNvSpPr txBox="1"/>
          <p:nvPr/>
        </p:nvSpPr>
        <p:spPr>
          <a:xfrm>
            <a:off x="569666" y="947990"/>
            <a:ext cx="8816751" cy="1754326"/>
          </a:xfrm>
          <a:prstGeom prst="rect">
            <a:avLst/>
          </a:prstGeom>
          <a:gradFill>
            <a:gsLst>
              <a:gs pos="0">
                <a:srgbClr val="98A5D9"/>
              </a:gs>
              <a:gs pos="50000">
                <a:srgbClr val="C1C7E5"/>
              </a:gs>
              <a:gs pos="100000">
                <a:srgbClr val="E0E3F2"/>
              </a:gs>
            </a:gsLst>
            <a:lin ang="2700000" scaled="0"/>
          </a:gra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▪Preventing sample loss and deformation that may occur during the collection process,  </a:t>
            </a:r>
            <a:endParaRPr b="0" i="0" sz="1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including temperature and humidity control functions</a:t>
            </a:r>
            <a:endParaRPr b="0" i="0" sz="1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▪Providing a solution that can collect samples stably for a long time even in tropical and </a:t>
            </a:r>
            <a:endParaRPr b="0" i="0" sz="1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subtropical regions</a:t>
            </a:r>
            <a:endParaRPr b="0" i="0" sz="1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Gill Sans"/>
                <a:ea typeface="Gill Sans"/>
                <a:cs typeface="Gill Sans"/>
                <a:sym typeface="Gill Sans"/>
              </a:rPr>
              <a:t>Minimizes volatilization of nitrates that are easily decomposed at high temperatures and    </a:t>
            </a:r>
            <a:endParaRPr b="0" i="0" sz="1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short-term sample storage possible even without rapid replacement</a:t>
            </a:r>
            <a:endParaRPr b="0" i="0" sz="1800" u="none" cap="none" strike="noStrike">
              <a:solidFill>
                <a:schemeClr val="dk1"/>
              </a:solidFill>
              <a:latin typeface="Gill Sans"/>
              <a:ea typeface="Gill Sans"/>
              <a:cs typeface="Gill Sans"/>
              <a:sym typeface="Gill Sans"/>
            </a:endParaRPr>
          </a:p>
        </p:txBody>
      </p:sp>
      <p:pic>
        <p:nvPicPr>
          <p:cNvPr id="695" name="Google Shape;695;p24"/>
          <p:cNvPicPr preferRelativeResize="0"/>
          <p:nvPr/>
        </p:nvPicPr>
        <p:blipFill rotWithShape="1">
          <a:blip r:embed="rId7">
            <a:alphaModFix/>
          </a:blip>
          <a:srcRect b="0" l="0" r="0" t="0"/>
          <a:stretch/>
        </p:blipFill>
        <p:spPr>
          <a:xfrm>
            <a:off x="2758333" y="5125056"/>
            <a:ext cx="2894584" cy="1452372"/>
          </a:xfrm>
          <a:prstGeom prst="rect">
            <a:avLst/>
          </a:prstGeom>
          <a:noFill/>
          <a:ln>
            <a:noFill/>
          </a:ln>
        </p:spPr>
      </p:pic>
      <p:sp>
        <p:nvSpPr>
          <p:cNvPr id="696" name="Google Shape;696;p24"/>
          <p:cNvSpPr txBox="1"/>
          <p:nvPr/>
        </p:nvSpPr>
        <p:spPr>
          <a:xfrm>
            <a:off x="5821211" y="5328242"/>
            <a:ext cx="6142220" cy="646331"/>
          </a:xfrm>
          <a:prstGeom prst="rect">
            <a:avLst/>
          </a:prstGeom>
          <a:gradFill>
            <a:gsLst>
              <a:gs pos="0">
                <a:srgbClr val="98A5D9"/>
              </a:gs>
              <a:gs pos="50000">
                <a:srgbClr val="C1C7E5"/>
              </a:gs>
              <a:gs pos="100000">
                <a:srgbClr val="E0E3F2"/>
              </a:gs>
            </a:gsLst>
            <a:lin ang="13500000" scaled="0"/>
          </a:gra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CEAS can be manufactured at a unit price of 2000$, and the reliability of the data has also been secured.</a:t>
            </a:r>
            <a:endParaRPr b="0" i="0" sz="1400" u="none" cap="none" strike="noStrike">
              <a:solidFill>
                <a:srgbClr val="000000"/>
              </a:solidFill>
              <a:latin typeface="Arial"/>
              <a:ea typeface="Arial"/>
              <a:cs typeface="Arial"/>
              <a:sym typeface="Arial"/>
            </a:endParaRPr>
          </a:p>
        </p:txBody>
      </p:sp>
      <p:pic>
        <p:nvPicPr>
          <p:cNvPr id="697" name="Google Shape;697;p24"/>
          <p:cNvPicPr preferRelativeResize="0"/>
          <p:nvPr/>
        </p:nvPicPr>
        <p:blipFill rotWithShape="1">
          <a:blip r:embed="rId8">
            <a:alphaModFix/>
          </a:blip>
          <a:srcRect b="0" l="0" r="0" t="0"/>
          <a:stretch/>
        </p:blipFill>
        <p:spPr>
          <a:xfrm>
            <a:off x="769753" y="2845045"/>
            <a:ext cx="1634336" cy="2187675"/>
          </a:xfrm>
          <a:prstGeom prst="rect">
            <a:avLst/>
          </a:prstGeom>
          <a:noFill/>
          <a:ln>
            <a:noFill/>
          </a:ln>
        </p:spPr>
      </p:pic>
      <p:sp>
        <p:nvSpPr>
          <p:cNvPr id="698" name="Google Shape;698;p24"/>
          <p:cNvSpPr txBox="1"/>
          <p:nvPr/>
        </p:nvSpPr>
        <p:spPr>
          <a:xfrm>
            <a:off x="2663346" y="3138116"/>
            <a:ext cx="9017485" cy="1754326"/>
          </a:xfrm>
          <a:prstGeom prst="rect">
            <a:avLst/>
          </a:prstGeom>
          <a:gradFill>
            <a:gsLst>
              <a:gs pos="0">
                <a:srgbClr val="98A5D9"/>
              </a:gs>
              <a:gs pos="50000">
                <a:srgbClr val="C1C7E5"/>
              </a:gs>
              <a:gs pos="100000">
                <a:srgbClr val="E0E3F2"/>
              </a:gs>
            </a:gsLst>
            <a:path path="circle">
              <a:fillToRect b="50%" l="50%" r="50%" t="50%"/>
            </a:path>
            <a:tileRect/>
          </a:gra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The EM27/SUN spectrometer is a commercial equipment for observing the vertical distribution of greenhouse gases such as CO2 and CH4. It is cheaper and more portable than the FTIR equipment used in the global CO2 observation network, so it can be installed in various conditions. </a:t>
            </a:r>
            <a:endParaRPr b="0" i="0" sz="1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ill Sans"/>
                <a:ea typeface="Gill Sans"/>
                <a:cs typeface="Gill Sans"/>
                <a:sym typeface="Gill Sans"/>
              </a:rPr>
              <a:t>- If improved to a weather proof equipment that takes into account the Asian climate and atmospheric environment, it can be operated continuously in the Asian region.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25"/>
          <p:cNvSpPr/>
          <p:nvPr/>
        </p:nvSpPr>
        <p:spPr>
          <a:xfrm>
            <a:off x="0" y="301751"/>
            <a:ext cx="11374200" cy="685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705" name="Google Shape;705;p25"/>
          <p:cNvSpPr/>
          <p:nvPr/>
        </p:nvSpPr>
        <p:spPr>
          <a:xfrm>
            <a:off x="0" y="28545"/>
            <a:ext cx="1848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706" name="Google Shape;706;p25"/>
          <p:cNvSpPr/>
          <p:nvPr/>
        </p:nvSpPr>
        <p:spPr>
          <a:xfrm>
            <a:off x="0" y="28545"/>
            <a:ext cx="1848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707" name="Google Shape;707;p25"/>
          <p:cNvSpPr/>
          <p:nvPr/>
        </p:nvSpPr>
        <p:spPr>
          <a:xfrm>
            <a:off x="0" y="28545"/>
            <a:ext cx="1848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708" name="Google Shape;708;p25"/>
          <p:cNvSpPr txBox="1"/>
          <p:nvPr>
            <p:ph type="title"/>
          </p:nvPr>
        </p:nvSpPr>
        <p:spPr>
          <a:xfrm>
            <a:off x="4204048" y="2774836"/>
            <a:ext cx="3854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4500"/>
              <a:buFont typeface="Arial"/>
              <a:buNone/>
            </a:pPr>
            <a:r>
              <a:rPr b="1" lang="en-US" sz="4500">
                <a:solidFill>
                  <a:srgbClr val="3F3F3F"/>
                </a:solidFill>
                <a:latin typeface="Arial"/>
                <a:ea typeface="Arial"/>
                <a:cs typeface="Arial"/>
                <a:sym typeface="Arial"/>
              </a:rPr>
              <a:t>감사합니다</a:t>
            </a:r>
            <a:endParaRPr b="1" sz="4500">
              <a:solidFill>
                <a:srgbClr val="3F3F3F"/>
              </a:solidFill>
              <a:latin typeface="Arial"/>
              <a:ea typeface="Arial"/>
              <a:cs typeface="Arial"/>
              <a:sym typeface="Arial"/>
            </a:endParaRPr>
          </a:p>
        </p:txBody>
      </p:sp>
      <p:sp>
        <p:nvSpPr>
          <p:cNvPr id="709" name="Google Shape;709;p25"/>
          <p:cNvSpPr/>
          <p:nvPr/>
        </p:nvSpPr>
        <p:spPr>
          <a:xfrm>
            <a:off x="362421" y="714856"/>
            <a:ext cx="35010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3F3F3F"/>
                </a:solidFill>
                <a:latin typeface="Arial"/>
                <a:ea typeface="Arial"/>
                <a:cs typeface="Arial"/>
                <a:sym typeface="Arial"/>
              </a:rPr>
              <a:t>Thank you</a:t>
            </a:r>
            <a:endParaRPr b="1" i="0" sz="4400" u="none" cap="none" strike="noStrike">
              <a:solidFill>
                <a:srgbClr val="3F3F3F"/>
              </a:solidFill>
              <a:latin typeface="Malgun Gothic"/>
              <a:ea typeface="Malgun Gothic"/>
              <a:cs typeface="Malgun Gothic"/>
              <a:sym typeface="Malgun Gothic"/>
            </a:endParaRPr>
          </a:p>
        </p:txBody>
      </p:sp>
      <p:sp>
        <p:nvSpPr>
          <p:cNvPr id="710" name="Google Shape;710;p25"/>
          <p:cNvSpPr/>
          <p:nvPr/>
        </p:nvSpPr>
        <p:spPr>
          <a:xfrm>
            <a:off x="6521509" y="1792119"/>
            <a:ext cx="18762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3F3F3F"/>
                </a:solidFill>
                <a:latin typeface="Arial"/>
                <a:ea typeface="Arial"/>
                <a:cs typeface="Arial"/>
                <a:sym typeface="Arial"/>
              </a:rPr>
              <a:t>谢谢</a:t>
            </a:r>
            <a:endParaRPr b="1" i="0" sz="4500" u="none" cap="none" strike="noStrike">
              <a:solidFill>
                <a:srgbClr val="3F3F3F"/>
              </a:solidFill>
              <a:latin typeface="Arial"/>
              <a:ea typeface="Arial"/>
              <a:cs typeface="Arial"/>
              <a:sym typeface="Arial"/>
            </a:endParaRPr>
          </a:p>
        </p:txBody>
      </p:sp>
      <p:sp>
        <p:nvSpPr>
          <p:cNvPr id="711" name="Google Shape;711;p25"/>
          <p:cNvSpPr/>
          <p:nvPr/>
        </p:nvSpPr>
        <p:spPr>
          <a:xfrm>
            <a:off x="7339964" y="714856"/>
            <a:ext cx="51285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3F3F3F"/>
                </a:solidFill>
                <a:latin typeface="Arial"/>
                <a:ea typeface="Arial"/>
                <a:cs typeface="Arial"/>
                <a:sym typeface="Arial"/>
              </a:rPr>
              <a:t>Terima kasih</a:t>
            </a:r>
            <a:endParaRPr b="1" i="0" sz="4000" u="none" cap="none" strike="noStrike">
              <a:solidFill>
                <a:srgbClr val="3F3F3F"/>
              </a:solidFill>
              <a:latin typeface="Arial"/>
              <a:ea typeface="Arial"/>
              <a:cs typeface="Arial"/>
              <a:sym typeface="Arial"/>
            </a:endParaRPr>
          </a:p>
        </p:txBody>
      </p:sp>
      <p:sp>
        <p:nvSpPr>
          <p:cNvPr id="712" name="Google Shape;712;p25"/>
          <p:cNvSpPr/>
          <p:nvPr/>
        </p:nvSpPr>
        <p:spPr>
          <a:xfrm>
            <a:off x="654518" y="5126705"/>
            <a:ext cx="7922400" cy="81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4000"/>
              <a:buFont typeface="Arial"/>
              <a:buNone/>
            </a:pPr>
            <a:r>
              <a:rPr b="1" i="0" lang="en-US" sz="4000" u="none" cap="none" strike="noStrike">
                <a:solidFill>
                  <a:srgbClr val="3F3F3F"/>
                </a:solidFill>
                <a:latin typeface="Malgun Gothic"/>
                <a:ea typeface="Malgun Gothic"/>
                <a:cs typeface="Malgun Gothic"/>
                <a:sym typeface="Malgun Gothic"/>
              </a:rPr>
              <a:t>ありがとうございました</a:t>
            </a:r>
            <a:endParaRPr b="1" i="0" sz="4000" u="none" cap="none" strike="noStrike">
              <a:solidFill>
                <a:srgbClr val="3F3F3F"/>
              </a:solidFill>
              <a:latin typeface="Malgun Gothic"/>
              <a:ea typeface="Malgun Gothic"/>
              <a:cs typeface="Malgun Gothic"/>
              <a:sym typeface="Malgun Gothic"/>
            </a:endParaRPr>
          </a:p>
        </p:txBody>
      </p:sp>
      <p:sp>
        <p:nvSpPr>
          <p:cNvPr id="713" name="Google Shape;713;p25"/>
          <p:cNvSpPr/>
          <p:nvPr/>
        </p:nvSpPr>
        <p:spPr>
          <a:xfrm>
            <a:off x="6992896" y="3903235"/>
            <a:ext cx="3953700" cy="836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4500"/>
              <a:buFont typeface="Arial"/>
              <a:buNone/>
            </a:pPr>
            <a:r>
              <a:rPr b="1" i="0" lang="en-US" sz="4500" u="none" cap="none" strike="noStrike">
                <a:solidFill>
                  <a:srgbClr val="3F3F3F"/>
                </a:solidFill>
                <a:latin typeface="Calibri"/>
                <a:ea typeface="Calibri"/>
                <a:cs typeface="Calibri"/>
                <a:sym typeface="Calibri"/>
              </a:rPr>
              <a:t>баярлалаа</a:t>
            </a:r>
            <a:endParaRPr b="1" i="0" sz="4500" u="none" cap="none" strike="noStrike">
              <a:solidFill>
                <a:srgbClr val="3F3F3F"/>
              </a:solidFill>
              <a:latin typeface="Malgun Gothic"/>
              <a:ea typeface="Malgun Gothic"/>
              <a:cs typeface="Malgun Gothic"/>
              <a:sym typeface="Malgun Gothic"/>
            </a:endParaRPr>
          </a:p>
        </p:txBody>
      </p:sp>
      <p:sp>
        <p:nvSpPr>
          <p:cNvPr id="714" name="Google Shape;714;p25"/>
          <p:cNvSpPr/>
          <p:nvPr/>
        </p:nvSpPr>
        <p:spPr>
          <a:xfrm>
            <a:off x="2363939" y="3955172"/>
            <a:ext cx="33507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3F3F3F"/>
                </a:solidFill>
                <a:latin typeface="Arial"/>
                <a:ea typeface="Arial"/>
                <a:cs typeface="Arial"/>
                <a:sym typeface="Arial"/>
              </a:rPr>
              <a:t>Salamat</a:t>
            </a:r>
            <a:endParaRPr b="1" i="0" sz="4400" u="none" cap="none" strike="noStrike">
              <a:solidFill>
                <a:srgbClr val="3F3F3F"/>
              </a:solidFill>
              <a:latin typeface="Arial"/>
              <a:ea typeface="Arial"/>
              <a:cs typeface="Arial"/>
              <a:sym typeface="Arial"/>
            </a:endParaRPr>
          </a:p>
        </p:txBody>
      </p:sp>
      <p:sp>
        <p:nvSpPr>
          <p:cNvPr id="715" name="Google Shape;715;p25"/>
          <p:cNvSpPr/>
          <p:nvPr/>
        </p:nvSpPr>
        <p:spPr>
          <a:xfrm>
            <a:off x="8577046" y="5107419"/>
            <a:ext cx="32679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chemeClr val="dk1"/>
                </a:solidFill>
                <a:latin typeface="Arial"/>
                <a:ea typeface="Arial"/>
                <a:cs typeface="Arial"/>
                <a:sym typeface="Arial"/>
              </a:rPr>
              <a:t>ขอบคุณ</a:t>
            </a:r>
            <a:endParaRPr b="1" i="0" sz="4500" u="none" cap="none" strike="noStrike">
              <a:solidFill>
                <a:schemeClr val="dk1"/>
              </a:solidFill>
              <a:latin typeface="Malgun Gothic"/>
              <a:ea typeface="Malgun Gothic"/>
              <a:cs typeface="Malgun Gothic"/>
              <a:sym typeface="Malgun Gothic"/>
            </a:endParaRPr>
          </a:p>
        </p:txBody>
      </p:sp>
      <p:sp>
        <p:nvSpPr>
          <p:cNvPr id="716" name="Google Shape;716;p25"/>
          <p:cNvSpPr/>
          <p:nvPr/>
        </p:nvSpPr>
        <p:spPr>
          <a:xfrm>
            <a:off x="1995445" y="1730380"/>
            <a:ext cx="46350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3F3F3F"/>
                </a:solidFill>
                <a:latin typeface="Malgun Gothic"/>
                <a:ea typeface="Malgun Gothic"/>
                <a:cs typeface="Malgun Gothic"/>
                <a:sym typeface="Malgun Gothic"/>
              </a:rPr>
              <a:t>c</a:t>
            </a:r>
            <a:r>
              <a:rPr b="1" i="0" lang="en-US" sz="4400" u="none" cap="none" strike="noStrike">
                <a:solidFill>
                  <a:srgbClr val="3F3F3F"/>
                </a:solidFill>
                <a:latin typeface="Calibri"/>
                <a:ea typeface="Calibri"/>
                <a:cs typeface="Calibri"/>
                <a:sym typeface="Calibri"/>
              </a:rPr>
              <a:t>ả</a:t>
            </a:r>
            <a:r>
              <a:rPr b="1" i="0" lang="en-US" sz="4400" u="none" cap="none" strike="noStrike">
                <a:solidFill>
                  <a:srgbClr val="3F3F3F"/>
                </a:solidFill>
                <a:latin typeface="Malgun Gothic"/>
                <a:ea typeface="Malgun Gothic"/>
                <a:cs typeface="Malgun Gothic"/>
                <a:sym typeface="Malgun Gothic"/>
              </a:rPr>
              <a:t>m </a:t>
            </a:r>
            <a:r>
              <a:rPr b="1" i="0" lang="en-US" sz="4400" u="none" cap="none" strike="noStrike">
                <a:solidFill>
                  <a:srgbClr val="3F3F3F"/>
                </a:solidFill>
                <a:latin typeface="Arial"/>
                <a:ea typeface="Arial"/>
                <a:cs typeface="Arial"/>
                <a:sym typeface="Arial"/>
              </a:rPr>
              <a:t>ơ</a:t>
            </a:r>
            <a:r>
              <a:rPr b="1" i="0" lang="en-US" sz="4400" u="none" cap="none" strike="noStrike">
                <a:solidFill>
                  <a:srgbClr val="3F3F3F"/>
                </a:solidFill>
                <a:latin typeface="Malgun Gothic"/>
                <a:ea typeface="Malgun Gothic"/>
                <a:cs typeface="Malgun Gothic"/>
                <a:sym typeface="Malgun Gothic"/>
              </a:rPr>
              <a:t>n b</a:t>
            </a:r>
            <a:r>
              <a:rPr b="1" i="0" lang="en-US" sz="4400" u="none" cap="none" strike="noStrike">
                <a:solidFill>
                  <a:srgbClr val="3F3F3F"/>
                </a:solidFill>
                <a:latin typeface="Calibri"/>
                <a:ea typeface="Calibri"/>
                <a:cs typeface="Calibri"/>
                <a:sym typeface="Calibri"/>
              </a:rPr>
              <a:t>ạ</a:t>
            </a:r>
            <a:r>
              <a:rPr b="1" i="0" lang="en-US" sz="4400" u="none" cap="none" strike="noStrike">
                <a:solidFill>
                  <a:srgbClr val="3F3F3F"/>
                </a:solidFill>
                <a:latin typeface="Malgun Gothic"/>
                <a:ea typeface="Malgun Gothic"/>
                <a:cs typeface="Malgun Gothic"/>
                <a:sym typeface="Malgun Gothic"/>
              </a:rPr>
              <a:t>n</a:t>
            </a:r>
            <a:endParaRPr b="1" i="0" sz="4400" u="none" cap="none" strike="noStrike">
              <a:solidFill>
                <a:srgbClr val="3F3F3F"/>
              </a:solidFill>
              <a:latin typeface="Malgun Gothic"/>
              <a:ea typeface="Malgun Gothic"/>
              <a:cs typeface="Malgun Gothic"/>
              <a:sym typeface="Malgun Gothic"/>
            </a:endParaRPr>
          </a:p>
        </p:txBody>
      </p:sp>
      <p:pic>
        <p:nvPicPr>
          <p:cNvPr id="717" name="Google Shape;717;p25"/>
          <p:cNvPicPr preferRelativeResize="0"/>
          <p:nvPr/>
        </p:nvPicPr>
        <p:blipFill rotWithShape="1">
          <a:blip r:embed="rId3">
            <a:alphaModFix/>
          </a:blip>
          <a:srcRect b="0" l="0" r="0" t="0"/>
          <a:stretch/>
        </p:blipFill>
        <p:spPr>
          <a:xfrm>
            <a:off x="577715" y="2680023"/>
            <a:ext cx="1820529" cy="993706"/>
          </a:xfrm>
          <a:prstGeom prst="rect">
            <a:avLst/>
          </a:prstGeom>
          <a:noFill/>
          <a:ln>
            <a:noFill/>
          </a:ln>
        </p:spPr>
      </p:pic>
      <p:pic>
        <p:nvPicPr>
          <p:cNvPr id="718" name="Google Shape;718;p25"/>
          <p:cNvPicPr preferRelativeResize="0"/>
          <p:nvPr/>
        </p:nvPicPr>
        <p:blipFill rotWithShape="1">
          <a:blip r:embed="rId4">
            <a:alphaModFix/>
          </a:blip>
          <a:srcRect b="0" l="0" r="0" t="0"/>
          <a:stretch/>
        </p:blipFill>
        <p:spPr>
          <a:xfrm>
            <a:off x="8397708" y="2576949"/>
            <a:ext cx="2619375" cy="733425"/>
          </a:xfrm>
          <a:prstGeom prst="rect">
            <a:avLst/>
          </a:prstGeom>
          <a:noFill/>
          <a:ln>
            <a:noFill/>
          </a:ln>
        </p:spPr>
      </p:pic>
      <p:sp>
        <p:nvSpPr>
          <p:cNvPr id="719" name="Google Shape;71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Malgun Gothic"/>
                <a:ea typeface="Malgun Gothic"/>
                <a:cs typeface="Malgun Gothic"/>
                <a:sym typeface="Malgun Gothic"/>
              </a:rPr>
              <a:t>‹#›</a:t>
            </a:fld>
            <a:endParaRPr b="0" i="0" sz="1200" u="none" cap="none" strike="noStrike">
              <a:solidFill>
                <a:srgbClr val="888888"/>
              </a:solidFill>
              <a:latin typeface="Malgun Gothic"/>
              <a:ea typeface="Malgun Gothic"/>
              <a:cs typeface="Malgun Gothic"/>
              <a:sym typeface="Malgu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7" name="Shape 247"/>
        <p:cNvGrpSpPr/>
        <p:nvPr/>
      </p:nvGrpSpPr>
      <p:grpSpPr>
        <a:xfrm>
          <a:off x="0" y="0"/>
          <a:ext cx="0" cy="0"/>
          <a:chOff x="0" y="0"/>
          <a:chExt cx="0" cy="0"/>
        </a:xfrm>
      </p:grpSpPr>
      <p:sp>
        <p:nvSpPr>
          <p:cNvPr id="248" name="Google Shape;248;p3"/>
          <p:cNvSpPr/>
          <p:nvPr/>
        </p:nvSpPr>
        <p:spPr>
          <a:xfrm>
            <a:off x="542876" y="5488228"/>
            <a:ext cx="3761996" cy="6001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Colocation of TROPOMI pixels with Pandora by considering the wind wield (Upwind and downwind pixels)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Temporal collocation : </a:t>
            </a:r>
            <a:r>
              <a:rPr b="1" i="0" lang="en-US" sz="1100" u="none" cap="none" strike="noStrike">
                <a:solidFill>
                  <a:srgbClr val="1507CB"/>
                </a:solidFill>
                <a:latin typeface="Gill Sans"/>
                <a:ea typeface="Gill Sans"/>
                <a:cs typeface="Gill Sans"/>
                <a:sym typeface="Gill Sans"/>
              </a:rPr>
              <a:t>±</a:t>
            </a:r>
            <a:r>
              <a:rPr b="0" i="0" lang="en-US" sz="1100" u="none" cap="none" strike="noStrike">
                <a:solidFill>
                  <a:srgbClr val="000000"/>
                </a:solidFill>
                <a:latin typeface="Arial"/>
                <a:ea typeface="Arial"/>
                <a:cs typeface="Arial"/>
                <a:sym typeface="Arial"/>
              </a:rPr>
              <a:t>5min</a:t>
            </a:r>
            <a:endParaRPr b="0" i="0" sz="1100" u="none" cap="none" strike="noStrike">
              <a:solidFill>
                <a:srgbClr val="000000"/>
              </a:solidFill>
              <a:latin typeface="Arial"/>
              <a:ea typeface="Arial"/>
              <a:cs typeface="Arial"/>
              <a:sym typeface="Arial"/>
            </a:endParaRPr>
          </a:p>
        </p:txBody>
      </p:sp>
      <p:grpSp>
        <p:nvGrpSpPr>
          <p:cNvPr id="249" name="Google Shape;249;p3"/>
          <p:cNvGrpSpPr/>
          <p:nvPr/>
        </p:nvGrpSpPr>
        <p:grpSpPr>
          <a:xfrm>
            <a:off x="0" y="-9568"/>
            <a:ext cx="12214842" cy="655618"/>
            <a:chOff x="0" y="-9568"/>
            <a:chExt cx="12214842" cy="655618"/>
          </a:xfrm>
        </p:grpSpPr>
        <p:grpSp>
          <p:nvGrpSpPr>
            <p:cNvPr id="250" name="Google Shape;250;p3"/>
            <p:cNvGrpSpPr/>
            <p:nvPr/>
          </p:nvGrpSpPr>
          <p:grpSpPr>
            <a:xfrm>
              <a:off x="0" y="-9568"/>
              <a:ext cx="12194645" cy="655618"/>
              <a:chOff x="0" y="-9568"/>
              <a:chExt cx="12194645" cy="655618"/>
            </a:xfrm>
          </p:grpSpPr>
          <p:pic>
            <p:nvPicPr>
              <p:cNvPr id="251" name="Google Shape;251;p3"/>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252" name="Google Shape;252;p3"/>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253" name="Google Shape;253;p3"/>
            <p:cNvGrpSpPr/>
            <p:nvPr/>
          </p:nvGrpSpPr>
          <p:grpSpPr>
            <a:xfrm>
              <a:off x="9841317" y="31950"/>
              <a:ext cx="2373525" cy="521919"/>
              <a:chOff x="2366560" y="1618848"/>
              <a:chExt cx="2859665" cy="628818"/>
            </a:xfrm>
          </p:grpSpPr>
          <p:pic>
            <p:nvPicPr>
              <p:cNvPr id="254" name="Google Shape;254;p3"/>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255" name="Google Shape;255;p3"/>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256" name="Google Shape;256;p3"/>
          <p:cNvSpPr txBox="1"/>
          <p:nvPr/>
        </p:nvSpPr>
        <p:spPr>
          <a:xfrm>
            <a:off x="885797" y="55161"/>
            <a:ext cx="9913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3F3F3F"/>
                </a:solidFill>
                <a:latin typeface="Gill Sans"/>
                <a:ea typeface="Gill Sans"/>
                <a:cs typeface="Gill Sans"/>
                <a:sym typeface="Gill Sans"/>
              </a:rPr>
              <a:t>SIJAQ 2021 </a:t>
            </a:r>
            <a:r>
              <a:rPr b="0" i="0" lang="en-US" sz="2400" u="none" cap="none" strike="noStrike">
                <a:solidFill>
                  <a:schemeClr val="dk1"/>
                </a:solidFill>
                <a:latin typeface="Gill Sans"/>
                <a:ea typeface="Gill Sans"/>
                <a:cs typeface="Gill Sans"/>
                <a:sym typeface="Gill Sans"/>
              </a:rPr>
              <a:t>@ Seoul Metropolitan Area</a:t>
            </a:r>
            <a:endParaRPr b="1" i="0" sz="2400" u="none" cap="none" strike="noStrike">
              <a:solidFill>
                <a:srgbClr val="3F3F3F"/>
              </a:solidFill>
              <a:latin typeface="Gill Sans"/>
              <a:ea typeface="Gill Sans"/>
              <a:cs typeface="Gill Sans"/>
              <a:sym typeface="Gill Sans"/>
            </a:endParaRPr>
          </a:p>
        </p:txBody>
      </p:sp>
      <p:pic>
        <p:nvPicPr>
          <p:cNvPr id="257" name="Google Shape;257;p3"/>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258" name="Google Shape;258;p3"/>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1</a:t>
            </a:r>
            <a:endParaRPr b="0" i="0" sz="1400" u="none" cap="none" strike="noStrike">
              <a:solidFill>
                <a:srgbClr val="000000"/>
              </a:solidFill>
              <a:latin typeface="Arial"/>
              <a:ea typeface="Arial"/>
              <a:cs typeface="Arial"/>
              <a:sym typeface="Arial"/>
            </a:endParaRPr>
          </a:p>
        </p:txBody>
      </p:sp>
      <p:sp>
        <p:nvSpPr>
          <p:cNvPr id="259" name="Google Shape;259;p3"/>
          <p:cNvSpPr txBox="1"/>
          <p:nvPr/>
        </p:nvSpPr>
        <p:spPr>
          <a:xfrm>
            <a:off x="885805" y="1015836"/>
            <a:ext cx="9628909" cy="467994"/>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Arial"/>
                <a:ea typeface="Arial"/>
                <a:cs typeface="Arial"/>
                <a:sym typeface="Arial"/>
              </a:rPr>
              <a:t>High correlation, low bias, and high scatter (or rmse) for NO</a:t>
            </a:r>
            <a:r>
              <a:rPr b="0" baseline="-25000" i="0" lang="en-US" sz="2800" u="none" cap="none" strike="noStrike">
                <a:solidFill>
                  <a:schemeClr val="dk1"/>
                </a:solidFill>
                <a:latin typeface="Arial"/>
                <a:ea typeface="Arial"/>
                <a:cs typeface="Arial"/>
                <a:sym typeface="Arial"/>
              </a:rPr>
              <a:t>2</a:t>
            </a:r>
            <a:r>
              <a:rPr b="0" i="0" lang="en-US" sz="2800" u="none" cap="none" strike="noStrike">
                <a:solidFill>
                  <a:schemeClr val="dk1"/>
                </a:solidFill>
                <a:latin typeface="Arial"/>
                <a:ea typeface="Arial"/>
                <a:cs typeface="Arial"/>
                <a:sym typeface="Arial"/>
              </a:rPr>
              <a:t> VCD</a:t>
            </a:r>
            <a:endParaRPr b="0" i="0" sz="2800" u="none" cap="none" strike="noStrike">
              <a:solidFill>
                <a:schemeClr val="dk1"/>
              </a:solidFill>
              <a:latin typeface="Arial"/>
              <a:ea typeface="Arial"/>
              <a:cs typeface="Arial"/>
              <a:sym typeface="Arial"/>
            </a:endParaRPr>
          </a:p>
        </p:txBody>
      </p:sp>
      <p:sp>
        <p:nvSpPr>
          <p:cNvPr id="260" name="Google Shape;260;p3"/>
          <p:cNvSpPr/>
          <p:nvPr/>
        </p:nvSpPr>
        <p:spPr>
          <a:xfrm>
            <a:off x="701740" y="1537668"/>
            <a:ext cx="2664512" cy="535531"/>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 Oct. ~ 18 Nov. 2021</a:t>
            </a:r>
            <a:endParaRPr b="0" i="0" sz="1400" u="none" cap="none" strike="noStrike">
              <a:solidFill>
                <a:srgbClr val="000000"/>
              </a:solidFill>
              <a:latin typeface="Arial"/>
              <a:ea typeface="Arial"/>
              <a:cs typeface="Arial"/>
              <a:sym typeface="Arial"/>
            </a:endParaRPr>
          </a:p>
        </p:txBody>
      </p:sp>
      <p:pic>
        <p:nvPicPr>
          <p:cNvPr id="261" name="Google Shape;261;p3"/>
          <p:cNvPicPr preferRelativeResize="0"/>
          <p:nvPr/>
        </p:nvPicPr>
        <p:blipFill rotWithShape="1">
          <a:blip r:embed="rId6">
            <a:alphaModFix/>
          </a:blip>
          <a:srcRect b="0" l="0" r="0" t="0"/>
          <a:stretch/>
        </p:blipFill>
        <p:spPr>
          <a:xfrm>
            <a:off x="4476938" y="1966713"/>
            <a:ext cx="4241102" cy="4000030"/>
          </a:xfrm>
          <a:prstGeom prst="rect">
            <a:avLst/>
          </a:prstGeom>
          <a:noFill/>
          <a:ln>
            <a:noFill/>
          </a:ln>
        </p:spPr>
      </p:pic>
      <p:pic>
        <p:nvPicPr>
          <p:cNvPr id="262" name="Google Shape;262;p3"/>
          <p:cNvPicPr preferRelativeResize="0"/>
          <p:nvPr/>
        </p:nvPicPr>
        <p:blipFill rotWithShape="1">
          <a:blip r:embed="rId7">
            <a:alphaModFix/>
          </a:blip>
          <a:srcRect b="0" l="0" r="0" t="0"/>
          <a:stretch/>
        </p:blipFill>
        <p:spPr>
          <a:xfrm>
            <a:off x="8666673" y="2528239"/>
            <a:ext cx="2981741" cy="2876951"/>
          </a:xfrm>
          <a:prstGeom prst="rect">
            <a:avLst/>
          </a:prstGeom>
          <a:noFill/>
          <a:ln>
            <a:noFill/>
          </a:ln>
        </p:spPr>
      </p:pic>
      <p:sp>
        <p:nvSpPr>
          <p:cNvPr id="263" name="Google Shape;263;p3"/>
          <p:cNvSpPr/>
          <p:nvPr/>
        </p:nvSpPr>
        <p:spPr>
          <a:xfrm>
            <a:off x="8982694" y="1355755"/>
            <a:ext cx="2450714" cy="10926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±30 mins, Lon &amp; Lat &lt; 5 km, CF &lt;0.3, and SZA &lt;85° </a:t>
            </a:r>
            <a:endParaRPr b="0" i="0" sz="1800" u="none" cap="none" strike="noStrike">
              <a:solidFill>
                <a:schemeClr val="dk1"/>
              </a:solidFill>
              <a:latin typeface="Arial"/>
              <a:ea typeface="Arial"/>
              <a:cs typeface="Arial"/>
              <a:sym typeface="Arial"/>
            </a:endParaRPr>
          </a:p>
        </p:txBody>
      </p:sp>
      <p:sp>
        <p:nvSpPr>
          <p:cNvPr id="264" name="Google Shape;264;p3"/>
          <p:cNvSpPr/>
          <p:nvPr/>
        </p:nvSpPr>
        <p:spPr>
          <a:xfrm>
            <a:off x="5137175" y="5798200"/>
            <a:ext cx="2664600" cy="387900"/>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000000"/>
              </a:buClr>
              <a:buSzPts val="1200"/>
              <a:buFont typeface="Arial"/>
              <a:buNone/>
            </a:pPr>
            <a:r>
              <a:rPr b="1" i="1" lang="en-US" sz="1200" u="none" cap="none" strike="noStrike">
                <a:solidFill>
                  <a:srgbClr val="000000"/>
                </a:solidFill>
                <a:latin typeface="Arial"/>
                <a:ea typeface="Arial"/>
                <a:cs typeface="Arial"/>
                <a:sym typeface="Arial"/>
              </a:rPr>
              <a:t>Source: Andreas Richter</a:t>
            </a:r>
            <a:endParaRPr b="0" i="0" sz="1400" u="none" cap="none" strike="noStrike">
              <a:solidFill>
                <a:srgbClr val="000000"/>
              </a:solidFill>
              <a:latin typeface="Arial"/>
              <a:ea typeface="Arial"/>
              <a:cs typeface="Arial"/>
              <a:sym typeface="Arial"/>
            </a:endParaRPr>
          </a:p>
        </p:txBody>
      </p:sp>
      <p:sp>
        <p:nvSpPr>
          <p:cNvPr id="265" name="Google Shape;265;p3"/>
          <p:cNvSpPr/>
          <p:nvPr/>
        </p:nvSpPr>
        <p:spPr>
          <a:xfrm>
            <a:off x="1198529" y="6088400"/>
            <a:ext cx="2450700" cy="387900"/>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000000"/>
              </a:buClr>
              <a:buSzPts val="1200"/>
              <a:buFont typeface="Arial"/>
              <a:buNone/>
            </a:pPr>
            <a:r>
              <a:rPr b="1" i="1" lang="en-US" sz="1200" u="none" cap="none" strike="noStrike">
                <a:solidFill>
                  <a:srgbClr val="000000"/>
                </a:solidFill>
                <a:latin typeface="Arial"/>
                <a:ea typeface="Arial"/>
                <a:cs typeface="Arial"/>
                <a:sym typeface="Arial"/>
              </a:rPr>
              <a:t>Source: Sangwoo Kim</a:t>
            </a:r>
            <a:endParaRPr b="0" i="0" sz="1400" u="none" cap="none" strike="noStrike">
              <a:solidFill>
                <a:srgbClr val="000000"/>
              </a:solidFill>
              <a:latin typeface="Arial"/>
              <a:ea typeface="Arial"/>
              <a:cs typeface="Arial"/>
              <a:sym typeface="Arial"/>
            </a:endParaRPr>
          </a:p>
        </p:txBody>
      </p:sp>
      <p:sp>
        <p:nvSpPr>
          <p:cNvPr id="266" name="Google Shape;266;p3"/>
          <p:cNvSpPr/>
          <p:nvPr/>
        </p:nvSpPr>
        <p:spPr>
          <a:xfrm>
            <a:off x="9147950" y="5626625"/>
            <a:ext cx="2264100" cy="387900"/>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000000"/>
              </a:buClr>
              <a:buSzPts val="1200"/>
              <a:buFont typeface="Arial"/>
              <a:buNone/>
            </a:pPr>
            <a:r>
              <a:rPr b="1" i="1" lang="en-US" sz="1200" u="none" cap="none" strike="noStrike">
                <a:solidFill>
                  <a:srgbClr val="000000"/>
                </a:solidFill>
                <a:latin typeface="Arial"/>
                <a:ea typeface="Arial"/>
                <a:cs typeface="Arial"/>
                <a:sym typeface="Arial"/>
              </a:rPr>
              <a:t>Source: Yongjoo Choi</a:t>
            </a:r>
            <a:endParaRPr b="0" i="0" sz="1400" u="none" cap="none" strike="noStrike">
              <a:solidFill>
                <a:srgbClr val="000000"/>
              </a:solidFill>
              <a:latin typeface="Arial"/>
              <a:ea typeface="Arial"/>
              <a:cs typeface="Arial"/>
              <a:sym typeface="Arial"/>
            </a:endParaRPr>
          </a:p>
        </p:txBody>
      </p:sp>
      <p:pic>
        <p:nvPicPr>
          <p:cNvPr id="267" name="Google Shape;267;p3"/>
          <p:cNvPicPr preferRelativeResize="0"/>
          <p:nvPr/>
        </p:nvPicPr>
        <p:blipFill rotWithShape="1">
          <a:blip r:embed="rId8">
            <a:alphaModFix/>
          </a:blip>
          <a:srcRect b="0" l="0" r="0" t="0"/>
          <a:stretch/>
        </p:blipFill>
        <p:spPr>
          <a:xfrm>
            <a:off x="287980" y="2153793"/>
            <a:ext cx="3924329" cy="3362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2" name="Shape 272"/>
        <p:cNvGrpSpPr/>
        <p:nvPr/>
      </p:nvGrpSpPr>
      <p:grpSpPr>
        <a:xfrm>
          <a:off x="0" y="0"/>
          <a:ext cx="0" cy="0"/>
          <a:chOff x="0" y="0"/>
          <a:chExt cx="0" cy="0"/>
        </a:xfrm>
      </p:grpSpPr>
      <p:grpSp>
        <p:nvGrpSpPr>
          <p:cNvPr id="273" name="Google Shape;273;p4"/>
          <p:cNvGrpSpPr/>
          <p:nvPr/>
        </p:nvGrpSpPr>
        <p:grpSpPr>
          <a:xfrm>
            <a:off x="0" y="-9568"/>
            <a:ext cx="12214842" cy="655618"/>
            <a:chOff x="0" y="-9568"/>
            <a:chExt cx="12214842" cy="655618"/>
          </a:xfrm>
        </p:grpSpPr>
        <p:grpSp>
          <p:nvGrpSpPr>
            <p:cNvPr id="274" name="Google Shape;274;p4"/>
            <p:cNvGrpSpPr/>
            <p:nvPr/>
          </p:nvGrpSpPr>
          <p:grpSpPr>
            <a:xfrm>
              <a:off x="0" y="-9568"/>
              <a:ext cx="12194645" cy="655618"/>
              <a:chOff x="0" y="-9568"/>
              <a:chExt cx="12194645" cy="655618"/>
            </a:xfrm>
          </p:grpSpPr>
          <p:pic>
            <p:nvPicPr>
              <p:cNvPr id="275" name="Google Shape;275;p4"/>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276" name="Google Shape;276;p4"/>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277" name="Google Shape;277;p4"/>
            <p:cNvGrpSpPr/>
            <p:nvPr/>
          </p:nvGrpSpPr>
          <p:grpSpPr>
            <a:xfrm>
              <a:off x="9841317" y="31950"/>
              <a:ext cx="2373525" cy="521919"/>
              <a:chOff x="2366560" y="1618848"/>
              <a:chExt cx="2859665" cy="628818"/>
            </a:xfrm>
          </p:grpSpPr>
          <p:pic>
            <p:nvPicPr>
              <p:cNvPr id="278" name="Google Shape;278;p4"/>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279" name="Google Shape;279;p4"/>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280" name="Google Shape;280;p4"/>
          <p:cNvSpPr txBox="1"/>
          <p:nvPr/>
        </p:nvSpPr>
        <p:spPr>
          <a:xfrm>
            <a:off x="894860" y="41249"/>
            <a:ext cx="96480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rgbClr val="3F3F3F"/>
                </a:solidFill>
                <a:latin typeface="Gill Sans"/>
                <a:ea typeface="Gill Sans"/>
                <a:cs typeface="Gill Sans"/>
                <a:sym typeface="Gill Sans"/>
              </a:rPr>
              <a:t>SIJAQ 2021 </a:t>
            </a:r>
            <a:r>
              <a:rPr b="0" i="0" lang="en-US" sz="2400" u="none" cap="none" strike="noStrike">
                <a:solidFill>
                  <a:schemeClr val="dk1"/>
                </a:solidFill>
                <a:latin typeface="Gill Sans"/>
                <a:ea typeface="Gill Sans"/>
                <a:cs typeface="Gill Sans"/>
                <a:sym typeface="Gill Sans"/>
              </a:rPr>
              <a:t>@ Seoul Metropolitan Area and Ulsan/Busan</a:t>
            </a:r>
            <a:endParaRPr b="1" i="0" sz="3600" u="none" cap="none" strike="noStrike">
              <a:solidFill>
                <a:srgbClr val="3F3F3F"/>
              </a:solidFill>
              <a:latin typeface="Gill Sans"/>
              <a:ea typeface="Gill Sans"/>
              <a:cs typeface="Gill Sans"/>
              <a:sym typeface="Gill Sans"/>
            </a:endParaRPr>
          </a:p>
        </p:txBody>
      </p:sp>
      <p:pic>
        <p:nvPicPr>
          <p:cNvPr id="281" name="Google Shape;281;p4"/>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282" name="Google Shape;282;p4"/>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1</a:t>
            </a:r>
            <a:endParaRPr b="0" i="0" sz="1400" u="none" cap="none" strike="noStrike">
              <a:solidFill>
                <a:srgbClr val="000000"/>
              </a:solidFill>
              <a:latin typeface="Arial"/>
              <a:ea typeface="Arial"/>
              <a:cs typeface="Arial"/>
              <a:sym typeface="Arial"/>
            </a:endParaRPr>
          </a:p>
        </p:txBody>
      </p:sp>
      <p:pic>
        <p:nvPicPr>
          <p:cNvPr id="283" name="Google Shape;283;p4"/>
          <p:cNvPicPr preferRelativeResize="0"/>
          <p:nvPr/>
        </p:nvPicPr>
        <p:blipFill rotWithShape="1">
          <a:blip r:embed="rId6">
            <a:alphaModFix/>
          </a:blip>
          <a:srcRect b="0" l="0" r="0" t="0"/>
          <a:stretch/>
        </p:blipFill>
        <p:spPr>
          <a:xfrm>
            <a:off x="304800" y="1797911"/>
            <a:ext cx="11887201" cy="3430340"/>
          </a:xfrm>
          <a:prstGeom prst="rect">
            <a:avLst/>
          </a:prstGeom>
          <a:noFill/>
          <a:ln>
            <a:noFill/>
          </a:ln>
        </p:spPr>
      </p:pic>
      <p:sp>
        <p:nvSpPr>
          <p:cNvPr id="284" name="Google Shape;284;p4"/>
          <p:cNvSpPr txBox="1"/>
          <p:nvPr/>
        </p:nvSpPr>
        <p:spPr>
          <a:xfrm>
            <a:off x="761462" y="845251"/>
            <a:ext cx="9914700" cy="116952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The GEMS L2 and ground-based tropospheric NO</a:t>
            </a:r>
            <a:r>
              <a:rPr b="0" baseline="-25000" i="0" lang="en-US" sz="1600" u="none" cap="none" strike="noStrike">
                <a:solidFill>
                  <a:schemeClr val="dk1"/>
                </a:solidFill>
                <a:latin typeface="Gill Sans"/>
                <a:ea typeface="Gill Sans"/>
                <a:cs typeface="Gill Sans"/>
                <a:sym typeface="Gill Sans"/>
              </a:rPr>
              <a:t>2</a:t>
            </a:r>
            <a:r>
              <a:rPr b="0" i="0" lang="en-US" sz="1600" u="none" cap="none" strike="noStrike">
                <a:solidFill>
                  <a:schemeClr val="dk1"/>
                </a:solidFill>
                <a:latin typeface="Gill Sans"/>
                <a:ea typeface="Gill Sans"/>
                <a:cs typeface="Gill Sans"/>
                <a:sym typeface="Gill Sans"/>
              </a:rPr>
              <a:t> VCDs are correlated with a Pearson correlation coefficient of r = 0.75, with a slope of 1.27, a median relative bias of +64 %, and an offset of 2.73 × 10</a:t>
            </a:r>
            <a:r>
              <a:rPr b="0" baseline="30000" i="0" lang="en-US" sz="1600" u="none" cap="none" strike="noStrike">
                <a:solidFill>
                  <a:schemeClr val="dk1"/>
                </a:solidFill>
                <a:latin typeface="Gill Sans"/>
                <a:ea typeface="Gill Sans"/>
                <a:cs typeface="Gill Sans"/>
                <a:sym typeface="Gill Sans"/>
              </a:rPr>
              <a:t>15 </a:t>
            </a:r>
            <a:r>
              <a:rPr b="0" i="0" lang="en-US" sz="1600" u="none" cap="none" strike="noStrike">
                <a:solidFill>
                  <a:schemeClr val="dk1"/>
                </a:solidFill>
                <a:latin typeface="Gill Sans"/>
                <a:ea typeface="Gill Sans"/>
                <a:cs typeface="Gill Sans"/>
                <a:sym typeface="Gill Sans"/>
              </a:rPr>
              <a:t>molec cm</a:t>
            </a:r>
            <a:r>
              <a:rPr b="0" baseline="30000" i="0" lang="en-US" sz="1600" u="none" cap="none" strike="noStrike">
                <a:solidFill>
                  <a:schemeClr val="dk1"/>
                </a:solidFill>
                <a:latin typeface="Gill Sans"/>
                <a:ea typeface="Gill Sans"/>
                <a:cs typeface="Gill Sans"/>
                <a:sym typeface="Gill Sans"/>
              </a:rPr>
              <a:t>−2</a:t>
            </a:r>
            <a:r>
              <a:rPr b="0" i="0" lang="en-US" sz="1600" u="none" cap="none" strike="noStrike">
                <a:solidFill>
                  <a:schemeClr val="dk1"/>
                </a:solidFill>
                <a:latin typeface="Gill Sans"/>
                <a:ea typeface="Gill Sans"/>
                <a:cs typeface="Gill Sans"/>
                <a:sym typeface="Gill Sans"/>
              </a:rPr>
              <a:t> .</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With a slope of 0.81 and a median bias of -1 % for the GEMS IUP-UB and a slope of 0.79 and a median bias of -14 % for the TROPOMI product, </a:t>
            </a:r>
            <a:endParaRPr b="0" i="0" sz="1600" u="none" cap="none" strike="noStrike">
              <a:solidFill>
                <a:schemeClr val="dk1"/>
              </a:solidFill>
              <a:latin typeface="Gill Sans"/>
              <a:ea typeface="Gill Sans"/>
              <a:cs typeface="Gill Sans"/>
              <a:sym typeface="Gill Sans"/>
            </a:endParaRPr>
          </a:p>
        </p:txBody>
      </p:sp>
      <p:sp>
        <p:nvSpPr>
          <p:cNvPr id="285" name="Google Shape;285;p4"/>
          <p:cNvSpPr txBox="1"/>
          <p:nvPr/>
        </p:nvSpPr>
        <p:spPr>
          <a:xfrm>
            <a:off x="613075" y="5375100"/>
            <a:ext cx="10747500" cy="923400"/>
          </a:xfrm>
          <a:prstGeom prst="rect">
            <a:avLst/>
          </a:prstGeom>
          <a:noFill/>
          <a:ln>
            <a:noFill/>
          </a:ln>
        </p:spPr>
        <p:txBody>
          <a:bodyPr anchorCtr="0" anchor="t" bIns="91425" lIns="91425" spcFirstLastPara="1" rIns="91425" wrap="square" tIns="91425">
            <a:spAutoFit/>
          </a:bodyPr>
          <a:lstStyle/>
          <a:p>
            <a:pPr indent="-172720" lvl="0" marL="228600" marR="0" rtl="0" algn="l">
              <a:lnSpc>
                <a:spcPct val="80000"/>
              </a:lnSpc>
              <a:spcBef>
                <a:spcPts val="0"/>
              </a:spcBef>
              <a:spcAft>
                <a:spcPts val="0"/>
              </a:spcAft>
              <a:buClr>
                <a:schemeClr val="dk1"/>
              </a:buClr>
              <a:buSzPts val="1500"/>
              <a:buFont typeface="Gill Sans"/>
              <a:buChar char="•"/>
            </a:pPr>
            <a:r>
              <a:rPr b="0" i="0" lang="en-US" sz="1500" u="none" cap="none" strike="noStrike">
                <a:solidFill>
                  <a:schemeClr val="dk1"/>
                </a:solidFill>
                <a:latin typeface="Gill Sans"/>
                <a:ea typeface="Gill Sans"/>
                <a:cs typeface="Gill Sans"/>
                <a:sym typeface="Gill Sans"/>
              </a:rPr>
              <a:t>Period: October 2021~up to December 2022</a:t>
            </a:r>
            <a:endParaRPr b="0" i="0" sz="1500" u="none" cap="none" strike="noStrike">
              <a:solidFill>
                <a:schemeClr val="dk1"/>
              </a:solidFill>
              <a:latin typeface="Gill Sans"/>
              <a:ea typeface="Gill Sans"/>
              <a:cs typeface="Gill Sans"/>
              <a:sym typeface="Gill Sans"/>
            </a:endParaRPr>
          </a:p>
          <a:p>
            <a:pPr indent="-172720" lvl="0" marL="228600" marR="0" rtl="0" algn="l">
              <a:lnSpc>
                <a:spcPct val="80000"/>
              </a:lnSpc>
              <a:spcBef>
                <a:spcPts val="0"/>
              </a:spcBef>
              <a:spcAft>
                <a:spcPts val="0"/>
              </a:spcAft>
              <a:buClr>
                <a:schemeClr val="dk1"/>
              </a:buClr>
              <a:buSzPts val="1500"/>
              <a:buFont typeface="Gill Sans"/>
              <a:buChar char="•"/>
            </a:pPr>
            <a:r>
              <a:rPr b="0" i="0" lang="en-US" sz="1500" u="none" cap="none" strike="noStrike">
                <a:solidFill>
                  <a:schemeClr val="dk1"/>
                </a:solidFill>
                <a:latin typeface="Gill Sans"/>
                <a:ea typeface="Gill Sans"/>
                <a:cs typeface="Gill Sans"/>
                <a:sym typeface="Gill Sans"/>
              </a:rPr>
              <a:t>The ground-based observations are considered co-located if they are taken within ± 20 min around the satellite observation. Measurements within this period are averaged and matched to the closest satellite observation within a radius of 5 km around the station site. </a:t>
            </a:r>
            <a:endParaRPr b="0" i="0" sz="1500" u="none" cap="none" strike="noStrike">
              <a:solidFill>
                <a:schemeClr val="dk1"/>
              </a:solidFill>
              <a:latin typeface="Gill Sans"/>
              <a:ea typeface="Gill Sans"/>
              <a:cs typeface="Gill Sans"/>
              <a:sym typeface="Gill Sans"/>
            </a:endParaRPr>
          </a:p>
        </p:txBody>
      </p:sp>
      <p:sp>
        <p:nvSpPr>
          <p:cNvPr id="286" name="Google Shape;286;p4"/>
          <p:cNvSpPr txBox="1"/>
          <p:nvPr/>
        </p:nvSpPr>
        <p:spPr>
          <a:xfrm>
            <a:off x="8025075" y="626075"/>
            <a:ext cx="3870000" cy="393900"/>
          </a:xfrm>
          <a:prstGeom prst="rect">
            <a:avLst/>
          </a:prstGeom>
          <a:noFill/>
          <a:ln>
            <a:noFill/>
          </a:ln>
        </p:spPr>
        <p:txBody>
          <a:bodyPr anchorCtr="0" anchor="t" bIns="91425" lIns="91425" spcFirstLastPara="1" rIns="91425" wrap="square" tIns="91425">
            <a:spAutoFit/>
          </a:bodyPr>
          <a:lstStyle/>
          <a:p>
            <a:pPr indent="0" lvl="0" marL="457200" marR="0" rtl="0" algn="l">
              <a:lnSpc>
                <a:spcPct val="80000"/>
              </a:lnSpc>
              <a:spcBef>
                <a:spcPts val="0"/>
              </a:spcBef>
              <a:spcAft>
                <a:spcPts val="0"/>
              </a:spcAft>
              <a:buClr>
                <a:schemeClr val="dk1"/>
              </a:buClr>
              <a:buSzPts val="1700"/>
              <a:buFont typeface="Gill Sans"/>
              <a:buNone/>
            </a:pPr>
            <a:r>
              <a:rPr b="1" i="1" lang="en-US" sz="1700" u="none" cap="none" strike="noStrike">
                <a:solidFill>
                  <a:schemeClr val="dk1"/>
                </a:solidFill>
                <a:latin typeface="Gill Sans"/>
                <a:ea typeface="Gill Sans"/>
                <a:cs typeface="Gill Sans"/>
                <a:sym typeface="Gill Sans"/>
              </a:rPr>
              <a:t>Lange et al., EGUsphere, 2024</a:t>
            </a:r>
            <a:endParaRPr b="1" i="1" sz="1600" u="none" cap="none" strike="noStrike">
              <a:solidFill>
                <a:schemeClr val="dk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1" name="Shape 291"/>
        <p:cNvGrpSpPr/>
        <p:nvPr/>
      </p:nvGrpSpPr>
      <p:grpSpPr>
        <a:xfrm>
          <a:off x="0" y="0"/>
          <a:ext cx="0" cy="0"/>
          <a:chOff x="0" y="0"/>
          <a:chExt cx="0" cy="0"/>
        </a:xfrm>
      </p:grpSpPr>
      <p:grpSp>
        <p:nvGrpSpPr>
          <p:cNvPr id="292" name="Google Shape;292;p5"/>
          <p:cNvGrpSpPr/>
          <p:nvPr/>
        </p:nvGrpSpPr>
        <p:grpSpPr>
          <a:xfrm>
            <a:off x="0" y="-9568"/>
            <a:ext cx="12214842" cy="655618"/>
            <a:chOff x="0" y="-9568"/>
            <a:chExt cx="12214842" cy="655618"/>
          </a:xfrm>
        </p:grpSpPr>
        <p:grpSp>
          <p:nvGrpSpPr>
            <p:cNvPr id="293" name="Google Shape;293;p5"/>
            <p:cNvGrpSpPr/>
            <p:nvPr/>
          </p:nvGrpSpPr>
          <p:grpSpPr>
            <a:xfrm>
              <a:off x="0" y="-9568"/>
              <a:ext cx="12194645" cy="655618"/>
              <a:chOff x="0" y="-9568"/>
              <a:chExt cx="12194645" cy="655618"/>
            </a:xfrm>
          </p:grpSpPr>
          <p:pic>
            <p:nvPicPr>
              <p:cNvPr id="294" name="Google Shape;294;p5"/>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295" name="Google Shape;295;p5"/>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296" name="Google Shape;296;p5"/>
            <p:cNvGrpSpPr/>
            <p:nvPr/>
          </p:nvGrpSpPr>
          <p:grpSpPr>
            <a:xfrm>
              <a:off x="9841317" y="31950"/>
              <a:ext cx="2373525" cy="521919"/>
              <a:chOff x="2366560" y="1618848"/>
              <a:chExt cx="2859665" cy="628818"/>
            </a:xfrm>
          </p:grpSpPr>
          <p:pic>
            <p:nvPicPr>
              <p:cNvPr id="297" name="Google Shape;297;p5"/>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298" name="Google Shape;298;p5"/>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299" name="Google Shape;299;p5"/>
          <p:cNvSpPr txBox="1"/>
          <p:nvPr/>
        </p:nvSpPr>
        <p:spPr>
          <a:xfrm>
            <a:off x="982447" y="100786"/>
            <a:ext cx="533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Gill Sans"/>
              <a:buNone/>
            </a:pPr>
            <a:r>
              <a:rPr b="1" i="0" lang="en-US" sz="3200" u="none" cap="none" strike="noStrike">
                <a:solidFill>
                  <a:srgbClr val="000000"/>
                </a:solidFill>
                <a:latin typeface="Gill Sans"/>
                <a:ea typeface="Gill Sans"/>
                <a:cs typeface="Gill Sans"/>
                <a:sym typeface="Gill Sans"/>
              </a:rPr>
              <a:t>GEMS spatial variability </a:t>
            </a:r>
            <a:endParaRPr b="1" i="0" sz="3200" u="none" cap="none" strike="noStrike">
              <a:solidFill>
                <a:srgbClr val="000000"/>
              </a:solidFill>
              <a:latin typeface="Gill Sans"/>
              <a:ea typeface="Gill Sans"/>
              <a:cs typeface="Gill Sans"/>
              <a:sym typeface="Gill Sans"/>
            </a:endParaRPr>
          </a:p>
        </p:txBody>
      </p:sp>
      <p:pic>
        <p:nvPicPr>
          <p:cNvPr id="300" name="Google Shape;300;p5"/>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301" name="Google Shape;301;p5"/>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1</a:t>
            </a:r>
            <a:endParaRPr b="0" i="0" sz="1400" u="none" cap="none" strike="noStrike">
              <a:solidFill>
                <a:srgbClr val="000000"/>
              </a:solidFill>
              <a:latin typeface="Arial"/>
              <a:ea typeface="Arial"/>
              <a:cs typeface="Arial"/>
              <a:sym typeface="Arial"/>
            </a:endParaRPr>
          </a:p>
        </p:txBody>
      </p:sp>
      <p:pic>
        <p:nvPicPr>
          <p:cNvPr id="302" name="Google Shape;302;p5"/>
          <p:cNvPicPr preferRelativeResize="0"/>
          <p:nvPr/>
        </p:nvPicPr>
        <p:blipFill rotWithShape="1">
          <a:blip r:embed="rId6">
            <a:alphaModFix/>
          </a:blip>
          <a:srcRect b="0" l="0" r="0" t="0"/>
          <a:stretch/>
        </p:blipFill>
        <p:spPr>
          <a:xfrm>
            <a:off x="1103750" y="724634"/>
            <a:ext cx="9743543" cy="5642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7" name="Shape 307"/>
        <p:cNvGrpSpPr/>
        <p:nvPr/>
      </p:nvGrpSpPr>
      <p:grpSpPr>
        <a:xfrm>
          <a:off x="0" y="0"/>
          <a:ext cx="0" cy="0"/>
          <a:chOff x="0" y="0"/>
          <a:chExt cx="0" cy="0"/>
        </a:xfrm>
      </p:grpSpPr>
      <p:grpSp>
        <p:nvGrpSpPr>
          <p:cNvPr id="308" name="Google Shape;308;p6"/>
          <p:cNvGrpSpPr/>
          <p:nvPr/>
        </p:nvGrpSpPr>
        <p:grpSpPr>
          <a:xfrm>
            <a:off x="0" y="-9568"/>
            <a:ext cx="12214842" cy="655618"/>
            <a:chOff x="0" y="-9568"/>
            <a:chExt cx="12214842" cy="655618"/>
          </a:xfrm>
        </p:grpSpPr>
        <p:grpSp>
          <p:nvGrpSpPr>
            <p:cNvPr id="309" name="Google Shape;309;p6"/>
            <p:cNvGrpSpPr/>
            <p:nvPr/>
          </p:nvGrpSpPr>
          <p:grpSpPr>
            <a:xfrm>
              <a:off x="0" y="-9568"/>
              <a:ext cx="12194645" cy="655618"/>
              <a:chOff x="0" y="-9568"/>
              <a:chExt cx="12194645" cy="655618"/>
            </a:xfrm>
          </p:grpSpPr>
          <p:pic>
            <p:nvPicPr>
              <p:cNvPr id="310" name="Google Shape;310;p6"/>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311" name="Google Shape;311;p6"/>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312" name="Google Shape;312;p6"/>
            <p:cNvGrpSpPr/>
            <p:nvPr/>
          </p:nvGrpSpPr>
          <p:grpSpPr>
            <a:xfrm>
              <a:off x="9841317" y="31950"/>
              <a:ext cx="2373525" cy="521919"/>
              <a:chOff x="2366560" y="1618848"/>
              <a:chExt cx="2859665" cy="628818"/>
            </a:xfrm>
          </p:grpSpPr>
          <p:pic>
            <p:nvPicPr>
              <p:cNvPr id="313" name="Google Shape;313;p6"/>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314" name="Google Shape;314;p6"/>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315" name="Google Shape;315;p6"/>
          <p:cNvSpPr txBox="1"/>
          <p:nvPr/>
        </p:nvSpPr>
        <p:spPr>
          <a:xfrm>
            <a:off x="889497" y="57172"/>
            <a:ext cx="3769833"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Gill Sans"/>
              <a:buNone/>
            </a:pPr>
            <a:r>
              <a:rPr b="1" i="0" lang="en-US" sz="3600" u="none" cap="none" strike="noStrike">
                <a:solidFill>
                  <a:srgbClr val="000000"/>
                </a:solidFill>
                <a:latin typeface="Gill Sans"/>
                <a:ea typeface="Gill Sans"/>
                <a:cs typeface="Gill Sans"/>
                <a:sym typeface="Gill Sans"/>
              </a:rPr>
              <a:t>GEMS update </a:t>
            </a:r>
            <a:endParaRPr b="1" i="0" sz="3600" u="none" cap="none" strike="noStrike">
              <a:solidFill>
                <a:srgbClr val="000000"/>
              </a:solidFill>
              <a:latin typeface="Gill Sans"/>
              <a:ea typeface="Gill Sans"/>
              <a:cs typeface="Gill Sans"/>
              <a:sym typeface="Gill Sans"/>
            </a:endParaRPr>
          </a:p>
        </p:txBody>
      </p:sp>
      <p:pic>
        <p:nvPicPr>
          <p:cNvPr id="316" name="Google Shape;316;p6"/>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317" name="Google Shape;317;p6"/>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1</a:t>
            </a:r>
            <a:endParaRPr b="0" i="0" sz="1400" u="none" cap="none" strike="noStrike">
              <a:solidFill>
                <a:srgbClr val="000000"/>
              </a:solidFill>
              <a:latin typeface="Arial"/>
              <a:ea typeface="Arial"/>
              <a:cs typeface="Arial"/>
              <a:sym typeface="Arial"/>
            </a:endParaRPr>
          </a:p>
        </p:txBody>
      </p:sp>
      <p:sp>
        <p:nvSpPr>
          <p:cNvPr id="318" name="Google Shape;318;p6"/>
          <p:cNvSpPr/>
          <p:nvPr/>
        </p:nvSpPr>
        <p:spPr>
          <a:xfrm>
            <a:off x="9841317" y="31950"/>
            <a:ext cx="2350683" cy="501351"/>
          </a:xfrm>
          <a:prstGeom prst="rect">
            <a:avLst/>
          </a:prstGeom>
          <a:solidFill>
            <a:srgbClr val="9DD4FF"/>
          </a:solidFill>
          <a:ln cap="flat" cmpd="sng" w="12700">
            <a:solidFill>
              <a:srgbClr val="9DD4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sp>
        <p:nvSpPr>
          <p:cNvPr id="319" name="Google Shape;319;p6"/>
          <p:cNvSpPr/>
          <p:nvPr/>
        </p:nvSpPr>
        <p:spPr>
          <a:xfrm>
            <a:off x="296657" y="3709779"/>
            <a:ext cx="2758020" cy="1889849"/>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grpSp>
        <p:nvGrpSpPr>
          <p:cNvPr id="320" name="Google Shape;320;p6"/>
          <p:cNvGrpSpPr/>
          <p:nvPr/>
        </p:nvGrpSpPr>
        <p:grpSpPr>
          <a:xfrm>
            <a:off x="309146" y="3500689"/>
            <a:ext cx="2731734" cy="378761"/>
            <a:chOff x="9173370" y="2712210"/>
            <a:chExt cx="2731734" cy="378761"/>
          </a:xfrm>
        </p:grpSpPr>
        <p:sp>
          <p:nvSpPr>
            <p:cNvPr id="321" name="Google Shape;321;p6"/>
            <p:cNvSpPr/>
            <p:nvPr/>
          </p:nvSpPr>
          <p:spPr>
            <a:xfrm>
              <a:off x="9173370" y="2712210"/>
              <a:ext cx="2731734" cy="378761"/>
            </a:xfrm>
            <a:custGeom>
              <a:rect b="b" l="l" r="r" t="t"/>
              <a:pathLst>
                <a:path extrusionOk="0" h="342264" w="1696720">
                  <a:moveTo>
                    <a:pt x="1544167" y="0"/>
                  </a:moveTo>
                  <a:lnTo>
                    <a:pt x="152400" y="0"/>
                  </a:lnTo>
                  <a:lnTo>
                    <a:pt x="64293" y="2381"/>
                  </a:lnTo>
                  <a:lnTo>
                    <a:pt x="19050" y="19050"/>
                  </a:lnTo>
                  <a:lnTo>
                    <a:pt x="2381" y="64293"/>
                  </a:lnTo>
                  <a:lnTo>
                    <a:pt x="0" y="152400"/>
                  </a:lnTo>
                  <a:lnTo>
                    <a:pt x="0" y="189471"/>
                  </a:lnTo>
                  <a:lnTo>
                    <a:pt x="2381" y="277577"/>
                  </a:lnTo>
                  <a:lnTo>
                    <a:pt x="19050" y="322821"/>
                  </a:lnTo>
                  <a:lnTo>
                    <a:pt x="64293" y="339490"/>
                  </a:lnTo>
                  <a:lnTo>
                    <a:pt x="152400" y="341871"/>
                  </a:lnTo>
                  <a:lnTo>
                    <a:pt x="1544167" y="341871"/>
                  </a:lnTo>
                  <a:lnTo>
                    <a:pt x="1632273" y="339490"/>
                  </a:lnTo>
                  <a:lnTo>
                    <a:pt x="1677517" y="322821"/>
                  </a:lnTo>
                  <a:lnTo>
                    <a:pt x="1694186" y="277577"/>
                  </a:lnTo>
                  <a:lnTo>
                    <a:pt x="1696567" y="189471"/>
                  </a:lnTo>
                  <a:lnTo>
                    <a:pt x="1696567" y="152400"/>
                  </a:lnTo>
                  <a:lnTo>
                    <a:pt x="1694186" y="64293"/>
                  </a:lnTo>
                  <a:lnTo>
                    <a:pt x="1677517" y="19050"/>
                  </a:lnTo>
                  <a:lnTo>
                    <a:pt x="1632273" y="2381"/>
                  </a:lnTo>
                  <a:lnTo>
                    <a:pt x="1544167" y="0"/>
                  </a:lnTo>
                  <a:close/>
                </a:path>
              </a:pathLst>
            </a:custGeom>
            <a:solidFill>
              <a:srgbClr val="2BB7B3"/>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22" name="Google Shape;322;p6"/>
            <p:cNvSpPr txBox="1"/>
            <p:nvPr/>
          </p:nvSpPr>
          <p:spPr>
            <a:xfrm>
              <a:off x="9223908" y="2758669"/>
              <a:ext cx="2635012" cy="260328"/>
            </a:xfrm>
            <a:prstGeom prst="rect">
              <a:avLst/>
            </a:prstGeom>
            <a:noFill/>
            <a:ln>
              <a:noFill/>
            </a:ln>
          </p:spPr>
          <p:txBody>
            <a:bodyPr anchorCtr="0" anchor="t" bIns="0" lIns="0" spcFirstLastPara="1" rIns="0" wrap="square" tIns="13950">
              <a:spAutoFit/>
            </a:bodyPr>
            <a:lstStyle/>
            <a:p>
              <a:pPr indent="0" lvl="0" marL="1270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Groundwork stage(~2019)</a:t>
              </a:r>
              <a:endParaRPr b="1" i="0" sz="1600" u="none" cap="none" strike="noStrike">
                <a:solidFill>
                  <a:schemeClr val="lt1"/>
                </a:solidFill>
                <a:latin typeface="Arial"/>
                <a:ea typeface="Arial"/>
                <a:cs typeface="Arial"/>
                <a:sym typeface="Arial"/>
              </a:endParaRPr>
            </a:p>
          </p:txBody>
        </p:sp>
      </p:grpSp>
      <p:sp>
        <p:nvSpPr>
          <p:cNvPr id="323" name="Google Shape;323;p6"/>
          <p:cNvSpPr txBox="1"/>
          <p:nvPr/>
        </p:nvSpPr>
        <p:spPr>
          <a:xfrm>
            <a:off x="730661" y="4007460"/>
            <a:ext cx="1952798" cy="25677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accent5"/>
                </a:solidFill>
                <a:latin typeface="Arial"/>
                <a:ea typeface="Arial"/>
                <a:cs typeface="Arial"/>
                <a:sym typeface="Arial"/>
              </a:rPr>
              <a:t>Initial Algorithms</a:t>
            </a:r>
            <a:endParaRPr b="0" i="0" sz="1100" u="none" cap="none" strike="noStrike">
              <a:solidFill>
                <a:schemeClr val="accent5"/>
              </a:solidFill>
              <a:latin typeface="Arial"/>
              <a:ea typeface="Arial"/>
              <a:cs typeface="Arial"/>
              <a:sym typeface="Arial"/>
            </a:endParaRPr>
          </a:p>
        </p:txBody>
      </p:sp>
      <p:sp>
        <p:nvSpPr>
          <p:cNvPr id="324" name="Google Shape;324;p6"/>
          <p:cNvSpPr/>
          <p:nvPr/>
        </p:nvSpPr>
        <p:spPr>
          <a:xfrm>
            <a:off x="309145" y="4389718"/>
            <a:ext cx="2731735"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(V.0.1.X) </a:t>
            </a:r>
            <a:r>
              <a:rPr b="1" i="0" lang="en-US" sz="1600" u="none" cap="none" strike="noStrike">
                <a:solidFill>
                  <a:srgbClr val="0070C0"/>
                </a:solidFill>
                <a:latin typeface="Arial"/>
                <a:ea typeface="Arial"/>
                <a:cs typeface="Arial"/>
                <a:sym typeface="Arial"/>
              </a:rPr>
              <a:t>Simulation data, applying algorithms to the data derived from other satellites data    </a:t>
            </a:r>
            <a:endParaRPr b="0" i="0" sz="1400" u="none" cap="none" strike="noStrike">
              <a:solidFill>
                <a:srgbClr val="000000"/>
              </a:solidFill>
              <a:latin typeface="Arial"/>
              <a:ea typeface="Arial"/>
              <a:cs typeface="Arial"/>
              <a:sym typeface="Arial"/>
            </a:endParaRPr>
          </a:p>
        </p:txBody>
      </p:sp>
      <p:sp>
        <p:nvSpPr>
          <p:cNvPr id="325" name="Google Shape;325;p6"/>
          <p:cNvSpPr/>
          <p:nvPr/>
        </p:nvSpPr>
        <p:spPr>
          <a:xfrm>
            <a:off x="3145402" y="2734814"/>
            <a:ext cx="278356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(V.0.2.X~V.0.4.X)</a:t>
            </a:r>
            <a:r>
              <a:rPr b="1" i="0" lang="en-US" sz="1600" u="none" cap="none" strike="noStrike">
                <a:solidFill>
                  <a:srgbClr val="0070C0"/>
                </a:solidFill>
                <a:latin typeface="Arial"/>
                <a:ea typeface="Arial"/>
                <a:cs typeface="Arial"/>
                <a:sym typeface="Arial"/>
              </a:rPr>
              <a:t> </a:t>
            </a:r>
            <a:r>
              <a:rPr b="1" i="0" lang="en-US" sz="1400" u="none" cap="none" strike="noStrike">
                <a:solidFill>
                  <a:srgbClr val="0070C0"/>
                </a:solidFill>
                <a:latin typeface="Arial"/>
                <a:ea typeface="Arial"/>
                <a:cs typeface="Arial"/>
                <a:sym typeface="Arial"/>
              </a:rPr>
              <a:t>Algorithms updates based on GEMS data, Look Up Table updates, checking the accuracy of input/output values</a:t>
            </a:r>
            <a:endParaRPr b="1" i="0" sz="1400" u="none" cap="none" strike="noStrike">
              <a:solidFill>
                <a:schemeClr val="dk1"/>
              </a:solidFill>
              <a:latin typeface="Arial"/>
              <a:ea typeface="Arial"/>
              <a:cs typeface="Arial"/>
              <a:sym typeface="Arial"/>
            </a:endParaRPr>
          </a:p>
        </p:txBody>
      </p:sp>
      <p:sp>
        <p:nvSpPr>
          <p:cNvPr id="326" name="Google Shape;326;p6"/>
          <p:cNvSpPr/>
          <p:nvPr/>
        </p:nvSpPr>
        <p:spPr>
          <a:xfrm>
            <a:off x="6006158" y="1374629"/>
            <a:ext cx="2731733"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(V.0.5.X~V.0.9.X)</a:t>
            </a:r>
            <a:r>
              <a:rPr b="1" i="0" lang="en-US" sz="1600" u="none" cap="none" strike="noStrike">
                <a:solidFill>
                  <a:srgbClr val="0070C0"/>
                </a:solidFill>
                <a:latin typeface="Arial"/>
                <a:ea typeface="Arial"/>
                <a:cs typeface="Arial"/>
                <a:sym typeface="Arial"/>
              </a:rPr>
              <a:t> Analyzing the problems of released images and updating images</a:t>
            </a:r>
            <a:endParaRPr b="1" i="0" sz="1400" u="none" cap="none" strike="noStrike">
              <a:solidFill>
                <a:schemeClr val="dk1"/>
              </a:solidFill>
              <a:latin typeface="Arial"/>
              <a:ea typeface="Arial"/>
              <a:cs typeface="Arial"/>
              <a:sym typeface="Arial"/>
            </a:endParaRPr>
          </a:p>
        </p:txBody>
      </p:sp>
      <p:sp>
        <p:nvSpPr>
          <p:cNvPr id="327" name="Google Shape;327;p6"/>
          <p:cNvSpPr/>
          <p:nvPr/>
        </p:nvSpPr>
        <p:spPr>
          <a:xfrm>
            <a:off x="3158460" y="2044643"/>
            <a:ext cx="2758020" cy="1899501"/>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grpSp>
        <p:nvGrpSpPr>
          <p:cNvPr id="328" name="Google Shape;328;p6"/>
          <p:cNvGrpSpPr/>
          <p:nvPr/>
        </p:nvGrpSpPr>
        <p:grpSpPr>
          <a:xfrm>
            <a:off x="3170949" y="1835554"/>
            <a:ext cx="2731734" cy="378761"/>
            <a:chOff x="9173370" y="2712210"/>
            <a:chExt cx="2731734" cy="378761"/>
          </a:xfrm>
        </p:grpSpPr>
        <p:sp>
          <p:nvSpPr>
            <p:cNvPr id="329" name="Google Shape;329;p6"/>
            <p:cNvSpPr/>
            <p:nvPr/>
          </p:nvSpPr>
          <p:spPr>
            <a:xfrm>
              <a:off x="9173370" y="2712210"/>
              <a:ext cx="2731734" cy="378761"/>
            </a:xfrm>
            <a:custGeom>
              <a:rect b="b" l="l" r="r" t="t"/>
              <a:pathLst>
                <a:path extrusionOk="0" h="342264" w="1696720">
                  <a:moveTo>
                    <a:pt x="1544167" y="0"/>
                  </a:moveTo>
                  <a:lnTo>
                    <a:pt x="152400" y="0"/>
                  </a:lnTo>
                  <a:lnTo>
                    <a:pt x="64293" y="2381"/>
                  </a:lnTo>
                  <a:lnTo>
                    <a:pt x="19050" y="19050"/>
                  </a:lnTo>
                  <a:lnTo>
                    <a:pt x="2381" y="64293"/>
                  </a:lnTo>
                  <a:lnTo>
                    <a:pt x="0" y="152400"/>
                  </a:lnTo>
                  <a:lnTo>
                    <a:pt x="0" y="189471"/>
                  </a:lnTo>
                  <a:lnTo>
                    <a:pt x="2381" y="277577"/>
                  </a:lnTo>
                  <a:lnTo>
                    <a:pt x="19050" y="322821"/>
                  </a:lnTo>
                  <a:lnTo>
                    <a:pt x="64293" y="339490"/>
                  </a:lnTo>
                  <a:lnTo>
                    <a:pt x="152400" y="341871"/>
                  </a:lnTo>
                  <a:lnTo>
                    <a:pt x="1544167" y="341871"/>
                  </a:lnTo>
                  <a:lnTo>
                    <a:pt x="1632273" y="339490"/>
                  </a:lnTo>
                  <a:lnTo>
                    <a:pt x="1677517" y="322821"/>
                  </a:lnTo>
                  <a:lnTo>
                    <a:pt x="1694186" y="277577"/>
                  </a:lnTo>
                  <a:lnTo>
                    <a:pt x="1696567" y="189471"/>
                  </a:lnTo>
                  <a:lnTo>
                    <a:pt x="1696567" y="152400"/>
                  </a:lnTo>
                  <a:lnTo>
                    <a:pt x="1694186" y="64293"/>
                  </a:lnTo>
                  <a:lnTo>
                    <a:pt x="1677517" y="19050"/>
                  </a:lnTo>
                  <a:lnTo>
                    <a:pt x="1632273" y="2381"/>
                  </a:lnTo>
                  <a:lnTo>
                    <a:pt x="1544167" y="0"/>
                  </a:lnTo>
                  <a:close/>
                </a:path>
              </a:pathLst>
            </a:custGeom>
            <a:solidFill>
              <a:srgbClr val="2BB7B3"/>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30" name="Google Shape;330;p6"/>
            <p:cNvSpPr txBox="1"/>
            <p:nvPr/>
          </p:nvSpPr>
          <p:spPr>
            <a:xfrm>
              <a:off x="9223908" y="2758669"/>
              <a:ext cx="2635012" cy="260328"/>
            </a:xfrm>
            <a:prstGeom prst="rect">
              <a:avLst/>
            </a:prstGeom>
            <a:noFill/>
            <a:ln>
              <a:noFill/>
            </a:ln>
          </p:spPr>
          <p:txBody>
            <a:bodyPr anchorCtr="0" anchor="t" bIns="0" lIns="0" spcFirstLastPara="1" rIns="0" wrap="square" tIns="13950">
              <a:spAutoFit/>
            </a:bodyPr>
            <a:lstStyle/>
            <a:p>
              <a:pPr indent="0" lvl="0" marL="1270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Initial stage(~2020)</a:t>
              </a:r>
              <a:endParaRPr b="1" i="0" sz="1600" u="none" cap="none" strike="noStrike">
                <a:solidFill>
                  <a:schemeClr val="lt1"/>
                </a:solidFill>
                <a:latin typeface="Arial"/>
                <a:ea typeface="Arial"/>
                <a:cs typeface="Arial"/>
                <a:sym typeface="Arial"/>
              </a:endParaRPr>
            </a:p>
          </p:txBody>
        </p:sp>
      </p:grpSp>
      <p:sp>
        <p:nvSpPr>
          <p:cNvPr id="331" name="Google Shape;331;p6"/>
          <p:cNvSpPr txBox="1"/>
          <p:nvPr/>
        </p:nvSpPr>
        <p:spPr>
          <a:xfrm>
            <a:off x="3592464" y="2342325"/>
            <a:ext cx="1952798" cy="25677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accent5"/>
                </a:solidFill>
                <a:latin typeface="Arial"/>
                <a:ea typeface="Arial"/>
                <a:cs typeface="Arial"/>
                <a:sym typeface="Arial"/>
              </a:rPr>
              <a:t>IOT</a:t>
            </a:r>
            <a:endParaRPr b="0" i="0" sz="1100" u="none" cap="none" strike="noStrike">
              <a:solidFill>
                <a:schemeClr val="accent5"/>
              </a:solidFill>
              <a:latin typeface="Arial"/>
              <a:ea typeface="Arial"/>
              <a:cs typeface="Arial"/>
              <a:sym typeface="Arial"/>
            </a:endParaRPr>
          </a:p>
        </p:txBody>
      </p:sp>
      <p:sp>
        <p:nvSpPr>
          <p:cNvPr id="332" name="Google Shape;332;p6"/>
          <p:cNvSpPr/>
          <p:nvPr/>
        </p:nvSpPr>
        <p:spPr>
          <a:xfrm>
            <a:off x="6024315" y="932496"/>
            <a:ext cx="2713577" cy="1519351"/>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grpSp>
        <p:nvGrpSpPr>
          <p:cNvPr id="333" name="Google Shape;333;p6"/>
          <p:cNvGrpSpPr/>
          <p:nvPr/>
        </p:nvGrpSpPr>
        <p:grpSpPr>
          <a:xfrm>
            <a:off x="6006158" y="465670"/>
            <a:ext cx="2731734" cy="378761"/>
            <a:chOff x="9173370" y="2712210"/>
            <a:chExt cx="2731734" cy="378761"/>
          </a:xfrm>
        </p:grpSpPr>
        <p:sp>
          <p:nvSpPr>
            <p:cNvPr id="334" name="Google Shape;334;p6"/>
            <p:cNvSpPr/>
            <p:nvPr/>
          </p:nvSpPr>
          <p:spPr>
            <a:xfrm>
              <a:off x="9173370" y="2712210"/>
              <a:ext cx="2731734" cy="378761"/>
            </a:xfrm>
            <a:custGeom>
              <a:rect b="b" l="l" r="r" t="t"/>
              <a:pathLst>
                <a:path extrusionOk="0" h="342264" w="1696720">
                  <a:moveTo>
                    <a:pt x="1544167" y="0"/>
                  </a:moveTo>
                  <a:lnTo>
                    <a:pt x="152400" y="0"/>
                  </a:lnTo>
                  <a:lnTo>
                    <a:pt x="64293" y="2381"/>
                  </a:lnTo>
                  <a:lnTo>
                    <a:pt x="19050" y="19050"/>
                  </a:lnTo>
                  <a:lnTo>
                    <a:pt x="2381" y="64293"/>
                  </a:lnTo>
                  <a:lnTo>
                    <a:pt x="0" y="152400"/>
                  </a:lnTo>
                  <a:lnTo>
                    <a:pt x="0" y="189471"/>
                  </a:lnTo>
                  <a:lnTo>
                    <a:pt x="2381" y="277577"/>
                  </a:lnTo>
                  <a:lnTo>
                    <a:pt x="19050" y="322821"/>
                  </a:lnTo>
                  <a:lnTo>
                    <a:pt x="64293" y="339490"/>
                  </a:lnTo>
                  <a:lnTo>
                    <a:pt x="152400" y="341871"/>
                  </a:lnTo>
                  <a:lnTo>
                    <a:pt x="1544167" y="341871"/>
                  </a:lnTo>
                  <a:lnTo>
                    <a:pt x="1632273" y="339490"/>
                  </a:lnTo>
                  <a:lnTo>
                    <a:pt x="1677517" y="322821"/>
                  </a:lnTo>
                  <a:lnTo>
                    <a:pt x="1694186" y="277577"/>
                  </a:lnTo>
                  <a:lnTo>
                    <a:pt x="1696567" y="189471"/>
                  </a:lnTo>
                  <a:lnTo>
                    <a:pt x="1696567" y="152400"/>
                  </a:lnTo>
                  <a:lnTo>
                    <a:pt x="1694186" y="64293"/>
                  </a:lnTo>
                  <a:lnTo>
                    <a:pt x="1677517" y="19050"/>
                  </a:lnTo>
                  <a:lnTo>
                    <a:pt x="1632273" y="2381"/>
                  </a:lnTo>
                  <a:lnTo>
                    <a:pt x="1544167" y="0"/>
                  </a:lnTo>
                  <a:close/>
                </a:path>
              </a:pathLst>
            </a:custGeom>
            <a:solidFill>
              <a:srgbClr val="2BB7B3"/>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35" name="Google Shape;335;p6"/>
            <p:cNvSpPr txBox="1"/>
            <p:nvPr/>
          </p:nvSpPr>
          <p:spPr>
            <a:xfrm>
              <a:off x="9223908" y="2758669"/>
              <a:ext cx="2635012" cy="229550"/>
            </a:xfrm>
            <a:prstGeom prst="rect">
              <a:avLst/>
            </a:prstGeom>
            <a:noFill/>
            <a:ln>
              <a:noFill/>
            </a:ln>
          </p:spPr>
          <p:txBody>
            <a:bodyPr anchorCtr="0" anchor="t" bIns="0" lIns="0" spcFirstLastPara="1" rIns="0" wrap="square" tIns="13950">
              <a:spAutoFit/>
            </a:bodyPr>
            <a:lstStyle/>
            <a:p>
              <a:pPr indent="0" lvl="0" marL="1270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Developmental stage(~2021)</a:t>
              </a:r>
              <a:endParaRPr b="1" i="0" sz="1400" u="none" cap="none" strike="noStrike">
                <a:solidFill>
                  <a:schemeClr val="lt1"/>
                </a:solidFill>
                <a:latin typeface="Arial"/>
                <a:ea typeface="Arial"/>
                <a:cs typeface="Arial"/>
                <a:sym typeface="Arial"/>
              </a:endParaRPr>
            </a:p>
          </p:txBody>
        </p:sp>
      </p:grpSp>
      <p:sp>
        <p:nvSpPr>
          <p:cNvPr id="336" name="Google Shape;336;p6"/>
          <p:cNvSpPr txBox="1"/>
          <p:nvPr/>
        </p:nvSpPr>
        <p:spPr>
          <a:xfrm>
            <a:off x="6427673" y="972441"/>
            <a:ext cx="1952798" cy="25677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accent5"/>
                </a:solidFill>
                <a:latin typeface="Arial"/>
                <a:ea typeface="Arial"/>
                <a:cs typeface="Arial"/>
                <a:sym typeface="Arial"/>
              </a:rPr>
              <a:t>Release images</a:t>
            </a:r>
            <a:endParaRPr b="0" i="0" sz="1100" u="none" cap="none" strike="noStrike">
              <a:solidFill>
                <a:schemeClr val="accent5"/>
              </a:solidFill>
              <a:latin typeface="Arial"/>
              <a:ea typeface="Arial"/>
              <a:cs typeface="Arial"/>
              <a:sym typeface="Arial"/>
            </a:endParaRPr>
          </a:p>
        </p:txBody>
      </p:sp>
      <p:sp>
        <p:nvSpPr>
          <p:cNvPr id="337" name="Google Shape;337;p6"/>
          <p:cNvSpPr/>
          <p:nvPr/>
        </p:nvSpPr>
        <p:spPr>
          <a:xfrm>
            <a:off x="8964387" y="296255"/>
            <a:ext cx="3127497" cy="1918060"/>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grpSp>
        <p:nvGrpSpPr>
          <p:cNvPr id="338" name="Google Shape;338;p6"/>
          <p:cNvGrpSpPr/>
          <p:nvPr/>
        </p:nvGrpSpPr>
        <p:grpSpPr>
          <a:xfrm>
            <a:off x="8977874" y="86957"/>
            <a:ext cx="3114012" cy="378713"/>
            <a:chOff x="9173370" y="2712210"/>
            <a:chExt cx="2731734" cy="378761"/>
          </a:xfrm>
        </p:grpSpPr>
        <p:sp>
          <p:nvSpPr>
            <p:cNvPr id="339" name="Google Shape;339;p6"/>
            <p:cNvSpPr/>
            <p:nvPr/>
          </p:nvSpPr>
          <p:spPr>
            <a:xfrm>
              <a:off x="9173370" y="2712210"/>
              <a:ext cx="2731734" cy="378761"/>
            </a:xfrm>
            <a:custGeom>
              <a:rect b="b" l="l" r="r" t="t"/>
              <a:pathLst>
                <a:path extrusionOk="0" h="342264" w="1696720">
                  <a:moveTo>
                    <a:pt x="1544167" y="0"/>
                  </a:moveTo>
                  <a:lnTo>
                    <a:pt x="152400" y="0"/>
                  </a:lnTo>
                  <a:lnTo>
                    <a:pt x="64293" y="2381"/>
                  </a:lnTo>
                  <a:lnTo>
                    <a:pt x="19050" y="19050"/>
                  </a:lnTo>
                  <a:lnTo>
                    <a:pt x="2381" y="64293"/>
                  </a:lnTo>
                  <a:lnTo>
                    <a:pt x="0" y="152400"/>
                  </a:lnTo>
                  <a:lnTo>
                    <a:pt x="0" y="189471"/>
                  </a:lnTo>
                  <a:lnTo>
                    <a:pt x="2381" y="277577"/>
                  </a:lnTo>
                  <a:lnTo>
                    <a:pt x="19050" y="322821"/>
                  </a:lnTo>
                  <a:lnTo>
                    <a:pt x="64293" y="339490"/>
                  </a:lnTo>
                  <a:lnTo>
                    <a:pt x="152400" y="341871"/>
                  </a:lnTo>
                  <a:lnTo>
                    <a:pt x="1544167" y="341871"/>
                  </a:lnTo>
                  <a:lnTo>
                    <a:pt x="1632273" y="339490"/>
                  </a:lnTo>
                  <a:lnTo>
                    <a:pt x="1677517" y="322821"/>
                  </a:lnTo>
                  <a:lnTo>
                    <a:pt x="1694186" y="277577"/>
                  </a:lnTo>
                  <a:lnTo>
                    <a:pt x="1696567" y="189471"/>
                  </a:lnTo>
                  <a:lnTo>
                    <a:pt x="1696567" y="152400"/>
                  </a:lnTo>
                  <a:lnTo>
                    <a:pt x="1694186" y="64293"/>
                  </a:lnTo>
                  <a:lnTo>
                    <a:pt x="1677517" y="19050"/>
                  </a:lnTo>
                  <a:lnTo>
                    <a:pt x="1632273" y="2381"/>
                  </a:lnTo>
                  <a:lnTo>
                    <a:pt x="1544167" y="0"/>
                  </a:lnTo>
                  <a:close/>
                </a:path>
              </a:pathLst>
            </a:custGeom>
            <a:solidFill>
              <a:srgbClr val="2BB7B3"/>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40" name="Google Shape;340;p6"/>
            <p:cNvSpPr txBox="1"/>
            <p:nvPr/>
          </p:nvSpPr>
          <p:spPr>
            <a:xfrm>
              <a:off x="9223908" y="2758669"/>
              <a:ext cx="2635012" cy="260328"/>
            </a:xfrm>
            <a:prstGeom prst="rect">
              <a:avLst/>
            </a:prstGeom>
            <a:noFill/>
            <a:ln>
              <a:noFill/>
            </a:ln>
          </p:spPr>
          <p:txBody>
            <a:bodyPr anchorCtr="0" anchor="t" bIns="0" lIns="0" spcFirstLastPara="1" rIns="0" wrap="square" tIns="13950">
              <a:spAutoFit/>
            </a:bodyPr>
            <a:lstStyle/>
            <a:p>
              <a:pPr indent="0" lvl="0" marL="1270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High growth period(2022~)</a:t>
              </a:r>
              <a:endParaRPr b="1" i="0" sz="1600" u="none" cap="none" strike="noStrike">
                <a:solidFill>
                  <a:schemeClr val="lt1"/>
                </a:solidFill>
                <a:latin typeface="Arial"/>
                <a:ea typeface="Arial"/>
                <a:cs typeface="Arial"/>
                <a:sym typeface="Arial"/>
              </a:endParaRPr>
            </a:p>
          </p:txBody>
        </p:sp>
      </p:grpSp>
      <p:sp>
        <p:nvSpPr>
          <p:cNvPr id="341" name="Google Shape;341;p6"/>
          <p:cNvSpPr txBox="1"/>
          <p:nvPr/>
        </p:nvSpPr>
        <p:spPr>
          <a:xfrm>
            <a:off x="9473619" y="593712"/>
            <a:ext cx="2108445" cy="256738"/>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accent5"/>
                </a:solidFill>
                <a:latin typeface="Arial"/>
                <a:ea typeface="Arial"/>
                <a:cs typeface="Arial"/>
                <a:sym typeface="Arial"/>
              </a:rPr>
              <a:t>Release NC files </a:t>
            </a:r>
            <a:endParaRPr b="0" i="0" sz="1100" u="none" cap="none" strike="noStrike">
              <a:solidFill>
                <a:schemeClr val="accent5"/>
              </a:solidFill>
              <a:latin typeface="Arial"/>
              <a:ea typeface="Arial"/>
              <a:cs typeface="Arial"/>
              <a:sym typeface="Arial"/>
            </a:endParaRPr>
          </a:p>
        </p:txBody>
      </p:sp>
      <p:sp>
        <p:nvSpPr>
          <p:cNvPr id="342" name="Google Shape;342;p6"/>
          <p:cNvSpPr/>
          <p:nvPr/>
        </p:nvSpPr>
        <p:spPr>
          <a:xfrm>
            <a:off x="8950588" y="1006099"/>
            <a:ext cx="3262928"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a:t>
            </a:r>
            <a:r>
              <a:rPr b="1" i="0" lang="en-US" sz="1600" u="none" cap="none" strike="noStrike">
                <a:solidFill>
                  <a:srgbClr val="FF0000"/>
                </a:solidFill>
                <a:latin typeface="Arial"/>
                <a:ea typeface="Arial"/>
                <a:cs typeface="Arial"/>
                <a:sym typeface="Arial"/>
              </a:rPr>
              <a:t>V.2.0.X~</a:t>
            </a:r>
            <a:r>
              <a:rPr b="1" i="0" lang="en-US" sz="1600" u="none" cap="none" strike="noStrike">
                <a:solidFill>
                  <a:schemeClr val="dk1"/>
                </a:solidFill>
                <a:latin typeface="Arial"/>
                <a:ea typeface="Arial"/>
                <a:cs typeface="Arial"/>
                <a:sym typeface="Arial"/>
              </a:rPr>
              <a:t>)</a:t>
            </a:r>
            <a:r>
              <a:rPr b="1" i="0" lang="en-US" sz="1600" u="none" cap="none" strike="noStrike">
                <a:solidFill>
                  <a:srgbClr val="0070C0"/>
                </a:solidFill>
                <a:latin typeface="Arial"/>
                <a:ea typeface="Arial"/>
                <a:cs typeface="Arial"/>
                <a:sym typeface="Arial"/>
              </a:rPr>
              <a:t> Optimizing a</a:t>
            </a:r>
            <a:r>
              <a:rPr b="1" i="0" lang="en-US" sz="1600" u="none" cap="none" strike="noStrike">
                <a:solidFill>
                  <a:schemeClr val="accent3"/>
                </a:solidFill>
                <a:latin typeface="Arial"/>
                <a:ea typeface="Arial"/>
                <a:cs typeface="Arial"/>
                <a:sym typeface="Arial"/>
              </a:rPr>
              <a:t>lgorithms i</a:t>
            </a:r>
            <a:r>
              <a:rPr b="1" i="0" lang="en-US" sz="1600" u="none" cap="none" strike="noStrike">
                <a:solidFill>
                  <a:srgbClr val="0070C0"/>
                </a:solidFill>
                <a:latin typeface="Arial"/>
                <a:ea typeface="Arial"/>
                <a:cs typeface="Arial"/>
                <a:sym typeface="Arial"/>
              </a:rPr>
              <a:t>ncluding</a:t>
            </a:r>
            <a:r>
              <a:rPr b="1" i="0" lang="en-US" sz="800" u="none" cap="none" strike="noStrike">
                <a:solidFill>
                  <a:srgbClr val="0070C0"/>
                </a:solidFill>
                <a:latin typeface="Arial"/>
                <a:ea typeface="Arial"/>
                <a:cs typeface="Arial"/>
                <a:sym typeface="Arial"/>
              </a:rPr>
              <a:t> </a:t>
            </a:r>
            <a:r>
              <a:rPr b="1" i="0" lang="en-US" sz="1600" u="none" cap="none" strike="noStrike">
                <a:solidFill>
                  <a:srgbClr val="0070C0"/>
                </a:solidFill>
                <a:latin typeface="Arial"/>
                <a:ea typeface="Arial"/>
                <a:cs typeface="Arial"/>
                <a:sym typeface="Arial"/>
              </a:rPr>
              <a:t>calibrating</a:t>
            </a:r>
            <a:r>
              <a:rPr b="1" i="0" lang="en-US" sz="800" u="none" cap="none" strike="noStrike">
                <a:solidFill>
                  <a:srgbClr val="0070C0"/>
                </a:solidFill>
                <a:latin typeface="Arial"/>
                <a:ea typeface="Arial"/>
                <a:cs typeface="Arial"/>
                <a:sym typeface="Arial"/>
              </a:rPr>
              <a:t> </a:t>
            </a:r>
            <a:r>
              <a:rPr b="1" i="0" lang="en-US" sz="1600" u="none" cap="none" strike="noStrike">
                <a:solidFill>
                  <a:srgbClr val="0070C0"/>
                </a:solidFill>
                <a:latin typeface="Arial"/>
                <a:ea typeface="Arial"/>
                <a:cs typeface="Arial"/>
                <a:sym typeface="Arial"/>
              </a:rPr>
              <a:t>parameter, promoting the cooperation of researchers </a:t>
            </a:r>
            <a:endParaRPr b="1" i="0" sz="1400" u="none" cap="none" strike="noStrike">
              <a:solidFill>
                <a:schemeClr val="dk1"/>
              </a:solidFill>
              <a:latin typeface="Arial"/>
              <a:ea typeface="Arial"/>
              <a:cs typeface="Arial"/>
              <a:sym typeface="Arial"/>
            </a:endParaRPr>
          </a:p>
        </p:txBody>
      </p:sp>
      <p:sp>
        <p:nvSpPr>
          <p:cNvPr id="343" name="Google Shape;343;p6"/>
          <p:cNvSpPr/>
          <p:nvPr/>
        </p:nvSpPr>
        <p:spPr>
          <a:xfrm rot="-1383074">
            <a:off x="890954" y="1584326"/>
            <a:ext cx="9393511" cy="2300977"/>
          </a:xfrm>
          <a:prstGeom prst="stripedRightArrow">
            <a:avLst>
              <a:gd fmla="val 50000" name="adj1"/>
              <a:gd fmla="val 50000" name="adj2"/>
            </a:avLst>
          </a:prstGeom>
          <a:solidFill>
            <a:srgbClr val="00B050">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aphicFrame>
        <p:nvGraphicFramePr>
          <p:cNvPr id="344" name="Google Shape;344;p6"/>
          <p:cNvGraphicFramePr/>
          <p:nvPr/>
        </p:nvGraphicFramePr>
        <p:xfrm>
          <a:off x="6085678" y="2620083"/>
          <a:ext cx="3000000" cy="3000000"/>
        </p:xfrm>
        <a:graphic>
          <a:graphicData uri="http://schemas.openxmlformats.org/drawingml/2006/table">
            <a:tbl>
              <a:tblPr bandRow="1" firstRow="1">
                <a:noFill/>
                <a:tableStyleId>{76B85198-9773-41CB-81F2-FBC6D8DABAE7}</a:tableStyleId>
              </a:tblPr>
              <a:tblGrid>
                <a:gridCol w="719425"/>
                <a:gridCol w="1982975"/>
                <a:gridCol w="3251175"/>
              </a:tblGrid>
              <a:tr h="21850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latin typeface="Arial"/>
                          <a:ea typeface="Arial"/>
                          <a:cs typeface="Arial"/>
                          <a:sym typeface="Arial"/>
                        </a:rPr>
                        <a:t>Prod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latin typeface="Arial"/>
                          <a:ea typeface="Arial"/>
                          <a:cs typeface="Arial"/>
                          <a:sym typeface="Arial"/>
                        </a:rPr>
                        <a:t>V2 Issue</a:t>
                      </a:r>
                      <a:endParaRPr b="1" sz="10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chemeClr val="dk1"/>
                          </a:solidFill>
                          <a:latin typeface="Arial"/>
                          <a:ea typeface="Arial"/>
                          <a:cs typeface="Arial"/>
                          <a:sym typeface="Arial"/>
                        </a:rPr>
                        <a:t>Update details</a:t>
                      </a:r>
                      <a:endParaRPr b="1" sz="1000" u="none" cap="none" strike="noStrike">
                        <a:solidFill>
                          <a:schemeClr val="dk1"/>
                        </a:solidFill>
                        <a:latin typeface="Arial"/>
                        <a:ea typeface="Arial"/>
                        <a:cs typeface="Arial"/>
                        <a:sym typeface="Arial"/>
                      </a:endParaRPr>
                    </a:p>
                  </a:txBody>
                  <a:tcPr marT="45725" marB="45725" marR="91450" marL="91450"/>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Trop O3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FF0000"/>
                        </a:buClr>
                        <a:buSzPts val="1000"/>
                        <a:buFont typeface="Arial"/>
                        <a:buNone/>
                      </a:pPr>
                      <a:r>
                        <a:rPr lang="en-US" sz="1000" u="none" cap="none" strike="noStrike">
                          <a:solidFill>
                            <a:srgbClr val="FF0000"/>
                          </a:solidFill>
                          <a:latin typeface="Arial"/>
                          <a:ea typeface="Arial"/>
                          <a:cs typeface="Arial"/>
                          <a:sym typeface="Arial"/>
                        </a:rPr>
                        <a:t>Overestimation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Fitting window,   Optimize L1 cal</a:t>
                      </a:r>
                      <a:endParaRPr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Data (Spectroscopy, Met, Solar Ref)</a:t>
                      </a:r>
                      <a:endParaRPr sz="1400" u="none" cap="none" strike="noStrike"/>
                    </a:p>
                  </a:txBody>
                  <a:tcPr marT="45725" marB="45725" marR="91450" marL="91450"/>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Total O3</a:t>
                      </a:r>
                      <a:endParaRPr sz="14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rgbClr val="0000FF"/>
                        </a:buClr>
                        <a:buSzPts val="1000"/>
                        <a:buFont typeface="Arial"/>
                        <a:buNone/>
                      </a:pPr>
                      <a:r>
                        <a:rPr lang="en-US" sz="1000" u="none" cap="none" strike="noStrike">
                          <a:solidFill>
                            <a:srgbClr val="0000FF"/>
                          </a:solidFill>
                          <a:latin typeface="Arial"/>
                          <a:ea typeface="Arial"/>
                          <a:cs typeface="Arial"/>
                          <a:sym typeface="Arial"/>
                        </a:rPr>
                        <a:t>Underestimation</a:t>
                      </a:r>
                      <a:endParaRPr sz="1400" u="none" cap="none" strike="noStrike"/>
                    </a:p>
                  </a:txBody>
                  <a:tcPr marT="45725" marB="45725" marR="91450" marL="91450">
                    <a:solidFill>
                      <a:srgbClr val="F2F2F2"/>
                    </a:solidFill>
                  </a:tcPr>
                </a:tc>
                <a:tc>
                  <a:txBody>
                    <a:bodyPr/>
                    <a:lstStyle/>
                    <a:p>
                      <a:pPr indent="0" lvl="1" marL="11113"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LUT</a:t>
                      </a:r>
                      <a:endParaRPr sz="1400" u="none" cap="none" strike="noStrike"/>
                    </a:p>
                    <a:p>
                      <a:pPr indent="0" lvl="1" marL="11113"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Data (CLD)</a:t>
                      </a:r>
                      <a:endParaRPr sz="1000" u="none" cap="none" strike="noStrike">
                        <a:solidFill>
                          <a:schemeClr val="dk1"/>
                        </a:solidFill>
                        <a:latin typeface="Arial"/>
                        <a:ea typeface="Arial"/>
                        <a:cs typeface="Arial"/>
                        <a:sym typeface="Arial"/>
                      </a:endParaRPr>
                    </a:p>
                  </a:txBody>
                  <a:tcPr marT="45725" marB="45725" marR="91450" marL="91450">
                    <a:solidFill>
                      <a:srgbClr val="F2F2F2"/>
                    </a:solidFill>
                  </a:tcPr>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NO2</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FF0000"/>
                        </a:buClr>
                        <a:buSzPts val="1000"/>
                        <a:buFont typeface="Arial"/>
                        <a:buNone/>
                      </a:pPr>
                      <a:r>
                        <a:rPr lang="en-US" sz="1000" u="none" cap="none" strike="noStrike">
                          <a:solidFill>
                            <a:srgbClr val="FF0000"/>
                          </a:solidFill>
                          <a:latin typeface="Arial"/>
                          <a:ea typeface="Arial"/>
                          <a:cs typeface="Arial"/>
                          <a:sym typeface="Arial"/>
                        </a:rPr>
                        <a:t>Overestimation</a:t>
                      </a:r>
                      <a:endParaRPr sz="1000" u="none" cap="none" strike="noStrike">
                        <a:solidFill>
                          <a:schemeClr val="dk1"/>
                        </a:solidFill>
                        <a:latin typeface="Arial"/>
                        <a:ea typeface="Arial"/>
                        <a:cs typeface="Arial"/>
                        <a:sym typeface="Arial"/>
                      </a:endParaRPr>
                    </a:p>
                  </a:txBody>
                  <a:tcPr marT="45725" marB="45725" marR="91450" marL="91450"/>
                </a:tc>
                <a:tc>
                  <a:txBody>
                    <a:bodyPr/>
                    <a:lstStyle/>
                    <a:p>
                      <a:pPr indent="0" lvl="1" marL="11113"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DOAS fitting parameter(fitting window,  O4 and H2O absorption cross section, polynomials, etc)</a:t>
                      </a:r>
                      <a:endParaRPr sz="1000" u="none" cap="none" strike="noStrike">
                        <a:solidFill>
                          <a:schemeClr val="dk1"/>
                        </a:solidFill>
                        <a:latin typeface="Arial"/>
                        <a:ea typeface="Arial"/>
                        <a:cs typeface="Arial"/>
                        <a:sym typeface="Arial"/>
                      </a:endParaRPr>
                    </a:p>
                  </a:txBody>
                  <a:tcPr marT="45725" marB="45725" marR="91450" marL="91450"/>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SO2</a:t>
                      </a:r>
                      <a:endParaRPr sz="14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Stripe </a:t>
                      </a:r>
                      <a:r>
                        <a:rPr lang="en-US" sz="900" u="none" cap="none" strike="noStrike">
                          <a:solidFill>
                            <a:schemeClr val="dk1"/>
                          </a:solidFill>
                          <a:latin typeface="Arial"/>
                          <a:ea typeface="Arial"/>
                          <a:cs typeface="Arial"/>
                          <a:sym typeface="Arial"/>
                        </a:rPr>
                        <a:t>(High conc) </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Noise </a:t>
                      </a:r>
                      <a:r>
                        <a:rPr lang="en-US" sz="900" u="none" cap="none" strike="noStrike">
                          <a:solidFill>
                            <a:schemeClr val="dk1"/>
                          </a:solidFill>
                          <a:latin typeface="Arial"/>
                          <a:ea typeface="Arial"/>
                          <a:cs typeface="Arial"/>
                          <a:sym typeface="Arial"/>
                        </a:rPr>
                        <a:t>(Low conc)</a:t>
                      </a:r>
                      <a:endParaRPr sz="1000" u="none" cap="none" strike="noStrike">
                        <a:solidFill>
                          <a:schemeClr val="dk1"/>
                        </a:solidFill>
                        <a:latin typeface="Arial"/>
                        <a:ea typeface="Arial"/>
                        <a:cs typeface="Arial"/>
                        <a:sym typeface="Arial"/>
                      </a:endParaRPr>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Slit Function (2x2 pixel binning)</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SO</a:t>
                      </a:r>
                      <a:r>
                        <a:rPr baseline="-25000" lang="en-US" sz="1000" u="none" cap="none" strike="noStrike">
                          <a:solidFill>
                            <a:schemeClr val="dk1"/>
                          </a:solidFill>
                          <a:latin typeface="Arial"/>
                          <a:ea typeface="Arial"/>
                          <a:cs typeface="Arial"/>
                          <a:sym typeface="Arial"/>
                        </a:rPr>
                        <a:t>2</a:t>
                      </a:r>
                      <a:r>
                        <a:rPr lang="en-US" sz="1000" u="none" cap="none" strike="noStrike">
                          <a:solidFill>
                            <a:schemeClr val="dk1"/>
                          </a:solidFill>
                          <a:latin typeface="Arial"/>
                          <a:ea typeface="Arial"/>
                          <a:cs typeface="Arial"/>
                          <a:sym typeface="Arial"/>
                        </a:rPr>
                        <a:t> profile</a:t>
                      </a:r>
                      <a:endParaRPr sz="1000" u="none" cap="none" strike="noStrike">
                        <a:solidFill>
                          <a:schemeClr val="dk1"/>
                        </a:solidFill>
                        <a:latin typeface="Arial"/>
                        <a:ea typeface="Arial"/>
                        <a:cs typeface="Arial"/>
                        <a:sym typeface="Arial"/>
                      </a:endParaRPr>
                    </a:p>
                  </a:txBody>
                  <a:tcPr marT="45725" marB="45725" marR="91450" marL="91450">
                    <a:solidFill>
                      <a:srgbClr val="F2F2F2"/>
                    </a:solidFill>
                  </a:tcPr>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HCHO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FF"/>
                        </a:buClr>
                        <a:buSzPts val="1000"/>
                        <a:buFont typeface="Arial"/>
                        <a:buNone/>
                      </a:pPr>
                      <a:r>
                        <a:rPr lang="en-US" sz="1000" u="none" cap="none" strike="noStrike">
                          <a:solidFill>
                            <a:srgbClr val="0000FF"/>
                          </a:solidFill>
                          <a:latin typeface="Arial"/>
                          <a:ea typeface="Arial"/>
                          <a:cs typeface="Arial"/>
                          <a:sym typeface="Arial"/>
                        </a:rPr>
                        <a:t>Underestimation</a:t>
                      </a:r>
                      <a:endParaRPr sz="10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Variable background correction</a:t>
                      </a:r>
                      <a:endParaRPr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Data (BSR)</a:t>
                      </a:r>
                      <a:endParaRPr sz="1400" u="none" cap="none" strike="noStrike"/>
                    </a:p>
                  </a:txBody>
                  <a:tcPr marT="45725" marB="45725" marR="91450" marL="91450"/>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CHOCHO</a:t>
                      </a:r>
                      <a:endParaRPr sz="14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average model conc</a:t>
                      </a:r>
                      <a:endParaRPr sz="14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Background correction</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Data (BSR, CLD)</a:t>
                      </a:r>
                      <a:endParaRPr sz="1000" u="none" cap="none" strike="noStrike">
                        <a:solidFill>
                          <a:schemeClr val="dk1"/>
                        </a:solidFill>
                        <a:latin typeface="Arial"/>
                        <a:ea typeface="Arial"/>
                        <a:cs typeface="Arial"/>
                        <a:sym typeface="Arial"/>
                      </a:endParaRPr>
                    </a:p>
                  </a:txBody>
                  <a:tcPr marT="45725" marB="45725" marR="91450" marL="91450">
                    <a:solidFill>
                      <a:srgbClr val="F2F2F2"/>
                    </a:solidFill>
                  </a:tcPr>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AOD</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B050"/>
                        </a:buClr>
                        <a:buSzPts val="1000"/>
                        <a:buFont typeface="Arial"/>
                        <a:buNone/>
                      </a:pPr>
                      <a:r>
                        <a:rPr lang="en-US" sz="1000" u="none" cap="none" strike="noStrike">
                          <a:solidFill>
                            <a:srgbClr val="00B050"/>
                          </a:solidFill>
                          <a:latin typeface="Arial"/>
                          <a:ea typeface="Arial"/>
                          <a:cs typeface="Arial"/>
                          <a:sym typeface="Arial"/>
                        </a:rPr>
                        <a:t>Hourly varying aerosol type accuracy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Threshold of AI</a:t>
                      </a:r>
                      <a:endParaRPr sz="1000" u="none" cap="none" strike="noStrike">
                        <a:solidFill>
                          <a:schemeClr val="dk1"/>
                        </a:solidFill>
                        <a:latin typeface="Arial"/>
                        <a:ea typeface="Arial"/>
                        <a:cs typeface="Arial"/>
                        <a:sym typeface="Arial"/>
                      </a:endParaRPr>
                    </a:p>
                  </a:txBody>
                  <a:tcPr marT="45725" marB="45725" marR="91450" marL="91450"/>
                </a:tc>
              </a:tr>
              <a:tr h="3246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CLD</a:t>
                      </a:r>
                      <a:endParaRPr sz="14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ECF: </a:t>
                      </a:r>
                      <a:r>
                        <a:rPr lang="en-US" sz="1000" u="none" cap="none" strike="noStrike">
                          <a:solidFill>
                            <a:srgbClr val="FF0000"/>
                          </a:solidFill>
                          <a:latin typeface="Arial"/>
                          <a:ea typeface="Arial"/>
                          <a:cs typeface="Arial"/>
                          <a:sym typeface="Arial"/>
                        </a:rPr>
                        <a:t>Overestimation</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CCP:  lower-layer</a:t>
                      </a:r>
                      <a:endParaRPr sz="14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LUT, interpolation</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Clear sky CCP as sfc P, Data (SFC)</a:t>
                      </a:r>
                      <a:endParaRPr sz="1400" u="none" cap="none" strike="noStrike"/>
                    </a:p>
                  </a:txBody>
                  <a:tcPr marT="45725" marB="45725" marR="91450" marL="91450">
                    <a:solidFill>
                      <a:srgbClr val="F2F2F2"/>
                    </a:solidFill>
                  </a:tcPr>
                </a:tc>
              </a:tr>
              <a:tr h="2185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SFC</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FF0000"/>
                        </a:buClr>
                        <a:buSzPts val="1000"/>
                        <a:buFont typeface="Arial"/>
                        <a:buNone/>
                      </a:pPr>
                      <a:r>
                        <a:rPr lang="en-US" sz="1000" u="none" cap="none" strike="noStrike">
                          <a:solidFill>
                            <a:srgbClr val="FF0000"/>
                          </a:solidFill>
                          <a:latin typeface="Arial"/>
                          <a:ea typeface="Arial"/>
                          <a:cs typeface="Arial"/>
                          <a:sym typeface="Arial"/>
                        </a:rPr>
                        <a:t>Overestimation</a:t>
                      </a:r>
                      <a:endParaRPr sz="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000"/>
                        <a:buFont typeface="Arial"/>
                        <a:buNone/>
                      </a:pPr>
                      <a:r>
                        <a:rPr lang="en-US" sz="1000" u="none" cap="none" strike="noStrike">
                          <a:solidFill>
                            <a:schemeClr val="dk1"/>
                          </a:solidFill>
                          <a:latin typeface="Arial"/>
                          <a:ea typeface="Arial"/>
                          <a:cs typeface="Arial"/>
                          <a:sym typeface="Arial"/>
                        </a:rPr>
                        <a:t>Option handling for IRR</a:t>
                      </a:r>
                      <a:endParaRPr sz="1400" u="none" cap="none" strike="noStrike"/>
                    </a:p>
                  </a:txBody>
                  <a:tcPr marT="45725" marB="45725" marR="91450" marL="9145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7"/>
          <p:cNvSpPr/>
          <p:nvPr/>
        </p:nvSpPr>
        <p:spPr>
          <a:xfrm>
            <a:off x="0" y="-45805"/>
            <a:ext cx="12192000" cy="896638"/>
          </a:xfrm>
          <a:prstGeom prst="rect">
            <a:avLst/>
          </a:prstGeom>
          <a:solidFill>
            <a:srgbClr val="D8D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Gill Sans"/>
              <a:ea typeface="Gill Sans"/>
              <a:cs typeface="Gill Sans"/>
              <a:sym typeface="Gill Sans"/>
            </a:endParaRPr>
          </a:p>
        </p:txBody>
      </p:sp>
      <p:pic>
        <p:nvPicPr>
          <p:cNvPr id="350" name="Google Shape;350;p7"/>
          <p:cNvPicPr preferRelativeResize="0"/>
          <p:nvPr/>
        </p:nvPicPr>
        <p:blipFill rotWithShape="1">
          <a:blip r:embed="rId3">
            <a:alphaModFix/>
          </a:blip>
          <a:srcRect b="0" l="0" r="0" t="0"/>
          <a:stretch/>
        </p:blipFill>
        <p:spPr>
          <a:xfrm>
            <a:off x="0" y="-45805"/>
            <a:ext cx="1055653" cy="1029262"/>
          </a:xfrm>
          <a:prstGeom prst="rect">
            <a:avLst/>
          </a:prstGeom>
          <a:noFill/>
          <a:ln>
            <a:noFill/>
          </a:ln>
        </p:spPr>
      </p:pic>
      <p:sp>
        <p:nvSpPr>
          <p:cNvPr id="351" name="Google Shape;351;p7"/>
          <p:cNvSpPr/>
          <p:nvPr/>
        </p:nvSpPr>
        <p:spPr>
          <a:xfrm>
            <a:off x="956320" y="129786"/>
            <a:ext cx="10049675"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ill Sans"/>
                <a:ea typeface="Gill Sans"/>
                <a:cs typeface="Gill Sans"/>
                <a:sym typeface="Gill Sans"/>
              </a:rPr>
              <a:t>Rep. of KOREA: Feb.16 – 26(→Mar. 11), 2024</a:t>
            </a:r>
            <a:endParaRPr b="1" i="0" sz="3600" u="none" cap="none" strike="noStrike">
              <a:solidFill>
                <a:schemeClr val="dk1"/>
              </a:solidFill>
              <a:latin typeface="Gill Sans"/>
              <a:ea typeface="Gill Sans"/>
              <a:cs typeface="Gill Sans"/>
              <a:sym typeface="Gill Sans"/>
            </a:endParaRPr>
          </a:p>
        </p:txBody>
      </p:sp>
      <p:pic>
        <p:nvPicPr>
          <p:cNvPr id="352" name="Google Shape;352;p7"/>
          <p:cNvPicPr preferRelativeResize="0"/>
          <p:nvPr/>
        </p:nvPicPr>
        <p:blipFill rotWithShape="1">
          <a:blip r:embed="rId4">
            <a:alphaModFix/>
          </a:blip>
          <a:srcRect b="0" l="0" r="0" t="0"/>
          <a:stretch/>
        </p:blipFill>
        <p:spPr>
          <a:xfrm>
            <a:off x="11188565" y="-40399"/>
            <a:ext cx="1003435" cy="1003435"/>
          </a:xfrm>
          <a:prstGeom prst="rect">
            <a:avLst/>
          </a:prstGeom>
          <a:noFill/>
          <a:ln>
            <a:noFill/>
          </a:ln>
        </p:spPr>
      </p:pic>
      <p:pic>
        <p:nvPicPr>
          <p:cNvPr id="353" name="Google Shape;353;p7"/>
          <p:cNvPicPr preferRelativeResize="0"/>
          <p:nvPr/>
        </p:nvPicPr>
        <p:blipFill rotWithShape="1">
          <a:blip r:embed="rId5">
            <a:alphaModFix/>
          </a:blip>
          <a:srcRect b="0" l="0" r="0" t="0"/>
          <a:stretch/>
        </p:blipFill>
        <p:spPr>
          <a:xfrm>
            <a:off x="9214246" y="3850226"/>
            <a:ext cx="2916894" cy="2376041"/>
          </a:xfrm>
          <a:prstGeom prst="rect">
            <a:avLst/>
          </a:prstGeom>
          <a:noFill/>
          <a:ln>
            <a:noFill/>
          </a:ln>
        </p:spPr>
      </p:pic>
      <p:pic>
        <p:nvPicPr>
          <p:cNvPr id="354" name="Google Shape;354;p7"/>
          <p:cNvPicPr preferRelativeResize="0"/>
          <p:nvPr/>
        </p:nvPicPr>
        <p:blipFill rotWithShape="1">
          <a:blip r:embed="rId6">
            <a:alphaModFix/>
          </a:blip>
          <a:srcRect b="0" l="0" r="0" t="0"/>
          <a:stretch/>
        </p:blipFill>
        <p:spPr>
          <a:xfrm>
            <a:off x="203397" y="3042317"/>
            <a:ext cx="3786510" cy="2845951"/>
          </a:xfrm>
          <a:prstGeom prst="rect">
            <a:avLst/>
          </a:prstGeom>
          <a:noFill/>
          <a:ln>
            <a:noFill/>
          </a:ln>
        </p:spPr>
      </p:pic>
      <p:sp>
        <p:nvSpPr>
          <p:cNvPr id="355" name="Google Shape;355;p7"/>
          <p:cNvSpPr/>
          <p:nvPr/>
        </p:nvSpPr>
        <p:spPr>
          <a:xfrm>
            <a:off x="203397" y="1627499"/>
            <a:ext cx="3785460" cy="1330013"/>
          </a:xfrm>
          <a:prstGeom prst="rect">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56" name="Google Shape;356;p7"/>
          <p:cNvSpPr/>
          <p:nvPr/>
        </p:nvSpPr>
        <p:spPr>
          <a:xfrm>
            <a:off x="4212795" y="1627499"/>
            <a:ext cx="3785460" cy="2964079"/>
          </a:xfrm>
          <a:prstGeom prst="rect">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57" name="Google Shape;357;p7"/>
          <p:cNvSpPr/>
          <p:nvPr/>
        </p:nvSpPr>
        <p:spPr>
          <a:xfrm>
            <a:off x="887911" y="1418578"/>
            <a:ext cx="2416431" cy="4001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Gill Sans"/>
                <a:ea typeface="Gill Sans"/>
                <a:cs typeface="Gill Sans"/>
                <a:sym typeface="Gill Sans"/>
              </a:rPr>
              <a:t>Field observations</a:t>
            </a:r>
            <a:endParaRPr b="1" i="0" sz="2000" u="none" cap="none" strike="noStrike">
              <a:solidFill>
                <a:schemeClr val="dk1"/>
              </a:solidFill>
              <a:latin typeface="Gill Sans"/>
              <a:ea typeface="Gill Sans"/>
              <a:cs typeface="Gill Sans"/>
              <a:sym typeface="Gill Sans"/>
            </a:endParaRPr>
          </a:p>
        </p:txBody>
      </p:sp>
      <p:sp>
        <p:nvSpPr>
          <p:cNvPr id="358" name="Google Shape;358;p7"/>
          <p:cNvSpPr/>
          <p:nvPr/>
        </p:nvSpPr>
        <p:spPr>
          <a:xfrm>
            <a:off x="5565152" y="1418578"/>
            <a:ext cx="1080745" cy="4001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Gill Sans"/>
                <a:ea typeface="Gill Sans"/>
                <a:cs typeface="Gill Sans"/>
                <a:sym typeface="Gill Sans"/>
              </a:rPr>
              <a:t>Models</a:t>
            </a:r>
            <a:endParaRPr b="1" i="0" sz="2000" u="none" cap="none" strike="noStrike">
              <a:solidFill>
                <a:schemeClr val="dk1"/>
              </a:solidFill>
              <a:latin typeface="Gill Sans"/>
              <a:ea typeface="Gill Sans"/>
              <a:cs typeface="Gill Sans"/>
              <a:sym typeface="Gill Sans"/>
            </a:endParaRPr>
          </a:p>
        </p:txBody>
      </p:sp>
      <p:sp>
        <p:nvSpPr>
          <p:cNvPr id="359" name="Google Shape;359;p7"/>
          <p:cNvSpPr/>
          <p:nvPr/>
        </p:nvSpPr>
        <p:spPr>
          <a:xfrm>
            <a:off x="284636" y="1818688"/>
            <a:ext cx="3622979" cy="1015663"/>
          </a:xfrm>
          <a:prstGeom prst="rect">
            <a:avLst/>
          </a:prstGeom>
          <a:solidFill>
            <a:schemeClr val="lt1"/>
          </a:solidFill>
          <a:ln>
            <a:noFill/>
          </a:ln>
        </p:spPr>
        <p:txBody>
          <a:bodyPr anchorCtr="0" anchor="t" bIns="45700" lIns="91425" spcFirstLastPara="1" rIns="91425" wrap="square" tIns="45700">
            <a:noAutofit/>
          </a:bodyPr>
          <a:lstStyle/>
          <a:p>
            <a:pPr indent="-180000" lvl="0" marL="1800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6 research aircrafts</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[Korea] B350, C90GT, 1900D, KingAirE80</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[USA] NASA DC-8, G-III</a:t>
            </a:r>
            <a:endParaRPr b="0" i="0" sz="1400" u="none" cap="none" strike="noStrike">
              <a:solidFill>
                <a:srgbClr val="000000"/>
              </a:solidFill>
              <a:latin typeface="Arial"/>
              <a:ea typeface="Arial"/>
              <a:cs typeface="Arial"/>
              <a:sym typeface="Arial"/>
            </a:endParaRPr>
          </a:p>
          <a:p>
            <a:pPr indent="-180000" lvl="0" marL="1800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4 ground sites</a:t>
            </a:r>
            <a:endParaRPr b="0" i="0" sz="1600" u="none" cap="none" strike="noStrike">
              <a:solidFill>
                <a:schemeClr val="dk1"/>
              </a:solidFill>
              <a:latin typeface="Gill Sans"/>
              <a:ea typeface="Gill Sans"/>
              <a:cs typeface="Gill Sans"/>
              <a:sym typeface="Gill Sans"/>
            </a:endParaRPr>
          </a:p>
        </p:txBody>
      </p:sp>
      <p:sp>
        <p:nvSpPr>
          <p:cNvPr id="360" name="Google Shape;360;p7"/>
          <p:cNvSpPr/>
          <p:nvPr/>
        </p:nvSpPr>
        <p:spPr>
          <a:xfrm>
            <a:off x="4295734" y="1756859"/>
            <a:ext cx="3570857" cy="2708434"/>
          </a:xfrm>
          <a:prstGeom prst="rect">
            <a:avLst/>
          </a:prstGeom>
          <a:solidFill>
            <a:schemeClr val="lt1"/>
          </a:solidFill>
          <a:ln>
            <a:noFill/>
          </a:ln>
        </p:spPr>
        <p:txBody>
          <a:bodyPr anchorCtr="0" anchor="t" bIns="45700" lIns="91425" spcFirstLastPara="1" rIns="91425" wrap="square" tIns="45700">
            <a:noAutofit/>
          </a:bodyPr>
          <a:lstStyle/>
          <a:p>
            <a:pPr indent="-179999" lvl="0" marL="179999"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Multi-model ensemble prediction </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[Korea] </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CMAQ-AJOU</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CMAQ-G</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WR</a:t>
            </a:r>
            <a:r>
              <a:rPr lang="en-US">
                <a:solidFill>
                  <a:schemeClr val="dk1"/>
                </a:solidFill>
                <a:latin typeface="Gill Sans"/>
                <a:ea typeface="Gill Sans"/>
                <a:cs typeface="Gill Sans"/>
                <a:sym typeface="Gill Sans"/>
              </a:rPr>
              <a:t>F-GC</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WRF-CHEM</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a:t>
            </a:r>
            <a:r>
              <a:rPr b="0" i="0" lang="en-US" sz="1400" u="none" cap="none" strike="noStrike">
                <a:solidFill>
                  <a:schemeClr val="dk1"/>
                </a:solidFill>
                <a:latin typeface="Gill Sans"/>
                <a:ea typeface="Gill Sans"/>
                <a:cs typeface="Gill Sans"/>
                <a:sym typeface="Gill Sans"/>
              </a:rPr>
              <a:t>C</a:t>
            </a:r>
            <a:r>
              <a:rPr lang="en-US">
                <a:solidFill>
                  <a:schemeClr val="dk1"/>
                </a:solidFill>
                <a:latin typeface="Gill Sans"/>
                <a:ea typeface="Gill Sans"/>
                <a:cs typeface="Gill Sans"/>
                <a:sym typeface="Gill Sans"/>
              </a:rPr>
              <a:t>MAQ-UNIST</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[U</a:t>
            </a:r>
            <a:r>
              <a:rPr b="0" i="0" lang="en-US" sz="1400" u="none" cap="none" strike="noStrike">
                <a:solidFill>
                  <a:schemeClr val="dk1"/>
                </a:solidFill>
                <a:latin typeface="Gill Sans"/>
                <a:ea typeface="Gill Sans"/>
                <a:cs typeface="Gill Sans"/>
                <a:sym typeface="Gill Sans"/>
              </a:rPr>
              <a:t>SA]</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WRF-Chem UCLA</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MUSICA</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GEOS-FP and GEOS-CF</a:t>
            </a:r>
            <a:br>
              <a:rPr b="0" i="0" lang="en-US" sz="1400" u="none" cap="none" strike="noStrike">
                <a:solidFill>
                  <a:schemeClr val="dk1"/>
                </a:solidFill>
                <a:latin typeface="Gill Sans"/>
                <a:ea typeface="Gill Sans"/>
                <a:cs typeface="Gill Sans"/>
                <a:sym typeface="Gill Sans"/>
              </a:rPr>
            </a:br>
            <a:r>
              <a:rPr b="0" i="0" lang="en-US" sz="1400" u="none" cap="none" strike="noStrike">
                <a:solidFill>
                  <a:schemeClr val="dk1"/>
                </a:solidFill>
                <a:latin typeface="Gill Sans"/>
                <a:ea typeface="Gill Sans"/>
                <a:cs typeface="Gill Sans"/>
                <a:sym typeface="Gill Sans"/>
              </a:rPr>
              <a:t>- UIowa WRF-Chem</a:t>
            </a:r>
            <a:endParaRPr b="0" i="0" sz="1600" u="none" cap="none" strike="noStrike">
              <a:solidFill>
                <a:schemeClr val="dk1"/>
              </a:solidFill>
              <a:latin typeface="Gill Sans"/>
              <a:ea typeface="Gill Sans"/>
              <a:cs typeface="Gill Sans"/>
              <a:sym typeface="Gill Sans"/>
            </a:endParaRPr>
          </a:p>
        </p:txBody>
      </p:sp>
      <p:sp>
        <p:nvSpPr>
          <p:cNvPr id="361" name="Google Shape;361;p7"/>
          <p:cNvSpPr/>
          <p:nvPr/>
        </p:nvSpPr>
        <p:spPr>
          <a:xfrm>
            <a:off x="8350273" y="1818688"/>
            <a:ext cx="3621594" cy="1569660"/>
          </a:xfrm>
          <a:prstGeom prst="rect">
            <a:avLst/>
          </a:prstGeom>
          <a:solidFill>
            <a:schemeClr val="lt1"/>
          </a:solidFill>
          <a:ln>
            <a:noFill/>
          </a:ln>
        </p:spPr>
        <p:txBody>
          <a:bodyPr anchorCtr="0" anchor="t" bIns="45700" lIns="91425" spcFirstLastPara="1" rIns="91425" wrap="square" tIns="45700">
            <a:noAutofit/>
          </a:bodyPr>
          <a:lstStyle/>
          <a:p>
            <a:pPr indent="-180000" lvl="0" marL="1800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Geostationary Environmental Monitoring Satellite: GEMS</a:t>
            </a:r>
            <a:endParaRPr b="0" i="0" sz="1400" u="none" cap="none" strike="noStrike">
              <a:solidFill>
                <a:srgbClr val="000000"/>
              </a:solidFill>
              <a:latin typeface="Arial"/>
              <a:ea typeface="Arial"/>
              <a:cs typeface="Arial"/>
              <a:sym typeface="Arial"/>
            </a:endParaRPr>
          </a:p>
          <a:p>
            <a:pPr indent="-180000" lvl="0" marL="1800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12 ground remote sensing sites</a:t>
            </a:r>
            <a:endParaRPr b="0" i="0" sz="1400" u="none" cap="none" strike="noStrike">
              <a:solidFill>
                <a:srgbClr val="000000"/>
              </a:solidFill>
              <a:latin typeface="Arial"/>
              <a:ea typeface="Arial"/>
              <a:cs typeface="Arial"/>
              <a:sym typeface="Arial"/>
            </a:endParaRPr>
          </a:p>
          <a:p>
            <a:pPr indent="-180000" lvl="0" marL="1800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EMSA</a:t>
            </a:r>
            <a:endParaRPr b="0" i="0" sz="1400" u="none" cap="none" strike="noStrike">
              <a:solidFill>
                <a:srgbClr val="000000"/>
              </a:solidFill>
              <a:latin typeface="Arial"/>
              <a:ea typeface="Arial"/>
              <a:cs typeface="Arial"/>
              <a:sym typeface="Arial"/>
            </a:endParaRPr>
          </a:p>
          <a:p>
            <a:pPr indent="-180000" lvl="0" marL="1800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Chemical Sonde</a:t>
            </a:r>
            <a:endParaRPr b="0" i="0" sz="1600" u="none" cap="none" strike="noStrike">
              <a:solidFill>
                <a:schemeClr val="dk1"/>
              </a:solidFill>
              <a:latin typeface="Gill Sans"/>
              <a:ea typeface="Gill Sans"/>
              <a:cs typeface="Gill Sans"/>
              <a:sym typeface="Gill Sans"/>
            </a:endParaRPr>
          </a:p>
          <a:p>
            <a:pPr indent="-78400" lvl="0" marL="1800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p:txBody>
      </p:sp>
      <p:sp>
        <p:nvSpPr>
          <p:cNvPr id="362" name="Google Shape;362;p7"/>
          <p:cNvSpPr/>
          <p:nvPr/>
        </p:nvSpPr>
        <p:spPr>
          <a:xfrm>
            <a:off x="8222193" y="1627499"/>
            <a:ext cx="3785460" cy="1541680"/>
          </a:xfrm>
          <a:prstGeom prst="rect">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363" name="Google Shape;363;p7"/>
          <p:cNvPicPr preferRelativeResize="0"/>
          <p:nvPr/>
        </p:nvPicPr>
        <p:blipFill rotWithShape="1">
          <a:blip r:embed="rId7">
            <a:alphaModFix/>
          </a:blip>
          <a:srcRect b="0" l="0" r="0" t="0"/>
          <a:stretch/>
        </p:blipFill>
        <p:spPr>
          <a:xfrm>
            <a:off x="9339785" y="2717280"/>
            <a:ext cx="2626116" cy="1220215"/>
          </a:xfrm>
          <a:prstGeom prst="rect">
            <a:avLst/>
          </a:prstGeom>
          <a:noFill/>
          <a:ln>
            <a:noFill/>
          </a:ln>
        </p:spPr>
      </p:pic>
      <p:sp>
        <p:nvSpPr>
          <p:cNvPr id="364" name="Google Shape;364;p7"/>
          <p:cNvSpPr/>
          <p:nvPr/>
        </p:nvSpPr>
        <p:spPr>
          <a:xfrm>
            <a:off x="8350273" y="1418578"/>
            <a:ext cx="3529299" cy="4001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Gill Sans"/>
                <a:ea typeface="Gill Sans"/>
                <a:cs typeface="Gill Sans"/>
                <a:sym typeface="Gill Sans"/>
              </a:rPr>
              <a:t>Satellite &amp; Remote Sensing</a:t>
            </a:r>
            <a:endParaRPr b="1" i="0" sz="2000" u="none" cap="none" strike="noStrike">
              <a:solidFill>
                <a:schemeClr val="dk1"/>
              </a:solidFill>
              <a:latin typeface="Gill Sans"/>
              <a:ea typeface="Gill Sans"/>
              <a:cs typeface="Gill Sans"/>
              <a:sym typeface="Gill Sans"/>
            </a:endParaRPr>
          </a:p>
        </p:txBody>
      </p:sp>
      <p:pic>
        <p:nvPicPr>
          <p:cNvPr id="365" name="Google Shape;365;p7"/>
          <p:cNvPicPr preferRelativeResize="0"/>
          <p:nvPr/>
        </p:nvPicPr>
        <p:blipFill rotWithShape="1">
          <a:blip r:embed="rId8">
            <a:alphaModFix/>
          </a:blip>
          <a:srcRect b="0" l="0" r="0" t="0"/>
          <a:stretch/>
        </p:blipFill>
        <p:spPr>
          <a:xfrm>
            <a:off x="851659" y="5274588"/>
            <a:ext cx="1075896" cy="527080"/>
          </a:xfrm>
          <a:prstGeom prst="rect">
            <a:avLst/>
          </a:prstGeom>
          <a:noFill/>
          <a:ln>
            <a:noFill/>
          </a:ln>
        </p:spPr>
      </p:pic>
      <p:pic>
        <p:nvPicPr>
          <p:cNvPr id="366" name="Google Shape;366;p7"/>
          <p:cNvPicPr preferRelativeResize="0"/>
          <p:nvPr/>
        </p:nvPicPr>
        <p:blipFill rotWithShape="1">
          <a:blip r:embed="rId9">
            <a:alphaModFix/>
          </a:blip>
          <a:srcRect b="0" l="0" r="0" t="0"/>
          <a:stretch/>
        </p:blipFill>
        <p:spPr>
          <a:xfrm>
            <a:off x="1924034" y="5274588"/>
            <a:ext cx="1067032" cy="522592"/>
          </a:xfrm>
          <a:prstGeom prst="rect">
            <a:avLst/>
          </a:prstGeom>
          <a:noFill/>
          <a:ln>
            <a:noFill/>
          </a:ln>
        </p:spPr>
      </p:pic>
      <p:pic>
        <p:nvPicPr>
          <p:cNvPr id="367" name="Google Shape;367;p7"/>
          <p:cNvPicPr preferRelativeResize="0"/>
          <p:nvPr/>
        </p:nvPicPr>
        <p:blipFill rotWithShape="1">
          <a:blip r:embed="rId10">
            <a:alphaModFix/>
          </a:blip>
          <a:srcRect b="0" l="0" r="0" t="0"/>
          <a:stretch/>
        </p:blipFill>
        <p:spPr>
          <a:xfrm>
            <a:off x="192361" y="5778359"/>
            <a:ext cx="1234440" cy="486000"/>
          </a:xfrm>
          <a:prstGeom prst="rect">
            <a:avLst/>
          </a:prstGeom>
          <a:noFill/>
          <a:ln>
            <a:noFill/>
          </a:ln>
        </p:spPr>
      </p:pic>
      <p:pic>
        <p:nvPicPr>
          <p:cNvPr id="368" name="Google Shape;368;p7"/>
          <p:cNvPicPr preferRelativeResize="0"/>
          <p:nvPr/>
        </p:nvPicPr>
        <p:blipFill rotWithShape="1">
          <a:blip r:embed="rId11">
            <a:alphaModFix/>
          </a:blip>
          <a:srcRect b="0" l="0" r="0" t="0"/>
          <a:stretch/>
        </p:blipFill>
        <p:spPr>
          <a:xfrm>
            <a:off x="1417473" y="5778359"/>
            <a:ext cx="1469809" cy="486000"/>
          </a:xfrm>
          <a:prstGeom prst="rect">
            <a:avLst/>
          </a:prstGeom>
          <a:noFill/>
          <a:ln>
            <a:noFill/>
          </a:ln>
        </p:spPr>
      </p:pic>
      <p:pic>
        <p:nvPicPr>
          <p:cNvPr id="369" name="Google Shape;369;p7"/>
          <p:cNvPicPr preferRelativeResize="0"/>
          <p:nvPr/>
        </p:nvPicPr>
        <p:blipFill rotWithShape="1">
          <a:blip r:embed="rId12">
            <a:alphaModFix/>
          </a:blip>
          <a:srcRect b="0" l="0" r="0" t="0"/>
          <a:stretch/>
        </p:blipFill>
        <p:spPr>
          <a:xfrm>
            <a:off x="2991066" y="5438146"/>
            <a:ext cx="1068653" cy="338149"/>
          </a:xfrm>
          <a:prstGeom prst="rect">
            <a:avLst/>
          </a:prstGeom>
          <a:noFill/>
          <a:ln>
            <a:noFill/>
          </a:ln>
        </p:spPr>
      </p:pic>
      <p:pic>
        <p:nvPicPr>
          <p:cNvPr id="370" name="Google Shape;370;p7"/>
          <p:cNvPicPr preferRelativeResize="0"/>
          <p:nvPr/>
        </p:nvPicPr>
        <p:blipFill rotWithShape="1">
          <a:blip r:embed="rId13">
            <a:alphaModFix/>
          </a:blip>
          <a:srcRect b="0" l="0" r="0" t="0"/>
          <a:stretch/>
        </p:blipFill>
        <p:spPr>
          <a:xfrm>
            <a:off x="2887282" y="5776295"/>
            <a:ext cx="1101575" cy="488063"/>
          </a:xfrm>
          <a:prstGeom prst="rect">
            <a:avLst/>
          </a:prstGeom>
          <a:noFill/>
          <a:ln>
            <a:noFill/>
          </a:ln>
        </p:spPr>
      </p:pic>
      <p:sp>
        <p:nvSpPr>
          <p:cNvPr id="371" name="Google Shape;371;p7"/>
          <p:cNvSpPr txBox="1"/>
          <p:nvPr/>
        </p:nvSpPr>
        <p:spPr>
          <a:xfrm>
            <a:off x="805401" y="5255862"/>
            <a:ext cx="393056"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Gill Sans"/>
                <a:ea typeface="Gill Sans"/>
                <a:cs typeface="Gill Sans"/>
                <a:sym typeface="Gill Sans"/>
              </a:rPr>
              <a:t>DC-8</a:t>
            </a:r>
            <a:endParaRPr b="0" i="0" sz="700" u="none" cap="none" strike="noStrike">
              <a:solidFill>
                <a:schemeClr val="dk1"/>
              </a:solidFill>
              <a:latin typeface="Gill Sans"/>
              <a:ea typeface="Gill Sans"/>
              <a:cs typeface="Gill Sans"/>
              <a:sym typeface="Gill Sans"/>
            </a:endParaRPr>
          </a:p>
        </p:txBody>
      </p:sp>
      <p:sp>
        <p:nvSpPr>
          <p:cNvPr id="372" name="Google Shape;372;p7"/>
          <p:cNvSpPr txBox="1"/>
          <p:nvPr/>
        </p:nvSpPr>
        <p:spPr>
          <a:xfrm>
            <a:off x="1862772" y="5248241"/>
            <a:ext cx="356188"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Gill Sans"/>
                <a:ea typeface="Gill Sans"/>
                <a:cs typeface="Gill Sans"/>
                <a:sym typeface="Gill Sans"/>
              </a:rPr>
              <a:t>G-III</a:t>
            </a:r>
            <a:endParaRPr b="0" i="0" sz="700" u="none" cap="none" strike="noStrike">
              <a:solidFill>
                <a:schemeClr val="dk1"/>
              </a:solidFill>
              <a:latin typeface="Gill Sans"/>
              <a:ea typeface="Gill Sans"/>
              <a:cs typeface="Gill Sans"/>
              <a:sym typeface="Gill Sans"/>
            </a:endParaRPr>
          </a:p>
        </p:txBody>
      </p:sp>
      <p:sp>
        <p:nvSpPr>
          <p:cNvPr id="373" name="Google Shape;373;p7"/>
          <p:cNvSpPr txBox="1"/>
          <p:nvPr/>
        </p:nvSpPr>
        <p:spPr>
          <a:xfrm>
            <a:off x="137378" y="5764443"/>
            <a:ext cx="447558"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Gill Sans"/>
                <a:ea typeface="Gill Sans"/>
                <a:cs typeface="Gill Sans"/>
                <a:sym typeface="Gill Sans"/>
              </a:rPr>
              <a:t>1900D</a:t>
            </a:r>
            <a:endParaRPr b="0" i="0" sz="700" u="none" cap="none" strike="noStrike">
              <a:solidFill>
                <a:schemeClr val="dk1"/>
              </a:solidFill>
              <a:latin typeface="Gill Sans"/>
              <a:ea typeface="Gill Sans"/>
              <a:cs typeface="Gill Sans"/>
              <a:sym typeface="Gill Sans"/>
            </a:endParaRPr>
          </a:p>
        </p:txBody>
      </p:sp>
      <p:sp>
        <p:nvSpPr>
          <p:cNvPr id="374" name="Google Shape;374;p7"/>
          <p:cNvSpPr txBox="1"/>
          <p:nvPr/>
        </p:nvSpPr>
        <p:spPr>
          <a:xfrm>
            <a:off x="1367882" y="5764442"/>
            <a:ext cx="452368"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Gill Sans"/>
                <a:ea typeface="Gill Sans"/>
                <a:cs typeface="Gill Sans"/>
                <a:sym typeface="Gill Sans"/>
              </a:rPr>
              <a:t>C90GT</a:t>
            </a:r>
            <a:endParaRPr b="0" i="0" sz="700" u="none" cap="none" strike="noStrike">
              <a:solidFill>
                <a:schemeClr val="dk1"/>
              </a:solidFill>
              <a:latin typeface="Gill Sans"/>
              <a:ea typeface="Gill Sans"/>
              <a:cs typeface="Gill Sans"/>
              <a:sym typeface="Gill Sans"/>
            </a:endParaRPr>
          </a:p>
        </p:txBody>
      </p:sp>
      <p:sp>
        <p:nvSpPr>
          <p:cNvPr id="375" name="Google Shape;375;p7"/>
          <p:cNvSpPr txBox="1"/>
          <p:nvPr/>
        </p:nvSpPr>
        <p:spPr>
          <a:xfrm>
            <a:off x="3697891" y="5744503"/>
            <a:ext cx="330540"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Gill Sans"/>
                <a:ea typeface="Gill Sans"/>
                <a:cs typeface="Gill Sans"/>
                <a:sym typeface="Gill Sans"/>
              </a:rPr>
              <a:t>E80</a:t>
            </a:r>
            <a:endParaRPr b="0" i="0" sz="700" u="none" cap="none" strike="noStrike">
              <a:solidFill>
                <a:schemeClr val="dk1"/>
              </a:solidFill>
              <a:latin typeface="Gill Sans"/>
              <a:ea typeface="Gill Sans"/>
              <a:cs typeface="Gill Sans"/>
              <a:sym typeface="Gill Sans"/>
            </a:endParaRPr>
          </a:p>
        </p:txBody>
      </p:sp>
      <p:sp>
        <p:nvSpPr>
          <p:cNvPr id="376" name="Google Shape;376;p7"/>
          <p:cNvSpPr txBox="1"/>
          <p:nvPr/>
        </p:nvSpPr>
        <p:spPr>
          <a:xfrm>
            <a:off x="2991065" y="5274208"/>
            <a:ext cx="997791" cy="20005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Gill Sans"/>
                <a:ea typeface="Gill Sans"/>
                <a:cs typeface="Gill Sans"/>
                <a:sym typeface="Gill Sans"/>
              </a:rPr>
              <a:t>B350</a:t>
            </a:r>
            <a:endParaRPr b="0" i="0" sz="700" u="none" cap="none" strike="noStrike">
              <a:solidFill>
                <a:schemeClr val="dk1"/>
              </a:solidFill>
              <a:latin typeface="Gill Sans"/>
              <a:ea typeface="Gill Sans"/>
              <a:cs typeface="Gill Sans"/>
              <a:sym typeface="Gill Sans"/>
            </a:endParaRPr>
          </a:p>
        </p:txBody>
      </p:sp>
      <p:sp>
        <p:nvSpPr>
          <p:cNvPr id="377" name="Google Shape;377;p7"/>
          <p:cNvSpPr/>
          <p:nvPr/>
        </p:nvSpPr>
        <p:spPr>
          <a:xfrm>
            <a:off x="1998345" y="3327388"/>
            <a:ext cx="125424" cy="125424"/>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378" name="Google Shape;378;p7"/>
          <p:cNvPicPr preferRelativeResize="0"/>
          <p:nvPr/>
        </p:nvPicPr>
        <p:blipFill rotWithShape="1">
          <a:blip r:embed="rId14">
            <a:alphaModFix/>
          </a:blip>
          <a:srcRect b="0" l="0" r="0" t="0"/>
          <a:stretch/>
        </p:blipFill>
        <p:spPr>
          <a:xfrm>
            <a:off x="2264957" y="3002931"/>
            <a:ext cx="726108" cy="513225"/>
          </a:xfrm>
          <a:prstGeom prst="rect">
            <a:avLst/>
          </a:prstGeom>
          <a:noFill/>
          <a:ln>
            <a:noFill/>
          </a:ln>
        </p:spPr>
      </p:pic>
      <p:sp>
        <p:nvSpPr>
          <p:cNvPr id="379" name="Google Shape;379;p7"/>
          <p:cNvSpPr/>
          <p:nvPr/>
        </p:nvSpPr>
        <p:spPr>
          <a:xfrm>
            <a:off x="1545810" y="4141461"/>
            <a:ext cx="125424" cy="125424"/>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380" name="Google Shape;380;p7"/>
          <p:cNvPicPr preferRelativeResize="0"/>
          <p:nvPr/>
        </p:nvPicPr>
        <p:blipFill rotWithShape="1">
          <a:blip r:embed="rId15">
            <a:alphaModFix/>
          </a:blip>
          <a:srcRect b="0" l="0" r="0" t="0"/>
          <a:stretch/>
        </p:blipFill>
        <p:spPr>
          <a:xfrm>
            <a:off x="816283" y="4126787"/>
            <a:ext cx="687307" cy="458097"/>
          </a:xfrm>
          <a:prstGeom prst="rect">
            <a:avLst/>
          </a:prstGeom>
          <a:noFill/>
          <a:ln>
            <a:noFill/>
          </a:ln>
        </p:spPr>
      </p:pic>
      <p:sp>
        <p:nvSpPr>
          <p:cNvPr id="381" name="Google Shape;381;p7"/>
          <p:cNvSpPr/>
          <p:nvPr/>
        </p:nvSpPr>
        <p:spPr>
          <a:xfrm>
            <a:off x="1853702" y="3645525"/>
            <a:ext cx="125424" cy="125424"/>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82" name="Google Shape;382;p7"/>
          <p:cNvSpPr/>
          <p:nvPr/>
        </p:nvSpPr>
        <p:spPr>
          <a:xfrm>
            <a:off x="44964" y="2940219"/>
            <a:ext cx="125424" cy="125424"/>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383" name="Google Shape;383;p7"/>
          <p:cNvPicPr preferRelativeResize="0"/>
          <p:nvPr/>
        </p:nvPicPr>
        <p:blipFill rotWithShape="1">
          <a:blip r:embed="rId16">
            <a:alphaModFix/>
          </a:blip>
          <a:srcRect b="0" l="0" r="0" t="0"/>
          <a:stretch/>
        </p:blipFill>
        <p:spPr>
          <a:xfrm>
            <a:off x="192361" y="2962043"/>
            <a:ext cx="763959" cy="426305"/>
          </a:xfrm>
          <a:prstGeom prst="rect">
            <a:avLst/>
          </a:prstGeom>
          <a:noFill/>
          <a:ln>
            <a:noFill/>
          </a:ln>
        </p:spPr>
      </p:pic>
      <p:pic>
        <p:nvPicPr>
          <p:cNvPr id="384" name="Google Shape;384;p7"/>
          <p:cNvPicPr preferRelativeResize="0"/>
          <p:nvPr/>
        </p:nvPicPr>
        <p:blipFill rotWithShape="1">
          <a:blip r:embed="rId17">
            <a:alphaModFix/>
          </a:blip>
          <a:srcRect b="0" l="0" r="0" t="0"/>
          <a:stretch/>
        </p:blipFill>
        <p:spPr>
          <a:xfrm>
            <a:off x="1089896" y="3638926"/>
            <a:ext cx="758288" cy="426305"/>
          </a:xfrm>
          <a:prstGeom prst="rect">
            <a:avLst/>
          </a:prstGeom>
          <a:noFill/>
          <a:ln>
            <a:noFill/>
          </a:ln>
        </p:spPr>
      </p:pic>
      <p:pic>
        <p:nvPicPr>
          <p:cNvPr id="385" name="Google Shape;385;p7"/>
          <p:cNvPicPr preferRelativeResize="0"/>
          <p:nvPr/>
        </p:nvPicPr>
        <p:blipFill rotWithShape="1">
          <a:blip r:embed="rId18">
            <a:alphaModFix/>
          </a:blip>
          <a:srcRect b="0" l="0" r="0" t="0"/>
          <a:stretch/>
        </p:blipFill>
        <p:spPr>
          <a:xfrm>
            <a:off x="4047098" y="4718517"/>
            <a:ext cx="2654185" cy="1505796"/>
          </a:xfrm>
          <a:prstGeom prst="rect">
            <a:avLst/>
          </a:prstGeom>
          <a:noFill/>
          <a:ln>
            <a:noFill/>
          </a:ln>
        </p:spPr>
      </p:pic>
      <p:pic>
        <p:nvPicPr>
          <p:cNvPr id="386" name="Google Shape;386;p7"/>
          <p:cNvPicPr preferRelativeResize="0"/>
          <p:nvPr/>
        </p:nvPicPr>
        <p:blipFill rotWithShape="1">
          <a:blip r:embed="rId19">
            <a:alphaModFix/>
          </a:blip>
          <a:srcRect b="0" l="0" r="0" t="0"/>
          <a:stretch/>
        </p:blipFill>
        <p:spPr>
          <a:xfrm>
            <a:off x="6740858" y="4710113"/>
            <a:ext cx="1406981" cy="1452456"/>
          </a:xfrm>
          <a:prstGeom prst="rect">
            <a:avLst/>
          </a:prstGeom>
          <a:noFill/>
          <a:ln>
            <a:noFill/>
          </a:ln>
        </p:spPr>
      </p:pic>
      <p:pic>
        <p:nvPicPr>
          <p:cNvPr id="387" name="Google Shape;387;p7"/>
          <p:cNvPicPr preferRelativeResize="0"/>
          <p:nvPr/>
        </p:nvPicPr>
        <p:blipFill rotWithShape="1">
          <a:blip r:embed="rId20">
            <a:alphaModFix/>
          </a:blip>
          <a:srcRect b="0" l="0" r="0" t="0"/>
          <a:stretch/>
        </p:blipFill>
        <p:spPr>
          <a:xfrm rot="5400000">
            <a:off x="7938681" y="4887648"/>
            <a:ext cx="1459625" cy="1091502"/>
          </a:xfrm>
          <a:prstGeom prst="rect">
            <a:avLst/>
          </a:prstGeom>
          <a:noFill/>
          <a:ln>
            <a:noFill/>
          </a:ln>
        </p:spPr>
      </p:pic>
      <p:pic>
        <p:nvPicPr>
          <p:cNvPr id="388" name="Google Shape;388;p7"/>
          <p:cNvPicPr preferRelativeResize="0"/>
          <p:nvPr/>
        </p:nvPicPr>
        <p:blipFill rotWithShape="1">
          <a:blip r:embed="rId21">
            <a:alphaModFix/>
          </a:blip>
          <a:srcRect b="0" l="0" r="0" t="0"/>
          <a:stretch/>
        </p:blipFill>
        <p:spPr>
          <a:xfrm>
            <a:off x="8123794" y="3272627"/>
            <a:ext cx="1090452" cy="14512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3" name="Shape 393"/>
        <p:cNvGrpSpPr/>
        <p:nvPr/>
      </p:nvGrpSpPr>
      <p:grpSpPr>
        <a:xfrm>
          <a:off x="0" y="0"/>
          <a:ext cx="0" cy="0"/>
          <a:chOff x="0" y="0"/>
          <a:chExt cx="0" cy="0"/>
        </a:xfrm>
      </p:grpSpPr>
      <p:grpSp>
        <p:nvGrpSpPr>
          <p:cNvPr id="394" name="Google Shape;394;p8"/>
          <p:cNvGrpSpPr/>
          <p:nvPr/>
        </p:nvGrpSpPr>
        <p:grpSpPr>
          <a:xfrm>
            <a:off x="0" y="-9568"/>
            <a:ext cx="12214842" cy="655618"/>
            <a:chOff x="0" y="-9568"/>
            <a:chExt cx="12214842" cy="655618"/>
          </a:xfrm>
        </p:grpSpPr>
        <p:grpSp>
          <p:nvGrpSpPr>
            <p:cNvPr id="395" name="Google Shape;395;p8"/>
            <p:cNvGrpSpPr/>
            <p:nvPr/>
          </p:nvGrpSpPr>
          <p:grpSpPr>
            <a:xfrm>
              <a:off x="0" y="-9568"/>
              <a:ext cx="12194645" cy="655618"/>
              <a:chOff x="0" y="-9568"/>
              <a:chExt cx="12194645" cy="655618"/>
            </a:xfrm>
          </p:grpSpPr>
          <p:pic>
            <p:nvPicPr>
              <p:cNvPr id="396" name="Google Shape;396;p8"/>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397" name="Google Shape;397;p8"/>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398" name="Google Shape;398;p8"/>
            <p:cNvGrpSpPr/>
            <p:nvPr/>
          </p:nvGrpSpPr>
          <p:grpSpPr>
            <a:xfrm>
              <a:off x="9841317" y="31950"/>
              <a:ext cx="2373525" cy="521919"/>
              <a:chOff x="2366560" y="1618848"/>
              <a:chExt cx="2859665" cy="628818"/>
            </a:xfrm>
          </p:grpSpPr>
          <p:pic>
            <p:nvPicPr>
              <p:cNvPr id="399" name="Google Shape;399;p8"/>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400" name="Google Shape;400;p8"/>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401" name="Google Shape;401;p8"/>
          <p:cNvSpPr txBox="1"/>
          <p:nvPr/>
        </p:nvSpPr>
        <p:spPr>
          <a:xfrm>
            <a:off x="1005815" y="23102"/>
            <a:ext cx="10691974"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2060"/>
              </a:buClr>
              <a:buSzPts val="3200"/>
              <a:buFont typeface="Gill Sans"/>
              <a:buNone/>
            </a:pPr>
            <a:r>
              <a:rPr b="1" i="0" lang="en-US" sz="3200" u="none" cap="none" strike="noStrike">
                <a:solidFill>
                  <a:srgbClr val="002060"/>
                </a:solidFill>
                <a:latin typeface="Gill Sans"/>
                <a:ea typeface="Gill Sans"/>
                <a:cs typeface="Gill Sans"/>
                <a:sym typeface="Gill Sans"/>
              </a:rPr>
              <a:t>SIJAQ/ASIA-AQ ground remote sensing</a:t>
            </a:r>
            <a:endParaRPr b="1" i="0" sz="3200" u="none" cap="none" strike="noStrike">
              <a:solidFill>
                <a:srgbClr val="000000"/>
              </a:solidFill>
              <a:latin typeface="Gill Sans"/>
              <a:ea typeface="Gill Sans"/>
              <a:cs typeface="Gill Sans"/>
              <a:sym typeface="Gill Sans"/>
            </a:endParaRPr>
          </a:p>
        </p:txBody>
      </p:sp>
      <p:pic>
        <p:nvPicPr>
          <p:cNvPr id="402" name="Google Shape;402;p8"/>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403" name="Google Shape;403;p8"/>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descr="A telescope on a green surface&#10;&#10;Description automatically generated" id="404" name="Google Shape;404;p8"/>
          <p:cNvPicPr preferRelativeResize="0"/>
          <p:nvPr/>
        </p:nvPicPr>
        <p:blipFill rotWithShape="1">
          <a:blip r:embed="rId6">
            <a:alphaModFix/>
          </a:blip>
          <a:srcRect b="0" l="0" r="0" t="0"/>
          <a:stretch/>
        </p:blipFill>
        <p:spPr>
          <a:xfrm flipH="1" rot="-5400000">
            <a:off x="972622" y="769172"/>
            <a:ext cx="1411194" cy="1248230"/>
          </a:xfrm>
          <a:prstGeom prst="rect">
            <a:avLst/>
          </a:prstGeom>
          <a:noFill/>
          <a:ln>
            <a:noFill/>
          </a:ln>
        </p:spPr>
      </p:pic>
      <p:pic>
        <p:nvPicPr>
          <p:cNvPr descr="A person working on a machine&#10;&#10;Description automatically generated" id="405" name="Google Shape;405;p8"/>
          <p:cNvPicPr preferRelativeResize="0"/>
          <p:nvPr/>
        </p:nvPicPr>
        <p:blipFill rotWithShape="1">
          <a:blip r:embed="rId7">
            <a:alphaModFix/>
          </a:blip>
          <a:srcRect b="0" l="0" r="0" t="0"/>
          <a:stretch/>
        </p:blipFill>
        <p:spPr>
          <a:xfrm flipH="1" rot="-5400000">
            <a:off x="2269959" y="769172"/>
            <a:ext cx="1411194" cy="1248230"/>
          </a:xfrm>
          <a:prstGeom prst="rect">
            <a:avLst/>
          </a:prstGeom>
          <a:noFill/>
          <a:ln>
            <a:noFill/>
          </a:ln>
        </p:spPr>
      </p:pic>
      <p:pic>
        <p:nvPicPr>
          <p:cNvPr descr="A machine on a roof&#10;&#10;Description automatically generated" id="406" name="Google Shape;406;p8"/>
          <p:cNvPicPr preferRelativeResize="0"/>
          <p:nvPr/>
        </p:nvPicPr>
        <p:blipFill rotWithShape="1">
          <a:blip r:embed="rId8">
            <a:alphaModFix/>
          </a:blip>
          <a:srcRect b="0" l="0" r="0" t="0"/>
          <a:stretch/>
        </p:blipFill>
        <p:spPr>
          <a:xfrm rot="5400000">
            <a:off x="3595724" y="727549"/>
            <a:ext cx="1380169" cy="1274002"/>
          </a:xfrm>
          <a:prstGeom prst="rect">
            <a:avLst/>
          </a:prstGeom>
          <a:noFill/>
          <a:ln>
            <a:noFill/>
          </a:ln>
        </p:spPr>
      </p:pic>
      <p:pic>
        <p:nvPicPr>
          <p:cNvPr descr="A machine on a field&#10;&#10;Description automatically generated with medium confidence" id="407" name="Google Shape;407;p8"/>
          <p:cNvPicPr preferRelativeResize="0"/>
          <p:nvPr/>
        </p:nvPicPr>
        <p:blipFill rotWithShape="1">
          <a:blip r:embed="rId9">
            <a:alphaModFix/>
          </a:blip>
          <a:srcRect b="0" l="0" r="0" t="0"/>
          <a:stretch/>
        </p:blipFill>
        <p:spPr>
          <a:xfrm rot="5400000">
            <a:off x="6296394" y="756240"/>
            <a:ext cx="1378856" cy="1216636"/>
          </a:xfrm>
          <a:prstGeom prst="rect">
            <a:avLst/>
          </a:prstGeom>
          <a:noFill/>
          <a:ln>
            <a:noFill/>
          </a:ln>
        </p:spPr>
      </p:pic>
      <p:pic>
        <p:nvPicPr>
          <p:cNvPr descr="A group of people on a roof&#10;&#10;Description automatically generated" id="408" name="Google Shape;408;p8"/>
          <p:cNvPicPr preferRelativeResize="0"/>
          <p:nvPr/>
        </p:nvPicPr>
        <p:blipFill rotWithShape="1">
          <a:blip r:embed="rId10">
            <a:alphaModFix/>
          </a:blip>
          <a:srcRect b="0" l="0" r="0" t="0"/>
          <a:stretch/>
        </p:blipFill>
        <p:spPr>
          <a:xfrm flipH="1">
            <a:off x="7677055" y="705289"/>
            <a:ext cx="1300792" cy="1393607"/>
          </a:xfrm>
          <a:prstGeom prst="rect">
            <a:avLst/>
          </a:prstGeom>
          <a:noFill/>
          <a:ln>
            <a:noFill/>
          </a:ln>
        </p:spPr>
      </p:pic>
      <p:pic>
        <p:nvPicPr>
          <p:cNvPr descr="A satellite dish on a field&#10;&#10;Description automatically generated with medium confidence" id="409" name="Google Shape;409;p8"/>
          <p:cNvPicPr preferRelativeResize="0"/>
          <p:nvPr/>
        </p:nvPicPr>
        <p:blipFill rotWithShape="1">
          <a:blip r:embed="rId11">
            <a:alphaModFix/>
          </a:blip>
          <a:srcRect b="0" l="0" r="0" t="0"/>
          <a:stretch/>
        </p:blipFill>
        <p:spPr>
          <a:xfrm flipH="1" rot="-5400000">
            <a:off x="4953471" y="724212"/>
            <a:ext cx="1393369" cy="1198598"/>
          </a:xfrm>
          <a:prstGeom prst="rect">
            <a:avLst/>
          </a:prstGeom>
          <a:noFill/>
          <a:ln>
            <a:noFill/>
          </a:ln>
        </p:spPr>
      </p:pic>
      <p:pic>
        <p:nvPicPr>
          <p:cNvPr descr="A camera on a tripod on a roof&#10;&#10;Description automatically generated" id="410" name="Google Shape;410;p8"/>
          <p:cNvPicPr preferRelativeResize="0"/>
          <p:nvPr/>
        </p:nvPicPr>
        <p:blipFill rotWithShape="1">
          <a:blip r:embed="rId12">
            <a:alphaModFix/>
          </a:blip>
          <a:srcRect b="0" l="0" r="0" t="0"/>
          <a:stretch/>
        </p:blipFill>
        <p:spPr>
          <a:xfrm>
            <a:off x="9018569" y="679992"/>
            <a:ext cx="1326240" cy="1444171"/>
          </a:xfrm>
          <a:prstGeom prst="rect">
            <a:avLst/>
          </a:prstGeom>
          <a:noFill/>
          <a:ln>
            <a:noFill/>
          </a:ln>
        </p:spPr>
      </p:pic>
      <p:pic>
        <p:nvPicPr>
          <p:cNvPr descr="A group of people standing outside&#10;&#10;Description automatically generated" id="411" name="Google Shape;411;p8"/>
          <p:cNvPicPr preferRelativeResize="0"/>
          <p:nvPr/>
        </p:nvPicPr>
        <p:blipFill rotWithShape="1">
          <a:blip r:embed="rId13">
            <a:alphaModFix/>
          </a:blip>
          <a:srcRect b="0" l="0" r="0" t="0"/>
          <a:stretch/>
        </p:blipFill>
        <p:spPr>
          <a:xfrm>
            <a:off x="10495690" y="680010"/>
            <a:ext cx="1466710" cy="1444172"/>
          </a:xfrm>
          <a:prstGeom prst="rect">
            <a:avLst/>
          </a:prstGeom>
          <a:noFill/>
          <a:ln>
            <a:noFill/>
          </a:ln>
        </p:spPr>
      </p:pic>
      <p:sp>
        <p:nvSpPr>
          <p:cNvPr id="412" name="Google Shape;412;p8"/>
          <p:cNvSpPr txBox="1"/>
          <p:nvPr/>
        </p:nvSpPr>
        <p:spPr>
          <a:xfrm>
            <a:off x="6377510" y="675117"/>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Suwon</a:t>
            </a:r>
            <a:endParaRPr b="1" i="0" sz="1600" u="none" cap="none" strike="noStrike">
              <a:solidFill>
                <a:schemeClr val="dk1"/>
              </a:solidFill>
              <a:latin typeface="Arial"/>
              <a:ea typeface="Arial"/>
              <a:cs typeface="Arial"/>
              <a:sym typeface="Arial"/>
            </a:endParaRPr>
          </a:p>
        </p:txBody>
      </p:sp>
      <p:sp>
        <p:nvSpPr>
          <p:cNvPr id="413" name="Google Shape;413;p8"/>
          <p:cNvSpPr txBox="1"/>
          <p:nvPr/>
        </p:nvSpPr>
        <p:spPr>
          <a:xfrm>
            <a:off x="1103224" y="690475"/>
            <a:ext cx="1248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Jincheon</a:t>
            </a:r>
            <a:endParaRPr b="1" i="0" sz="1600" u="none" cap="none" strike="noStrike">
              <a:solidFill>
                <a:schemeClr val="dk1"/>
              </a:solidFill>
              <a:latin typeface="Arial"/>
              <a:ea typeface="Arial"/>
              <a:cs typeface="Arial"/>
              <a:sym typeface="Arial"/>
            </a:endParaRPr>
          </a:p>
        </p:txBody>
      </p:sp>
      <p:sp>
        <p:nvSpPr>
          <p:cNvPr id="414" name="Google Shape;414;p8"/>
          <p:cNvSpPr txBox="1"/>
          <p:nvPr/>
        </p:nvSpPr>
        <p:spPr>
          <a:xfrm>
            <a:off x="7677050" y="675100"/>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Suwon</a:t>
            </a:r>
            <a:endParaRPr b="1" i="0" sz="1600" u="none" cap="none" strike="noStrike">
              <a:solidFill>
                <a:schemeClr val="dk1"/>
              </a:solidFill>
              <a:latin typeface="Arial"/>
              <a:ea typeface="Arial"/>
              <a:cs typeface="Arial"/>
              <a:sym typeface="Arial"/>
            </a:endParaRPr>
          </a:p>
        </p:txBody>
      </p:sp>
      <p:sp>
        <p:nvSpPr>
          <p:cNvPr id="415" name="Google Shape;415;p8"/>
          <p:cNvSpPr txBox="1"/>
          <p:nvPr/>
        </p:nvSpPr>
        <p:spPr>
          <a:xfrm>
            <a:off x="5056052" y="626825"/>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Osan</a:t>
            </a:r>
            <a:endParaRPr b="1" i="0" sz="1600" u="none" cap="none" strike="noStrike">
              <a:solidFill>
                <a:schemeClr val="dk1"/>
              </a:solidFill>
              <a:latin typeface="Arial"/>
              <a:ea typeface="Arial"/>
              <a:cs typeface="Arial"/>
              <a:sym typeface="Arial"/>
            </a:endParaRPr>
          </a:p>
        </p:txBody>
      </p:sp>
      <p:sp>
        <p:nvSpPr>
          <p:cNvPr id="416" name="Google Shape;416;p8"/>
          <p:cNvSpPr txBox="1"/>
          <p:nvPr/>
        </p:nvSpPr>
        <p:spPr>
          <a:xfrm>
            <a:off x="9177849" y="705303"/>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Suwon</a:t>
            </a:r>
            <a:endParaRPr b="1" i="0" sz="1600" u="none" cap="none" strike="noStrike">
              <a:solidFill>
                <a:schemeClr val="dk1"/>
              </a:solidFill>
              <a:latin typeface="Arial"/>
              <a:ea typeface="Arial"/>
              <a:cs typeface="Arial"/>
              <a:sym typeface="Arial"/>
            </a:endParaRPr>
          </a:p>
        </p:txBody>
      </p:sp>
      <p:sp>
        <p:nvSpPr>
          <p:cNvPr id="417" name="Google Shape;417;p8"/>
          <p:cNvSpPr txBox="1"/>
          <p:nvPr/>
        </p:nvSpPr>
        <p:spPr>
          <a:xfrm>
            <a:off x="2351455" y="623852"/>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Ansung</a:t>
            </a:r>
            <a:endParaRPr b="1" i="0" sz="1200" u="none" cap="none" strike="noStrike">
              <a:solidFill>
                <a:schemeClr val="dk1"/>
              </a:solidFill>
              <a:latin typeface="Arial"/>
              <a:ea typeface="Arial"/>
              <a:cs typeface="Arial"/>
              <a:sym typeface="Arial"/>
            </a:endParaRPr>
          </a:p>
        </p:txBody>
      </p:sp>
      <p:sp>
        <p:nvSpPr>
          <p:cNvPr id="418" name="Google Shape;418;p8"/>
          <p:cNvSpPr txBox="1"/>
          <p:nvPr/>
        </p:nvSpPr>
        <p:spPr>
          <a:xfrm>
            <a:off x="10495711" y="675128"/>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Suwon</a:t>
            </a:r>
            <a:endParaRPr b="1" i="0" sz="1600" u="none" cap="none" strike="noStrike">
              <a:solidFill>
                <a:schemeClr val="dk1"/>
              </a:solidFill>
              <a:latin typeface="Arial"/>
              <a:ea typeface="Arial"/>
              <a:cs typeface="Arial"/>
              <a:sym typeface="Arial"/>
            </a:endParaRPr>
          </a:p>
        </p:txBody>
      </p:sp>
      <p:sp>
        <p:nvSpPr>
          <p:cNvPr id="419" name="Google Shape;419;p8"/>
          <p:cNvSpPr txBox="1"/>
          <p:nvPr/>
        </p:nvSpPr>
        <p:spPr>
          <a:xfrm>
            <a:off x="3701139" y="626825"/>
            <a:ext cx="10077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chemeClr val="dk1"/>
                </a:solidFill>
                <a:latin typeface="Arial"/>
                <a:ea typeface="Arial"/>
                <a:cs typeface="Arial"/>
                <a:sym typeface="Arial"/>
              </a:rPr>
              <a:t>CBNU</a:t>
            </a:r>
            <a:endParaRPr b="1" i="0" sz="1200" u="none" cap="none" strike="noStrike">
              <a:solidFill>
                <a:schemeClr val="dk1"/>
              </a:solidFill>
              <a:latin typeface="Arial"/>
              <a:ea typeface="Arial"/>
              <a:cs typeface="Arial"/>
              <a:sym typeface="Arial"/>
            </a:endParaRPr>
          </a:p>
        </p:txBody>
      </p:sp>
      <p:pic>
        <p:nvPicPr>
          <p:cNvPr id="420" name="Google Shape;420;p8"/>
          <p:cNvPicPr preferRelativeResize="0"/>
          <p:nvPr/>
        </p:nvPicPr>
        <p:blipFill rotWithShape="1">
          <a:blip r:embed="rId14">
            <a:alphaModFix/>
          </a:blip>
          <a:srcRect b="0" l="0" r="0" t="0"/>
          <a:stretch/>
        </p:blipFill>
        <p:spPr>
          <a:xfrm>
            <a:off x="38150" y="2402750"/>
            <a:ext cx="4729751" cy="3191529"/>
          </a:xfrm>
          <a:prstGeom prst="rect">
            <a:avLst/>
          </a:prstGeom>
          <a:noFill/>
          <a:ln>
            <a:noFill/>
          </a:ln>
        </p:spPr>
      </p:pic>
      <p:pic>
        <p:nvPicPr>
          <p:cNvPr id="421" name="Google Shape;421;p8"/>
          <p:cNvPicPr preferRelativeResize="0"/>
          <p:nvPr/>
        </p:nvPicPr>
        <p:blipFill rotWithShape="1">
          <a:blip r:embed="rId15">
            <a:alphaModFix/>
          </a:blip>
          <a:srcRect b="0" l="0" r="0" t="0"/>
          <a:stretch/>
        </p:blipFill>
        <p:spPr>
          <a:xfrm>
            <a:off x="7449200" y="2789836"/>
            <a:ext cx="4513200" cy="1943984"/>
          </a:xfrm>
          <a:prstGeom prst="rect">
            <a:avLst/>
          </a:prstGeom>
          <a:noFill/>
          <a:ln>
            <a:noFill/>
          </a:ln>
        </p:spPr>
      </p:pic>
      <p:pic>
        <p:nvPicPr>
          <p:cNvPr id="422" name="Google Shape;422;p8"/>
          <p:cNvPicPr preferRelativeResize="0"/>
          <p:nvPr/>
        </p:nvPicPr>
        <p:blipFill rotWithShape="1">
          <a:blip r:embed="rId16">
            <a:alphaModFix/>
          </a:blip>
          <a:srcRect b="0" l="0" r="0" t="0"/>
          <a:stretch/>
        </p:blipFill>
        <p:spPr>
          <a:xfrm>
            <a:off x="4489725" y="2603501"/>
            <a:ext cx="4880714" cy="22144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7" name="Shape 427"/>
        <p:cNvGrpSpPr/>
        <p:nvPr/>
      </p:nvGrpSpPr>
      <p:grpSpPr>
        <a:xfrm>
          <a:off x="0" y="0"/>
          <a:ext cx="0" cy="0"/>
          <a:chOff x="0" y="0"/>
          <a:chExt cx="0" cy="0"/>
        </a:xfrm>
      </p:grpSpPr>
      <p:grpSp>
        <p:nvGrpSpPr>
          <p:cNvPr id="428" name="Google Shape;428;p9"/>
          <p:cNvGrpSpPr/>
          <p:nvPr/>
        </p:nvGrpSpPr>
        <p:grpSpPr>
          <a:xfrm>
            <a:off x="0" y="-9568"/>
            <a:ext cx="12214842" cy="655618"/>
            <a:chOff x="0" y="-9568"/>
            <a:chExt cx="12214842" cy="655618"/>
          </a:xfrm>
        </p:grpSpPr>
        <p:grpSp>
          <p:nvGrpSpPr>
            <p:cNvPr id="429" name="Google Shape;429;p9"/>
            <p:cNvGrpSpPr/>
            <p:nvPr/>
          </p:nvGrpSpPr>
          <p:grpSpPr>
            <a:xfrm>
              <a:off x="0" y="-9568"/>
              <a:ext cx="12194645" cy="655618"/>
              <a:chOff x="0" y="-9568"/>
              <a:chExt cx="12194645" cy="655618"/>
            </a:xfrm>
          </p:grpSpPr>
          <p:pic>
            <p:nvPicPr>
              <p:cNvPr id="430" name="Google Shape;430;p9"/>
              <p:cNvPicPr preferRelativeResize="0"/>
              <p:nvPr/>
            </p:nvPicPr>
            <p:blipFill rotWithShape="1">
              <a:blip r:embed="rId3">
                <a:alphaModFix/>
              </a:blip>
              <a:srcRect b="0" l="0" r="0" t="0"/>
              <a:stretch/>
            </p:blipFill>
            <p:spPr>
              <a:xfrm>
                <a:off x="2644" y="-9568"/>
                <a:ext cx="12192001" cy="609899"/>
              </a:xfrm>
              <a:prstGeom prst="rect">
                <a:avLst/>
              </a:prstGeom>
              <a:noFill/>
              <a:ln>
                <a:noFill/>
              </a:ln>
            </p:spPr>
          </p:pic>
          <p:sp>
            <p:nvSpPr>
              <p:cNvPr id="431" name="Google Shape;431;p9"/>
              <p:cNvSpPr/>
              <p:nvPr/>
            </p:nvSpPr>
            <p:spPr>
              <a:xfrm>
                <a:off x="0" y="600331"/>
                <a:ext cx="12192000" cy="4571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grpSp>
        <p:grpSp>
          <p:nvGrpSpPr>
            <p:cNvPr id="432" name="Google Shape;432;p9"/>
            <p:cNvGrpSpPr/>
            <p:nvPr/>
          </p:nvGrpSpPr>
          <p:grpSpPr>
            <a:xfrm>
              <a:off x="9841317" y="31950"/>
              <a:ext cx="2373525" cy="521919"/>
              <a:chOff x="2366560" y="1618848"/>
              <a:chExt cx="2859665" cy="628818"/>
            </a:xfrm>
          </p:grpSpPr>
          <p:pic>
            <p:nvPicPr>
              <p:cNvPr id="433" name="Google Shape;433;p9"/>
              <p:cNvPicPr preferRelativeResize="0"/>
              <p:nvPr/>
            </p:nvPicPr>
            <p:blipFill rotWithShape="1">
              <a:blip r:embed="rId4">
                <a:alphaModFix/>
              </a:blip>
              <a:srcRect b="0" l="0" r="0" t="0"/>
              <a:stretch/>
            </p:blipFill>
            <p:spPr>
              <a:xfrm>
                <a:off x="2366560" y="1707006"/>
                <a:ext cx="2821873" cy="540660"/>
              </a:xfrm>
              <a:prstGeom prst="rect">
                <a:avLst/>
              </a:prstGeom>
              <a:noFill/>
              <a:ln>
                <a:noFill/>
              </a:ln>
            </p:spPr>
          </p:pic>
          <p:sp>
            <p:nvSpPr>
              <p:cNvPr id="434" name="Google Shape;434;p9"/>
              <p:cNvSpPr txBox="1"/>
              <p:nvPr/>
            </p:nvSpPr>
            <p:spPr>
              <a:xfrm>
                <a:off x="4355977" y="1618848"/>
                <a:ext cx="870248" cy="333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1200"/>
                  <a:buFont typeface="Times New Roman"/>
                  <a:buNone/>
                </a:pPr>
                <a:r>
                  <a:rPr b="1" i="1" lang="en-US" sz="1200" u="none" cap="none" strike="noStrike">
                    <a:solidFill>
                      <a:srgbClr val="4472C4"/>
                    </a:solidFill>
                    <a:latin typeface="Times New Roman"/>
                    <a:ea typeface="Times New Roman"/>
                    <a:cs typeface="Times New Roman"/>
                    <a:sym typeface="Times New Roman"/>
                  </a:rPr>
                  <a:t>+Pride </a:t>
                </a:r>
                <a:endParaRPr b="1" i="1" sz="1200" u="none" cap="none" strike="noStrike">
                  <a:solidFill>
                    <a:srgbClr val="4472C4"/>
                  </a:solidFill>
                  <a:latin typeface="Times New Roman"/>
                  <a:ea typeface="Times New Roman"/>
                  <a:cs typeface="Times New Roman"/>
                  <a:sym typeface="Times New Roman"/>
                </a:endParaRPr>
              </a:p>
            </p:txBody>
          </p:sp>
        </p:grpSp>
      </p:grpSp>
      <p:sp>
        <p:nvSpPr>
          <p:cNvPr id="435" name="Google Shape;435;p9"/>
          <p:cNvSpPr txBox="1"/>
          <p:nvPr/>
        </p:nvSpPr>
        <p:spPr>
          <a:xfrm>
            <a:off x="1005815" y="70002"/>
            <a:ext cx="533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Gill Sans"/>
              <a:buNone/>
            </a:pPr>
            <a:r>
              <a:rPr b="1" i="0" lang="en-US" sz="3200" u="none" cap="none" strike="noStrike">
                <a:solidFill>
                  <a:srgbClr val="000000"/>
                </a:solidFill>
                <a:latin typeface="Gill Sans"/>
                <a:ea typeface="Gill Sans"/>
                <a:cs typeface="Gill Sans"/>
                <a:sym typeface="Gill Sans"/>
              </a:rPr>
              <a:t>GEMS evaluation</a:t>
            </a:r>
            <a:endParaRPr b="1" i="0" sz="3200" u="none" cap="none" strike="noStrike">
              <a:solidFill>
                <a:srgbClr val="000000"/>
              </a:solidFill>
              <a:latin typeface="Arial"/>
              <a:ea typeface="Arial"/>
              <a:cs typeface="Arial"/>
              <a:sym typeface="Arial"/>
            </a:endParaRPr>
          </a:p>
        </p:txBody>
      </p:sp>
      <p:pic>
        <p:nvPicPr>
          <p:cNvPr id="436" name="Google Shape;436;p9"/>
          <p:cNvPicPr preferRelativeResize="0"/>
          <p:nvPr/>
        </p:nvPicPr>
        <p:blipFill rotWithShape="1">
          <a:blip r:embed="rId5">
            <a:alphaModFix/>
          </a:blip>
          <a:srcRect b="0" l="0" r="0" t="0"/>
          <a:stretch/>
        </p:blipFill>
        <p:spPr>
          <a:xfrm>
            <a:off x="35975" y="-23867"/>
            <a:ext cx="725487" cy="829128"/>
          </a:xfrm>
          <a:prstGeom prst="rect">
            <a:avLst/>
          </a:prstGeom>
          <a:noFill/>
          <a:ln>
            <a:noFill/>
          </a:ln>
        </p:spPr>
      </p:pic>
      <p:sp>
        <p:nvSpPr>
          <p:cNvPr id="437" name="Google Shape;437;p9"/>
          <p:cNvSpPr txBox="1"/>
          <p:nvPr/>
        </p:nvSpPr>
        <p:spPr>
          <a:xfrm>
            <a:off x="6562" y="-6938"/>
            <a:ext cx="7631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 2</a:t>
            </a:r>
            <a:endParaRPr b="0" i="0" sz="1400" u="none" cap="none" strike="noStrike">
              <a:solidFill>
                <a:srgbClr val="000000"/>
              </a:solidFill>
              <a:latin typeface="Arial"/>
              <a:ea typeface="Arial"/>
              <a:cs typeface="Arial"/>
              <a:sym typeface="Arial"/>
            </a:endParaRPr>
          </a:p>
        </p:txBody>
      </p:sp>
      <p:pic>
        <p:nvPicPr>
          <p:cNvPr id="438" name="Google Shape;438;p9"/>
          <p:cNvPicPr preferRelativeResize="0"/>
          <p:nvPr/>
        </p:nvPicPr>
        <p:blipFill rotWithShape="1">
          <a:blip r:embed="rId6">
            <a:alphaModFix/>
          </a:blip>
          <a:srcRect b="0" l="0" r="0" t="0"/>
          <a:stretch/>
        </p:blipFill>
        <p:spPr>
          <a:xfrm>
            <a:off x="524125" y="1815900"/>
            <a:ext cx="10929124" cy="4805327"/>
          </a:xfrm>
          <a:prstGeom prst="rect">
            <a:avLst/>
          </a:prstGeom>
          <a:noFill/>
          <a:ln>
            <a:noFill/>
          </a:ln>
        </p:spPr>
      </p:pic>
      <p:sp>
        <p:nvSpPr>
          <p:cNvPr id="439" name="Google Shape;439;p9"/>
          <p:cNvSpPr txBox="1"/>
          <p:nvPr/>
        </p:nvSpPr>
        <p:spPr>
          <a:xfrm>
            <a:off x="761462" y="767223"/>
            <a:ext cx="1063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GEMS products are evaluated with in-situ, aircraft, ground remote sensing measurement </a:t>
            </a:r>
            <a:r>
              <a:rPr b="0" i="0" lang="en-US" sz="1500" u="none" cap="none" strike="noStrike">
                <a:solidFill>
                  <a:schemeClr val="dk1"/>
                </a:solidFill>
                <a:latin typeface="Arial"/>
                <a:ea typeface="Arial"/>
                <a:cs typeface="Arial"/>
                <a:sym typeface="Arial"/>
              </a:rPr>
              <a:t>(</a:t>
            </a:r>
            <a:r>
              <a:rPr b="0" i="0" lang="en-US" sz="1500" u="none" cap="none" strike="noStrike">
                <a:solidFill>
                  <a:schemeClr val="dk1"/>
                </a:solidFill>
                <a:latin typeface="Gill Sans"/>
                <a:ea typeface="Gill Sans"/>
                <a:cs typeface="Gill Sans"/>
                <a:sym typeface="Gill Sans"/>
              </a:rPr>
              <a:t>AOD: R=0.66~0.74, NO2 : R=0.83~0.88, SO2 : R=0.70, O3 : R=0.99, HCHO: R=0.53, CHOCHO: R=0.57)</a:t>
            </a:r>
            <a:endParaRPr b="0" i="0" sz="21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1_디자인 사용자 지정">
  <a:themeElements>
    <a:clrScheme name="따뜻한 파란색">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