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25"/>
  </p:notesMasterIdLst>
  <p:handoutMasterIdLst>
    <p:handoutMasterId r:id="rId26"/>
  </p:handoutMasterIdLst>
  <p:sldIdLst>
    <p:sldId id="278" r:id="rId6"/>
    <p:sldId id="300" r:id="rId7"/>
    <p:sldId id="1399" r:id="rId8"/>
    <p:sldId id="1387" r:id="rId9"/>
    <p:sldId id="1409" r:id="rId10"/>
    <p:sldId id="1403" r:id="rId11"/>
    <p:sldId id="1377" r:id="rId12"/>
    <p:sldId id="283" r:id="rId13"/>
    <p:sldId id="1404" r:id="rId14"/>
    <p:sldId id="1388" r:id="rId15"/>
    <p:sldId id="1415" r:id="rId16"/>
    <p:sldId id="1407" r:id="rId17"/>
    <p:sldId id="1389" r:id="rId18"/>
    <p:sldId id="1405" r:id="rId19"/>
    <p:sldId id="1400" r:id="rId20"/>
    <p:sldId id="1401" r:id="rId21"/>
    <p:sldId id="1414" r:id="rId22"/>
    <p:sldId id="1408" r:id="rId23"/>
    <p:sldId id="1398" r:id="rId2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11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9600"/>
    <a:srgbClr val="FCF4CE"/>
    <a:srgbClr val="B6B3A0"/>
    <a:srgbClr val="D9117E"/>
    <a:srgbClr val="5DC1FF"/>
    <a:srgbClr val="37B0FB"/>
    <a:srgbClr val="009AD0"/>
    <a:srgbClr val="94B333"/>
    <a:srgbClr val="BB9301"/>
    <a:srgbClr val="E8C2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81" autoAdjust="0"/>
    <p:restoredTop sz="94660"/>
  </p:normalViewPr>
  <p:slideViewPr>
    <p:cSldViewPr snapToGrid="0" showGuides="1">
      <p:cViewPr varScale="1">
        <p:scale>
          <a:sx n="163" d="100"/>
          <a:sy n="163" d="100"/>
        </p:scale>
        <p:origin x="246" y="138"/>
      </p:cViewPr>
      <p:guideLst>
        <p:guide orient="horz" pos="2160"/>
        <p:guide pos="411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75" d="100"/>
          <a:sy n="75" d="100"/>
        </p:scale>
        <p:origin x="1911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E3CC217A-F9D7-47C3-B542-AAA915BA419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E7CD6EC-38D3-4F9F-824F-27FD60C73D3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0980D6-5DF0-463D-BFB7-BC7EA5530348}" type="datetimeFigureOut">
              <a:rPr lang="de-DE" smtClean="0"/>
              <a:t>29.05.2025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D3B72A2-2A97-46A2-B0E6-3DFA689BB9E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F749A1E-B8C3-415F-AC4C-200E5AD7884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D9C69D-BBB7-4804-A517-DD8710202B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55849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535C94-B646-4D4D-A5E3-882C7E78FF5D}" type="datetimeFigureOut">
              <a:rPr lang="de-DE" smtClean="0"/>
              <a:t>29.05.2025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28433A-3D12-444A-8A1F-2969B3EF30A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0615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E292B943-63E8-4E1E-B31E-5FE3860900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5CF0C306-39D7-4EAE-89DF-69763743BA67}"/>
              </a:ext>
            </a:extLst>
          </p:cNvPr>
          <p:cNvSpPr/>
          <p:nvPr userDrawn="1"/>
        </p:nvSpPr>
        <p:spPr>
          <a:xfrm>
            <a:off x="0" y="0"/>
            <a:ext cx="695325" cy="68580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E5C513F-BDE5-4EEA-A208-17CFB8B9C3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6" y="3809454"/>
            <a:ext cx="9697665" cy="1141439"/>
          </a:xfrm>
          <a:solidFill>
            <a:schemeClr val="accent1">
              <a:lumMod val="50000"/>
              <a:alpha val="80000"/>
            </a:schemeClr>
          </a:solidFill>
          <a:ln>
            <a:noFill/>
          </a:ln>
        </p:spPr>
        <p:txBody>
          <a:bodyPr lIns="288000" tIns="144000" rIns="432000" bIns="144000" anchor="ctr">
            <a:normAutofit/>
          </a:bodyPr>
          <a:lstStyle>
            <a:lvl1pPr marL="717550" indent="0" algn="l">
              <a:buNone/>
              <a:defRPr sz="16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52A8061A-9228-4DB0-8D9D-1B65E6A7D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000" y="323750"/>
            <a:ext cx="9541821" cy="3221856"/>
          </a:xfrm>
        </p:spPr>
        <p:txBody>
          <a:bodyPr lIns="216000" tIns="0" rIns="0" bIns="108000" anchor="b">
            <a:noAutofit/>
          </a:bodyPr>
          <a:lstStyle>
            <a:lvl1pPr>
              <a:defRPr sz="4800" b="1" cap="all" baseline="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45B16576-B954-4493-9E58-E9C5386E812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2991" y="5268397"/>
            <a:ext cx="1532709" cy="1265853"/>
          </a:xfrm>
          <a:prstGeom prst="rect">
            <a:avLst/>
          </a:prstGeom>
        </p:spPr>
      </p:pic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E58F85F-E39F-6DF2-648B-F85C48FB19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E76295D-E20E-919F-946F-82E3A703EF7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425600" y="6544800"/>
            <a:ext cx="4114800" cy="257774"/>
          </a:xfrm>
        </p:spPr>
        <p:txBody>
          <a:bodyPr/>
          <a:lstStyle/>
          <a:p>
            <a:r>
              <a:rPr lang="de-DE" dirty="0"/>
              <a:t>Name des Vortragenden, Institut, Datum</a:t>
            </a:r>
          </a:p>
        </p:txBody>
      </p:sp>
    </p:spTree>
    <p:extLst>
      <p:ext uri="{BB962C8B-B14F-4D97-AF65-F5344CB8AC3E}">
        <p14:creationId xmlns:p14="http://schemas.microsoft.com/office/powerpoint/2010/main" val="3611998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 blau Mus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81FCDC8-3081-4340-AF3B-5B61880598E5}"/>
              </a:ext>
            </a:extLst>
          </p:cNvPr>
          <p:cNvSpPr/>
          <p:nvPr userDrawn="1"/>
        </p:nvSpPr>
        <p:spPr>
          <a:xfrm>
            <a:off x="-1" y="-2406"/>
            <a:ext cx="12192001" cy="68604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57C04B8-FAE9-4576-9D50-12084ACA00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6948ECD-4444-4227-81E3-3211A0E717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2"/>
          </a:xfrm>
          <a:prstGeom prst="rect">
            <a:avLst/>
          </a:prstGeom>
        </p:spPr>
      </p:pic>
      <p:graphicFrame>
        <p:nvGraphicFramePr>
          <p:cNvPr id="10" name="Tabellenplatzhalter 7">
            <a:extLst>
              <a:ext uri="{FF2B5EF4-FFF2-40B4-BE49-F238E27FC236}">
                <a16:creationId xmlns:a16="http://schemas.microsoft.com/office/drawing/2014/main" id="{1C20BEF9-F6A4-4E18-813E-7C7A4A89EFB4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3136610939"/>
              </p:ext>
            </p:extLst>
          </p:nvPr>
        </p:nvGraphicFramePr>
        <p:xfrm>
          <a:off x="695325" y="1628775"/>
          <a:ext cx="10801350" cy="29419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160270">
                  <a:extLst>
                    <a:ext uri="{9D8B030D-6E8A-4147-A177-3AD203B41FA5}">
                      <a16:colId xmlns:a16="http://schemas.microsoft.com/office/drawing/2014/main" val="3414773314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4143605508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3205677931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51638767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411794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Titel 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Titel 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Titel 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Titel 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Titel 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01653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1.1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C1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2.1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C1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3.1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C1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4.1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C1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5.1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C1F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61409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1.2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2.2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3.2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4.2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5.2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9801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1.3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C1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2.3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C1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3.3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C1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4.3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C1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5.3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C1F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94922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1.4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2.4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3.4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4.4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5.4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470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1.5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C1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2.5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C1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3.5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C1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4.5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C1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5.5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C1F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7931053"/>
                  </a:ext>
                </a:extLst>
              </a:tr>
            </a:tbl>
          </a:graphicData>
        </a:graphic>
      </p:graphicFrame>
      <p:sp>
        <p:nvSpPr>
          <p:cNvPr id="3" name="Textfeld 2">
            <a:extLst>
              <a:ext uri="{FF2B5EF4-FFF2-40B4-BE49-F238E27FC236}">
                <a16:creationId xmlns:a16="http://schemas.microsoft.com/office/drawing/2014/main" id="{DFA15C25-778F-45D2-A70E-06F46D1BF03A}"/>
              </a:ext>
            </a:extLst>
          </p:cNvPr>
          <p:cNvSpPr txBox="1"/>
          <p:nvPr userDrawn="1"/>
        </p:nvSpPr>
        <p:spPr>
          <a:xfrm>
            <a:off x="695325" y="333375"/>
            <a:ext cx="10056092" cy="985286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</a:pPr>
            <a:r>
              <a:rPr lang="de-DE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Mustertabelle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89CAA27B-59B5-D915-6398-75A94668C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Name des Vortragenden, Institut, Datum</a:t>
            </a:r>
          </a:p>
        </p:txBody>
      </p:sp>
    </p:spTree>
    <p:extLst>
      <p:ext uri="{BB962C8B-B14F-4D97-AF65-F5344CB8AC3E}">
        <p14:creationId xmlns:p14="http://schemas.microsoft.com/office/powerpoint/2010/main" val="349227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grü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43B56E86-EFEB-4205-AA4A-9F3E82413F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5CF0C306-39D7-4EAE-89DF-69763743BA67}"/>
              </a:ext>
            </a:extLst>
          </p:cNvPr>
          <p:cNvSpPr/>
          <p:nvPr userDrawn="1"/>
        </p:nvSpPr>
        <p:spPr>
          <a:xfrm>
            <a:off x="0" y="0"/>
            <a:ext cx="695325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E5C513F-BDE5-4EEA-A208-17CFB8B9C3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6" y="3803209"/>
            <a:ext cx="9697665" cy="1141438"/>
          </a:xfrm>
          <a:solidFill>
            <a:schemeClr val="accent4">
              <a:lumMod val="50000"/>
              <a:alpha val="80000"/>
            </a:schemeClr>
          </a:solidFill>
        </p:spPr>
        <p:txBody>
          <a:bodyPr lIns="288000" tIns="144000" rIns="432000" bIns="144000" anchor="ctr">
            <a:normAutofit/>
          </a:bodyPr>
          <a:lstStyle>
            <a:lvl1pPr marL="717550" indent="0" algn="l">
              <a:lnSpc>
                <a:spcPct val="100000"/>
              </a:lnSpc>
              <a:spcBef>
                <a:spcPts val="1000"/>
              </a:spcBef>
              <a:buNone/>
              <a:defRPr sz="16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52A8061A-9228-4DB0-8D9D-1B65E6A7D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000" y="333374"/>
            <a:ext cx="9541821" cy="3205985"/>
          </a:xfrm>
        </p:spPr>
        <p:txBody>
          <a:bodyPr lIns="216000" tIns="0" rIns="0" bIns="108000" anchor="b">
            <a:noAutofit/>
          </a:bodyPr>
          <a:lstStyle>
            <a:lvl1pPr>
              <a:defRPr sz="4800" b="1" cap="all" baseline="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34066C5-F371-4079-BEC5-D83B78D0CFE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2991" y="5268397"/>
            <a:ext cx="1532709" cy="1265853"/>
          </a:xfrm>
          <a:prstGeom prst="rect">
            <a:avLst/>
          </a:prstGeom>
        </p:spPr>
      </p:pic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BC05F074-4978-BB63-F797-D5FCF996151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425600" y="6544800"/>
            <a:ext cx="4114800" cy="257774"/>
          </a:xfrm>
        </p:spPr>
        <p:txBody>
          <a:bodyPr/>
          <a:lstStyle/>
          <a:p>
            <a:r>
              <a:rPr lang="de-DE"/>
              <a:t>Name des Vortragenden, Institut, Datum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709CECA-60EA-35F9-5F27-CF64A7C8971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446850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titel grü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2">
            <a:extLst>
              <a:ext uri="{FF2B5EF4-FFF2-40B4-BE49-F238E27FC236}">
                <a16:creationId xmlns:a16="http://schemas.microsoft.com/office/drawing/2014/main" id="{AF35D6C1-0699-3B81-DD6A-0016F7A8D7E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87338" y="0"/>
            <a:ext cx="11904662" cy="68580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>
              <a:defRPr>
                <a:solidFill>
                  <a:srgbClr val="D9117E"/>
                </a:solidFill>
              </a:defRPr>
            </a:lvl1pPr>
          </a:lstStyle>
          <a:p>
            <a:r>
              <a:rPr lang="de-DE" dirty="0"/>
              <a:t>Platzhaltermotiv ersetzen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6CCAB873-861B-47E3-BAE9-07181DA521FB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E04937E-4444-4817-AF16-D7E7EA0FEAF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3" name="Titel 12">
            <a:extLst>
              <a:ext uri="{FF2B5EF4-FFF2-40B4-BE49-F238E27FC236}">
                <a16:creationId xmlns:a16="http://schemas.microsoft.com/office/drawing/2014/main" id="{A0C9CC46-BAE5-4171-9813-A78515AF72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7999" y="5101588"/>
            <a:ext cx="10693822" cy="1141438"/>
          </a:xfrm>
          <a:solidFill>
            <a:schemeClr val="accent4">
              <a:lumMod val="50000"/>
              <a:alpha val="80000"/>
            </a:schemeClr>
          </a:solidFill>
        </p:spPr>
        <p:txBody>
          <a:bodyPr lIns="396000" tIns="0" rIns="72000" bIns="0" anchor="ctr">
            <a:normAutofit/>
          </a:bodyPr>
          <a:lstStyle>
            <a:lvl1pPr>
              <a:defRPr sz="4800" cap="all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</a:t>
            </a:r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5FBA6571-CE1B-47EB-8C1E-D5A1391EAE8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983600" y="302400"/>
            <a:ext cx="943200" cy="7812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endParaRPr lang="de-DE" dirty="0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432C7237-52B1-CB5D-D118-2836DC556EC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Name des Vortragenden, Institut, Datum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142261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alt 1 grü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0DB6F92-3F9C-4AAE-8E91-FA9B6A8B9CD6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D6C63F-3884-45FC-8DE4-73068BFE1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E243AE-4939-4DED-AAB6-88EFB5F7C1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3042934-6DB9-4975-858F-6A2DF94E1A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E8896D9-06D8-F605-C9DB-A9519477D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Name des Vortragenden, Institut, Datum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343007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2 grü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0DB6F92-3F9C-4AAE-8E91-FA9B6A8B9CD6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D6C63F-3884-45FC-8DE4-73068BFE1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E243AE-4939-4DED-AAB6-88EFB5F7C1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2095625"/>
            <a:ext cx="10801349" cy="442899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3042934-6DB9-4975-858F-6A2DF94E1A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0B65C82-54AD-42F3-A4B0-D8BBEFD38A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10" name="Textplatzhalter 23">
            <a:extLst>
              <a:ext uri="{FF2B5EF4-FFF2-40B4-BE49-F238E27FC236}">
                <a16:creationId xmlns:a16="http://schemas.microsoft.com/office/drawing/2014/main" id="{19A4112A-F23E-4E93-B0DE-E0650E1BFC4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95325" y="1487788"/>
            <a:ext cx="3482038" cy="439824"/>
          </a:xfrm>
          <a:solidFill>
            <a:schemeClr val="accent4">
              <a:lumMod val="75000"/>
            </a:schemeClr>
          </a:solidFill>
        </p:spPr>
        <p:txBody>
          <a:bodyPr wrap="square"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Mastertextformat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6263446-0FBB-7B9F-7376-C85F4725E6DA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/>
              <a:t>Name des Vortragenden, Institut, Datum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696307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3 grü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0DB6F92-3F9C-4AAE-8E91-FA9B6A8B9CD6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D6C63F-3884-45FC-8DE4-73068BFE1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E243AE-4939-4DED-AAB6-88EFB5F7C1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2095625"/>
            <a:ext cx="5400675" cy="185073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3042934-6DB9-4975-858F-6A2DF94E1A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0B65C82-54AD-42F3-A4B0-D8BBEFD38A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10" name="Textplatzhalter 23">
            <a:extLst>
              <a:ext uri="{FF2B5EF4-FFF2-40B4-BE49-F238E27FC236}">
                <a16:creationId xmlns:a16="http://schemas.microsoft.com/office/drawing/2014/main" id="{19A4112A-F23E-4E93-B0DE-E0650E1BFC4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95325" y="1487788"/>
            <a:ext cx="3482038" cy="439824"/>
          </a:xfrm>
          <a:solidFill>
            <a:schemeClr val="accent4">
              <a:lumMod val="75000"/>
            </a:schemeClr>
          </a:solidFill>
        </p:spPr>
        <p:txBody>
          <a:bodyPr wrap="square"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Mastertextformat</a:t>
            </a:r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FBB571AC-F556-C50A-DAD2-4638503AA732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695325" y="4673892"/>
            <a:ext cx="5400675" cy="185073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2" name="Textplatzhalter 23">
            <a:extLst>
              <a:ext uri="{FF2B5EF4-FFF2-40B4-BE49-F238E27FC236}">
                <a16:creationId xmlns:a16="http://schemas.microsoft.com/office/drawing/2014/main" id="{43C99AA0-30B9-CB68-5447-173C21DF9AC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95325" y="4066055"/>
            <a:ext cx="3482038" cy="439824"/>
          </a:xfrm>
          <a:solidFill>
            <a:schemeClr val="accent4">
              <a:lumMod val="75000"/>
            </a:schemeClr>
          </a:solidFill>
        </p:spPr>
        <p:txBody>
          <a:bodyPr wrap="square"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Mastertextformat</a:t>
            </a:r>
          </a:p>
        </p:txBody>
      </p:sp>
      <p:sp>
        <p:nvSpPr>
          <p:cNvPr id="13" name="Bildplatzhalter 4">
            <a:extLst>
              <a:ext uri="{FF2B5EF4-FFF2-40B4-BE49-F238E27FC236}">
                <a16:creationId xmlns:a16="http://schemas.microsoft.com/office/drawing/2014/main" id="{E5E99BBD-0EE1-272A-B9CD-BB38CD6536A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340475" y="1487788"/>
            <a:ext cx="5156200" cy="5036837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>
              <a:defRPr>
                <a:solidFill>
                  <a:srgbClr val="D9117E"/>
                </a:solidFill>
              </a:defRPr>
            </a:lvl1pPr>
          </a:lstStyle>
          <a:p>
            <a:r>
              <a:rPr lang="de-DE" dirty="0"/>
              <a:t>Platzhaltermotiv ersetzen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4160246-4126-D54D-D8F2-4EA413129C1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e-DE"/>
              <a:t>Name des Vortragenden, Institut, Datum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851263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4 grü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0DB6F92-3F9C-4AAE-8E91-FA9B6A8B9CD6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D6C63F-3884-45FC-8DE4-73068BFE1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E243AE-4939-4DED-AAB6-88EFB5F7C1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628775"/>
            <a:ext cx="10801349" cy="337900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3042934-6DB9-4975-858F-6A2DF94E1A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0B65C82-54AD-42F3-A4B0-D8BBEFD38A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11" name="Textplatzhalter 20">
            <a:extLst>
              <a:ext uri="{FF2B5EF4-FFF2-40B4-BE49-F238E27FC236}">
                <a16:creationId xmlns:a16="http://schemas.microsoft.com/office/drawing/2014/main" id="{B0949BCE-540C-4310-9432-ECBCD4F9E8D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87999" y="5245768"/>
            <a:ext cx="11208676" cy="1278857"/>
          </a:xfrm>
          <a:solidFill>
            <a:schemeClr val="accent4">
              <a:lumMod val="50000"/>
            </a:schemeClr>
          </a:solidFill>
        </p:spPr>
        <p:txBody>
          <a:bodyPr tIns="144000"/>
          <a:lstStyle>
            <a:lvl1pPr marL="539750" indent="-231775" defTabSz="539750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bg1"/>
                </a:solidFill>
              </a:defRPr>
            </a:lvl1pPr>
            <a:lvl2pPr marL="539750" indent="-231775" defTabSz="539750"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bg1"/>
                </a:solidFill>
              </a:defRPr>
            </a:lvl2pPr>
            <a:lvl3pPr marL="539750" indent="-231775" defTabSz="539750"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3pPr>
            <a:lvl4pPr marL="539750" indent="-231775" defTabSz="539750">
              <a:defRPr/>
            </a:lvl4pPr>
            <a:lvl5pPr marL="539750" indent="-231775" defTabSz="539750"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AC8D3D5-3F24-32BA-B9E4-6239FD09AAD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/>
              <a:t>Name des Vortragenden, Institut, Datum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247385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5 grü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hteck 24">
            <a:extLst>
              <a:ext uri="{FF2B5EF4-FFF2-40B4-BE49-F238E27FC236}">
                <a16:creationId xmlns:a16="http://schemas.microsoft.com/office/drawing/2014/main" id="{1B6BF6A4-FC91-4167-8F07-41431B226865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C7D4156-B9EE-48B3-B002-FF1BD1B4E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333375"/>
            <a:ext cx="10054800" cy="986400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B605818-BCB5-4851-918D-4380EE7BB9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6" y="2095626"/>
            <a:ext cx="3482038" cy="823912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8BAA6193-522B-4DE7-B07C-2474178A85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3" name="Textplatzhalter 2">
            <a:extLst>
              <a:ext uri="{FF2B5EF4-FFF2-40B4-BE49-F238E27FC236}">
                <a16:creationId xmlns:a16="http://schemas.microsoft.com/office/drawing/2014/main" id="{235C822F-CC3C-4AC6-8713-E8BC4920D334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8014636" y="2095626"/>
            <a:ext cx="3482038" cy="823912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4" name="Textplatzhalter 2">
            <a:extLst>
              <a:ext uri="{FF2B5EF4-FFF2-40B4-BE49-F238E27FC236}">
                <a16:creationId xmlns:a16="http://schemas.microsoft.com/office/drawing/2014/main" id="{A8A8ACBD-7378-4E9B-B8F5-8AA7E85F464C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4354981" y="2095626"/>
            <a:ext cx="3482038" cy="823912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213B05B4-8F80-42F2-99E5-82EFE1078CF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5326" y="3041584"/>
            <a:ext cx="3482038" cy="1915428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sz="1600">
                <a:solidFill>
                  <a:srgbClr val="D9117E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e-DE" dirty="0"/>
              <a:t>Platzhaltermotiv ersetzen</a:t>
            </a:r>
          </a:p>
        </p:txBody>
      </p:sp>
      <p:sp>
        <p:nvSpPr>
          <p:cNvPr id="17" name="Bildplatzhalter 15">
            <a:extLst>
              <a:ext uri="{FF2B5EF4-FFF2-40B4-BE49-F238E27FC236}">
                <a16:creationId xmlns:a16="http://schemas.microsoft.com/office/drawing/2014/main" id="{0DDDB17B-0986-46FF-939D-242CCFD35E6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354981" y="3041584"/>
            <a:ext cx="3482038" cy="1915428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sz="1600">
                <a:solidFill>
                  <a:srgbClr val="D9117E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e-DE" dirty="0"/>
              <a:t>Platzhaltermotiv ersetzen</a:t>
            </a:r>
          </a:p>
        </p:txBody>
      </p:sp>
      <p:sp>
        <p:nvSpPr>
          <p:cNvPr id="18" name="Bildplatzhalter 15">
            <a:extLst>
              <a:ext uri="{FF2B5EF4-FFF2-40B4-BE49-F238E27FC236}">
                <a16:creationId xmlns:a16="http://schemas.microsoft.com/office/drawing/2014/main" id="{D46DB007-86EC-4631-9973-7E69665C066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014637" y="3041584"/>
            <a:ext cx="3482038" cy="1915428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sz="1600">
                <a:solidFill>
                  <a:srgbClr val="D9117E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e-DE" dirty="0"/>
              <a:t>Platzhaltermotiv ersetzen</a:t>
            </a:r>
          </a:p>
        </p:txBody>
      </p:sp>
      <p:sp>
        <p:nvSpPr>
          <p:cNvPr id="24" name="Textplatzhalter 23">
            <a:extLst>
              <a:ext uri="{FF2B5EF4-FFF2-40B4-BE49-F238E27FC236}">
                <a16:creationId xmlns:a16="http://schemas.microsoft.com/office/drawing/2014/main" id="{C2C85D4D-1A11-4D5D-986E-8754B4B26DE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95325" y="1487788"/>
            <a:ext cx="3482038" cy="439824"/>
          </a:xfrm>
          <a:solidFill>
            <a:schemeClr val="accent4">
              <a:lumMod val="75000"/>
            </a:schemeClr>
          </a:solidFill>
        </p:spPr>
        <p:txBody>
          <a:bodyPr wrap="square"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Mastertextformat</a:t>
            </a:r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4570C8F3-09F4-4F6C-BDF3-B1F82DC969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15" name="Textplatzhalter 20">
            <a:extLst>
              <a:ext uri="{FF2B5EF4-FFF2-40B4-BE49-F238E27FC236}">
                <a16:creationId xmlns:a16="http://schemas.microsoft.com/office/drawing/2014/main" id="{A1BCFDDC-E704-4456-842B-CA12D08661D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87999" y="5245768"/>
            <a:ext cx="11208676" cy="1278857"/>
          </a:xfrm>
          <a:solidFill>
            <a:schemeClr val="accent4">
              <a:lumMod val="50000"/>
            </a:schemeClr>
          </a:solidFill>
        </p:spPr>
        <p:txBody>
          <a:bodyPr tIns="144000"/>
          <a:lstStyle>
            <a:lvl1pPr marL="539750" indent="-231775" defTabSz="539750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bg1"/>
                </a:solidFill>
              </a:defRPr>
            </a:lvl1pPr>
            <a:lvl2pPr marL="539750" indent="-231775" defTabSz="539750"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bg1"/>
                </a:solidFill>
              </a:defRPr>
            </a:lvl2pPr>
            <a:lvl3pPr marL="539750" indent="-231775" defTabSz="539750"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3pPr>
            <a:lvl4pPr marL="539750" indent="-231775" defTabSz="539750">
              <a:defRPr/>
            </a:lvl4pPr>
            <a:lvl5pPr marL="539750" indent="-231775" defTabSz="539750"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B38C3D2-DF70-153A-B8DF-4CECDC072803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/>
              <a:t>Name des Vortragenden, Institut, Datum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500490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6 grü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0DB6F92-3F9C-4AAE-8E91-FA9B6A8B9CD6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D6C63F-3884-45FC-8DE4-73068BFE1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3042934-6DB9-4975-858F-6A2DF94E1A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0B65C82-54AD-42F3-A4B0-D8BBEFD38A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E8896D9-06D8-F605-C9DB-A9519477D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Name des Vortragenden, Institut, Datum</a:t>
            </a:r>
            <a:endParaRPr lang="de-DE" dirty="0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96FFF96C-003A-2C95-0C20-6A5ECF67AE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800" y="1628775"/>
            <a:ext cx="5400000" cy="48960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Bildplatzhalter 4">
            <a:extLst>
              <a:ext uri="{FF2B5EF4-FFF2-40B4-BE49-F238E27FC236}">
                <a16:creationId xmlns:a16="http://schemas.microsoft.com/office/drawing/2014/main" id="{82C0F5C3-8222-0817-ECCA-D675DF1CE7EC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340475" y="1628625"/>
            <a:ext cx="5156200" cy="48960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>
                <a:solidFill>
                  <a:srgbClr val="D9117E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e-DE" dirty="0"/>
              <a:t>Platzhaltermotiv ersetzen</a:t>
            </a:r>
          </a:p>
        </p:txBody>
      </p:sp>
    </p:spTree>
    <p:extLst>
      <p:ext uri="{BB962C8B-B14F-4D97-AF65-F5344CB8AC3E}">
        <p14:creationId xmlns:p14="http://schemas.microsoft.com/office/powerpoint/2010/main" val="743913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 grü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81FCDC8-3081-4340-AF3B-5B61880598E5}"/>
              </a:ext>
            </a:extLst>
          </p:cNvPr>
          <p:cNvSpPr/>
          <p:nvPr userDrawn="1"/>
        </p:nvSpPr>
        <p:spPr>
          <a:xfrm>
            <a:off x="-1" y="-2406"/>
            <a:ext cx="12192001" cy="686040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C9C186D-B875-45B9-9C0A-1830A52B4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57C04B8-FAE9-4576-9D50-12084ACA00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6948ECD-4444-4227-81E3-3211A0E717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2"/>
          </a:xfrm>
          <a:prstGeom prst="rect">
            <a:avLst/>
          </a:prstGeom>
        </p:spPr>
      </p:pic>
      <p:sp>
        <p:nvSpPr>
          <p:cNvPr id="11" name="Tabellenplatzhalter 4">
            <a:extLst>
              <a:ext uri="{FF2B5EF4-FFF2-40B4-BE49-F238E27FC236}">
                <a16:creationId xmlns:a16="http://schemas.microsoft.com/office/drawing/2014/main" id="{57BDB932-A261-4963-8CCA-D819AAB058CA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>
          <a:xfrm>
            <a:off x="695325" y="1628776"/>
            <a:ext cx="10801350" cy="489585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51EFB8F-681F-B958-6016-DE1F84F28FC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Name des Vortragenden, Institut, Datum</a:t>
            </a:r>
          </a:p>
        </p:txBody>
      </p:sp>
    </p:spTree>
    <p:extLst>
      <p:ext uri="{BB962C8B-B14F-4D97-AF65-F5344CB8AC3E}">
        <p14:creationId xmlns:p14="http://schemas.microsoft.com/office/powerpoint/2010/main" val="1899577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titel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:a16="http://schemas.microsoft.com/office/drawing/2014/main" id="{62F87A75-3F72-6661-3C8C-5F55ECF6EF1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87338" y="0"/>
            <a:ext cx="11904662" cy="68580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>
              <a:defRPr>
                <a:solidFill>
                  <a:srgbClr val="D9117E"/>
                </a:solidFill>
              </a:defRPr>
            </a:lvl1pPr>
          </a:lstStyle>
          <a:p>
            <a:r>
              <a:rPr lang="de-DE" dirty="0"/>
              <a:t>Platzhaltermotiv ersetzen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6CCAB873-861B-47E3-BAE9-07181DA521FB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E04937E-4444-4817-AF16-D7E7EA0FEAF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3" name="Titel 12">
            <a:extLst>
              <a:ext uri="{FF2B5EF4-FFF2-40B4-BE49-F238E27FC236}">
                <a16:creationId xmlns:a16="http://schemas.microsoft.com/office/drawing/2014/main" id="{A0C9CC46-BAE5-4171-9813-A78515AF72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7999" y="5101588"/>
            <a:ext cx="10693822" cy="1141438"/>
          </a:xfrm>
          <a:solidFill>
            <a:schemeClr val="accent1">
              <a:lumMod val="50000"/>
              <a:alpha val="80000"/>
            </a:schemeClr>
          </a:solidFill>
        </p:spPr>
        <p:txBody>
          <a:bodyPr lIns="396000" tIns="0" rIns="72000" bIns="0" anchor="ctr">
            <a:normAutofit/>
          </a:bodyPr>
          <a:lstStyle>
            <a:lvl1pPr>
              <a:defRPr sz="4800" cap="all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953246B2-203D-4635-9023-C83C1FB1E1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983600" y="302400"/>
            <a:ext cx="943200" cy="7812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endParaRPr lang="de-DE" dirty="0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82C564B2-3B65-9088-DFD7-AB7EDE92BA4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Name des Vortragenden, Institut, Datum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644508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 grün Mus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81FCDC8-3081-4340-AF3B-5B61880598E5}"/>
              </a:ext>
            </a:extLst>
          </p:cNvPr>
          <p:cNvSpPr/>
          <p:nvPr userDrawn="1"/>
        </p:nvSpPr>
        <p:spPr>
          <a:xfrm>
            <a:off x="-1" y="-2406"/>
            <a:ext cx="12192001" cy="686040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57C04B8-FAE9-4576-9D50-12084ACA00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6948ECD-4444-4227-81E3-3211A0E717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2"/>
          </a:xfrm>
          <a:prstGeom prst="rect">
            <a:avLst/>
          </a:prstGeom>
        </p:spPr>
      </p:pic>
      <p:graphicFrame>
        <p:nvGraphicFramePr>
          <p:cNvPr id="10" name="Tabellenplatzhalter 7">
            <a:extLst>
              <a:ext uri="{FF2B5EF4-FFF2-40B4-BE49-F238E27FC236}">
                <a16:creationId xmlns:a16="http://schemas.microsoft.com/office/drawing/2014/main" id="{0D3ABB45-EB62-4087-B3EF-39BEE25E7081}"/>
              </a:ext>
            </a:extLst>
          </p:cNvPr>
          <p:cNvGraphicFramePr>
            <a:graphicFrameLocks/>
          </p:cNvGraphicFramePr>
          <p:nvPr userDrawn="1"/>
        </p:nvGraphicFramePr>
        <p:xfrm>
          <a:off x="695325" y="1628775"/>
          <a:ext cx="10801350" cy="29419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160270">
                  <a:extLst>
                    <a:ext uri="{9D8B030D-6E8A-4147-A177-3AD203B41FA5}">
                      <a16:colId xmlns:a16="http://schemas.microsoft.com/office/drawing/2014/main" val="3414773314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4143605508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3205677931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51638767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411794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Titel 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Titel 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Titel 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Titel 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Titel 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01653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1.1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2.1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3.1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4.1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5.1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61409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1.2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2.2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3.2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4.2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5.2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9801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1.3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2.3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3.3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4.3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5.3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94922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1.4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2.4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3.4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4.4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5.4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470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1.5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2.5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3.5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4.5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5.5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7931053"/>
                  </a:ext>
                </a:extLst>
              </a:tr>
            </a:tbl>
          </a:graphicData>
        </a:graphic>
      </p:graphicFrame>
      <p:sp>
        <p:nvSpPr>
          <p:cNvPr id="11" name="Textfeld 10">
            <a:extLst>
              <a:ext uri="{FF2B5EF4-FFF2-40B4-BE49-F238E27FC236}">
                <a16:creationId xmlns:a16="http://schemas.microsoft.com/office/drawing/2014/main" id="{3D336417-AA09-48C9-BDF2-558668A9C82D}"/>
              </a:ext>
            </a:extLst>
          </p:cNvPr>
          <p:cNvSpPr txBox="1"/>
          <p:nvPr userDrawn="1"/>
        </p:nvSpPr>
        <p:spPr>
          <a:xfrm>
            <a:off x="695325" y="333375"/>
            <a:ext cx="10056092" cy="985286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</a:pPr>
            <a:r>
              <a:rPr lang="de-DE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Mustertabelle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0407347F-35E4-52BE-8323-099180448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Name des Vortragenden, Institut, Datum</a:t>
            </a:r>
          </a:p>
        </p:txBody>
      </p:sp>
    </p:spTree>
    <p:extLst>
      <p:ext uri="{BB962C8B-B14F-4D97-AF65-F5344CB8AC3E}">
        <p14:creationId xmlns:p14="http://schemas.microsoft.com/office/powerpoint/2010/main" val="11706335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gel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3A1DD6DF-B176-485D-B01F-0D026F51E4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5CF0C306-39D7-4EAE-89DF-69763743BA67}"/>
              </a:ext>
            </a:extLst>
          </p:cNvPr>
          <p:cNvSpPr/>
          <p:nvPr userDrawn="1"/>
        </p:nvSpPr>
        <p:spPr>
          <a:xfrm>
            <a:off x="0" y="0"/>
            <a:ext cx="695326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E5C513F-BDE5-4EEA-A208-17CFB8B9C3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6" y="3803208"/>
            <a:ext cx="9697665" cy="1141439"/>
          </a:xfrm>
          <a:solidFill>
            <a:srgbClr val="BE9600">
              <a:alpha val="80000"/>
            </a:srgbClr>
          </a:solidFill>
        </p:spPr>
        <p:txBody>
          <a:bodyPr lIns="288000" tIns="144000" rIns="432000" bIns="144000" anchor="ctr">
            <a:normAutofit/>
          </a:bodyPr>
          <a:lstStyle>
            <a:lvl1pPr marL="717550" indent="0" algn="l">
              <a:buNone/>
              <a:defRPr sz="16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52A8061A-9228-4DB0-8D9D-1B65E6A7D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000" y="333374"/>
            <a:ext cx="9541821" cy="3205985"/>
          </a:xfrm>
        </p:spPr>
        <p:txBody>
          <a:bodyPr lIns="216000" tIns="0" rIns="0" bIns="108000" anchor="b">
            <a:noAutofit/>
          </a:bodyPr>
          <a:lstStyle>
            <a:lvl1pPr>
              <a:defRPr sz="4800" b="1" cap="all" baseline="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379A18D-BDEC-4A1A-B4E8-0BBF0FB0AB3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2991" y="5268397"/>
            <a:ext cx="1532709" cy="1265853"/>
          </a:xfrm>
          <a:prstGeom prst="rect">
            <a:avLst/>
          </a:prstGeom>
        </p:spPr>
      </p:pic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7338560D-8EC4-B53A-7006-5B5A972DC7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425600" y="6544945"/>
            <a:ext cx="4114800" cy="257774"/>
          </a:xfrm>
        </p:spPr>
        <p:txBody>
          <a:bodyPr/>
          <a:lstStyle/>
          <a:p>
            <a:r>
              <a:rPr lang="de-DE"/>
              <a:t>Name des Vortragenden, Institut, Datum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602EDA2-8AA2-0466-B051-008CD77640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733665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titel gel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2">
            <a:extLst>
              <a:ext uri="{FF2B5EF4-FFF2-40B4-BE49-F238E27FC236}">
                <a16:creationId xmlns:a16="http://schemas.microsoft.com/office/drawing/2014/main" id="{A29A4717-2733-B1CC-C548-EE7EB957DA2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87338" y="0"/>
            <a:ext cx="11904662" cy="68580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>
              <a:defRPr>
                <a:solidFill>
                  <a:srgbClr val="D9117E"/>
                </a:solidFill>
              </a:defRPr>
            </a:lvl1pPr>
          </a:lstStyle>
          <a:p>
            <a:r>
              <a:rPr lang="de-DE" dirty="0"/>
              <a:t>Platzhaltermotiv ersetzen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6CCAB873-861B-47E3-BAE9-07181DA521FB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E04937E-4444-4817-AF16-D7E7EA0FEAF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3" name="Titel 12">
            <a:extLst>
              <a:ext uri="{FF2B5EF4-FFF2-40B4-BE49-F238E27FC236}">
                <a16:creationId xmlns:a16="http://schemas.microsoft.com/office/drawing/2014/main" id="{A0C9CC46-BAE5-4171-9813-A78515AF72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7999" y="5101588"/>
            <a:ext cx="10693822" cy="1141438"/>
          </a:xfrm>
          <a:solidFill>
            <a:srgbClr val="BE9600">
              <a:alpha val="80000"/>
            </a:srgbClr>
          </a:solidFill>
        </p:spPr>
        <p:txBody>
          <a:bodyPr lIns="396000" tIns="0" rIns="72000" bIns="0" anchor="ctr">
            <a:normAutofit/>
          </a:bodyPr>
          <a:lstStyle>
            <a:lvl1pPr>
              <a:defRPr sz="4800" cap="all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</a:t>
            </a:r>
          </a:p>
        </p:txBody>
      </p:sp>
      <p:sp>
        <p:nvSpPr>
          <p:cNvPr id="8" name="Textplatzhalter 9">
            <a:extLst>
              <a:ext uri="{FF2B5EF4-FFF2-40B4-BE49-F238E27FC236}">
                <a16:creationId xmlns:a16="http://schemas.microsoft.com/office/drawing/2014/main" id="{E24BD797-BDE4-4F8B-BD63-88445F3046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983600" y="302400"/>
            <a:ext cx="943200" cy="7812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endParaRPr lang="de-DE" dirty="0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8C9E1831-352F-2D39-ACE5-21BCE2855BB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Name des Vortragenden, Institut, Datum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25286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alt 1 gel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0DB6F92-3F9C-4AAE-8E91-FA9B6A8B9CD6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D6C63F-3884-45FC-8DE4-73068BFE1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E243AE-4939-4DED-AAB6-88EFB5F7C1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3042934-6DB9-4975-858F-6A2DF94E1A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0B65C82-54AD-42F3-A4B0-D8BBEFD38A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4EBC151-FC60-E584-26BE-7134EAB82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Name des Vortragenden, Institut, Datum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233920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2 gel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0DB6F92-3F9C-4AAE-8E91-FA9B6A8B9CD6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D6C63F-3884-45FC-8DE4-73068BFE1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E243AE-4939-4DED-AAB6-88EFB5F7C1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2095625"/>
            <a:ext cx="10801349" cy="442899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3042934-6DB9-4975-858F-6A2DF94E1A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0B65C82-54AD-42F3-A4B0-D8BBEFD38A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10" name="Textplatzhalter 23">
            <a:extLst>
              <a:ext uri="{FF2B5EF4-FFF2-40B4-BE49-F238E27FC236}">
                <a16:creationId xmlns:a16="http://schemas.microsoft.com/office/drawing/2014/main" id="{19A4112A-F23E-4E93-B0DE-E0650E1BFC4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95325" y="1487788"/>
            <a:ext cx="3482038" cy="439824"/>
          </a:xfrm>
          <a:solidFill>
            <a:schemeClr val="accent2">
              <a:lumMod val="75000"/>
            </a:schemeClr>
          </a:solidFill>
        </p:spPr>
        <p:txBody>
          <a:bodyPr wrap="square"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Mastertextformat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107BD53-6A79-8877-2BE1-B0C49A39BD9F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/>
              <a:t>Name des Vortragenden, Institut, Datum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862905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3 gel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0DB6F92-3F9C-4AAE-8E91-FA9B6A8B9CD6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D6C63F-3884-45FC-8DE4-73068BFE1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E243AE-4939-4DED-AAB6-88EFB5F7C1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4" y="2095625"/>
            <a:ext cx="5400675" cy="1850733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3042934-6DB9-4975-858F-6A2DF94E1A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0B65C82-54AD-42F3-A4B0-D8BBEFD38A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10" name="Textplatzhalter 23">
            <a:extLst>
              <a:ext uri="{FF2B5EF4-FFF2-40B4-BE49-F238E27FC236}">
                <a16:creationId xmlns:a16="http://schemas.microsoft.com/office/drawing/2014/main" id="{19A4112A-F23E-4E93-B0DE-E0650E1BFC4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95325" y="1487788"/>
            <a:ext cx="3482038" cy="439824"/>
          </a:xfrm>
          <a:solidFill>
            <a:schemeClr val="accent2">
              <a:lumMod val="75000"/>
            </a:schemeClr>
          </a:solidFill>
        </p:spPr>
        <p:txBody>
          <a:bodyPr wrap="square"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Mastertextformat</a:t>
            </a:r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68187CB7-2C33-1C03-52A8-8996E6753E49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695325" y="4673892"/>
            <a:ext cx="5400675" cy="185073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2" name="Textplatzhalter 23">
            <a:extLst>
              <a:ext uri="{FF2B5EF4-FFF2-40B4-BE49-F238E27FC236}">
                <a16:creationId xmlns:a16="http://schemas.microsoft.com/office/drawing/2014/main" id="{756228A2-CAF9-B1A1-1C97-DA91AB6BED6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95325" y="4066055"/>
            <a:ext cx="3482038" cy="439824"/>
          </a:xfrm>
          <a:solidFill>
            <a:schemeClr val="accent2">
              <a:lumMod val="75000"/>
            </a:schemeClr>
          </a:solidFill>
        </p:spPr>
        <p:txBody>
          <a:bodyPr wrap="square"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Mastertextformat</a:t>
            </a:r>
          </a:p>
        </p:txBody>
      </p:sp>
      <p:sp>
        <p:nvSpPr>
          <p:cNvPr id="13" name="Bildplatzhalter 4">
            <a:extLst>
              <a:ext uri="{FF2B5EF4-FFF2-40B4-BE49-F238E27FC236}">
                <a16:creationId xmlns:a16="http://schemas.microsoft.com/office/drawing/2014/main" id="{CA1CEBC5-E31D-F865-99F9-F5B2C3A4B1C3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340475" y="1487788"/>
            <a:ext cx="5156200" cy="5036837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>
              <a:defRPr>
                <a:solidFill>
                  <a:srgbClr val="D9117E"/>
                </a:solidFill>
              </a:defRPr>
            </a:lvl1pPr>
          </a:lstStyle>
          <a:p>
            <a:r>
              <a:rPr lang="de-DE" dirty="0"/>
              <a:t>Platzhaltermotiv ersetzen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B1A145E-844F-C173-0E1A-4D5807A9AB03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e-DE"/>
              <a:t>Name des Vortragenden, Institut, Datum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133508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4 gel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0DB6F92-3F9C-4AAE-8E91-FA9B6A8B9CD6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D6C63F-3884-45FC-8DE4-73068BFE1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E243AE-4939-4DED-AAB6-88EFB5F7C1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628775"/>
            <a:ext cx="10801349" cy="337900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3042934-6DB9-4975-858F-6A2DF94E1A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0B65C82-54AD-42F3-A4B0-D8BBEFD38A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11" name="Textplatzhalter 20">
            <a:extLst>
              <a:ext uri="{FF2B5EF4-FFF2-40B4-BE49-F238E27FC236}">
                <a16:creationId xmlns:a16="http://schemas.microsoft.com/office/drawing/2014/main" id="{59E7F815-FED3-4D8F-9D9B-35CCAF3B263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87999" y="5245768"/>
            <a:ext cx="11208676" cy="1278857"/>
          </a:xfrm>
          <a:solidFill>
            <a:srgbClr val="BE9600"/>
          </a:solidFill>
        </p:spPr>
        <p:txBody>
          <a:bodyPr tIns="144000"/>
          <a:lstStyle>
            <a:lvl1pPr marL="539750" indent="-231775" defTabSz="539750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bg1"/>
                </a:solidFill>
              </a:defRPr>
            </a:lvl1pPr>
            <a:lvl2pPr marL="539750" indent="-231775" defTabSz="539750"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bg1"/>
                </a:solidFill>
              </a:defRPr>
            </a:lvl2pPr>
            <a:lvl3pPr marL="539750" indent="-231775" defTabSz="539750"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3pPr>
            <a:lvl4pPr marL="539750" indent="-231775" defTabSz="539750">
              <a:defRPr/>
            </a:lvl4pPr>
            <a:lvl5pPr marL="539750" indent="-231775" defTabSz="539750"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2093030-8FCB-CEE5-FAC4-DF786DEBF90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/>
              <a:t>Name des Vortragenden, Institut, Datum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730136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5 gel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hteck 24">
            <a:extLst>
              <a:ext uri="{FF2B5EF4-FFF2-40B4-BE49-F238E27FC236}">
                <a16:creationId xmlns:a16="http://schemas.microsoft.com/office/drawing/2014/main" id="{1B6BF6A4-FC91-4167-8F07-41431B226865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C7D4156-B9EE-48B3-B002-FF1BD1B4E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333375"/>
            <a:ext cx="10054800" cy="986400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B605818-BCB5-4851-918D-4380EE7BB9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6" y="2095626"/>
            <a:ext cx="3482038" cy="823912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8BAA6193-522B-4DE7-B07C-2474178A85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3" name="Textplatzhalter 2">
            <a:extLst>
              <a:ext uri="{FF2B5EF4-FFF2-40B4-BE49-F238E27FC236}">
                <a16:creationId xmlns:a16="http://schemas.microsoft.com/office/drawing/2014/main" id="{235C822F-CC3C-4AC6-8713-E8BC4920D334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8014636" y="2095626"/>
            <a:ext cx="3482038" cy="823912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4" name="Textplatzhalter 2">
            <a:extLst>
              <a:ext uri="{FF2B5EF4-FFF2-40B4-BE49-F238E27FC236}">
                <a16:creationId xmlns:a16="http://schemas.microsoft.com/office/drawing/2014/main" id="{A8A8ACBD-7378-4E9B-B8F5-8AA7E85F464C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4354981" y="2095626"/>
            <a:ext cx="3482038" cy="823912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213B05B4-8F80-42F2-99E5-82EFE1078CF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5326" y="3041584"/>
            <a:ext cx="3482038" cy="1915428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1600">
                <a:solidFill>
                  <a:srgbClr val="D9117E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e-DE" dirty="0"/>
              <a:t>Platzhaltermotiv ersetzen</a:t>
            </a:r>
          </a:p>
        </p:txBody>
      </p:sp>
      <p:sp>
        <p:nvSpPr>
          <p:cNvPr id="17" name="Bildplatzhalter 15">
            <a:extLst>
              <a:ext uri="{FF2B5EF4-FFF2-40B4-BE49-F238E27FC236}">
                <a16:creationId xmlns:a16="http://schemas.microsoft.com/office/drawing/2014/main" id="{0DDDB17B-0986-46FF-939D-242CCFD35E6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354981" y="3041584"/>
            <a:ext cx="3482038" cy="1915428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sz="1600">
                <a:solidFill>
                  <a:srgbClr val="D9117E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e-DE" dirty="0"/>
              <a:t>Platzhaltermotiv ersetzen</a:t>
            </a:r>
          </a:p>
        </p:txBody>
      </p:sp>
      <p:sp>
        <p:nvSpPr>
          <p:cNvPr id="18" name="Bildplatzhalter 15">
            <a:extLst>
              <a:ext uri="{FF2B5EF4-FFF2-40B4-BE49-F238E27FC236}">
                <a16:creationId xmlns:a16="http://schemas.microsoft.com/office/drawing/2014/main" id="{D46DB007-86EC-4631-9973-7E69665C066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014637" y="3041584"/>
            <a:ext cx="3482038" cy="1915428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sz="1600">
                <a:solidFill>
                  <a:srgbClr val="D9117E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e-DE" dirty="0"/>
              <a:t>Platzhaltermotiv ersetzen</a:t>
            </a:r>
          </a:p>
        </p:txBody>
      </p:sp>
      <p:sp>
        <p:nvSpPr>
          <p:cNvPr id="24" name="Textplatzhalter 23">
            <a:extLst>
              <a:ext uri="{FF2B5EF4-FFF2-40B4-BE49-F238E27FC236}">
                <a16:creationId xmlns:a16="http://schemas.microsoft.com/office/drawing/2014/main" id="{C2C85D4D-1A11-4D5D-986E-8754B4B26DE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95325" y="1487788"/>
            <a:ext cx="3482038" cy="439824"/>
          </a:xfrm>
          <a:solidFill>
            <a:schemeClr val="accent2">
              <a:lumMod val="75000"/>
            </a:schemeClr>
          </a:solidFill>
        </p:spPr>
        <p:txBody>
          <a:bodyPr wrap="square"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Mastertextformat</a:t>
            </a:r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4570C8F3-09F4-4F6C-BDF3-B1F82DC969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15" name="Textplatzhalter 20">
            <a:extLst>
              <a:ext uri="{FF2B5EF4-FFF2-40B4-BE49-F238E27FC236}">
                <a16:creationId xmlns:a16="http://schemas.microsoft.com/office/drawing/2014/main" id="{9D0FAF78-2A5F-4E8E-B1EE-D7C42554953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87999" y="5245768"/>
            <a:ext cx="11208676" cy="1278857"/>
          </a:xfrm>
          <a:solidFill>
            <a:srgbClr val="BE9600"/>
          </a:solidFill>
        </p:spPr>
        <p:txBody>
          <a:bodyPr tIns="144000"/>
          <a:lstStyle>
            <a:lvl1pPr marL="539750" indent="-231775" defTabSz="539750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bg1"/>
                </a:solidFill>
              </a:defRPr>
            </a:lvl1pPr>
            <a:lvl2pPr marL="539750" indent="-231775" defTabSz="539750"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bg1"/>
                </a:solidFill>
              </a:defRPr>
            </a:lvl2pPr>
            <a:lvl3pPr marL="539750" indent="-231775" defTabSz="539750"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3pPr>
            <a:lvl4pPr marL="539750" indent="-231775" defTabSz="539750">
              <a:defRPr/>
            </a:lvl4pPr>
            <a:lvl5pPr marL="539750" indent="-231775" defTabSz="539750"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C09EDA4-178A-19BE-891D-96E3D2B19D25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/>
              <a:t>Name des Vortragenden, Institut, Datum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484789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6 gel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0DB6F92-3F9C-4AAE-8E91-FA9B6A8B9CD6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D6C63F-3884-45FC-8DE4-73068BFE1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3042934-6DB9-4975-858F-6A2DF94E1A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0B65C82-54AD-42F3-A4B0-D8BBEFD38A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4EBC151-FC60-E584-26BE-7134EAB82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Name des Vortragenden, Institut, Datum</a:t>
            </a:r>
            <a:endParaRPr lang="de-DE" dirty="0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705F4847-2276-AAFB-108E-DBA5E7360C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800" y="1628775"/>
            <a:ext cx="5400000" cy="48960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Bildplatzhalter 4">
            <a:extLst>
              <a:ext uri="{FF2B5EF4-FFF2-40B4-BE49-F238E27FC236}">
                <a16:creationId xmlns:a16="http://schemas.microsoft.com/office/drawing/2014/main" id="{7BE329DB-A001-C66F-6040-0E345285523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340475" y="1628625"/>
            <a:ext cx="5156200" cy="48960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>
                <a:solidFill>
                  <a:srgbClr val="D9117E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e-DE" dirty="0"/>
              <a:t>Platzhaltermotiv ersetzen</a:t>
            </a:r>
          </a:p>
        </p:txBody>
      </p:sp>
    </p:spTree>
    <p:extLst>
      <p:ext uri="{BB962C8B-B14F-4D97-AF65-F5344CB8AC3E}">
        <p14:creationId xmlns:p14="http://schemas.microsoft.com/office/powerpoint/2010/main" val="37616546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 gel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81FCDC8-3081-4340-AF3B-5B61880598E5}"/>
              </a:ext>
            </a:extLst>
          </p:cNvPr>
          <p:cNvSpPr/>
          <p:nvPr userDrawn="1"/>
        </p:nvSpPr>
        <p:spPr>
          <a:xfrm>
            <a:off x="-1" y="-2406"/>
            <a:ext cx="12192001" cy="686040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C9C186D-B875-45B9-9C0A-1830A52B4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57C04B8-FAE9-4576-9D50-12084ACA00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6948ECD-4444-4227-81E3-3211A0E717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2"/>
          </a:xfrm>
          <a:prstGeom prst="rect">
            <a:avLst/>
          </a:prstGeom>
        </p:spPr>
      </p:pic>
      <p:sp>
        <p:nvSpPr>
          <p:cNvPr id="5" name="Tabellenplatzhalter 4">
            <a:extLst>
              <a:ext uri="{FF2B5EF4-FFF2-40B4-BE49-F238E27FC236}">
                <a16:creationId xmlns:a16="http://schemas.microsoft.com/office/drawing/2014/main" id="{FA8D24D7-34CD-4ED1-8141-89BC9C1FC26A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>
          <a:xfrm>
            <a:off x="695325" y="1628776"/>
            <a:ext cx="10801350" cy="4895850"/>
          </a:xfrm>
        </p:spPr>
        <p:txBody>
          <a:bodyPr/>
          <a:lstStyle/>
          <a:p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60E2FA4-B336-450E-D6C0-FA99C883B41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Name des Vortragenden, Institut, Datum</a:t>
            </a:r>
          </a:p>
        </p:txBody>
      </p:sp>
    </p:spTree>
    <p:extLst>
      <p:ext uri="{BB962C8B-B14F-4D97-AF65-F5344CB8AC3E}">
        <p14:creationId xmlns:p14="http://schemas.microsoft.com/office/powerpoint/2010/main" val="4207354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alt 1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0DB6F92-3F9C-4AAE-8E91-FA9B6A8B9CD6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D6C63F-3884-45FC-8DE4-73068BFE1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E243AE-4939-4DED-AAB6-88EFB5F7C1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627200"/>
            <a:ext cx="10801349" cy="48958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3042934-6DB9-4975-858F-6A2DF94E1A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191817E-6423-D72F-7A29-7C696C78E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Name des Vortragenden, Institut, Datum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835746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 gelb Mus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81FCDC8-3081-4340-AF3B-5B61880598E5}"/>
              </a:ext>
            </a:extLst>
          </p:cNvPr>
          <p:cNvSpPr/>
          <p:nvPr userDrawn="1"/>
        </p:nvSpPr>
        <p:spPr>
          <a:xfrm>
            <a:off x="-1" y="-2406"/>
            <a:ext cx="12192001" cy="686040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57C04B8-FAE9-4576-9D50-12084ACA00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6948ECD-4444-4227-81E3-3211A0E717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2"/>
          </a:xfrm>
          <a:prstGeom prst="rect">
            <a:avLst/>
          </a:prstGeom>
        </p:spPr>
      </p:pic>
      <p:graphicFrame>
        <p:nvGraphicFramePr>
          <p:cNvPr id="7" name="Tabellenplatzhalter 7">
            <a:extLst>
              <a:ext uri="{FF2B5EF4-FFF2-40B4-BE49-F238E27FC236}">
                <a16:creationId xmlns:a16="http://schemas.microsoft.com/office/drawing/2014/main" id="{215C28A5-80CD-4F42-9C77-C690E11449E6}"/>
              </a:ext>
            </a:extLst>
          </p:cNvPr>
          <p:cNvGraphicFramePr>
            <a:graphicFrameLocks/>
          </p:cNvGraphicFramePr>
          <p:nvPr userDrawn="1"/>
        </p:nvGraphicFramePr>
        <p:xfrm>
          <a:off x="695325" y="1628775"/>
          <a:ext cx="10801350" cy="29419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160270">
                  <a:extLst>
                    <a:ext uri="{9D8B030D-6E8A-4147-A177-3AD203B41FA5}">
                      <a16:colId xmlns:a16="http://schemas.microsoft.com/office/drawing/2014/main" val="3414773314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4143605508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3205677931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51638767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411794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Titel 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Titel 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Titel 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Titel 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Titel 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01653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1.1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2.1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3.1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4.1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5.1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61409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1.2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2.2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3.2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4.2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5.2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9801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1.3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2.3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3.3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4.3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5.3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94922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1.4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2.4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3.4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4.4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5.4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470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1.5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2.5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3.5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4.5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5.5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7931053"/>
                  </a:ext>
                </a:extLst>
              </a:tr>
            </a:tbl>
          </a:graphicData>
        </a:graphic>
      </p:graphicFrame>
      <p:sp>
        <p:nvSpPr>
          <p:cNvPr id="10" name="Textfeld 9">
            <a:extLst>
              <a:ext uri="{FF2B5EF4-FFF2-40B4-BE49-F238E27FC236}">
                <a16:creationId xmlns:a16="http://schemas.microsoft.com/office/drawing/2014/main" id="{598141AE-B519-4BF8-86A2-54973B0ADDE5}"/>
              </a:ext>
            </a:extLst>
          </p:cNvPr>
          <p:cNvSpPr txBox="1"/>
          <p:nvPr userDrawn="1"/>
        </p:nvSpPr>
        <p:spPr>
          <a:xfrm>
            <a:off x="695325" y="333375"/>
            <a:ext cx="10056092" cy="985286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</a:pPr>
            <a:r>
              <a:rPr lang="de-DE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Mustertabelle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D75B4983-3911-6B34-D420-98DD812B0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Name des Vortragenden, Institut, Datum</a:t>
            </a:r>
          </a:p>
        </p:txBody>
      </p:sp>
    </p:spTree>
    <p:extLst>
      <p:ext uri="{BB962C8B-B14F-4D97-AF65-F5344CB8AC3E}">
        <p14:creationId xmlns:p14="http://schemas.microsoft.com/office/powerpoint/2010/main" val="8641664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l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2">
            <a:extLst>
              <a:ext uri="{FF2B5EF4-FFF2-40B4-BE49-F238E27FC236}">
                <a16:creationId xmlns:a16="http://schemas.microsoft.com/office/drawing/2014/main" id="{C2226DF2-778A-4612-9F78-6765D18406C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1" y="0"/>
            <a:ext cx="12192001" cy="68580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>
                <a:solidFill>
                  <a:srgbClr val="D9117E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e-DE" dirty="0"/>
              <a:t>Platzhaltermotiv ersetzen</a:t>
            </a:r>
          </a:p>
        </p:txBody>
      </p:sp>
      <p:sp>
        <p:nvSpPr>
          <p:cNvPr id="5" name="Textplatzhalter 9">
            <a:extLst>
              <a:ext uri="{FF2B5EF4-FFF2-40B4-BE49-F238E27FC236}">
                <a16:creationId xmlns:a16="http://schemas.microsoft.com/office/drawing/2014/main" id="{87F97911-DA70-4C70-822A-1814FBD79CB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983600" y="302400"/>
            <a:ext cx="943200" cy="7812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37EBD16-097C-4A05-9018-8E3005584E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5342399"/>
            <a:ext cx="288000" cy="1440000"/>
          </a:xfrm>
          <a:prstGeom prst="rect">
            <a:avLst/>
          </a:prstGeom>
        </p:spPr>
        <p:txBody>
          <a:bodyPr vert="horz" wrap="none" lIns="36000" tIns="90000" rIns="36000" bIns="90000" rtlCol="0" anchor="b">
            <a:normAutofit/>
          </a:bodyPr>
          <a:lstStyle>
            <a:lvl1pPr algn="ct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0ADABB7-F9A6-4A4D-9415-296AC5E687F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FD7813AC-780E-0FEE-8DD2-961C8464CAC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Name des Vortragenden, Institut, Datum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62057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2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0DB6F92-3F9C-4AAE-8E91-FA9B6A8B9CD6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D6C63F-3884-45FC-8DE4-73068BFE1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E243AE-4939-4DED-AAB6-88EFB5F7C1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2095625"/>
            <a:ext cx="10801349" cy="442899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3042934-6DB9-4975-858F-6A2DF94E1A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0" name="Textplatzhalter 23">
            <a:extLst>
              <a:ext uri="{FF2B5EF4-FFF2-40B4-BE49-F238E27FC236}">
                <a16:creationId xmlns:a16="http://schemas.microsoft.com/office/drawing/2014/main" id="{19A4112A-F23E-4E93-B0DE-E0650E1BFC4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95325" y="1487788"/>
            <a:ext cx="3482038" cy="439824"/>
          </a:xfrm>
          <a:solidFill>
            <a:schemeClr val="accent1"/>
          </a:solidFill>
        </p:spPr>
        <p:txBody>
          <a:bodyPr wrap="square"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Mastertextformat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4E99B02-7125-B0DB-A965-82CB442B297A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/>
              <a:t>Name des Vortragenden, Institut, Datum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51694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3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0DB6F92-3F9C-4AAE-8E91-FA9B6A8B9CD6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D6C63F-3884-45FC-8DE4-73068BFE1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E243AE-4939-4DED-AAB6-88EFB5F7C1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2095625"/>
            <a:ext cx="5400675" cy="185073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3042934-6DB9-4975-858F-6A2DF94E1A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0" name="Textplatzhalter 23">
            <a:extLst>
              <a:ext uri="{FF2B5EF4-FFF2-40B4-BE49-F238E27FC236}">
                <a16:creationId xmlns:a16="http://schemas.microsoft.com/office/drawing/2014/main" id="{19A4112A-F23E-4E93-B0DE-E0650E1BFC4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95325" y="1487788"/>
            <a:ext cx="3482038" cy="439824"/>
          </a:xfrm>
          <a:solidFill>
            <a:schemeClr val="accent1"/>
          </a:solidFill>
        </p:spPr>
        <p:txBody>
          <a:bodyPr wrap="square"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Mastertextformat</a:t>
            </a:r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71A67A15-EB3D-B357-6153-033E99D34267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695325" y="4673892"/>
            <a:ext cx="5400675" cy="185073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2" name="Textplatzhalter 23">
            <a:extLst>
              <a:ext uri="{FF2B5EF4-FFF2-40B4-BE49-F238E27FC236}">
                <a16:creationId xmlns:a16="http://schemas.microsoft.com/office/drawing/2014/main" id="{7951DB75-C581-BF8A-0FC7-DF33D2FBE04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95325" y="4066055"/>
            <a:ext cx="3482038" cy="439824"/>
          </a:xfrm>
          <a:solidFill>
            <a:schemeClr val="accent1"/>
          </a:solidFill>
        </p:spPr>
        <p:txBody>
          <a:bodyPr wrap="square"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Mastertextformat</a:t>
            </a:r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12C0EA8B-EF64-0432-2FB0-872635D2E4FA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340475" y="1487788"/>
            <a:ext cx="5156200" cy="5036837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>
              <a:defRPr>
                <a:solidFill>
                  <a:srgbClr val="D9117E"/>
                </a:solidFill>
              </a:defRPr>
            </a:lvl1pPr>
          </a:lstStyle>
          <a:p>
            <a:r>
              <a:rPr lang="de-DE" dirty="0"/>
              <a:t>Platzhaltermotiv ersetzen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EBECCF2-24E5-51A8-E7D9-E053B81C2C01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e-DE"/>
              <a:t>Name des Vortragenden, Institut, Datum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17907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4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0DB6F92-3F9C-4AAE-8E91-FA9B6A8B9CD6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D6C63F-3884-45FC-8DE4-73068BFE1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E243AE-4939-4DED-AAB6-88EFB5F7C1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628775"/>
            <a:ext cx="10801349" cy="337900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3042934-6DB9-4975-858F-6A2DF94E1A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2" name="Textplatzhalter 20">
            <a:extLst>
              <a:ext uri="{FF2B5EF4-FFF2-40B4-BE49-F238E27FC236}">
                <a16:creationId xmlns:a16="http://schemas.microsoft.com/office/drawing/2014/main" id="{783FE90B-8144-4EE7-83DD-1BF890852B5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87999" y="5245768"/>
            <a:ext cx="11208676" cy="1278857"/>
          </a:xfrm>
          <a:solidFill>
            <a:schemeClr val="accent1">
              <a:lumMod val="50000"/>
            </a:schemeClr>
          </a:solidFill>
        </p:spPr>
        <p:txBody>
          <a:bodyPr tIns="144000"/>
          <a:lstStyle>
            <a:lvl1pPr marL="539750" indent="-231775" defTabSz="539750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bg1"/>
                </a:solidFill>
              </a:defRPr>
            </a:lvl1pPr>
            <a:lvl2pPr marL="539750" indent="-231775" defTabSz="539750"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bg1"/>
                </a:solidFill>
              </a:defRPr>
            </a:lvl2pPr>
            <a:lvl3pPr marL="539750" indent="-231775" defTabSz="539750"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3pPr>
            <a:lvl4pPr marL="539750" indent="-231775" defTabSz="539750">
              <a:defRPr/>
            </a:lvl4pPr>
            <a:lvl5pPr marL="539750" indent="-231775" defTabSz="539750"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3E07709-F5D6-04F5-13BA-175ED852645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/>
              <a:t>Name des Vortragenden, Institut, Datum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91312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5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hteck 24">
            <a:extLst>
              <a:ext uri="{FF2B5EF4-FFF2-40B4-BE49-F238E27FC236}">
                <a16:creationId xmlns:a16="http://schemas.microsoft.com/office/drawing/2014/main" id="{1B6BF6A4-FC91-4167-8F07-41431B226865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C7D4156-B9EE-48B3-B002-FF1BD1B4E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333375"/>
            <a:ext cx="10054800" cy="986400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B605818-BCB5-4851-918D-4380EE7BB9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6" y="2095626"/>
            <a:ext cx="3482038" cy="823912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8BAA6193-522B-4DE7-B07C-2474178A85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3" name="Textplatzhalter 2">
            <a:extLst>
              <a:ext uri="{FF2B5EF4-FFF2-40B4-BE49-F238E27FC236}">
                <a16:creationId xmlns:a16="http://schemas.microsoft.com/office/drawing/2014/main" id="{235C822F-CC3C-4AC6-8713-E8BC4920D334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8014636" y="2095626"/>
            <a:ext cx="3482038" cy="823912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4" name="Textplatzhalter 2">
            <a:extLst>
              <a:ext uri="{FF2B5EF4-FFF2-40B4-BE49-F238E27FC236}">
                <a16:creationId xmlns:a16="http://schemas.microsoft.com/office/drawing/2014/main" id="{A8A8ACBD-7378-4E9B-B8F5-8AA7E85F464C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4354981" y="2095626"/>
            <a:ext cx="3482038" cy="823912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213B05B4-8F80-42F2-99E5-82EFE1078CF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5326" y="3041584"/>
            <a:ext cx="3482038" cy="1915428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>
              <a:defRPr sz="1600">
                <a:solidFill>
                  <a:srgbClr val="D9117E"/>
                </a:solidFill>
              </a:defRPr>
            </a:lvl1pPr>
          </a:lstStyle>
          <a:p>
            <a:r>
              <a:rPr lang="de-DE" dirty="0"/>
              <a:t>Platzhaltermotiv ersetzen</a:t>
            </a:r>
          </a:p>
        </p:txBody>
      </p:sp>
      <p:sp>
        <p:nvSpPr>
          <p:cNvPr id="17" name="Bildplatzhalter 15">
            <a:extLst>
              <a:ext uri="{FF2B5EF4-FFF2-40B4-BE49-F238E27FC236}">
                <a16:creationId xmlns:a16="http://schemas.microsoft.com/office/drawing/2014/main" id="{0DDDB17B-0986-46FF-939D-242CCFD35E6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354981" y="3041584"/>
            <a:ext cx="3482038" cy="1915428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>
              <a:defRPr sz="1600">
                <a:solidFill>
                  <a:srgbClr val="D9117E"/>
                </a:solidFill>
              </a:defRPr>
            </a:lvl1pPr>
          </a:lstStyle>
          <a:p>
            <a:r>
              <a:rPr lang="de-DE" dirty="0"/>
              <a:t>Platzhaltermotiv ersetzen</a:t>
            </a:r>
          </a:p>
        </p:txBody>
      </p:sp>
      <p:sp>
        <p:nvSpPr>
          <p:cNvPr id="18" name="Bildplatzhalter 15">
            <a:extLst>
              <a:ext uri="{FF2B5EF4-FFF2-40B4-BE49-F238E27FC236}">
                <a16:creationId xmlns:a16="http://schemas.microsoft.com/office/drawing/2014/main" id="{D46DB007-86EC-4631-9973-7E69665C066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014637" y="3041584"/>
            <a:ext cx="3482038" cy="1915428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>
              <a:defRPr sz="1600">
                <a:solidFill>
                  <a:srgbClr val="D9117E"/>
                </a:solidFill>
              </a:defRPr>
            </a:lvl1pPr>
          </a:lstStyle>
          <a:p>
            <a:r>
              <a:rPr lang="de-DE" dirty="0"/>
              <a:t>Platzhaltermotiv ersetzen</a:t>
            </a:r>
          </a:p>
        </p:txBody>
      </p:sp>
      <p:sp>
        <p:nvSpPr>
          <p:cNvPr id="21" name="Textplatzhalter 20">
            <a:extLst>
              <a:ext uri="{FF2B5EF4-FFF2-40B4-BE49-F238E27FC236}">
                <a16:creationId xmlns:a16="http://schemas.microsoft.com/office/drawing/2014/main" id="{B1415D85-ECEE-44AA-B226-4998B44E25D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87999" y="5245768"/>
            <a:ext cx="11208676" cy="1278857"/>
          </a:xfrm>
          <a:solidFill>
            <a:schemeClr val="accent1">
              <a:lumMod val="50000"/>
            </a:schemeClr>
          </a:solidFill>
        </p:spPr>
        <p:txBody>
          <a:bodyPr tIns="144000"/>
          <a:lstStyle>
            <a:lvl1pPr marL="539750" indent="-231775" defTabSz="539750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bg1"/>
                </a:solidFill>
              </a:defRPr>
            </a:lvl1pPr>
            <a:lvl2pPr marL="539750" indent="-231775" defTabSz="539750"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bg1"/>
                </a:solidFill>
              </a:defRPr>
            </a:lvl2pPr>
            <a:lvl3pPr marL="539750" indent="-231775" defTabSz="539750"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3pPr>
            <a:lvl4pPr marL="539750" indent="-231775" defTabSz="539750">
              <a:defRPr/>
            </a:lvl4pPr>
            <a:lvl5pPr marL="539750" indent="-231775" defTabSz="539750"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24" name="Textplatzhalter 23">
            <a:extLst>
              <a:ext uri="{FF2B5EF4-FFF2-40B4-BE49-F238E27FC236}">
                <a16:creationId xmlns:a16="http://schemas.microsoft.com/office/drawing/2014/main" id="{C2C85D4D-1A11-4D5D-986E-8754B4B26DE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95325" y="1487788"/>
            <a:ext cx="3482038" cy="439824"/>
          </a:xfrm>
          <a:solidFill>
            <a:schemeClr val="accent1"/>
          </a:solidFill>
        </p:spPr>
        <p:txBody>
          <a:bodyPr wrap="square"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Mastertextformat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E424654-2778-EA1B-0192-6D8875E11710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/>
              <a:t>Name des Vortragenden, Institut, Datum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82923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6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0DB6F92-3F9C-4AAE-8E91-FA9B6A8B9CD6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D6C63F-3884-45FC-8DE4-73068BFE1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E243AE-4939-4DED-AAB6-88EFB5F7C1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800" y="1628775"/>
            <a:ext cx="5400000" cy="48960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3042934-6DB9-4975-858F-6A2DF94E1A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191817E-6423-D72F-7A29-7C696C78E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Name des Vortragenden, Institut, Datum</a:t>
            </a:r>
            <a:endParaRPr lang="de-DE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4E12AEFA-037C-13A6-D9D9-349DFD23D7F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340475" y="1628625"/>
            <a:ext cx="5156200" cy="48960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>
              <a:defRPr>
                <a:solidFill>
                  <a:srgbClr val="D9117E"/>
                </a:solidFill>
              </a:defRPr>
            </a:lvl1pPr>
          </a:lstStyle>
          <a:p>
            <a:r>
              <a:rPr lang="de-DE" dirty="0"/>
              <a:t>Platzhaltermotiv ersetzen</a:t>
            </a:r>
          </a:p>
        </p:txBody>
      </p:sp>
    </p:spTree>
    <p:extLst>
      <p:ext uri="{BB962C8B-B14F-4D97-AF65-F5344CB8AC3E}">
        <p14:creationId xmlns:p14="http://schemas.microsoft.com/office/powerpoint/2010/main" val="703295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 bla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81FCDC8-3081-4340-AF3B-5B61880598E5}"/>
              </a:ext>
            </a:extLst>
          </p:cNvPr>
          <p:cNvSpPr/>
          <p:nvPr userDrawn="1"/>
        </p:nvSpPr>
        <p:spPr>
          <a:xfrm>
            <a:off x="-1" y="-2406"/>
            <a:ext cx="12192001" cy="68604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C9C186D-B875-45B9-9C0A-1830A52B4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333375"/>
            <a:ext cx="10056093" cy="98528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57C04B8-FAE9-4576-9D50-12084ACA00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6948ECD-4444-4227-81E3-3211A0E717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2"/>
          </a:xfrm>
          <a:prstGeom prst="rect">
            <a:avLst/>
          </a:prstGeom>
        </p:spPr>
      </p:pic>
      <p:sp>
        <p:nvSpPr>
          <p:cNvPr id="11" name="Tabellenplatzhalter 4">
            <a:extLst>
              <a:ext uri="{FF2B5EF4-FFF2-40B4-BE49-F238E27FC236}">
                <a16:creationId xmlns:a16="http://schemas.microsoft.com/office/drawing/2014/main" id="{E454AC21-5CA9-4DCD-9E64-33EE941B0352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>
          <a:xfrm>
            <a:off x="695325" y="1628776"/>
            <a:ext cx="10801350" cy="4895850"/>
          </a:xfrm>
        </p:spPr>
        <p:txBody>
          <a:bodyPr/>
          <a:lstStyle/>
          <a:p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7AA41E4-A17D-03A8-9521-4B67C9D8428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Name des Vortragenden, Institut, Datum</a:t>
            </a:r>
          </a:p>
        </p:txBody>
      </p:sp>
    </p:spTree>
    <p:extLst>
      <p:ext uri="{BB962C8B-B14F-4D97-AF65-F5344CB8AC3E}">
        <p14:creationId xmlns:p14="http://schemas.microsoft.com/office/powerpoint/2010/main" val="817100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3CA21C0A-576F-4448-A405-945F7FEA5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333375"/>
            <a:ext cx="10056093" cy="98528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CDA8A30-87AB-49C6-AE8C-F7B24CECFA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5" y="1628775"/>
            <a:ext cx="10801349" cy="4895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A096809-C3E5-439C-AF0A-E75CD81D72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5342399"/>
            <a:ext cx="288000" cy="1440000"/>
          </a:xfrm>
          <a:prstGeom prst="rect">
            <a:avLst/>
          </a:prstGeom>
        </p:spPr>
        <p:txBody>
          <a:bodyPr vert="horz" wrap="none" lIns="36000" tIns="90000" rIns="36000" bIns="90000" rtlCol="0" anchor="b">
            <a:normAutofit/>
          </a:bodyPr>
          <a:lstStyle>
            <a:lvl1pPr algn="ct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0ADABB7-F9A6-4A4D-9415-296AC5E687F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88822AB-459F-739F-855B-F69C7435C1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5325" y="6544945"/>
            <a:ext cx="4114800" cy="2577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/>
              <a:t>Name des Vortragenden, Institut, Datum</a:t>
            </a:r>
          </a:p>
        </p:txBody>
      </p:sp>
    </p:spTree>
    <p:extLst>
      <p:ext uri="{BB962C8B-B14F-4D97-AF65-F5344CB8AC3E}">
        <p14:creationId xmlns:p14="http://schemas.microsoft.com/office/powerpoint/2010/main" val="2724386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1" r:id="rId2"/>
    <p:sldLayoutId id="2147483650" r:id="rId3"/>
    <p:sldLayoutId id="2147483672" r:id="rId4"/>
    <p:sldLayoutId id="2147483674" r:id="rId5"/>
    <p:sldLayoutId id="2147483656" r:id="rId6"/>
    <p:sldLayoutId id="2147483653" r:id="rId7"/>
    <p:sldLayoutId id="2147483680" r:id="rId8"/>
    <p:sldLayoutId id="2147483654" r:id="rId9"/>
    <p:sldLayoutId id="2147483679" r:id="rId10"/>
    <p:sldLayoutId id="2147483662" r:id="rId11"/>
    <p:sldLayoutId id="2147483658" r:id="rId12"/>
    <p:sldLayoutId id="2147483663" r:id="rId13"/>
    <p:sldLayoutId id="2147483671" r:id="rId14"/>
    <p:sldLayoutId id="2147483675" r:id="rId15"/>
    <p:sldLayoutId id="2147483664" r:id="rId16"/>
    <p:sldLayoutId id="2147483665" r:id="rId17"/>
    <p:sldLayoutId id="2147483681" r:id="rId18"/>
    <p:sldLayoutId id="2147483670" r:id="rId19"/>
    <p:sldLayoutId id="2147483678" r:id="rId20"/>
    <p:sldLayoutId id="2147483661" r:id="rId21"/>
    <p:sldLayoutId id="2147483659" r:id="rId22"/>
    <p:sldLayoutId id="2147483667" r:id="rId23"/>
    <p:sldLayoutId id="2147483673" r:id="rId24"/>
    <p:sldLayoutId id="2147483676" r:id="rId25"/>
    <p:sldLayoutId id="2147483668" r:id="rId26"/>
    <p:sldLayoutId id="2147483669" r:id="rId27"/>
    <p:sldLayoutId id="2147483682" r:id="rId28"/>
    <p:sldLayoutId id="2147483666" r:id="rId29"/>
    <p:sldLayoutId id="2147483677" r:id="rId30"/>
    <p:sldLayoutId id="2147483655" r:id="rId3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38" userDrawn="1">
          <p15:clr>
            <a:srgbClr val="F26B43"/>
          </p15:clr>
        </p15:guide>
        <p15:guide id="2" orient="horz" pos="210" userDrawn="1">
          <p15:clr>
            <a:srgbClr val="F26B43"/>
          </p15:clr>
        </p15:guide>
        <p15:guide id="3" pos="7242" userDrawn="1">
          <p15:clr>
            <a:srgbClr val="F26B43"/>
          </p15:clr>
        </p15:guide>
        <p15:guide id="4" orient="horz" pos="1026" userDrawn="1">
          <p15:clr>
            <a:srgbClr val="F26B43"/>
          </p15:clr>
        </p15:guide>
        <p15:guide id="5" orient="horz" pos="4110" userDrawn="1">
          <p15:clr>
            <a:srgbClr val="F26B43"/>
          </p15:clr>
        </p15:guide>
        <p15:guide id="6" orient="horz" pos="93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0.JP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gif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arno.keppens@aeronomie.be" TargetMode="External"/><Relationship Id="rId2" Type="http://schemas.openxmlformats.org/officeDocument/2006/relationships/hyperlink" Target="mailto:ronny.lutz@dlr.de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>
            <a:extLst>
              <a:ext uri="{FF2B5EF4-FFF2-40B4-BE49-F238E27FC236}">
                <a16:creationId xmlns:a16="http://schemas.microsoft.com/office/drawing/2014/main" id="{1AA03A4A-FF3C-46DA-9AA7-9489606AA4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5" y="3809454"/>
            <a:ext cx="10820399" cy="1141439"/>
          </a:xfrm>
        </p:spPr>
        <p:txBody>
          <a:bodyPr>
            <a:normAutofit fontScale="85000" lnSpcReduction="20000"/>
          </a:bodyPr>
          <a:lstStyle/>
          <a:p>
            <a:r>
              <a:rPr lang="de-DE" sz="2300" dirty="0"/>
              <a:t>Ronny Lutz</a:t>
            </a:r>
            <a:r>
              <a:rPr lang="de-DE" sz="2300" baseline="30000" dirty="0"/>
              <a:t>1</a:t>
            </a:r>
            <a:r>
              <a:rPr lang="de-DE" sz="2300" dirty="0"/>
              <a:t>, Arno Keppens</a:t>
            </a:r>
            <a:r>
              <a:rPr lang="de-DE" sz="2300" baseline="30000" dirty="0"/>
              <a:t>2</a:t>
            </a:r>
            <a:r>
              <a:rPr lang="de-DE" sz="2300" dirty="0"/>
              <a:t> and the PEGASOS and Geo-Ring teams</a:t>
            </a:r>
          </a:p>
          <a:p>
            <a:r>
              <a:rPr lang="de-DE" baseline="30000" dirty="0"/>
              <a:t>1</a:t>
            </a:r>
            <a:r>
              <a:rPr lang="de-DE" dirty="0"/>
              <a:t>German Aerospace Center (DLR), </a:t>
            </a:r>
            <a:r>
              <a:rPr lang="de-DE" baseline="30000" dirty="0"/>
              <a:t>2</a:t>
            </a:r>
            <a:r>
              <a:rPr lang="de-DE" dirty="0"/>
              <a:t>Royal </a:t>
            </a:r>
            <a:r>
              <a:rPr lang="de-DE" dirty="0" err="1"/>
              <a:t>Belgian</a:t>
            </a:r>
            <a:r>
              <a:rPr lang="de-DE" dirty="0"/>
              <a:t> Institute </a:t>
            </a:r>
            <a:r>
              <a:rPr lang="de-DE" dirty="0" err="1"/>
              <a:t>for</a:t>
            </a:r>
            <a:r>
              <a:rPr lang="de-DE" dirty="0"/>
              <a:t> Space </a:t>
            </a:r>
            <a:r>
              <a:rPr lang="de-DE" dirty="0" err="1"/>
              <a:t>Aeronomy</a:t>
            </a:r>
            <a:r>
              <a:rPr lang="de-DE" dirty="0"/>
              <a:t> (BIRA-IASB)</a:t>
            </a:r>
          </a:p>
          <a:p>
            <a:r>
              <a:rPr lang="de-DE" dirty="0"/>
              <a:t>AC-VC #21, Takamatsu (Japan) &amp; online, 9-13 June 2025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07DBA57-3752-430E-B30A-C895D1145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000" y="323750"/>
            <a:ext cx="10528300" cy="3221856"/>
          </a:xfrm>
        </p:spPr>
        <p:txBody>
          <a:bodyPr/>
          <a:lstStyle/>
          <a:p>
            <a:r>
              <a:rPr lang="en-US" dirty="0"/>
              <a:t>PEGASOS </a:t>
            </a:r>
            <a:r>
              <a:rPr lang="en-US" dirty="0">
                <a:solidFill>
                  <a:schemeClr val="bg1"/>
                </a:solidFill>
              </a:rPr>
              <a:t>&amp; </a:t>
            </a:r>
            <a:r>
              <a:rPr lang="en-US" dirty="0"/>
              <a:t>GEO-RING</a:t>
            </a:r>
            <a:r>
              <a:rPr lang="en-US" dirty="0">
                <a:solidFill>
                  <a:schemeClr val="bg1"/>
                </a:solidFill>
              </a:rPr>
              <a:t>: Consistency TEMPO-GEMS-S5p</a:t>
            </a:r>
            <a:endParaRPr lang="de-DE" b="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7617" y="5262754"/>
            <a:ext cx="972000" cy="1276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815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fik 18">
            <a:extLst>
              <a:ext uri="{FF2B5EF4-FFF2-40B4-BE49-F238E27FC236}">
                <a16:creationId xmlns:a16="http://schemas.microsoft.com/office/drawing/2014/main" id="{2F28D8C2-3A83-49C0-AF72-DA6D3AEFCA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134" y="3239320"/>
            <a:ext cx="3222329" cy="3285305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F2BCB069-406A-4A26-B697-7CDAA671E5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38" y="3228377"/>
            <a:ext cx="3233060" cy="3296248"/>
          </a:xfrm>
          <a:prstGeom prst="rect">
            <a:avLst/>
          </a:prstGeom>
        </p:spPr>
      </p:pic>
      <p:sp>
        <p:nvSpPr>
          <p:cNvPr id="12" name="Titel 11">
            <a:extLst>
              <a:ext uri="{FF2B5EF4-FFF2-40B4-BE49-F238E27FC236}">
                <a16:creationId xmlns:a16="http://schemas.microsoft.com/office/drawing/2014/main" id="{7B4EA774-811D-49A6-B74B-5FDAE494A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NO2</a:t>
            </a:r>
            <a:br>
              <a:rPr lang="de-DE" dirty="0"/>
            </a:br>
            <a:r>
              <a:rPr lang="de-DE" sz="1600" dirty="0"/>
              <a:t>Team: K.-U. Eichmann, G. Pinardi, S. Compernolle, T. Verhoelst, S. Seo</a:t>
            </a:r>
          </a:p>
        </p:txBody>
      </p:sp>
      <p:sp>
        <p:nvSpPr>
          <p:cNvPr id="4" name="Foliennummernplatzhalter 2">
            <a:extLst>
              <a:ext uri="{FF2B5EF4-FFF2-40B4-BE49-F238E27FC236}">
                <a16:creationId xmlns:a16="http://schemas.microsoft.com/office/drawing/2014/main" id="{6B9FB5F3-8F9A-4F69-8C36-5B76623D37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5342399"/>
            <a:ext cx="288000" cy="1440000"/>
          </a:xfrm>
        </p:spPr>
        <p:txBody>
          <a:bodyPr/>
          <a:lstStyle/>
          <a:p>
            <a:fld id="{30ADABB7-F9A6-4A4D-9415-296AC5E687F8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F485C5B9-E9F9-4748-B246-36F2EA15B627}"/>
              </a:ext>
            </a:extLst>
          </p:cNvPr>
          <p:cNvSpPr txBox="1"/>
          <p:nvPr/>
        </p:nvSpPr>
        <p:spPr>
          <a:xfrm>
            <a:off x="502857" y="997018"/>
            <a:ext cx="6410382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u="sng" dirty="0" err="1">
                <a:solidFill>
                  <a:srgbClr val="82A043"/>
                </a:solidFill>
              </a:rPr>
              <a:t>Results</a:t>
            </a:r>
            <a:r>
              <a:rPr lang="de-DE" b="1" u="sng" dirty="0">
                <a:solidFill>
                  <a:srgbClr val="82A043"/>
                </a:solidFill>
              </a:rPr>
              <a:t>:</a:t>
            </a:r>
          </a:p>
          <a:p>
            <a:endParaRPr lang="de-DE" b="1" u="sng" dirty="0">
              <a:solidFill>
                <a:srgbClr val="82A043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b="1" dirty="0"/>
              <a:t>MAX-DOAS</a:t>
            </a:r>
            <a:r>
              <a:rPr lang="de-DE" sz="1400" dirty="0"/>
              <a:t> (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Frutiger-Light"/>
              </a:rPr>
              <a:t>11 stations) </a:t>
            </a:r>
            <a:r>
              <a:rPr lang="de-DE" sz="1400" dirty="0" err="1"/>
              <a:t>tropospheric</a:t>
            </a:r>
            <a:r>
              <a:rPr lang="de-DE" sz="1400" dirty="0"/>
              <a:t> NO2 (V2): </a:t>
            </a:r>
            <a:r>
              <a:rPr lang="en-US" sz="1400" dirty="0">
                <a:latin typeface="Arial" panose="020B0604020202020204" pitchFamily="34" charset="0"/>
              </a:rPr>
              <a:t>median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Frutiger-Light"/>
              </a:rPr>
              <a:t> bias 2.3 Pmolec/cm² (23.3%) and network dispersion 3.9 Pmolec/cm² (34%). V3 shows an absolute reduction in bias (~30%) and dispersion.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b="1" dirty="0"/>
              <a:t>PGN</a:t>
            </a:r>
            <a:r>
              <a:rPr lang="de-DE" sz="1400" dirty="0"/>
              <a:t> (</a:t>
            </a:r>
            <a:r>
              <a:rPr lang="en-US" sz="1400" dirty="0">
                <a:latin typeface="Arial" panose="020B0604020202020204" pitchFamily="34" charset="0"/>
              </a:rPr>
              <a:t>10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Frutiger-Light"/>
              </a:rPr>
              <a:t> stations) </a:t>
            </a:r>
            <a:r>
              <a:rPr lang="de-DE" sz="1400" dirty="0"/>
              <a:t>total NO2 (V3): median </a:t>
            </a:r>
            <a:r>
              <a:rPr lang="de-DE" sz="1400" dirty="0" err="1"/>
              <a:t>bias</a:t>
            </a:r>
            <a:r>
              <a:rPr lang="de-DE" sz="1400" dirty="0"/>
              <a:t> ~</a:t>
            </a:r>
            <a:r>
              <a:rPr lang="en-US" sz="1400" dirty="0">
                <a:latin typeface="Arial" panose="020B0604020202020204" pitchFamily="34" charset="0"/>
              </a:rPr>
              <a:t>0.04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Frutiger-Light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Times New Roman" panose="02020603050405020304" pitchFamily="18" charset="0"/>
                <a:cs typeface="Frutiger-Light"/>
              </a:rPr>
              <a:t>Pmolec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Frutiger-Light"/>
              </a:rPr>
              <a:t>/cm² and network dispersion 5.6 </a:t>
            </a:r>
            <a:r>
              <a:rPr lang="en-US" sz="1400" dirty="0" err="1">
                <a:latin typeface="Arial" panose="020B0604020202020204" pitchFamily="34" charset="0"/>
                <a:ea typeface="Times New Roman" panose="02020603050405020304" pitchFamily="18" charset="0"/>
                <a:cs typeface="Frutiger-Light"/>
              </a:rPr>
              <a:t>Pmolec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Frutiger-Light"/>
              </a:rPr>
              <a:t>/cm². This is a clear improvement over V2</a:t>
            </a: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b="1" dirty="0"/>
              <a:t>TROPOMI</a:t>
            </a:r>
            <a:r>
              <a:rPr lang="de-DE" sz="1400" dirty="0"/>
              <a:t> </a:t>
            </a:r>
            <a:r>
              <a:rPr lang="de-DE" sz="1400" dirty="0" err="1"/>
              <a:t>vs</a:t>
            </a:r>
            <a:r>
              <a:rPr lang="de-DE" sz="1400" dirty="0"/>
              <a:t> GEMS NO2 V3</a:t>
            </a:r>
            <a:r>
              <a:rPr lang="de-DE" sz="1400" b="1" dirty="0"/>
              <a:t>: </a:t>
            </a:r>
            <a:r>
              <a:rPr lang="de-DE" sz="1400" dirty="0"/>
              <a:t>negative GEMS </a:t>
            </a:r>
            <a:r>
              <a:rPr lang="de-DE" sz="1400" dirty="0" err="1"/>
              <a:t>bias</a:t>
            </a:r>
            <a:r>
              <a:rPr lang="de-DE" sz="1400" dirty="0"/>
              <a:t> </a:t>
            </a:r>
            <a:r>
              <a:rPr lang="de-DE" sz="1400" dirty="0" err="1"/>
              <a:t>over</a:t>
            </a:r>
            <a:r>
              <a:rPr lang="de-DE" sz="1400" dirty="0"/>
              <a:t> </a:t>
            </a:r>
            <a:r>
              <a:rPr lang="de-DE" sz="1400" dirty="0" err="1"/>
              <a:t>Ocean</a:t>
            </a:r>
            <a:r>
              <a:rPr lang="de-DE" sz="1400" dirty="0"/>
              <a:t> </a:t>
            </a:r>
            <a:r>
              <a:rPr lang="de-DE" sz="1400" dirty="0" err="1"/>
              <a:t>removed</a:t>
            </a:r>
            <a:r>
              <a:rPr lang="de-DE" sz="1400" dirty="0"/>
              <a:t> </a:t>
            </a:r>
            <a:r>
              <a:rPr lang="de-DE" sz="1400" dirty="0" err="1"/>
              <a:t>and</a:t>
            </a:r>
            <a:r>
              <a:rPr lang="de-DE" sz="1400" dirty="0"/>
              <a:t> high </a:t>
            </a:r>
            <a:r>
              <a:rPr lang="de-DE" sz="1400" dirty="0" err="1"/>
              <a:t>bias</a:t>
            </a:r>
            <a:r>
              <a:rPr lang="de-DE" sz="1400" dirty="0"/>
              <a:t> </a:t>
            </a:r>
            <a:r>
              <a:rPr lang="de-DE" sz="1400" dirty="0" err="1"/>
              <a:t>over</a:t>
            </a:r>
            <a:r>
              <a:rPr lang="de-DE" sz="1400" dirty="0"/>
              <a:t> </a:t>
            </a:r>
            <a:r>
              <a:rPr lang="de-DE" sz="1400" dirty="0" err="1"/>
              <a:t>polluted</a:t>
            </a:r>
            <a:r>
              <a:rPr lang="de-DE" sz="1400" dirty="0"/>
              <a:t> </a:t>
            </a:r>
            <a:r>
              <a:rPr lang="de-DE" sz="1400" dirty="0" err="1"/>
              <a:t>scenes</a:t>
            </a:r>
            <a:r>
              <a:rPr lang="de-DE" sz="1400" dirty="0"/>
              <a:t> </a:t>
            </a:r>
            <a:r>
              <a:rPr lang="de-DE" sz="1400" dirty="0" err="1"/>
              <a:t>reduced</a:t>
            </a:r>
            <a:r>
              <a:rPr lang="de-DE" sz="1400" dirty="0"/>
              <a:t> </a:t>
            </a:r>
            <a:r>
              <a:rPr lang="de-DE" sz="1400" dirty="0" err="1"/>
              <a:t>wrt</a:t>
            </a:r>
            <a:r>
              <a:rPr lang="de-DE" sz="1400" dirty="0"/>
              <a:t> V2.</a:t>
            </a:r>
            <a:endParaRPr lang="en-US" sz="1400" dirty="0"/>
          </a:p>
        </p:txBody>
      </p: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398DD4B5-D2E3-4011-B435-6DEFCFDCF92E}"/>
              </a:ext>
            </a:extLst>
          </p:cNvPr>
          <p:cNvGrpSpPr/>
          <p:nvPr/>
        </p:nvGrpSpPr>
        <p:grpSpPr>
          <a:xfrm>
            <a:off x="502857" y="5766807"/>
            <a:ext cx="6498645" cy="975642"/>
            <a:chOff x="4841800" y="2815845"/>
            <a:chExt cx="6498645" cy="975642"/>
          </a:xfrm>
        </p:grpSpPr>
        <p:sp>
          <p:nvSpPr>
            <p:cNvPr id="22" name="Rechteck 21">
              <a:extLst>
                <a:ext uri="{FF2B5EF4-FFF2-40B4-BE49-F238E27FC236}">
                  <a16:creationId xmlns:a16="http://schemas.microsoft.com/office/drawing/2014/main" id="{79D9D5CC-E444-420D-BEB3-1C5F0B694BFE}"/>
                </a:ext>
              </a:extLst>
            </p:cNvPr>
            <p:cNvSpPr/>
            <p:nvPr/>
          </p:nvSpPr>
          <p:spPr>
            <a:xfrm>
              <a:off x="4841800" y="3514488"/>
              <a:ext cx="6498645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de-DE" sz="1200" dirty="0" err="1"/>
                <a:t>Comparison</a:t>
              </a:r>
              <a:r>
                <a:rPr lang="de-DE" sz="1200" dirty="0"/>
                <a:t> </a:t>
              </a:r>
              <a:r>
                <a:rPr lang="de-DE" sz="1200" dirty="0" err="1"/>
                <a:t>of</a:t>
              </a:r>
              <a:r>
                <a:rPr lang="de-DE" sz="1200" dirty="0"/>
                <a:t> GEMS V3 - TROPOMI total/</a:t>
              </a:r>
              <a:r>
                <a:rPr lang="de-DE" sz="1200" dirty="0" err="1"/>
                <a:t>tropospheric</a:t>
              </a:r>
              <a:r>
                <a:rPr lang="de-DE" sz="1200" dirty="0"/>
                <a:t> NO2 </a:t>
              </a:r>
              <a:r>
                <a:rPr lang="de-DE" sz="1200" dirty="0" err="1"/>
                <a:t>differences</a:t>
              </a:r>
              <a:r>
                <a:rPr lang="de-DE" sz="1200" dirty="0"/>
                <a:t> </a:t>
              </a:r>
              <a:r>
                <a:rPr lang="de-DE" sz="1200" dirty="0" err="1"/>
                <a:t>for</a:t>
              </a:r>
              <a:r>
                <a:rPr lang="de-DE" sz="1200" dirty="0"/>
                <a:t> 2023.</a:t>
              </a:r>
            </a:p>
          </p:txBody>
        </p:sp>
        <p:sp>
          <p:nvSpPr>
            <p:cNvPr id="23" name="Textfeld 22">
              <a:extLst>
                <a:ext uri="{FF2B5EF4-FFF2-40B4-BE49-F238E27FC236}">
                  <a16:creationId xmlns:a16="http://schemas.microsoft.com/office/drawing/2014/main" id="{4C8DEF40-D6CF-40F0-AC02-30C901F3C829}"/>
                </a:ext>
              </a:extLst>
            </p:cNvPr>
            <p:cNvSpPr txBox="1"/>
            <p:nvPr/>
          </p:nvSpPr>
          <p:spPr>
            <a:xfrm>
              <a:off x="5196817" y="2852768"/>
              <a:ext cx="77797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000" b="1" dirty="0">
                  <a:solidFill>
                    <a:srgbClr val="C00000"/>
                  </a:solidFill>
                </a:rPr>
                <a:t>Total</a:t>
              </a:r>
              <a:endParaRPr lang="en-US" sz="2000" b="1" dirty="0">
                <a:solidFill>
                  <a:srgbClr val="C00000"/>
                </a:solidFill>
              </a:endParaRPr>
            </a:p>
          </p:txBody>
        </p:sp>
        <p:sp>
          <p:nvSpPr>
            <p:cNvPr id="24" name="Textfeld 23">
              <a:extLst>
                <a:ext uri="{FF2B5EF4-FFF2-40B4-BE49-F238E27FC236}">
                  <a16:creationId xmlns:a16="http://schemas.microsoft.com/office/drawing/2014/main" id="{643B8607-7174-4FA0-9900-FF5F53BFFA20}"/>
                </a:ext>
              </a:extLst>
            </p:cNvPr>
            <p:cNvSpPr txBox="1"/>
            <p:nvPr/>
          </p:nvSpPr>
          <p:spPr>
            <a:xfrm>
              <a:off x="8548320" y="2815845"/>
              <a:ext cx="173983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accent5">
                      <a:lumMod val="50000"/>
                    </a:schemeClr>
                  </a:solidFill>
                </a:rPr>
                <a:t>Troposphere</a:t>
              </a:r>
            </a:p>
          </p:txBody>
        </p:sp>
      </p:grpSp>
      <p:pic>
        <p:nvPicPr>
          <p:cNvPr id="26" name="Grafik 25">
            <a:extLst>
              <a:ext uri="{FF2B5EF4-FFF2-40B4-BE49-F238E27FC236}">
                <a16:creationId xmlns:a16="http://schemas.microsoft.com/office/drawing/2014/main" id="{FFB563D1-44ED-4933-817F-3AD671D438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6582" y="2040295"/>
            <a:ext cx="4561980" cy="3553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6694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1">
            <a:extLst>
              <a:ext uri="{FF2B5EF4-FFF2-40B4-BE49-F238E27FC236}">
                <a16:creationId xmlns:a16="http://schemas.microsoft.com/office/drawing/2014/main" id="{7B4EA774-811D-49A6-B74B-5FDAE494A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Clouds</a:t>
            </a:r>
            <a:br>
              <a:rPr lang="de-DE" dirty="0"/>
            </a:br>
            <a:r>
              <a:rPr lang="de-DE" sz="1600" dirty="0"/>
              <a:t>Team: R. Lutz, V. Molina García</a:t>
            </a:r>
          </a:p>
        </p:txBody>
      </p:sp>
      <p:sp>
        <p:nvSpPr>
          <p:cNvPr id="4" name="Foliennummernplatzhalter 2">
            <a:extLst>
              <a:ext uri="{FF2B5EF4-FFF2-40B4-BE49-F238E27FC236}">
                <a16:creationId xmlns:a16="http://schemas.microsoft.com/office/drawing/2014/main" id="{6B9FB5F3-8F9A-4F69-8C36-5B76623D37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5342399"/>
            <a:ext cx="288000" cy="1440000"/>
          </a:xfrm>
        </p:spPr>
        <p:txBody>
          <a:bodyPr/>
          <a:lstStyle/>
          <a:p>
            <a:fld id="{30ADABB7-F9A6-4A4D-9415-296AC5E687F8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5" name="Textfeld 12">
            <a:extLst>
              <a:ext uri="{FF2B5EF4-FFF2-40B4-BE49-F238E27FC236}">
                <a16:creationId xmlns:a16="http://schemas.microsoft.com/office/drawing/2014/main" id="{79E541EF-F2E1-486B-8BE2-344402D499F9}"/>
              </a:ext>
            </a:extLst>
          </p:cNvPr>
          <p:cNvSpPr txBox="1"/>
          <p:nvPr/>
        </p:nvSpPr>
        <p:spPr>
          <a:xfrm>
            <a:off x="628946" y="1209668"/>
            <a:ext cx="546705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61063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2212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83190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44254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3053182" algn="l" defTabSz="1221273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3663818" algn="l" defTabSz="1221273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4274454" algn="l" defTabSz="1221273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4885091" algn="l" defTabSz="1221273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r>
              <a:rPr lang="de-DE" sz="1400" b="1" u="sng" dirty="0" err="1">
                <a:solidFill>
                  <a:srgbClr val="82A043"/>
                </a:solidFill>
                <a:latin typeface="+mn-lt"/>
              </a:rPr>
              <a:t>Results</a:t>
            </a:r>
            <a:r>
              <a:rPr lang="de-DE" sz="1400" b="1" u="sng" dirty="0">
                <a:solidFill>
                  <a:srgbClr val="82A043"/>
                </a:solidFill>
                <a:latin typeface="+mn-lt"/>
              </a:rPr>
              <a:t>:</a:t>
            </a:r>
          </a:p>
          <a:p>
            <a:endParaRPr lang="de-DE" sz="14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err="1">
                <a:latin typeface="+mn-lt"/>
              </a:rPr>
              <a:t>comparisons</a:t>
            </a:r>
            <a:r>
              <a:rPr lang="de-DE" sz="1600" dirty="0">
                <a:latin typeface="+mn-lt"/>
              </a:rPr>
              <a:t> </a:t>
            </a:r>
            <a:r>
              <a:rPr lang="de-DE" sz="1600" dirty="0" err="1">
                <a:latin typeface="+mn-lt"/>
              </a:rPr>
              <a:t>based</a:t>
            </a:r>
            <a:r>
              <a:rPr lang="de-DE" sz="1600" dirty="0">
                <a:latin typeface="+mn-lt"/>
              </a:rPr>
              <a:t> on: TROPOMI, CALIOP</a:t>
            </a:r>
            <a:endParaRPr lang="de-DE" sz="1600" b="1" u="sng" dirty="0">
              <a:solidFill>
                <a:srgbClr val="82A043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err="1">
                <a:latin typeface="+mn-lt"/>
              </a:rPr>
              <a:t>good</a:t>
            </a:r>
            <a:r>
              <a:rPr lang="de-DE" sz="1600" dirty="0">
                <a:latin typeface="+mn-lt"/>
              </a:rPr>
              <a:t> </a:t>
            </a:r>
            <a:r>
              <a:rPr lang="de-DE" sz="1600" dirty="0" err="1">
                <a:latin typeface="+mn-lt"/>
              </a:rPr>
              <a:t>agreement</a:t>
            </a:r>
            <a:r>
              <a:rPr lang="de-DE" sz="1600" dirty="0">
                <a:latin typeface="+mn-lt"/>
              </a:rPr>
              <a:t> </a:t>
            </a:r>
            <a:r>
              <a:rPr lang="de-DE" sz="1600" dirty="0" err="1">
                <a:latin typeface="+mn-lt"/>
              </a:rPr>
              <a:t>for</a:t>
            </a:r>
            <a:r>
              <a:rPr lang="de-DE" sz="1600" dirty="0">
                <a:latin typeface="+mn-lt"/>
              </a:rPr>
              <a:t> </a:t>
            </a:r>
            <a:r>
              <a:rPr lang="de-DE" sz="1600" dirty="0" err="1">
                <a:latin typeface="+mn-lt"/>
              </a:rPr>
              <a:t>cloud</a:t>
            </a:r>
            <a:r>
              <a:rPr lang="de-DE" sz="1600" dirty="0">
                <a:latin typeface="+mn-lt"/>
              </a:rPr>
              <a:t> </a:t>
            </a:r>
            <a:r>
              <a:rPr lang="de-DE" sz="1600" dirty="0" err="1">
                <a:latin typeface="+mn-lt"/>
              </a:rPr>
              <a:t>fraction</a:t>
            </a:r>
            <a:r>
              <a:rPr lang="de-DE" sz="1600" dirty="0">
                <a:latin typeface="+mn-lt"/>
              </a:rPr>
              <a:t>: </a:t>
            </a:r>
            <a:r>
              <a:rPr lang="de-DE" sz="1600" dirty="0" err="1">
                <a:latin typeface="+mn-lt"/>
              </a:rPr>
              <a:t>corr</a:t>
            </a:r>
            <a:r>
              <a:rPr lang="de-DE" sz="1600" dirty="0">
                <a:latin typeface="+mn-lt"/>
              </a:rPr>
              <a:t>: 0.87, </a:t>
            </a:r>
            <a:r>
              <a:rPr lang="de-DE" sz="1600" dirty="0" err="1">
                <a:latin typeface="+mn-lt"/>
              </a:rPr>
              <a:t>mean</a:t>
            </a:r>
            <a:r>
              <a:rPr lang="de-DE" sz="1600" dirty="0">
                <a:latin typeface="+mn-lt"/>
              </a:rPr>
              <a:t> </a:t>
            </a:r>
            <a:r>
              <a:rPr lang="de-DE" sz="1600" dirty="0" err="1">
                <a:latin typeface="+mn-lt"/>
              </a:rPr>
              <a:t>diff</a:t>
            </a:r>
            <a:r>
              <a:rPr lang="de-DE" sz="1600" dirty="0">
                <a:latin typeface="+mn-lt"/>
              </a:rPr>
              <a:t>: 0.04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latin typeface="+mn-lt"/>
              </a:rPr>
              <a:t>ok </a:t>
            </a:r>
            <a:r>
              <a:rPr lang="de-DE" sz="1600" dirty="0" err="1">
                <a:latin typeface="+mn-lt"/>
              </a:rPr>
              <a:t>agreement</a:t>
            </a:r>
            <a:r>
              <a:rPr lang="de-DE" sz="1600" dirty="0">
                <a:latin typeface="+mn-lt"/>
              </a:rPr>
              <a:t> </a:t>
            </a:r>
            <a:r>
              <a:rPr lang="de-DE" sz="1600" dirty="0" err="1">
                <a:latin typeface="+mn-lt"/>
              </a:rPr>
              <a:t>for</a:t>
            </a:r>
            <a:r>
              <a:rPr lang="de-DE" sz="1600" dirty="0">
                <a:latin typeface="+mn-lt"/>
              </a:rPr>
              <a:t> </a:t>
            </a:r>
            <a:r>
              <a:rPr lang="de-DE" sz="1600" dirty="0" err="1">
                <a:latin typeface="+mn-lt"/>
              </a:rPr>
              <a:t>cloud</a:t>
            </a:r>
            <a:r>
              <a:rPr lang="de-DE" sz="1600" dirty="0">
                <a:latin typeface="+mn-lt"/>
              </a:rPr>
              <a:t> </a:t>
            </a:r>
            <a:r>
              <a:rPr lang="de-DE" sz="1600" dirty="0" err="1">
                <a:latin typeface="+mn-lt"/>
              </a:rPr>
              <a:t>pressure</a:t>
            </a:r>
            <a:r>
              <a:rPr lang="de-DE" sz="1600" dirty="0">
                <a:latin typeface="+mn-lt"/>
              </a:rPr>
              <a:t>: </a:t>
            </a:r>
            <a:r>
              <a:rPr lang="de-DE" sz="1600" dirty="0" err="1">
                <a:latin typeface="+mn-lt"/>
              </a:rPr>
              <a:t>corr</a:t>
            </a:r>
            <a:r>
              <a:rPr lang="de-DE" sz="1600" dirty="0">
                <a:latin typeface="+mn-lt"/>
              </a:rPr>
              <a:t>: 0.65, </a:t>
            </a:r>
            <a:r>
              <a:rPr lang="de-DE" sz="1600" dirty="0" err="1">
                <a:latin typeface="+mn-lt"/>
              </a:rPr>
              <a:t>mean</a:t>
            </a:r>
            <a:r>
              <a:rPr lang="de-DE" sz="1600" dirty="0">
                <a:latin typeface="+mn-lt"/>
              </a:rPr>
              <a:t> </a:t>
            </a:r>
            <a:r>
              <a:rPr lang="de-DE" sz="1600" dirty="0" err="1">
                <a:latin typeface="+mn-lt"/>
              </a:rPr>
              <a:t>diff</a:t>
            </a:r>
            <a:r>
              <a:rPr lang="de-DE" sz="1600" dirty="0">
                <a:latin typeface="+mn-lt"/>
              </a:rPr>
              <a:t>: -50 hPa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err="1">
                <a:latin typeface="+mn-lt"/>
              </a:rPr>
              <a:t>deviations</a:t>
            </a:r>
            <a:r>
              <a:rPr lang="de-DE" sz="1600" dirty="0">
                <a:latin typeface="+mn-lt"/>
              </a:rPr>
              <a:t> </a:t>
            </a:r>
            <a:r>
              <a:rPr lang="de-DE" sz="1600" dirty="0" err="1">
                <a:latin typeface="+mn-lt"/>
              </a:rPr>
              <a:t>appear</a:t>
            </a:r>
            <a:r>
              <a:rPr lang="de-DE" sz="1600" dirty="0">
                <a:latin typeface="+mn-lt"/>
              </a:rPr>
              <a:t> </a:t>
            </a:r>
            <a:r>
              <a:rPr lang="de-DE" sz="1600" dirty="0" err="1">
                <a:latin typeface="+mn-lt"/>
              </a:rPr>
              <a:t>over</a:t>
            </a:r>
            <a:r>
              <a:rPr lang="de-DE" sz="1600" dirty="0">
                <a:latin typeface="+mn-lt"/>
              </a:rPr>
              <a:t> </a:t>
            </a:r>
            <a:r>
              <a:rPr lang="de-DE" sz="1600" dirty="0" err="1">
                <a:latin typeface="+mn-lt"/>
              </a:rPr>
              <a:t>bright</a:t>
            </a:r>
            <a:r>
              <a:rPr lang="de-DE" sz="1600" dirty="0">
                <a:latin typeface="+mn-lt"/>
              </a:rPr>
              <a:t> </a:t>
            </a:r>
            <a:r>
              <a:rPr lang="de-DE" sz="1600" dirty="0" err="1">
                <a:latin typeface="+mn-lt"/>
              </a:rPr>
              <a:t>surfaces</a:t>
            </a:r>
            <a:r>
              <a:rPr lang="de-DE" sz="1600" dirty="0">
                <a:latin typeface="+mn-lt"/>
              </a:rPr>
              <a:t>, </a:t>
            </a:r>
            <a:r>
              <a:rPr lang="de-DE" sz="1600" dirty="0" err="1">
                <a:latin typeface="+mn-lt"/>
              </a:rPr>
              <a:t>for</a:t>
            </a:r>
            <a:r>
              <a:rPr lang="de-DE" sz="1600" dirty="0">
                <a:latin typeface="+mn-lt"/>
              </a:rPr>
              <a:t> </a:t>
            </a:r>
            <a:r>
              <a:rPr lang="de-DE" sz="1600" dirty="0" err="1">
                <a:latin typeface="+mn-lt"/>
              </a:rPr>
              <a:t>low</a:t>
            </a:r>
            <a:r>
              <a:rPr lang="de-DE" sz="1600" dirty="0">
                <a:latin typeface="+mn-lt"/>
              </a:rPr>
              <a:t> </a:t>
            </a:r>
            <a:r>
              <a:rPr lang="de-DE" sz="1600" dirty="0" err="1">
                <a:latin typeface="+mn-lt"/>
              </a:rPr>
              <a:t>cloud</a:t>
            </a:r>
            <a:r>
              <a:rPr lang="de-DE" sz="1600" dirty="0">
                <a:latin typeface="+mn-lt"/>
              </a:rPr>
              <a:t> </a:t>
            </a:r>
            <a:r>
              <a:rPr lang="de-DE" sz="1600" dirty="0" err="1">
                <a:latin typeface="+mn-lt"/>
              </a:rPr>
              <a:t>coverages</a:t>
            </a:r>
            <a:r>
              <a:rPr lang="de-DE" sz="1600" dirty="0">
                <a:latin typeface="+mn-lt"/>
              </a:rPr>
              <a:t> and extreme </a:t>
            </a:r>
            <a:r>
              <a:rPr lang="de-DE" sz="1600" dirty="0" err="1">
                <a:latin typeface="+mn-lt"/>
              </a:rPr>
              <a:t>viewing</a:t>
            </a:r>
            <a:r>
              <a:rPr lang="de-DE" sz="1600" dirty="0">
                <a:latin typeface="+mn-lt"/>
              </a:rPr>
              <a:t> </a:t>
            </a:r>
            <a:r>
              <a:rPr lang="de-DE" sz="1600" dirty="0" err="1">
                <a:latin typeface="+mn-lt"/>
              </a:rPr>
              <a:t>zenith</a:t>
            </a:r>
            <a:r>
              <a:rPr lang="de-DE" sz="1600" dirty="0">
                <a:latin typeface="+mn-lt"/>
              </a:rPr>
              <a:t> </a:t>
            </a:r>
            <a:r>
              <a:rPr lang="de-DE" sz="1600" dirty="0" err="1">
                <a:latin typeface="+mn-lt"/>
              </a:rPr>
              <a:t>angles</a:t>
            </a:r>
            <a:endParaRPr lang="de-DE" sz="1600" dirty="0">
              <a:latin typeface="+mn-lt"/>
            </a:endParaRPr>
          </a:p>
        </p:txBody>
      </p:sp>
      <p:sp>
        <p:nvSpPr>
          <p:cNvPr id="6" name="Textfeld 13">
            <a:extLst>
              <a:ext uri="{FF2B5EF4-FFF2-40B4-BE49-F238E27FC236}">
                <a16:creationId xmlns:a16="http://schemas.microsoft.com/office/drawing/2014/main" id="{F2D44190-5332-41D8-9CE4-5078BE359B80}"/>
              </a:ext>
            </a:extLst>
          </p:cNvPr>
          <p:cNvSpPr txBox="1"/>
          <p:nvPr/>
        </p:nvSpPr>
        <p:spPr>
          <a:xfrm>
            <a:off x="6113784" y="5967866"/>
            <a:ext cx="5762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61063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2212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83190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44254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3053182" algn="l" defTabSz="1221273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3663818" algn="l" defTabSz="1221273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4274454" algn="l" defTabSz="1221273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4885091" algn="l" defTabSz="1221273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r>
              <a:rPr lang="de-DE" sz="1600" dirty="0" err="1">
                <a:latin typeface="+mn-lt"/>
              </a:rPr>
              <a:t>Comparison</a:t>
            </a:r>
            <a:r>
              <a:rPr lang="de-DE" sz="1600" dirty="0">
                <a:latin typeface="+mn-lt"/>
              </a:rPr>
              <a:t> </a:t>
            </a:r>
            <a:r>
              <a:rPr lang="de-DE" sz="1600" dirty="0" err="1">
                <a:latin typeface="+mn-lt"/>
              </a:rPr>
              <a:t>with</a:t>
            </a:r>
            <a:r>
              <a:rPr lang="de-DE" sz="1600" dirty="0">
                <a:latin typeface="+mn-lt"/>
              </a:rPr>
              <a:t> TROPOMI/S5P </a:t>
            </a:r>
            <a:r>
              <a:rPr lang="de-DE" sz="1600" dirty="0" err="1">
                <a:latin typeface="+mn-lt"/>
              </a:rPr>
              <a:t>cloud</a:t>
            </a:r>
            <a:r>
              <a:rPr lang="de-DE" sz="1600" dirty="0">
                <a:latin typeface="+mn-lt"/>
              </a:rPr>
              <a:t> </a:t>
            </a:r>
            <a:r>
              <a:rPr lang="de-DE" sz="1600" dirty="0" err="1">
                <a:latin typeface="+mn-lt"/>
              </a:rPr>
              <a:t>fraction</a:t>
            </a:r>
            <a:r>
              <a:rPr lang="de-DE" sz="1600" dirty="0">
                <a:latin typeface="+mn-lt"/>
              </a:rPr>
              <a:t> (</a:t>
            </a:r>
            <a:r>
              <a:rPr lang="de-DE" sz="1600" dirty="0" err="1">
                <a:latin typeface="+mn-lt"/>
              </a:rPr>
              <a:t>left</a:t>
            </a:r>
            <a:r>
              <a:rPr lang="de-DE" sz="1600" dirty="0">
                <a:latin typeface="+mn-lt"/>
              </a:rPr>
              <a:t>) and </a:t>
            </a:r>
            <a:r>
              <a:rPr lang="de-DE" sz="1600" dirty="0" err="1">
                <a:latin typeface="+mn-lt"/>
              </a:rPr>
              <a:t>cloud</a:t>
            </a:r>
            <a:r>
              <a:rPr lang="de-DE" sz="1600" dirty="0">
                <a:latin typeface="+mn-lt"/>
              </a:rPr>
              <a:t> </a:t>
            </a:r>
            <a:r>
              <a:rPr lang="de-DE" sz="1600" dirty="0" err="1">
                <a:latin typeface="+mn-lt"/>
              </a:rPr>
              <a:t>pressure</a:t>
            </a:r>
            <a:r>
              <a:rPr lang="de-DE" sz="1600" dirty="0">
                <a:latin typeface="+mn-lt"/>
              </a:rPr>
              <a:t> (</a:t>
            </a:r>
            <a:r>
              <a:rPr lang="de-DE" sz="1600" dirty="0" err="1">
                <a:latin typeface="+mn-lt"/>
              </a:rPr>
              <a:t>right</a:t>
            </a:r>
            <a:r>
              <a:rPr lang="de-DE" sz="1600" dirty="0">
                <a:latin typeface="+mn-lt"/>
              </a:rPr>
              <a:t>) </a:t>
            </a:r>
            <a:r>
              <a:rPr lang="de-DE" sz="1600" dirty="0" err="1">
                <a:latin typeface="+mn-lt"/>
              </a:rPr>
              <a:t>for</a:t>
            </a:r>
            <a:r>
              <a:rPr lang="de-DE" sz="1600" dirty="0">
                <a:latin typeface="+mn-lt"/>
              </a:rPr>
              <a:t> June and </a:t>
            </a:r>
            <a:r>
              <a:rPr lang="de-DE" sz="1600" dirty="0" err="1">
                <a:latin typeface="+mn-lt"/>
              </a:rPr>
              <a:t>December</a:t>
            </a:r>
            <a:r>
              <a:rPr lang="de-DE" sz="1600" dirty="0">
                <a:latin typeface="+mn-lt"/>
              </a:rPr>
              <a:t> 2021.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90397E28-18BB-46B3-8906-B2AB8F3E4D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945" y="1482447"/>
            <a:ext cx="2773683" cy="2217532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4D33B832-C30D-4315-97AA-B5AF63C858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5257" y="1466462"/>
            <a:ext cx="2773683" cy="2174267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24626F75-B0F0-47AE-95BA-C613E6F02A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945" y="3916586"/>
            <a:ext cx="2821530" cy="1890629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40B0D775-7F45-499F-89D4-B6526EF2EA7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3270" y="3918194"/>
            <a:ext cx="2821530" cy="1889021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2749E86D-FEE1-416E-B5EE-F8FD4F2AA73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64" y="3828904"/>
            <a:ext cx="5098232" cy="2679694"/>
          </a:xfrm>
          <a:prstGeom prst="rect">
            <a:avLst/>
          </a:prstGeom>
        </p:spPr>
      </p:pic>
      <p:sp>
        <p:nvSpPr>
          <p:cNvPr id="13" name="Textfeld 29">
            <a:extLst>
              <a:ext uri="{FF2B5EF4-FFF2-40B4-BE49-F238E27FC236}">
                <a16:creationId xmlns:a16="http://schemas.microsoft.com/office/drawing/2014/main" id="{6A684769-3BCA-43A5-8BA4-F66918C21057}"/>
              </a:ext>
            </a:extLst>
          </p:cNvPr>
          <p:cNvSpPr txBox="1"/>
          <p:nvPr/>
        </p:nvSpPr>
        <p:spPr>
          <a:xfrm>
            <a:off x="1193143" y="6474622"/>
            <a:ext cx="57626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61063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2212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83190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44254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3053182" algn="l" defTabSz="1221273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3663818" algn="l" defTabSz="1221273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4274454" algn="l" defTabSz="1221273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4885091" algn="l" defTabSz="1221273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r>
              <a:rPr lang="de-DE" sz="1600" dirty="0" err="1">
                <a:latin typeface="+mn-lt"/>
              </a:rPr>
              <a:t>Comparison</a:t>
            </a:r>
            <a:r>
              <a:rPr lang="de-DE" sz="1600" dirty="0">
                <a:latin typeface="+mn-lt"/>
              </a:rPr>
              <a:t> </a:t>
            </a:r>
            <a:r>
              <a:rPr lang="de-DE" sz="1600" dirty="0" err="1">
                <a:latin typeface="+mn-lt"/>
              </a:rPr>
              <a:t>with</a:t>
            </a:r>
            <a:r>
              <a:rPr lang="de-DE" sz="1600" dirty="0">
                <a:latin typeface="+mn-lt"/>
              </a:rPr>
              <a:t> CALIOP on 10 June 2023.</a:t>
            </a:r>
          </a:p>
        </p:txBody>
      </p:sp>
    </p:spTree>
    <p:extLst>
      <p:ext uri="{BB962C8B-B14F-4D97-AF65-F5344CB8AC3E}">
        <p14:creationId xmlns:p14="http://schemas.microsoft.com/office/powerpoint/2010/main" val="22428184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2">
            <a:extLst>
              <a:ext uri="{FF2B5EF4-FFF2-40B4-BE49-F238E27FC236}">
                <a16:creationId xmlns:a16="http://schemas.microsoft.com/office/drawing/2014/main" id="{6B9FB5F3-8F9A-4F69-8C36-5B76623D37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5342399"/>
            <a:ext cx="288000" cy="1440000"/>
          </a:xfrm>
        </p:spPr>
        <p:txBody>
          <a:bodyPr/>
          <a:lstStyle/>
          <a:p>
            <a:fld id="{30ADABB7-F9A6-4A4D-9415-296AC5E687F8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13" name="Textfeld 4">
            <a:extLst>
              <a:ext uri="{FF2B5EF4-FFF2-40B4-BE49-F238E27FC236}">
                <a16:creationId xmlns:a16="http://schemas.microsoft.com/office/drawing/2014/main" id="{EFE92A2F-CE01-45AB-BC70-EA6170E6D9CB}"/>
              </a:ext>
            </a:extLst>
          </p:cNvPr>
          <p:cNvSpPr txBox="1"/>
          <p:nvPr/>
        </p:nvSpPr>
        <p:spPr>
          <a:xfrm>
            <a:off x="528054" y="1083503"/>
            <a:ext cx="832626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61063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2212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83190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44254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3053182" algn="l" defTabSz="1221273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3663818" algn="l" defTabSz="1221273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4274454" algn="l" defTabSz="1221273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4885091" algn="l" defTabSz="1221273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r>
              <a:rPr lang="de-DE" b="1" u="sng" dirty="0" err="1">
                <a:solidFill>
                  <a:srgbClr val="82A043"/>
                </a:solidFill>
                <a:latin typeface="+mn-lt"/>
              </a:rPr>
              <a:t>Results</a:t>
            </a:r>
            <a:r>
              <a:rPr lang="de-DE" b="1" u="sng" dirty="0">
                <a:solidFill>
                  <a:srgbClr val="82A043"/>
                </a:solidFill>
                <a:latin typeface="+mn-lt"/>
              </a:rPr>
              <a:t>:</a:t>
            </a:r>
            <a:endParaRPr lang="en-US" dirty="0">
              <a:latin typeface="+mn-lt"/>
            </a:endParaRP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</a:rPr>
              <a:t>Overestimation of the GEMS AAI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</a:rPr>
              <a:t>The inter-comparisons appear to have high dependency on the event and the sensors (e.g. the wavelength pair)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</a:rPr>
              <a:t>Better agreement between S5P/TROPOMI and GEMS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C5188F-8295-4684-BB44-06A0EE8A96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263" y="3216223"/>
            <a:ext cx="4029603" cy="29469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31FCABD-8E3A-40DC-8475-99810FA62E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310" y="3216223"/>
            <a:ext cx="3960981" cy="294690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4FF1759-4AC1-434A-B08A-425F8FCE3434}"/>
              </a:ext>
            </a:extLst>
          </p:cNvPr>
          <p:cNvSpPr txBox="1"/>
          <p:nvPr/>
        </p:nvSpPr>
        <p:spPr>
          <a:xfrm>
            <a:off x="2990801" y="6098936"/>
            <a:ext cx="66333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ea typeface="Verdana" panose="020B0604030504040204" pitchFamily="34" charset="0"/>
              </a:rPr>
              <a:t>Inter-comparisons of the GEMS L3 AAI (0.5x0.5 grid) between the respective S5P-TROPOMI (left) and GOME-2C (right) datasets, for specific dust events</a:t>
            </a:r>
            <a:endParaRPr lang="el-GR" sz="1400" dirty="0">
              <a:ea typeface="Verdana" panose="020B0604030504040204" pitchFamily="34" charset="0"/>
            </a:endParaRPr>
          </a:p>
        </p:txBody>
      </p:sp>
      <p:sp>
        <p:nvSpPr>
          <p:cNvPr id="9" name="Titel 11">
            <a:extLst>
              <a:ext uri="{FF2B5EF4-FFF2-40B4-BE49-F238E27FC236}">
                <a16:creationId xmlns:a16="http://schemas.microsoft.com/office/drawing/2014/main" id="{670DF991-6986-47A7-A8D3-D485CE90D329}"/>
              </a:ext>
            </a:extLst>
          </p:cNvPr>
          <p:cNvSpPr txBox="1">
            <a:spLocks/>
          </p:cNvSpPr>
          <p:nvPr/>
        </p:nvSpPr>
        <p:spPr>
          <a:xfrm>
            <a:off x="695326" y="333375"/>
            <a:ext cx="10056093" cy="98528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 dirty="0"/>
              <a:t>Aerosol Index</a:t>
            </a:r>
            <a:br>
              <a:rPr lang="de-DE" dirty="0"/>
            </a:br>
            <a:r>
              <a:rPr lang="de-DE" sz="1600" dirty="0"/>
              <a:t>Team: P. Fountoukidis, M.-L. Koukouli, K. Michailidis, D. Balis</a:t>
            </a:r>
          </a:p>
        </p:txBody>
      </p:sp>
    </p:spTree>
    <p:extLst>
      <p:ext uri="{BB962C8B-B14F-4D97-AF65-F5344CB8AC3E}">
        <p14:creationId xmlns:p14="http://schemas.microsoft.com/office/powerpoint/2010/main" val="35963805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5FCA63-A90C-FFCE-C671-FA2E5DE829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2">
            <a:extLst>
              <a:ext uri="{FF2B5EF4-FFF2-40B4-BE49-F238E27FC236}">
                <a16:creationId xmlns:a16="http://schemas.microsoft.com/office/drawing/2014/main" id="{229F3AD9-A80B-A9A2-244F-9A9E90A51A8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5342399"/>
            <a:ext cx="288000" cy="1440000"/>
          </a:xfrm>
        </p:spPr>
        <p:txBody>
          <a:bodyPr/>
          <a:lstStyle/>
          <a:p>
            <a:fld id="{30ADABB7-F9A6-4A4D-9415-296AC5E687F8}" type="slidenum">
              <a:rPr lang="de-DE" smtClean="0"/>
              <a:pPr/>
              <a:t>13</a:t>
            </a:fld>
            <a:endParaRPr lang="de-DE" dirty="0"/>
          </a:p>
        </p:txBody>
      </p:sp>
      <p:pic>
        <p:nvPicPr>
          <p:cNvPr id="19" name="Picture 5" descr="A planet earth with clouds and land&#10;&#10;AI-generated content may be incorrect.">
            <a:extLst>
              <a:ext uri="{FF2B5EF4-FFF2-40B4-BE49-F238E27FC236}">
                <a16:creationId xmlns:a16="http://schemas.microsoft.com/office/drawing/2014/main" id="{DBA4132B-30D3-4F01-ECC0-E1CD4FCC01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8539" y="5492480"/>
            <a:ext cx="830188" cy="815398"/>
          </a:xfrm>
          <a:prstGeom prst="rect">
            <a:avLst/>
          </a:prstGeom>
        </p:spPr>
      </p:pic>
      <p:pic>
        <p:nvPicPr>
          <p:cNvPr id="21" name="Picture 2" descr="A satellite with solar panels&#10;&#10;AI-generated content may be incorrect.">
            <a:extLst>
              <a:ext uri="{FF2B5EF4-FFF2-40B4-BE49-F238E27FC236}">
                <a16:creationId xmlns:a16="http://schemas.microsoft.com/office/drawing/2014/main" id="{D5E559BC-3223-0118-E17E-73171BD90B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80000">
            <a:off x="2919655" y="5290465"/>
            <a:ext cx="1122501" cy="597951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8885EF40-B821-C177-6D3C-D8222C83B3D8}"/>
              </a:ext>
            </a:extLst>
          </p:cNvPr>
          <p:cNvSpPr txBox="1"/>
          <p:nvPr/>
        </p:nvSpPr>
        <p:spPr>
          <a:xfrm>
            <a:off x="7163297" y="6013259"/>
            <a:ext cx="4437764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dirty="0"/>
              <a:t>Pixel-to-pixel comparisons (Quality flags applied) </a:t>
            </a:r>
            <a:endParaRPr lang="el-GR" sz="1400" dirty="0"/>
          </a:p>
          <a:p>
            <a:pPr algn="ctr"/>
            <a:r>
              <a:rPr lang="en-US" sz="1400" dirty="0"/>
              <a:t>L2 and L3 gridded data</a:t>
            </a:r>
            <a:r>
              <a:rPr lang="el-GR" sz="1400" dirty="0"/>
              <a:t> </a:t>
            </a:r>
            <a:r>
              <a:rPr lang="el-GR" sz="1400" dirty="0" err="1"/>
              <a:t>are</a:t>
            </a:r>
            <a:r>
              <a:rPr lang="el-GR" sz="1400" dirty="0"/>
              <a:t> </a:t>
            </a:r>
            <a:r>
              <a:rPr lang="el-GR" sz="1400" dirty="0" err="1"/>
              <a:t>used</a:t>
            </a:r>
            <a:r>
              <a:rPr lang="en-GB" sz="1400" dirty="0"/>
              <a:t> – S5P: [</a:t>
            </a:r>
            <a:r>
              <a:rPr lang="en-US" sz="1400" dirty="0"/>
              <a:t>0.2° x 0.2°] / GOME2: [0.5° x 0.5°] </a:t>
            </a:r>
            <a:endParaRPr lang="el-GR" sz="1400" dirty="0"/>
          </a:p>
        </p:txBody>
      </p:sp>
      <p:pic>
        <p:nvPicPr>
          <p:cNvPr id="26" name="Εικόνα 91">
            <a:extLst>
              <a:ext uri="{FF2B5EF4-FFF2-40B4-BE49-F238E27FC236}">
                <a16:creationId xmlns:a16="http://schemas.microsoft.com/office/drawing/2014/main" id="{B0609860-760F-6B77-E63B-D28BCB08D1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6594" y="3537348"/>
            <a:ext cx="2630883" cy="2362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Εικόνα 96">
            <a:extLst>
              <a:ext uri="{FF2B5EF4-FFF2-40B4-BE49-F238E27FC236}">
                <a16:creationId xmlns:a16="http://schemas.microsoft.com/office/drawing/2014/main" id="{77BC8E95-FCD0-23ED-711D-1C06F6B0C3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4068" y="3561492"/>
            <a:ext cx="2630936" cy="2343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" descr="A graph of a scatter plot&#10;&#10;AI-generated content may be incorrect.">
            <a:extLst>
              <a:ext uri="{FF2B5EF4-FFF2-40B4-BE49-F238E27FC236}">
                <a16:creationId xmlns:a16="http://schemas.microsoft.com/office/drawing/2014/main" id="{EC008763-FE26-E81B-77D3-0475AB67E6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5728" y="2761157"/>
            <a:ext cx="2670046" cy="2268123"/>
          </a:xfrm>
          <a:prstGeom prst="rect">
            <a:avLst/>
          </a:prstGeom>
        </p:spPr>
      </p:pic>
      <p:pic>
        <p:nvPicPr>
          <p:cNvPr id="30" name="Picture 4">
            <a:extLst>
              <a:ext uri="{FF2B5EF4-FFF2-40B4-BE49-F238E27FC236}">
                <a16:creationId xmlns:a16="http://schemas.microsoft.com/office/drawing/2014/main" id="{2FCD682D-C00A-0B21-FF78-00BF029EB43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46932" y="2767977"/>
            <a:ext cx="2672318" cy="2272867"/>
          </a:xfrm>
          <a:prstGeom prst="rect">
            <a:avLst/>
          </a:prstGeom>
        </p:spPr>
      </p:pic>
      <p:sp>
        <p:nvSpPr>
          <p:cNvPr id="31" name="Rectangle: Rounded Corners 7">
            <a:extLst>
              <a:ext uri="{FF2B5EF4-FFF2-40B4-BE49-F238E27FC236}">
                <a16:creationId xmlns:a16="http://schemas.microsoft.com/office/drawing/2014/main" id="{1617A49F-7561-A848-AC8D-0BF56D5A9BA1}"/>
              </a:ext>
            </a:extLst>
          </p:cNvPr>
          <p:cNvSpPr/>
          <p:nvPr/>
        </p:nvSpPr>
        <p:spPr>
          <a:xfrm>
            <a:off x="3599951" y="2438557"/>
            <a:ext cx="2139862" cy="30271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dirty="0"/>
              <a:t>GEMS vs TROPOMI</a:t>
            </a:r>
          </a:p>
        </p:txBody>
      </p:sp>
      <p:sp>
        <p:nvSpPr>
          <p:cNvPr id="32" name="Rectangle: Rounded Corners 8">
            <a:extLst>
              <a:ext uri="{FF2B5EF4-FFF2-40B4-BE49-F238E27FC236}">
                <a16:creationId xmlns:a16="http://schemas.microsoft.com/office/drawing/2014/main" id="{566DEBA3-2FFE-6B6C-539C-8E8F6A9485F0}"/>
              </a:ext>
            </a:extLst>
          </p:cNvPr>
          <p:cNvSpPr/>
          <p:nvPr/>
        </p:nvSpPr>
        <p:spPr>
          <a:xfrm>
            <a:off x="837911" y="2438985"/>
            <a:ext cx="2139862" cy="30271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/>
              <a:t>GEMS vs MetOp</a:t>
            </a:r>
          </a:p>
        </p:txBody>
      </p:sp>
      <p:pic>
        <p:nvPicPr>
          <p:cNvPr id="33" name="Picture 8" descr="A satellite in space&#10;&#10;AI-generated content may be incorrect.">
            <a:extLst>
              <a:ext uri="{FF2B5EF4-FFF2-40B4-BE49-F238E27FC236}">
                <a16:creationId xmlns:a16="http://schemas.microsoft.com/office/drawing/2014/main" id="{4C665B92-3500-C7E7-98D0-08BF59B59C7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04664" y="5524411"/>
            <a:ext cx="879909" cy="858180"/>
          </a:xfrm>
          <a:prstGeom prst="rect">
            <a:avLst/>
          </a:prstGeom>
        </p:spPr>
      </p:pic>
      <p:pic>
        <p:nvPicPr>
          <p:cNvPr id="34" name="Picture 9" descr="A model of a satellite&#10;&#10;AI-generated content may be incorrect.">
            <a:extLst>
              <a:ext uri="{FF2B5EF4-FFF2-40B4-BE49-F238E27FC236}">
                <a16:creationId xmlns:a16="http://schemas.microsoft.com/office/drawing/2014/main" id="{FE2FCDD6-8E7D-528F-03C9-C26A1C0A2E1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93728" y="5819801"/>
            <a:ext cx="971349" cy="1029365"/>
          </a:xfrm>
          <a:prstGeom prst="rect">
            <a:avLst/>
          </a:prstGeom>
        </p:spPr>
      </p:pic>
      <p:pic>
        <p:nvPicPr>
          <p:cNvPr id="38" name="Εικόνα 37">
            <a:extLst>
              <a:ext uri="{FF2B5EF4-FFF2-40B4-BE49-F238E27FC236}">
                <a16:creationId xmlns:a16="http://schemas.microsoft.com/office/drawing/2014/main" id="{A561F9D4-0D76-E7CA-C3CF-1BDCB0FE1C0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01528" y="1159876"/>
            <a:ext cx="3250978" cy="2215913"/>
          </a:xfrm>
          <a:prstGeom prst="rect">
            <a:avLst/>
          </a:prstGeom>
        </p:spPr>
      </p:pic>
      <p:sp>
        <p:nvSpPr>
          <p:cNvPr id="39" name="Αριστερό άγκιστρο 38">
            <a:extLst>
              <a:ext uri="{FF2B5EF4-FFF2-40B4-BE49-F238E27FC236}">
                <a16:creationId xmlns:a16="http://schemas.microsoft.com/office/drawing/2014/main" id="{B95DF317-05E8-157E-EAD5-9DD8523669D8}"/>
              </a:ext>
            </a:extLst>
          </p:cNvPr>
          <p:cNvSpPr/>
          <p:nvPr/>
        </p:nvSpPr>
        <p:spPr>
          <a:xfrm>
            <a:off x="6096000" y="1021157"/>
            <a:ext cx="422746" cy="487902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5754BAC-1DCE-FB1B-6710-F6A24E6F3189}"/>
              </a:ext>
            </a:extLst>
          </p:cNvPr>
          <p:cNvSpPr txBox="1"/>
          <p:nvPr/>
        </p:nvSpPr>
        <p:spPr>
          <a:xfrm rot="16200000">
            <a:off x="6311909" y="1977085"/>
            <a:ext cx="1599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C000"/>
                </a:solidFill>
              </a:rPr>
              <a:t>Dust Event</a:t>
            </a:r>
            <a:endParaRPr lang="el-GR" b="1" dirty="0">
              <a:solidFill>
                <a:srgbClr val="FFC000"/>
              </a:solidFill>
            </a:endParaRPr>
          </a:p>
        </p:txBody>
      </p:sp>
      <p:sp>
        <p:nvSpPr>
          <p:cNvPr id="20" name="Textfeld 4">
            <a:extLst>
              <a:ext uri="{FF2B5EF4-FFF2-40B4-BE49-F238E27FC236}">
                <a16:creationId xmlns:a16="http://schemas.microsoft.com/office/drawing/2014/main" id="{2D55511D-691C-44F0-83CD-3F90B69A2EF5}"/>
              </a:ext>
            </a:extLst>
          </p:cNvPr>
          <p:cNvSpPr txBox="1"/>
          <p:nvPr/>
        </p:nvSpPr>
        <p:spPr>
          <a:xfrm>
            <a:off x="528054" y="1083503"/>
            <a:ext cx="8326269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61063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2212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83190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44254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3053182" algn="l" defTabSz="1221273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3663818" algn="l" defTabSz="1221273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4274454" algn="l" defTabSz="1221273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4885091" algn="l" defTabSz="1221273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algn="just"/>
            <a:r>
              <a:rPr lang="de-DE" b="1" u="sng" dirty="0" err="1">
                <a:solidFill>
                  <a:srgbClr val="82A043"/>
                </a:solidFill>
                <a:latin typeface="+mn-lt"/>
              </a:rPr>
              <a:t>Results</a:t>
            </a:r>
            <a:r>
              <a:rPr lang="de-DE" b="1" u="sng" dirty="0">
                <a:solidFill>
                  <a:srgbClr val="82A043"/>
                </a:solidFill>
                <a:latin typeface="+mn-lt"/>
              </a:rPr>
              <a:t>:</a:t>
            </a:r>
          </a:p>
          <a:p>
            <a:pPr algn="just"/>
            <a:endParaRPr lang="de-DE" b="1" u="sng" dirty="0">
              <a:solidFill>
                <a:srgbClr val="82A043"/>
              </a:solidFill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sz="1600" dirty="0">
                <a:latin typeface="+mn-lt"/>
              </a:rPr>
              <a:t>GEMS ALH vs TROPOMI ALH | L2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sz="1600" dirty="0">
                <a:latin typeface="+mn-lt"/>
              </a:rPr>
              <a:t>GEMS ALH vs GOME2/</a:t>
            </a:r>
            <a:r>
              <a:rPr lang="it-IT" sz="1600" dirty="0" err="1">
                <a:latin typeface="+mn-lt"/>
              </a:rPr>
              <a:t>MetOp</a:t>
            </a:r>
            <a:r>
              <a:rPr lang="it-IT" sz="1600" dirty="0">
                <a:latin typeface="+mn-lt"/>
              </a:rPr>
              <a:t> [B+C] AAH | L2</a:t>
            </a:r>
          </a:p>
          <a:p>
            <a:pPr algn="just"/>
            <a:endParaRPr lang="en-US" dirty="0">
              <a:latin typeface="+mn-lt"/>
            </a:endParaRPr>
          </a:p>
        </p:txBody>
      </p:sp>
      <p:sp>
        <p:nvSpPr>
          <p:cNvPr id="22" name="Titel 11">
            <a:extLst>
              <a:ext uri="{FF2B5EF4-FFF2-40B4-BE49-F238E27FC236}">
                <a16:creationId xmlns:a16="http://schemas.microsoft.com/office/drawing/2014/main" id="{77C0AFA6-2A4C-4AA3-B3B7-A5152252CFCC}"/>
              </a:ext>
            </a:extLst>
          </p:cNvPr>
          <p:cNvSpPr txBox="1">
            <a:spLocks/>
          </p:cNvSpPr>
          <p:nvPr/>
        </p:nvSpPr>
        <p:spPr>
          <a:xfrm>
            <a:off x="695326" y="333375"/>
            <a:ext cx="10056093" cy="98528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 dirty="0"/>
              <a:t>Aerosol Layer Height</a:t>
            </a:r>
            <a:br>
              <a:rPr lang="de-DE" dirty="0"/>
            </a:br>
            <a:r>
              <a:rPr lang="de-DE" sz="1600" dirty="0"/>
              <a:t>Team: K. Michailidis, P. Fountoukidis, M.-L. Koukouli, D. Balis</a:t>
            </a:r>
          </a:p>
        </p:txBody>
      </p:sp>
    </p:spTree>
    <p:extLst>
      <p:ext uri="{BB962C8B-B14F-4D97-AF65-F5344CB8AC3E}">
        <p14:creationId xmlns:p14="http://schemas.microsoft.com/office/powerpoint/2010/main" val="37166309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1">
            <a:extLst>
              <a:ext uri="{FF2B5EF4-FFF2-40B4-BE49-F238E27FC236}">
                <a16:creationId xmlns:a16="http://schemas.microsoft.com/office/drawing/2014/main" id="{7B4EA774-811D-49A6-B74B-5FDAE494A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HCHO</a:t>
            </a:r>
            <a:br>
              <a:rPr lang="de-DE" dirty="0"/>
            </a:br>
            <a:r>
              <a:rPr lang="de-DE" sz="1600" dirty="0"/>
              <a:t>Team: K.-U. Eichmann, I. de Smedt, C. Vigouroux, G. Pinardi, S. Compernolle, T. Verhoelst</a:t>
            </a:r>
          </a:p>
        </p:txBody>
      </p:sp>
      <p:sp>
        <p:nvSpPr>
          <p:cNvPr id="4" name="Foliennummernplatzhalter 2">
            <a:extLst>
              <a:ext uri="{FF2B5EF4-FFF2-40B4-BE49-F238E27FC236}">
                <a16:creationId xmlns:a16="http://schemas.microsoft.com/office/drawing/2014/main" id="{6B9FB5F3-8F9A-4F69-8C36-5B76623D37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5342399"/>
            <a:ext cx="288000" cy="1440000"/>
          </a:xfrm>
        </p:spPr>
        <p:txBody>
          <a:bodyPr/>
          <a:lstStyle/>
          <a:p>
            <a:fld id="{30ADABB7-F9A6-4A4D-9415-296AC5E687F8}" type="slidenum">
              <a:rPr lang="de-DE" smtClean="0"/>
              <a:pPr/>
              <a:t>14</a:t>
            </a:fld>
            <a:endParaRPr lang="de-DE" dirty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12819D7A-E1F5-42E1-9BFE-6FBE1634FEE1}"/>
              </a:ext>
            </a:extLst>
          </p:cNvPr>
          <p:cNvSpPr txBox="1"/>
          <p:nvPr/>
        </p:nvSpPr>
        <p:spPr>
          <a:xfrm>
            <a:off x="528116" y="1152945"/>
            <a:ext cx="401684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u="sng" dirty="0" err="1">
                <a:solidFill>
                  <a:srgbClr val="82A043"/>
                </a:solidFill>
              </a:rPr>
              <a:t>Results</a:t>
            </a:r>
            <a:r>
              <a:rPr lang="de-DE" b="1" u="sng" dirty="0">
                <a:solidFill>
                  <a:srgbClr val="82A043"/>
                </a:solidFill>
              </a:rPr>
              <a:t>:</a:t>
            </a:r>
          </a:p>
          <a:p>
            <a:endParaRPr lang="de-DE" b="1" u="sng" dirty="0">
              <a:solidFill>
                <a:srgbClr val="82A043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b="1" dirty="0"/>
              <a:t>TROPOMI</a:t>
            </a:r>
            <a:r>
              <a:rPr lang="de-DE" sz="1600" dirty="0"/>
              <a:t>: V2 GEMS HCHO </a:t>
            </a:r>
            <a:r>
              <a:rPr lang="de-DE" sz="1600" dirty="0" err="1"/>
              <a:t>has</a:t>
            </a:r>
            <a:r>
              <a:rPr lang="de-DE" sz="1600" dirty="0"/>
              <a:t> a </a:t>
            </a:r>
            <a:r>
              <a:rPr lang="de-DE" sz="1600" dirty="0" err="1"/>
              <a:t>low</a:t>
            </a:r>
            <a:r>
              <a:rPr lang="de-DE" sz="1600" dirty="0"/>
              <a:t> </a:t>
            </a:r>
            <a:r>
              <a:rPr lang="de-DE" sz="1600" dirty="0" err="1"/>
              <a:t>bias</a:t>
            </a:r>
            <a:r>
              <a:rPr lang="de-DE" sz="1600" dirty="0"/>
              <a:t> </a:t>
            </a:r>
            <a:r>
              <a:rPr lang="de-DE" sz="1600" dirty="0" err="1"/>
              <a:t>with</a:t>
            </a:r>
            <a:r>
              <a:rPr lang="de-DE" sz="1600" dirty="0"/>
              <a:t> a </a:t>
            </a:r>
            <a:r>
              <a:rPr lang="de-DE" sz="1600" dirty="0" err="1"/>
              <a:t>more</a:t>
            </a:r>
            <a:r>
              <a:rPr lang="de-DE" sz="1600" dirty="0"/>
              <a:t> negative </a:t>
            </a:r>
            <a:r>
              <a:rPr lang="de-DE" sz="1600" dirty="0" err="1"/>
              <a:t>bias</a:t>
            </a:r>
            <a:r>
              <a:rPr lang="de-DE" sz="1600" dirty="0"/>
              <a:t> </a:t>
            </a:r>
            <a:r>
              <a:rPr lang="de-DE" sz="1600" dirty="0" err="1"/>
              <a:t>towards</a:t>
            </a:r>
            <a:r>
              <a:rPr lang="de-DE" sz="1600" dirty="0"/>
              <a:t> </a:t>
            </a:r>
            <a:r>
              <a:rPr lang="de-DE" sz="1600" dirty="0" err="1"/>
              <a:t>the</a:t>
            </a:r>
            <a:r>
              <a:rPr lang="de-DE" sz="1600" dirty="0"/>
              <a:t> West. Overall </a:t>
            </a:r>
            <a:r>
              <a:rPr lang="de-DE" sz="1600" dirty="0" err="1"/>
              <a:t>bias</a:t>
            </a:r>
            <a:r>
              <a:rPr lang="de-DE" sz="1600" dirty="0"/>
              <a:t> &lt; -60 %, </a:t>
            </a:r>
            <a:r>
              <a:rPr lang="de-DE" sz="1600" dirty="0" err="1"/>
              <a:t>dispersion</a:t>
            </a:r>
            <a:r>
              <a:rPr lang="de-DE" sz="1600" dirty="0"/>
              <a:t> 2.4 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Frutiger-Light"/>
              </a:rPr>
              <a:t>Pmolec/cm².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b="1" dirty="0"/>
              <a:t>FTIR</a:t>
            </a:r>
            <a:r>
              <a:rPr lang="de-DE" sz="1600" dirty="0"/>
              <a:t> (4 </a:t>
            </a:r>
            <a:r>
              <a:rPr lang="de-DE" sz="1600" dirty="0" err="1"/>
              <a:t>stations</a:t>
            </a:r>
            <a:r>
              <a:rPr lang="de-DE" sz="1600" dirty="0"/>
              <a:t>): V2 GEMS median </a:t>
            </a:r>
            <a:r>
              <a:rPr lang="de-DE" sz="1600" dirty="0" err="1"/>
              <a:t>bias</a:t>
            </a:r>
            <a:r>
              <a:rPr lang="de-DE" sz="1600" dirty="0"/>
              <a:t> &lt; -67%, </a:t>
            </a:r>
            <a:r>
              <a:rPr lang="de-DE" sz="1600" dirty="0" err="1"/>
              <a:t>dispersion</a:t>
            </a:r>
            <a:r>
              <a:rPr lang="de-DE" sz="1600" dirty="0"/>
              <a:t> &lt; 5.6 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Frutiger-Light"/>
              </a:rPr>
              <a:t>Pmolec/cm²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b="1" dirty="0"/>
              <a:t>MAX-DOAS</a:t>
            </a:r>
            <a:r>
              <a:rPr lang="de-DE" sz="1600" dirty="0"/>
              <a:t> (10 </a:t>
            </a:r>
            <a:r>
              <a:rPr lang="de-DE" sz="1600" dirty="0" err="1"/>
              <a:t>stations</a:t>
            </a:r>
            <a:r>
              <a:rPr lang="de-DE" sz="1600" dirty="0"/>
              <a:t>): V2 GEMS median </a:t>
            </a:r>
            <a:r>
              <a:rPr lang="de-DE" sz="1600" dirty="0" err="1"/>
              <a:t>bias</a:t>
            </a:r>
            <a:r>
              <a:rPr lang="de-DE" sz="1600" dirty="0"/>
              <a:t> -25%, </a:t>
            </a:r>
            <a:r>
              <a:rPr lang="de-DE" sz="1600" dirty="0" err="1"/>
              <a:t>dispersion</a:t>
            </a:r>
            <a:r>
              <a:rPr lang="de-DE" sz="1600" dirty="0"/>
              <a:t> 2.7 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Frutiger-Light"/>
              </a:rPr>
              <a:t>Pmolec/cm²</a:t>
            </a:r>
            <a:endParaRPr lang="en-US" sz="1600" dirty="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26A2CAA7-9949-4A2F-B904-10D870EE69B7}"/>
              </a:ext>
            </a:extLst>
          </p:cNvPr>
          <p:cNvSpPr txBox="1"/>
          <p:nvPr/>
        </p:nvSpPr>
        <p:spPr>
          <a:xfrm>
            <a:off x="5128007" y="5054621"/>
            <a:ext cx="33193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sz="1200" dirty="0" err="1"/>
              <a:t>Monthly</a:t>
            </a:r>
            <a:r>
              <a:rPr lang="de-DE" sz="1200" dirty="0"/>
              <a:t> </a:t>
            </a:r>
            <a:r>
              <a:rPr lang="de-DE" sz="1200" dirty="0" err="1"/>
              <a:t>mean</a:t>
            </a:r>
            <a:r>
              <a:rPr lang="de-DE" sz="1200" dirty="0"/>
              <a:t> HCHO </a:t>
            </a:r>
            <a:r>
              <a:rPr lang="de-DE" sz="1200" dirty="0" err="1"/>
              <a:t>differences</a:t>
            </a:r>
            <a:r>
              <a:rPr lang="de-DE" sz="1200" dirty="0"/>
              <a:t> </a:t>
            </a:r>
            <a:r>
              <a:rPr lang="de-DE" sz="1200" dirty="0" err="1"/>
              <a:t>of</a:t>
            </a:r>
            <a:r>
              <a:rPr lang="de-DE" sz="1200" dirty="0"/>
              <a:t> GEMS V2 </a:t>
            </a:r>
            <a:r>
              <a:rPr lang="de-DE" sz="1200" dirty="0" err="1"/>
              <a:t>and</a:t>
            </a:r>
            <a:r>
              <a:rPr lang="de-DE" sz="1200" dirty="0"/>
              <a:t>  TROPOMI (June 2024).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DE2E21D4-EF81-4392-92D9-DC3382B02636}"/>
              </a:ext>
            </a:extLst>
          </p:cNvPr>
          <p:cNvSpPr/>
          <p:nvPr/>
        </p:nvSpPr>
        <p:spPr>
          <a:xfrm>
            <a:off x="673884" y="6234069"/>
            <a:ext cx="35844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0385" indent="-540385">
              <a:spcBef>
                <a:spcPts val="400"/>
              </a:spcBef>
              <a:spcAft>
                <a:spcPts val="1200"/>
              </a:spcAft>
            </a:pPr>
            <a:r>
              <a:rPr lang="en-GB" sz="1200" dirty="0">
                <a:latin typeface="Arial" panose="020B0604020202020204" pitchFamily="34" charset="0"/>
                <a:ea typeface="Times New Roman" panose="02020603050405020304" pitchFamily="18" charset="0"/>
              </a:rPr>
              <a:t>GEMS mean HCHO (V2) bias for the 4 FTIR sites.</a:t>
            </a:r>
            <a:endParaRPr lang="en-US" sz="12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282E98B6-02EA-4C1B-8827-33BA013DAA82}"/>
              </a:ext>
            </a:extLst>
          </p:cNvPr>
          <p:cNvSpPr/>
          <p:nvPr/>
        </p:nvSpPr>
        <p:spPr>
          <a:xfrm>
            <a:off x="8949675" y="4829601"/>
            <a:ext cx="28468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  <a:cs typeface="Frutiger-Light"/>
              </a:rPr>
              <a:t>Box-whisker plots of GEMS V3 median HCHO [%] at MAX-DOAS sites and the effect of smoothing. </a:t>
            </a:r>
            <a:endParaRPr lang="en-US" sz="2800" dirty="0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2820F7E8-B9CC-4ED1-96A7-9FA1B17F4D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8296" y="2028399"/>
            <a:ext cx="3001514" cy="3026222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41AE6FE8-8F45-4A74-8410-4415C0B3B8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4735" y="2028399"/>
            <a:ext cx="3697265" cy="2655670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9A554C97-AF41-4349-B3B3-18AE1FB9A6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000" y="4528976"/>
            <a:ext cx="4642296" cy="1626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6395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1">
            <a:extLst>
              <a:ext uri="{FF2B5EF4-FFF2-40B4-BE49-F238E27FC236}">
                <a16:creationId xmlns:a16="http://schemas.microsoft.com/office/drawing/2014/main" id="{7B4EA774-811D-49A6-B74B-5FDAE494A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Ozone</a:t>
            </a:r>
            <a:r>
              <a:rPr lang="de-DE" dirty="0"/>
              <a:t> (</a:t>
            </a:r>
            <a:r>
              <a:rPr lang="de-DE" dirty="0" err="1"/>
              <a:t>tropospheric</a:t>
            </a:r>
            <a:r>
              <a:rPr lang="de-DE" dirty="0"/>
              <a:t>)</a:t>
            </a:r>
            <a:br>
              <a:rPr lang="de-DE" dirty="0"/>
            </a:br>
            <a:r>
              <a:rPr lang="de-DE" sz="1600" dirty="0"/>
              <a:t>Team: K.-P. Heue, D. Hubert</a:t>
            </a:r>
          </a:p>
        </p:txBody>
      </p:sp>
      <p:sp>
        <p:nvSpPr>
          <p:cNvPr id="4" name="Foliennummernplatzhalter 2">
            <a:extLst>
              <a:ext uri="{FF2B5EF4-FFF2-40B4-BE49-F238E27FC236}">
                <a16:creationId xmlns:a16="http://schemas.microsoft.com/office/drawing/2014/main" id="{6B9FB5F3-8F9A-4F69-8C36-5B76623D37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5342399"/>
            <a:ext cx="288000" cy="1440000"/>
          </a:xfrm>
        </p:spPr>
        <p:txBody>
          <a:bodyPr/>
          <a:lstStyle/>
          <a:p>
            <a:fld id="{30ADABB7-F9A6-4A4D-9415-296AC5E687F8}" type="slidenum">
              <a:rPr lang="de-DE" smtClean="0"/>
              <a:pPr/>
              <a:t>15</a:t>
            </a:fld>
            <a:endParaRPr lang="de-DE" dirty="0"/>
          </a:p>
        </p:txBody>
      </p:sp>
      <p:sp>
        <p:nvSpPr>
          <p:cNvPr id="10" name="Textfeld 6">
            <a:extLst>
              <a:ext uri="{FF2B5EF4-FFF2-40B4-BE49-F238E27FC236}">
                <a16:creationId xmlns:a16="http://schemas.microsoft.com/office/drawing/2014/main" id="{88355B78-D870-4199-AEEC-0C2A522CF0B5}"/>
              </a:ext>
            </a:extLst>
          </p:cNvPr>
          <p:cNvSpPr/>
          <p:nvPr/>
        </p:nvSpPr>
        <p:spPr>
          <a:xfrm>
            <a:off x="321166" y="1132665"/>
            <a:ext cx="4333108" cy="212220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063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212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3190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4254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53182" algn="l" defTabSz="1221273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63818" algn="l" defTabSz="1221273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74454" algn="l" defTabSz="1221273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85091" algn="l" defTabSz="1221273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de-DE" b="1" u="sng" strike="noStrike" spc="-1" dirty="0">
                <a:solidFill>
                  <a:srgbClr val="82A043"/>
                </a:solidFill>
                <a:uFillTx/>
                <a:ea typeface="Verdana" panose="020B0604030504040204" pitchFamily="34" charset="0"/>
              </a:rPr>
              <a:t>Results:</a:t>
            </a:r>
          </a:p>
          <a:p>
            <a:pPr>
              <a:lnSpc>
                <a:spcPct val="100000"/>
              </a:lnSpc>
            </a:pPr>
            <a:endParaRPr lang="en-GB" b="0" strike="noStrike" spc="-1" dirty="0">
              <a:solidFill>
                <a:srgbClr val="000000"/>
              </a:solidFill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600" b="0" strike="noStrike" spc="-1" dirty="0">
                <a:ea typeface="Verdana" panose="020B0604030504040204" pitchFamily="34" charset="0"/>
              </a:rPr>
              <a:t>Based on version 2.0</a:t>
            </a:r>
          </a:p>
          <a:p>
            <a:pPr marL="285840" indent="-285840">
              <a:buClr>
                <a:srgbClr val="000000"/>
              </a:buClr>
              <a:buFont typeface="Arial"/>
              <a:buChar char="•"/>
            </a:pPr>
            <a:r>
              <a:rPr lang="en-US" sz="1600" spc="-1" dirty="0">
                <a:ea typeface="Verdana" panose="020B0604030504040204" pitchFamily="34" charset="0"/>
              </a:rPr>
              <a:t>Bias 30-40% relative to S5P and GOME_2  </a:t>
            </a:r>
            <a:endParaRPr lang="en-GB" sz="1600" b="0" strike="noStrike" spc="-1" dirty="0">
              <a:ea typeface="Verdana" panose="020B0604030504040204" pitchFamily="34" charset="0"/>
            </a:endParaRPr>
          </a:p>
          <a:p>
            <a:pPr marL="432000" lvl="1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600" b="0" strike="noStrike" spc="-1" dirty="0">
                <a:ea typeface="Verdana" panose="020B0604030504040204" pitchFamily="34" charset="0"/>
              </a:rPr>
              <a:t>Within the tropics (up to 20°S)</a:t>
            </a:r>
            <a:endParaRPr lang="en-GB" sz="1600" b="0" strike="noStrike" spc="-1" dirty="0">
              <a:ea typeface="Verdana" panose="020B0604030504040204" pitchFamily="34" charset="0"/>
            </a:endParaRPr>
          </a:p>
          <a:p>
            <a:pPr marL="432000" lvl="1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600" b="0" strike="noStrike" spc="-1" dirty="0">
                <a:ea typeface="Verdana" panose="020B0604030504040204" pitchFamily="34" charset="0"/>
              </a:rPr>
              <a:t>Confirmed by </a:t>
            </a:r>
            <a:r>
              <a:rPr lang="en-US" sz="1600" b="0" strike="noStrike" spc="-1" dirty="0" err="1">
                <a:ea typeface="Verdana" panose="020B0604030504040204" pitchFamily="34" charset="0"/>
              </a:rPr>
              <a:t>sondes</a:t>
            </a:r>
            <a:r>
              <a:rPr lang="en-US" sz="1600" b="0" strike="noStrike" spc="-1" dirty="0">
                <a:ea typeface="Verdana" panose="020B0604030504040204" pitchFamily="34" charset="0"/>
              </a:rPr>
              <a:t> in Hong Kong and Kuala Lumpur</a:t>
            </a:r>
            <a:endParaRPr lang="en-GB" sz="1600" b="0" strike="noStrike" spc="-1" dirty="0">
              <a:ea typeface="Verdana" panose="020B0604030504040204" pitchFamily="34" charset="0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600" b="0" strike="noStrike" spc="-1" dirty="0">
                <a:ea typeface="Verdana" panose="020B0604030504040204" pitchFamily="34" charset="0"/>
              </a:rPr>
              <a:t>Lower bias over Korea relative to </a:t>
            </a:r>
            <a:r>
              <a:rPr lang="en-US" sz="1600" b="0" strike="noStrike" spc="-1" dirty="0" err="1">
                <a:ea typeface="Verdana" panose="020B0604030504040204" pitchFamily="34" charset="0"/>
              </a:rPr>
              <a:t>sondes</a:t>
            </a:r>
            <a:r>
              <a:rPr lang="en-US" sz="1600" b="0" strike="noStrike" spc="-1" dirty="0">
                <a:ea typeface="Verdana" panose="020B0604030504040204" pitchFamily="34" charset="0"/>
              </a:rPr>
              <a:t> </a:t>
            </a:r>
            <a:endParaRPr lang="en-GB" sz="1600" b="0" strike="noStrike" spc="-1" dirty="0">
              <a:ea typeface="Verdana" panose="020B0604030504040204" pitchFamily="34" charset="0"/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049F420D-2E8A-48C9-A8F4-9516210BA7BC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4654274" y="1289023"/>
            <a:ext cx="7216560" cy="2405520"/>
          </a:xfrm>
          <a:prstGeom prst="rect">
            <a:avLst/>
          </a:prstGeom>
          <a:ln w="0">
            <a:noFill/>
          </a:ln>
        </p:spPr>
      </p:pic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519CC859-4ED4-4294-8E9A-044935E0A7E8}"/>
              </a:ext>
            </a:extLst>
          </p:cNvPr>
          <p:cNvGrpSpPr/>
          <p:nvPr/>
        </p:nvGrpSpPr>
        <p:grpSpPr>
          <a:xfrm>
            <a:off x="1249700" y="3753647"/>
            <a:ext cx="10189924" cy="2882130"/>
            <a:chOff x="3222360" y="3420000"/>
            <a:chExt cx="9077760" cy="3438000"/>
          </a:xfrm>
        </p:grpSpPr>
        <p:pic>
          <p:nvPicPr>
            <p:cNvPr id="17" name="Grafik 16">
              <a:extLst>
                <a:ext uri="{FF2B5EF4-FFF2-40B4-BE49-F238E27FC236}">
                  <a16:creationId xmlns:a16="http://schemas.microsoft.com/office/drawing/2014/main" id="{9D6CB11F-1A34-43ED-8E00-9DA9AD4F560A}"/>
                </a:ext>
              </a:extLst>
            </p:cNvPr>
            <p:cNvPicPr/>
            <p:nvPr/>
          </p:nvPicPr>
          <p:blipFill>
            <a:blip r:embed="rId3"/>
            <a:stretch/>
          </p:blipFill>
          <p:spPr>
            <a:xfrm>
              <a:off x="9812880" y="3420000"/>
              <a:ext cx="2487240" cy="34376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1" name="Grafik 20">
              <a:extLst>
                <a:ext uri="{FF2B5EF4-FFF2-40B4-BE49-F238E27FC236}">
                  <a16:creationId xmlns:a16="http://schemas.microsoft.com/office/drawing/2014/main" id="{F176FE3D-9026-405C-B059-23538BAE732A}"/>
                </a:ext>
              </a:extLst>
            </p:cNvPr>
            <p:cNvPicPr/>
            <p:nvPr/>
          </p:nvPicPr>
          <p:blipFill>
            <a:blip r:embed="rId4"/>
            <a:stretch/>
          </p:blipFill>
          <p:spPr>
            <a:xfrm>
              <a:off x="7622280" y="3420000"/>
              <a:ext cx="2484360" cy="34376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11F83C8C-CBD0-49DA-9DCF-1A7C066162F5}"/>
                </a:ext>
              </a:extLst>
            </p:cNvPr>
            <p:cNvPicPr/>
            <p:nvPr/>
          </p:nvPicPr>
          <p:blipFill>
            <a:blip r:embed="rId5"/>
            <a:stretch/>
          </p:blipFill>
          <p:spPr>
            <a:xfrm>
              <a:off x="5424120" y="3420000"/>
              <a:ext cx="2490480" cy="34376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EE19C750-C386-4E36-BF5C-6C8D5107573E}"/>
                </a:ext>
              </a:extLst>
            </p:cNvPr>
            <p:cNvPicPr/>
            <p:nvPr/>
          </p:nvPicPr>
          <p:blipFill>
            <a:blip r:embed="rId6"/>
            <a:stretch/>
          </p:blipFill>
          <p:spPr>
            <a:xfrm>
              <a:off x="3222360" y="3420000"/>
              <a:ext cx="2491920" cy="3438000"/>
            </a:xfrm>
            <a:prstGeom prst="rect">
              <a:avLst/>
            </a:prstGeom>
            <a:ln w="0"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6781074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1">
            <a:extLst>
              <a:ext uri="{FF2B5EF4-FFF2-40B4-BE49-F238E27FC236}">
                <a16:creationId xmlns:a16="http://schemas.microsoft.com/office/drawing/2014/main" id="{7B4EA774-811D-49A6-B74B-5FDAE494A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Ozone</a:t>
            </a:r>
            <a:r>
              <a:rPr lang="de-DE" dirty="0"/>
              <a:t> (</a:t>
            </a:r>
            <a:r>
              <a:rPr lang="de-DE" dirty="0" err="1"/>
              <a:t>profile</a:t>
            </a:r>
            <a:r>
              <a:rPr lang="de-DE" dirty="0"/>
              <a:t>)</a:t>
            </a:r>
            <a:br>
              <a:rPr lang="de-DE" dirty="0"/>
            </a:br>
            <a:r>
              <a:rPr lang="de-DE" sz="1600" dirty="0"/>
              <a:t>Team: A. Keppens, D. Hubert, J.-C. Lambert</a:t>
            </a:r>
          </a:p>
        </p:txBody>
      </p:sp>
      <p:sp>
        <p:nvSpPr>
          <p:cNvPr id="4" name="Foliennummernplatzhalter 2">
            <a:extLst>
              <a:ext uri="{FF2B5EF4-FFF2-40B4-BE49-F238E27FC236}">
                <a16:creationId xmlns:a16="http://schemas.microsoft.com/office/drawing/2014/main" id="{6B9FB5F3-8F9A-4F69-8C36-5B76623D37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5342399"/>
            <a:ext cx="288000" cy="1440000"/>
          </a:xfrm>
        </p:spPr>
        <p:txBody>
          <a:bodyPr/>
          <a:lstStyle/>
          <a:p>
            <a:fld id="{30ADABB7-F9A6-4A4D-9415-296AC5E687F8}" type="slidenum">
              <a:rPr lang="de-DE" smtClean="0"/>
              <a:pPr/>
              <a:t>16</a:t>
            </a:fld>
            <a:endParaRPr lang="de-DE" dirty="0"/>
          </a:p>
        </p:txBody>
      </p:sp>
      <p:sp>
        <p:nvSpPr>
          <p:cNvPr id="5" name="Textfeld 3">
            <a:extLst>
              <a:ext uri="{FF2B5EF4-FFF2-40B4-BE49-F238E27FC236}">
                <a16:creationId xmlns:a16="http://schemas.microsoft.com/office/drawing/2014/main" id="{DEF8EACC-73CF-46FC-8C2E-4671D7061939}"/>
              </a:ext>
            </a:extLst>
          </p:cNvPr>
          <p:cNvSpPr txBox="1"/>
          <p:nvPr/>
        </p:nvSpPr>
        <p:spPr>
          <a:xfrm>
            <a:off x="329428" y="1475596"/>
            <a:ext cx="4573498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61063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2212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83190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44254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3053182" algn="l" defTabSz="1221273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3663818" algn="l" defTabSz="1221273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4274454" algn="l" defTabSz="1221273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4885091" algn="l" defTabSz="1221273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r>
              <a:rPr lang="de-DE" b="1" u="sng" dirty="0" err="1">
                <a:solidFill>
                  <a:srgbClr val="82A043"/>
                </a:solidFill>
                <a:latin typeface="+mn-lt"/>
              </a:rPr>
              <a:t>Results</a:t>
            </a:r>
            <a:r>
              <a:rPr lang="de-DE" b="1" u="sng" dirty="0">
                <a:solidFill>
                  <a:srgbClr val="82A043"/>
                </a:solidFill>
                <a:latin typeface="+mn-lt"/>
              </a:rPr>
              <a:t>:</a:t>
            </a:r>
          </a:p>
          <a:p>
            <a:endParaRPr lang="en-US" sz="1600" dirty="0">
              <a:latin typeface="+mn-lt"/>
            </a:endParaRPr>
          </a:p>
          <a:p>
            <a:r>
              <a:rPr lang="en-US" sz="1600" dirty="0">
                <a:latin typeface="+mn-lt"/>
              </a:rPr>
              <a:t>GEMS O3P v3 information content: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</a:rPr>
              <a:t>Mostly off-diagonal sensitivity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</a:rPr>
              <a:t>DFS ~1.5 from lower stratosphere (15-30 km)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</a:rPr>
              <a:t>5-10 km effective vertical resolution (FWHM)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+mn-lt"/>
            </a:endParaRPr>
          </a:p>
          <a:p>
            <a:r>
              <a:rPr lang="en-US" sz="1600" dirty="0">
                <a:latin typeface="+mn-lt"/>
              </a:rPr>
              <a:t>GEMS O3P v3 uncertainty: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</a:rPr>
              <a:t>Order of 5-10 % negative bias and</a:t>
            </a:r>
            <a:br>
              <a:rPr lang="en-US" sz="1600" dirty="0">
                <a:latin typeface="+mn-lt"/>
              </a:rPr>
            </a:br>
            <a:r>
              <a:rPr lang="en-US" sz="1600" dirty="0">
                <a:latin typeface="+mn-lt"/>
              </a:rPr>
              <a:t>10 % dispersion in lower stratosphere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</a:rPr>
              <a:t>10-20 % positive tropospheric bias &amp; dispersion (increase in UTLS)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</a:rPr>
              <a:t>AK smoothing systematically reduces tropospheric uncertainties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</a:rPr>
              <a:t>Clear effect of clouds and SZA / VZA</a:t>
            </a:r>
          </a:p>
          <a:p>
            <a:endParaRPr lang="en-US" sz="1600" dirty="0">
              <a:latin typeface="+mn-lt"/>
            </a:endParaRPr>
          </a:p>
          <a:p>
            <a:endParaRPr lang="en-US" sz="1600" dirty="0">
              <a:latin typeface="+mn-lt"/>
            </a:endParaRPr>
          </a:p>
          <a:p>
            <a:r>
              <a:rPr lang="en-US" sz="1600" dirty="0" err="1">
                <a:latin typeface="+mn-lt"/>
              </a:rPr>
              <a:t>Bak</a:t>
            </a:r>
            <a:r>
              <a:rPr lang="en-US" sz="1600" dirty="0">
                <a:latin typeface="+mn-lt"/>
              </a:rPr>
              <a:t> et al. “GEMS ozone profile retrieval: impact and validation of version 3.0 improvements” under review for AMT.</a:t>
            </a:r>
          </a:p>
        </p:txBody>
      </p:sp>
      <p:sp>
        <p:nvSpPr>
          <p:cNvPr id="6" name="Textfeld 4">
            <a:extLst>
              <a:ext uri="{FF2B5EF4-FFF2-40B4-BE49-F238E27FC236}">
                <a16:creationId xmlns:a16="http://schemas.microsoft.com/office/drawing/2014/main" id="{145B0971-C10D-4475-8CBD-324AEF663A62}"/>
              </a:ext>
            </a:extLst>
          </p:cNvPr>
          <p:cNvSpPr txBox="1"/>
          <p:nvPr/>
        </p:nvSpPr>
        <p:spPr>
          <a:xfrm>
            <a:off x="4839730" y="5722784"/>
            <a:ext cx="7022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61063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2212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83190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44254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3053182" algn="l" defTabSz="1221273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3663818" algn="l" defTabSz="1221273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4274454" algn="l" defTabSz="1221273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4885091" algn="l" defTabSz="1221273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de-DE" sz="1400" dirty="0">
                <a:latin typeface="+mn-lt"/>
              </a:rPr>
              <a:t>GEMS L2 v3 ozone profile data in comparison with vertically smoothed</a:t>
            </a:r>
            <a:br>
              <a:rPr lang="de-DE" sz="1400" dirty="0">
                <a:latin typeface="+mn-lt"/>
              </a:rPr>
            </a:br>
            <a:r>
              <a:rPr lang="de-DE" sz="1400" dirty="0">
                <a:latin typeface="+mn-lt"/>
              </a:rPr>
              <a:t>ozonesonde data from four stations (2021/03 – 2023/12)</a:t>
            </a:r>
          </a:p>
        </p:txBody>
      </p:sp>
      <p:pic>
        <p:nvPicPr>
          <p:cNvPr id="7" name="Picture 8">
            <a:extLst>
              <a:ext uri="{FF2B5EF4-FFF2-40B4-BE49-F238E27FC236}">
                <a16:creationId xmlns:a16="http://schemas.microsoft.com/office/drawing/2014/main" id="{5255FF5E-599C-44CB-A164-E7A1D9CAD3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043" y="1659815"/>
            <a:ext cx="7022841" cy="3949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0463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1">
            <a:extLst>
              <a:ext uri="{FF2B5EF4-FFF2-40B4-BE49-F238E27FC236}">
                <a16:creationId xmlns:a16="http://schemas.microsoft.com/office/drawing/2014/main" id="{7B4EA774-811D-49A6-B74B-5FDAE494A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GEMS HONO &amp; HCHO retrieval improvement</a:t>
            </a:r>
            <a:br>
              <a:rPr lang="de-DE" dirty="0"/>
            </a:br>
            <a:r>
              <a:rPr lang="de-DE" sz="1600" dirty="0"/>
              <a:t>Team: N. Theys, I. de Smedt</a:t>
            </a:r>
          </a:p>
        </p:txBody>
      </p:sp>
      <p:sp>
        <p:nvSpPr>
          <p:cNvPr id="4" name="Foliennummernplatzhalter 2">
            <a:extLst>
              <a:ext uri="{FF2B5EF4-FFF2-40B4-BE49-F238E27FC236}">
                <a16:creationId xmlns:a16="http://schemas.microsoft.com/office/drawing/2014/main" id="{6B9FB5F3-8F9A-4F69-8C36-5B76623D37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5342399"/>
            <a:ext cx="288000" cy="1440000"/>
          </a:xfrm>
        </p:spPr>
        <p:txBody>
          <a:bodyPr/>
          <a:lstStyle/>
          <a:p>
            <a:fld id="{30ADABB7-F9A6-4A4D-9415-296AC5E687F8}" type="slidenum">
              <a:rPr lang="de-DE" smtClean="0"/>
              <a:pPr/>
              <a:t>17</a:t>
            </a:fld>
            <a:endParaRPr lang="de-DE" dirty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12819D7A-E1F5-42E1-9BFE-6FBE1634FEE1}"/>
              </a:ext>
            </a:extLst>
          </p:cNvPr>
          <p:cNvSpPr txBox="1"/>
          <p:nvPr/>
        </p:nvSpPr>
        <p:spPr>
          <a:xfrm>
            <a:off x="528116" y="2052452"/>
            <a:ext cx="5743682" cy="36009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de-DE" b="1" u="sng" dirty="0">
                <a:solidFill>
                  <a:srgbClr val="82A043"/>
                </a:solidFill>
              </a:rPr>
              <a:t>Aim:</a:t>
            </a:r>
          </a:p>
          <a:p>
            <a:endParaRPr lang="de-DE" b="1" u="sng" dirty="0">
              <a:solidFill>
                <a:srgbClr val="82A043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Support development of GEMS HONO retrieval, based on previous collaboration between BIRA-IASB and NIER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Strengthening collaboration on HCHO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r>
              <a:rPr lang="de-DE" b="1" u="sng" dirty="0">
                <a:solidFill>
                  <a:srgbClr val="82A043"/>
                </a:solidFill>
              </a:rPr>
              <a:t>Work:</a:t>
            </a:r>
          </a:p>
          <a:p>
            <a:endParaRPr lang="de-DE" sz="1600" b="1" u="sng" dirty="0">
              <a:solidFill>
                <a:srgbClr val="82A043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Assessing and evaluating products for HONO, propose improvements and support implementation of algorithms by performing tests and comparison against TROPOMI and possible other datasets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Similar assessment for HCHO with focus on how to improve the spectral fitting and background correction</a:t>
            </a:r>
          </a:p>
        </p:txBody>
      </p:sp>
      <p:pic>
        <p:nvPicPr>
          <p:cNvPr id="11" name="Picture 10" descr="A map of the world&#10;&#10;Description automatically generated">
            <a:extLst>
              <a:ext uri="{FF2B5EF4-FFF2-40B4-BE49-F238E27FC236}">
                <a16:creationId xmlns:a16="http://schemas.microsoft.com/office/drawing/2014/main" id="{42C48A2E-45F6-B4DF-2BF7-C5975312434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7" t="6528" r="3229" b="7590"/>
          <a:stretch/>
        </p:blipFill>
        <p:spPr>
          <a:xfrm>
            <a:off x="6271798" y="1981307"/>
            <a:ext cx="5321404" cy="3656689"/>
          </a:xfrm>
          <a:prstGeom prst="rect">
            <a:avLst/>
          </a:prstGeom>
          <a:ln>
            <a:noFill/>
          </a:ln>
          <a:effectLst/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3C7F3A6-A3FC-6547-6EEF-C21E414C4CAC}"/>
              </a:ext>
            </a:extLst>
          </p:cNvPr>
          <p:cNvSpPr txBox="1"/>
          <p:nvPr/>
        </p:nvSpPr>
        <p:spPr>
          <a:xfrm>
            <a:off x="6896561" y="1574007"/>
            <a:ext cx="536826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1400" i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Southeast Asia 2021 burning season (March-April) </a:t>
            </a:r>
            <a:endParaRPr lang="en-BE" sz="1400" i="1" dirty="0"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01A2F1C-DB44-DDD7-1DFC-A94915882773}"/>
              </a:ext>
            </a:extLst>
          </p:cNvPr>
          <p:cNvSpPr txBox="1"/>
          <p:nvPr/>
        </p:nvSpPr>
        <p:spPr>
          <a:xfrm>
            <a:off x="9068627" y="5672051"/>
            <a:ext cx="2880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Theys et al., JGR-A, 2025</a:t>
            </a:r>
            <a:endParaRPr lang="en-BE" sz="1600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7519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1">
            <a:extLst>
              <a:ext uri="{FF2B5EF4-FFF2-40B4-BE49-F238E27FC236}">
                <a16:creationId xmlns:a16="http://schemas.microsoft.com/office/drawing/2014/main" id="{7B4EA774-811D-49A6-B74B-5FDAE494A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Credits to the GEMS and TEMPO teams!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C21F6657-D6E9-487F-99AA-E0DE55B6E85B}"/>
              </a:ext>
            </a:extLst>
          </p:cNvPr>
          <p:cNvSpPr txBox="1"/>
          <p:nvPr/>
        </p:nvSpPr>
        <p:spPr>
          <a:xfrm>
            <a:off x="3312745" y="1673223"/>
            <a:ext cx="631022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>
              <a:latin typeface="+mj-lt"/>
            </a:endParaRPr>
          </a:p>
          <a:p>
            <a:r>
              <a:rPr lang="de-DE" dirty="0" err="1">
                <a:latin typeface="+mj-lt"/>
              </a:rPr>
              <a:t>We</a:t>
            </a:r>
            <a:r>
              <a:rPr lang="de-DE" dirty="0">
                <a:latin typeface="+mj-lt"/>
              </a:rPr>
              <a:t> </a:t>
            </a:r>
            <a:r>
              <a:rPr lang="de-DE" dirty="0" err="1">
                <a:latin typeface="+mj-lt"/>
              </a:rPr>
              <a:t>appreciate</a:t>
            </a:r>
            <a:r>
              <a:rPr lang="de-DE" dirty="0">
                <a:latin typeface="+mj-lt"/>
              </a:rPr>
              <a:t> </a:t>
            </a:r>
            <a:r>
              <a:rPr lang="de-DE" dirty="0" err="1">
                <a:latin typeface="+mj-lt"/>
              </a:rPr>
              <a:t>the</a:t>
            </a:r>
            <a:r>
              <a:rPr lang="de-DE" dirty="0">
                <a:latin typeface="+mj-lt"/>
              </a:rPr>
              <a:t> </a:t>
            </a:r>
            <a:r>
              <a:rPr lang="de-DE" dirty="0" err="1">
                <a:latin typeface="+mj-lt"/>
              </a:rPr>
              <a:t>good</a:t>
            </a:r>
            <a:r>
              <a:rPr lang="de-DE" dirty="0">
                <a:latin typeface="+mj-lt"/>
              </a:rPr>
              <a:t> </a:t>
            </a:r>
            <a:r>
              <a:rPr lang="de-DE" dirty="0" err="1">
                <a:latin typeface="+mj-lt"/>
              </a:rPr>
              <a:t>collaboration</a:t>
            </a:r>
            <a:r>
              <a:rPr lang="de-DE" dirty="0">
                <a:latin typeface="+mj-lt"/>
              </a:rPr>
              <a:t> </a:t>
            </a:r>
            <a:r>
              <a:rPr lang="de-DE" dirty="0" err="1">
                <a:latin typeface="+mj-lt"/>
              </a:rPr>
              <a:t>with</a:t>
            </a:r>
            <a:r>
              <a:rPr lang="de-DE" dirty="0">
                <a:latin typeface="+mj-lt"/>
              </a:rPr>
              <a:t> </a:t>
            </a:r>
            <a:r>
              <a:rPr lang="de-DE" dirty="0" err="1">
                <a:latin typeface="+mj-lt"/>
              </a:rPr>
              <a:t>the</a:t>
            </a:r>
            <a:r>
              <a:rPr lang="de-DE" dirty="0">
                <a:latin typeface="+mj-lt"/>
              </a:rPr>
              <a:t> GEMS L2 </a:t>
            </a:r>
            <a:r>
              <a:rPr lang="de-DE" dirty="0" err="1">
                <a:latin typeface="+mj-lt"/>
              </a:rPr>
              <a:t>product</a:t>
            </a:r>
            <a:r>
              <a:rPr lang="de-DE" dirty="0">
                <a:latin typeface="+mj-lt"/>
              </a:rPr>
              <a:t> </a:t>
            </a:r>
            <a:r>
              <a:rPr lang="de-DE" dirty="0" err="1">
                <a:latin typeface="+mj-lt"/>
              </a:rPr>
              <a:t>developers</a:t>
            </a:r>
            <a:r>
              <a:rPr lang="de-DE" dirty="0">
                <a:latin typeface="+mj-lt"/>
              </a:rPr>
              <a:t> in Phase 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>
              <a:latin typeface="+mj-lt"/>
            </a:endParaRPr>
          </a:p>
          <a:p>
            <a:endParaRPr lang="de-DE" dirty="0">
              <a:latin typeface="+mj-lt"/>
            </a:endParaRPr>
          </a:p>
          <a:p>
            <a:endParaRPr lang="de-DE" dirty="0">
              <a:latin typeface="+mj-lt"/>
            </a:endParaRPr>
          </a:p>
          <a:p>
            <a:r>
              <a:rPr lang="de-DE" dirty="0" err="1">
                <a:latin typeface="+mj-lt"/>
              </a:rPr>
              <a:t>We</a:t>
            </a:r>
            <a:r>
              <a:rPr lang="de-DE" dirty="0">
                <a:latin typeface="+mj-lt"/>
              </a:rPr>
              <a:t> </a:t>
            </a:r>
            <a:r>
              <a:rPr lang="de-DE" dirty="0" err="1">
                <a:latin typeface="+mj-lt"/>
              </a:rPr>
              <a:t>look</a:t>
            </a:r>
            <a:r>
              <a:rPr lang="de-DE" dirty="0">
                <a:latin typeface="+mj-lt"/>
              </a:rPr>
              <a:t> </a:t>
            </a:r>
            <a:r>
              <a:rPr lang="de-DE" dirty="0" err="1">
                <a:latin typeface="+mj-lt"/>
              </a:rPr>
              <a:t>forward</a:t>
            </a:r>
            <a:r>
              <a:rPr lang="de-DE" dirty="0">
                <a:latin typeface="+mj-lt"/>
              </a:rPr>
              <a:t> </a:t>
            </a:r>
            <a:r>
              <a:rPr lang="de-DE" dirty="0" err="1">
                <a:latin typeface="+mj-lt"/>
              </a:rPr>
              <a:t>to</a:t>
            </a:r>
            <a:r>
              <a:rPr lang="de-DE" dirty="0">
                <a:latin typeface="+mj-lt"/>
              </a:rPr>
              <a:t> a </a:t>
            </a:r>
            <a:r>
              <a:rPr lang="de-DE" dirty="0" err="1">
                <a:latin typeface="+mj-lt"/>
              </a:rPr>
              <a:t>good</a:t>
            </a:r>
            <a:r>
              <a:rPr lang="de-DE" dirty="0">
                <a:latin typeface="+mj-lt"/>
              </a:rPr>
              <a:t> </a:t>
            </a:r>
            <a:r>
              <a:rPr lang="de-DE" dirty="0" err="1">
                <a:latin typeface="+mj-lt"/>
              </a:rPr>
              <a:t>collaboration</a:t>
            </a:r>
            <a:r>
              <a:rPr lang="de-DE" dirty="0">
                <a:latin typeface="+mj-lt"/>
              </a:rPr>
              <a:t> </a:t>
            </a:r>
            <a:r>
              <a:rPr lang="de-DE" dirty="0" err="1">
                <a:latin typeface="+mj-lt"/>
              </a:rPr>
              <a:t>with</a:t>
            </a:r>
            <a:r>
              <a:rPr lang="de-DE" dirty="0">
                <a:latin typeface="+mj-lt"/>
              </a:rPr>
              <a:t> </a:t>
            </a:r>
            <a:r>
              <a:rPr lang="de-DE" dirty="0" err="1">
                <a:latin typeface="+mj-lt"/>
              </a:rPr>
              <a:t>the</a:t>
            </a:r>
            <a:r>
              <a:rPr lang="de-DE" dirty="0">
                <a:latin typeface="+mj-lt"/>
              </a:rPr>
              <a:t> TEMPO L2 </a:t>
            </a:r>
            <a:r>
              <a:rPr lang="de-DE" dirty="0" err="1">
                <a:latin typeface="+mj-lt"/>
              </a:rPr>
              <a:t>product</a:t>
            </a:r>
            <a:r>
              <a:rPr lang="de-DE" dirty="0">
                <a:latin typeface="+mj-lt"/>
              </a:rPr>
              <a:t> </a:t>
            </a:r>
            <a:r>
              <a:rPr lang="de-DE" dirty="0" err="1">
                <a:latin typeface="+mj-lt"/>
              </a:rPr>
              <a:t>developers</a:t>
            </a:r>
            <a:r>
              <a:rPr lang="de-DE" dirty="0">
                <a:latin typeface="+mj-lt"/>
              </a:rPr>
              <a:t> in Phase 2</a:t>
            </a:r>
          </a:p>
        </p:txBody>
      </p:sp>
      <p:sp>
        <p:nvSpPr>
          <p:cNvPr id="11" name="Foliennummernplatzhalter 2">
            <a:extLst>
              <a:ext uri="{FF2B5EF4-FFF2-40B4-BE49-F238E27FC236}">
                <a16:creationId xmlns:a16="http://schemas.microsoft.com/office/drawing/2014/main" id="{FE3D0215-6933-4FE9-8B5E-7D8AE3CAB0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5342399"/>
            <a:ext cx="288000" cy="1440000"/>
          </a:xfrm>
        </p:spPr>
        <p:txBody>
          <a:bodyPr/>
          <a:lstStyle/>
          <a:p>
            <a:fld id="{30ADABB7-F9A6-4A4D-9415-296AC5E687F8}" type="slidenum">
              <a:rPr lang="de-DE" smtClean="0"/>
              <a:pPr/>
              <a:t>18</a:t>
            </a:fld>
            <a:endParaRPr lang="de-DE" dirty="0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1D8E1B33-3D63-4D36-90D0-94AE8A87BEF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9379" y="1791412"/>
            <a:ext cx="1838325" cy="657225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DF7FBBE1-6570-48C6-A7FA-14AFEE1884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627" y="4182283"/>
            <a:ext cx="1023452" cy="97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0760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>
            <a:extLst>
              <a:ext uri="{FF2B5EF4-FFF2-40B4-BE49-F238E27FC236}">
                <a16:creationId xmlns:a16="http://schemas.microsoft.com/office/drawing/2014/main" id="{C21F6657-D6E9-487F-99AA-E0DE55B6E85B}"/>
              </a:ext>
            </a:extLst>
          </p:cNvPr>
          <p:cNvSpPr txBox="1"/>
          <p:nvPr/>
        </p:nvSpPr>
        <p:spPr>
          <a:xfrm>
            <a:off x="1596000" y="3934860"/>
            <a:ext cx="900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1"/>
                </a:solidFill>
                <a:latin typeface="+mj-lt"/>
              </a:rPr>
              <a:t>Comments or questions? </a:t>
            </a:r>
            <a:r>
              <a:rPr lang="de-DE" b="1" dirty="0">
                <a:solidFill>
                  <a:schemeClr val="accent1"/>
                </a:solidFill>
                <a:latin typeface="+mj-lt"/>
                <a:hlinkClick r:id="rId2"/>
              </a:rPr>
              <a:t>ronny.lutz@dlr.de</a:t>
            </a:r>
            <a:r>
              <a:rPr lang="de-DE" b="1" dirty="0">
                <a:solidFill>
                  <a:schemeClr val="accent1"/>
                </a:solidFill>
                <a:latin typeface="+mj-lt"/>
              </a:rPr>
              <a:t> / </a:t>
            </a:r>
            <a:r>
              <a:rPr lang="de-DE" b="1" dirty="0">
                <a:solidFill>
                  <a:schemeClr val="accent1"/>
                </a:solidFill>
                <a:latin typeface="+mj-lt"/>
                <a:hlinkClick r:id="rId3"/>
              </a:rPr>
              <a:t>arno.keppens@aeronomie.be</a:t>
            </a:r>
            <a:r>
              <a:rPr lang="de-DE" b="1" dirty="0">
                <a:solidFill>
                  <a:schemeClr val="accent1"/>
                </a:solidFill>
                <a:latin typeface="+mj-lt"/>
              </a:rPr>
              <a:t> </a:t>
            </a:r>
            <a:endParaRPr lang="de-DE" dirty="0">
              <a:latin typeface="+mj-lt"/>
            </a:endParaRPr>
          </a:p>
        </p:txBody>
      </p:sp>
      <p:sp>
        <p:nvSpPr>
          <p:cNvPr id="11" name="Foliennummernplatzhalter 2">
            <a:extLst>
              <a:ext uri="{FF2B5EF4-FFF2-40B4-BE49-F238E27FC236}">
                <a16:creationId xmlns:a16="http://schemas.microsoft.com/office/drawing/2014/main" id="{FE3D0215-6933-4FE9-8B5E-7D8AE3CAB0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5342399"/>
            <a:ext cx="288000" cy="1440000"/>
          </a:xfrm>
        </p:spPr>
        <p:txBody>
          <a:bodyPr/>
          <a:lstStyle/>
          <a:p>
            <a:fld id="{30ADABB7-F9A6-4A4D-9415-296AC5E687F8}" type="slidenum">
              <a:rPr lang="de-DE" smtClean="0"/>
              <a:pPr/>
              <a:t>19</a:t>
            </a:fld>
            <a:endParaRPr lang="de-DE" dirty="0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0D0D768D-1CD5-4619-B9E2-59A52D5A1A81}"/>
              </a:ext>
            </a:extLst>
          </p:cNvPr>
          <p:cNvSpPr txBox="1"/>
          <p:nvPr/>
        </p:nvSpPr>
        <p:spPr>
          <a:xfrm>
            <a:off x="2741613" y="3167390"/>
            <a:ext cx="67087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 err="1">
                <a:solidFill>
                  <a:schemeClr val="accent1"/>
                </a:solidFill>
                <a:latin typeface="+mj-lt"/>
              </a:rPr>
              <a:t>Thank</a:t>
            </a:r>
            <a:r>
              <a:rPr lang="de-DE" sz="2800" b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de-DE" sz="2800" b="1" dirty="0" err="1">
                <a:solidFill>
                  <a:schemeClr val="accent1"/>
                </a:solidFill>
                <a:latin typeface="+mj-lt"/>
              </a:rPr>
              <a:t>you</a:t>
            </a:r>
            <a:r>
              <a:rPr lang="de-DE" sz="2800" b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de-DE" sz="2800" b="1" dirty="0" err="1">
                <a:solidFill>
                  <a:schemeClr val="accent1"/>
                </a:solidFill>
                <a:latin typeface="+mj-lt"/>
              </a:rPr>
              <a:t>for</a:t>
            </a:r>
            <a:r>
              <a:rPr lang="de-DE" sz="2800" b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de-DE" sz="2800" b="1" dirty="0" err="1">
                <a:solidFill>
                  <a:schemeClr val="accent1"/>
                </a:solidFill>
                <a:latin typeface="+mj-lt"/>
              </a:rPr>
              <a:t>your</a:t>
            </a:r>
            <a:r>
              <a:rPr lang="de-DE" sz="2800" b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de-DE" sz="2800" b="1" dirty="0" err="1">
                <a:solidFill>
                  <a:schemeClr val="accent1"/>
                </a:solidFill>
                <a:latin typeface="+mj-lt"/>
              </a:rPr>
              <a:t>attention</a:t>
            </a:r>
            <a:r>
              <a:rPr lang="de-DE" sz="2800" b="1" dirty="0">
                <a:solidFill>
                  <a:schemeClr val="accent1"/>
                </a:solidFill>
                <a:latin typeface="+mj-lt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614048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platzhalter 6">
            <a:extLst>
              <a:ext uri="{FF2B5EF4-FFF2-40B4-BE49-F238E27FC236}">
                <a16:creationId xmlns:a16="http://schemas.microsoft.com/office/drawing/2014/main" id="{D9B401F8-1F54-4268-BF10-AE697B38988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94" r="27794"/>
          <a:stretch>
            <a:fillRect/>
          </a:stretch>
        </p:blipFill>
        <p:spPr/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EF412ECB-FC0B-4067-9BB3-9A9BFE86F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PROJECT overview</a:t>
            </a:r>
          </a:p>
        </p:txBody>
      </p:sp>
    </p:spTree>
    <p:extLst>
      <p:ext uri="{BB962C8B-B14F-4D97-AF65-F5344CB8AC3E}">
        <p14:creationId xmlns:p14="http://schemas.microsoft.com/office/powerpoint/2010/main" val="452570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liennummernplatzhalter 2">
            <a:extLst>
              <a:ext uri="{FF2B5EF4-FFF2-40B4-BE49-F238E27FC236}">
                <a16:creationId xmlns:a16="http://schemas.microsoft.com/office/drawing/2014/main" id="{FE3D0215-6933-4FE9-8B5E-7D8AE3CAB0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5342399"/>
            <a:ext cx="288000" cy="1440000"/>
          </a:xfrm>
        </p:spPr>
        <p:txBody>
          <a:bodyPr/>
          <a:lstStyle/>
          <a:p>
            <a:fld id="{30ADABB7-F9A6-4A4D-9415-296AC5E687F8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8EC819FE-71DD-4432-ACCA-09AB45CF9924}"/>
              </a:ext>
            </a:extLst>
          </p:cNvPr>
          <p:cNvSpPr>
            <a:spLocks noGrp="1"/>
          </p:cNvSpPr>
          <p:nvPr/>
        </p:nvSpPr>
        <p:spPr bwMode="auto">
          <a:xfrm>
            <a:off x="357923" y="729000"/>
            <a:ext cx="2340000" cy="54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lc="http://schemas.openxmlformats.org/drawingml/2006/lockedCanvas"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8197A6"/>
              </a:buClr>
              <a:buFont typeface="Arial" panose="020B0604020202020204" pitchFamily="34" charset="0"/>
              <a:buNone/>
              <a:defRPr lang="en-GB" sz="1800">
                <a:solidFill>
                  <a:srgbClr val="8197A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81326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800">
                <a:solidFill>
                  <a:srgbClr val="8197A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357771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800">
                <a:solidFill>
                  <a:srgbClr val="8197A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934216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800">
                <a:solidFill>
                  <a:srgbClr val="8197A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510661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800">
                <a:solidFill>
                  <a:srgbClr val="8197A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56615" indent="-404264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543">
                <a:solidFill>
                  <a:schemeClr val="bg2"/>
                </a:solidFill>
                <a:latin typeface="+mn-lt"/>
              </a:defRPr>
            </a:lvl6pPr>
            <a:lvl7pPr marL="3797630" indent="-404264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543">
                <a:solidFill>
                  <a:schemeClr val="bg2"/>
                </a:solidFill>
                <a:latin typeface="+mn-lt"/>
              </a:defRPr>
            </a:lvl7pPr>
            <a:lvl8pPr marL="4238645" indent="-404264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543">
                <a:solidFill>
                  <a:schemeClr val="bg2"/>
                </a:solidFill>
                <a:latin typeface="+mn-lt"/>
              </a:defRPr>
            </a:lvl8pPr>
            <a:lvl9pPr marL="4679660" indent="-404264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543">
                <a:solidFill>
                  <a:schemeClr val="bg2"/>
                </a:solidFill>
                <a:latin typeface="+mn-lt"/>
              </a:defRPr>
            </a:lvl9pPr>
          </a:lstStyle>
          <a:p>
            <a:r>
              <a:rPr lang="en-GB" b="1" dirty="0">
                <a:solidFill>
                  <a:schemeClr val="accent1"/>
                </a:solidFill>
              </a:rPr>
              <a:t>PEGASOS Phase 1</a:t>
            </a:r>
            <a:br>
              <a:rPr lang="en-GB" b="1" dirty="0">
                <a:solidFill>
                  <a:schemeClr val="accent1"/>
                </a:solidFill>
              </a:rPr>
            </a:br>
            <a:r>
              <a:rPr lang="en-GB" b="1" dirty="0">
                <a:solidFill>
                  <a:schemeClr val="accent1"/>
                </a:solidFill>
              </a:rPr>
              <a:t>(2023-2024)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accent1"/>
                </a:solidFill>
              </a:rPr>
              <a:t>GEMS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>
              <a:solidFill>
                <a:schemeClr val="accent1"/>
              </a:solidFill>
            </a:endParaRPr>
          </a:p>
          <a:p>
            <a:r>
              <a:rPr lang="en-GB" b="1" dirty="0">
                <a:solidFill>
                  <a:schemeClr val="accent1"/>
                </a:solidFill>
              </a:rPr>
              <a:t>PEGASOS Phase 2</a:t>
            </a:r>
            <a:br>
              <a:rPr lang="en-GB" b="1" dirty="0">
                <a:solidFill>
                  <a:schemeClr val="accent1"/>
                </a:solidFill>
              </a:rPr>
            </a:br>
            <a:r>
              <a:rPr lang="en-GB" b="1" dirty="0">
                <a:solidFill>
                  <a:schemeClr val="accent1"/>
                </a:solidFill>
              </a:rPr>
              <a:t>(2025-2026) &amp;</a:t>
            </a:r>
            <a:br>
              <a:rPr lang="en-GB" b="1" dirty="0">
                <a:solidFill>
                  <a:schemeClr val="accent1"/>
                </a:solidFill>
              </a:rPr>
            </a:br>
            <a:r>
              <a:rPr lang="en-GB" b="1" dirty="0">
                <a:solidFill>
                  <a:schemeClr val="accent1"/>
                </a:solidFill>
              </a:rPr>
              <a:t>Geo-Ring Phase 1</a:t>
            </a:r>
            <a:br>
              <a:rPr lang="en-GB" b="1" dirty="0">
                <a:solidFill>
                  <a:schemeClr val="accent1"/>
                </a:solidFill>
              </a:rPr>
            </a:br>
            <a:r>
              <a:rPr lang="en-GB" b="1" dirty="0">
                <a:solidFill>
                  <a:schemeClr val="accent1"/>
                </a:solidFill>
              </a:rPr>
              <a:t>(2025)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accent1"/>
                </a:solidFill>
              </a:rPr>
              <a:t>GEMS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accent1"/>
                </a:solidFill>
              </a:rPr>
              <a:t>TEMPO</a:t>
            </a:r>
          </a:p>
          <a:p>
            <a:endParaRPr lang="en-GB" b="1" dirty="0">
              <a:solidFill>
                <a:schemeClr val="accent1"/>
              </a:solidFill>
            </a:endParaRPr>
          </a:p>
          <a:p>
            <a:r>
              <a:rPr lang="en-GB" b="1" dirty="0">
                <a:solidFill>
                  <a:schemeClr val="accent1"/>
                </a:solidFill>
              </a:rPr>
              <a:t>Future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accent1"/>
                </a:solidFill>
              </a:rPr>
              <a:t>Sentinel-4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7F555E18-11F9-4B09-BA19-ADB0738ECD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330" y="1280146"/>
            <a:ext cx="9180000" cy="5506311"/>
          </a:xfrm>
          <a:prstGeom prst="rect">
            <a:avLst/>
          </a:prstGeom>
        </p:spPr>
      </p:pic>
      <p:sp>
        <p:nvSpPr>
          <p:cNvPr id="9" name="Titel 11">
            <a:extLst>
              <a:ext uri="{FF2B5EF4-FFF2-40B4-BE49-F238E27FC236}">
                <a16:creationId xmlns:a16="http://schemas.microsoft.com/office/drawing/2014/main" id="{7B4EA774-811D-49A6-B74B-5FDAE494A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333375"/>
            <a:ext cx="10056093" cy="985286"/>
          </a:xfrm>
        </p:spPr>
        <p:txBody>
          <a:bodyPr/>
          <a:lstStyle/>
          <a:p>
            <a:r>
              <a:rPr lang="de-DE" dirty="0"/>
              <a:t>Validation initiatives for GEO observations</a:t>
            </a:r>
          </a:p>
        </p:txBody>
      </p:sp>
    </p:spTree>
    <p:extLst>
      <p:ext uri="{BB962C8B-B14F-4D97-AF65-F5344CB8AC3E}">
        <p14:creationId xmlns:p14="http://schemas.microsoft.com/office/powerpoint/2010/main" val="2042898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1">
            <a:extLst>
              <a:ext uri="{FF2B5EF4-FFF2-40B4-BE49-F238E27FC236}">
                <a16:creationId xmlns:a16="http://schemas.microsoft.com/office/drawing/2014/main" id="{7B4EA774-811D-49A6-B74B-5FDAE494A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3100" dirty="0"/>
              <a:t>PEGASOS </a:t>
            </a:r>
            <a:r>
              <a:rPr lang="de-DE" sz="3100" dirty="0" err="1"/>
              <a:t>consortium</a:t>
            </a:r>
            <a:br>
              <a:rPr lang="de-DE" sz="3100" dirty="0"/>
            </a:br>
            <a:r>
              <a:rPr lang="en-US" sz="1800" dirty="0"/>
              <a:t>P</a:t>
            </a:r>
            <a:r>
              <a:rPr lang="en-US" sz="1800" dirty="0">
                <a:solidFill>
                  <a:schemeClr val="bg1">
                    <a:lumMod val="75000"/>
                  </a:schemeClr>
                </a:solidFill>
              </a:rPr>
              <a:t>roduct</a:t>
            </a:r>
            <a:r>
              <a:rPr lang="en-US" sz="1800" dirty="0"/>
              <a:t> E</a:t>
            </a:r>
            <a:r>
              <a:rPr lang="en-US" sz="1800" dirty="0">
                <a:solidFill>
                  <a:schemeClr val="bg1">
                    <a:lumMod val="75000"/>
                  </a:schemeClr>
                </a:solidFill>
              </a:rPr>
              <a:t>valuation</a:t>
            </a:r>
            <a:r>
              <a:rPr lang="en-US" sz="1800" dirty="0"/>
              <a:t> </a:t>
            </a:r>
            <a:r>
              <a:rPr lang="en-US" sz="1800" dirty="0">
                <a:solidFill>
                  <a:schemeClr val="bg1">
                    <a:lumMod val="75000"/>
                  </a:schemeClr>
                </a:solidFill>
              </a:rPr>
              <a:t>of</a:t>
            </a:r>
            <a:r>
              <a:rPr lang="en-US" sz="1800" dirty="0"/>
              <a:t> G</a:t>
            </a:r>
            <a:r>
              <a:rPr lang="en-US" sz="1800" dirty="0">
                <a:solidFill>
                  <a:schemeClr val="bg1">
                    <a:lumMod val="75000"/>
                  </a:schemeClr>
                </a:solidFill>
              </a:rPr>
              <a:t>EMS L2 via</a:t>
            </a:r>
            <a:r>
              <a:rPr lang="en-US" sz="1800" dirty="0"/>
              <a:t> A</a:t>
            </a:r>
            <a:r>
              <a:rPr lang="en-US" sz="1800" dirty="0">
                <a:solidFill>
                  <a:schemeClr val="bg1">
                    <a:lumMod val="75000"/>
                  </a:schemeClr>
                </a:solidFill>
              </a:rPr>
              <a:t>ssessment with</a:t>
            </a:r>
            <a:r>
              <a:rPr lang="en-US" sz="1800" dirty="0"/>
              <a:t> S</a:t>
            </a:r>
            <a:r>
              <a:rPr lang="en-US" sz="1800" dirty="0">
                <a:solidFill>
                  <a:schemeClr val="bg1">
                    <a:lumMod val="75000"/>
                  </a:schemeClr>
                </a:solidFill>
              </a:rPr>
              <a:t>5P and</a:t>
            </a:r>
            <a:r>
              <a:rPr lang="en-US" sz="1800" dirty="0"/>
              <a:t> O</a:t>
            </a:r>
            <a:r>
              <a:rPr lang="en-US" sz="1800" dirty="0">
                <a:solidFill>
                  <a:schemeClr val="bg1">
                    <a:lumMod val="75000"/>
                  </a:schemeClr>
                </a:solidFill>
              </a:rPr>
              <a:t>ther</a:t>
            </a:r>
            <a:r>
              <a:rPr lang="en-US" sz="1800" dirty="0"/>
              <a:t> S</a:t>
            </a:r>
            <a:r>
              <a:rPr lang="en-US" sz="1800" dirty="0">
                <a:solidFill>
                  <a:schemeClr val="bg1">
                    <a:lumMod val="75000"/>
                  </a:schemeClr>
                </a:solidFill>
              </a:rPr>
              <a:t>ensors</a:t>
            </a:r>
            <a:br>
              <a:rPr lang="de-DE" dirty="0"/>
            </a:br>
            <a:endParaRPr lang="de-DE" dirty="0"/>
          </a:p>
        </p:txBody>
      </p:sp>
      <p:sp>
        <p:nvSpPr>
          <p:cNvPr id="13" name="Inhaltsplatzhalter 12">
            <a:extLst>
              <a:ext uri="{FF2B5EF4-FFF2-40B4-BE49-F238E27FC236}">
                <a16:creationId xmlns:a16="http://schemas.microsoft.com/office/drawing/2014/main" id="{EA537F64-230B-42FD-89E7-DE3CBE5779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dirty="0"/>
              <a:t>DLR</a:t>
            </a:r>
          </a:p>
          <a:p>
            <a:pPr lvl="1"/>
            <a:r>
              <a:rPr lang="de-DE" dirty="0"/>
              <a:t>German Aerospace Center</a:t>
            </a:r>
          </a:p>
          <a:p>
            <a:pPr lvl="1"/>
            <a:r>
              <a:rPr lang="de-DE" dirty="0"/>
              <a:t>Remote </a:t>
            </a:r>
            <a:r>
              <a:rPr lang="de-DE" dirty="0" err="1"/>
              <a:t>Sensing</a:t>
            </a:r>
            <a:r>
              <a:rPr lang="de-DE" dirty="0"/>
              <a:t> Technology Institute</a:t>
            </a:r>
          </a:p>
          <a:p>
            <a:pPr lvl="1"/>
            <a:endParaRPr lang="de-DE" dirty="0"/>
          </a:p>
          <a:p>
            <a:r>
              <a:rPr lang="de-DE" dirty="0"/>
              <a:t>AUTH</a:t>
            </a:r>
          </a:p>
          <a:p>
            <a:pPr lvl="1"/>
            <a:r>
              <a:rPr lang="de-DE" dirty="0"/>
              <a:t>Aristotle University </a:t>
            </a:r>
            <a:r>
              <a:rPr lang="de-DE" dirty="0" err="1"/>
              <a:t>of</a:t>
            </a:r>
            <a:r>
              <a:rPr lang="de-DE" dirty="0"/>
              <a:t> Thessaloniki</a:t>
            </a:r>
          </a:p>
          <a:p>
            <a:pPr lvl="1"/>
            <a:r>
              <a:rPr lang="de-DE" dirty="0"/>
              <a:t>Laboratory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Atmospheric</a:t>
            </a:r>
            <a:r>
              <a:rPr lang="de-DE" dirty="0"/>
              <a:t> Physics</a:t>
            </a:r>
          </a:p>
          <a:p>
            <a:pPr lvl="1"/>
            <a:endParaRPr lang="de-DE" dirty="0"/>
          </a:p>
          <a:p>
            <a:r>
              <a:rPr lang="de-DE" dirty="0"/>
              <a:t>BIRA-IASB</a:t>
            </a:r>
          </a:p>
          <a:p>
            <a:pPr lvl="1"/>
            <a:r>
              <a:rPr lang="de-DE" dirty="0"/>
              <a:t>Royal </a:t>
            </a:r>
            <a:r>
              <a:rPr lang="de-DE" dirty="0" err="1"/>
              <a:t>Belgian</a:t>
            </a:r>
            <a:r>
              <a:rPr lang="de-DE" dirty="0"/>
              <a:t> Institute </a:t>
            </a:r>
            <a:r>
              <a:rPr lang="de-DE" dirty="0" err="1"/>
              <a:t>for</a:t>
            </a:r>
            <a:r>
              <a:rPr lang="de-DE" dirty="0"/>
              <a:t> Space </a:t>
            </a:r>
            <a:r>
              <a:rPr lang="de-DE" dirty="0" err="1"/>
              <a:t>Aeronomy</a:t>
            </a:r>
            <a:endParaRPr lang="de-DE" dirty="0"/>
          </a:p>
          <a:p>
            <a:pPr lvl="1"/>
            <a:endParaRPr lang="de-DE" dirty="0"/>
          </a:p>
          <a:p>
            <a:r>
              <a:rPr lang="de-DE" dirty="0"/>
              <a:t>IUP-UB</a:t>
            </a:r>
          </a:p>
          <a:p>
            <a:pPr lvl="1"/>
            <a:r>
              <a:rPr lang="de-DE" dirty="0"/>
              <a:t>University </a:t>
            </a:r>
            <a:r>
              <a:rPr lang="de-DE" dirty="0" err="1"/>
              <a:t>of</a:t>
            </a:r>
            <a:r>
              <a:rPr lang="de-DE" dirty="0"/>
              <a:t> Bremen</a:t>
            </a:r>
          </a:p>
          <a:p>
            <a:pPr lvl="1"/>
            <a:r>
              <a:rPr lang="de-DE" dirty="0"/>
              <a:t>Institute </a:t>
            </a:r>
            <a:r>
              <a:rPr lang="de-DE" dirty="0" err="1"/>
              <a:t>for</a:t>
            </a:r>
            <a:r>
              <a:rPr lang="de-DE" dirty="0"/>
              <a:t> Environmental Physics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F67FD94-B9C6-488D-A680-833B86367D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044" y="1813304"/>
            <a:ext cx="928340" cy="773037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7B5E46E2-72A7-46C5-AAE8-C23EC247F6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994" y="2950900"/>
            <a:ext cx="956199" cy="956199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2CC04984-EC1F-4D4C-8DFD-B2B0FF2101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144" y="4271658"/>
            <a:ext cx="843391" cy="843391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F4BC5A0F-472B-422F-8D34-FE6F2E9AC07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044" y="5479608"/>
            <a:ext cx="840240" cy="843391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CCE0829F-990E-44EC-862B-32DB6CB6A8D3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126" y="2641699"/>
            <a:ext cx="4401780" cy="2763455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C21F6657-D6E9-487F-99AA-E0DE55B6E85B}"/>
              </a:ext>
            </a:extLst>
          </p:cNvPr>
          <p:cNvSpPr txBox="1"/>
          <p:nvPr/>
        </p:nvSpPr>
        <p:spPr>
          <a:xfrm>
            <a:off x="9759058" y="2821702"/>
            <a:ext cx="2243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+mj-lt"/>
              </a:rPr>
              <a:t>ESA - ESRIN</a:t>
            </a:r>
          </a:p>
        </p:txBody>
      </p:sp>
      <p:sp>
        <p:nvSpPr>
          <p:cNvPr id="9" name="Geschweifte Klammer rechts 8">
            <a:extLst>
              <a:ext uri="{FF2B5EF4-FFF2-40B4-BE49-F238E27FC236}">
                <a16:creationId xmlns:a16="http://schemas.microsoft.com/office/drawing/2014/main" id="{D72EE591-ED4D-4BA9-8F2D-3A57FE7B6185}"/>
              </a:ext>
            </a:extLst>
          </p:cNvPr>
          <p:cNvSpPr/>
          <p:nvPr/>
        </p:nvSpPr>
        <p:spPr>
          <a:xfrm>
            <a:off x="7545565" y="1627200"/>
            <a:ext cx="1121790" cy="4792454"/>
          </a:xfrm>
          <a:prstGeom prst="rightBrac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Foliennummernplatzhalter 2">
            <a:extLst>
              <a:ext uri="{FF2B5EF4-FFF2-40B4-BE49-F238E27FC236}">
                <a16:creationId xmlns:a16="http://schemas.microsoft.com/office/drawing/2014/main" id="{FE3D0215-6933-4FE9-8B5E-7D8AE3CAB0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5342399"/>
            <a:ext cx="288000" cy="1440000"/>
          </a:xfrm>
        </p:spPr>
        <p:txBody>
          <a:bodyPr/>
          <a:lstStyle/>
          <a:p>
            <a:fld id="{30ADABB7-F9A6-4A4D-9415-296AC5E687F8}" type="slidenum">
              <a:rPr lang="de-DE" smtClean="0"/>
              <a:pPr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08756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1">
            <a:extLst>
              <a:ext uri="{FF2B5EF4-FFF2-40B4-BE49-F238E27FC236}">
                <a16:creationId xmlns:a16="http://schemas.microsoft.com/office/drawing/2014/main" id="{7B4EA774-811D-49A6-B74B-5FDAE494A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3100" dirty="0"/>
              <a:t>Geo-Ring consortium</a:t>
            </a:r>
            <a:br>
              <a:rPr lang="de-DE" sz="3100" dirty="0"/>
            </a:br>
            <a:r>
              <a:rPr lang="en-US" sz="1800" dirty="0">
                <a:solidFill>
                  <a:schemeClr val="bg1">
                    <a:lumMod val="75000"/>
                  </a:schemeClr>
                </a:solidFill>
              </a:rPr>
              <a:t>Validation of Environmental Satellites and Air pollution Studies in the Northern Hemisphere through the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Geo-Ring</a:t>
            </a:r>
            <a:r>
              <a:rPr lang="en-US" sz="1800" dirty="0">
                <a:solidFill>
                  <a:schemeClr val="bg1">
                    <a:lumMod val="75000"/>
                  </a:schemeClr>
                </a:solidFill>
              </a:rPr>
              <a:t> International Collaborative Research</a:t>
            </a:r>
            <a:endParaRPr lang="de-DE" sz="1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3" name="Inhaltsplatzhalter 12">
            <a:extLst>
              <a:ext uri="{FF2B5EF4-FFF2-40B4-BE49-F238E27FC236}">
                <a16:creationId xmlns:a16="http://schemas.microsoft.com/office/drawing/2014/main" id="{EA537F64-230B-42FD-89E7-DE3CBE5779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dirty="0"/>
              <a:t>Yonsei University</a:t>
            </a:r>
          </a:p>
          <a:p>
            <a:pPr lvl="1"/>
            <a:r>
              <a:rPr lang="de-DE" dirty="0"/>
              <a:t>Dept. of Atmospheric Sciences</a:t>
            </a:r>
          </a:p>
          <a:p>
            <a:pPr lvl="1"/>
            <a:r>
              <a:rPr lang="de-DE" dirty="0"/>
              <a:t>Atmospheric Radiation Laboratory</a:t>
            </a:r>
          </a:p>
          <a:p>
            <a:pPr lvl="1"/>
            <a:endParaRPr lang="de-DE" dirty="0"/>
          </a:p>
          <a:p>
            <a:r>
              <a:rPr lang="de-DE" dirty="0"/>
              <a:t>SAO</a:t>
            </a:r>
          </a:p>
          <a:p>
            <a:pPr lvl="1"/>
            <a:r>
              <a:rPr lang="nl-BE" dirty="0" err="1"/>
              <a:t>Smithsonian</a:t>
            </a:r>
            <a:r>
              <a:rPr lang="nl-BE" dirty="0"/>
              <a:t> Center </a:t>
            </a:r>
            <a:r>
              <a:rPr lang="nl-BE" dirty="0" err="1"/>
              <a:t>for</a:t>
            </a:r>
            <a:r>
              <a:rPr lang="nl-BE" dirty="0"/>
              <a:t> </a:t>
            </a:r>
            <a:r>
              <a:rPr lang="nl-BE" dirty="0" err="1"/>
              <a:t>Astrophysics</a:t>
            </a:r>
            <a:endParaRPr lang="nl-BE" dirty="0"/>
          </a:p>
          <a:p>
            <a:pPr lvl="1"/>
            <a:r>
              <a:rPr lang="de-DE" dirty="0"/>
              <a:t>Atomic and Molecular Physics</a:t>
            </a:r>
          </a:p>
          <a:p>
            <a:pPr lvl="1"/>
            <a:endParaRPr lang="de-DE" dirty="0"/>
          </a:p>
          <a:p>
            <a:r>
              <a:rPr lang="de-DE" dirty="0"/>
              <a:t>BIRA-IASB</a:t>
            </a:r>
          </a:p>
          <a:p>
            <a:pPr lvl="1"/>
            <a:r>
              <a:rPr lang="de-DE" dirty="0"/>
              <a:t>Royal </a:t>
            </a:r>
            <a:r>
              <a:rPr lang="de-DE" dirty="0" err="1"/>
              <a:t>Belgian</a:t>
            </a:r>
            <a:r>
              <a:rPr lang="de-DE" dirty="0"/>
              <a:t> Institute </a:t>
            </a:r>
            <a:r>
              <a:rPr lang="de-DE" dirty="0" err="1"/>
              <a:t>for</a:t>
            </a:r>
            <a:r>
              <a:rPr lang="de-DE" dirty="0"/>
              <a:t> Space </a:t>
            </a:r>
            <a:r>
              <a:rPr lang="de-DE" dirty="0" err="1"/>
              <a:t>Aeronomy</a:t>
            </a:r>
            <a:endParaRPr lang="de-DE" dirty="0"/>
          </a:p>
          <a:p>
            <a:pPr lvl="1"/>
            <a:endParaRPr lang="de-DE" dirty="0"/>
          </a:p>
          <a:p>
            <a:r>
              <a:rPr lang="de-DE" dirty="0"/>
              <a:t>DLR</a:t>
            </a:r>
          </a:p>
          <a:p>
            <a:pPr lvl="1"/>
            <a:r>
              <a:rPr lang="de-DE" dirty="0"/>
              <a:t>German Aerospace Center</a:t>
            </a:r>
          </a:p>
          <a:p>
            <a:pPr lvl="1"/>
            <a:r>
              <a:rPr lang="de-DE" dirty="0"/>
              <a:t>Remote Sensing Technology Institute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F67FD94-B9C6-488D-A680-833B86367D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044" y="5357693"/>
            <a:ext cx="928340" cy="773037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2CC04984-EC1F-4D4C-8DFD-B2B0FF2101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517" y="4087146"/>
            <a:ext cx="843391" cy="843391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C21F6657-D6E9-487F-99AA-E0DE55B6E85B}"/>
              </a:ext>
            </a:extLst>
          </p:cNvPr>
          <p:cNvSpPr txBox="1"/>
          <p:nvPr/>
        </p:nvSpPr>
        <p:spPr>
          <a:xfrm>
            <a:off x="9759058" y="2821702"/>
            <a:ext cx="2243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+mj-lt"/>
              </a:rPr>
              <a:t>NIER</a:t>
            </a:r>
          </a:p>
        </p:txBody>
      </p:sp>
      <p:sp>
        <p:nvSpPr>
          <p:cNvPr id="11" name="Foliennummernplatzhalter 2">
            <a:extLst>
              <a:ext uri="{FF2B5EF4-FFF2-40B4-BE49-F238E27FC236}">
                <a16:creationId xmlns:a16="http://schemas.microsoft.com/office/drawing/2014/main" id="{FE3D0215-6933-4FE9-8B5E-7D8AE3CAB0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5342399"/>
            <a:ext cx="288000" cy="1440000"/>
          </a:xfrm>
        </p:spPr>
        <p:txBody>
          <a:bodyPr/>
          <a:lstStyle/>
          <a:p>
            <a:fld id="{30ADABB7-F9A6-4A4D-9415-296AC5E687F8}" type="slidenum">
              <a:rPr lang="de-DE" smtClean="0"/>
              <a:pPr/>
              <a:t>5</a:t>
            </a:fld>
            <a:endParaRPr lang="de-DE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000" y="3674973"/>
            <a:ext cx="3600000" cy="692420"/>
          </a:xfrm>
          <a:prstGeom prst="rect">
            <a:avLst/>
          </a:prstGeom>
        </p:spPr>
      </p:pic>
      <p:sp>
        <p:nvSpPr>
          <p:cNvPr id="9" name="Geschweifte Klammer rechts 8">
            <a:extLst>
              <a:ext uri="{FF2B5EF4-FFF2-40B4-BE49-F238E27FC236}">
                <a16:creationId xmlns:a16="http://schemas.microsoft.com/office/drawing/2014/main" id="{D72EE591-ED4D-4BA9-8F2D-3A57FE7B6185}"/>
              </a:ext>
            </a:extLst>
          </p:cNvPr>
          <p:cNvSpPr/>
          <p:nvPr/>
        </p:nvSpPr>
        <p:spPr>
          <a:xfrm>
            <a:off x="7545559" y="1627200"/>
            <a:ext cx="1121790" cy="4792454"/>
          </a:xfrm>
          <a:prstGeom prst="rightBrac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573" y="1705581"/>
            <a:ext cx="863281" cy="864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10213FC-D146-25BD-3452-4C29F7E069F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9149" y="2870983"/>
            <a:ext cx="792000" cy="91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7189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80F769BB-6E95-4BCB-8454-25BA58E0E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L2 products evaluated by PEGASOS &amp; Geo-Ring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C09195A6-BADB-4BB6-A484-6EBD6076A9C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87999" y="5245768"/>
            <a:ext cx="11208676" cy="1278857"/>
          </a:xfrm>
        </p:spPr>
        <p:txBody>
          <a:bodyPr>
            <a:normAutofit/>
          </a:bodyPr>
          <a:lstStyle/>
          <a:p>
            <a:r>
              <a:rPr lang="en-GB" dirty="0"/>
              <a:t>PEGASOS Phase 1: all of the above</a:t>
            </a:r>
          </a:p>
          <a:p>
            <a:r>
              <a:rPr lang="en-GB" dirty="0"/>
              <a:t>SO2 and BRF no longer in PEGASOS Phase 2 + Geo-Ring</a:t>
            </a:r>
          </a:p>
          <a:p>
            <a:r>
              <a:rPr lang="en-GB" dirty="0"/>
              <a:t>Additional in Geo-Ring: HONO + HCHO retrieval improvement</a:t>
            </a:r>
          </a:p>
          <a:p>
            <a:endParaRPr lang="en-US" dirty="0"/>
          </a:p>
        </p:txBody>
      </p:sp>
      <p:sp>
        <p:nvSpPr>
          <p:cNvPr id="24" name="Foliennummernplatzhalter 2">
            <a:extLst>
              <a:ext uri="{FF2B5EF4-FFF2-40B4-BE49-F238E27FC236}">
                <a16:creationId xmlns:a16="http://schemas.microsoft.com/office/drawing/2014/main" id="{F862F055-E3A5-487D-9EED-8C1FC7118AE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5342399"/>
            <a:ext cx="288000" cy="1440000"/>
          </a:xfrm>
        </p:spPr>
        <p:txBody>
          <a:bodyPr/>
          <a:lstStyle/>
          <a:p>
            <a:fld id="{30ADABB7-F9A6-4A4D-9415-296AC5E687F8}" type="slidenum">
              <a:rPr lang="de-DE" smtClean="0"/>
              <a:pPr/>
              <a:t>6</a:t>
            </a:fld>
            <a:endParaRPr lang="de-DE" dirty="0"/>
          </a:p>
        </p:txBody>
      </p:sp>
      <p:pic>
        <p:nvPicPr>
          <p:cNvPr id="30" name="Picture 6">
            <a:extLst>
              <a:ext uri="{FF2B5EF4-FFF2-40B4-BE49-F238E27FC236}">
                <a16:creationId xmlns:a16="http://schemas.microsoft.com/office/drawing/2014/main" id="{43A3BE29-EC21-4FAE-B1EF-A312604955F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982" y="1487427"/>
            <a:ext cx="1244387" cy="938392"/>
          </a:xfrm>
          <a:prstGeom prst="rect">
            <a:avLst/>
          </a:prstGeom>
        </p:spPr>
      </p:pic>
      <p:pic>
        <p:nvPicPr>
          <p:cNvPr id="31" name="chart">
            <a:extLst>
              <a:ext uri="{FF2B5EF4-FFF2-40B4-BE49-F238E27FC236}">
                <a16:creationId xmlns:a16="http://schemas.microsoft.com/office/drawing/2014/main" id="{9EE93018-0269-43EC-A57E-29E67E4B5E6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074" y="3231346"/>
            <a:ext cx="1153023" cy="860192"/>
          </a:xfrm>
          <a:prstGeom prst="rect">
            <a:avLst/>
          </a:prstGeom>
        </p:spPr>
      </p:pic>
      <p:pic>
        <p:nvPicPr>
          <p:cNvPr id="32" name="Picture 9">
            <a:extLst>
              <a:ext uri="{FF2B5EF4-FFF2-40B4-BE49-F238E27FC236}">
                <a16:creationId xmlns:a16="http://schemas.microsoft.com/office/drawing/2014/main" id="{24AEEFE3-DBC8-4557-A094-549C608AD0C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3755" y="1191701"/>
            <a:ext cx="1196153" cy="969298"/>
          </a:xfrm>
          <a:prstGeom prst="rect">
            <a:avLst/>
          </a:prstGeom>
        </p:spPr>
      </p:pic>
      <p:pic>
        <p:nvPicPr>
          <p:cNvPr id="33" name="Grafik 32">
            <a:extLst>
              <a:ext uri="{FF2B5EF4-FFF2-40B4-BE49-F238E27FC236}">
                <a16:creationId xmlns:a16="http://schemas.microsoft.com/office/drawing/2014/main" id="{92B4EF6A-CA5B-467E-8740-3746BEBF35B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158" y="2389324"/>
            <a:ext cx="1633757" cy="968701"/>
          </a:xfrm>
          <a:prstGeom prst="rect">
            <a:avLst/>
          </a:prstGeom>
        </p:spPr>
      </p:pic>
      <p:pic>
        <p:nvPicPr>
          <p:cNvPr id="34" name="Grafik 33">
            <a:extLst>
              <a:ext uri="{FF2B5EF4-FFF2-40B4-BE49-F238E27FC236}">
                <a16:creationId xmlns:a16="http://schemas.microsoft.com/office/drawing/2014/main" id="{6BCF560A-6AF7-4268-AAB4-42FD1F45F4E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914" y="781398"/>
            <a:ext cx="2564454" cy="1909700"/>
          </a:xfrm>
          <a:prstGeom prst="rect">
            <a:avLst/>
          </a:prstGeom>
        </p:spPr>
      </p:pic>
      <p:sp>
        <p:nvSpPr>
          <p:cNvPr id="35" name="Textfeld 9">
            <a:extLst>
              <a:ext uri="{FF2B5EF4-FFF2-40B4-BE49-F238E27FC236}">
                <a16:creationId xmlns:a16="http://schemas.microsoft.com/office/drawing/2014/main" id="{8B455052-C4EB-449C-9A93-C0942F5C7AE3}"/>
              </a:ext>
            </a:extLst>
          </p:cNvPr>
          <p:cNvSpPr txBox="1"/>
          <p:nvPr/>
        </p:nvSpPr>
        <p:spPr>
          <a:xfrm>
            <a:off x="1507369" y="1066186"/>
            <a:ext cx="23891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61063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2212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83190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44254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3053182" algn="l" defTabSz="1221273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3663818" algn="l" defTabSz="1221273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4274454" algn="l" defTabSz="1221273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4885091" algn="l" defTabSz="1221273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r>
              <a:rPr lang="de-DE" sz="2400" b="1" dirty="0" err="1"/>
              <a:t>Ozone</a:t>
            </a:r>
            <a:endParaRPr lang="de-DE" sz="2400" b="1" dirty="0"/>
          </a:p>
          <a:p>
            <a:r>
              <a:rPr lang="de-DE" sz="2400" b="1" dirty="0">
                <a:solidFill>
                  <a:schemeClr val="accent1"/>
                </a:solidFill>
              </a:rPr>
              <a:t>total</a:t>
            </a:r>
          </a:p>
          <a:p>
            <a:r>
              <a:rPr lang="de-DE" sz="2400" b="1" dirty="0" err="1">
                <a:solidFill>
                  <a:schemeClr val="accent1"/>
                </a:solidFill>
              </a:rPr>
              <a:t>tropospheric</a:t>
            </a:r>
            <a:endParaRPr lang="de-DE" sz="2400" b="1" dirty="0">
              <a:solidFill>
                <a:schemeClr val="accent1"/>
              </a:solidFill>
            </a:endParaRPr>
          </a:p>
          <a:p>
            <a:r>
              <a:rPr lang="de-DE" sz="2400" b="1" dirty="0" err="1">
                <a:solidFill>
                  <a:schemeClr val="accent1"/>
                </a:solidFill>
              </a:rPr>
              <a:t>profile</a:t>
            </a:r>
            <a:endParaRPr lang="de-DE" sz="2400" b="1" dirty="0">
              <a:solidFill>
                <a:schemeClr val="accent1"/>
              </a:solidFill>
            </a:endParaRPr>
          </a:p>
        </p:txBody>
      </p:sp>
      <p:sp>
        <p:nvSpPr>
          <p:cNvPr id="36" name="Textfeld 10">
            <a:extLst>
              <a:ext uri="{FF2B5EF4-FFF2-40B4-BE49-F238E27FC236}">
                <a16:creationId xmlns:a16="http://schemas.microsoft.com/office/drawing/2014/main" id="{44D34C17-3475-42B3-8EB3-5495A182C72D}"/>
              </a:ext>
            </a:extLst>
          </p:cNvPr>
          <p:cNvSpPr txBox="1"/>
          <p:nvPr/>
        </p:nvSpPr>
        <p:spPr>
          <a:xfrm>
            <a:off x="5298059" y="1060418"/>
            <a:ext cx="1720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61063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2212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83190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44254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3053182" algn="l" defTabSz="1221273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3663818" algn="l" defTabSz="1221273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4274454" algn="l" defTabSz="1221273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4885091" algn="l" defTabSz="1221273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r>
              <a:rPr lang="de-DE" sz="2400" b="1" dirty="0"/>
              <a:t>Sulfur</a:t>
            </a:r>
          </a:p>
          <a:p>
            <a:r>
              <a:rPr lang="de-DE" sz="2400" b="1" dirty="0" err="1"/>
              <a:t>dioxide</a:t>
            </a:r>
            <a:endParaRPr lang="de-DE" sz="2400" b="1" dirty="0"/>
          </a:p>
          <a:p>
            <a:r>
              <a:rPr lang="de-DE" sz="2400" b="1" dirty="0">
                <a:solidFill>
                  <a:schemeClr val="accent1"/>
                </a:solidFill>
              </a:rPr>
              <a:t>total</a:t>
            </a:r>
          </a:p>
        </p:txBody>
      </p:sp>
      <p:sp>
        <p:nvSpPr>
          <p:cNvPr id="37" name="Textfeld 11">
            <a:extLst>
              <a:ext uri="{FF2B5EF4-FFF2-40B4-BE49-F238E27FC236}">
                <a16:creationId xmlns:a16="http://schemas.microsoft.com/office/drawing/2014/main" id="{716307C9-95E6-46C6-83A9-7AE6D80B45B0}"/>
              </a:ext>
            </a:extLst>
          </p:cNvPr>
          <p:cNvSpPr txBox="1"/>
          <p:nvPr/>
        </p:nvSpPr>
        <p:spPr>
          <a:xfrm>
            <a:off x="2083096" y="3091432"/>
            <a:ext cx="17415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61063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2212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83190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44254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3053182" algn="l" defTabSz="1221273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3663818" algn="l" defTabSz="1221273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4274454" algn="l" defTabSz="1221273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4885091" algn="l" defTabSz="1221273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r>
              <a:rPr lang="de-DE" sz="2400" b="1" dirty="0"/>
              <a:t>Nitrogendioxide</a:t>
            </a:r>
          </a:p>
          <a:p>
            <a:r>
              <a:rPr lang="de-DE" sz="2400" b="1" dirty="0">
                <a:solidFill>
                  <a:schemeClr val="accent1"/>
                </a:solidFill>
              </a:rPr>
              <a:t>total</a:t>
            </a:r>
          </a:p>
        </p:txBody>
      </p:sp>
      <p:sp>
        <p:nvSpPr>
          <p:cNvPr id="38" name="Textfeld 12">
            <a:extLst>
              <a:ext uri="{FF2B5EF4-FFF2-40B4-BE49-F238E27FC236}">
                <a16:creationId xmlns:a16="http://schemas.microsoft.com/office/drawing/2014/main" id="{9A23EC90-17AA-4B0B-9CDB-D5133B6110F7}"/>
              </a:ext>
            </a:extLst>
          </p:cNvPr>
          <p:cNvSpPr txBox="1"/>
          <p:nvPr/>
        </p:nvSpPr>
        <p:spPr>
          <a:xfrm>
            <a:off x="7190705" y="2330816"/>
            <a:ext cx="17489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61063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2212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83190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44254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3053182" algn="l" defTabSz="1221273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3663818" algn="l" defTabSz="1221273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4274454" algn="l" defTabSz="1221273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4885091" algn="l" defTabSz="1221273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r>
              <a:rPr lang="de-DE" sz="2400" b="1" dirty="0"/>
              <a:t>Clouds</a:t>
            </a:r>
          </a:p>
          <a:p>
            <a:r>
              <a:rPr lang="de-DE" sz="2400" b="1" dirty="0" err="1">
                <a:solidFill>
                  <a:schemeClr val="accent1"/>
                </a:solidFill>
              </a:rPr>
              <a:t>fraction</a:t>
            </a:r>
            <a:endParaRPr lang="de-DE" sz="2400" b="1" dirty="0">
              <a:solidFill>
                <a:schemeClr val="accent1"/>
              </a:solidFill>
            </a:endParaRPr>
          </a:p>
          <a:p>
            <a:r>
              <a:rPr lang="de-DE" sz="2400" b="1" dirty="0" err="1">
                <a:solidFill>
                  <a:schemeClr val="accent1"/>
                </a:solidFill>
              </a:rPr>
              <a:t>height</a:t>
            </a:r>
            <a:endParaRPr lang="de-DE" sz="2400" b="1" dirty="0">
              <a:solidFill>
                <a:schemeClr val="accent1"/>
              </a:solidFill>
            </a:endParaRPr>
          </a:p>
        </p:txBody>
      </p:sp>
      <p:sp>
        <p:nvSpPr>
          <p:cNvPr id="39" name="Textfeld 13">
            <a:extLst>
              <a:ext uri="{FF2B5EF4-FFF2-40B4-BE49-F238E27FC236}">
                <a16:creationId xmlns:a16="http://schemas.microsoft.com/office/drawing/2014/main" id="{9F57AA72-400F-4379-A08E-7F93AD0E134A}"/>
              </a:ext>
            </a:extLst>
          </p:cNvPr>
          <p:cNvSpPr txBox="1"/>
          <p:nvPr/>
        </p:nvSpPr>
        <p:spPr>
          <a:xfrm>
            <a:off x="9851841" y="1153296"/>
            <a:ext cx="23676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61063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2212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83190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44254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3053182" algn="l" defTabSz="1221273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3663818" algn="l" defTabSz="1221273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4274454" algn="l" defTabSz="1221273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4885091" algn="l" defTabSz="1221273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r>
              <a:rPr lang="de-DE" sz="2400" b="1" dirty="0"/>
              <a:t>Aerosols</a:t>
            </a:r>
          </a:p>
          <a:p>
            <a:r>
              <a:rPr lang="de-DE" sz="2400" b="1" dirty="0" err="1">
                <a:solidFill>
                  <a:schemeClr val="accent1"/>
                </a:solidFill>
              </a:rPr>
              <a:t>index</a:t>
            </a:r>
            <a:endParaRPr lang="de-DE" sz="2400" b="1" dirty="0">
              <a:solidFill>
                <a:schemeClr val="accent1"/>
              </a:solidFill>
            </a:endParaRPr>
          </a:p>
          <a:p>
            <a:r>
              <a:rPr lang="de-DE" sz="2400" b="1" dirty="0" err="1">
                <a:solidFill>
                  <a:schemeClr val="accent1"/>
                </a:solidFill>
              </a:rPr>
              <a:t>layer</a:t>
            </a:r>
            <a:r>
              <a:rPr lang="de-DE" sz="2400" b="1" dirty="0">
                <a:solidFill>
                  <a:schemeClr val="accent1"/>
                </a:solidFill>
              </a:rPr>
              <a:t> </a:t>
            </a:r>
            <a:r>
              <a:rPr lang="de-DE" sz="2400" b="1" dirty="0" err="1">
                <a:solidFill>
                  <a:schemeClr val="accent1"/>
                </a:solidFill>
              </a:rPr>
              <a:t>height</a:t>
            </a:r>
            <a:endParaRPr lang="de-DE" sz="2400" b="1" dirty="0">
              <a:solidFill>
                <a:schemeClr val="accent1"/>
              </a:solidFill>
            </a:endParaRPr>
          </a:p>
        </p:txBody>
      </p:sp>
      <p:pic>
        <p:nvPicPr>
          <p:cNvPr id="40" name="Picture 10">
            <a:extLst>
              <a:ext uri="{FF2B5EF4-FFF2-40B4-BE49-F238E27FC236}">
                <a16:creationId xmlns:a16="http://schemas.microsoft.com/office/drawing/2014/main" id="{2A1614D0-2F2B-4728-9DAD-866EF5CFB5C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6237" y="3508815"/>
            <a:ext cx="1104175" cy="1196187"/>
          </a:xfrm>
          <a:prstGeom prst="rect">
            <a:avLst/>
          </a:prstGeom>
        </p:spPr>
      </p:pic>
      <p:sp>
        <p:nvSpPr>
          <p:cNvPr id="41" name="Textfeld 15">
            <a:extLst>
              <a:ext uri="{FF2B5EF4-FFF2-40B4-BE49-F238E27FC236}">
                <a16:creationId xmlns:a16="http://schemas.microsoft.com/office/drawing/2014/main" id="{7F3BBFC9-41A2-4FBD-A0B6-59D186083A1D}"/>
              </a:ext>
            </a:extLst>
          </p:cNvPr>
          <p:cNvSpPr txBox="1"/>
          <p:nvPr/>
        </p:nvSpPr>
        <p:spPr>
          <a:xfrm>
            <a:off x="5202504" y="3637392"/>
            <a:ext cx="2641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61063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2212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83190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44254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3053182" algn="l" defTabSz="1221273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3663818" algn="l" defTabSz="1221273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4274454" algn="l" defTabSz="1221273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4885091" algn="l" defTabSz="1221273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r>
              <a:rPr lang="de-DE" sz="2400" b="1" dirty="0"/>
              <a:t>Formaldehyde</a:t>
            </a:r>
          </a:p>
          <a:p>
            <a:r>
              <a:rPr lang="de-DE" sz="2400" b="1" dirty="0">
                <a:solidFill>
                  <a:schemeClr val="accent1"/>
                </a:solidFill>
              </a:rPr>
              <a:t>total</a:t>
            </a:r>
          </a:p>
        </p:txBody>
      </p:sp>
      <p:sp>
        <p:nvSpPr>
          <p:cNvPr id="42" name="Textfeld 16">
            <a:extLst>
              <a:ext uri="{FF2B5EF4-FFF2-40B4-BE49-F238E27FC236}">
                <a16:creationId xmlns:a16="http://schemas.microsoft.com/office/drawing/2014/main" id="{C51C602B-B326-4C7C-B519-5555EDEAE1B0}"/>
              </a:ext>
            </a:extLst>
          </p:cNvPr>
          <p:cNvSpPr txBox="1"/>
          <p:nvPr/>
        </p:nvSpPr>
        <p:spPr>
          <a:xfrm>
            <a:off x="10240423" y="3532546"/>
            <a:ext cx="20949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61063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2212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83190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44254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3053182" algn="l" defTabSz="1221273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3663818" algn="l" defTabSz="1221273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4274454" algn="l" defTabSz="1221273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4885091" algn="l" defTabSz="1221273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r>
              <a:rPr lang="de-DE" sz="2400" b="1" dirty="0"/>
              <a:t>Surface </a:t>
            </a:r>
            <a:r>
              <a:rPr lang="de-DE" sz="2400" b="1" dirty="0" err="1"/>
              <a:t>properties</a:t>
            </a:r>
            <a:endParaRPr lang="de-DE" sz="2400" b="1" dirty="0"/>
          </a:p>
          <a:p>
            <a:r>
              <a:rPr lang="de-DE" sz="2400" b="1" dirty="0">
                <a:solidFill>
                  <a:schemeClr val="accent1"/>
                </a:solidFill>
              </a:rPr>
              <a:t>BRF</a:t>
            </a:r>
          </a:p>
        </p:txBody>
      </p:sp>
      <p:pic>
        <p:nvPicPr>
          <p:cNvPr id="43" name="Grafik 42">
            <a:extLst>
              <a:ext uri="{FF2B5EF4-FFF2-40B4-BE49-F238E27FC236}">
                <a16:creationId xmlns:a16="http://schemas.microsoft.com/office/drawing/2014/main" id="{FCAEE6CB-0E0A-40FC-BDE7-2145B749A80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3134" y="3588743"/>
            <a:ext cx="1833949" cy="1087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7570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1">
            <a:extLst>
              <a:ext uri="{FF2B5EF4-FFF2-40B4-BE49-F238E27FC236}">
                <a16:creationId xmlns:a16="http://schemas.microsoft.com/office/drawing/2014/main" id="{7B4EA774-811D-49A6-B74B-5FDAE494A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Main </a:t>
            </a:r>
            <a:r>
              <a:rPr lang="de-DE" dirty="0" err="1"/>
              <a:t>objective</a:t>
            </a:r>
            <a:endParaRPr lang="de-DE" dirty="0"/>
          </a:p>
        </p:txBody>
      </p:sp>
      <p:sp>
        <p:nvSpPr>
          <p:cNvPr id="13" name="Inhaltsplatzhalter 12">
            <a:extLst>
              <a:ext uri="{FF2B5EF4-FFF2-40B4-BE49-F238E27FC236}">
                <a16:creationId xmlns:a16="http://schemas.microsoft.com/office/drawing/2014/main" id="{EA537F64-230B-42FD-89E7-DE3CBE5779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Evaluation of 		   and                  L2 data products using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2CE4D6BA-CDF4-43A5-AE35-11F1B9E2924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31835" y="1318661"/>
            <a:ext cx="1838325" cy="657225"/>
          </a:xfrm>
          <a:prstGeom prst="rect">
            <a:avLst/>
          </a:prstGeom>
        </p:spPr>
      </p:pic>
      <p:graphicFrame>
        <p:nvGraphicFramePr>
          <p:cNvPr id="11" name="Tabelle 10">
            <a:extLst>
              <a:ext uri="{FF2B5EF4-FFF2-40B4-BE49-F238E27FC236}">
                <a16:creationId xmlns:a16="http://schemas.microsoft.com/office/drawing/2014/main" id="{0F61865E-C6D8-472B-848F-FBF191EFBA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1172332"/>
              </p:ext>
            </p:extLst>
          </p:nvPr>
        </p:nvGraphicFramePr>
        <p:xfrm>
          <a:off x="2031999" y="2706189"/>
          <a:ext cx="81280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418290551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2137872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LEO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GB FRM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08773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TROPOMI / S5P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Brewer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51924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OMI / Aura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Dobson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61350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GOME-2 / </a:t>
                      </a:r>
                      <a:r>
                        <a:rPr lang="de-DE" dirty="0" err="1"/>
                        <a:t>MetOp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err="1"/>
                        <a:t>Ozonesondes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2875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IASI / </a:t>
                      </a:r>
                      <a:r>
                        <a:rPr lang="de-DE" dirty="0" err="1"/>
                        <a:t>MetOp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FTIR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13072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VIIRS / S-NPP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MAX-DOAS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97431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CALIOP / CALIPSO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PGN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51808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AMI / GK-2A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NDACC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2383137"/>
                  </a:ext>
                </a:extLst>
              </a:tr>
            </a:tbl>
          </a:graphicData>
        </a:graphic>
      </p:graphicFrame>
      <p:sp>
        <p:nvSpPr>
          <p:cNvPr id="6" name="Foliennummernplatzhalter 2">
            <a:extLst>
              <a:ext uri="{FF2B5EF4-FFF2-40B4-BE49-F238E27FC236}">
                <a16:creationId xmlns:a16="http://schemas.microsoft.com/office/drawing/2014/main" id="{90DFA3D2-99BA-4D35-B4FF-CE57D1D294C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5342399"/>
            <a:ext cx="288000" cy="1440000"/>
          </a:xfrm>
        </p:spPr>
        <p:txBody>
          <a:bodyPr/>
          <a:lstStyle/>
          <a:p>
            <a:fld id="{30ADABB7-F9A6-4A4D-9415-296AC5E687F8}" type="slidenum">
              <a:rPr lang="de-DE" smtClean="0"/>
              <a:pPr/>
              <a:t>7</a:t>
            </a:fld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8EE8ED5-D74B-4D50-834C-C9E10FB2B6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7233" y="1159165"/>
            <a:ext cx="1023452" cy="97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8428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platzhalter 6">
            <a:extLst>
              <a:ext uri="{FF2B5EF4-FFF2-40B4-BE49-F238E27FC236}">
                <a16:creationId xmlns:a16="http://schemas.microsoft.com/office/drawing/2014/main" id="{DD8E7290-45D0-48B2-9F7D-812C1C9E7123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94" r="27794"/>
          <a:stretch>
            <a:fillRect/>
          </a:stretch>
        </p:blipFill>
        <p:spPr/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64E7212F-9BDD-4471-830C-851E9EDCD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selected highlights</a:t>
            </a:r>
          </a:p>
        </p:txBody>
      </p:sp>
    </p:spTree>
    <p:extLst>
      <p:ext uri="{BB962C8B-B14F-4D97-AF65-F5344CB8AC3E}">
        <p14:creationId xmlns:p14="http://schemas.microsoft.com/office/powerpoint/2010/main" val="23882035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1">
            <a:extLst>
              <a:ext uri="{FF2B5EF4-FFF2-40B4-BE49-F238E27FC236}">
                <a16:creationId xmlns:a16="http://schemas.microsoft.com/office/drawing/2014/main" id="{7B4EA774-811D-49A6-B74B-5FDAE494A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Total </a:t>
            </a:r>
            <a:r>
              <a:rPr lang="de-DE" dirty="0" err="1"/>
              <a:t>Ozone</a:t>
            </a:r>
            <a:br>
              <a:rPr lang="de-DE" dirty="0"/>
            </a:br>
            <a:r>
              <a:rPr lang="de-DE" sz="1600" dirty="0"/>
              <a:t>Team: K. Garane, T. Verhoelst, K.-P. Heue, S. Compernolle		</a:t>
            </a:r>
          </a:p>
        </p:txBody>
      </p:sp>
      <p:sp>
        <p:nvSpPr>
          <p:cNvPr id="4" name="Foliennummernplatzhalter 2">
            <a:extLst>
              <a:ext uri="{FF2B5EF4-FFF2-40B4-BE49-F238E27FC236}">
                <a16:creationId xmlns:a16="http://schemas.microsoft.com/office/drawing/2014/main" id="{6B9FB5F3-8F9A-4F69-8C36-5B76623D37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5342399"/>
            <a:ext cx="288000" cy="1440000"/>
          </a:xfrm>
        </p:spPr>
        <p:txBody>
          <a:bodyPr/>
          <a:lstStyle/>
          <a:p>
            <a:fld id="{30ADABB7-F9A6-4A4D-9415-296AC5E687F8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3" name="Textfeld 6">
            <a:extLst>
              <a:ext uri="{FF2B5EF4-FFF2-40B4-BE49-F238E27FC236}">
                <a16:creationId xmlns:a16="http://schemas.microsoft.com/office/drawing/2014/main" id="{F48CC600-CE86-BED8-79CB-56D77558A10D}"/>
              </a:ext>
            </a:extLst>
          </p:cNvPr>
          <p:cNvSpPr txBox="1"/>
          <p:nvPr/>
        </p:nvSpPr>
        <p:spPr>
          <a:xfrm>
            <a:off x="312806" y="1451213"/>
            <a:ext cx="471705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u="sng" dirty="0" err="1">
                <a:solidFill>
                  <a:srgbClr val="82A043"/>
                </a:solidFill>
              </a:rPr>
              <a:t>Results</a:t>
            </a:r>
            <a:r>
              <a:rPr lang="de-DE" b="1" u="sng" dirty="0">
                <a:solidFill>
                  <a:srgbClr val="82A043"/>
                </a:solidFill>
              </a:rPr>
              <a:t>:</a:t>
            </a:r>
          </a:p>
          <a:p>
            <a:endParaRPr lang="en-US" sz="1400" dirty="0"/>
          </a:p>
          <a:p>
            <a:r>
              <a:rPr lang="en-US" sz="1600" dirty="0"/>
              <a:t>3.5 years of GEMS O3T v2.0 data showed: </a:t>
            </a:r>
          </a:p>
          <a:p>
            <a:pPr>
              <a:spcBef>
                <a:spcPts val="1200"/>
              </a:spcBef>
            </a:pPr>
            <a:r>
              <a:rPr lang="en-US" sz="1600" dirty="0"/>
              <a:t>Mean relative bias w.r.t. ground-based stations and other satellite missions: -1.8 % </a:t>
            </a:r>
          </a:p>
          <a:p>
            <a:pPr>
              <a:spcBef>
                <a:spcPts val="1200"/>
              </a:spcBef>
            </a:pPr>
            <a:r>
              <a:rPr lang="en-US" sz="1600" dirty="0"/>
              <a:t>Pearson correlation coefficient ≥ 0.85 (0.97 – 0.99 for the PGN co-locations), showing a very good agreement between GEMS and the reference measurements</a:t>
            </a:r>
          </a:p>
          <a:p>
            <a:pPr>
              <a:spcBef>
                <a:spcPts val="1200"/>
              </a:spcBef>
            </a:pPr>
            <a:r>
              <a:rPr lang="en-US" sz="1600" dirty="0"/>
              <a:t>North – South gradient with an annual cycle: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Very good agreement during spring, summer and autumn months (± 1%).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During winter months and for higher latitudes GEMS underestimates total ozone</a:t>
            </a:r>
            <a:br>
              <a:rPr lang="en-US" sz="1600" dirty="0"/>
            </a:br>
            <a:r>
              <a:rPr lang="en-US" sz="1600" dirty="0"/>
              <a:t>by up to -4%</a:t>
            </a:r>
          </a:p>
        </p:txBody>
      </p:sp>
      <p:sp>
        <p:nvSpPr>
          <p:cNvPr id="5" name="Textfeld 10">
            <a:extLst>
              <a:ext uri="{FF2B5EF4-FFF2-40B4-BE49-F238E27FC236}">
                <a16:creationId xmlns:a16="http://schemas.microsoft.com/office/drawing/2014/main" id="{25731CE8-9B59-1004-DD5B-A987FE64AD82}"/>
              </a:ext>
            </a:extLst>
          </p:cNvPr>
          <p:cNvSpPr txBox="1"/>
          <p:nvPr/>
        </p:nvSpPr>
        <p:spPr>
          <a:xfrm>
            <a:off x="5029864" y="6062399"/>
            <a:ext cx="70419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dirty="0"/>
              <a:t>T</a:t>
            </a:r>
            <a:r>
              <a:rPr lang="en-US" sz="1200" dirty="0">
                <a:effectLst/>
                <a:ea typeface="Arial" panose="020B0604020202020204" pitchFamily="34" charset="0"/>
                <a:cs typeface="Frutiger-Light"/>
              </a:rPr>
              <a:t>he mean percentage difference between the O3T observations from GEMS and </a:t>
            </a:r>
            <a:r>
              <a:rPr lang="en-US" sz="1200" dirty="0">
                <a:ea typeface="Arial" panose="020B0604020202020204" pitchFamily="34" charset="0"/>
                <a:cs typeface="Frutiger-Light"/>
              </a:rPr>
              <a:t>other satellite missions (left → OMI, middle→ </a:t>
            </a:r>
            <a:r>
              <a:rPr lang="en-US" sz="1200" dirty="0">
                <a:effectLst/>
                <a:ea typeface="Arial" panose="020B0604020202020204" pitchFamily="34" charset="0"/>
                <a:cs typeface="Frutiger-Light"/>
              </a:rPr>
              <a:t>S5P, right →GOME2C), over the GEMS FOV.</a:t>
            </a:r>
            <a:endParaRPr lang="de-DE" sz="1200" dirty="0"/>
          </a:p>
        </p:txBody>
      </p:sp>
      <p:sp>
        <p:nvSpPr>
          <p:cNvPr id="9" name="Textfeld 10">
            <a:extLst>
              <a:ext uri="{FF2B5EF4-FFF2-40B4-BE49-F238E27FC236}">
                <a16:creationId xmlns:a16="http://schemas.microsoft.com/office/drawing/2014/main" id="{E7C18025-B8FA-D367-14B7-211E37D5166B}"/>
              </a:ext>
            </a:extLst>
          </p:cNvPr>
          <p:cNvSpPr txBox="1"/>
          <p:nvPr/>
        </p:nvSpPr>
        <p:spPr>
          <a:xfrm>
            <a:off x="5452244" y="3464004"/>
            <a:ext cx="62912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sz="1200" b="1" dirty="0" err="1"/>
              <a:t>Left</a:t>
            </a:r>
            <a:r>
              <a:rPr lang="de-DE" sz="1200" b="1" dirty="0"/>
              <a:t>: </a:t>
            </a:r>
            <a:r>
              <a:rPr lang="de-DE" sz="1200" dirty="0" err="1"/>
              <a:t>Hemispherical</a:t>
            </a:r>
            <a:r>
              <a:rPr lang="de-DE" sz="1200" dirty="0"/>
              <a:t> time-</a:t>
            </a:r>
            <a:r>
              <a:rPr lang="de-DE" sz="1200" dirty="0" err="1"/>
              <a:t>series</a:t>
            </a:r>
            <a:r>
              <a:rPr lang="de-DE" sz="1200" dirty="0"/>
              <a:t> </a:t>
            </a:r>
            <a:r>
              <a:rPr lang="de-DE" sz="1200" dirty="0" err="1"/>
              <a:t>of</a:t>
            </a:r>
            <a:r>
              <a:rPr lang="de-DE" sz="1200" dirty="0"/>
              <a:t> </a:t>
            </a:r>
            <a:r>
              <a:rPr lang="de-DE" sz="1200" dirty="0" err="1"/>
              <a:t>the</a:t>
            </a:r>
            <a:r>
              <a:rPr lang="de-DE" sz="1200" dirty="0"/>
              <a:t> </a:t>
            </a:r>
            <a:r>
              <a:rPr lang="de-DE" sz="1200" dirty="0" err="1"/>
              <a:t>mean</a:t>
            </a:r>
            <a:r>
              <a:rPr lang="de-DE" sz="1200" dirty="0"/>
              <a:t> relative </a:t>
            </a:r>
            <a:r>
              <a:rPr lang="de-DE" sz="1200" dirty="0" err="1"/>
              <a:t>bias</a:t>
            </a:r>
            <a:r>
              <a:rPr lang="de-DE" sz="1200" dirty="0"/>
              <a:t> (%) </a:t>
            </a:r>
            <a:r>
              <a:rPr lang="de-DE" sz="1200" dirty="0" err="1"/>
              <a:t>of</a:t>
            </a:r>
            <a:r>
              <a:rPr lang="de-DE" sz="1200" dirty="0"/>
              <a:t> GEMS O3T </a:t>
            </a:r>
            <a:r>
              <a:rPr lang="de-DE" sz="1200" dirty="0" err="1"/>
              <a:t>observations</a:t>
            </a:r>
            <a:r>
              <a:rPr lang="de-DE" sz="1200" dirty="0"/>
              <a:t> w.r.t. </a:t>
            </a:r>
            <a:r>
              <a:rPr lang="de-DE" sz="1200" dirty="0" err="1"/>
              <a:t>ground-based</a:t>
            </a:r>
            <a:r>
              <a:rPr lang="de-DE" sz="1200" dirty="0"/>
              <a:t> </a:t>
            </a:r>
            <a:r>
              <a:rPr lang="de-DE" sz="1200" dirty="0" err="1"/>
              <a:t>reference</a:t>
            </a:r>
            <a:r>
              <a:rPr lang="de-DE" sz="1200" dirty="0"/>
              <a:t> </a:t>
            </a:r>
            <a:r>
              <a:rPr lang="de-DE" sz="1200" dirty="0" err="1"/>
              <a:t>measurements</a:t>
            </a:r>
            <a:r>
              <a:rPr lang="de-DE" sz="1200" dirty="0"/>
              <a:t> </a:t>
            </a:r>
            <a:r>
              <a:rPr lang="de-DE" sz="1200" dirty="0" err="1"/>
              <a:t>from</a:t>
            </a:r>
            <a:r>
              <a:rPr lang="de-DE" sz="1200" dirty="0"/>
              <a:t> Brewer </a:t>
            </a:r>
            <a:r>
              <a:rPr lang="de-DE" sz="1200" dirty="0" err="1"/>
              <a:t>stations</a:t>
            </a:r>
            <a:r>
              <a:rPr lang="de-DE" sz="1200" dirty="0"/>
              <a:t> </a:t>
            </a:r>
            <a:r>
              <a:rPr lang="de-DE" sz="1200" dirty="0" err="1"/>
              <a:t>within</a:t>
            </a:r>
            <a:r>
              <a:rPr lang="de-DE" sz="1200" dirty="0"/>
              <a:t> </a:t>
            </a:r>
            <a:r>
              <a:rPr lang="de-DE" sz="1200" dirty="0" err="1"/>
              <a:t>the</a:t>
            </a:r>
            <a:r>
              <a:rPr lang="de-DE" sz="1200" dirty="0"/>
              <a:t> GEMS FOV. </a:t>
            </a:r>
          </a:p>
          <a:p>
            <a:pPr algn="just"/>
            <a:r>
              <a:rPr lang="de-DE" sz="1200" b="1" dirty="0"/>
              <a:t>Right:</a:t>
            </a:r>
            <a:r>
              <a:rPr lang="de-DE" sz="1200" dirty="0"/>
              <a:t> </a:t>
            </a:r>
            <a:r>
              <a:rPr lang="de-DE" sz="1200" dirty="0" err="1"/>
              <a:t>the</a:t>
            </a:r>
            <a:r>
              <a:rPr lang="de-DE" sz="1200" dirty="0"/>
              <a:t> same, </a:t>
            </a:r>
            <a:r>
              <a:rPr lang="de-DE" sz="1200" dirty="0" err="1"/>
              <a:t>for</a:t>
            </a:r>
            <a:r>
              <a:rPr lang="de-DE" sz="1200" dirty="0"/>
              <a:t> </a:t>
            </a:r>
            <a:r>
              <a:rPr lang="de-DE" sz="1200" dirty="0" err="1"/>
              <a:t>the</a:t>
            </a:r>
            <a:r>
              <a:rPr lang="de-DE" sz="1200" dirty="0"/>
              <a:t> </a:t>
            </a:r>
            <a:r>
              <a:rPr lang="de-DE" sz="1200" dirty="0" err="1"/>
              <a:t>Tsukuba</a:t>
            </a:r>
            <a:r>
              <a:rPr lang="de-DE" sz="1200" dirty="0"/>
              <a:t> </a:t>
            </a:r>
            <a:r>
              <a:rPr lang="de-DE" sz="1200" dirty="0" err="1"/>
              <a:t>station</a:t>
            </a:r>
            <a:r>
              <a:rPr lang="de-DE" sz="1200" dirty="0"/>
              <a:t>, Japan, also </a:t>
            </a:r>
            <a:r>
              <a:rPr lang="de-DE" sz="1200" dirty="0" err="1"/>
              <a:t>showing</a:t>
            </a:r>
            <a:r>
              <a:rPr lang="de-DE" sz="1200" dirty="0"/>
              <a:t> O3T v2.1 </a:t>
            </a:r>
          </a:p>
        </p:txBody>
      </p:sp>
      <p:grpSp>
        <p:nvGrpSpPr>
          <p:cNvPr id="16" name="Ομάδα 15">
            <a:extLst>
              <a:ext uri="{FF2B5EF4-FFF2-40B4-BE49-F238E27FC236}">
                <a16:creationId xmlns:a16="http://schemas.microsoft.com/office/drawing/2014/main" id="{F7784588-F759-06FA-DEE1-0BA4105B1E92}"/>
              </a:ext>
            </a:extLst>
          </p:cNvPr>
          <p:cNvGrpSpPr/>
          <p:nvPr/>
        </p:nvGrpSpPr>
        <p:grpSpPr>
          <a:xfrm>
            <a:off x="5029864" y="1139531"/>
            <a:ext cx="3693257" cy="2267436"/>
            <a:chOff x="4849906" y="333375"/>
            <a:chExt cx="4004257" cy="2572506"/>
          </a:xfrm>
        </p:grpSpPr>
        <p:pic>
          <p:nvPicPr>
            <p:cNvPr id="11" name="Εικόνα 10" descr="Εικόνα που περιέχει κείμενο, γραμμή, γράφημα, γραμματοσειρά&#10;&#10;Περιγραφή που δημιουργήθηκε αυτόματα">
              <a:extLst>
                <a:ext uri="{FF2B5EF4-FFF2-40B4-BE49-F238E27FC236}">
                  <a16:creationId xmlns:a16="http://schemas.microsoft.com/office/drawing/2014/main" id="{D7A17942-E26A-608C-0FF6-AB3515EB071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266"/>
            <a:stretch/>
          </p:blipFill>
          <p:spPr>
            <a:xfrm>
              <a:off x="5004063" y="354446"/>
              <a:ext cx="3850100" cy="2551435"/>
            </a:xfrm>
            <a:prstGeom prst="rect">
              <a:avLst/>
            </a:prstGeom>
          </p:spPr>
        </p:pic>
        <p:sp>
          <p:nvSpPr>
            <p:cNvPr id="14" name="Ορθογώνιο 13">
              <a:extLst>
                <a:ext uri="{FF2B5EF4-FFF2-40B4-BE49-F238E27FC236}">
                  <a16:creationId xmlns:a16="http://schemas.microsoft.com/office/drawing/2014/main" id="{12F15EA8-3997-020F-1E60-D11ADC610D32}"/>
                </a:ext>
              </a:extLst>
            </p:cNvPr>
            <p:cNvSpPr/>
            <p:nvPr/>
          </p:nvSpPr>
          <p:spPr>
            <a:xfrm>
              <a:off x="4849906" y="333375"/>
              <a:ext cx="376518" cy="2314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pic>
        <p:nvPicPr>
          <p:cNvPr id="17" name="Εικόνα 16" descr="Εικόνα που περιέχει κείμενο, στιγμιότυπο οθόνης, γραμμή, διάγραμμα&#10;&#10;Περιγραφή που δημιουργήθηκε αυτόματα">
            <a:extLst>
              <a:ext uri="{FF2B5EF4-FFF2-40B4-BE49-F238E27FC236}">
                <a16:creationId xmlns:a16="http://schemas.microsoft.com/office/drawing/2014/main" id="{7AF9A7EC-20E6-1DC5-7369-697458CFAE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760" y="1251508"/>
            <a:ext cx="2955112" cy="2043482"/>
          </a:xfrm>
          <a:prstGeom prst="rect">
            <a:avLst/>
          </a:prstGeom>
        </p:spPr>
      </p:pic>
      <p:pic>
        <p:nvPicPr>
          <p:cNvPr id="19" name="Εικόνα 18">
            <a:extLst>
              <a:ext uri="{FF2B5EF4-FFF2-40B4-BE49-F238E27FC236}">
                <a16:creationId xmlns:a16="http://schemas.microsoft.com/office/drawing/2014/main" id="{585B5FA3-0340-951A-62CC-178B341AA2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4870" y="4285862"/>
            <a:ext cx="1913972" cy="1632952"/>
          </a:xfrm>
          <a:prstGeom prst="rect">
            <a:avLst/>
          </a:prstGeom>
        </p:spPr>
      </p:pic>
      <p:pic>
        <p:nvPicPr>
          <p:cNvPr id="21" name="Εικόνα 20">
            <a:extLst>
              <a:ext uri="{FF2B5EF4-FFF2-40B4-BE49-F238E27FC236}">
                <a16:creationId xmlns:a16="http://schemas.microsoft.com/office/drawing/2014/main" id="{A2292653-EB1F-99D5-97D6-80EBA16107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37101" y="4355136"/>
            <a:ext cx="1921566" cy="1587381"/>
          </a:xfrm>
          <a:prstGeom prst="rect">
            <a:avLst/>
          </a:prstGeom>
        </p:spPr>
      </p:pic>
      <p:pic>
        <p:nvPicPr>
          <p:cNvPr id="23" name="Εικόνα 22">
            <a:extLst>
              <a:ext uri="{FF2B5EF4-FFF2-40B4-BE49-F238E27FC236}">
                <a16:creationId xmlns:a16="http://schemas.microsoft.com/office/drawing/2014/main" id="{EA96CFD0-9654-75E5-D2ED-E15E807DF3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46901" y="4317242"/>
            <a:ext cx="1913971" cy="1602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8936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DLR">
      <a:dk1>
        <a:srgbClr val="000000"/>
      </a:dk1>
      <a:lt1>
        <a:srgbClr val="FFFFFF"/>
      </a:lt1>
      <a:dk2>
        <a:srgbClr val="464646"/>
      </a:dk2>
      <a:lt2>
        <a:srgbClr val="FFFFFF"/>
      </a:lt2>
      <a:accent1>
        <a:srgbClr val="00658B"/>
      </a:accent1>
      <a:accent2>
        <a:srgbClr val="F8DE53"/>
      </a:accent2>
      <a:accent3>
        <a:srgbClr val="0094A8"/>
      </a:accent3>
      <a:accent4>
        <a:srgbClr val="B7D260"/>
      </a:accent4>
      <a:accent5>
        <a:srgbClr val="5F98CB"/>
      </a:accent5>
      <a:accent6>
        <a:srgbClr val="B1B1B1"/>
      </a:accent6>
      <a:hlink>
        <a:srgbClr val="00B0F0"/>
      </a:hlink>
      <a:folHlink>
        <a:srgbClr val="00658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Blau 1">
      <a:srgbClr val="00658B"/>
    </a:custClr>
    <a:custClr name="Blau 2">
      <a:srgbClr val="3B98CB"/>
    </a:custClr>
    <a:custClr name="Blau 3">
      <a:srgbClr val="6CB9DC"/>
    </a:custClr>
    <a:custClr name="Blau 4">
      <a:srgbClr val="A7D3EC"/>
    </a:custClr>
    <a:custClr name="Blau 5">
      <a:srgbClr val="D1E8FA"/>
    </a:custClr>
    <a:custClr name="Gelb 1">
      <a:srgbClr val="D2AE3D"/>
    </a:custClr>
    <a:custClr name="Gelb 2">
      <a:srgbClr val="F2CD51"/>
    </a:custClr>
    <a:custClr name="Gelb 3">
      <a:srgbClr val="F8DE53"/>
    </a:custClr>
    <a:custClr name="Gelb 4">
      <a:srgbClr val="FCEA7A"/>
    </a:custClr>
    <a:custClr name="Gelb 5">
      <a:srgbClr val="FFF8BE"/>
    </a:custClr>
    <a:custClr name="Grün 1">
      <a:srgbClr val="82A043"/>
    </a:custClr>
    <a:custClr name="Grün 2">
      <a:srgbClr val="A6BF51"/>
    </a:custClr>
    <a:custClr name="Grün 3">
      <a:srgbClr val="CAD55C"/>
    </a:custClr>
    <a:custClr name="Grün 4">
      <a:srgbClr val="D9DF78"/>
    </a:custClr>
    <a:custClr name="Grün 5">
      <a:srgbClr val="E6EAAF"/>
    </a:custClr>
    <a:custClr name="Grau 1">
      <a:srgbClr val="666666"/>
    </a:custClr>
    <a:custClr name="Grau 2">
      <a:srgbClr val="868585"/>
    </a:custClr>
    <a:custClr name="Grau 3">
      <a:srgbClr val="B1B1B1"/>
    </a:custClr>
    <a:custClr name="Grau 4">
      <a:srgbClr val="CFCFCF"/>
    </a:custClr>
    <a:custClr name="Grau 5">
      <a:srgbClr val="EBEBEB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3A8CC32A056AE47942682173C0DE9CE" ma:contentTypeVersion="7" ma:contentTypeDescription="Ein neues Dokument erstellen." ma:contentTypeScope="" ma:versionID="805142680efd2dff13456da6ca9dfc7f">
  <xsd:schema xmlns:xsd="http://www.w3.org/2001/XMLSchema" xmlns:xs="http://www.w3.org/2001/XMLSchema" xmlns:p="http://schemas.microsoft.com/office/2006/metadata/properties" xmlns:ns2="2acd48d8-921c-4259-8a3d-b0781ba679a3" targetNamespace="http://schemas.microsoft.com/office/2006/metadata/properties" ma:root="true" ma:fieldsID="e8b519347e20ca2acbfa3ff94d80d67f" ns2:_="">
    <xsd:import namespace="2acd48d8-921c-4259-8a3d-b0781ba679a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cd48d8-921c-4259-8a3d-b0781ba679a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Wert der Dokument-ID" ma:description="Der Wert der diesem Element zugewiesenen Dokument-ID." ma:internalName="_dlc_DocId" ma:readOnly="true">
      <xsd:simpleType>
        <xsd:restriction base="dms:Text"/>
      </xsd:simpleType>
    </xsd:element>
    <xsd:element name="_dlc_DocIdUrl" ma:index="9" nillable="true" ma:displayName="Dokument-ID" ma:description="Permanenter Hyperlink zu diesem Dok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Beständige ID" ma:description="ID beim Hinzufügen beibehalten." ma:hidden="true" ma:internalName="_dlc_DocIdPersistId" ma:readOnly="true">
      <xsd:simpleType>
        <xsd:restriction base="dms:Boolean"/>
      </xsd:simpleType>
    </xsd:element>
    <xsd:element name="SharedWithUsers" ma:index="11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2acd48d8-921c-4259-8a3d-b0781ba679a3">RJR4FMAMASVY-255725602-1705</_dlc_DocId>
    <_dlc_DocIdUrl xmlns="2acd48d8-921c-4259-8a3d-b0781ba679a3">
      <Url>https://teamsites.dlr.de/sites/corporatedesign/_layouts/15/DocIdRedir.aspx?ID=RJR4FMAMASVY-255725602-1705</Url>
      <Description>RJR4FMAMASVY-255725602-1705</Description>
    </_dlc_DocIdUrl>
  </documentManagement>
</p:properties>
</file>

<file path=customXml/itemProps1.xml><?xml version="1.0" encoding="utf-8"?>
<ds:datastoreItem xmlns:ds="http://schemas.openxmlformats.org/officeDocument/2006/customXml" ds:itemID="{317F45B0-CDCD-4C22-A8C8-CAD45FD3681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acd48d8-921c-4259-8a3d-b0781ba679a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C4AD050-D241-48C1-B48E-F647ABFF83C5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C81228C8-762E-40A3-BA05-9DFB7F2A981F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F66D7757-6EF8-42C2-BE38-7A8DD329CC8D}">
  <ds:schemaRefs>
    <ds:schemaRef ds:uri="http://schemas.microsoft.com/office/2006/documentManagement/types"/>
    <ds:schemaRef ds:uri="2acd48d8-921c-4259-8a3d-b0781ba679a3"/>
    <ds:schemaRef ds:uri="http://www.w3.org/XML/1998/namespace"/>
    <ds:schemaRef ds:uri="http://purl.org/dc/elements/1.1/"/>
    <ds:schemaRef ds:uri="http://purl.org/dc/dcmitype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1408</Words>
  <Application>Microsoft Office PowerPoint</Application>
  <PresentationFormat>Breitbild</PresentationFormat>
  <Paragraphs>210</Paragraphs>
  <Slides>19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7" baseType="lpstr">
      <vt:lpstr>MS PGothic</vt:lpstr>
      <vt:lpstr>Arial</vt:lpstr>
      <vt:lpstr>Calibri</vt:lpstr>
      <vt:lpstr>Frutiger-Light</vt:lpstr>
      <vt:lpstr>Times New Roman</vt:lpstr>
      <vt:lpstr>Verdana</vt:lpstr>
      <vt:lpstr>Wingdings</vt:lpstr>
      <vt:lpstr>Office</vt:lpstr>
      <vt:lpstr>PEGASOS &amp; GEO-RING: Consistency TEMPO-GEMS-S5p</vt:lpstr>
      <vt:lpstr>PROJECT overview</vt:lpstr>
      <vt:lpstr>Validation initiatives for GEO observations</vt:lpstr>
      <vt:lpstr>PEGASOS consortium Product Evaluation of GEMS L2 via Assessment with S5P and Other Sensors </vt:lpstr>
      <vt:lpstr>Geo-Ring consortium Validation of Environmental Satellites and Air pollution Studies in the Northern Hemisphere through the Geo-Ring International Collaborative Research</vt:lpstr>
      <vt:lpstr>L2 products evaluated by PEGASOS &amp; Geo-Ring</vt:lpstr>
      <vt:lpstr>Main objective</vt:lpstr>
      <vt:lpstr>selected highlights</vt:lpstr>
      <vt:lpstr>Total Ozone Team: K. Garane, T. Verhoelst, K.-P. Heue, S. Compernolle  </vt:lpstr>
      <vt:lpstr>NO2 Team: K.-U. Eichmann, G. Pinardi, S. Compernolle, T. Verhoelst, S. Seo</vt:lpstr>
      <vt:lpstr>Clouds Team: R. Lutz, V. Molina García</vt:lpstr>
      <vt:lpstr>PowerPoint-Präsentation</vt:lpstr>
      <vt:lpstr>PowerPoint-Präsentation</vt:lpstr>
      <vt:lpstr>HCHO Team: K.-U. Eichmann, I. de Smedt, C. Vigouroux, G. Pinardi, S. Compernolle, T. Verhoelst</vt:lpstr>
      <vt:lpstr>Ozone (tropospheric) Team: K.-P. Heue, D. Hubert</vt:lpstr>
      <vt:lpstr>Ozone (profile) Team: A. Keppens, D. Hubert, J.-C. Lambert</vt:lpstr>
      <vt:lpstr>GEMS HONO &amp; HCHO retrieval improvement Team: N. Theys, I. de Smedt</vt:lpstr>
      <vt:lpstr>Credits to the GEMS and TEMPO teams!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Lutz, Ronny</dc:creator>
  <cp:lastModifiedBy>Lutz, Ronny</cp:lastModifiedBy>
  <cp:revision>417</cp:revision>
  <dcterms:created xsi:type="dcterms:W3CDTF">2022-03-24T21:12:41Z</dcterms:created>
  <dcterms:modified xsi:type="dcterms:W3CDTF">2025-05-29T09:02:24Z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0x010100E3A8CC32A056AE47942682173C0DE9CE</vt:lpwstr>
  </property>
  <property fmtid="{D5CDD505-2E9C-101B-9397-08002B2CF9AE}" pid="3" name="_dlc_DocIdItemGuid">
    <vt:lpwstr>5c6082ca-e65d-4333-a2fc-431e75cd89e9</vt:lpwstr>
  </property>
</Properties>
</file>