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Override1.xml" ContentType="application/vnd.openxmlformats-officedocument.themeOverride+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sldIdLst>
    <p:sldId id="348" r:id="rId2"/>
    <p:sldId id="257" r:id="rId3"/>
    <p:sldId id="434" r:id="rId4"/>
    <p:sldId id="398" r:id="rId5"/>
    <p:sldId id="725" r:id="rId6"/>
    <p:sldId id="732" r:id="rId7"/>
    <p:sldId id="733" r:id="rId8"/>
    <p:sldId id="726" r:id="rId9"/>
    <p:sldId id="740" r:id="rId10"/>
    <p:sldId id="727" r:id="rId11"/>
    <p:sldId id="722" r:id="rId12"/>
    <p:sldId id="734" r:id="rId13"/>
  </p:sldIdLst>
  <p:sldSz cx="12192000" cy="6858000"/>
  <p:notesSz cx="6858000" cy="9144000"/>
  <p:defaultTextStyle>
    <a:defPPr>
      <a:defRPr lang="nl-BE"/>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helv@aeronomie.oma.be" initials="m" lastIdx="2" clrIdx="0">
    <p:extLst>
      <p:ext uri="{19B8F6BF-5375-455C-9EA6-DF929625EA0E}">
        <p15:presenceInfo xmlns:p15="http://schemas.microsoft.com/office/powerpoint/2012/main" userId="S-1-5-21-824671354-154160145-1847928074-104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7D200"/>
    <a:srgbClr val="3366FF"/>
    <a:srgbClr val="FF00FF"/>
    <a:srgbClr val="000000"/>
    <a:srgbClr val="FD9E8B"/>
    <a:srgbClr val="9900CC"/>
    <a:srgbClr val="D5FEB0"/>
    <a:srgbClr val="003E1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552" autoAdjust="0"/>
    <p:restoredTop sz="86569" autoAdjust="0"/>
  </p:normalViewPr>
  <p:slideViewPr>
    <p:cSldViewPr>
      <p:cViewPr varScale="1">
        <p:scale>
          <a:sx n="73" d="100"/>
          <a:sy n="73" d="100"/>
        </p:scale>
        <p:origin x="936" y="54"/>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60" d="100"/>
        <a:sy n="6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nl-BE"/>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60E307C2-4EC3-4E58-96AB-3DCD92E638FB}" type="datetimeFigureOut">
              <a:rPr lang="nl-BE"/>
              <a:pPr>
                <a:defRPr/>
              </a:pPr>
              <a:t>4/06/2025</a:t>
            </a:fld>
            <a:endParaRPr lang="nl-BE"/>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nl-BE"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nl-BE"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nl-BE"/>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E44D795A-A161-4DBF-AA83-5C9A8784C947}" type="slidenum">
              <a:rPr lang="nl-BE"/>
              <a:pPr>
                <a:defRPr/>
              </a:pPr>
              <a:t>‹#›</a:t>
            </a:fld>
            <a:endParaRPr lang="nl-BE"/>
          </a:p>
        </p:txBody>
      </p:sp>
    </p:spTree>
    <p:extLst>
      <p:ext uri="{BB962C8B-B14F-4D97-AF65-F5344CB8AC3E}">
        <p14:creationId xmlns:p14="http://schemas.microsoft.com/office/powerpoint/2010/main" val="54361332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dirty="0"/>
          </a:p>
        </p:txBody>
      </p:sp>
      <p:sp>
        <p:nvSpPr>
          <p:cNvPr id="4" name="Slide Number Placeholder 3"/>
          <p:cNvSpPr>
            <a:spLocks noGrp="1"/>
          </p:cNvSpPr>
          <p:nvPr>
            <p:ph type="sldNum" sz="quarter" idx="5"/>
          </p:nvPr>
        </p:nvSpPr>
        <p:spPr/>
        <p:txBody>
          <a:bodyPr/>
          <a:lstStyle/>
          <a:p>
            <a:pPr>
              <a:defRPr/>
            </a:pPr>
            <a:fld id="{E44D795A-A161-4DBF-AA83-5C9A8784C947}" type="slidenum">
              <a:rPr lang="nl-BE" smtClean="0"/>
              <a:pPr>
                <a:defRPr/>
              </a:pPr>
              <a:t>1</a:t>
            </a:fld>
            <a:endParaRPr lang="nl-BE"/>
          </a:p>
        </p:txBody>
      </p:sp>
    </p:spTree>
    <p:extLst>
      <p:ext uri="{BB962C8B-B14F-4D97-AF65-F5344CB8AC3E}">
        <p14:creationId xmlns:p14="http://schemas.microsoft.com/office/powerpoint/2010/main" val="42762523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analysis of all these data is ongoing in various task groups led by different institutes as listed on this slide. Results were reported and discussed during a first CINDI-3 workshop which took place on March 17-19 in Heidelberg.</a:t>
            </a:r>
            <a:endParaRPr lang="en-BE" dirty="0"/>
          </a:p>
        </p:txBody>
      </p:sp>
      <p:sp>
        <p:nvSpPr>
          <p:cNvPr id="4" name="Slide Number Placeholder 3"/>
          <p:cNvSpPr>
            <a:spLocks noGrp="1"/>
          </p:cNvSpPr>
          <p:nvPr>
            <p:ph type="sldNum" sz="quarter" idx="5"/>
          </p:nvPr>
        </p:nvSpPr>
        <p:spPr/>
        <p:txBody>
          <a:bodyPr/>
          <a:lstStyle/>
          <a:p>
            <a:pPr>
              <a:defRPr/>
            </a:pPr>
            <a:fld id="{E44D795A-A161-4DBF-AA83-5C9A8784C947}" type="slidenum">
              <a:rPr lang="nl-BE" smtClean="0"/>
              <a:pPr>
                <a:defRPr/>
              </a:pPr>
              <a:t>10</a:t>
            </a:fld>
            <a:endParaRPr lang="nl-BE"/>
          </a:p>
        </p:txBody>
      </p:sp>
    </p:spTree>
    <p:extLst>
      <p:ext uri="{BB962C8B-B14F-4D97-AF65-F5344CB8AC3E}">
        <p14:creationId xmlns:p14="http://schemas.microsoft.com/office/powerpoint/2010/main" val="26791775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PlaceHolder 1"/>
          <p:cNvSpPr>
            <a:spLocks noGrp="1" noRot="1" noChangeAspect="1"/>
          </p:cNvSpPr>
          <p:nvPr>
            <p:ph type="sldImg"/>
          </p:nvPr>
        </p:nvSpPr>
        <p:spPr>
          <a:xfrm>
            <a:off x="217488" y="801688"/>
            <a:ext cx="7123112" cy="4008437"/>
          </a:xfrm>
          <a:prstGeom prst="rect">
            <a:avLst/>
          </a:prstGeom>
          <a:ln w="0">
            <a:noFill/>
          </a:ln>
        </p:spPr>
      </p:sp>
      <p:sp>
        <p:nvSpPr>
          <p:cNvPr id="58" name="PlaceHolder 2"/>
          <p:cNvSpPr>
            <a:spLocks noGrp="1"/>
          </p:cNvSpPr>
          <p:nvPr>
            <p:ph type="body"/>
          </p:nvPr>
        </p:nvSpPr>
        <p:spPr>
          <a:xfrm>
            <a:off x="756000" y="5078520"/>
            <a:ext cx="6047640" cy="4811040"/>
          </a:xfrm>
          <a:prstGeom prst="rect">
            <a:avLst/>
          </a:prstGeom>
          <a:noFill/>
          <a:ln w="0">
            <a:noFill/>
          </a:ln>
        </p:spPr>
        <p:txBody>
          <a:bodyPr lIns="91440" tIns="45720" rIns="91440" bIns="45720" anchor="t">
            <a:noAutofit/>
          </a:bodyPr>
          <a:lstStyle/>
          <a:p>
            <a:pPr marL="216000" indent="0">
              <a:lnSpc>
                <a:spcPct val="100000"/>
              </a:lnSpc>
              <a:buNone/>
            </a:pPr>
            <a:endParaRPr lang="en-US" sz="2000" b="0" strike="noStrike" spc="-1" dirty="0">
              <a:solidFill>
                <a:srgbClr val="000000"/>
              </a:solidFill>
              <a:latin typeface="Arial"/>
            </a:endParaRPr>
          </a:p>
        </p:txBody>
      </p:sp>
      <p:sp>
        <p:nvSpPr>
          <p:cNvPr id="59" name="PlaceHolder 3"/>
          <p:cNvSpPr>
            <a:spLocks noGrp="1"/>
          </p:cNvSpPr>
          <p:nvPr>
            <p:ph type="sldNum" idx="13"/>
          </p:nvPr>
        </p:nvSpPr>
        <p:spPr>
          <a:xfrm>
            <a:off x="4282200" y="10155600"/>
            <a:ext cx="3275640" cy="534240"/>
          </a:xfrm>
          <a:prstGeom prst="rect">
            <a:avLst/>
          </a:prstGeom>
          <a:noFill/>
          <a:ln w="0">
            <a:noFill/>
          </a:ln>
        </p:spPr>
        <p:txBody>
          <a:bodyPr lIns="91440" tIns="45720" rIns="91440" bIns="45720" anchor="b">
            <a:noAutofit/>
          </a:bodyPr>
          <a:lstStyle>
            <a:lvl1pPr indent="0" algn="r">
              <a:lnSpc>
                <a:spcPct val="100000"/>
              </a:lnSpc>
              <a:buNone/>
              <a:defRPr lang="nl-BE" sz="1200" b="0" strike="noStrike" spc="-1">
                <a:solidFill>
                  <a:srgbClr val="000000"/>
                </a:solidFill>
                <a:latin typeface="+mn-lt"/>
              </a:defRPr>
            </a:lvl1pPr>
          </a:lstStyle>
          <a:p>
            <a:pPr indent="0" algn="r">
              <a:lnSpc>
                <a:spcPct val="100000"/>
              </a:lnSpc>
              <a:buNone/>
            </a:pPr>
            <a:fld id="{28583DC2-CB93-4577-BA51-E2C7017DB31E}" type="slidenum">
              <a:rPr lang="nl-BE" sz="1200" b="0" strike="noStrike" spc="-1">
                <a:solidFill>
                  <a:srgbClr val="000000"/>
                </a:solidFill>
                <a:latin typeface="+mn-lt"/>
              </a:rPr>
              <a:t>2</a:t>
            </a:fld>
            <a:endParaRPr lang="en-US" sz="1200" b="0" strike="noStrike" spc="-1">
              <a:solidFill>
                <a:srgbClr val="000000"/>
              </a:solidFill>
              <a:latin typeface="Times New Roman"/>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dirty="0"/>
          </a:p>
        </p:txBody>
      </p:sp>
      <p:sp>
        <p:nvSpPr>
          <p:cNvPr id="4" name="Slide Number Placeholder 3"/>
          <p:cNvSpPr>
            <a:spLocks noGrp="1"/>
          </p:cNvSpPr>
          <p:nvPr>
            <p:ph type="sldNum" sz="quarter" idx="5"/>
          </p:nvPr>
        </p:nvSpPr>
        <p:spPr/>
        <p:txBody>
          <a:bodyPr/>
          <a:lstStyle/>
          <a:p>
            <a:pPr>
              <a:defRPr/>
            </a:pPr>
            <a:fld id="{E44D795A-A161-4DBF-AA83-5C9A8784C947}" type="slidenum">
              <a:rPr lang="nl-BE" smtClean="0"/>
              <a:pPr>
                <a:defRPr/>
              </a:pPr>
              <a:t>3</a:t>
            </a:fld>
            <a:endParaRPr lang="nl-BE"/>
          </a:p>
        </p:txBody>
      </p:sp>
    </p:spTree>
    <p:extLst>
      <p:ext uri="{BB962C8B-B14F-4D97-AF65-F5344CB8AC3E}">
        <p14:creationId xmlns:p14="http://schemas.microsoft.com/office/powerpoint/2010/main" val="17459917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dirty="0"/>
          </a:p>
        </p:txBody>
      </p:sp>
      <p:sp>
        <p:nvSpPr>
          <p:cNvPr id="4" name="Slide Number Placeholder 3"/>
          <p:cNvSpPr>
            <a:spLocks noGrp="1"/>
          </p:cNvSpPr>
          <p:nvPr>
            <p:ph type="sldNum" sz="quarter" idx="5"/>
          </p:nvPr>
        </p:nvSpPr>
        <p:spPr/>
        <p:txBody>
          <a:bodyPr/>
          <a:lstStyle/>
          <a:p>
            <a:pPr>
              <a:defRPr/>
            </a:pPr>
            <a:fld id="{E44D795A-A161-4DBF-AA83-5C9A8784C947}" type="slidenum">
              <a:rPr lang="nl-BE" smtClean="0"/>
              <a:pPr>
                <a:defRPr/>
              </a:pPr>
              <a:t>4</a:t>
            </a:fld>
            <a:endParaRPr lang="nl-BE"/>
          </a:p>
        </p:txBody>
      </p:sp>
    </p:spTree>
    <p:extLst>
      <p:ext uri="{BB962C8B-B14F-4D97-AF65-F5344CB8AC3E}">
        <p14:creationId xmlns:p14="http://schemas.microsoft.com/office/powerpoint/2010/main" val="12308749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 interesting novelty of the campaign was to perform in-field calibrations using a the so-called “field calibration tool” of </a:t>
            </a:r>
            <a:r>
              <a:rPr lang="en-US" dirty="0" err="1"/>
              <a:t>Luftblick</a:t>
            </a:r>
            <a:r>
              <a:rPr lang="en-US" dirty="0"/>
              <a:t> (200 W tungsten lamp mounted in a stable housing). The goal was to characterize a number of parameters that are important for the quality of the measurements, such S/N ratio, detector linearity or stray-light level.</a:t>
            </a:r>
            <a:endParaRPr lang="en-BE" dirty="0"/>
          </a:p>
        </p:txBody>
      </p:sp>
      <p:sp>
        <p:nvSpPr>
          <p:cNvPr id="4" name="Slide Number Placeholder 3"/>
          <p:cNvSpPr>
            <a:spLocks noGrp="1"/>
          </p:cNvSpPr>
          <p:nvPr>
            <p:ph type="sldNum" sz="quarter" idx="5"/>
          </p:nvPr>
        </p:nvSpPr>
        <p:spPr/>
        <p:txBody>
          <a:bodyPr/>
          <a:lstStyle/>
          <a:p>
            <a:pPr>
              <a:defRPr/>
            </a:pPr>
            <a:fld id="{E44D795A-A161-4DBF-AA83-5C9A8784C947}" type="slidenum">
              <a:rPr lang="nl-BE" smtClean="0"/>
              <a:pPr>
                <a:defRPr/>
              </a:pPr>
              <a:t>5</a:t>
            </a:fld>
            <a:endParaRPr lang="nl-BE"/>
          </a:p>
        </p:txBody>
      </p:sp>
    </p:spTree>
    <p:extLst>
      <p:ext uri="{BB962C8B-B14F-4D97-AF65-F5344CB8AC3E}">
        <p14:creationId xmlns:p14="http://schemas.microsoft.com/office/powerpoint/2010/main" val="17547518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of course, the central activity was the intercomparison of slant column measurements, which was based on 18 days of measurements and addressed 8 data products, retrieved using 3 reference spectra types for 9 elevations angles. For this campaign we had 3 Pandoras, 12 commercial </a:t>
            </a:r>
            <a:r>
              <a:rPr lang="en-US" dirty="0" err="1"/>
              <a:t>Airyx</a:t>
            </a:r>
            <a:r>
              <a:rPr lang="en-US" dirty="0"/>
              <a:t> </a:t>
            </a:r>
            <a:r>
              <a:rPr lang="en-US" dirty="0" err="1"/>
              <a:t>skyspec</a:t>
            </a:r>
            <a:r>
              <a:rPr lang="en-US" dirty="0"/>
              <a:t> instruments and 17 research grade instruments. For each comparison case, a regression analysis similar to the one shown here was performed, where individual measurements are compared to the median from all instruments. In total, approx. 7000 </a:t>
            </a:r>
            <a:r>
              <a:rPr lang="en-US"/>
              <a:t>such regression </a:t>
            </a:r>
            <a:r>
              <a:rPr lang="en-US" dirty="0"/>
              <a:t>plots were performed.</a:t>
            </a:r>
            <a:endParaRPr lang="en-BE" dirty="0"/>
          </a:p>
        </p:txBody>
      </p:sp>
      <p:sp>
        <p:nvSpPr>
          <p:cNvPr id="4" name="Slide Number Placeholder 3"/>
          <p:cNvSpPr>
            <a:spLocks noGrp="1"/>
          </p:cNvSpPr>
          <p:nvPr>
            <p:ph type="sldNum" sz="quarter" idx="5"/>
          </p:nvPr>
        </p:nvSpPr>
        <p:spPr/>
        <p:txBody>
          <a:bodyPr/>
          <a:lstStyle/>
          <a:p>
            <a:pPr>
              <a:defRPr/>
            </a:pPr>
            <a:fld id="{E44D795A-A161-4DBF-AA83-5C9A8784C947}" type="slidenum">
              <a:rPr lang="nl-BE" smtClean="0"/>
              <a:pPr>
                <a:defRPr/>
              </a:pPr>
              <a:t>6</a:t>
            </a:fld>
            <a:endParaRPr lang="nl-BE"/>
          </a:p>
        </p:txBody>
      </p:sp>
    </p:spTree>
    <p:extLst>
      <p:ext uri="{BB962C8B-B14F-4D97-AF65-F5344CB8AC3E}">
        <p14:creationId xmlns:p14="http://schemas.microsoft.com/office/powerpoint/2010/main" val="18639105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shows an overview of all regression results (correlation coefficient). For most instruments, a good to very good consistency is obtained for NO2 and O4 data products, but results are a lot more challenging for other trace gases, and this requires more in-depth analysis.</a:t>
            </a:r>
            <a:endParaRPr lang="en-BE" dirty="0"/>
          </a:p>
        </p:txBody>
      </p:sp>
      <p:sp>
        <p:nvSpPr>
          <p:cNvPr id="4" name="Slide Number Placeholder 3"/>
          <p:cNvSpPr>
            <a:spLocks noGrp="1"/>
          </p:cNvSpPr>
          <p:nvPr>
            <p:ph type="sldNum" sz="quarter" idx="5"/>
          </p:nvPr>
        </p:nvSpPr>
        <p:spPr/>
        <p:txBody>
          <a:bodyPr/>
          <a:lstStyle/>
          <a:p>
            <a:pPr>
              <a:defRPr/>
            </a:pPr>
            <a:fld id="{E44D795A-A161-4DBF-AA83-5C9A8784C947}" type="slidenum">
              <a:rPr lang="nl-BE" smtClean="0"/>
              <a:pPr>
                <a:defRPr/>
              </a:pPr>
              <a:t>7</a:t>
            </a:fld>
            <a:endParaRPr lang="nl-BE"/>
          </a:p>
        </p:txBody>
      </p:sp>
    </p:spTree>
    <p:extLst>
      <p:ext uri="{BB962C8B-B14F-4D97-AF65-F5344CB8AC3E}">
        <p14:creationId xmlns:p14="http://schemas.microsoft.com/office/powerpoint/2010/main" val="22107115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moving to airborne measurements. We had the BN-2 aircraft from the Belgian coast guards equipped with 3 instruments, SWING a compact (whiskbroom) NO2 mapper, and in-situ sensors for NO2 and O3. With this setup, we performed 10 flights over the Rotterdam and Antwerp areas. This shows an example of NO2 map obtained over Rotterdam overlayed with TROPOMI data, and the corresponding NO2 profile, which was obtained using a spiral.</a:t>
            </a:r>
            <a:endParaRPr lang="en-BE" dirty="0"/>
          </a:p>
        </p:txBody>
      </p:sp>
      <p:sp>
        <p:nvSpPr>
          <p:cNvPr id="4" name="Slide Number Placeholder 3"/>
          <p:cNvSpPr>
            <a:spLocks noGrp="1"/>
          </p:cNvSpPr>
          <p:nvPr>
            <p:ph type="sldNum" sz="quarter" idx="5"/>
          </p:nvPr>
        </p:nvSpPr>
        <p:spPr/>
        <p:txBody>
          <a:bodyPr/>
          <a:lstStyle/>
          <a:p>
            <a:pPr>
              <a:defRPr/>
            </a:pPr>
            <a:fld id="{E44D795A-A161-4DBF-AA83-5C9A8784C947}" type="slidenum">
              <a:rPr lang="nl-BE" smtClean="0"/>
              <a:pPr>
                <a:defRPr/>
              </a:pPr>
              <a:t>8</a:t>
            </a:fld>
            <a:endParaRPr lang="nl-BE"/>
          </a:p>
        </p:txBody>
      </p:sp>
    </p:spTree>
    <p:extLst>
      <p:ext uri="{BB962C8B-B14F-4D97-AF65-F5344CB8AC3E}">
        <p14:creationId xmlns:p14="http://schemas.microsoft.com/office/powerpoint/2010/main" val="4200814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figure illustrates one of the successful survey over Rotterdam and the </a:t>
            </a:r>
            <a:r>
              <a:rPr lang="en-US" dirty="0" err="1"/>
              <a:t>Cabauw</a:t>
            </a:r>
            <a:r>
              <a:rPr lang="en-US" dirty="0"/>
              <a:t> area on 7 June. White dots indicate the main emission point sources from the E-PRTR database and we see clearly the pollution plumes transported by the wind. Because of the bad weather in June and the difficulty to obtain the flight clearance in the Rotterdam area, the airborne campaign had to be extended until August. This shows SWING data obtained on 27 of August. When superposed on TROPOMI data, one can clearly see the signature of a plume transported from the Antwerp area, explaining the large columns observed above the sea on this day.</a:t>
            </a:r>
            <a:endParaRPr lang="en-BE" dirty="0"/>
          </a:p>
        </p:txBody>
      </p:sp>
      <p:sp>
        <p:nvSpPr>
          <p:cNvPr id="4" name="Slide Number Placeholder 3"/>
          <p:cNvSpPr>
            <a:spLocks noGrp="1"/>
          </p:cNvSpPr>
          <p:nvPr>
            <p:ph type="sldNum" sz="quarter" idx="5"/>
          </p:nvPr>
        </p:nvSpPr>
        <p:spPr/>
        <p:txBody>
          <a:bodyPr/>
          <a:lstStyle/>
          <a:p>
            <a:pPr>
              <a:defRPr/>
            </a:pPr>
            <a:fld id="{E44D795A-A161-4DBF-AA83-5C9A8784C947}" type="slidenum">
              <a:rPr lang="nl-BE" smtClean="0"/>
              <a:pPr>
                <a:defRPr/>
              </a:pPr>
              <a:t>9</a:t>
            </a:fld>
            <a:endParaRPr lang="nl-BE"/>
          </a:p>
        </p:txBody>
      </p:sp>
    </p:spTree>
    <p:extLst>
      <p:ext uri="{BB962C8B-B14F-4D97-AF65-F5344CB8AC3E}">
        <p14:creationId xmlns:p14="http://schemas.microsoft.com/office/powerpoint/2010/main" val="12068671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dirty="0"/>
              <a:t>Click to edit Master title style</a:t>
            </a:r>
            <a:endParaRPr lang="nl-BE" dirty="0"/>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nl-BE"/>
          </a:p>
        </p:txBody>
      </p:sp>
      <p:sp>
        <p:nvSpPr>
          <p:cNvPr id="4" name="Date Placeholder 3"/>
          <p:cNvSpPr>
            <a:spLocks noGrp="1"/>
          </p:cNvSpPr>
          <p:nvPr>
            <p:ph type="dt" sz="half" idx="10"/>
          </p:nvPr>
        </p:nvSpPr>
        <p:spPr>
          <a:xfrm>
            <a:off x="609601" y="6453189"/>
            <a:ext cx="6830484" cy="365125"/>
          </a:xfrm>
        </p:spPr>
        <p:txBody>
          <a:bodyPr/>
          <a:lstStyle>
            <a:lvl1pPr>
              <a:defRPr/>
            </a:lvl1pPr>
          </a:lstStyle>
          <a:p>
            <a:pPr>
              <a:defRPr/>
            </a:pPr>
            <a:r>
              <a:rPr lang="en-US" dirty="0"/>
              <a:t>Sentinel-4/5 MAG #27, ESA/ESTEC, NL</a:t>
            </a:r>
            <a:endParaRPr lang="nl-BE" dirty="0"/>
          </a:p>
        </p:txBody>
      </p:sp>
      <p:sp>
        <p:nvSpPr>
          <p:cNvPr id="5" name="Footer Placeholder 4"/>
          <p:cNvSpPr>
            <a:spLocks noGrp="1"/>
          </p:cNvSpPr>
          <p:nvPr>
            <p:ph type="ftr" sz="quarter" idx="11"/>
          </p:nvPr>
        </p:nvSpPr>
        <p:spPr>
          <a:xfrm>
            <a:off x="7514168" y="6461126"/>
            <a:ext cx="3189817" cy="365125"/>
          </a:xfrm>
        </p:spPr>
        <p:txBody>
          <a:bodyPr/>
          <a:lstStyle>
            <a:lvl1pPr>
              <a:defRPr/>
            </a:lvl1pPr>
          </a:lstStyle>
          <a:p>
            <a:pPr>
              <a:defRPr/>
            </a:pPr>
            <a:r>
              <a:rPr lang="nl-BE" dirty="0"/>
              <a:t>26-27 March 2025</a:t>
            </a:r>
          </a:p>
        </p:txBody>
      </p:sp>
      <p:sp>
        <p:nvSpPr>
          <p:cNvPr id="6" name="Slide Number Placeholder 5"/>
          <p:cNvSpPr>
            <a:spLocks noGrp="1"/>
          </p:cNvSpPr>
          <p:nvPr>
            <p:ph type="sldNum" sz="quarter" idx="12"/>
          </p:nvPr>
        </p:nvSpPr>
        <p:spPr>
          <a:xfrm>
            <a:off x="8737600" y="6453189"/>
            <a:ext cx="2844800" cy="365125"/>
          </a:xfrm>
        </p:spPr>
        <p:txBody>
          <a:bodyPr/>
          <a:lstStyle>
            <a:lvl1pPr>
              <a:defRPr/>
            </a:lvl1pPr>
          </a:lstStyle>
          <a:p>
            <a:pPr>
              <a:defRPr/>
            </a:pPr>
            <a:fld id="{785CEB3F-7B9B-4E86-9165-EC76754906B3}" type="slidenum">
              <a:rPr lang="nl-BE"/>
              <a:pPr>
                <a:defRPr/>
              </a:pPr>
              <a:t>‹#›</a:t>
            </a:fld>
            <a:endParaRPr lang="nl-BE" dirty="0"/>
          </a:p>
        </p:txBody>
      </p:sp>
    </p:spTree>
    <p:extLst>
      <p:ext uri="{BB962C8B-B14F-4D97-AF65-F5344CB8AC3E}">
        <p14:creationId xmlns:p14="http://schemas.microsoft.com/office/powerpoint/2010/main" val="24419817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l-BE"/>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a:p>
        </p:txBody>
      </p:sp>
      <p:sp>
        <p:nvSpPr>
          <p:cNvPr id="4" name="Date Placeholder 3"/>
          <p:cNvSpPr>
            <a:spLocks noGrp="1"/>
          </p:cNvSpPr>
          <p:nvPr>
            <p:ph type="dt" sz="half" idx="10"/>
          </p:nvPr>
        </p:nvSpPr>
        <p:spPr/>
        <p:txBody>
          <a:bodyPr/>
          <a:lstStyle>
            <a:lvl1pPr>
              <a:defRPr/>
            </a:lvl1pPr>
          </a:lstStyle>
          <a:p>
            <a:pPr>
              <a:defRPr/>
            </a:pPr>
            <a:r>
              <a:rPr lang="en-BE"/>
              <a:t>AGU24 Annual Symposium, Washington DC, USA</a:t>
            </a:r>
            <a:endParaRPr lang="nl-BE" dirty="0"/>
          </a:p>
        </p:txBody>
      </p:sp>
      <p:sp>
        <p:nvSpPr>
          <p:cNvPr id="5" name="Footer Placeholder 4"/>
          <p:cNvSpPr>
            <a:spLocks noGrp="1"/>
          </p:cNvSpPr>
          <p:nvPr>
            <p:ph type="ftr" sz="quarter" idx="11"/>
          </p:nvPr>
        </p:nvSpPr>
        <p:spPr/>
        <p:txBody>
          <a:bodyPr/>
          <a:lstStyle>
            <a:lvl1pPr>
              <a:defRPr/>
            </a:lvl1pPr>
          </a:lstStyle>
          <a:p>
            <a:pPr>
              <a:defRPr/>
            </a:pPr>
            <a:r>
              <a:rPr lang="nl-BE"/>
              <a:t>10 December 2024</a:t>
            </a:r>
            <a:endParaRPr lang="nl-BE" dirty="0"/>
          </a:p>
        </p:txBody>
      </p:sp>
      <p:sp>
        <p:nvSpPr>
          <p:cNvPr id="6" name="Slide Number Placeholder 5"/>
          <p:cNvSpPr>
            <a:spLocks noGrp="1"/>
          </p:cNvSpPr>
          <p:nvPr>
            <p:ph type="sldNum" sz="quarter" idx="12"/>
          </p:nvPr>
        </p:nvSpPr>
        <p:spPr/>
        <p:txBody>
          <a:bodyPr/>
          <a:lstStyle>
            <a:lvl1pPr>
              <a:defRPr/>
            </a:lvl1pPr>
          </a:lstStyle>
          <a:p>
            <a:pPr>
              <a:defRPr/>
            </a:pPr>
            <a:fld id="{C2DA2C7B-9860-4F6F-A3B2-BBC299671DE0}" type="slidenum">
              <a:rPr lang="nl-BE"/>
              <a:pPr>
                <a:defRPr/>
              </a:pPr>
              <a:t>‹#›</a:t>
            </a:fld>
            <a:endParaRPr lang="nl-BE" dirty="0"/>
          </a:p>
        </p:txBody>
      </p:sp>
    </p:spTree>
    <p:extLst>
      <p:ext uri="{BB962C8B-B14F-4D97-AF65-F5344CB8AC3E}">
        <p14:creationId xmlns:p14="http://schemas.microsoft.com/office/powerpoint/2010/main" val="25421496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nl-BE"/>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a:p>
        </p:txBody>
      </p:sp>
      <p:sp>
        <p:nvSpPr>
          <p:cNvPr id="4" name="Date Placeholder 3"/>
          <p:cNvSpPr>
            <a:spLocks noGrp="1"/>
          </p:cNvSpPr>
          <p:nvPr>
            <p:ph type="dt" sz="half" idx="10"/>
          </p:nvPr>
        </p:nvSpPr>
        <p:spPr/>
        <p:txBody>
          <a:bodyPr/>
          <a:lstStyle>
            <a:lvl1pPr>
              <a:defRPr/>
            </a:lvl1pPr>
          </a:lstStyle>
          <a:p>
            <a:pPr>
              <a:defRPr/>
            </a:pPr>
            <a:r>
              <a:rPr lang="en-BE"/>
              <a:t>AGU24 Annual Symposium, Washington DC, USA</a:t>
            </a:r>
            <a:endParaRPr lang="nl-BE" dirty="0"/>
          </a:p>
        </p:txBody>
      </p:sp>
      <p:sp>
        <p:nvSpPr>
          <p:cNvPr id="5" name="Footer Placeholder 4"/>
          <p:cNvSpPr>
            <a:spLocks noGrp="1"/>
          </p:cNvSpPr>
          <p:nvPr>
            <p:ph type="ftr" sz="quarter" idx="11"/>
          </p:nvPr>
        </p:nvSpPr>
        <p:spPr/>
        <p:txBody>
          <a:bodyPr/>
          <a:lstStyle>
            <a:lvl1pPr>
              <a:defRPr/>
            </a:lvl1pPr>
          </a:lstStyle>
          <a:p>
            <a:pPr>
              <a:defRPr/>
            </a:pPr>
            <a:r>
              <a:rPr lang="nl-BE"/>
              <a:t>10 December 2024</a:t>
            </a:r>
            <a:endParaRPr lang="nl-BE" dirty="0"/>
          </a:p>
        </p:txBody>
      </p:sp>
      <p:sp>
        <p:nvSpPr>
          <p:cNvPr id="6" name="Slide Number Placeholder 5"/>
          <p:cNvSpPr>
            <a:spLocks noGrp="1"/>
          </p:cNvSpPr>
          <p:nvPr>
            <p:ph type="sldNum" sz="quarter" idx="12"/>
          </p:nvPr>
        </p:nvSpPr>
        <p:spPr/>
        <p:txBody>
          <a:bodyPr/>
          <a:lstStyle>
            <a:lvl1pPr>
              <a:defRPr/>
            </a:lvl1pPr>
          </a:lstStyle>
          <a:p>
            <a:pPr>
              <a:defRPr/>
            </a:pPr>
            <a:fld id="{82D2F2C6-D3D8-4A8A-9A08-C0BCB5F04715}" type="slidenum">
              <a:rPr lang="nl-BE"/>
              <a:pPr>
                <a:defRPr/>
              </a:pPr>
              <a:t>‹#›</a:t>
            </a:fld>
            <a:endParaRPr lang="nl-BE" dirty="0"/>
          </a:p>
        </p:txBody>
      </p:sp>
    </p:spTree>
    <p:extLst>
      <p:ext uri="{BB962C8B-B14F-4D97-AF65-F5344CB8AC3E}">
        <p14:creationId xmlns:p14="http://schemas.microsoft.com/office/powerpoint/2010/main" val="42334291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200" b="1">
                <a:latin typeface="Arial" panose="020B0604020202020204" pitchFamily="34" charset="0"/>
                <a:cs typeface="Arial" panose="020B0604020202020204" pitchFamily="34" charset="0"/>
              </a:defRPr>
            </a:lvl1pPr>
          </a:lstStyle>
          <a:p>
            <a:r>
              <a:rPr lang="en-US" dirty="0"/>
              <a:t>Click to edit Master title style</a:t>
            </a:r>
            <a:endParaRPr lang="nl-BE" dirty="0"/>
          </a:p>
        </p:txBody>
      </p:sp>
      <p:sp>
        <p:nvSpPr>
          <p:cNvPr id="3" name="Content Placeholder 2"/>
          <p:cNvSpPr>
            <a:spLocks noGrp="1"/>
          </p:cNvSpPr>
          <p:nvPr>
            <p:ph idx="1"/>
          </p:nvPr>
        </p:nvSpPr>
        <p:spPr/>
        <p:txBody>
          <a:bodyPr/>
          <a:lstStyle>
            <a:lvl1pPr>
              <a:defRPr sz="2800">
                <a:latin typeface="+mn-lt"/>
              </a:defRPr>
            </a:lvl1pPr>
            <a:lvl2pPr>
              <a:defRPr sz="2400">
                <a:latin typeface="+mn-lt"/>
              </a:defRPr>
            </a:lvl2pPr>
            <a:lvl3pPr>
              <a:defRPr sz="2000">
                <a:latin typeface="+mn-lt"/>
              </a:defRPr>
            </a:lvl3pPr>
            <a:lvl4pPr>
              <a:defRPr sz="1800">
                <a:latin typeface="+mn-lt"/>
              </a:defRPr>
            </a:lvl4pPr>
            <a:lvl5pPr>
              <a:defRPr sz="180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nl-BE" dirty="0"/>
          </a:p>
        </p:txBody>
      </p:sp>
      <p:sp>
        <p:nvSpPr>
          <p:cNvPr id="6" name="Slide Number Placeholder 5"/>
          <p:cNvSpPr>
            <a:spLocks noGrp="1"/>
          </p:cNvSpPr>
          <p:nvPr>
            <p:ph type="sldNum" sz="quarter" idx="12"/>
          </p:nvPr>
        </p:nvSpPr>
        <p:spPr/>
        <p:txBody>
          <a:bodyPr/>
          <a:lstStyle>
            <a:lvl1pPr>
              <a:defRPr/>
            </a:lvl1pPr>
          </a:lstStyle>
          <a:p>
            <a:pPr>
              <a:defRPr/>
            </a:pPr>
            <a:fld id="{25F7353A-630D-4392-B378-B533C128B10A}" type="slidenum">
              <a:rPr lang="nl-BE"/>
              <a:pPr>
                <a:defRPr/>
              </a:pPr>
              <a:t>‹#›</a:t>
            </a:fld>
            <a:endParaRPr lang="nl-BE" dirty="0"/>
          </a:p>
        </p:txBody>
      </p:sp>
    </p:spTree>
    <p:extLst>
      <p:ext uri="{BB962C8B-B14F-4D97-AF65-F5344CB8AC3E}">
        <p14:creationId xmlns:p14="http://schemas.microsoft.com/office/powerpoint/2010/main" val="18969376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nl-BE"/>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lvl1pPr>
              <a:defRPr/>
            </a:lvl1pPr>
          </a:lstStyle>
          <a:p>
            <a:pPr>
              <a:defRPr/>
            </a:pPr>
            <a:fld id="{C8242884-8150-4999-8D99-9AB526587053}" type="slidenum">
              <a:rPr lang="nl-BE"/>
              <a:pPr>
                <a:defRPr/>
              </a:pPr>
              <a:t>‹#›</a:t>
            </a:fld>
            <a:endParaRPr lang="nl-BE" dirty="0"/>
          </a:p>
        </p:txBody>
      </p:sp>
    </p:spTree>
    <p:extLst>
      <p:ext uri="{BB962C8B-B14F-4D97-AF65-F5344CB8AC3E}">
        <p14:creationId xmlns:p14="http://schemas.microsoft.com/office/powerpoint/2010/main" val="6118140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rtl="0" eaLnBrk="0" fontAlgn="base" hangingPunct="0">
              <a:spcBef>
                <a:spcPct val="0"/>
              </a:spcBef>
              <a:spcAft>
                <a:spcPct val="0"/>
              </a:spcAft>
              <a:defRPr lang="nl-BE" sz="3600" b="1" kern="1200" dirty="0">
                <a:solidFill>
                  <a:srgbClr val="002060"/>
                </a:solidFill>
                <a:latin typeface="Gill Sans MT" panose="020B0502020104020203" pitchFamily="34" charset="0"/>
                <a:ea typeface="+mj-ea"/>
                <a:cs typeface="+mj-cs"/>
              </a:defRPr>
            </a:lvl1pPr>
          </a:lstStyle>
          <a:p>
            <a:r>
              <a:rPr lang="en-US" dirty="0"/>
              <a:t>Click to edit Master title style</a:t>
            </a:r>
            <a:endParaRPr lang="nl-BE" dirty="0"/>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a:p>
        </p:txBody>
      </p:sp>
      <p:sp>
        <p:nvSpPr>
          <p:cNvPr id="7" name="Slide Number Placeholder 5"/>
          <p:cNvSpPr>
            <a:spLocks noGrp="1"/>
          </p:cNvSpPr>
          <p:nvPr>
            <p:ph type="sldNum" sz="quarter" idx="12"/>
          </p:nvPr>
        </p:nvSpPr>
        <p:spPr/>
        <p:txBody>
          <a:bodyPr/>
          <a:lstStyle>
            <a:lvl1pPr>
              <a:defRPr/>
            </a:lvl1pPr>
          </a:lstStyle>
          <a:p>
            <a:pPr>
              <a:defRPr/>
            </a:pPr>
            <a:fld id="{348DBF57-F04C-4258-BF37-1A5426CAE86D}" type="slidenum">
              <a:rPr lang="nl-BE"/>
              <a:pPr>
                <a:defRPr/>
              </a:pPr>
              <a:t>‹#›</a:t>
            </a:fld>
            <a:endParaRPr lang="nl-BE" dirty="0"/>
          </a:p>
        </p:txBody>
      </p:sp>
    </p:spTree>
    <p:extLst>
      <p:ext uri="{BB962C8B-B14F-4D97-AF65-F5344CB8AC3E}">
        <p14:creationId xmlns:p14="http://schemas.microsoft.com/office/powerpoint/2010/main" val="9864007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rtl="0" eaLnBrk="0" fontAlgn="base" hangingPunct="0">
              <a:spcBef>
                <a:spcPct val="0"/>
              </a:spcBef>
              <a:spcAft>
                <a:spcPct val="0"/>
              </a:spcAft>
              <a:defRPr lang="nl-BE" sz="3600" b="1" kern="1200" dirty="0">
                <a:solidFill>
                  <a:srgbClr val="002060"/>
                </a:solidFill>
                <a:latin typeface="Gill Sans MT" panose="020B0502020104020203" pitchFamily="34" charset="0"/>
                <a:ea typeface="+mj-ea"/>
                <a:cs typeface="+mj-cs"/>
              </a:defRPr>
            </a:lvl1pPr>
          </a:lstStyle>
          <a:p>
            <a:r>
              <a:rPr lang="en-US" dirty="0"/>
              <a:t>Click to edit Master title style</a:t>
            </a:r>
            <a:endParaRPr lang="nl-BE" dirty="0"/>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a:p>
        </p:txBody>
      </p:sp>
      <p:sp>
        <p:nvSpPr>
          <p:cNvPr id="9" name="Slide Number Placeholder 5"/>
          <p:cNvSpPr>
            <a:spLocks noGrp="1"/>
          </p:cNvSpPr>
          <p:nvPr>
            <p:ph type="sldNum" sz="quarter" idx="12"/>
          </p:nvPr>
        </p:nvSpPr>
        <p:spPr/>
        <p:txBody>
          <a:bodyPr/>
          <a:lstStyle>
            <a:lvl1pPr>
              <a:defRPr/>
            </a:lvl1pPr>
          </a:lstStyle>
          <a:p>
            <a:pPr>
              <a:defRPr/>
            </a:pPr>
            <a:fld id="{DE300BB8-E63D-4B4D-82FE-3D0D16B6E60E}" type="slidenum">
              <a:rPr lang="nl-BE"/>
              <a:pPr>
                <a:defRPr/>
              </a:pPr>
              <a:t>‹#›</a:t>
            </a:fld>
            <a:endParaRPr lang="nl-BE" dirty="0"/>
          </a:p>
        </p:txBody>
      </p:sp>
    </p:spTree>
    <p:extLst>
      <p:ext uri="{BB962C8B-B14F-4D97-AF65-F5344CB8AC3E}">
        <p14:creationId xmlns:p14="http://schemas.microsoft.com/office/powerpoint/2010/main" val="36695432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rtl="0" eaLnBrk="0" fontAlgn="base" hangingPunct="0">
              <a:spcBef>
                <a:spcPct val="0"/>
              </a:spcBef>
              <a:spcAft>
                <a:spcPct val="0"/>
              </a:spcAft>
              <a:defRPr lang="nl-BE" sz="3600" b="1" kern="1200" dirty="0">
                <a:solidFill>
                  <a:srgbClr val="002060"/>
                </a:solidFill>
                <a:latin typeface="Gill Sans MT" panose="020B0502020104020203" pitchFamily="34" charset="0"/>
                <a:ea typeface="+mj-ea"/>
                <a:cs typeface="+mj-cs"/>
              </a:defRPr>
            </a:lvl1pPr>
          </a:lstStyle>
          <a:p>
            <a:r>
              <a:rPr lang="en-US" dirty="0"/>
              <a:t>Click to edit Master title style</a:t>
            </a:r>
            <a:endParaRPr lang="nl-BE" dirty="0"/>
          </a:p>
        </p:txBody>
      </p:sp>
      <p:sp>
        <p:nvSpPr>
          <p:cNvPr id="3" name="Date Placeholder 3"/>
          <p:cNvSpPr>
            <a:spLocks noGrp="1"/>
          </p:cNvSpPr>
          <p:nvPr>
            <p:ph type="dt" sz="half" idx="10"/>
          </p:nvPr>
        </p:nvSpPr>
        <p:spPr/>
        <p:txBody>
          <a:bodyPr/>
          <a:lstStyle>
            <a:lvl1pPr>
              <a:defRPr/>
            </a:lvl1pPr>
          </a:lstStyle>
          <a:p>
            <a:pPr>
              <a:defRPr/>
            </a:pPr>
            <a:r>
              <a:rPr lang="en-BE"/>
              <a:t>AGU24 Annual Symposium, Washington DC, USA</a:t>
            </a:r>
            <a:endParaRPr lang="nl-BE" dirty="0"/>
          </a:p>
        </p:txBody>
      </p:sp>
      <p:sp>
        <p:nvSpPr>
          <p:cNvPr id="4" name="Footer Placeholder 4"/>
          <p:cNvSpPr>
            <a:spLocks noGrp="1"/>
          </p:cNvSpPr>
          <p:nvPr>
            <p:ph type="ftr" sz="quarter" idx="11"/>
          </p:nvPr>
        </p:nvSpPr>
        <p:spPr/>
        <p:txBody>
          <a:bodyPr/>
          <a:lstStyle>
            <a:lvl1pPr>
              <a:defRPr/>
            </a:lvl1pPr>
          </a:lstStyle>
          <a:p>
            <a:pPr>
              <a:defRPr/>
            </a:pPr>
            <a:r>
              <a:rPr lang="nl-BE"/>
              <a:t>10 December 2024</a:t>
            </a:r>
            <a:endParaRPr lang="nl-BE" dirty="0"/>
          </a:p>
        </p:txBody>
      </p:sp>
      <p:sp>
        <p:nvSpPr>
          <p:cNvPr id="5" name="Slide Number Placeholder 5"/>
          <p:cNvSpPr>
            <a:spLocks noGrp="1"/>
          </p:cNvSpPr>
          <p:nvPr>
            <p:ph type="sldNum" sz="quarter" idx="12"/>
          </p:nvPr>
        </p:nvSpPr>
        <p:spPr/>
        <p:txBody>
          <a:bodyPr/>
          <a:lstStyle>
            <a:lvl1pPr>
              <a:defRPr/>
            </a:lvl1pPr>
          </a:lstStyle>
          <a:p>
            <a:pPr>
              <a:defRPr/>
            </a:pPr>
            <a:fld id="{13A5FEA8-3963-4D86-BC2F-B782A9C40106}" type="slidenum">
              <a:rPr lang="nl-BE"/>
              <a:pPr>
                <a:defRPr/>
              </a:pPr>
              <a:t>‹#›</a:t>
            </a:fld>
            <a:endParaRPr lang="nl-BE" dirty="0"/>
          </a:p>
        </p:txBody>
      </p:sp>
    </p:spTree>
    <p:extLst>
      <p:ext uri="{BB962C8B-B14F-4D97-AF65-F5344CB8AC3E}">
        <p14:creationId xmlns:p14="http://schemas.microsoft.com/office/powerpoint/2010/main" val="1923893285"/>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r>
              <a:rPr lang="en-US" dirty="0"/>
              <a:t>Sentinel-4/5 MAG #27, ESA/ESTEC, NL</a:t>
            </a:r>
            <a:endParaRPr lang="nl-BE" dirty="0"/>
          </a:p>
        </p:txBody>
      </p:sp>
      <p:sp>
        <p:nvSpPr>
          <p:cNvPr id="3" name="Footer Placeholder 4"/>
          <p:cNvSpPr>
            <a:spLocks noGrp="1"/>
          </p:cNvSpPr>
          <p:nvPr>
            <p:ph type="ftr" sz="quarter" idx="11"/>
          </p:nvPr>
        </p:nvSpPr>
        <p:spPr/>
        <p:txBody>
          <a:bodyPr/>
          <a:lstStyle>
            <a:lvl1pPr>
              <a:defRPr/>
            </a:lvl1pPr>
          </a:lstStyle>
          <a:p>
            <a:pPr>
              <a:defRPr/>
            </a:pPr>
            <a:r>
              <a:rPr lang="nl-BE" dirty="0"/>
              <a:t>26-27 March 2025</a:t>
            </a:r>
          </a:p>
        </p:txBody>
      </p:sp>
      <p:sp>
        <p:nvSpPr>
          <p:cNvPr id="4" name="Slide Number Placeholder 5"/>
          <p:cNvSpPr>
            <a:spLocks noGrp="1"/>
          </p:cNvSpPr>
          <p:nvPr>
            <p:ph type="sldNum" sz="quarter" idx="12"/>
          </p:nvPr>
        </p:nvSpPr>
        <p:spPr/>
        <p:txBody>
          <a:bodyPr/>
          <a:lstStyle>
            <a:lvl1pPr>
              <a:defRPr/>
            </a:lvl1pPr>
          </a:lstStyle>
          <a:p>
            <a:pPr>
              <a:defRPr/>
            </a:pPr>
            <a:fld id="{316BC767-53A6-4A9E-94D6-DCFD0F8BC6BB}" type="slidenum">
              <a:rPr lang="nl-BE"/>
              <a:pPr>
                <a:defRPr/>
              </a:pPr>
              <a:t>‹#›</a:t>
            </a:fld>
            <a:endParaRPr lang="nl-BE" dirty="0"/>
          </a:p>
        </p:txBody>
      </p:sp>
    </p:spTree>
    <p:extLst>
      <p:ext uri="{BB962C8B-B14F-4D97-AF65-F5344CB8AC3E}">
        <p14:creationId xmlns:p14="http://schemas.microsoft.com/office/powerpoint/2010/main" val="31135314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nl-BE"/>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Slide Number Placeholder 5"/>
          <p:cNvSpPr>
            <a:spLocks noGrp="1"/>
          </p:cNvSpPr>
          <p:nvPr>
            <p:ph type="sldNum" sz="quarter" idx="12"/>
          </p:nvPr>
        </p:nvSpPr>
        <p:spPr/>
        <p:txBody>
          <a:bodyPr/>
          <a:lstStyle>
            <a:lvl1pPr>
              <a:defRPr/>
            </a:lvl1pPr>
          </a:lstStyle>
          <a:p>
            <a:pPr>
              <a:defRPr/>
            </a:pPr>
            <a:fld id="{75C7614C-E0DA-43D0-8846-BFA7ED284035}" type="slidenum">
              <a:rPr lang="nl-BE"/>
              <a:pPr>
                <a:defRPr/>
              </a:pPr>
              <a:t>‹#›</a:t>
            </a:fld>
            <a:endParaRPr lang="nl-BE" dirty="0"/>
          </a:p>
        </p:txBody>
      </p:sp>
    </p:spTree>
    <p:extLst>
      <p:ext uri="{BB962C8B-B14F-4D97-AF65-F5344CB8AC3E}">
        <p14:creationId xmlns:p14="http://schemas.microsoft.com/office/powerpoint/2010/main" val="13366028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nl-BE"/>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nl-BE"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BE"/>
              <a:t>AGU24 Annual Symposium, Washington DC, USA</a:t>
            </a:r>
            <a:endParaRPr lang="nl-BE" dirty="0"/>
          </a:p>
        </p:txBody>
      </p:sp>
      <p:sp>
        <p:nvSpPr>
          <p:cNvPr id="6" name="Footer Placeholder 4"/>
          <p:cNvSpPr>
            <a:spLocks noGrp="1"/>
          </p:cNvSpPr>
          <p:nvPr>
            <p:ph type="ftr" sz="quarter" idx="11"/>
          </p:nvPr>
        </p:nvSpPr>
        <p:spPr/>
        <p:txBody>
          <a:bodyPr/>
          <a:lstStyle>
            <a:lvl1pPr>
              <a:defRPr/>
            </a:lvl1pPr>
          </a:lstStyle>
          <a:p>
            <a:pPr>
              <a:defRPr/>
            </a:pPr>
            <a:r>
              <a:rPr lang="nl-BE"/>
              <a:t>10 December 2024</a:t>
            </a:r>
            <a:endParaRPr lang="nl-BE" dirty="0"/>
          </a:p>
        </p:txBody>
      </p:sp>
      <p:sp>
        <p:nvSpPr>
          <p:cNvPr id="7" name="Slide Number Placeholder 5"/>
          <p:cNvSpPr>
            <a:spLocks noGrp="1"/>
          </p:cNvSpPr>
          <p:nvPr>
            <p:ph type="sldNum" sz="quarter" idx="12"/>
          </p:nvPr>
        </p:nvSpPr>
        <p:spPr/>
        <p:txBody>
          <a:bodyPr/>
          <a:lstStyle>
            <a:lvl1pPr>
              <a:defRPr/>
            </a:lvl1pPr>
          </a:lstStyle>
          <a:p>
            <a:pPr>
              <a:defRPr/>
            </a:pPr>
            <a:fld id="{BF647483-590A-479D-B5BF-EB27EFA0E050}" type="slidenum">
              <a:rPr lang="nl-BE"/>
              <a:pPr>
                <a:defRPr/>
              </a:pPr>
              <a:t>‹#›</a:t>
            </a:fld>
            <a:endParaRPr lang="nl-BE" dirty="0"/>
          </a:p>
        </p:txBody>
      </p:sp>
    </p:spTree>
    <p:extLst>
      <p:ext uri="{BB962C8B-B14F-4D97-AF65-F5344CB8AC3E}">
        <p14:creationId xmlns:p14="http://schemas.microsoft.com/office/powerpoint/2010/main" val="3853574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49517"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nl-BE"/>
              <a:t>Click to edit Master title style</a:t>
            </a:r>
            <a:endParaRPr lang="nl-BE" altLang="nl-BE"/>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nl-BE"/>
              <a:t>Click to edit Master text styles</a:t>
            </a:r>
          </a:p>
          <a:p>
            <a:pPr lvl="1"/>
            <a:r>
              <a:rPr lang="en-US" altLang="nl-BE"/>
              <a:t>Second level</a:t>
            </a:r>
          </a:p>
          <a:p>
            <a:pPr lvl="2"/>
            <a:r>
              <a:rPr lang="en-US" altLang="nl-BE"/>
              <a:t>Third level</a:t>
            </a:r>
          </a:p>
          <a:p>
            <a:pPr lvl="3"/>
            <a:r>
              <a:rPr lang="en-US" altLang="nl-BE"/>
              <a:t>Fourth level</a:t>
            </a:r>
          </a:p>
          <a:p>
            <a:pPr lvl="4"/>
            <a:r>
              <a:rPr lang="en-US" altLang="nl-BE"/>
              <a:t>Fifth level</a:t>
            </a:r>
            <a:endParaRPr lang="nl-BE" altLang="nl-BE"/>
          </a:p>
        </p:txBody>
      </p:sp>
      <p:sp>
        <p:nvSpPr>
          <p:cNvPr id="4" name="Date Placeholder 3"/>
          <p:cNvSpPr>
            <a:spLocks noGrp="1"/>
          </p:cNvSpPr>
          <p:nvPr>
            <p:ph type="dt" sz="half" idx="2"/>
          </p:nvPr>
        </p:nvSpPr>
        <p:spPr>
          <a:xfrm>
            <a:off x="609601" y="6573298"/>
            <a:ext cx="6062464" cy="240079"/>
          </a:xfrm>
          <a:prstGeom prst="rect">
            <a:avLst/>
          </a:prstGeom>
        </p:spPr>
        <p:txBody>
          <a:bodyPr vert="horz" lIns="91440" tIns="45720" rIns="91440" bIns="45720" rtlCol="0" anchor="ctr"/>
          <a:lstStyle>
            <a:lvl1pPr algn="l" fontAlgn="auto">
              <a:spcBef>
                <a:spcPts val="0"/>
              </a:spcBef>
              <a:spcAft>
                <a:spcPts val="0"/>
              </a:spcAft>
              <a:defRPr sz="1200">
                <a:solidFill>
                  <a:srgbClr val="002060"/>
                </a:solidFill>
                <a:latin typeface="+mn-lt"/>
                <a:cs typeface="+mn-cs"/>
              </a:defRPr>
            </a:lvl1pPr>
          </a:lstStyle>
          <a:p>
            <a:pPr>
              <a:defRPr/>
            </a:pPr>
            <a:r>
              <a:rPr lang="en-US" dirty="0"/>
              <a:t>CEOS AC-VC-21 / ACSG Joint </a:t>
            </a:r>
            <a:r>
              <a:rPr lang="en-US" dirty="0" err="1"/>
              <a:t>Meteing</a:t>
            </a:r>
            <a:r>
              <a:rPr lang="en-US" dirty="0"/>
              <a:t> 2025, Takamatsu, Japan</a:t>
            </a:r>
            <a:endParaRPr lang="nl-BE" dirty="0"/>
          </a:p>
        </p:txBody>
      </p:sp>
      <p:sp>
        <p:nvSpPr>
          <p:cNvPr id="5" name="Footer Placeholder 4"/>
          <p:cNvSpPr>
            <a:spLocks noGrp="1"/>
          </p:cNvSpPr>
          <p:nvPr>
            <p:ph type="ftr" sz="quarter" idx="3"/>
          </p:nvPr>
        </p:nvSpPr>
        <p:spPr>
          <a:xfrm>
            <a:off x="6864086" y="6572300"/>
            <a:ext cx="3360373" cy="241076"/>
          </a:xfrm>
          <a:prstGeom prst="rect">
            <a:avLst/>
          </a:prstGeom>
        </p:spPr>
        <p:txBody>
          <a:bodyPr vert="horz" lIns="91440" tIns="45720" rIns="91440" bIns="45720" rtlCol="0" anchor="ctr"/>
          <a:lstStyle>
            <a:lvl1pPr algn="r" fontAlgn="auto">
              <a:spcBef>
                <a:spcPts val="0"/>
              </a:spcBef>
              <a:spcAft>
                <a:spcPts val="0"/>
              </a:spcAft>
              <a:defRPr sz="1200">
                <a:solidFill>
                  <a:srgbClr val="002060"/>
                </a:solidFill>
                <a:latin typeface="+mn-lt"/>
                <a:cs typeface="+mn-cs"/>
              </a:defRPr>
            </a:lvl1pPr>
          </a:lstStyle>
          <a:p>
            <a:pPr>
              <a:defRPr/>
            </a:pPr>
            <a:r>
              <a:rPr lang="nl-BE" dirty="0"/>
              <a:t>10-13 June 2025</a:t>
            </a:r>
          </a:p>
        </p:txBody>
      </p:sp>
      <p:sp>
        <p:nvSpPr>
          <p:cNvPr id="6" name="Slide Number Placeholder 5"/>
          <p:cNvSpPr>
            <a:spLocks noGrp="1"/>
          </p:cNvSpPr>
          <p:nvPr>
            <p:ph type="sldNum" sz="quarter" idx="4"/>
          </p:nvPr>
        </p:nvSpPr>
        <p:spPr>
          <a:xfrm>
            <a:off x="10533301" y="6550532"/>
            <a:ext cx="1152128" cy="262844"/>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AE7D770A-B1F4-432E-923A-38A2A408EDAF}" type="slidenum">
              <a:rPr lang="nl-BE"/>
              <a:pPr>
                <a:defRPr/>
              </a:pPr>
              <a:t>‹#›</a:t>
            </a:fld>
            <a:endParaRPr lang="nl-BE" dirty="0"/>
          </a:p>
        </p:txBody>
      </p:sp>
      <p:sp>
        <p:nvSpPr>
          <p:cNvPr id="7" name="TextBox 4"/>
          <p:cNvSpPr txBox="1">
            <a:spLocks noChangeArrowheads="1"/>
          </p:cNvSpPr>
          <p:nvPr/>
        </p:nvSpPr>
        <p:spPr bwMode="auto">
          <a:xfrm>
            <a:off x="-48125" y="1030288"/>
            <a:ext cx="12240126"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auto" hangingPunct="1">
              <a:spcBef>
                <a:spcPts val="0"/>
              </a:spcBef>
              <a:spcAft>
                <a:spcPts val="0"/>
              </a:spcAft>
              <a:defRPr/>
            </a:pPr>
            <a:r>
              <a:rPr lang="nl-BE" altLang="nl-BE" sz="400" dirty="0">
                <a:solidFill>
                  <a:srgbClr val="999999"/>
                </a:solidFill>
                <a:latin typeface="Verdana" pitchFamily="34" charset="0"/>
                <a:cs typeface="+mn-cs"/>
              </a:rPr>
              <a:t>BELGISCH INSTITUUT VOOR RUIMTE-AERONOMIE INSTITUT D’AERONOMIE SPATIALE DE BELGIQUE BELGIAN INSTITUTE OF SPACE AERONOMY BELGISCH INSTITUUT VOOR RUIMTE-AERONOMIE INSTITUT D’AERONOMIE SPATIALE DE BELGIQUE BELGIAN INSTITUTE OF SPACE AERONOMY BELGISCH INSTITUUT VOOR RUIMTE-AERONOMIE INSTITUT D’AERO</a:t>
            </a:r>
            <a:r>
              <a:rPr lang="nl-BE" altLang="nl-BE" sz="400" kern="1200" dirty="0">
                <a:solidFill>
                  <a:srgbClr val="999999"/>
                </a:solidFill>
                <a:latin typeface="Verdana" pitchFamily="34" charset="0"/>
                <a:ea typeface="+mn-ea"/>
                <a:cs typeface="Arial" charset="0"/>
              </a:rPr>
              <a:t>NOMIE SPATIALE DE BELGIQUE BELGIAN INSTITUTE OF SPACE AERONOMY BELGISCH INSTITUUT VOOR RUIM</a:t>
            </a:r>
            <a:endParaRPr lang="nl-BE" altLang="nl-BE" sz="400" dirty="0">
              <a:solidFill>
                <a:srgbClr val="999999"/>
              </a:solidFill>
              <a:latin typeface="Verdana" pitchFamily="34" charset="0"/>
              <a:cs typeface="+mn-cs"/>
            </a:endParaRPr>
          </a:p>
        </p:txBody>
      </p:sp>
    </p:spTree>
  </p:cSld>
  <p:clrMap bg1="lt1" tx1="dk1" bg2="lt2" tx2="dk2" accent1="accent1" accent2="accent2" accent3="accent3" accent4="accent4" accent5="accent5" accent6="accent6" hlink="hlink" folHlink="folHlink"/>
  <p:sldLayoutIdLst>
    <p:sldLayoutId id="2147483895" r:id="rId1"/>
    <p:sldLayoutId id="2147483885" r:id="rId2"/>
    <p:sldLayoutId id="2147483886" r:id="rId3"/>
    <p:sldLayoutId id="2147483887" r:id="rId4"/>
    <p:sldLayoutId id="2147483888" r:id="rId5"/>
    <p:sldLayoutId id="2147483889" r:id="rId6"/>
    <p:sldLayoutId id="2147483890" r:id="rId7"/>
    <p:sldLayoutId id="2147483891" r:id="rId8"/>
    <p:sldLayoutId id="2147483892" r:id="rId9"/>
    <p:sldLayoutId id="2147483893" r:id="rId10"/>
    <p:sldLayoutId id="2147483894" r:id="rId11"/>
  </p:sldLayoutIdLst>
  <p:hf hdr="0"/>
  <p:txStyles>
    <p:titleStyle>
      <a:lvl1pPr algn="l" rtl="0" eaLnBrk="0" fontAlgn="base" hangingPunct="0">
        <a:spcBef>
          <a:spcPct val="0"/>
        </a:spcBef>
        <a:spcAft>
          <a:spcPct val="0"/>
        </a:spcAft>
        <a:defRPr sz="4400" kern="1200">
          <a:solidFill>
            <a:srgbClr val="002060"/>
          </a:solidFill>
          <a:latin typeface="Gill Sans MT" panose="020B0502020104020203" pitchFamily="34" charset="0"/>
          <a:ea typeface="+mj-ea"/>
          <a:cs typeface="+mj-cs"/>
        </a:defRPr>
      </a:lvl1pPr>
      <a:lvl2pPr algn="l" rtl="0" eaLnBrk="0" fontAlgn="base" hangingPunct="0">
        <a:spcBef>
          <a:spcPct val="0"/>
        </a:spcBef>
        <a:spcAft>
          <a:spcPct val="0"/>
        </a:spcAft>
        <a:defRPr sz="4400">
          <a:solidFill>
            <a:srgbClr val="002060"/>
          </a:solidFill>
          <a:latin typeface="Gill Sans MT" pitchFamily="34" charset="0"/>
        </a:defRPr>
      </a:lvl2pPr>
      <a:lvl3pPr algn="l" rtl="0" eaLnBrk="0" fontAlgn="base" hangingPunct="0">
        <a:spcBef>
          <a:spcPct val="0"/>
        </a:spcBef>
        <a:spcAft>
          <a:spcPct val="0"/>
        </a:spcAft>
        <a:defRPr sz="4400">
          <a:solidFill>
            <a:srgbClr val="002060"/>
          </a:solidFill>
          <a:latin typeface="Gill Sans MT" pitchFamily="34" charset="0"/>
        </a:defRPr>
      </a:lvl3pPr>
      <a:lvl4pPr algn="l" rtl="0" eaLnBrk="0" fontAlgn="base" hangingPunct="0">
        <a:spcBef>
          <a:spcPct val="0"/>
        </a:spcBef>
        <a:spcAft>
          <a:spcPct val="0"/>
        </a:spcAft>
        <a:defRPr sz="4400">
          <a:solidFill>
            <a:srgbClr val="002060"/>
          </a:solidFill>
          <a:latin typeface="Gill Sans MT" pitchFamily="34" charset="0"/>
        </a:defRPr>
      </a:lvl4pPr>
      <a:lvl5pPr algn="l" rtl="0" eaLnBrk="0" fontAlgn="base" hangingPunct="0">
        <a:spcBef>
          <a:spcPct val="0"/>
        </a:spcBef>
        <a:spcAft>
          <a:spcPct val="0"/>
        </a:spcAft>
        <a:defRPr sz="4400">
          <a:solidFill>
            <a:srgbClr val="002060"/>
          </a:solidFill>
          <a:latin typeface="Gill Sans MT" pitchFamily="34" charset="0"/>
        </a:defRPr>
      </a:lvl5pPr>
      <a:lvl6pPr marL="457200" algn="l" rtl="0" fontAlgn="base">
        <a:spcBef>
          <a:spcPct val="0"/>
        </a:spcBef>
        <a:spcAft>
          <a:spcPct val="0"/>
        </a:spcAft>
        <a:defRPr sz="4400">
          <a:solidFill>
            <a:srgbClr val="002060"/>
          </a:solidFill>
          <a:latin typeface="Gill Sans MT" pitchFamily="34" charset="0"/>
        </a:defRPr>
      </a:lvl6pPr>
      <a:lvl7pPr marL="914400" algn="l" rtl="0" fontAlgn="base">
        <a:spcBef>
          <a:spcPct val="0"/>
        </a:spcBef>
        <a:spcAft>
          <a:spcPct val="0"/>
        </a:spcAft>
        <a:defRPr sz="4400">
          <a:solidFill>
            <a:srgbClr val="002060"/>
          </a:solidFill>
          <a:latin typeface="Gill Sans MT" pitchFamily="34" charset="0"/>
        </a:defRPr>
      </a:lvl7pPr>
      <a:lvl8pPr marL="1371600" algn="l" rtl="0" fontAlgn="base">
        <a:spcBef>
          <a:spcPct val="0"/>
        </a:spcBef>
        <a:spcAft>
          <a:spcPct val="0"/>
        </a:spcAft>
        <a:defRPr sz="4400">
          <a:solidFill>
            <a:srgbClr val="002060"/>
          </a:solidFill>
          <a:latin typeface="Gill Sans MT" pitchFamily="34" charset="0"/>
        </a:defRPr>
      </a:lvl8pPr>
      <a:lvl9pPr marL="1828800" algn="l" rtl="0" fontAlgn="base">
        <a:spcBef>
          <a:spcPct val="0"/>
        </a:spcBef>
        <a:spcAft>
          <a:spcPct val="0"/>
        </a:spcAft>
        <a:defRPr sz="4400">
          <a:solidFill>
            <a:srgbClr val="002060"/>
          </a:solidFill>
          <a:latin typeface="Gill Sans MT"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Gill Sans MT" panose="020B0502020104020203" pitchFamily="34" charset="0"/>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Gill Sans MT" panose="020B0502020104020203" pitchFamily="34" charset="0"/>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Gill Sans MT" panose="020B0502020104020203" pitchFamily="34" charset="0"/>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Gill Sans MT" panose="020B0502020104020203" pitchFamily="34" charset="0"/>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Gill Sans MT" panose="020B0502020104020203"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1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12.xml.rels><?xml version="1.0" encoding="UTF-8" standalone="yes"?>
<Relationships xmlns="http://schemas.openxmlformats.org/package/2006/relationships"><Relationship Id="rId2" Type="http://schemas.openxmlformats.org/officeDocument/2006/relationships/hyperlink" Target="https://doi.org/10.3390/rs16234523"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3" Type="http://schemas.openxmlformats.org/officeDocument/2006/relationships/image" Target="../media/image16.png"/><Relationship Id="rId18" Type="http://schemas.openxmlformats.org/officeDocument/2006/relationships/image" Target="../media/image21.jpeg"/><Relationship Id="rId26" Type="http://schemas.openxmlformats.org/officeDocument/2006/relationships/image" Target="../media/image25.png"/><Relationship Id="rId3" Type="http://schemas.openxmlformats.org/officeDocument/2006/relationships/image" Target="../media/image6.png"/><Relationship Id="rId21" Type="http://schemas.openxmlformats.org/officeDocument/2006/relationships/image" Target="../media/image3.png"/><Relationship Id="rId34" Type="http://schemas.openxmlformats.org/officeDocument/2006/relationships/image" Target="../media/image33.png"/><Relationship Id="rId7" Type="http://schemas.openxmlformats.org/officeDocument/2006/relationships/image" Target="../media/image10.gif"/><Relationship Id="rId12" Type="http://schemas.openxmlformats.org/officeDocument/2006/relationships/image" Target="../media/image15.png"/><Relationship Id="rId17" Type="http://schemas.openxmlformats.org/officeDocument/2006/relationships/image" Target="../media/image20.jpeg"/><Relationship Id="rId25" Type="http://schemas.openxmlformats.org/officeDocument/2006/relationships/image" Target="../media/image24.png"/><Relationship Id="rId33" Type="http://schemas.openxmlformats.org/officeDocument/2006/relationships/image" Target="../media/image32.png"/><Relationship Id="rId2" Type="http://schemas.openxmlformats.org/officeDocument/2006/relationships/notesSlide" Target="../notesSlides/notesSlide2.xml"/><Relationship Id="rId16" Type="http://schemas.openxmlformats.org/officeDocument/2006/relationships/image" Target="../media/image19.jpeg"/><Relationship Id="rId20" Type="http://schemas.openxmlformats.org/officeDocument/2006/relationships/image" Target="../media/image2.png"/><Relationship Id="rId29"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9.jpeg"/><Relationship Id="rId11" Type="http://schemas.openxmlformats.org/officeDocument/2006/relationships/image" Target="../media/image14.png"/><Relationship Id="rId24" Type="http://schemas.openxmlformats.org/officeDocument/2006/relationships/image" Target="../media/image23.jpeg"/><Relationship Id="rId32" Type="http://schemas.openxmlformats.org/officeDocument/2006/relationships/image" Target="../media/image31.png"/><Relationship Id="rId5" Type="http://schemas.openxmlformats.org/officeDocument/2006/relationships/image" Target="../media/image8.png"/><Relationship Id="rId15" Type="http://schemas.openxmlformats.org/officeDocument/2006/relationships/image" Target="../media/image18.png"/><Relationship Id="rId23" Type="http://schemas.openxmlformats.org/officeDocument/2006/relationships/image" Target="../media/image22.png"/><Relationship Id="rId28" Type="http://schemas.openxmlformats.org/officeDocument/2006/relationships/image" Target="../media/image27.png"/><Relationship Id="rId10" Type="http://schemas.openxmlformats.org/officeDocument/2006/relationships/image" Target="../media/image13.wmf"/><Relationship Id="rId19" Type="http://schemas.openxmlformats.org/officeDocument/2006/relationships/image" Target="../media/image5.png"/><Relationship Id="rId31" Type="http://schemas.openxmlformats.org/officeDocument/2006/relationships/image" Target="../media/image30.png"/><Relationship Id="rId4" Type="http://schemas.openxmlformats.org/officeDocument/2006/relationships/image" Target="../media/image7.jpeg"/><Relationship Id="rId9" Type="http://schemas.openxmlformats.org/officeDocument/2006/relationships/image" Target="../media/image12.wmf"/><Relationship Id="rId14" Type="http://schemas.openxmlformats.org/officeDocument/2006/relationships/image" Target="../media/image17.jpeg"/><Relationship Id="rId22" Type="http://schemas.openxmlformats.org/officeDocument/2006/relationships/image" Target="../media/image4.png"/><Relationship Id="rId27" Type="http://schemas.openxmlformats.org/officeDocument/2006/relationships/image" Target="../media/image26.png"/><Relationship Id="rId30" Type="http://schemas.openxmlformats.org/officeDocument/2006/relationships/image" Target="../media/image29.png"/><Relationship Id="rId35" Type="http://schemas.openxmlformats.org/officeDocument/2006/relationships/image" Target="../media/image34.jpg"/><Relationship Id="rId8" Type="http://schemas.openxmlformats.org/officeDocument/2006/relationships/image" Target="../media/image11.wmf"/></Relationships>
</file>

<file path=ppt/slides/_rels/slide3.xml.rels><?xml version="1.0" encoding="UTF-8" standalone="yes"?>
<Relationships xmlns="http://schemas.openxmlformats.org/package/2006/relationships"><Relationship Id="rId8" Type="http://schemas.openxmlformats.org/officeDocument/2006/relationships/image" Target="../media/image38.emf"/><Relationship Id="rId3" Type="http://schemas.openxmlformats.org/officeDocument/2006/relationships/image" Target="../media/image35.png"/><Relationship Id="rId7" Type="http://schemas.openxmlformats.org/officeDocument/2006/relationships/oleObject" Target="../embeddings/oleObject1.bin"/><Relationship Id="rId12"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7.png"/><Relationship Id="rId11" Type="http://schemas.openxmlformats.org/officeDocument/2006/relationships/image" Target="../media/image41.png"/><Relationship Id="rId5" Type="http://schemas.openxmlformats.org/officeDocument/2006/relationships/image" Target="../media/image1.png"/><Relationship Id="rId10" Type="http://schemas.openxmlformats.org/officeDocument/2006/relationships/image" Target="../media/image40.png"/><Relationship Id="rId4" Type="http://schemas.openxmlformats.org/officeDocument/2006/relationships/image" Target="../media/image36.png"/><Relationship Id="rId9" Type="http://schemas.openxmlformats.org/officeDocument/2006/relationships/image" Target="../media/image39.jpg"/></Relationships>
</file>

<file path=ppt/slides/_rels/slide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image" Target="../media/image45.jpg"/><Relationship Id="rId7" Type="http://schemas.openxmlformats.org/officeDocument/2006/relationships/image" Target="../media/image49.jp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48.png"/><Relationship Id="rId11" Type="http://schemas.openxmlformats.org/officeDocument/2006/relationships/image" Target="../media/image53.png"/><Relationship Id="rId5" Type="http://schemas.openxmlformats.org/officeDocument/2006/relationships/image" Target="../media/image47.png"/><Relationship Id="rId10" Type="http://schemas.openxmlformats.org/officeDocument/2006/relationships/image" Target="../media/image52.jpeg"/><Relationship Id="rId4" Type="http://schemas.openxmlformats.org/officeDocument/2006/relationships/image" Target="../media/image46.png"/><Relationship Id="rId9" Type="http://schemas.openxmlformats.org/officeDocument/2006/relationships/image" Target="../media/image51.jpeg"/></Relationships>
</file>

<file path=ppt/slides/_rels/slide7.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image" Target="../media/image54.png"/><Relationship Id="rId7" Type="http://schemas.openxmlformats.org/officeDocument/2006/relationships/image" Target="../media/image50.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9.jpg"/><Relationship Id="rId5" Type="http://schemas.openxmlformats.org/officeDocument/2006/relationships/image" Target="../media/image45.jpg"/><Relationship Id="rId4" Type="http://schemas.openxmlformats.org/officeDocument/2006/relationships/image" Target="../media/image55.png"/><Relationship Id="rId9" Type="http://schemas.openxmlformats.org/officeDocument/2006/relationships/image" Target="../media/image52.jpeg"/></Relationships>
</file>

<file path=ppt/slides/_rels/slide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58.png"/><Relationship Id="rId4" Type="http://schemas.openxmlformats.org/officeDocument/2006/relationships/image" Target="../media/image57.png"/></Relationships>
</file>

<file path=ppt/slides/_rels/slide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AE616627-E8EF-420A-1DBB-2C0CDE31F130}"/>
              </a:ext>
            </a:extLst>
          </p:cNvPr>
          <p:cNvSpPr>
            <a:spLocks noGrp="1"/>
          </p:cNvSpPr>
          <p:nvPr>
            <p:ph type="ctrTitle"/>
          </p:nvPr>
        </p:nvSpPr>
        <p:spPr>
          <a:xfrm>
            <a:off x="228598" y="2253681"/>
            <a:ext cx="11734801" cy="1472430"/>
          </a:xfrm>
        </p:spPr>
        <p:txBody>
          <a:bodyPr/>
          <a:lstStyle/>
          <a:p>
            <a:pPr algn="ctr"/>
            <a:r>
              <a:rPr lang="en-US" sz="4000" b="1" dirty="0">
                <a:latin typeface="+mn-lt"/>
              </a:rPr>
              <a:t>Overview and First Results from the Third </a:t>
            </a:r>
            <a:r>
              <a:rPr lang="en-US" sz="4000" b="1" u="sng" dirty="0">
                <a:latin typeface="+mn-lt"/>
              </a:rPr>
              <a:t>C</a:t>
            </a:r>
            <a:r>
              <a:rPr lang="en-US" sz="4000" b="1" dirty="0">
                <a:latin typeface="+mn-lt"/>
              </a:rPr>
              <a:t>abauw </a:t>
            </a:r>
            <a:r>
              <a:rPr lang="en-US" sz="4000" b="1" u="sng" dirty="0">
                <a:latin typeface="+mn-lt"/>
              </a:rPr>
              <a:t>In</a:t>
            </a:r>
            <a:r>
              <a:rPr lang="en-US" sz="4000" b="1" dirty="0">
                <a:latin typeface="+mn-lt"/>
              </a:rPr>
              <a:t>tercomparison of UV-Vis </a:t>
            </a:r>
            <a:r>
              <a:rPr lang="en-US" sz="4000" b="1" u="sng" dirty="0">
                <a:latin typeface="+mn-lt"/>
              </a:rPr>
              <a:t>D</a:t>
            </a:r>
            <a:r>
              <a:rPr lang="en-US" sz="4000" b="1" dirty="0">
                <a:latin typeface="+mn-lt"/>
              </a:rPr>
              <a:t>OAS </a:t>
            </a:r>
            <a:r>
              <a:rPr lang="en-US" sz="4000" b="1" u="sng" dirty="0">
                <a:latin typeface="+mn-lt"/>
              </a:rPr>
              <a:t>I</a:t>
            </a:r>
            <a:r>
              <a:rPr lang="en-US" sz="4000" b="1" dirty="0">
                <a:latin typeface="+mn-lt"/>
              </a:rPr>
              <a:t>nstruments</a:t>
            </a:r>
            <a:endParaRPr lang="en-BE" sz="4000" b="1" dirty="0">
              <a:latin typeface="+mn-lt"/>
            </a:endParaRPr>
          </a:p>
        </p:txBody>
      </p:sp>
      <p:sp>
        <p:nvSpPr>
          <p:cNvPr id="17" name="Subtitle 16">
            <a:extLst>
              <a:ext uri="{FF2B5EF4-FFF2-40B4-BE49-F238E27FC236}">
                <a16:creationId xmlns:a16="http://schemas.microsoft.com/office/drawing/2014/main" id="{DEF6CF34-6A51-957B-BE5A-702D062E47B8}"/>
              </a:ext>
            </a:extLst>
          </p:cNvPr>
          <p:cNvSpPr>
            <a:spLocks noGrp="1"/>
          </p:cNvSpPr>
          <p:nvPr>
            <p:ph type="subTitle" idx="1"/>
          </p:nvPr>
        </p:nvSpPr>
        <p:spPr>
          <a:xfrm>
            <a:off x="1027802" y="3812788"/>
            <a:ext cx="10136391" cy="2640548"/>
          </a:xfrm>
        </p:spPr>
        <p:txBody>
          <a:bodyPr/>
          <a:lstStyle/>
          <a:p>
            <a:r>
              <a:rPr lang="en-US" sz="2000" b="1" u="sng" dirty="0">
                <a:solidFill>
                  <a:schemeClr val="bg1">
                    <a:lumMod val="50000"/>
                  </a:schemeClr>
                </a:solidFill>
                <a:latin typeface="+mn-lt"/>
              </a:rPr>
              <a:t>M</a:t>
            </a:r>
            <a:r>
              <a:rPr lang="en-US" sz="1800" b="1" u="sng" dirty="0">
                <a:solidFill>
                  <a:schemeClr val="bg1">
                    <a:lumMod val="50000"/>
                  </a:schemeClr>
                </a:solidFill>
                <a:latin typeface="+mn-lt"/>
              </a:rPr>
              <a:t>. Van Roozendael</a:t>
            </a:r>
            <a:r>
              <a:rPr lang="en-US" sz="1800" dirty="0">
                <a:solidFill>
                  <a:schemeClr val="bg1">
                    <a:lumMod val="50000"/>
                  </a:schemeClr>
                </a:solidFill>
                <a:latin typeface="+mn-lt"/>
              </a:rPr>
              <a:t>, A. </a:t>
            </a:r>
            <a:r>
              <a:rPr lang="en-US" sz="1800" dirty="0" err="1">
                <a:solidFill>
                  <a:schemeClr val="bg1">
                    <a:lumMod val="50000"/>
                  </a:schemeClr>
                </a:solidFill>
                <a:latin typeface="+mn-lt"/>
              </a:rPr>
              <a:t>Apituley</a:t>
            </a:r>
            <a:r>
              <a:rPr lang="en-US" sz="1800" dirty="0">
                <a:solidFill>
                  <a:schemeClr val="bg1">
                    <a:lumMod val="50000"/>
                  </a:schemeClr>
                </a:solidFill>
                <a:latin typeface="+mn-lt"/>
              </a:rPr>
              <a:t>, K. Kreher, D. Alves Gouveia, D. Bortoli, E. Castelli, A. Cede, Ka Lok Chan, E. </a:t>
            </a:r>
            <a:r>
              <a:rPr lang="en-US" sz="1800" dirty="0" err="1">
                <a:solidFill>
                  <a:schemeClr val="bg1">
                    <a:lumMod val="50000"/>
                  </a:schemeClr>
                </a:solidFill>
                <a:latin typeface="+mn-lt"/>
              </a:rPr>
              <a:t>Dekemper</a:t>
            </a:r>
            <a:r>
              <a:rPr lang="en-US" sz="1800" dirty="0">
                <a:solidFill>
                  <a:schemeClr val="bg1">
                    <a:lumMod val="50000"/>
                  </a:schemeClr>
                </a:solidFill>
                <a:latin typeface="+mn-lt"/>
              </a:rPr>
              <a:t>, C. </a:t>
            </a:r>
            <a:r>
              <a:rPr lang="en-US" sz="1800" dirty="0" err="1">
                <a:solidFill>
                  <a:schemeClr val="bg1">
                    <a:lumMod val="50000"/>
                  </a:schemeClr>
                </a:solidFill>
                <a:latin typeface="+mn-lt"/>
              </a:rPr>
              <a:t>Fayt</a:t>
            </a:r>
            <a:r>
              <a:rPr lang="en-US" sz="1800" dirty="0">
                <a:solidFill>
                  <a:schemeClr val="bg1">
                    <a:lumMod val="50000"/>
                  </a:schemeClr>
                </a:solidFill>
                <a:latin typeface="+mn-lt"/>
              </a:rPr>
              <a:t>, U. </a:t>
            </a:r>
            <a:r>
              <a:rPr lang="en-US" sz="1800" dirty="0" err="1">
                <a:solidFill>
                  <a:schemeClr val="bg1">
                    <a:lumMod val="50000"/>
                  </a:schemeClr>
                </a:solidFill>
                <a:latin typeface="+mn-lt"/>
              </a:rPr>
              <a:t>Frieß</a:t>
            </a:r>
            <a:r>
              <a:rPr lang="en-US" sz="1800" dirty="0">
                <a:solidFill>
                  <a:schemeClr val="bg1">
                    <a:lumMod val="50000"/>
                  </a:schemeClr>
                </a:solidFill>
                <a:latin typeface="+mn-lt"/>
              </a:rPr>
              <a:t>, M. M. Friedrich, E. </a:t>
            </a:r>
            <a:r>
              <a:rPr lang="en-US" sz="1800" dirty="0" err="1">
                <a:solidFill>
                  <a:schemeClr val="bg1">
                    <a:lumMod val="50000"/>
                  </a:schemeClr>
                </a:solidFill>
                <a:latin typeface="+mn-lt"/>
              </a:rPr>
              <a:t>Frins</a:t>
            </a:r>
            <a:r>
              <a:rPr lang="en-US" sz="1800" dirty="0">
                <a:solidFill>
                  <a:schemeClr val="bg1">
                    <a:lumMod val="50000"/>
                  </a:schemeClr>
                </a:solidFill>
                <a:latin typeface="+mn-lt"/>
              </a:rPr>
              <a:t>, P. </a:t>
            </a:r>
            <a:r>
              <a:rPr lang="en-US" sz="1800" dirty="0" err="1">
                <a:solidFill>
                  <a:schemeClr val="bg1">
                    <a:lumMod val="50000"/>
                  </a:schemeClr>
                </a:solidFill>
                <a:latin typeface="+mn-lt"/>
              </a:rPr>
              <a:t>Goloub</a:t>
            </a:r>
            <a:r>
              <a:rPr lang="en-US" sz="1800" dirty="0">
                <a:solidFill>
                  <a:schemeClr val="bg1">
                    <a:lumMod val="50000"/>
                  </a:schemeClr>
                </a:solidFill>
                <a:latin typeface="+mn-lt"/>
              </a:rPr>
              <a:t>, </a:t>
            </a:r>
            <a:r>
              <a:rPr lang="en-US" sz="1800" dirty="0" err="1">
                <a:solidFill>
                  <a:schemeClr val="bg1">
                    <a:lumMod val="50000"/>
                  </a:schemeClr>
                </a:solidFill>
                <a:latin typeface="+mn-lt"/>
              </a:rPr>
              <a:t>Hyunkee</a:t>
            </a:r>
            <a:r>
              <a:rPr lang="en-US" sz="1800" dirty="0">
                <a:solidFill>
                  <a:schemeClr val="bg1">
                    <a:lumMod val="50000"/>
                  </a:schemeClr>
                </a:solidFill>
                <a:latin typeface="+mn-lt"/>
              </a:rPr>
              <a:t> Hong, D. </a:t>
            </a:r>
            <a:r>
              <a:rPr lang="en-US" sz="1800" dirty="0" err="1">
                <a:solidFill>
                  <a:schemeClr val="bg1">
                    <a:lumMod val="50000"/>
                  </a:schemeClr>
                </a:solidFill>
                <a:latin typeface="+mn-lt"/>
              </a:rPr>
              <a:t>Karagkiozidis</a:t>
            </a:r>
            <a:r>
              <a:rPr lang="en-US" sz="1800" dirty="0">
                <a:solidFill>
                  <a:schemeClr val="bg1">
                    <a:lumMod val="50000"/>
                  </a:schemeClr>
                </a:solidFill>
                <a:latin typeface="+mn-lt"/>
              </a:rPr>
              <a:t>, Hyeong-Ahn Kwon, J-C. Lambert, J. </a:t>
            </a:r>
            <a:r>
              <a:rPr lang="en-US" sz="1800" dirty="0" err="1">
                <a:solidFill>
                  <a:schemeClr val="bg1">
                    <a:lumMod val="50000"/>
                  </a:schemeClr>
                </a:solidFill>
                <a:latin typeface="+mn-lt"/>
              </a:rPr>
              <a:t>Lampel</a:t>
            </a:r>
            <a:r>
              <a:rPr lang="en-US" sz="1800" dirty="0">
                <a:solidFill>
                  <a:schemeClr val="bg1">
                    <a:lumMod val="50000"/>
                  </a:schemeClr>
                </a:solidFill>
                <a:latin typeface="+mn-lt"/>
              </a:rPr>
              <a:t>, T. Leblanc, Ang Li, E. </a:t>
            </a:r>
            <a:r>
              <a:rPr lang="en-US" sz="1800" dirty="0" err="1">
                <a:solidFill>
                  <a:schemeClr val="bg1">
                    <a:lumMod val="50000"/>
                  </a:schemeClr>
                </a:solidFill>
                <a:latin typeface="+mn-lt"/>
              </a:rPr>
              <a:t>Spinei</a:t>
            </a:r>
            <a:r>
              <a:rPr lang="en-US" sz="1800" dirty="0">
                <a:solidFill>
                  <a:schemeClr val="bg1">
                    <a:lumMod val="50000"/>
                  </a:schemeClr>
                </a:solidFill>
                <a:latin typeface="+mn-lt"/>
              </a:rPr>
              <a:t> Lind, Cheng Liu, H. Wai Leung Mak, A. </a:t>
            </a:r>
            <a:r>
              <a:rPr lang="en-US" sz="1800" dirty="0" err="1">
                <a:solidFill>
                  <a:schemeClr val="bg1">
                    <a:lumMod val="50000"/>
                  </a:schemeClr>
                </a:solidFill>
                <a:latin typeface="+mn-lt"/>
              </a:rPr>
              <a:t>Merlaud</a:t>
            </a:r>
            <a:r>
              <a:rPr lang="en-US" sz="1800" dirty="0">
                <a:solidFill>
                  <a:schemeClr val="bg1">
                    <a:lumMod val="50000"/>
                  </a:schemeClr>
                </a:solidFill>
                <a:latin typeface="+mn-lt"/>
              </a:rPr>
              <a:t>, S. </a:t>
            </a:r>
            <a:r>
              <a:rPr lang="en-US" sz="1800" dirty="0" err="1">
                <a:solidFill>
                  <a:schemeClr val="bg1">
                    <a:lumMod val="50000"/>
                  </a:schemeClr>
                </a:solidFill>
                <a:latin typeface="+mn-lt"/>
              </a:rPr>
              <a:t>Morhenn</a:t>
            </a:r>
            <a:r>
              <a:rPr lang="en-US" sz="1800" dirty="0">
                <a:solidFill>
                  <a:schemeClr val="bg1">
                    <a:lumMod val="50000"/>
                  </a:schemeClr>
                </a:solidFill>
                <a:latin typeface="+mn-lt"/>
              </a:rPr>
              <a:t>, M. Navarro-Comas, Gyeong Park, A. </a:t>
            </a:r>
            <a:r>
              <a:rPr lang="en-US" sz="1800" dirty="0" err="1">
                <a:solidFill>
                  <a:schemeClr val="bg1">
                    <a:lumMod val="50000"/>
                  </a:schemeClr>
                </a:solidFill>
                <a:latin typeface="+mn-lt"/>
              </a:rPr>
              <a:t>Pazmino</a:t>
            </a:r>
            <a:r>
              <a:rPr lang="en-US" sz="1800" dirty="0">
                <a:solidFill>
                  <a:schemeClr val="bg1">
                    <a:lumMod val="50000"/>
                  </a:schemeClr>
                </a:solidFill>
                <a:latin typeface="+mn-lt"/>
              </a:rPr>
              <a:t>, A. </a:t>
            </a:r>
            <a:r>
              <a:rPr lang="en-US" sz="1800" dirty="0" err="1">
                <a:solidFill>
                  <a:schemeClr val="bg1">
                    <a:lumMod val="50000"/>
                  </a:schemeClr>
                </a:solidFill>
                <a:latin typeface="+mn-lt"/>
              </a:rPr>
              <a:t>Piters</a:t>
            </a:r>
            <a:r>
              <a:rPr lang="en-US" sz="1800" dirty="0">
                <a:solidFill>
                  <a:schemeClr val="bg1">
                    <a:lumMod val="50000"/>
                  </a:schemeClr>
                </a:solidFill>
                <a:latin typeface="+mn-lt"/>
              </a:rPr>
              <a:t>, A. </a:t>
            </a:r>
            <a:r>
              <a:rPr lang="en-US" sz="1800" dirty="0" err="1">
                <a:solidFill>
                  <a:schemeClr val="bg1">
                    <a:lumMod val="50000"/>
                  </a:schemeClr>
                </a:solidFill>
                <a:latin typeface="+mn-lt"/>
              </a:rPr>
              <a:t>Redondas</a:t>
            </a:r>
            <a:r>
              <a:rPr lang="en-US" sz="1800" dirty="0">
                <a:solidFill>
                  <a:schemeClr val="bg1">
                    <a:lumMod val="50000"/>
                  </a:schemeClr>
                </a:solidFill>
                <a:latin typeface="+mn-lt"/>
              </a:rPr>
              <a:t>, A. Richter, C. Rivera-Cardenas, R. G. Ryan, I. </a:t>
            </a:r>
            <a:r>
              <a:rPr lang="en-US" sz="1800" dirty="0" err="1">
                <a:solidFill>
                  <a:schemeClr val="bg1">
                    <a:lumMod val="50000"/>
                  </a:schemeClr>
                </a:solidFill>
                <a:latin typeface="+mn-lt"/>
              </a:rPr>
              <a:t>Stachlewska</a:t>
            </a:r>
            <a:r>
              <a:rPr lang="en-US" sz="1800" dirty="0">
                <a:solidFill>
                  <a:schemeClr val="bg1">
                    <a:lumMod val="50000"/>
                  </a:schemeClr>
                </a:solidFill>
                <a:latin typeface="+mn-lt"/>
              </a:rPr>
              <a:t>, K. Strong, F. Tack, M. </a:t>
            </a:r>
            <a:r>
              <a:rPr lang="en-US" sz="1800" dirty="0" err="1">
                <a:solidFill>
                  <a:schemeClr val="bg1">
                    <a:lumMod val="50000"/>
                  </a:schemeClr>
                </a:solidFill>
                <a:latin typeface="+mn-lt"/>
              </a:rPr>
              <a:t>Tiefengraber</a:t>
            </a:r>
            <a:r>
              <a:rPr lang="en-US" sz="1800" dirty="0">
                <a:solidFill>
                  <a:schemeClr val="bg1">
                    <a:lumMod val="50000"/>
                  </a:schemeClr>
                </a:solidFill>
                <a:latin typeface="+mn-lt"/>
              </a:rPr>
              <a:t>, W. Van Roy, T. Wagner, P. Xie, S. Ziegler, A. </a:t>
            </a:r>
            <a:r>
              <a:rPr lang="en-US" sz="1800" dirty="0" err="1">
                <a:solidFill>
                  <a:schemeClr val="bg1">
                    <a:lumMod val="50000"/>
                  </a:schemeClr>
                </a:solidFill>
                <a:latin typeface="+mn-lt"/>
              </a:rPr>
              <a:t>Dehn</a:t>
            </a:r>
            <a:endParaRPr lang="en-US" sz="1800" dirty="0">
              <a:solidFill>
                <a:schemeClr val="bg1">
                  <a:lumMod val="50000"/>
                </a:schemeClr>
              </a:solidFill>
              <a:latin typeface="+mn-lt"/>
            </a:endParaRPr>
          </a:p>
          <a:p>
            <a:endParaRPr lang="en-US" sz="1800" dirty="0">
              <a:solidFill>
                <a:schemeClr val="bg1">
                  <a:lumMod val="50000"/>
                </a:schemeClr>
              </a:solidFill>
              <a:latin typeface="+mn-lt"/>
            </a:endParaRPr>
          </a:p>
          <a:p>
            <a:r>
              <a:rPr lang="en-US" sz="1800" dirty="0">
                <a:solidFill>
                  <a:schemeClr val="bg1">
                    <a:lumMod val="50000"/>
                  </a:schemeClr>
                </a:solidFill>
                <a:latin typeface="+mn-lt"/>
              </a:rPr>
              <a:t>and the CINDI-3 Scientific Team</a:t>
            </a:r>
            <a:endParaRPr lang="en-BE" sz="1800" dirty="0">
              <a:solidFill>
                <a:schemeClr val="bg1">
                  <a:lumMod val="50000"/>
                </a:schemeClr>
              </a:solidFill>
              <a:latin typeface="+mn-lt"/>
            </a:endParaRPr>
          </a:p>
        </p:txBody>
      </p:sp>
      <p:sp>
        <p:nvSpPr>
          <p:cNvPr id="9" name="Slide Number Placeholder 8">
            <a:extLst>
              <a:ext uri="{FF2B5EF4-FFF2-40B4-BE49-F238E27FC236}">
                <a16:creationId xmlns:a16="http://schemas.microsoft.com/office/drawing/2014/main" id="{395E57D4-2291-B955-6F47-551E41D590D1}"/>
              </a:ext>
            </a:extLst>
          </p:cNvPr>
          <p:cNvSpPr>
            <a:spLocks noGrp="1"/>
          </p:cNvSpPr>
          <p:nvPr>
            <p:ph type="sldNum" sz="quarter" idx="12"/>
          </p:nvPr>
        </p:nvSpPr>
        <p:spPr/>
        <p:txBody>
          <a:bodyPr/>
          <a:lstStyle/>
          <a:p>
            <a:pPr>
              <a:defRPr/>
            </a:pPr>
            <a:fld id="{785CEB3F-7B9B-4E86-9165-EC76754906B3}" type="slidenum">
              <a:rPr lang="nl-BE" smtClean="0"/>
              <a:pPr>
                <a:defRPr/>
              </a:pPr>
              <a:t>1</a:t>
            </a:fld>
            <a:endParaRPr lang="nl-BE" dirty="0"/>
          </a:p>
        </p:txBody>
      </p:sp>
      <p:pic>
        <p:nvPicPr>
          <p:cNvPr id="19" name="Picture 18">
            <a:extLst>
              <a:ext uri="{FF2B5EF4-FFF2-40B4-BE49-F238E27FC236}">
                <a16:creationId xmlns:a16="http://schemas.microsoft.com/office/drawing/2014/main" id="{C38F782E-1DFD-E870-335B-8F1EA368D48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20794" y="62385"/>
            <a:ext cx="3246388" cy="2021653"/>
          </a:xfrm>
          <a:prstGeom prst="rect">
            <a:avLst/>
          </a:prstGeom>
        </p:spPr>
      </p:pic>
      <p:pic>
        <p:nvPicPr>
          <p:cNvPr id="5" name="Picture 4" descr="A logo with blue letters&#10;&#10;Description automatically generated">
            <a:extLst>
              <a:ext uri="{FF2B5EF4-FFF2-40B4-BE49-F238E27FC236}">
                <a16:creationId xmlns:a16="http://schemas.microsoft.com/office/drawing/2014/main" id="{A71EDC3A-7954-21A6-335B-2F11D79B7FF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1760" y="519399"/>
            <a:ext cx="1667132" cy="1109401"/>
          </a:xfrm>
          <a:prstGeom prst="rect">
            <a:avLst/>
          </a:prstGeom>
        </p:spPr>
      </p:pic>
      <p:pic>
        <p:nvPicPr>
          <p:cNvPr id="6" name="Picture 5">
            <a:extLst>
              <a:ext uri="{FF2B5EF4-FFF2-40B4-BE49-F238E27FC236}">
                <a16:creationId xmlns:a16="http://schemas.microsoft.com/office/drawing/2014/main" id="{66B8D1EB-6CEC-14F1-97FC-8D12C8841D9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78143" y="584134"/>
            <a:ext cx="1540311" cy="1138306"/>
          </a:xfrm>
          <a:prstGeom prst="rect">
            <a:avLst/>
          </a:prstGeom>
        </p:spPr>
      </p:pic>
      <p:pic>
        <p:nvPicPr>
          <p:cNvPr id="7" name="Picture 6">
            <a:extLst>
              <a:ext uri="{FF2B5EF4-FFF2-40B4-BE49-F238E27FC236}">
                <a16:creationId xmlns:a16="http://schemas.microsoft.com/office/drawing/2014/main" id="{A98096F5-070D-2342-4E1D-D37850388D55}"/>
              </a:ext>
            </a:extLst>
          </p:cNvPr>
          <p:cNvPicPr>
            <a:picLocks noChangeAspect="1"/>
          </p:cNvPicPr>
          <p:nvPr/>
        </p:nvPicPr>
        <p:blipFill>
          <a:blip r:embed="rId6"/>
          <a:stretch>
            <a:fillRect/>
          </a:stretch>
        </p:blipFill>
        <p:spPr>
          <a:xfrm>
            <a:off x="8063550" y="426987"/>
            <a:ext cx="2232494" cy="1129805"/>
          </a:xfrm>
          <a:prstGeom prst="rect">
            <a:avLst/>
          </a:prstGeom>
        </p:spPr>
      </p:pic>
      <p:pic>
        <p:nvPicPr>
          <p:cNvPr id="8" name="Picture 7" descr="A logo with a red and blue circle&#10;&#10;Description automatically generated">
            <a:extLst>
              <a:ext uri="{FF2B5EF4-FFF2-40B4-BE49-F238E27FC236}">
                <a16:creationId xmlns:a16="http://schemas.microsoft.com/office/drawing/2014/main" id="{1591530C-2939-5AC8-0485-A4ED5552506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488488" y="404664"/>
            <a:ext cx="1512168" cy="1512168"/>
          </a:xfrm>
          <a:prstGeom prst="rect">
            <a:avLst/>
          </a:prstGeom>
        </p:spPr>
      </p:pic>
      <p:sp>
        <p:nvSpPr>
          <p:cNvPr id="12" name="Date Placeholder 3"/>
          <p:cNvSpPr>
            <a:spLocks noGrp="1"/>
          </p:cNvSpPr>
          <p:nvPr>
            <p:ph type="dt" sz="half" idx="4294967295"/>
          </p:nvPr>
        </p:nvSpPr>
        <p:spPr>
          <a:xfrm>
            <a:off x="609601" y="6573298"/>
            <a:ext cx="6062464" cy="240079"/>
          </a:xfrm>
          <a:prstGeom prst="rect">
            <a:avLst/>
          </a:prstGeom>
        </p:spPr>
        <p:txBody>
          <a:bodyPr vert="horz" lIns="91440" tIns="45720" rIns="91440" bIns="45720" rtlCol="0" anchor="ctr"/>
          <a:lstStyle>
            <a:lvl1pPr algn="l" fontAlgn="auto">
              <a:spcBef>
                <a:spcPts val="0"/>
              </a:spcBef>
              <a:spcAft>
                <a:spcPts val="0"/>
              </a:spcAft>
              <a:defRPr sz="1200">
                <a:solidFill>
                  <a:srgbClr val="002060"/>
                </a:solidFill>
                <a:latin typeface="+mn-lt"/>
                <a:cs typeface="+mn-cs"/>
              </a:defRPr>
            </a:lvl1pPr>
          </a:lstStyle>
          <a:p>
            <a:pPr>
              <a:defRPr/>
            </a:pPr>
            <a:r>
              <a:rPr lang="en-US" dirty="0"/>
              <a:t>CEOS AC-VC-21 / ACSG Joint Meeting 2025, Takamatsu, Japan</a:t>
            </a:r>
            <a:endParaRPr lang="nl-BE" dirty="0"/>
          </a:p>
        </p:txBody>
      </p:sp>
      <p:sp>
        <p:nvSpPr>
          <p:cNvPr id="13" name="Footer Placeholder 4"/>
          <p:cNvSpPr>
            <a:spLocks noGrp="1"/>
          </p:cNvSpPr>
          <p:nvPr>
            <p:ph type="ftr" sz="quarter" idx="4294967295"/>
          </p:nvPr>
        </p:nvSpPr>
        <p:spPr>
          <a:xfrm>
            <a:off x="6864086" y="6572300"/>
            <a:ext cx="3360373" cy="241076"/>
          </a:xfrm>
          <a:prstGeom prst="rect">
            <a:avLst/>
          </a:prstGeom>
        </p:spPr>
        <p:txBody>
          <a:bodyPr vert="horz" lIns="91440" tIns="45720" rIns="91440" bIns="45720" rtlCol="0" anchor="ctr"/>
          <a:lstStyle>
            <a:lvl1pPr algn="r" fontAlgn="auto">
              <a:spcBef>
                <a:spcPts val="0"/>
              </a:spcBef>
              <a:spcAft>
                <a:spcPts val="0"/>
              </a:spcAft>
              <a:defRPr sz="1200">
                <a:solidFill>
                  <a:srgbClr val="002060"/>
                </a:solidFill>
                <a:latin typeface="+mn-lt"/>
                <a:cs typeface="+mn-cs"/>
              </a:defRPr>
            </a:lvl1pPr>
          </a:lstStyle>
          <a:p>
            <a:pPr>
              <a:defRPr/>
            </a:pPr>
            <a:r>
              <a:rPr lang="nl-BE" dirty="0"/>
              <a:t>June 10-13, 2025</a:t>
            </a:r>
          </a:p>
        </p:txBody>
      </p:sp>
    </p:spTree>
    <p:extLst>
      <p:ext uri="{BB962C8B-B14F-4D97-AF65-F5344CB8AC3E}">
        <p14:creationId xmlns:p14="http://schemas.microsoft.com/office/powerpoint/2010/main" val="3766220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54A1A6-B376-A6D1-E30F-3043050CFE91}"/>
              </a:ext>
            </a:extLst>
          </p:cNvPr>
          <p:cNvSpPr>
            <a:spLocks noGrp="1"/>
          </p:cNvSpPr>
          <p:nvPr>
            <p:ph type="title"/>
          </p:nvPr>
        </p:nvSpPr>
        <p:spPr>
          <a:xfrm>
            <a:off x="314951" y="188640"/>
            <a:ext cx="10949517" cy="755650"/>
          </a:xfrm>
        </p:spPr>
        <p:txBody>
          <a:bodyPr/>
          <a:lstStyle/>
          <a:p>
            <a:r>
              <a:rPr lang="en-US" dirty="0"/>
              <a:t>Post-campaign analysis - Task groups</a:t>
            </a:r>
            <a:endParaRPr lang="en-BE" dirty="0"/>
          </a:p>
        </p:txBody>
      </p:sp>
      <p:sp>
        <p:nvSpPr>
          <p:cNvPr id="6" name="Slide Number Placeholder 5">
            <a:extLst>
              <a:ext uri="{FF2B5EF4-FFF2-40B4-BE49-F238E27FC236}">
                <a16:creationId xmlns:a16="http://schemas.microsoft.com/office/drawing/2014/main" id="{12B2C00C-E1DE-63EE-49B0-AA23ECC2EB77}"/>
              </a:ext>
            </a:extLst>
          </p:cNvPr>
          <p:cNvSpPr>
            <a:spLocks noGrp="1"/>
          </p:cNvSpPr>
          <p:nvPr>
            <p:ph type="sldNum" sz="quarter" idx="12"/>
          </p:nvPr>
        </p:nvSpPr>
        <p:spPr/>
        <p:txBody>
          <a:bodyPr/>
          <a:lstStyle/>
          <a:p>
            <a:pPr>
              <a:defRPr/>
            </a:pPr>
            <a:fld id="{25F7353A-630D-4392-B378-B533C128B10A}" type="slidenum">
              <a:rPr lang="nl-BE" smtClean="0"/>
              <a:pPr>
                <a:defRPr/>
              </a:pPr>
              <a:t>10</a:t>
            </a:fld>
            <a:endParaRPr lang="nl-BE" dirty="0"/>
          </a:p>
        </p:txBody>
      </p:sp>
      <p:pic>
        <p:nvPicPr>
          <p:cNvPr id="7" name="Picture 6">
            <a:extLst>
              <a:ext uri="{FF2B5EF4-FFF2-40B4-BE49-F238E27FC236}">
                <a16:creationId xmlns:a16="http://schemas.microsoft.com/office/drawing/2014/main" id="{B2E8FCB1-B962-13A4-0156-2E0AFDB9CF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17290" y="55525"/>
            <a:ext cx="1568139" cy="976542"/>
          </a:xfrm>
          <a:prstGeom prst="rect">
            <a:avLst/>
          </a:prstGeom>
        </p:spPr>
      </p:pic>
      <p:pic>
        <p:nvPicPr>
          <p:cNvPr id="8" name="Grafik 4">
            <a:extLst>
              <a:ext uri="{FF2B5EF4-FFF2-40B4-BE49-F238E27FC236}">
                <a16:creationId xmlns:a16="http://schemas.microsoft.com/office/drawing/2014/main" id="{FC438345-0F28-C621-FF36-8D0EC3CC8C6D}"/>
              </a:ext>
            </a:extLst>
          </p:cNvPr>
          <p:cNvPicPr/>
          <p:nvPr/>
        </p:nvPicPr>
        <p:blipFill>
          <a:blip r:embed="rId4"/>
          <a:stretch/>
        </p:blipFill>
        <p:spPr>
          <a:xfrm>
            <a:off x="6384032" y="1311874"/>
            <a:ext cx="5519816" cy="3241810"/>
          </a:xfrm>
          <a:prstGeom prst="rect">
            <a:avLst/>
          </a:prstGeom>
          <a:ln w="0">
            <a:noFill/>
          </a:ln>
        </p:spPr>
      </p:pic>
      <p:sp>
        <p:nvSpPr>
          <p:cNvPr id="11" name="TextBox 10">
            <a:extLst>
              <a:ext uri="{FF2B5EF4-FFF2-40B4-BE49-F238E27FC236}">
                <a16:creationId xmlns:a16="http://schemas.microsoft.com/office/drawing/2014/main" id="{40D436E3-A165-3DFC-69F6-462DE1580997}"/>
              </a:ext>
            </a:extLst>
          </p:cNvPr>
          <p:cNvSpPr txBox="1"/>
          <p:nvPr/>
        </p:nvSpPr>
        <p:spPr>
          <a:xfrm>
            <a:off x="348874" y="1556792"/>
            <a:ext cx="5486400" cy="4170372"/>
          </a:xfrm>
          <a:prstGeom prst="rect">
            <a:avLst/>
          </a:prstGeom>
          <a:noFill/>
        </p:spPr>
        <p:txBody>
          <a:bodyPr wrap="square" rtlCol="0">
            <a:spAutoFit/>
          </a:bodyPr>
          <a:lstStyle/>
          <a:p>
            <a:pPr marL="457200" indent="-457200">
              <a:spcBef>
                <a:spcPts val="600"/>
              </a:spcBef>
              <a:buFont typeface="Arial" panose="020B0604020202020204" pitchFamily="34" charset="0"/>
              <a:buChar char="•"/>
            </a:pPr>
            <a:r>
              <a:rPr lang="en-US" sz="2500" dirty="0"/>
              <a:t>MAX-DOAS vertical profiles (IUPH)</a:t>
            </a:r>
          </a:p>
          <a:p>
            <a:pPr marL="457200" indent="-457200">
              <a:spcBef>
                <a:spcPts val="600"/>
              </a:spcBef>
              <a:buFont typeface="Arial" panose="020B0604020202020204" pitchFamily="34" charset="0"/>
              <a:buChar char="•"/>
            </a:pPr>
            <a:r>
              <a:rPr lang="en-US" sz="2500" dirty="0"/>
              <a:t>Glyoxal retrievals (IUPB)</a:t>
            </a:r>
          </a:p>
          <a:p>
            <a:pPr marL="457200" indent="-457200">
              <a:spcBef>
                <a:spcPts val="600"/>
              </a:spcBef>
              <a:buFont typeface="Arial" panose="020B0604020202020204" pitchFamily="34" charset="0"/>
              <a:buChar char="•"/>
            </a:pPr>
            <a:r>
              <a:rPr lang="en-US" sz="2500" dirty="0"/>
              <a:t>BrO retrievals (BIRA-IASB)</a:t>
            </a:r>
          </a:p>
          <a:p>
            <a:pPr marL="457200" indent="-457200">
              <a:spcBef>
                <a:spcPts val="600"/>
              </a:spcBef>
              <a:buFont typeface="Arial" panose="020B0604020202020204" pitchFamily="34" charset="0"/>
              <a:buChar char="•"/>
            </a:pPr>
            <a:r>
              <a:rPr lang="en-US" sz="2500" dirty="0"/>
              <a:t>Ozone columns (AEMET)</a:t>
            </a:r>
          </a:p>
          <a:p>
            <a:pPr marL="457200" indent="-457200">
              <a:spcBef>
                <a:spcPts val="600"/>
              </a:spcBef>
              <a:buFont typeface="Arial" panose="020B0604020202020204" pitchFamily="34" charset="0"/>
              <a:buChar char="•"/>
            </a:pPr>
            <a:r>
              <a:rPr lang="en-US" sz="2500" dirty="0"/>
              <a:t>Ozone profiles (USTC/MPIC)</a:t>
            </a:r>
          </a:p>
          <a:p>
            <a:pPr marL="457200" indent="-457200">
              <a:spcBef>
                <a:spcPts val="600"/>
              </a:spcBef>
              <a:buFont typeface="Arial" panose="020B0604020202020204" pitchFamily="34" charset="0"/>
              <a:buChar char="•"/>
            </a:pPr>
            <a:r>
              <a:rPr lang="en-US" sz="2500" dirty="0"/>
              <a:t>Direct-sun measurements (</a:t>
            </a:r>
            <a:r>
              <a:rPr lang="en-US" sz="2500" dirty="0" err="1"/>
              <a:t>Luftblick</a:t>
            </a:r>
            <a:r>
              <a:rPr lang="en-US" sz="2500" dirty="0"/>
              <a:t>)</a:t>
            </a:r>
          </a:p>
          <a:p>
            <a:pPr marL="457200" indent="-457200">
              <a:spcBef>
                <a:spcPts val="600"/>
              </a:spcBef>
              <a:buFont typeface="Arial" panose="020B0604020202020204" pitchFamily="34" charset="0"/>
              <a:buChar char="•"/>
            </a:pPr>
            <a:r>
              <a:rPr lang="en-US" sz="2500" dirty="0"/>
              <a:t>Synergistic aerosol retrievals (E. Lind)</a:t>
            </a:r>
          </a:p>
          <a:p>
            <a:pPr marL="457200" indent="-457200">
              <a:spcBef>
                <a:spcPts val="600"/>
              </a:spcBef>
              <a:buFont typeface="Arial" panose="020B0604020202020204" pitchFamily="34" charset="0"/>
              <a:buChar char="•"/>
            </a:pPr>
            <a:r>
              <a:rPr lang="en-US" sz="2500" dirty="0"/>
              <a:t>Airborne/mobile (BIRA-IASB)</a:t>
            </a:r>
          </a:p>
          <a:p>
            <a:pPr marL="457200" indent="-457200">
              <a:spcBef>
                <a:spcPts val="600"/>
              </a:spcBef>
              <a:buFont typeface="Arial" panose="020B0604020202020204" pitchFamily="34" charset="0"/>
              <a:buChar char="•"/>
            </a:pPr>
            <a:r>
              <a:rPr lang="en-US" sz="2500" dirty="0"/>
              <a:t>…</a:t>
            </a:r>
          </a:p>
        </p:txBody>
      </p:sp>
      <p:sp>
        <p:nvSpPr>
          <p:cNvPr id="15" name="Date Placeholder 3"/>
          <p:cNvSpPr txBox="1">
            <a:spLocks/>
          </p:cNvSpPr>
          <p:nvPr/>
        </p:nvSpPr>
        <p:spPr>
          <a:xfrm>
            <a:off x="609601" y="6573298"/>
            <a:ext cx="6062464" cy="240079"/>
          </a:xfrm>
          <a:prstGeom prst="rect">
            <a:avLst/>
          </a:prstGeom>
        </p:spPr>
        <p:txBody>
          <a:bodyPr vert="horz" lIns="91440" tIns="45720" rIns="91440" bIns="45720" rtlCol="0" anchor="ctr"/>
          <a:lstStyle>
            <a:defPPr>
              <a:defRPr lang="nl-BE"/>
            </a:defPPr>
            <a:lvl1pPr algn="l" rtl="0" fontAlgn="auto">
              <a:spcBef>
                <a:spcPts val="0"/>
              </a:spcBef>
              <a:spcAft>
                <a:spcPts val="0"/>
              </a:spcAft>
              <a:defRPr sz="1200" kern="1200">
                <a:solidFill>
                  <a:srgbClr val="002060"/>
                </a:solidFill>
                <a:latin typeface="+mn-lt"/>
                <a:ea typeface="+mn-ea"/>
                <a:cs typeface="+mn-cs"/>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a:lstStyle>
          <a:p>
            <a:pPr>
              <a:defRPr/>
            </a:pPr>
            <a:r>
              <a:rPr lang="en-US"/>
              <a:t>CEOS AC-VC-21 / ACSG Joint Meeting 2025, Takamatsu, Japan</a:t>
            </a:r>
            <a:endParaRPr lang="nl-BE" dirty="0"/>
          </a:p>
        </p:txBody>
      </p:sp>
      <p:sp>
        <p:nvSpPr>
          <p:cNvPr id="16" name="Footer Placeholder 4"/>
          <p:cNvSpPr txBox="1">
            <a:spLocks/>
          </p:cNvSpPr>
          <p:nvPr/>
        </p:nvSpPr>
        <p:spPr>
          <a:xfrm>
            <a:off x="6864086" y="6572300"/>
            <a:ext cx="3360373" cy="241076"/>
          </a:xfrm>
          <a:prstGeom prst="rect">
            <a:avLst/>
          </a:prstGeom>
        </p:spPr>
        <p:txBody>
          <a:bodyPr vert="horz" lIns="91440" tIns="45720" rIns="91440" bIns="45720" rtlCol="0" anchor="ctr"/>
          <a:lstStyle>
            <a:defPPr>
              <a:defRPr lang="nl-BE"/>
            </a:defPPr>
            <a:lvl1pPr algn="r" rtl="0" fontAlgn="auto">
              <a:spcBef>
                <a:spcPts val="0"/>
              </a:spcBef>
              <a:spcAft>
                <a:spcPts val="0"/>
              </a:spcAft>
              <a:defRPr sz="1200" kern="1200">
                <a:solidFill>
                  <a:srgbClr val="002060"/>
                </a:solidFill>
                <a:latin typeface="+mn-lt"/>
                <a:ea typeface="+mn-ea"/>
                <a:cs typeface="+mn-cs"/>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a:lstStyle>
          <a:p>
            <a:pPr>
              <a:defRPr/>
            </a:pPr>
            <a:r>
              <a:rPr lang="nl-BE"/>
              <a:t>June 10-13, 2025</a:t>
            </a:r>
            <a:endParaRPr lang="nl-BE" dirty="0"/>
          </a:p>
        </p:txBody>
      </p:sp>
      <p:pic>
        <p:nvPicPr>
          <p:cNvPr id="4" name="Bildplatzhalter 10">
            <a:extLst>
              <a:ext uri="{FF2B5EF4-FFF2-40B4-BE49-F238E27FC236}">
                <a16:creationId xmlns:a16="http://schemas.microsoft.com/office/drawing/2014/main" id="{223156E3-FA76-EF95-90DC-2856962987E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384" b="21"/>
          <a:stretch/>
        </p:blipFill>
        <p:spPr>
          <a:xfrm>
            <a:off x="6255187" y="3501789"/>
            <a:ext cx="2970298" cy="2878567"/>
          </a:xfrm>
          <a:prstGeom prst="rect">
            <a:avLst/>
          </a:prstGeom>
          <a:ln>
            <a:noFill/>
          </a:ln>
          <a:effectLst>
            <a:outerShdw blurRad="292100" dist="139700" dir="2700000" algn="tl" rotWithShape="0">
              <a:srgbClr val="333333">
                <a:alpha val="65000"/>
              </a:srgbClr>
            </a:outerShdw>
          </a:effectLst>
        </p:spPr>
      </p:pic>
      <p:pic>
        <p:nvPicPr>
          <p:cNvPr id="5" name="Picture 4" descr="A chart of a graph&#10;&#10;AI-generated content may be incorrect.">
            <a:extLst>
              <a:ext uri="{FF2B5EF4-FFF2-40B4-BE49-F238E27FC236}">
                <a16:creationId xmlns:a16="http://schemas.microsoft.com/office/drawing/2014/main" id="{296B7393-058D-855A-06EB-969D5C4A8366}"/>
              </a:ext>
            </a:extLst>
          </p:cNvPr>
          <p:cNvPicPr>
            <a:picLocks noChangeAspect="1"/>
          </p:cNvPicPr>
          <p:nvPr/>
        </p:nvPicPr>
        <p:blipFill>
          <a:blip r:embed="rId6" cstate="print">
            <a:extLst>
              <a:ext uri="{28A0092B-C50C-407E-A947-70E740481C1C}">
                <a14:useLocalDpi xmlns:a14="http://schemas.microsoft.com/office/drawing/2010/main" val="0"/>
              </a:ext>
            </a:extLst>
          </a:blip>
          <a:srcRect r="29659"/>
          <a:stretch/>
        </p:blipFill>
        <p:spPr>
          <a:xfrm>
            <a:off x="9516825" y="3514745"/>
            <a:ext cx="1936495" cy="263749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258260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765ABC-8470-5886-23F7-CF8ED119FC99}"/>
            </a:ext>
          </a:extLst>
        </p:cNvPr>
        <p:cNvGrpSpPr/>
        <p:nvPr/>
      </p:nvGrpSpPr>
      <p:grpSpPr>
        <a:xfrm>
          <a:off x="0" y="0"/>
          <a:ext cx="0" cy="0"/>
          <a:chOff x="0" y="0"/>
          <a:chExt cx="0" cy="0"/>
        </a:xfrm>
      </p:grpSpPr>
      <p:pic>
        <p:nvPicPr>
          <p:cNvPr id="11" name="Picture 10" descr="A tower with a large antenna&#10;&#10;Description automatically generated with medium confidence">
            <a:extLst>
              <a:ext uri="{FF2B5EF4-FFF2-40B4-BE49-F238E27FC236}">
                <a16:creationId xmlns:a16="http://schemas.microsoft.com/office/drawing/2014/main" id="{A501CDDA-EDB0-D604-3C1B-DDCEB34AAC7A}"/>
              </a:ext>
            </a:extLst>
          </p:cNvPr>
          <p:cNvPicPr>
            <a:picLocks noChangeAspect="1"/>
          </p:cNvPicPr>
          <p:nvPr/>
        </p:nvPicPr>
        <p:blipFill>
          <a:blip r:embed="rId2" cstate="print">
            <a:extLst>
              <a:ext uri="{28A0092B-C50C-407E-A947-70E740481C1C}">
                <a14:useLocalDpi xmlns:a14="http://schemas.microsoft.com/office/drawing/2010/main" val="0"/>
              </a:ext>
            </a:extLst>
          </a:blip>
          <a:srcRect t="47240" r="-4" b="-4"/>
          <a:stretch/>
        </p:blipFill>
        <p:spPr bwMode="auto">
          <a:xfrm>
            <a:off x="9336361" y="1628800"/>
            <a:ext cx="2547928" cy="2314330"/>
          </a:xfrm>
          <a:prstGeom prst="rect">
            <a:avLst/>
          </a:prstGeom>
          <a:noFill/>
        </p:spPr>
      </p:pic>
      <p:pic>
        <p:nvPicPr>
          <p:cNvPr id="10" name="Picture 9" descr="A group of people standing on a bridge&#10;&#10;Description automatically generated">
            <a:extLst>
              <a:ext uri="{FF2B5EF4-FFF2-40B4-BE49-F238E27FC236}">
                <a16:creationId xmlns:a16="http://schemas.microsoft.com/office/drawing/2014/main" id="{22FEB430-2338-E45C-7B2E-6C48638B46DF}"/>
              </a:ext>
            </a:extLst>
          </p:cNvPr>
          <p:cNvPicPr>
            <a:picLocks noChangeAspect="1"/>
          </p:cNvPicPr>
          <p:nvPr/>
        </p:nvPicPr>
        <p:blipFill>
          <a:blip r:embed="rId3" cstate="print">
            <a:extLst>
              <a:ext uri="{28A0092B-C50C-407E-A947-70E740481C1C}">
                <a14:useLocalDpi xmlns:a14="http://schemas.microsoft.com/office/drawing/2010/main" val="0"/>
              </a:ext>
            </a:extLst>
          </a:blip>
          <a:srcRect l="13235" r="15599" b="-5"/>
          <a:stretch/>
        </p:blipFill>
        <p:spPr bwMode="auto">
          <a:xfrm>
            <a:off x="9360931" y="4107162"/>
            <a:ext cx="2547928" cy="2346174"/>
          </a:xfrm>
          <a:prstGeom prst="rect">
            <a:avLst/>
          </a:prstGeom>
          <a:noFill/>
        </p:spPr>
      </p:pic>
      <p:pic>
        <p:nvPicPr>
          <p:cNvPr id="5" name="Picture 4" descr="A logo of a plane and a parachute&#10;&#10;Description automatically generated">
            <a:extLst>
              <a:ext uri="{FF2B5EF4-FFF2-40B4-BE49-F238E27FC236}">
                <a16:creationId xmlns:a16="http://schemas.microsoft.com/office/drawing/2014/main" id="{8F54CF88-A629-5173-1580-389034267AAE}"/>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311791" y="44624"/>
            <a:ext cx="2572498" cy="1455379"/>
          </a:xfrm>
          <a:prstGeom prst="rect">
            <a:avLst/>
          </a:prstGeom>
          <a:noFill/>
          <a:ln>
            <a:noFill/>
          </a:ln>
        </p:spPr>
      </p:pic>
      <p:sp>
        <p:nvSpPr>
          <p:cNvPr id="8" name="Title 7">
            <a:extLst>
              <a:ext uri="{FF2B5EF4-FFF2-40B4-BE49-F238E27FC236}">
                <a16:creationId xmlns:a16="http://schemas.microsoft.com/office/drawing/2014/main" id="{9CEE7B0B-1131-05CA-FF17-1DAB441AC6CF}"/>
              </a:ext>
            </a:extLst>
          </p:cNvPr>
          <p:cNvSpPr>
            <a:spLocks noGrp="1"/>
          </p:cNvSpPr>
          <p:nvPr>
            <p:ph type="title"/>
          </p:nvPr>
        </p:nvSpPr>
        <p:spPr>
          <a:xfrm>
            <a:off x="307710" y="153070"/>
            <a:ext cx="8726761" cy="755650"/>
          </a:xfrm>
        </p:spPr>
        <p:txBody>
          <a:bodyPr/>
          <a:lstStyle/>
          <a:p>
            <a:r>
              <a:rPr lang="en-US" dirty="0"/>
              <a:t>Summary</a:t>
            </a:r>
            <a:endParaRPr lang="en-BE" dirty="0"/>
          </a:p>
        </p:txBody>
      </p:sp>
      <p:sp>
        <p:nvSpPr>
          <p:cNvPr id="9" name="Content Placeholder 8">
            <a:extLst>
              <a:ext uri="{FF2B5EF4-FFF2-40B4-BE49-F238E27FC236}">
                <a16:creationId xmlns:a16="http://schemas.microsoft.com/office/drawing/2014/main" id="{CAFD0B50-D3AA-438B-E3A9-6D6AA82A2C90}"/>
              </a:ext>
            </a:extLst>
          </p:cNvPr>
          <p:cNvSpPr>
            <a:spLocks noGrp="1"/>
          </p:cNvSpPr>
          <p:nvPr>
            <p:ph idx="1"/>
          </p:nvPr>
        </p:nvSpPr>
        <p:spPr>
          <a:xfrm>
            <a:off x="307710" y="1378611"/>
            <a:ext cx="8884635" cy="4713388"/>
          </a:xfrm>
        </p:spPr>
        <p:txBody>
          <a:bodyPr/>
          <a:lstStyle/>
          <a:p>
            <a:r>
              <a:rPr lang="en-US" dirty="0"/>
              <a:t>32 UV-Vis DOAS instruments were intercompared in </a:t>
            </a:r>
            <a:r>
              <a:rPr lang="en-US" dirty="0" err="1"/>
              <a:t>Cabauw</a:t>
            </a:r>
            <a:r>
              <a:rPr lang="en-US" dirty="0"/>
              <a:t> during one month in May-June 2024</a:t>
            </a:r>
          </a:p>
          <a:p>
            <a:r>
              <a:rPr lang="en-US" dirty="0"/>
              <a:t>Preliminary evaluations show good agreement for NO</a:t>
            </a:r>
            <a:r>
              <a:rPr lang="en-US" baseline="-25000" dirty="0"/>
              <a:t>2</a:t>
            </a:r>
            <a:r>
              <a:rPr lang="en-US" dirty="0"/>
              <a:t> and O</a:t>
            </a:r>
            <a:r>
              <a:rPr lang="en-US" baseline="-25000" dirty="0"/>
              <a:t>4</a:t>
            </a:r>
            <a:r>
              <a:rPr lang="en-US" dirty="0"/>
              <a:t> measurements, more challenging for other gases</a:t>
            </a:r>
          </a:p>
          <a:p>
            <a:r>
              <a:rPr lang="en-US" dirty="0"/>
              <a:t>In-depth analysis of data under way in several task groups</a:t>
            </a:r>
          </a:p>
          <a:p>
            <a:r>
              <a:rPr lang="en-US" u="sng" dirty="0"/>
              <a:t>CINDI-3 workshop</a:t>
            </a:r>
            <a:r>
              <a:rPr lang="en-US" dirty="0"/>
              <a:t> hosted by Kirchhoff-Institute for Physics (KIP), Heidelberg, 17-19 March 2025</a:t>
            </a:r>
          </a:p>
          <a:p>
            <a:pPr lvl="1"/>
            <a:r>
              <a:rPr lang="en-US" dirty="0"/>
              <a:t>Hybrid, ~100 participants (50 in person)</a:t>
            </a:r>
          </a:p>
          <a:p>
            <a:pPr lvl="1"/>
            <a:r>
              <a:rPr lang="en-US" dirty="0"/>
              <a:t>25 talks covering all data and aspects of the campaign</a:t>
            </a:r>
          </a:p>
          <a:p>
            <a:pPr lvl="1"/>
            <a:r>
              <a:rPr lang="en-US" dirty="0"/>
              <a:t>Extensive discussions of results in 4 sessions</a:t>
            </a:r>
          </a:p>
          <a:p>
            <a:pPr lvl="1"/>
            <a:r>
              <a:rPr lang="en-US" dirty="0"/>
              <a:t>Visit of new </a:t>
            </a:r>
            <a:r>
              <a:rPr lang="en-US" dirty="0" err="1"/>
              <a:t>Airyx</a:t>
            </a:r>
            <a:r>
              <a:rPr lang="en-US" dirty="0"/>
              <a:t> facility in Heidelberg</a:t>
            </a:r>
          </a:p>
          <a:p>
            <a:pPr lvl="1"/>
            <a:endParaRPr lang="en-US" dirty="0"/>
          </a:p>
          <a:p>
            <a:endParaRPr lang="en-US" dirty="0"/>
          </a:p>
          <a:p>
            <a:endParaRPr lang="en-BE" dirty="0"/>
          </a:p>
        </p:txBody>
      </p:sp>
      <p:sp>
        <p:nvSpPr>
          <p:cNvPr id="7" name="Slide Number Placeholder 6">
            <a:extLst>
              <a:ext uri="{FF2B5EF4-FFF2-40B4-BE49-F238E27FC236}">
                <a16:creationId xmlns:a16="http://schemas.microsoft.com/office/drawing/2014/main" id="{EEFEFC00-A259-C869-2AB5-B438B8DDB3CF}"/>
              </a:ext>
            </a:extLst>
          </p:cNvPr>
          <p:cNvSpPr>
            <a:spLocks noGrp="1"/>
          </p:cNvSpPr>
          <p:nvPr>
            <p:ph type="sldNum" sz="quarter" idx="12"/>
          </p:nvPr>
        </p:nvSpPr>
        <p:spPr/>
        <p:txBody>
          <a:bodyPr/>
          <a:lstStyle/>
          <a:p>
            <a:pPr>
              <a:defRPr/>
            </a:pPr>
            <a:fld id="{785CEB3F-7B9B-4E86-9165-EC76754906B3}" type="slidenum">
              <a:rPr lang="nl-BE" smtClean="0"/>
              <a:pPr>
                <a:defRPr/>
              </a:pPr>
              <a:t>11</a:t>
            </a:fld>
            <a:endParaRPr lang="nl-BE" dirty="0"/>
          </a:p>
        </p:txBody>
      </p:sp>
      <p:sp>
        <p:nvSpPr>
          <p:cNvPr id="14" name="Date Placeholder 3"/>
          <p:cNvSpPr txBox="1">
            <a:spLocks/>
          </p:cNvSpPr>
          <p:nvPr/>
        </p:nvSpPr>
        <p:spPr>
          <a:xfrm>
            <a:off x="609601" y="6573298"/>
            <a:ext cx="6062464" cy="240079"/>
          </a:xfrm>
          <a:prstGeom prst="rect">
            <a:avLst/>
          </a:prstGeom>
        </p:spPr>
        <p:txBody>
          <a:bodyPr vert="horz" lIns="91440" tIns="45720" rIns="91440" bIns="45720" rtlCol="0" anchor="ctr"/>
          <a:lstStyle>
            <a:defPPr>
              <a:defRPr lang="nl-BE"/>
            </a:defPPr>
            <a:lvl1pPr algn="l" rtl="0" fontAlgn="auto">
              <a:spcBef>
                <a:spcPts val="0"/>
              </a:spcBef>
              <a:spcAft>
                <a:spcPts val="0"/>
              </a:spcAft>
              <a:defRPr sz="1200" kern="1200">
                <a:solidFill>
                  <a:srgbClr val="002060"/>
                </a:solidFill>
                <a:latin typeface="+mn-lt"/>
                <a:ea typeface="+mn-ea"/>
                <a:cs typeface="+mn-cs"/>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a:lstStyle>
          <a:p>
            <a:pPr>
              <a:defRPr/>
            </a:pPr>
            <a:r>
              <a:rPr lang="en-US"/>
              <a:t>CEOS AC-VC-21 / ACSG Joint Meeting 2025, Takamatsu, Japan</a:t>
            </a:r>
            <a:endParaRPr lang="nl-BE" dirty="0"/>
          </a:p>
        </p:txBody>
      </p:sp>
      <p:sp>
        <p:nvSpPr>
          <p:cNvPr id="15" name="Footer Placeholder 4"/>
          <p:cNvSpPr txBox="1">
            <a:spLocks/>
          </p:cNvSpPr>
          <p:nvPr/>
        </p:nvSpPr>
        <p:spPr>
          <a:xfrm>
            <a:off x="6864086" y="6572300"/>
            <a:ext cx="3360373" cy="241076"/>
          </a:xfrm>
          <a:prstGeom prst="rect">
            <a:avLst/>
          </a:prstGeom>
        </p:spPr>
        <p:txBody>
          <a:bodyPr vert="horz" lIns="91440" tIns="45720" rIns="91440" bIns="45720" rtlCol="0" anchor="ctr"/>
          <a:lstStyle>
            <a:defPPr>
              <a:defRPr lang="nl-BE"/>
            </a:defPPr>
            <a:lvl1pPr algn="r" rtl="0" fontAlgn="auto">
              <a:spcBef>
                <a:spcPts val="0"/>
              </a:spcBef>
              <a:spcAft>
                <a:spcPts val="0"/>
              </a:spcAft>
              <a:defRPr sz="1200" kern="1200">
                <a:solidFill>
                  <a:srgbClr val="002060"/>
                </a:solidFill>
                <a:latin typeface="+mn-lt"/>
                <a:ea typeface="+mn-ea"/>
                <a:cs typeface="+mn-cs"/>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a:lstStyle>
          <a:p>
            <a:pPr>
              <a:defRPr/>
            </a:pPr>
            <a:r>
              <a:rPr lang="nl-BE"/>
              <a:t>June 10-13, 2025</a:t>
            </a:r>
            <a:endParaRPr lang="nl-BE" dirty="0"/>
          </a:p>
        </p:txBody>
      </p:sp>
    </p:spTree>
    <p:extLst>
      <p:ext uri="{BB962C8B-B14F-4D97-AF65-F5344CB8AC3E}">
        <p14:creationId xmlns:p14="http://schemas.microsoft.com/office/powerpoint/2010/main" val="36331060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765ABC-8470-5886-23F7-CF8ED119FC99}"/>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9CEE7B0B-1131-05CA-FF17-1DAB441AC6CF}"/>
              </a:ext>
            </a:extLst>
          </p:cNvPr>
          <p:cNvSpPr>
            <a:spLocks noGrp="1"/>
          </p:cNvSpPr>
          <p:nvPr>
            <p:ph type="title"/>
          </p:nvPr>
        </p:nvSpPr>
        <p:spPr>
          <a:xfrm>
            <a:off x="307710" y="116632"/>
            <a:ext cx="8726761" cy="755650"/>
          </a:xfrm>
        </p:spPr>
        <p:txBody>
          <a:bodyPr/>
          <a:lstStyle/>
          <a:p>
            <a:r>
              <a:rPr lang="en-US" dirty="0"/>
              <a:t>Outlook</a:t>
            </a:r>
            <a:endParaRPr lang="en-BE" dirty="0"/>
          </a:p>
        </p:txBody>
      </p:sp>
      <p:sp>
        <p:nvSpPr>
          <p:cNvPr id="9" name="Content Placeholder 8">
            <a:extLst>
              <a:ext uri="{FF2B5EF4-FFF2-40B4-BE49-F238E27FC236}">
                <a16:creationId xmlns:a16="http://schemas.microsoft.com/office/drawing/2014/main" id="{CAFD0B50-D3AA-438B-E3A9-6D6AA82A2C90}"/>
              </a:ext>
            </a:extLst>
          </p:cNvPr>
          <p:cNvSpPr>
            <a:spLocks noGrp="1"/>
          </p:cNvSpPr>
          <p:nvPr>
            <p:ph idx="1"/>
          </p:nvPr>
        </p:nvSpPr>
        <p:spPr>
          <a:xfrm>
            <a:off x="307709" y="1365098"/>
            <a:ext cx="10225592" cy="4713388"/>
          </a:xfrm>
        </p:spPr>
        <p:txBody>
          <a:bodyPr/>
          <a:lstStyle/>
          <a:p>
            <a:r>
              <a:rPr lang="en-US" sz="3000" dirty="0"/>
              <a:t>Publication plan: AMT/ACP Special Issue</a:t>
            </a:r>
          </a:p>
          <a:p>
            <a:pPr>
              <a:spcBef>
                <a:spcPts val="1200"/>
              </a:spcBef>
            </a:pPr>
            <a:r>
              <a:rPr lang="en-US" sz="3000" dirty="0"/>
              <a:t>CEOS-FRM maturity level (for Sentinel-4/-5 and CO2M classes)</a:t>
            </a:r>
          </a:p>
          <a:p>
            <a:pPr lvl="1"/>
            <a:r>
              <a:rPr lang="en-US" dirty="0"/>
              <a:t>Initial CEOS-FRM maturity assessment of FRM4DOAS data published by Van Roozendael </a:t>
            </a:r>
            <a:r>
              <a:rPr lang="en-US" i="1" dirty="0"/>
              <a:t>et al.</a:t>
            </a:r>
            <a:r>
              <a:rPr lang="en-US" dirty="0"/>
              <a:t> in </a:t>
            </a:r>
            <a:r>
              <a:rPr lang="fr-FR" i="1" dirty="0" err="1"/>
              <a:t>Remote</a:t>
            </a:r>
            <a:r>
              <a:rPr lang="fr-FR" i="1" dirty="0"/>
              <a:t> Sens.</a:t>
            </a:r>
            <a:r>
              <a:rPr lang="fr-FR" dirty="0"/>
              <a:t> 2024, </a:t>
            </a:r>
            <a:r>
              <a:rPr lang="fr-FR" sz="1600" dirty="0">
                <a:hlinkClick r:id="rId2"/>
              </a:rPr>
              <a:t>https://doi.org/10.3390/rs16234523</a:t>
            </a:r>
            <a:r>
              <a:rPr lang="fr-FR" dirty="0"/>
              <a:t> </a:t>
            </a:r>
          </a:p>
          <a:p>
            <a:pPr lvl="1"/>
            <a:r>
              <a:rPr lang="en-US" dirty="0"/>
              <a:t>Post-campaign improvement of MAX-DOAS measurements + update to version 2 of CEOS-FRM guidelines</a:t>
            </a:r>
          </a:p>
          <a:p>
            <a:pPr lvl="1">
              <a:buFont typeface="Wingdings" panose="05000000000000000000" pitchFamily="2" charset="2"/>
              <a:buChar char="Ø"/>
            </a:pPr>
            <a:r>
              <a:rPr lang="en-US" dirty="0"/>
              <a:t>Updated CEOS-FRM maturity assessment anticipated</a:t>
            </a:r>
          </a:p>
          <a:p>
            <a:pPr>
              <a:spcBef>
                <a:spcPts val="1200"/>
              </a:spcBef>
            </a:pPr>
            <a:r>
              <a:rPr lang="en-US" sz="3000" dirty="0"/>
              <a:t>Next meeting: DOAS Workshop, Thessaloniki, 9-11 July 2025</a:t>
            </a:r>
          </a:p>
          <a:p>
            <a:endParaRPr lang="en-BE" dirty="0"/>
          </a:p>
        </p:txBody>
      </p:sp>
      <p:sp>
        <p:nvSpPr>
          <p:cNvPr id="7" name="Slide Number Placeholder 6">
            <a:extLst>
              <a:ext uri="{FF2B5EF4-FFF2-40B4-BE49-F238E27FC236}">
                <a16:creationId xmlns:a16="http://schemas.microsoft.com/office/drawing/2014/main" id="{EEFEFC00-A259-C869-2AB5-B438B8DDB3CF}"/>
              </a:ext>
            </a:extLst>
          </p:cNvPr>
          <p:cNvSpPr>
            <a:spLocks noGrp="1"/>
          </p:cNvSpPr>
          <p:nvPr>
            <p:ph type="sldNum" sz="quarter" idx="12"/>
          </p:nvPr>
        </p:nvSpPr>
        <p:spPr/>
        <p:txBody>
          <a:bodyPr/>
          <a:lstStyle/>
          <a:p>
            <a:pPr>
              <a:defRPr/>
            </a:pPr>
            <a:fld id="{785CEB3F-7B9B-4E86-9165-EC76754906B3}" type="slidenum">
              <a:rPr lang="nl-BE" smtClean="0"/>
              <a:pPr>
                <a:defRPr/>
              </a:pPr>
              <a:t>12</a:t>
            </a:fld>
            <a:endParaRPr lang="nl-BE" dirty="0"/>
          </a:p>
        </p:txBody>
      </p:sp>
      <p:sp>
        <p:nvSpPr>
          <p:cNvPr id="10" name="Date Placeholder 3"/>
          <p:cNvSpPr txBox="1">
            <a:spLocks/>
          </p:cNvSpPr>
          <p:nvPr/>
        </p:nvSpPr>
        <p:spPr>
          <a:xfrm>
            <a:off x="609601" y="6573298"/>
            <a:ext cx="6062464" cy="240079"/>
          </a:xfrm>
          <a:prstGeom prst="rect">
            <a:avLst/>
          </a:prstGeom>
        </p:spPr>
        <p:txBody>
          <a:bodyPr vert="horz" lIns="91440" tIns="45720" rIns="91440" bIns="45720" rtlCol="0" anchor="ctr"/>
          <a:lstStyle>
            <a:defPPr>
              <a:defRPr lang="nl-BE"/>
            </a:defPPr>
            <a:lvl1pPr algn="l" rtl="0" fontAlgn="auto">
              <a:spcBef>
                <a:spcPts val="0"/>
              </a:spcBef>
              <a:spcAft>
                <a:spcPts val="0"/>
              </a:spcAft>
              <a:defRPr sz="1200" kern="1200">
                <a:solidFill>
                  <a:srgbClr val="002060"/>
                </a:solidFill>
                <a:latin typeface="+mn-lt"/>
                <a:ea typeface="+mn-ea"/>
                <a:cs typeface="+mn-cs"/>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a:lstStyle>
          <a:p>
            <a:pPr>
              <a:defRPr/>
            </a:pPr>
            <a:r>
              <a:rPr lang="en-US"/>
              <a:t>CEOS AC-VC-21 / ACSG Joint Meeting 2025, Takamatsu, Japan</a:t>
            </a:r>
            <a:endParaRPr lang="nl-BE" dirty="0"/>
          </a:p>
        </p:txBody>
      </p:sp>
      <p:sp>
        <p:nvSpPr>
          <p:cNvPr id="11" name="Footer Placeholder 4"/>
          <p:cNvSpPr txBox="1">
            <a:spLocks/>
          </p:cNvSpPr>
          <p:nvPr/>
        </p:nvSpPr>
        <p:spPr>
          <a:xfrm>
            <a:off x="6864086" y="6572300"/>
            <a:ext cx="3360373" cy="241076"/>
          </a:xfrm>
          <a:prstGeom prst="rect">
            <a:avLst/>
          </a:prstGeom>
        </p:spPr>
        <p:txBody>
          <a:bodyPr vert="horz" lIns="91440" tIns="45720" rIns="91440" bIns="45720" rtlCol="0" anchor="ctr"/>
          <a:lstStyle>
            <a:defPPr>
              <a:defRPr lang="nl-BE"/>
            </a:defPPr>
            <a:lvl1pPr algn="r" rtl="0" fontAlgn="auto">
              <a:spcBef>
                <a:spcPts val="0"/>
              </a:spcBef>
              <a:spcAft>
                <a:spcPts val="0"/>
              </a:spcAft>
              <a:defRPr sz="1200" kern="1200">
                <a:solidFill>
                  <a:srgbClr val="002060"/>
                </a:solidFill>
                <a:latin typeface="+mn-lt"/>
                <a:ea typeface="+mn-ea"/>
                <a:cs typeface="+mn-cs"/>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a:lstStyle>
          <a:p>
            <a:pPr>
              <a:defRPr/>
            </a:pPr>
            <a:r>
              <a:rPr lang="nl-BE"/>
              <a:t>June 10-13, 2025</a:t>
            </a:r>
            <a:endParaRPr lang="nl-BE" dirty="0"/>
          </a:p>
        </p:txBody>
      </p:sp>
    </p:spTree>
    <p:extLst>
      <p:ext uri="{BB962C8B-B14F-4D97-AF65-F5344CB8AC3E}">
        <p14:creationId xmlns:p14="http://schemas.microsoft.com/office/powerpoint/2010/main" val="16643572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55"/>
          <p:cNvSpPr/>
          <p:nvPr/>
        </p:nvSpPr>
        <p:spPr>
          <a:xfrm>
            <a:off x="12405" y="908651"/>
            <a:ext cx="12190382" cy="283001"/>
          </a:xfrm>
          <a:prstGeom prst="rect">
            <a:avLst/>
          </a:prstGeom>
          <a:solidFill>
            <a:schemeClr val="bg1"/>
          </a:solidFill>
          <a:ln>
            <a:solidFill>
              <a:srgbClr val="FFFFFF"/>
            </a:solidFill>
            <a:round/>
          </a:ln>
        </p:spPr>
        <p:style>
          <a:lnRef idx="2">
            <a:schemeClr val="accent1">
              <a:shade val="15000"/>
            </a:schemeClr>
          </a:lnRef>
          <a:fillRef idx="1">
            <a:schemeClr val="accent1"/>
          </a:fillRef>
          <a:effectRef idx="0">
            <a:schemeClr val="accent1"/>
          </a:effectRef>
          <a:fontRef idx="minor"/>
        </p:style>
        <p:txBody>
          <a:bodyPr lIns="108847" tIns="54423" rIns="108847" bIns="54423" anchor="ctr">
            <a:noAutofit/>
          </a:bodyPr>
          <a:lstStyle/>
          <a:p>
            <a:endParaRPr lang="en-BE" sz="2177" spc="-1">
              <a:solidFill>
                <a:schemeClr val="lt1"/>
              </a:solidFill>
              <a:latin typeface="Calibri"/>
            </a:endParaRPr>
          </a:p>
        </p:txBody>
      </p:sp>
      <p:sp>
        <p:nvSpPr>
          <p:cNvPr id="24" name="PlaceHolder 3"/>
          <p:cNvSpPr>
            <a:spLocks noGrp="1"/>
          </p:cNvSpPr>
          <p:nvPr>
            <p:ph type="sldNum" idx="12"/>
          </p:nvPr>
        </p:nvSpPr>
        <p:spPr>
          <a:xfrm>
            <a:off x="10532209" y="6549517"/>
            <a:ext cx="1151597" cy="262538"/>
          </a:xfrm>
          <a:prstGeom prst="rect">
            <a:avLst/>
          </a:prstGeom>
          <a:noFill/>
          <a:ln w="0">
            <a:noFill/>
          </a:ln>
        </p:spPr>
        <p:txBody>
          <a:bodyPr vert="horz" lIns="110588" tIns="55294" rIns="110588" bIns="55294" rtlCol="0" anchor="ctr">
            <a:noAutofit/>
          </a:bodyPr>
          <a:lstStyle>
            <a:lvl1pPr indent="0" algn="r">
              <a:lnSpc>
                <a:spcPct val="100000"/>
              </a:lnSpc>
              <a:buNone/>
              <a:defRPr lang="nl-BE" sz="1451" b="0" strike="noStrike" spc="-1">
                <a:solidFill>
                  <a:schemeClr val="dk1">
                    <a:tint val="75000"/>
                  </a:schemeClr>
                </a:solidFill>
                <a:latin typeface="Calibri"/>
              </a:defRPr>
            </a:lvl1pPr>
          </a:lstStyle>
          <a:p>
            <a:fld id="{F77BF90C-09D3-4663-B27F-DAB45C2EC3F9}" type="slidenum">
              <a:rPr lang="nl-BE"/>
              <a:pPr/>
              <a:t>2</a:t>
            </a:fld>
            <a:endParaRPr lang="en-US">
              <a:solidFill>
                <a:srgbClr val="000000"/>
              </a:solidFill>
              <a:latin typeface="Times New Roman"/>
            </a:endParaRPr>
          </a:p>
        </p:txBody>
      </p:sp>
      <p:pic>
        <p:nvPicPr>
          <p:cNvPr id="25" name="Picture 7" descr="A logo of a university of melbourne&#10;&#10;Description automatically generated"/>
          <p:cNvPicPr/>
          <p:nvPr/>
        </p:nvPicPr>
        <p:blipFill>
          <a:blip r:embed="rId3"/>
          <a:stretch/>
        </p:blipFill>
        <p:spPr>
          <a:xfrm>
            <a:off x="11005734" y="3379034"/>
            <a:ext cx="900379" cy="900379"/>
          </a:xfrm>
          <a:prstGeom prst="rect">
            <a:avLst/>
          </a:prstGeom>
          <a:ln w="0">
            <a:noFill/>
          </a:ln>
        </p:spPr>
      </p:pic>
      <p:pic>
        <p:nvPicPr>
          <p:cNvPr id="26" name="Picture 9" descr="A black and white logo with text&#10;&#10;Description automatically generated"/>
          <p:cNvPicPr/>
          <p:nvPr/>
        </p:nvPicPr>
        <p:blipFill>
          <a:blip r:embed="rId4"/>
          <a:stretch/>
        </p:blipFill>
        <p:spPr>
          <a:xfrm>
            <a:off x="10514359" y="4342979"/>
            <a:ext cx="1716728" cy="1079323"/>
          </a:xfrm>
          <a:prstGeom prst="rect">
            <a:avLst/>
          </a:prstGeom>
          <a:ln w="0">
            <a:noFill/>
          </a:ln>
        </p:spPr>
      </p:pic>
      <p:pic>
        <p:nvPicPr>
          <p:cNvPr id="27" name="Picture 13" descr="AOID0191_Logo_INTA_"/>
          <p:cNvPicPr/>
          <p:nvPr/>
        </p:nvPicPr>
        <p:blipFill>
          <a:blip r:embed="rId5"/>
          <a:stretch/>
        </p:blipFill>
        <p:spPr>
          <a:xfrm>
            <a:off x="2996978" y="5805877"/>
            <a:ext cx="715775" cy="803723"/>
          </a:xfrm>
          <a:prstGeom prst="rect">
            <a:avLst/>
          </a:prstGeom>
          <a:ln w="0">
            <a:noFill/>
          </a:ln>
        </p:spPr>
      </p:pic>
      <p:pic>
        <p:nvPicPr>
          <p:cNvPr id="28" name="Picture 14" descr="latmos-logo"/>
          <p:cNvPicPr/>
          <p:nvPr/>
        </p:nvPicPr>
        <p:blipFill>
          <a:blip r:embed="rId6"/>
          <a:stretch/>
        </p:blipFill>
        <p:spPr>
          <a:xfrm>
            <a:off x="217537" y="1841863"/>
            <a:ext cx="1439823" cy="555988"/>
          </a:xfrm>
          <a:prstGeom prst="rect">
            <a:avLst/>
          </a:prstGeom>
          <a:ln w="0">
            <a:noFill/>
          </a:ln>
        </p:spPr>
      </p:pic>
      <p:pic>
        <p:nvPicPr>
          <p:cNvPr id="29" name="Picture 15"/>
          <p:cNvPicPr/>
          <p:nvPr/>
        </p:nvPicPr>
        <p:blipFill>
          <a:blip r:embed="rId7"/>
          <a:stretch/>
        </p:blipFill>
        <p:spPr>
          <a:xfrm>
            <a:off x="8667031" y="47688"/>
            <a:ext cx="754089" cy="849003"/>
          </a:xfrm>
          <a:prstGeom prst="rect">
            <a:avLst/>
          </a:prstGeom>
          <a:ln w="0">
            <a:noFill/>
          </a:ln>
        </p:spPr>
      </p:pic>
      <p:pic>
        <p:nvPicPr>
          <p:cNvPr id="30" name="Picture 16"/>
          <p:cNvPicPr/>
          <p:nvPr/>
        </p:nvPicPr>
        <p:blipFill>
          <a:blip r:embed="rId8"/>
          <a:stretch/>
        </p:blipFill>
        <p:spPr>
          <a:xfrm>
            <a:off x="7542848" y="-22880"/>
            <a:ext cx="820268" cy="1079323"/>
          </a:xfrm>
          <a:prstGeom prst="rect">
            <a:avLst/>
          </a:prstGeom>
          <a:ln w="0">
            <a:noFill/>
          </a:ln>
        </p:spPr>
      </p:pic>
      <p:pic>
        <p:nvPicPr>
          <p:cNvPr id="31" name="Picture 17"/>
          <p:cNvPicPr/>
          <p:nvPr/>
        </p:nvPicPr>
        <p:blipFill>
          <a:blip r:embed="rId9"/>
          <a:stretch/>
        </p:blipFill>
        <p:spPr>
          <a:xfrm>
            <a:off x="5639813" y="30413"/>
            <a:ext cx="1749057" cy="952749"/>
          </a:xfrm>
          <a:prstGeom prst="rect">
            <a:avLst/>
          </a:prstGeom>
          <a:ln w="0">
            <a:noFill/>
          </a:ln>
        </p:spPr>
      </p:pic>
      <p:pic>
        <p:nvPicPr>
          <p:cNvPr id="32" name="Picture 18"/>
          <p:cNvPicPr/>
          <p:nvPr/>
        </p:nvPicPr>
        <p:blipFill>
          <a:blip r:embed="rId10"/>
          <a:stretch/>
        </p:blipFill>
        <p:spPr>
          <a:xfrm>
            <a:off x="9412396" y="0"/>
            <a:ext cx="1330976" cy="1079323"/>
          </a:xfrm>
          <a:prstGeom prst="rect">
            <a:avLst/>
          </a:prstGeom>
          <a:ln w="0">
            <a:noFill/>
          </a:ln>
        </p:spPr>
      </p:pic>
      <p:pic>
        <p:nvPicPr>
          <p:cNvPr id="33" name="Picture 19"/>
          <p:cNvPicPr/>
          <p:nvPr/>
        </p:nvPicPr>
        <p:blipFill>
          <a:blip r:embed="rId11"/>
          <a:stretch/>
        </p:blipFill>
        <p:spPr>
          <a:xfrm>
            <a:off x="1167267" y="9764"/>
            <a:ext cx="1146372" cy="1146372"/>
          </a:xfrm>
          <a:prstGeom prst="rect">
            <a:avLst/>
          </a:prstGeom>
          <a:ln w="0">
            <a:noFill/>
          </a:ln>
        </p:spPr>
      </p:pic>
      <p:pic>
        <p:nvPicPr>
          <p:cNvPr id="34" name="Picture 21"/>
          <p:cNvPicPr/>
          <p:nvPr/>
        </p:nvPicPr>
        <p:blipFill>
          <a:blip r:embed="rId12"/>
          <a:srcRect r="60246"/>
          <a:stretch/>
        </p:blipFill>
        <p:spPr>
          <a:xfrm>
            <a:off x="4603578" y="78047"/>
            <a:ext cx="732320" cy="830282"/>
          </a:xfrm>
          <a:prstGeom prst="rect">
            <a:avLst/>
          </a:prstGeom>
          <a:ln w="0">
            <a:noFill/>
          </a:ln>
        </p:spPr>
      </p:pic>
      <p:pic>
        <p:nvPicPr>
          <p:cNvPr id="35" name="Picture 23" descr="Logo&#10;&#10;Description automatically generated"/>
          <p:cNvPicPr/>
          <p:nvPr/>
        </p:nvPicPr>
        <p:blipFill>
          <a:blip r:embed="rId13"/>
          <a:stretch/>
        </p:blipFill>
        <p:spPr>
          <a:xfrm>
            <a:off x="8599094" y="5783237"/>
            <a:ext cx="760620" cy="760620"/>
          </a:xfrm>
          <a:prstGeom prst="rect">
            <a:avLst/>
          </a:prstGeom>
          <a:ln w="0">
            <a:noFill/>
          </a:ln>
        </p:spPr>
      </p:pic>
      <p:pic>
        <p:nvPicPr>
          <p:cNvPr id="36" name="Picture 24"/>
          <p:cNvPicPr/>
          <p:nvPr/>
        </p:nvPicPr>
        <p:blipFill>
          <a:blip r:embed="rId14"/>
          <a:stretch/>
        </p:blipFill>
        <p:spPr>
          <a:xfrm>
            <a:off x="10843075" y="794145"/>
            <a:ext cx="1271328" cy="397508"/>
          </a:xfrm>
          <a:prstGeom prst="rect">
            <a:avLst/>
          </a:prstGeom>
          <a:ln w="0">
            <a:noFill/>
          </a:ln>
        </p:spPr>
      </p:pic>
      <p:pic>
        <p:nvPicPr>
          <p:cNvPr id="37" name="Picture 26"/>
          <p:cNvPicPr/>
          <p:nvPr/>
        </p:nvPicPr>
        <p:blipFill>
          <a:blip r:embed="rId15"/>
          <a:stretch/>
        </p:blipFill>
        <p:spPr>
          <a:xfrm>
            <a:off x="3339846" y="9991"/>
            <a:ext cx="1013579" cy="1013579"/>
          </a:xfrm>
          <a:prstGeom prst="rect">
            <a:avLst/>
          </a:prstGeom>
          <a:ln w="0">
            <a:noFill/>
          </a:ln>
        </p:spPr>
      </p:pic>
      <p:pic>
        <p:nvPicPr>
          <p:cNvPr id="38" name="Picture 28" descr="A logo with a city silhouette&#10;&#10;Description automatically generated"/>
          <p:cNvPicPr/>
          <p:nvPr/>
        </p:nvPicPr>
        <p:blipFill>
          <a:blip r:embed="rId16"/>
          <a:stretch/>
        </p:blipFill>
        <p:spPr>
          <a:xfrm>
            <a:off x="9474220" y="5714010"/>
            <a:ext cx="872950" cy="830282"/>
          </a:xfrm>
          <a:prstGeom prst="rect">
            <a:avLst/>
          </a:prstGeom>
          <a:ln w="0">
            <a:noFill/>
          </a:ln>
        </p:spPr>
      </p:pic>
      <p:pic>
        <p:nvPicPr>
          <p:cNvPr id="39" name="Picture 30" descr="A logo with text on it&#10;&#10;Description automatically generated"/>
          <p:cNvPicPr/>
          <p:nvPr/>
        </p:nvPicPr>
        <p:blipFill>
          <a:blip r:embed="rId17"/>
          <a:stretch/>
        </p:blipFill>
        <p:spPr>
          <a:xfrm>
            <a:off x="10834248" y="1927456"/>
            <a:ext cx="1033172" cy="1033172"/>
          </a:xfrm>
          <a:prstGeom prst="rect">
            <a:avLst/>
          </a:prstGeom>
          <a:ln w="0">
            <a:noFill/>
          </a:ln>
        </p:spPr>
      </p:pic>
      <p:pic>
        <p:nvPicPr>
          <p:cNvPr id="40" name="Picture 32" descr="A logo with a map and a satellite dish&#10;&#10;Description automatically generated"/>
          <p:cNvPicPr/>
          <p:nvPr/>
        </p:nvPicPr>
        <p:blipFill>
          <a:blip r:embed="rId18"/>
          <a:stretch/>
        </p:blipFill>
        <p:spPr>
          <a:xfrm>
            <a:off x="285887" y="2534454"/>
            <a:ext cx="841561" cy="808878"/>
          </a:xfrm>
          <a:prstGeom prst="rect">
            <a:avLst/>
          </a:prstGeom>
          <a:ln w="0">
            <a:noFill/>
          </a:ln>
        </p:spPr>
      </p:pic>
      <p:pic>
        <p:nvPicPr>
          <p:cNvPr id="41" name="Picture 33" descr="A logo with a red and blue circle&#10;&#10;Description automatically generated"/>
          <p:cNvPicPr/>
          <p:nvPr/>
        </p:nvPicPr>
        <p:blipFill>
          <a:blip r:embed="rId19"/>
          <a:srcRect l="13444" t="13870"/>
          <a:stretch/>
        </p:blipFill>
        <p:spPr>
          <a:xfrm>
            <a:off x="85551" y="0"/>
            <a:ext cx="1152032" cy="1146373"/>
          </a:xfrm>
          <a:prstGeom prst="rect">
            <a:avLst/>
          </a:prstGeom>
          <a:ln w="0">
            <a:noFill/>
          </a:ln>
        </p:spPr>
      </p:pic>
      <p:pic>
        <p:nvPicPr>
          <p:cNvPr id="42" name="Picture 34" descr="A logo with blue letters&#10;&#10;Description automatically generated"/>
          <p:cNvPicPr/>
          <p:nvPr/>
        </p:nvPicPr>
        <p:blipFill>
          <a:blip r:embed="rId20"/>
          <a:srcRect l="3060" t="14287" r="5355" b="16830"/>
          <a:stretch/>
        </p:blipFill>
        <p:spPr>
          <a:xfrm>
            <a:off x="10743371" y="0"/>
            <a:ext cx="1459415" cy="730579"/>
          </a:xfrm>
          <a:prstGeom prst="rect">
            <a:avLst/>
          </a:prstGeom>
          <a:ln w="0">
            <a:noFill/>
          </a:ln>
        </p:spPr>
      </p:pic>
      <p:pic>
        <p:nvPicPr>
          <p:cNvPr id="43" name="Picture 36"/>
          <p:cNvPicPr/>
          <p:nvPr/>
        </p:nvPicPr>
        <p:blipFill>
          <a:blip r:embed="rId21"/>
          <a:stretch/>
        </p:blipFill>
        <p:spPr>
          <a:xfrm>
            <a:off x="134874" y="5590361"/>
            <a:ext cx="1290050" cy="953496"/>
          </a:xfrm>
          <a:prstGeom prst="rect">
            <a:avLst/>
          </a:prstGeom>
          <a:ln w="0">
            <a:noFill/>
          </a:ln>
        </p:spPr>
      </p:pic>
      <p:pic>
        <p:nvPicPr>
          <p:cNvPr id="44" name="Picture 40"/>
          <p:cNvPicPr/>
          <p:nvPr/>
        </p:nvPicPr>
        <p:blipFill>
          <a:blip r:embed="rId22"/>
          <a:stretch/>
        </p:blipFill>
        <p:spPr>
          <a:xfrm>
            <a:off x="10347170" y="5537896"/>
            <a:ext cx="1767233" cy="894284"/>
          </a:xfrm>
          <a:prstGeom prst="rect">
            <a:avLst/>
          </a:prstGeom>
          <a:ln w="0">
            <a:noFill/>
          </a:ln>
        </p:spPr>
      </p:pic>
      <p:pic>
        <p:nvPicPr>
          <p:cNvPr id="45" name="Picture 42" descr="A logo with a blue and grey design&#10;&#10;Description automatically generated"/>
          <p:cNvPicPr/>
          <p:nvPr/>
        </p:nvPicPr>
        <p:blipFill>
          <a:blip r:embed="rId23"/>
          <a:stretch/>
        </p:blipFill>
        <p:spPr>
          <a:xfrm>
            <a:off x="10614280" y="2927103"/>
            <a:ext cx="1342731" cy="416229"/>
          </a:xfrm>
          <a:prstGeom prst="rect">
            <a:avLst/>
          </a:prstGeom>
          <a:ln w="0">
            <a:noFill/>
          </a:ln>
        </p:spPr>
      </p:pic>
      <p:pic>
        <p:nvPicPr>
          <p:cNvPr id="46" name="Picture 44" descr="A blue and white logo&#10;&#10;Description automatically generated"/>
          <p:cNvPicPr/>
          <p:nvPr/>
        </p:nvPicPr>
        <p:blipFill>
          <a:blip r:embed="rId24"/>
          <a:stretch/>
        </p:blipFill>
        <p:spPr>
          <a:xfrm>
            <a:off x="1430552" y="5465059"/>
            <a:ext cx="1337942" cy="1337942"/>
          </a:xfrm>
          <a:prstGeom prst="rect">
            <a:avLst/>
          </a:prstGeom>
          <a:ln w="0">
            <a:noFill/>
          </a:ln>
        </p:spPr>
      </p:pic>
      <p:pic>
        <p:nvPicPr>
          <p:cNvPr id="47" name="Picture 46" descr="A logo of a university&#10;&#10;Description automatically generated"/>
          <p:cNvPicPr/>
          <p:nvPr/>
        </p:nvPicPr>
        <p:blipFill>
          <a:blip r:embed="rId25"/>
          <a:srcRect l="13751" r="17411"/>
          <a:stretch/>
        </p:blipFill>
        <p:spPr>
          <a:xfrm>
            <a:off x="7412394" y="5741147"/>
            <a:ext cx="1142454" cy="830282"/>
          </a:xfrm>
          <a:prstGeom prst="rect">
            <a:avLst/>
          </a:prstGeom>
          <a:ln w="0">
            <a:noFill/>
          </a:ln>
        </p:spPr>
      </p:pic>
      <p:pic>
        <p:nvPicPr>
          <p:cNvPr id="48" name="Picture 50" descr="A logo for a company&#10;&#10;Description automatically generated"/>
          <p:cNvPicPr/>
          <p:nvPr/>
        </p:nvPicPr>
        <p:blipFill>
          <a:blip r:embed="rId26"/>
          <a:srcRect t="3699" b="10758"/>
          <a:stretch/>
        </p:blipFill>
        <p:spPr>
          <a:xfrm>
            <a:off x="3879942" y="5633029"/>
            <a:ext cx="1649679" cy="1002259"/>
          </a:xfrm>
          <a:prstGeom prst="rect">
            <a:avLst/>
          </a:prstGeom>
          <a:ln w="0">
            <a:noFill/>
          </a:ln>
        </p:spPr>
      </p:pic>
      <p:pic>
        <p:nvPicPr>
          <p:cNvPr id="49" name="Picture 52" descr="A logo with black text&#10;&#10;Description automatically generated"/>
          <p:cNvPicPr/>
          <p:nvPr/>
        </p:nvPicPr>
        <p:blipFill>
          <a:blip r:embed="rId27"/>
          <a:stretch/>
        </p:blipFill>
        <p:spPr>
          <a:xfrm>
            <a:off x="137747" y="4013191"/>
            <a:ext cx="1649679" cy="641324"/>
          </a:xfrm>
          <a:prstGeom prst="rect">
            <a:avLst/>
          </a:prstGeom>
          <a:ln w="0">
            <a:noFill/>
          </a:ln>
        </p:spPr>
      </p:pic>
      <p:pic>
        <p:nvPicPr>
          <p:cNvPr id="50" name="Picture 54" descr="A blue and white logo&#10;&#10;Description automatically generated"/>
          <p:cNvPicPr/>
          <p:nvPr/>
        </p:nvPicPr>
        <p:blipFill>
          <a:blip r:embed="rId28"/>
          <a:stretch/>
        </p:blipFill>
        <p:spPr>
          <a:xfrm>
            <a:off x="6532315" y="5720106"/>
            <a:ext cx="915182" cy="915182"/>
          </a:xfrm>
          <a:prstGeom prst="rect">
            <a:avLst/>
          </a:prstGeom>
          <a:ln w="0">
            <a:noFill/>
          </a:ln>
        </p:spPr>
      </p:pic>
      <p:pic>
        <p:nvPicPr>
          <p:cNvPr id="51" name="Picture 57" descr="A logo with blue and green letters&#10;&#10;Description automatically generated"/>
          <p:cNvPicPr/>
          <p:nvPr/>
        </p:nvPicPr>
        <p:blipFill>
          <a:blip r:embed="rId29"/>
          <a:stretch/>
        </p:blipFill>
        <p:spPr>
          <a:xfrm>
            <a:off x="265975" y="1112075"/>
            <a:ext cx="1311819" cy="625215"/>
          </a:xfrm>
          <a:prstGeom prst="rect">
            <a:avLst/>
          </a:prstGeom>
          <a:ln w="0">
            <a:noFill/>
          </a:ln>
        </p:spPr>
      </p:pic>
      <p:pic>
        <p:nvPicPr>
          <p:cNvPr id="52" name="Picture 58" descr="A blue and white logo&#10;&#10;Description automatically generated"/>
          <p:cNvPicPr/>
          <p:nvPr/>
        </p:nvPicPr>
        <p:blipFill>
          <a:blip r:embed="rId30"/>
          <a:stretch/>
        </p:blipFill>
        <p:spPr>
          <a:xfrm>
            <a:off x="10380260" y="1362759"/>
            <a:ext cx="1810772" cy="465863"/>
          </a:xfrm>
          <a:prstGeom prst="rect">
            <a:avLst/>
          </a:prstGeom>
          <a:ln w="0">
            <a:noFill/>
          </a:ln>
        </p:spPr>
      </p:pic>
      <p:pic>
        <p:nvPicPr>
          <p:cNvPr id="53" name="Picture 52"/>
          <p:cNvPicPr/>
          <p:nvPr/>
        </p:nvPicPr>
        <p:blipFill>
          <a:blip r:embed="rId31"/>
          <a:srcRect l="8118" t="17174" r="1908" b="16870"/>
          <a:stretch/>
        </p:blipFill>
        <p:spPr>
          <a:xfrm>
            <a:off x="2177581" y="1047539"/>
            <a:ext cx="8228366" cy="4522358"/>
          </a:xfrm>
          <a:prstGeom prst="rect">
            <a:avLst/>
          </a:prstGeom>
          <a:ln w="0">
            <a:noFill/>
          </a:ln>
        </p:spPr>
      </p:pic>
      <p:pic>
        <p:nvPicPr>
          <p:cNvPr id="54" name="Picture 53"/>
          <p:cNvPicPr/>
          <p:nvPr/>
        </p:nvPicPr>
        <p:blipFill>
          <a:blip r:embed="rId31"/>
          <a:srcRect l="80593" t="95621"/>
          <a:stretch/>
        </p:blipFill>
        <p:spPr>
          <a:xfrm>
            <a:off x="8739724" y="5414464"/>
            <a:ext cx="1774199" cy="299546"/>
          </a:xfrm>
          <a:prstGeom prst="rect">
            <a:avLst/>
          </a:prstGeom>
          <a:ln w="0">
            <a:noFill/>
          </a:ln>
        </p:spPr>
      </p:pic>
      <p:pic>
        <p:nvPicPr>
          <p:cNvPr id="55" name="Picture 54"/>
          <p:cNvPicPr/>
          <p:nvPr/>
        </p:nvPicPr>
        <p:blipFill>
          <a:blip r:embed="rId32"/>
          <a:srcRect l="49480" t="-1472" r="2190" b="16488"/>
          <a:stretch/>
        </p:blipFill>
        <p:spPr>
          <a:xfrm>
            <a:off x="133318" y="4626320"/>
            <a:ext cx="1865630" cy="828976"/>
          </a:xfrm>
          <a:prstGeom prst="rect">
            <a:avLst/>
          </a:prstGeom>
          <a:ln w="0">
            <a:noFill/>
          </a:ln>
        </p:spPr>
      </p:pic>
      <p:pic>
        <p:nvPicPr>
          <p:cNvPr id="56" name="Picture 48" descr="A black and white logo of a university&#10;&#10;Description automatically generated"/>
          <p:cNvPicPr/>
          <p:nvPr/>
        </p:nvPicPr>
        <p:blipFill>
          <a:blip r:embed="rId33"/>
          <a:stretch/>
        </p:blipFill>
        <p:spPr>
          <a:xfrm>
            <a:off x="5493701" y="5783237"/>
            <a:ext cx="803723" cy="765169"/>
          </a:xfrm>
          <a:prstGeom prst="rect">
            <a:avLst/>
          </a:prstGeom>
          <a:ln w="0">
            <a:noFill/>
          </a:ln>
        </p:spPr>
      </p:pic>
      <p:sp>
        <p:nvSpPr>
          <p:cNvPr id="4" name="Oval 3">
            <a:extLst>
              <a:ext uri="{FF2B5EF4-FFF2-40B4-BE49-F238E27FC236}">
                <a16:creationId xmlns:a16="http://schemas.microsoft.com/office/drawing/2014/main" id="{7319B150-9D93-3473-8B22-E7A256E117C6}"/>
              </a:ext>
            </a:extLst>
          </p:cNvPr>
          <p:cNvSpPr/>
          <p:nvPr/>
        </p:nvSpPr>
        <p:spPr>
          <a:xfrm>
            <a:off x="3575720" y="2177803"/>
            <a:ext cx="201035" cy="197655"/>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5" name="Oval 4">
            <a:extLst>
              <a:ext uri="{FF2B5EF4-FFF2-40B4-BE49-F238E27FC236}">
                <a16:creationId xmlns:a16="http://schemas.microsoft.com/office/drawing/2014/main" id="{C110C557-7CDC-52DA-629E-A669D7DF40D8}"/>
              </a:ext>
            </a:extLst>
          </p:cNvPr>
          <p:cNvSpPr/>
          <p:nvPr/>
        </p:nvSpPr>
        <p:spPr>
          <a:xfrm>
            <a:off x="3981007" y="1857368"/>
            <a:ext cx="201035" cy="197655"/>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6" name="Oval 5">
            <a:extLst>
              <a:ext uri="{FF2B5EF4-FFF2-40B4-BE49-F238E27FC236}">
                <a16:creationId xmlns:a16="http://schemas.microsoft.com/office/drawing/2014/main" id="{B5852462-BBDB-3483-D3C4-A1026FF01C42}"/>
              </a:ext>
            </a:extLst>
          </p:cNvPr>
          <p:cNvSpPr/>
          <p:nvPr/>
        </p:nvSpPr>
        <p:spPr>
          <a:xfrm>
            <a:off x="5663952" y="1903401"/>
            <a:ext cx="201035" cy="197655"/>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7" name="Oval 6">
            <a:extLst>
              <a:ext uri="{FF2B5EF4-FFF2-40B4-BE49-F238E27FC236}">
                <a16:creationId xmlns:a16="http://schemas.microsoft.com/office/drawing/2014/main" id="{792D8335-B30E-7B8B-DBFC-83A167EBB09D}"/>
              </a:ext>
            </a:extLst>
          </p:cNvPr>
          <p:cNvSpPr/>
          <p:nvPr/>
        </p:nvSpPr>
        <p:spPr>
          <a:xfrm>
            <a:off x="5529620" y="2094190"/>
            <a:ext cx="201035" cy="197655"/>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8" name="Oval 7">
            <a:extLst>
              <a:ext uri="{FF2B5EF4-FFF2-40B4-BE49-F238E27FC236}">
                <a16:creationId xmlns:a16="http://schemas.microsoft.com/office/drawing/2014/main" id="{EF5DC1A4-3A13-13C5-8C4C-09154BC9FE7B}"/>
              </a:ext>
            </a:extLst>
          </p:cNvPr>
          <p:cNvSpPr/>
          <p:nvPr/>
        </p:nvSpPr>
        <p:spPr>
          <a:xfrm>
            <a:off x="5906561" y="1884871"/>
            <a:ext cx="201035" cy="197655"/>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9" name="Oval 8">
            <a:extLst>
              <a:ext uri="{FF2B5EF4-FFF2-40B4-BE49-F238E27FC236}">
                <a16:creationId xmlns:a16="http://schemas.microsoft.com/office/drawing/2014/main" id="{ACA95095-6804-A9EB-9502-307461FDCB94}"/>
              </a:ext>
            </a:extLst>
          </p:cNvPr>
          <p:cNvSpPr/>
          <p:nvPr/>
        </p:nvSpPr>
        <p:spPr>
          <a:xfrm>
            <a:off x="5959543" y="1543499"/>
            <a:ext cx="201035" cy="197655"/>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0" name="Oval 9">
            <a:extLst>
              <a:ext uri="{FF2B5EF4-FFF2-40B4-BE49-F238E27FC236}">
                <a16:creationId xmlns:a16="http://schemas.microsoft.com/office/drawing/2014/main" id="{C3AD8B74-F8E7-C09A-BCDA-CF710EC93BE4}"/>
              </a:ext>
            </a:extLst>
          </p:cNvPr>
          <p:cNvSpPr/>
          <p:nvPr/>
        </p:nvSpPr>
        <p:spPr>
          <a:xfrm>
            <a:off x="8314729" y="2245114"/>
            <a:ext cx="201035" cy="197655"/>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1" name="Oval 10">
            <a:extLst>
              <a:ext uri="{FF2B5EF4-FFF2-40B4-BE49-F238E27FC236}">
                <a16:creationId xmlns:a16="http://schemas.microsoft.com/office/drawing/2014/main" id="{5F1EA64E-586A-2614-9AE2-6141C05095B1}"/>
              </a:ext>
            </a:extLst>
          </p:cNvPr>
          <p:cNvSpPr/>
          <p:nvPr/>
        </p:nvSpPr>
        <p:spPr>
          <a:xfrm>
            <a:off x="9138553" y="4185575"/>
            <a:ext cx="201035" cy="197655"/>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2" name="Oval 11">
            <a:extLst>
              <a:ext uri="{FF2B5EF4-FFF2-40B4-BE49-F238E27FC236}">
                <a16:creationId xmlns:a16="http://schemas.microsoft.com/office/drawing/2014/main" id="{2C3173BA-7033-07F2-35D1-B22F3F63ECA9}"/>
              </a:ext>
            </a:extLst>
          </p:cNvPr>
          <p:cNvSpPr/>
          <p:nvPr/>
        </p:nvSpPr>
        <p:spPr>
          <a:xfrm>
            <a:off x="4347167" y="4101611"/>
            <a:ext cx="201035" cy="197655"/>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3" name="Oval 12">
            <a:extLst>
              <a:ext uri="{FF2B5EF4-FFF2-40B4-BE49-F238E27FC236}">
                <a16:creationId xmlns:a16="http://schemas.microsoft.com/office/drawing/2014/main" id="{DA182B87-638A-A503-EF7E-3B66B6934F54}"/>
              </a:ext>
            </a:extLst>
          </p:cNvPr>
          <p:cNvSpPr/>
          <p:nvPr/>
        </p:nvSpPr>
        <p:spPr>
          <a:xfrm>
            <a:off x="3254347" y="2654823"/>
            <a:ext cx="201035" cy="197655"/>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4" name="Oval 13">
            <a:extLst>
              <a:ext uri="{FF2B5EF4-FFF2-40B4-BE49-F238E27FC236}">
                <a16:creationId xmlns:a16="http://schemas.microsoft.com/office/drawing/2014/main" id="{28145098-5FFF-6F0F-2D71-5DDC12237310}"/>
              </a:ext>
            </a:extLst>
          </p:cNvPr>
          <p:cNvSpPr/>
          <p:nvPr/>
        </p:nvSpPr>
        <p:spPr>
          <a:xfrm>
            <a:off x="8614622" y="2134622"/>
            <a:ext cx="201035" cy="197655"/>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5" name="Oval 14">
            <a:extLst>
              <a:ext uri="{FF2B5EF4-FFF2-40B4-BE49-F238E27FC236}">
                <a16:creationId xmlns:a16="http://schemas.microsoft.com/office/drawing/2014/main" id="{9641C636-E3F3-E0DB-88CD-22CC906CBFF8}"/>
              </a:ext>
            </a:extLst>
          </p:cNvPr>
          <p:cNvSpPr/>
          <p:nvPr/>
        </p:nvSpPr>
        <p:spPr>
          <a:xfrm>
            <a:off x="5616842" y="1748271"/>
            <a:ext cx="201035" cy="197655"/>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6" name="Oval 15">
            <a:extLst>
              <a:ext uri="{FF2B5EF4-FFF2-40B4-BE49-F238E27FC236}">
                <a16:creationId xmlns:a16="http://schemas.microsoft.com/office/drawing/2014/main" id="{B2BB4F68-3561-E1AC-8EDE-437F4770AF55}"/>
              </a:ext>
            </a:extLst>
          </p:cNvPr>
          <p:cNvSpPr/>
          <p:nvPr/>
        </p:nvSpPr>
        <p:spPr>
          <a:xfrm>
            <a:off x="5941874" y="2040505"/>
            <a:ext cx="201035" cy="197655"/>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7" name="Oval 16">
            <a:extLst>
              <a:ext uri="{FF2B5EF4-FFF2-40B4-BE49-F238E27FC236}">
                <a16:creationId xmlns:a16="http://schemas.microsoft.com/office/drawing/2014/main" id="{28BF242E-710E-145A-E7DE-C84709C841AF}"/>
              </a:ext>
            </a:extLst>
          </p:cNvPr>
          <p:cNvSpPr/>
          <p:nvPr/>
        </p:nvSpPr>
        <p:spPr>
          <a:xfrm>
            <a:off x="5785554" y="1801251"/>
            <a:ext cx="201035" cy="197655"/>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8" name="Oval 17">
            <a:extLst>
              <a:ext uri="{FF2B5EF4-FFF2-40B4-BE49-F238E27FC236}">
                <a16:creationId xmlns:a16="http://schemas.microsoft.com/office/drawing/2014/main" id="{90900130-309E-16C1-50EF-06EFD7760136}"/>
              </a:ext>
            </a:extLst>
          </p:cNvPr>
          <p:cNvSpPr/>
          <p:nvPr/>
        </p:nvSpPr>
        <p:spPr>
          <a:xfrm>
            <a:off x="6172736" y="2029851"/>
            <a:ext cx="201035" cy="197655"/>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0" name="TextBox 19">
            <a:extLst>
              <a:ext uri="{FF2B5EF4-FFF2-40B4-BE49-F238E27FC236}">
                <a16:creationId xmlns:a16="http://schemas.microsoft.com/office/drawing/2014/main" id="{37401D6D-CF47-B425-5E87-7E5A3254FA44}"/>
              </a:ext>
            </a:extLst>
          </p:cNvPr>
          <p:cNvSpPr txBox="1"/>
          <p:nvPr/>
        </p:nvSpPr>
        <p:spPr>
          <a:xfrm>
            <a:off x="2736997" y="3068643"/>
            <a:ext cx="7072512" cy="954107"/>
          </a:xfrm>
          <a:prstGeom prst="rect">
            <a:avLst/>
          </a:prstGeom>
          <a:solidFill>
            <a:srgbClr val="0070C0">
              <a:alpha val="51000"/>
            </a:srgbClr>
          </a:solidFill>
        </p:spPr>
        <p:txBody>
          <a:bodyPr wrap="square" rtlCol="0">
            <a:spAutoFit/>
          </a:bodyPr>
          <a:lstStyle/>
          <a:p>
            <a:pPr algn="ctr"/>
            <a:r>
              <a:rPr lang="en-US" sz="2800" b="1" dirty="0">
                <a:solidFill>
                  <a:schemeClr val="bg1"/>
                </a:solidFill>
              </a:rPr>
              <a:t>~30 research institutes, companies and international </a:t>
            </a:r>
            <a:r>
              <a:rPr lang="en-US" sz="2800" b="1" dirty="0" err="1">
                <a:solidFill>
                  <a:schemeClr val="bg1"/>
                </a:solidFill>
              </a:rPr>
              <a:t>organisations</a:t>
            </a:r>
            <a:endParaRPr lang="en-BE" sz="2800" b="1" dirty="0">
              <a:solidFill>
                <a:schemeClr val="bg1"/>
              </a:solidFill>
            </a:endParaRPr>
          </a:p>
        </p:txBody>
      </p:sp>
      <p:pic>
        <p:nvPicPr>
          <p:cNvPr id="58" name="Picture 57" descr="A black and white logo&#10;&#10;Description automatically generated">
            <a:extLst>
              <a:ext uri="{FF2B5EF4-FFF2-40B4-BE49-F238E27FC236}">
                <a16:creationId xmlns:a16="http://schemas.microsoft.com/office/drawing/2014/main" id="{4C42E2D7-1D8D-C6CF-BB22-D6FE263B98C7}"/>
              </a:ext>
            </a:extLst>
          </p:cNvPr>
          <p:cNvPicPr>
            <a:picLocks noChangeAspect="1"/>
          </p:cNvPicPr>
          <p:nvPr/>
        </p:nvPicPr>
        <p:blipFill>
          <a:blip r:embed="rId34" cstate="print">
            <a:extLst>
              <a:ext uri="{28A0092B-C50C-407E-A947-70E740481C1C}">
                <a14:useLocalDpi xmlns:a14="http://schemas.microsoft.com/office/drawing/2010/main" val="0"/>
              </a:ext>
            </a:extLst>
          </a:blip>
          <a:srcRect l="16348" t="21280" r="18116" b="25048"/>
          <a:stretch/>
        </p:blipFill>
        <p:spPr>
          <a:xfrm>
            <a:off x="583215" y="3401577"/>
            <a:ext cx="1088466" cy="630684"/>
          </a:xfrm>
          <a:prstGeom prst="rect">
            <a:avLst/>
          </a:prstGeom>
        </p:spPr>
      </p:pic>
      <p:pic>
        <p:nvPicPr>
          <p:cNvPr id="60" name="Picture 59" descr="A blue and white logo&#10;&#10;Description automatically generated">
            <a:extLst>
              <a:ext uri="{FF2B5EF4-FFF2-40B4-BE49-F238E27FC236}">
                <a16:creationId xmlns:a16="http://schemas.microsoft.com/office/drawing/2014/main" id="{00A05416-24C9-4C7F-723E-0715F0E89FC0}"/>
              </a:ext>
            </a:extLst>
          </p:cNvPr>
          <p:cNvPicPr>
            <a:picLocks noChangeAspect="1"/>
          </p:cNvPicPr>
          <p:nvPr/>
        </p:nvPicPr>
        <p:blipFill>
          <a:blip r:embed="rId35">
            <a:extLst>
              <a:ext uri="{28A0092B-C50C-407E-A947-70E740481C1C}">
                <a14:useLocalDpi xmlns:a14="http://schemas.microsoft.com/office/drawing/2010/main" val="0"/>
              </a:ext>
            </a:extLst>
          </a:blip>
          <a:stretch>
            <a:fillRect/>
          </a:stretch>
        </p:blipFill>
        <p:spPr>
          <a:xfrm>
            <a:off x="2364933" y="92552"/>
            <a:ext cx="919163" cy="862013"/>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E11710-3979-4D33-D172-7E3A0CD6C4F4}"/>
              </a:ext>
            </a:extLst>
          </p:cNvPr>
          <p:cNvSpPr>
            <a:spLocks noGrp="1"/>
          </p:cNvSpPr>
          <p:nvPr>
            <p:ph type="title"/>
          </p:nvPr>
        </p:nvSpPr>
        <p:spPr>
          <a:xfrm>
            <a:off x="235002" y="1068260"/>
            <a:ext cx="11450427" cy="755650"/>
          </a:xfrm>
        </p:spPr>
        <p:txBody>
          <a:bodyPr/>
          <a:lstStyle/>
          <a:p>
            <a:pPr marL="0" marR="0" lvl="0" indent="0" defTabSz="914400" rtl="0" eaLnBrk="0" fontAlgn="base" latinLnBrk="0" hangingPunct="0">
              <a:lnSpc>
                <a:spcPct val="100000"/>
              </a:lnSpc>
              <a:spcBef>
                <a:spcPct val="0"/>
              </a:spcBef>
              <a:spcAft>
                <a:spcPct val="0"/>
              </a:spcAft>
              <a:tabLst/>
            </a:pPr>
            <a:r>
              <a:rPr lang="en-US" altLang="en-US" sz="2800" b="1" dirty="0">
                <a:solidFill>
                  <a:srgbClr val="002060"/>
                </a:solidFill>
                <a:latin typeface="+mn-lt"/>
              </a:rPr>
              <a:t>Semi-blind intercalibration campaign with external referee:</a:t>
            </a:r>
            <a:endParaRPr lang="en-BE" sz="2800" dirty="0"/>
          </a:p>
        </p:txBody>
      </p:sp>
      <p:sp>
        <p:nvSpPr>
          <p:cNvPr id="6" name="Slide Number Placeholder 5">
            <a:extLst>
              <a:ext uri="{FF2B5EF4-FFF2-40B4-BE49-F238E27FC236}">
                <a16:creationId xmlns:a16="http://schemas.microsoft.com/office/drawing/2014/main" id="{745FBE72-F980-6818-5FB8-4BE823F25522}"/>
              </a:ext>
            </a:extLst>
          </p:cNvPr>
          <p:cNvSpPr>
            <a:spLocks noGrp="1"/>
          </p:cNvSpPr>
          <p:nvPr>
            <p:ph type="sldNum" sz="quarter" idx="12"/>
          </p:nvPr>
        </p:nvSpPr>
        <p:spPr>
          <a:xfrm>
            <a:off x="10533301" y="6554266"/>
            <a:ext cx="1152128" cy="262844"/>
          </a:xfrm>
        </p:spPr>
        <p:txBody>
          <a:bodyPr/>
          <a:lstStyle/>
          <a:p>
            <a:pPr>
              <a:defRPr/>
            </a:pPr>
            <a:fld id="{25F7353A-630D-4392-B378-B533C128B10A}" type="slidenum">
              <a:rPr lang="nl-BE" smtClean="0"/>
              <a:pPr>
                <a:defRPr/>
              </a:pPr>
              <a:t>3</a:t>
            </a:fld>
            <a:endParaRPr lang="nl-BE" dirty="0"/>
          </a:p>
        </p:txBody>
      </p:sp>
      <p:pic>
        <p:nvPicPr>
          <p:cNvPr id="7" name="Picture 6">
            <a:extLst>
              <a:ext uri="{FF2B5EF4-FFF2-40B4-BE49-F238E27FC236}">
                <a16:creationId xmlns:a16="http://schemas.microsoft.com/office/drawing/2014/main" id="{96BB6340-D606-D0D1-3903-FD4517FF7972}"/>
              </a:ext>
            </a:extLst>
          </p:cNvPr>
          <p:cNvPicPr>
            <a:picLocks noChangeAspect="1"/>
          </p:cNvPicPr>
          <p:nvPr/>
        </p:nvPicPr>
        <p:blipFill>
          <a:blip r:embed="rId3"/>
          <a:stretch>
            <a:fillRect/>
          </a:stretch>
        </p:blipFill>
        <p:spPr>
          <a:xfrm>
            <a:off x="8184232" y="4272721"/>
            <a:ext cx="2199421" cy="2069804"/>
          </a:xfrm>
          <a:prstGeom prst="rect">
            <a:avLst/>
          </a:prstGeom>
        </p:spPr>
      </p:pic>
      <p:pic>
        <p:nvPicPr>
          <p:cNvPr id="18" name="Picture 17">
            <a:extLst>
              <a:ext uri="{FF2B5EF4-FFF2-40B4-BE49-F238E27FC236}">
                <a16:creationId xmlns:a16="http://schemas.microsoft.com/office/drawing/2014/main" id="{475BC6B2-0822-2015-9F67-84CEC973AB50}"/>
              </a:ext>
            </a:extLst>
          </p:cNvPr>
          <p:cNvPicPr>
            <a:picLocks noChangeAspect="1"/>
          </p:cNvPicPr>
          <p:nvPr/>
        </p:nvPicPr>
        <p:blipFill rotWithShape="1">
          <a:blip r:embed="rId4"/>
          <a:srcRect t="2433" r="24113" b="3442"/>
          <a:stretch/>
        </p:blipFill>
        <p:spPr>
          <a:xfrm>
            <a:off x="723149" y="4002084"/>
            <a:ext cx="4075785" cy="2298307"/>
          </a:xfrm>
          <a:prstGeom prst="rect">
            <a:avLst/>
          </a:prstGeom>
          <a:ln>
            <a:solidFill>
              <a:srgbClr val="002060"/>
            </a:solidFill>
          </a:ln>
        </p:spPr>
      </p:pic>
      <p:pic>
        <p:nvPicPr>
          <p:cNvPr id="9" name="Picture 8">
            <a:extLst>
              <a:ext uri="{FF2B5EF4-FFF2-40B4-BE49-F238E27FC236}">
                <a16:creationId xmlns:a16="http://schemas.microsoft.com/office/drawing/2014/main" id="{33EC84C5-0278-FE03-5ECF-95ACEC772C9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48199" y="44625"/>
            <a:ext cx="1643763" cy="1023636"/>
          </a:xfrm>
          <a:prstGeom prst="rect">
            <a:avLst/>
          </a:prstGeom>
        </p:spPr>
      </p:pic>
      <p:pic>
        <p:nvPicPr>
          <p:cNvPr id="13" name="Picture 12">
            <a:extLst>
              <a:ext uri="{FF2B5EF4-FFF2-40B4-BE49-F238E27FC236}">
                <a16:creationId xmlns:a16="http://schemas.microsoft.com/office/drawing/2014/main" id="{48EF8185-2B2F-6420-5B77-B32E22DA8A09}"/>
              </a:ext>
            </a:extLst>
          </p:cNvPr>
          <p:cNvPicPr>
            <a:picLocks noChangeAspect="1"/>
          </p:cNvPicPr>
          <p:nvPr/>
        </p:nvPicPr>
        <p:blipFill rotWithShape="1">
          <a:blip r:embed="rId6"/>
          <a:srcRect t="11873"/>
          <a:stretch/>
        </p:blipFill>
        <p:spPr>
          <a:xfrm>
            <a:off x="5778823" y="4370396"/>
            <a:ext cx="2170526" cy="1986262"/>
          </a:xfrm>
          <a:prstGeom prst="rect">
            <a:avLst/>
          </a:prstGeom>
        </p:spPr>
      </p:pic>
      <p:sp>
        <p:nvSpPr>
          <p:cNvPr id="14" name="Rectangle 13">
            <a:extLst>
              <a:ext uri="{FF2B5EF4-FFF2-40B4-BE49-F238E27FC236}">
                <a16:creationId xmlns:a16="http://schemas.microsoft.com/office/drawing/2014/main" id="{C6F3516A-460B-7106-7445-FB4C411EC14B}"/>
              </a:ext>
            </a:extLst>
          </p:cNvPr>
          <p:cNvSpPr>
            <a:spLocks noGrp="1" noChangeArrowheads="1"/>
          </p:cNvSpPr>
          <p:nvPr/>
        </p:nvSpPr>
        <p:spPr bwMode="auto">
          <a:xfrm>
            <a:off x="246494" y="1700808"/>
            <a:ext cx="9305890" cy="2046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spcFirstLastPara="1" vert="horz" wrap="square" lIns="91440" tIns="45720" rIns="91440" bIns="45720" numCol="1" anchor="t" anchorCtr="0" compatLnSpc="1">
            <a:prstTxWarp prst="textNoShape">
              <a:avLst/>
            </a:prstTxWarp>
            <a:sp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chemeClr val="dk1"/>
              </a:buClr>
              <a:buSzPts val="2800"/>
              <a:buFont typeface="Noto Sans Symbols"/>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Noto Sans Symbols"/>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Courier New"/>
              <a:buChar char="o"/>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pPr marL="285750" indent="-285750" eaLnBrk="0" fontAlgn="base" hangingPunct="0">
              <a:lnSpc>
                <a:spcPct val="100000"/>
              </a:lnSpc>
              <a:spcBef>
                <a:spcPct val="0"/>
              </a:spcBef>
              <a:spcAft>
                <a:spcPts val="600"/>
              </a:spcAft>
              <a:buClrTx/>
              <a:buSzTx/>
              <a:buFont typeface="Wingdings" panose="05000000000000000000" pitchFamily="2" charset="2"/>
              <a:buChar char="§"/>
            </a:pPr>
            <a:r>
              <a:rPr lang="en-US" altLang="en-US" dirty="0">
                <a:solidFill>
                  <a:srgbClr val="002060"/>
                </a:solidFill>
                <a:latin typeface="+mn-lt"/>
              </a:rPr>
              <a:t>to assess mutual consistency of measurements</a:t>
            </a:r>
          </a:p>
          <a:p>
            <a:pPr marL="285750" indent="-285750" eaLnBrk="0" hangingPunct="0">
              <a:lnSpc>
                <a:spcPct val="100000"/>
              </a:lnSpc>
              <a:spcBef>
                <a:spcPct val="0"/>
              </a:spcBef>
              <a:spcAft>
                <a:spcPts val="600"/>
              </a:spcAft>
              <a:buClrTx/>
              <a:buSzTx/>
              <a:buFont typeface="Wingdings" panose="05000000000000000000" pitchFamily="2" charset="2"/>
              <a:buChar char="§"/>
            </a:pPr>
            <a:r>
              <a:rPr lang="en-US" altLang="en-US" dirty="0">
                <a:solidFill>
                  <a:srgbClr val="002060"/>
                </a:solidFill>
                <a:latin typeface="+mn-lt"/>
              </a:rPr>
              <a:t>to certify new instruments for </a:t>
            </a:r>
            <a:r>
              <a:rPr lang="en-US" altLang="en-US" dirty="0">
                <a:solidFill>
                  <a:srgbClr val="002060"/>
                </a:solidFill>
              </a:rPr>
              <a:t>NDACC and ACTRIS </a:t>
            </a:r>
            <a:endParaRPr lang="en-US" altLang="en-US" dirty="0">
              <a:solidFill>
                <a:srgbClr val="002060"/>
              </a:solidFill>
              <a:latin typeface="+mn-lt"/>
            </a:endParaRPr>
          </a:p>
          <a:p>
            <a:pPr marL="285750" indent="-285750" eaLnBrk="0" fontAlgn="base" hangingPunct="0">
              <a:lnSpc>
                <a:spcPct val="100000"/>
              </a:lnSpc>
              <a:spcBef>
                <a:spcPct val="0"/>
              </a:spcBef>
              <a:spcAft>
                <a:spcPts val="600"/>
              </a:spcAft>
              <a:buClrTx/>
              <a:buSzTx/>
              <a:buFont typeface="Wingdings" panose="05000000000000000000" pitchFamily="2" charset="2"/>
              <a:buChar char="§"/>
            </a:pPr>
            <a:r>
              <a:rPr lang="en-US" altLang="en-US" dirty="0">
                <a:solidFill>
                  <a:srgbClr val="002060"/>
                </a:solidFill>
                <a:latin typeface="+mn-lt"/>
              </a:rPr>
              <a:t>to improve CEOS-FRM maturity for validation of Air Quality and Ozone satellite constellations</a:t>
            </a:r>
            <a:endParaRPr kumimoji="0" lang="en-US" altLang="en-US" u="none" strike="noStrike" cap="none" normalizeH="0" baseline="0" dirty="0">
              <a:ln>
                <a:noFill/>
              </a:ln>
              <a:solidFill>
                <a:srgbClr val="002060"/>
              </a:solidFill>
              <a:effectLst/>
              <a:latin typeface="+mn-lt"/>
            </a:endParaRPr>
          </a:p>
        </p:txBody>
      </p:sp>
      <p:pic>
        <p:nvPicPr>
          <p:cNvPr id="15" name="Picture 14">
            <a:extLst>
              <a:ext uri="{FF2B5EF4-FFF2-40B4-BE49-F238E27FC236}">
                <a16:creationId xmlns:a16="http://schemas.microsoft.com/office/drawing/2014/main" id="{39728C38-78A5-444C-B8A3-6A74703B79E0}"/>
              </a:ext>
            </a:extLst>
          </p:cNvPr>
          <p:cNvPicPr>
            <a:picLocks noChangeAspect="1"/>
          </p:cNvPicPr>
          <p:nvPr/>
        </p:nvPicPr>
        <p:blipFill rotWithShape="1">
          <a:blip r:embed="rId6"/>
          <a:srcRect l="19841" t="29" r="19586" b="90601"/>
          <a:stretch/>
        </p:blipFill>
        <p:spPr>
          <a:xfrm>
            <a:off x="6401006" y="3715086"/>
            <a:ext cx="2949677" cy="473737"/>
          </a:xfrm>
          <a:prstGeom prst="rect">
            <a:avLst/>
          </a:prstGeom>
        </p:spPr>
      </p:pic>
      <p:sp>
        <p:nvSpPr>
          <p:cNvPr id="17" name="TextBox 41">
            <a:extLst>
              <a:ext uri="{FF2B5EF4-FFF2-40B4-BE49-F238E27FC236}">
                <a16:creationId xmlns:a16="http://schemas.microsoft.com/office/drawing/2014/main" id="{132EC3F2-4AE9-C431-1119-731F430CB4A7}"/>
              </a:ext>
            </a:extLst>
          </p:cNvPr>
          <p:cNvSpPr txBox="1"/>
          <p:nvPr/>
        </p:nvSpPr>
        <p:spPr>
          <a:xfrm>
            <a:off x="5989992" y="3386604"/>
            <a:ext cx="3812974" cy="338554"/>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1600" b="1" dirty="0">
                <a:solidFill>
                  <a:srgbClr val="0070C0"/>
                </a:solidFill>
              </a:rPr>
              <a:t>Observation protocol</a:t>
            </a:r>
          </a:p>
        </p:txBody>
      </p:sp>
      <p:sp>
        <p:nvSpPr>
          <p:cNvPr id="20" name="Title 1">
            <a:extLst>
              <a:ext uri="{FF2B5EF4-FFF2-40B4-BE49-F238E27FC236}">
                <a16:creationId xmlns:a16="http://schemas.microsoft.com/office/drawing/2014/main" id="{2D396D76-33E3-FA7D-287C-7336A91F9F37}"/>
              </a:ext>
            </a:extLst>
          </p:cNvPr>
          <p:cNvSpPr txBox="1">
            <a:spLocks/>
          </p:cNvSpPr>
          <p:nvPr/>
        </p:nvSpPr>
        <p:spPr bwMode="auto">
          <a:xfrm>
            <a:off x="235002" y="274638"/>
            <a:ext cx="11324115"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200" b="1" kern="1200">
                <a:solidFill>
                  <a:srgbClr val="002060"/>
                </a:solidFill>
                <a:latin typeface="Arial" panose="020B0604020202020204" pitchFamily="34" charset="0"/>
                <a:ea typeface="+mj-ea"/>
                <a:cs typeface="Arial" panose="020B0604020202020204" pitchFamily="34" charset="0"/>
              </a:defRPr>
            </a:lvl1pPr>
            <a:lvl2pPr algn="l" rtl="0" eaLnBrk="0" fontAlgn="base" hangingPunct="0">
              <a:spcBef>
                <a:spcPct val="0"/>
              </a:spcBef>
              <a:spcAft>
                <a:spcPct val="0"/>
              </a:spcAft>
              <a:defRPr sz="4400">
                <a:solidFill>
                  <a:srgbClr val="002060"/>
                </a:solidFill>
                <a:latin typeface="Gill Sans MT" pitchFamily="34" charset="0"/>
              </a:defRPr>
            </a:lvl2pPr>
            <a:lvl3pPr algn="l" rtl="0" eaLnBrk="0" fontAlgn="base" hangingPunct="0">
              <a:spcBef>
                <a:spcPct val="0"/>
              </a:spcBef>
              <a:spcAft>
                <a:spcPct val="0"/>
              </a:spcAft>
              <a:defRPr sz="4400">
                <a:solidFill>
                  <a:srgbClr val="002060"/>
                </a:solidFill>
                <a:latin typeface="Gill Sans MT" pitchFamily="34" charset="0"/>
              </a:defRPr>
            </a:lvl3pPr>
            <a:lvl4pPr algn="l" rtl="0" eaLnBrk="0" fontAlgn="base" hangingPunct="0">
              <a:spcBef>
                <a:spcPct val="0"/>
              </a:spcBef>
              <a:spcAft>
                <a:spcPct val="0"/>
              </a:spcAft>
              <a:defRPr sz="4400">
                <a:solidFill>
                  <a:srgbClr val="002060"/>
                </a:solidFill>
                <a:latin typeface="Gill Sans MT" pitchFamily="34" charset="0"/>
              </a:defRPr>
            </a:lvl4pPr>
            <a:lvl5pPr algn="l" rtl="0" eaLnBrk="0" fontAlgn="base" hangingPunct="0">
              <a:spcBef>
                <a:spcPct val="0"/>
              </a:spcBef>
              <a:spcAft>
                <a:spcPct val="0"/>
              </a:spcAft>
              <a:defRPr sz="4400">
                <a:solidFill>
                  <a:srgbClr val="002060"/>
                </a:solidFill>
                <a:latin typeface="Gill Sans MT" pitchFamily="34" charset="0"/>
              </a:defRPr>
            </a:lvl5pPr>
            <a:lvl6pPr marL="457200" algn="l" rtl="0" fontAlgn="base">
              <a:spcBef>
                <a:spcPct val="0"/>
              </a:spcBef>
              <a:spcAft>
                <a:spcPct val="0"/>
              </a:spcAft>
              <a:defRPr sz="4400">
                <a:solidFill>
                  <a:srgbClr val="002060"/>
                </a:solidFill>
                <a:latin typeface="Gill Sans MT" pitchFamily="34" charset="0"/>
              </a:defRPr>
            </a:lvl6pPr>
            <a:lvl7pPr marL="914400" algn="l" rtl="0" fontAlgn="base">
              <a:spcBef>
                <a:spcPct val="0"/>
              </a:spcBef>
              <a:spcAft>
                <a:spcPct val="0"/>
              </a:spcAft>
              <a:defRPr sz="4400">
                <a:solidFill>
                  <a:srgbClr val="002060"/>
                </a:solidFill>
                <a:latin typeface="Gill Sans MT" pitchFamily="34" charset="0"/>
              </a:defRPr>
            </a:lvl7pPr>
            <a:lvl8pPr marL="1371600" algn="l" rtl="0" fontAlgn="base">
              <a:spcBef>
                <a:spcPct val="0"/>
              </a:spcBef>
              <a:spcAft>
                <a:spcPct val="0"/>
              </a:spcAft>
              <a:defRPr sz="4400">
                <a:solidFill>
                  <a:srgbClr val="002060"/>
                </a:solidFill>
                <a:latin typeface="Gill Sans MT" pitchFamily="34" charset="0"/>
              </a:defRPr>
            </a:lvl8pPr>
            <a:lvl9pPr marL="1828800" algn="l" rtl="0" fontAlgn="base">
              <a:spcBef>
                <a:spcPct val="0"/>
              </a:spcBef>
              <a:spcAft>
                <a:spcPct val="0"/>
              </a:spcAft>
              <a:defRPr sz="4400">
                <a:solidFill>
                  <a:srgbClr val="002060"/>
                </a:solidFill>
                <a:latin typeface="Gill Sans MT" pitchFamily="34" charset="0"/>
              </a:defRPr>
            </a:lvl9pPr>
          </a:lstStyle>
          <a:p>
            <a:r>
              <a:rPr lang="fr-BE" sz="3600" dirty="0"/>
              <a:t>CINDI-3  (</a:t>
            </a:r>
            <a:r>
              <a:rPr lang="fr-BE" sz="3600" dirty="0" err="1"/>
              <a:t>Cabauw</a:t>
            </a:r>
            <a:r>
              <a:rPr lang="fr-BE" sz="3600" dirty="0"/>
              <a:t>, May 21 – June 21, 2024)</a:t>
            </a:r>
            <a:endParaRPr lang="en-US" sz="3600" dirty="0"/>
          </a:p>
        </p:txBody>
      </p:sp>
      <p:grpSp>
        <p:nvGrpSpPr>
          <p:cNvPr id="26" name="Group 25">
            <a:extLst>
              <a:ext uri="{FF2B5EF4-FFF2-40B4-BE49-F238E27FC236}">
                <a16:creationId xmlns:a16="http://schemas.microsoft.com/office/drawing/2014/main" id="{D3DFA623-0FFF-7443-64B6-6417FDF39D03}"/>
              </a:ext>
            </a:extLst>
          </p:cNvPr>
          <p:cNvGrpSpPr/>
          <p:nvPr/>
        </p:nvGrpSpPr>
        <p:grpSpPr>
          <a:xfrm>
            <a:off x="5525129" y="3353257"/>
            <a:ext cx="6033988" cy="3244095"/>
            <a:chOff x="5525129" y="3130631"/>
            <a:chExt cx="5925554" cy="3118291"/>
          </a:xfrm>
        </p:grpSpPr>
        <p:graphicFrame>
          <p:nvGraphicFramePr>
            <p:cNvPr id="25" name="Object 24">
              <a:extLst>
                <a:ext uri="{FF2B5EF4-FFF2-40B4-BE49-F238E27FC236}">
                  <a16:creationId xmlns:a16="http://schemas.microsoft.com/office/drawing/2014/main" id="{1268B286-5AB1-69B7-67D0-DB300C559718}"/>
                </a:ext>
              </a:extLst>
            </p:cNvPr>
            <p:cNvGraphicFramePr>
              <a:graphicFrameLocks noChangeAspect="1"/>
            </p:cNvGraphicFramePr>
            <p:nvPr>
              <p:extLst>
                <p:ext uri="{D42A27DB-BD31-4B8C-83A1-F6EECF244321}">
                  <p14:modId xmlns:p14="http://schemas.microsoft.com/office/powerpoint/2010/main" val="3765732459"/>
                </p:ext>
              </p:extLst>
            </p:nvPr>
          </p:nvGraphicFramePr>
          <p:xfrm>
            <a:off x="5525129" y="3130631"/>
            <a:ext cx="5925554" cy="3118291"/>
          </p:xfrm>
          <a:graphic>
            <a:graphicData uri="http://schemas.openxmlformats.org/presentationml/2006/ole">
              <mc:AlternateContent xmlns:mc="http://schemas.openxmlformats.org/markup-compatibility/2006">
                <mc:Choice xmlns:v="urn:schemas-microsoft-com:vml" Requires="v">
                  <p:oleObj r:id="rId7" imgW="10554721" imgH="5555453" progId="">
                    <p:embed/>
                  </p:oleObj>
                </mc:Choice>
                <mc:Fallback>
                  <p:oleObj r:id="rId7" imgW="10554721" imgH="5555453" progId="">
                    <p:embed/>
                    <p:pic>
                      <p:nvPicPr>
                        <p:cNvPr id="0" name=""/>
                        <p:cNvPicPr/>
                        <p:nvPr/>
                      </p:nvPicPr>
                      <p:blipFill>
                        <a:blip r:embed="rId8"/>
                        <a:stretch>
                          <a:fillRect/>
                        </a:stretch>
                      </p:blipFill>
                      <p:spPr>
                        <a:xfrm>
                          <a:off x="5525129" y="3130631"/>
                          <a:ext cx="5925554" cy="3118291"/>
                        </a:xfrm>
                        <a:prstGeom prst="rect">
                          <a:avLst/>
                        </a:prstGeom>
                      </p:spPr>
                    </p:pic>
                  </p:oleObj>
                </mc:Fallback>
              </mc:AlternateContent>
            </a:graphicData>
          </a:graphic>
        </p:graphicFrame>
        <p:pic>
          <p:nvPicPr>
            <p:cNvPr id="23" name="Picture 22" descr="A yellow emoji with a sad face and thumb down&#10;&#10;Description automatically generated">
              <a:extLst>
                <a:ext uri="{FF2B5EF4-FFF2-40B4-BE49-F238E27FC236}">
                  <a16:creationId xmlns:a16="http://schemas.microsoft.com/office/drawing/2014/main" id="{2628F72F-6882-CBB4-A812-74692C033C1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923905" y="3130631"/>
              <a:ext cx="744874" cy="744874"/>
            </a:xfrm>
            <a:prstGeom prst="rect">
              <a:avLst/>
            </a:prstGeom>
            <a:ln>
              <a:noFill/>
            </a:ln>
            <a:effectLst>
              <a:outerShdw blurRad="292100" dist="139700" dir="2700000" algn="tl" rotWithShape="0">
                <a:srgbClr val="333333">
                  <a:alpha val="65000"/>
                </a:srgbClr>
              </a:outerShdw>
            </a:effectLst>
          </p:spPr>
        </p:pic>
      </p:grpSp>
      <p:pic>
        <p:nvPicPr>
          <p:cNvPr id="27" name="Google Shape;24;p3">
            <a:extLst>
              <a:ext uri="{FF2B5EF4-FFF2-40B4-BE49-F238E27FC236}">
                <a16:creationId xmlns:a16="http://schemas.microsoft.com/office/drawing/2014/main" id="{67049E2D-5731-2BEC-83E2-84B7B5025536}"/>
              </a:ext>
            </a:extLst>
          </p:cNvPr>
          <p:cNvPicPr preferRelativeResize="0"/>
          <p:nvPr/>
        </p:nvPicPr>
        <p:blipFill rotWithShape="1">
          <a:blip r:embed="rId10">
            <a:alphaModFix/>
          </a:blip>
          <a:srcRect/>
          <a:stretch/>
        </p:blipFill>
        <p:spPr>
          <a:xfrm>
            <a:off x="10555293" y="2749420"/>
            <a:ext cx="1210748" cy="473585"/>
          </a:xfrm>
          <a:prstGeom prst="rect">
            <a:avLst/>
          </a:prstGeom>
          <a:noFill/>
          <a:ln>
            <a:noFill/>
          </a:ln>
          <a:effectLst>
            <a:outerShdw blurRad="50800" dist="38100" dir="2700000" algn="tl" rotWithShape="0">
              <a:srgbClr val="000000">
                <a:alpha val="40000"/>
              </a:srgbClr>
            </a:outerShdw>
          </a:effectLst>
        </p:spPr>
      </p:pic>
      <p:pic>
        <p:nvPicPr>
          <p:cNvPr id="19" name="Picture 18">
            <a:extLst>
              <a:ext uri="{FF2B5EF4-FFF2-40B4-BE49-F238E27FC236}">
                <a16:creationId xmlns:a16="http://schemas.microsoft.com/office/drawing/2014/main" id="{66B8D1EB-6CEC-14F1-97FC-8D12C8841D9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210898" y="1939396"/>
            <a:ext cx="718567" cy="531028"/>
          </a:xfrm>
          <a:prstGeom prst="rect">
            <a:avLst/>
          </a:prstGeom>
        </p:spPr>
      </p:pic>
      <p:pic>
        <p:nvPicPr>
          <p:cNvPr id="21" name="Picture 40"/>
          <p:cNvPicPr/>
          <p:nvPr/>
        </p:nvPicPr>
        <p:blipFill>
          <a:blip r:embed="rId12"/>
          <a:stretch/>
        </p:blipFill>
        <p:spPr>
          <a:xfrm>
            <a:off x="10985092" y="1968449"/>
            <a:ext cx="906870" cy="458908"/>
          </a:xfrm>
          <a:prstGeom prst="rect">
            <a:avLst/>
          </a:prstGeom>
          <a:ln w="0">
            <a:noFill/>
          </a:ln>
        </p:spPr>
      </p:pic>
      <p:sp>
        <p:nvSpPr>
          <p:cNvPr id="28" name="Date Placeholder 3"/>
          <p:cNvSpPr txBox="1">
            <a:spLocks/>
          </p:cNvSpPr>
          <p:nvPr/>
        </p:nvSpPr>
        <p:spPr>
          <a:xfrm>
            <a:off x="609601" y="6573298"/>
            <a:ext cx="6062464" cy="240079"/>
          </a:xfrm>
          <a:prstGeom prst="rect">
            <a:avLst/>
          </a:prstGeom>
        </p:spPr>
        <p:txBody>
          <a:bodyPr vert="horz" lIns="91440" tIns="45720" rIns="91440" bIns="45720" rtlCol="0" anchor="ctr"/>
          <a:lstStyle>
            <a:defPPr>
              <a:defRPr lang="nl-BE"/>
            </a:defPPr>
            <a:lvl1pPr algn="l" rtl="0" fontAlgn="auto">
              <a:spcBef>
                <a:spcPts val="0"/>
              </a:spcBef>
              <a:spcAft>
                <a:spcPts val="0"/>
              </a:spcAft>
              <a:defRPr sz="1200" kern="1200">
                <a:solidFill>
                  <a:srgbClr val="002060"/>
                </a:solidFill>
                <a:latin typeface="+mn-lt"/>
                <a:ea typeface="+mn-ea"/>
                <a:cs typeface="+mn-cs"/>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a:lstStyle>
          <a:p>
            <a:pPr>
              <a:defRPr/>
            </a:pPr>
            <a:r>
              <a:rPr lang="en-US"/>
              <a:t>CEOS AC-VC-21 / ACSG Joint Meeting 2025, Takamatsu, Japan</a:t>
            </a:r>
            <a:endParaRPr lang="nl-BE" dirty="0"/>
          </a:p>
        </p:txBody>
      </p:sp>
      <p:sp>
        <p:nvSpPr>
          <p:cNvPr id="29" name="Footer Placeholder 4"/>
          <p:cNvSpPr txBox="1">
            <a:spLocks/>
          </p:cNvSpPr>
          <p:nvPr/>
        </p:nvSpPr>
        <p:spPr>
          <a:xfrm>
            <a:off x="6864086" y="6572300"/>
            <a:ext cx="3360373" cy="241076"/>
          </a:xfrm>
          <a:prstGeom prst="rect">
            <a:avLst/>
          </a:prstGeom>
        </p:spPr>
        <p:txBody>
          <a:bodyPr vert="horz" lIns="91440" tIns="45720" rIns="91440" bIns="45720" rtlCol="0" anchor="ctr"/>
          <a:lstStyle>
            <a:defPPr>
              <a:defRPr lang="nl-BE"/>
            </a:defPPr>
            <a:lvl1pPr algn="r" rtl="0" fontAlgn="auto">
              <a:spcBef>
                <a:spcPts val="0"/>
              </a:spcBef>
              <a:spcAft>
                <a:spcPts val="0"/>
              </a:spcAft>
              <a:defRPr sz="1200" kern="1200">
                <a:solidFill>
                  <a:srgbClr val="002060"/>
                </a:solidFill>
                <a:latin typeface="+mn-lt"/>
                <a:ea typeface="+mn-ea"/>
                <a:cs typeface="+mn-cs"/>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a:lstStyle>
          <a:p>
            <a:pPr>
              <a:defRPr/>
            </a:pPr>
            <a:r>
              <a:rPr lang="nl-BE"/>
              <a:t>June 10-13, 2025</a:t>
            </a:r>
            <a:endParaRPr lang="nl-BE" dirty="0"/>
          </a:p>
        </p:txBody>
      </p:sp>
    </p:spTree>
    <p:extLst>
      <p:ext uri="{BB962C8B-B14F-4D97-AF65-F5344CB8AC3E}">
        <p14:creationId xmlns:p14="http://schemas.microsoft.com/office/powerpoint/2010/main" val="2706193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9EC75-9D27-3E0C-E6A7-F41A69BA6B55}"/>
              </a:ext>
            </a:extLst>
          </p:cNvPr>
          <p:cNvSpPr>
            <a:spLocks noGrp="1"/>
          </p:cNvSpPr>
          <p:nvPr>
            <p:ph type="title"/>
          </p:nvPr>
        </p:nvSpPr>
        <p:spPr>
          <a:xfrm>
            <a:off x="6287201" y="86042"/>
            <a:ext cx="4789763" cy="706380"/>
          </a:xfrm>
        </p:spPr>
        <p:txBody>
          <a:bodyPr>
            <a:noAutofit/>
          </a:bodyPr>
          <a:lstStyle/>
          <a:p>
            <a:r>
              <a:rPr lang="en-US" sz="4400" dirty="0">
                <a:solidFill>
                  <a:schemeClr val="lt1"/>
                </a:solidFill>
                <a:latin typeface="Arial"/>
              </a:rPr>
              <a:t>Overview</a:t>
            </a:r>
            <a:endParaRPr lang="en-BE" sz="4400" dirty="0">
              <a:solidFill>
                <a:schemeClr val="lt1"/>
              </a:solidFill>
              <a:latin typeface="Arial"/>
            </a:endParaRPr>
          </a:p>
        </p:txBody>
      </p:sp>
      <p:sp>
        <p:nvSpPr>
          <p:cNvPr id="3" name="Content Placeholder 2">
            <a:extLst>
              <a:ext uri="{FF2B5EF4-FFF2-40B4-BE49-F238E27FC236}">
                <a16:creationId xmlns:a16="http://schemas.microsoft.com/office/drawing/2014/main" id="{C24CE33C-9B9C-86D9-B24E-C44316C9250F}"/>
              </a:ext>
            </a:extLst>
          </p:cNvPr>
          <p:cNvSpPr>
            <a:spLocks noGrp="1"/>
          </p:cNvSpPr>
          <p:nvPr>
            <p:ph idx="1"/>
          </p:nvPr>
        </p:nvSpPr>
        <p:spPr>
          <a:xfrm>
            <a:off x="562305" y="1455834"/>
            <a:ext cx="8990080" cy="4205414"/>
          </a:xfrm>
        </p:spPr>
        <p:txBody>
          <a:bodyPr>
            <a:noAutofit/>
          </a:bodyPr>
          <a:lstStyle/>
          <a:p>
            <a:pPr>
              <a:spcAft>
                <a:spcPts val="600"/>
              </a:spcAft>
              <a:buFont typeface="Wingdings" panose="05000000000000000000" pitchFamily="2" charset="2"/>
              <a:buChar char="ü"/>
            </a:pPr>
            <a:r>
              <a:rPr lang="en-US" sz="2400" dirty="0">
                <a:latin typeface="+mn-lt"/>
              </a:rPr>
              <a:t>32 UV-Vis DOAS instruments of various types intercompared for NO</a:t>
            </a:r>
            <a:r>
              <a:rPr lang="en-US" sz="2400" baseline="-25000" dirty="0">
                <a:latin typeface="+mn-lt"/>
              </a:rPr>
              <a:t>2</a:t>
            </a:r>
            <a:r>
              <a:rPr lang="en-US" sz="2400" dirty="0">
                <a:latin typeface="+mn-lt"/>
              </a:rPr>
              <a:t>, HCHO, O</a:t>
            </a:r>
            <a:r>
              <a:rPr lang="en-US" sz="2400" baseline="-25000" dirty="0">
                <a:latin typeface="+mn-lt"/>
              </a:rPr>
              <a:t>4</a:t>
            </a:r>
            <a:r>
              <a:rPr lang="en-US" sz="2400" dirty="0">
                <a:latin typeface="+mn-lt"/>
              </a:rPr>
              <a:t>, CHOCHO, HONO, BrO and O</a:t>
            </a:r>
            <a:r>
              <a:rPr lang="en-US" sz="2400" baseline="-25000" dirty="0">
                <a:latin typeface="+mn-lt"/>
              </a:rPr>
              <a:t>3</a:t>
            </a:r>
            <a:r>
              <a:rPr lang="en-US" sz="2400" dirty="0">
                <a:latin typeface="+mn-lt"/>
              </a:rPr>
              <a:t> slant column measurements</a:t>
            </a:r>
          </a:p>
          <a:p>
            <a:pPr>
              <a:spcAft>
                <a:spcPts val="600"/>
              </a:spcAft>
              <a:buFont typeface="Wingdings" panose="05000000000000000000" pitchFamily="2" charset="2"/>
              <a:buChar char="ü"/>
            </a:pPr>
            <a:r>
              <a:rPr lang="en-US" sz="2400" dirty="0">
                <a:latin typeface="+mn-lt"/>
              </a:rPr>
              <a:t>In-field calibrations applied to all UV-Vis instruments</a:t>
            </a:r>
          </a:p>
          <a:p>
            <a:pPr>
              <a:spcAft>
                <a:spcPts val="600"/>
              </a:spcAft>
              <a:buFont typeface="Wingdings" panose="05000000000000000000" pitchFamily="2" charset="2"/>
              <a:buChar char="ü"/>
            </a:pPr>
            <a:r>
              <a:rPr lang="en-US" sz="2400" dirty="0">
                <a:latin typeface="+mn-lt"/>
              </a:rPr>
              <a:t>Interactive semi-blind data evaluation with daily briefs</a:t>
            </a:r>
          </a:p>
          <a:p>
            <a:pPr>
              <a:spcAft>
                <a:spcPts val="600"/>
              </a:spcAft>
              <a:buFont typeface="Wingdings" panose="05000000000000000000" pitchFamily="2" charset="2"/>
              <a:buChar char="ü"/>
            </a:pPr>
            <a:r>
              <a:rPr lang="en-US" sz="2400" dirty="0">
                <a:latin typeface="+mn-lt"/>
              </a:rPr>
              <a:t>Comprehensive set of ancillary measurements: aerosol and tropospheric O</a:t>
            </a:r>
            <a:r>
              <a:rPr lang="en-US" sz="2400" baseline="-25000" dirty="0">
                <a:latin typeface="+mn-lt"/>
              </a:rPr>
              <a:t>3</a:t>
            </a:r>
            <a:r>
              <a:rPr lang="en-US" sz="2400" dirty="0">
                <a:latin typeface="+mn-lt"/>
              </a:rPr>
              <a:t> lidars, Brewer and aerosol </a:t>
            </a:r>
            <a:r>
              <a:rPr lang="en-US" sz="2400" dirty="0" err="1">
                <a:latin typeface="+mn-lt"/>
              </a:rPr>
              <a:t>sunphotometers</a:t>
            </a:r>
            <a:r>
              <a:rPr lang="en-US" sz="2400" dirty="0">
                <a:latin typeface="+mn-lt"/>
              </a:rPr>
              <a:t>, NO</a:t>
            </a:r>
            <a:r>
              <a:rPr lang="en-US" sz="2400" baseline="-25000" dirty="0">
                <a:latin typeface="+mn-lt"/>
              </a:rPr>
              <a:t>2</a:t>
            </a:r>
            <a:r>
              <a:rPr lang="en-US" sz="2400" dirty="0">
                <a:latin typeface="+mn-lt"/>
              </a:rPr>
              <a:t> and O</a:t>
            </a:r>
            <a:r>
              <a:rPr lang="en-US" sz="2400" baseline="-25000" dirty="0">
                <a:latin typeface="+mn-lt"/>
              </a:rPr>
              <a:t>3</a:t>
            </a:r>
            <a:r>
              <a:rPr lang="en-US" sz="2400" dirty="0">
                <a:latin typeface="+mn-lt"/>
              </a:rPr>
              <a:t> sondes, in-situ instruments, long-path DOAS, etc.</a:t>
            </a:r>
          </a:p>
          <a:p>
            <a:pPr>
              <a:spcAft>
                <a:spcPts val="600"/>
              </a:spcAft>
              <a:buFont typeface="Wingdings" panose="05000000000000000000" pitchFamily="2" charset="2"/>
              <a:buChar char="ü"/>
            </a:pPr>
            <a:r>
              <a:rPr lang="en-US" sz="2400" dirty="0">
                <a:latin typeface="+mn-lt"/>
              </a:rPr>
              <a:t>Mobile measurements of NO</a:t>
            </a:r>
            <a:r>
              <a:rPr lang="en-US" sz="2400" baseline="-25000" dirty="0">
                <a:latin typeface="+mn-lt"/>
              </a:rPr>
              <a:t>2</a:t>
            </a:r>
            <a:r>
              <a:rPr lang="en-US" sz="2400" dirty="0">
                <a:latin typeface="+mn-lt"/>
              </a:rPr>
              <a:t> and aerosol</a:t>
            </a:r>
          </a:p>
          <a:p>
            <a:pPr>
              <a:spcAft>
                <a:spcPts val="600"/>
              </a:spcAft>
              <a:buFont typeface="Wingdings" panose="05000000000000000000" pitchFamily="2" charset="2"/>
              <a:buChar char="ü"/>
            </a:pPr>
            <a:r>
              <a:rPr lang="en-US" sz="2400" dirty="0">
                <a:latin typeface="+mn-lt"/>
              </a:rPr>
              <a:t>Airborne mapping and vertical profiling of NO</a:t>
            </a:r>
            <a:r>
              <a:rPr lang="en-US" sz="2400" baseline="-25000" dirty="0">
                <a:latin typeface="+mn-lt"/>
              </a:rPr>
              <a:t>2</a:t>
            </a:r>
            <a:r>
              <a:rPr lang="en-US" sz="2400" dirty="0">
                <a:latin typeface="+mn-lt"/>
              </a:rPr>
              <a:t> in Cabauw and Rotterdam area</a:t>
            </a:r>
            <a:endParaRPr lang="en-US" sz="2000" dirty="0">
              <a:latin typeface="+mn-lt"/>
            </a:endParaRPr>
          </a:p>
        </p:txBody>
      </p:sp>
      <p:sp>
        <p:nvSpPr>
          <p:cNvPr id="4" name="Title 1">
            <a:extLst>
              <a:ext uri="{FF2B5EF4-FFF2-40B4-BE49-F238E27FC236}">
                <a16:creationId xmlns:a16="http://schemas.microsoft.com/office/drawing/2014/main" id="{893F6CA7-DDD7-1681-02AB-DF34D72A92AB}"/>
              </a:ext>
            </a:extLst>
          </p:cNvPr>
          <p:cNvSpPr txBox="1">
            <a:spLocks/>
          </p:cNvSpPr>
          <p:nvPr/>
        </p:nvSpPr>
        <p:spPr bwMode="auto">
          <a:xfrm>
            <a:off x="609601" y="196488"/>
            <a:ext cx="9158807"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200" b="1" kern="1200">
                <a:solidFill>
                  <a:srgbClr val="002060"/>
                </a:solidFill>
                <a:latin typeface="Arial" panose="020B0604020202020204" pitchFamily="34" charset="0"/>
                <a:ea typeface="+mj-ea"/>
                <a:cs typeface="Arial" panose="020B0604020202020204" pitchFamily="34" charset="0"/>
              </a:defRPr>
            </a:lvl1pPr>
            <a:lvl2pPr algn="l" rtl="0" eaLnBrk="0" fontAlgn="base" hangingPunct="0">
              <a:spcBef>
                <a:spcPct val="0"/>
              </a:spcBef>
              <a:spcAft>
                <a:spcPct val="0"/>
              </a:spcAft>
              <a:defRPr sz="4400">
                <a:solidFill>
                  <a:srgbClr val="002060"/>
                </a:solidFill>
                <a:latin typeface="Gill Sans MT" pitchFamily="34" charset="0"/>
              </a:defRPr>
            </a:lvl2pPr>
            <a:lvl3pPr algn="l" rtl="0" eaLnBrk="0" fontAlgn="base" hangingPunct="0">
              <a:spcBef>
                <a:spcPct val="0"/>
              </a:spcBef>
              <a:spcAft>
                <a:spcPct val="0"/>
              </a:spcAft>
              <a:defRPr sz="4400">
                <a:solidFill>
                  <a:srgbClr val="002060"/>
                </a:solidFill>
                <a:latin typeface="Gill Sans MT" pitchFamily="34" charset="0"/>
              </a:defRPr>
            </a:lvl3pPr>
            <a:lvl4pPr algn="l" rtl="0" eaLnBrk="0" fontAlgn="base" hangingPunct="0">
              <a:spcBef>
                <a:spcPct val="0"/>
              </a:spcBef>
              <a:spcAft>
                <a:spcPct val="0"/>
              </a:spcAft>
              <a:defRPr sz="4400">
                <a:solidFill>
                  <a:srgbClr val="002060"/>
                </a:solidFill>
                <a:latin typeface="Gill Sans MT" pitchFamily="34" charset="0"/>
              </a:defRPr>
            </a:lvl4pPr>
            <a:lvl5pPr algn="l" rtl="0" eaLnBrk="0" fontAlgn="base" hangingPunct="0">
              <a:spcBef>
                <a:spcPct val="0"/>
              </a:spcBef>
              <a:spcAft>
                <a:spcPct val="0"/>
              </a:spcAft>
              <a:defRPr sz="4400">
                <a:solidFill>
                  <a:srgbClr val="002060"/>
                </a:solidFill>
                <a:latin typeface="Gill Sans MT" pitchFamily="34" charset="0"/>
              </a:defRPr>
            </a:lvl5pPr>
            <a:lvl6pPr marL="457200" algn="l" rtl="0" fontAlgn="base">
              <a:spcBef>
                <a:spcPct val="0"/>
              </a:spcBef>
              <a:spcAft>
                <a:spcPct val="0"/>
              </a:spcAft>
              <a:defRPr sz="4400">
                <a:solidFill>
                  <a:srgbClr val="002060"/>
                </a:solidFill>
                <a:latin typeface="Gill Sans MT" pitchFamily="34" charset="0"/>
              </a:defRPr>
            </a:lvl6pPr>
            <a:lvl7pPr marL="914400" algn="l" rtl="0" fontAlgn="base">
              <a:spcBef>
                <a:spcPct val="0"/>
              </a:spcBef>
              <a:spcAft>
                <a:spcPct val="0"/>
              </a:spcAft>
              <a:defRPr sz="4400">
                <a:solidFill>
                  <a:srgbClr val="002060"/>
                </a:solidFill>
                <a:latin typeface="Gill Sans MT" pitchFamily="34" charset="0"/>
              </a:defRPr>
            </a:lvl7pPr>
            <a:lvl8pPr marL="1371600" algn="l" rtl="0" fontAlgn="base">
              <a:spcBef>
                <a:spcPct val="0"/>
              </a:spcBef>
              <a:spcAft>
                <a:spcPct val="0"/>
              </a:spcAft>
              <a:defRPr sz="4400">
                <a:solidFill>
                  <a:srgbClr val="002060"/>
                </a:solidFill>
                <a:latin typeface="Gill Sans MT" pitchFamily="34" charset="0"/>
              </a:defRPr>
            </a:lvl8pPr>
            <a:lvl9pPr marL="1828800" algn="l" rtl="0" fontAlgn="base">
              <a:spcBef>
                <a:spcPct val="0"/>
              </a:spcBef>
              <a:spcAft>
                <a:spcPct val="0"/>
              </a:spcAft>
              <a:defRPr sz="4400">
                <a:solidFill>
                  <a:srgbClr val="002060"/>
                </a:solidFill>
                <a:latin typeface="Gill Sans MT" pitchFamily="34" charset="0"/>
              </a:defRPr>
            </a:lvl9pPr>
          </a:lstStyle>
          <a:p>
            <a:r>
              <a:rPr lang="fr-BE" sz="3600" dirty="0" err="1"/>
              <a:t>Overview</a:t>
            </a:r>
            <a:r>
              <a:rPr lang="fr-BE" sz="3600" dirty="0"/>
              <a:t> of </a:t>
            </a:r>
            <a:r>
              <a:rPr lang="fr-BE" sz="3600" dirty="0" err="1"/>
              <a:t>campaign</a:t>
            </a:r>
            <a:r>
              <a:rPr lang="fr-BE" sz="3600" dirty="0"/>
              <a:t> </a:t>
            </a:r>
            <a:r>
              <a:rPr lang="fr-BE" sz="3600" dirty="0" err="1"/>
              <a:t>activities</a:t>
            </a:r>
            <a:endParaRPr lang="en-US" sz="3600" dirty="0"/>
          </a:p>
        </p:txBody>
      </p:sp>
      <p:pic>
        <p:nvPicPr>
          <p:cNvPr id="5" name="Picture 4">
            <a:extLst>
              <a:ext uri="{FF2B5EF4-FFF2-40B4-BE49-F238E27FC236}">
                <a16:creationId xmlns:a16="http://schemas.microsoft.com/office/drawing/2014/main" id="{B25F8BD9-A907-82E2-7981-5986EA7304F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92894" y="86042"/>
            <a:ext cx="1568139" cy="976542"/>
          </a:xfrm>
          <a:prstGeom prst="rect">
            <a:avLst/>
          </a:prstGeom>
        </p:spPr>
      </p:pic>
      <p:sp>
        <p:nvSpPr>
          <p:cNvPr id="11" name="Slide Number Placeholder 10">
            <a:extLst>
              <a:ext uri="{FF2B5EF4-FFF2-40B4-BE49-F238E27FC236}">
                <a16:creationId xmlns:a16="http://schemas.microsoft.com/office/drawing/2014/main" id="{A717D0FD-999D-D1EA-F57A-B8B591E59919}"/>
              </a:ext>
            </a:extLst>
          </p:cNvPr>
          <p:cNvSpPr>
            <a:spLocks noGrp="1"/>
          </p:cNvSpPr>
          <p:nvPr>
            <p:ph type="sldNum" sz="quarter" idx="12"/>
          </p:nvPr>
        </p:nvSpPr>
        <p:spPr/>
        <p:txBody>
          <a:bodyPr/>
          <a:lstStyle/>
          <a:p>
            <a:pPr>
              <a:defRPr/>
            </a:pPr>
            <a:fld id="{25F7353A-630D-4392-B378-B533C128B10A}" type="slidenum">
              <a:rPr lang="nl-BE" smtClean="0"/>
              <a:pPr>
                <a:defRPr/>
              </a:pPr>
              <a:t>4</a:t>
            </a:fld>
            <a:endParaRPr lang="nl-BE" dirty="0"/>
          </a:p>
        </p:txBody>
      </p:sp>
      <p:pic>
        <p:nvPicPr>
          <p:cNvPr id="17" name="Picture 16">
            <a:extLst>
              <a:ext uri="{FF2B5EF4-FFF2-40B4-BE49-F238E27FC236}">
                <a16:creationId xmlns:a16="http://schemas.microsoft.com/office/drawing/2014/main" id="{9FF0778A-AAB1-1A71-E3CB-DDE6C5A5B7A8}"/>
              </a:ext>
            </a:extLst>
          </p:cNvPr>
          <p:cNvPicPr>
            <a:picLocks noChangeAspect="1"/>
          </p:cNvPicPr>
          <p:nvPr/>
        </p:nvPicPr>
        <p:blipFill>
          <a:blip r:embed="rId4"/>
          <a:stretch>
            <a:fillRect/>
          </a:stretch>
        </p:blipFill>
        <p:spPr>
          <a:xfrm>
            <a:off x="9746920" y="3717032"/>
            <a:ext cx="1979062" cy="233040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10" name="Date Placeholder 3"/>
          <p:cNvSpPr txBox="1">
            <a:spLocks/>
          </p:cNvSpPr>
          <p:nvPr/>
        </p:nvSpPr>
        <p:spPr>
          <a:xfrm>
            <a:off x="609601" y="6573298"/>
            <a:ext cx="6062464" cy="240079"/>
          </a:xfrm>
          <a:prstGeom prst="rect">
            <a:avLst/>
          </a:prstGeom>
        </p:spPr>
        <p:txBody>
          <a:bodyPr vert="horz" lIns="91440" tIns="45720" rIns="91440" bIns="45720" rtlCol="0" anchor="ctr"/>
          <a:lstStyle>
            <a:defPPr>
              <a:defRPr lang="nl-BE"/>
            </a:defPPr>
            <a:lvl1pPr algn="l" rtl="0" fontAlgn="auto">
              <a:spcBef>
                <a:spcPts val="0"/>
              </a:spcBef>
              <a:spcAft>
                <a:spcPts val="0"/>
              </a:spcAft>
              <a:defRPr sz="1200" kern="1200">
                <a:solidFill>
                  <a:srgbClr val="002060"/>
                </a:solidFill>
                <a:latin typeface="+mn-lt"/>
                <a:ea typeface="+mn-ea"/>
                <a:cs typeface="+mn-cs"/>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a:lstStyle>
          <a:p>
            <a:pPr>
              <a:defRPr/>
            </a:pPr>
            <a:r>
              <a:rPr lang="en-US"/>
              <a:t>CEOS AC-VC-21 / ACSG Joint Meeting 2025, Takamatsu, Japan</a:t>
            </a:r>
            <a:endParaRPr lang="nl-BE" dirty="0"/>
          </a:p>
        </p:txBody>
      </p:sp>
      <p:sp>
        <p:nvSpPr>
          <p:cNvPr id="12" name="Footer Placeholder 4"/>
          <p:cNvSpPr txBox="1">
            <a:spLocks/>
          </p:cNvSpPr>
          <p:nvPr/>
        </p:nvSpPr>
        <p:spPr>
          <a:xfrm>
            <a:off x="6864086" y="6572300"/>
            <a:ext cx="3360373" cy="241076"/>
          </a:xfrm>
          <a:prstGeom prst="rect">
            <a:avLst/>
          </a:prstGeom>
        </p:spPr>
        <p:txBody>
          <a:bodyPr vert="horz" lIns="91440" tIns="45720" rIns="91440" bIns="45720" rtlCol="0" anchor="ctr"/>
          <a:lstStyle>
            <a:defPPr>
              <a:defRPr lang="nl-BE"/>
            </a:defPPr>
            <a:lvl1pPr algn="r" rtl="0" fontAlgn="auto">
              <a:spcBef>
                <a:spcPts val="0"/>
              </a:spcBef>
              <a:spcAft>
                <a:spcPts val="0"/>
              </a:spcAft>
              <a:defRPr sz="1200" kern="1200">
                <a:solidFill>
                  <a:srgbClr val="002060"/>
                </a:solidFill>
                <a:latin typeface="+mn-lt"/>
                <a:ea typeface="+mn-ea"/>
                <a:cs typeface="+mn-cs"/>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a:lstStyle>
          <a:p>
            <a:pPr>
              <a:defRPr/>
            </a:pPr>
            <a:r>
              <a:rPr lang="nl-BE"/>
              <a:t>June 10-13, 2025</a:t>
            </a:r>
            <a:endParaRPr lang="nl-BE" dirty="0"/>
          </a:p>
        </p:txBody>
      </p:sp>
    </p:spTree>
    <p:extLst>
      <p:ext uri="{BB962C8B-B14F-4D97-AF65-F5344CB8AC3E}">
        <p14:creationId xmlns:p14="http://schemas.microsoft.com/office/powerpoint/2010/main" val="40639282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person standing on a roof with a camera and tripod&#10;&#10;Description automatically generated">
            <a:extLst>
              <a:ext uri="{FF2B5EF4-FFF2-40B4-BE49-F238E27FC236}">
                <a16:creationId xmlns:a16="http://schemas.microsoft.com/office/drawing/2014/main" id="{CF2AB6EF-4FB2-5F5D-BA7E-99593720D3CB}"/>
              </a:ext>
            </a:extLst>
          </p:cNvPr>
          <p:cNvPicPr>
            <a:picLocks noChangeAspect="1"/>
          </p:cNvPicPr>
          <p:nvPr/>
        </p:nvPicPr>
        <p:blipFill>
          <a:blip r:embed="rId3" cstate="print">
            <a:extLst>
              <a:ext uri="{28A0092B-C50C-407E-A947-70E740481C1C}">
                <a14:useLocalDpi xmlns:a14="http://schemas.microsoft.com/office/drawing/2010/main" val="0"/>
              </a:ext>
            </a:extLst>
          </a:blip>
          <a:srcRect t="1530" b="3906"/>
          <a:stretch/>
        </p:blipFill>
        <p:spPr>
          <a:xfrm>
            <a:off x="2522356" y="10"/>
            <a:ext cx="9669642" cy="6857990"/>
          </a:xfrm>
          <a:prstGeom prst="rect">
            <a:avLst/>
          </a:prstGeom>
        </p:spPr>
      </p:pic>
      <p:sp>
        <p:nvSpPr>
          <p:cNvPr id="17" name="Rectangle 16">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6">
            <a:extLst>
              <a:ext uri="{FF2B5EF4-FFF2-40B4-BE49-F238E27FC236}">
                <a16:creationId xmlns:a16="http://schemas.microsoft.com/office/drawing/2014/main" id="{09236DD8-34FB-8020-C010-8B1764C09484}"/>
              </a:ext>
            </a:extLst>
          </p:cNvPr>
          <p:cNvSpPr>
            <a:spLocks noGrp="1"/>
          </p:cNvSpPr>
          <p:nvPr>
            <p:ph type="title"/>
          </p:nvPr>
        </p:nvSpPr>
        <p:spPr>
          <a:xfrm>
            <a:off x="216411" y="134587"/>
            <a:ext cx="3822189" cy="1899258"/>
          </a:xfrm>
        </p:spPr>
        <p:txBody>
          <a:bodyPr>
            <a:normAutofit/>
          </a:bodyPr>
          <a:lstStyle/>
          <a:p>
            <a:pPr>
              <a:spcBef>
                <a:spcPts val="1200"/>
              </a:spcBef>
            </a:pPr>
            <a:r>
              <a:rPr lang="en-US" sz="3700" dirty="0"/>
              <a:t>CINDI-3 in-field calibration</a:t>
            </a:r>
            <a:br>
              <a:rPr lang="en-US" sz="3700" dirty="0"/>
            </a:br>
            <a:r>
              <a:rPr lang="en-US" sz="3100" dirty="0"/>
              <a:t>(</a:t>
            </a:r>
            <a:r>
              <a:rPr lang="en-US" sz="3100" dirty="0" err="1"/>
              <a:t>Luftblick</a:t>
            </a:r>
            <a:r>
              <a:rPr lang="en-US" sz="3100" dirty="0"/>
              <a:t> &amp; NASA)</a:t>
            </a:r>
            <a:endParaRPr lang="en-BE" sz="3700" dirty="0"/>
          </a:p>
        </p:txBody>
      </p:sp>
      <p:sp>
        <p:nvSpPr>
          <p:cNvPr id="8" name="Content Placeholder 7">
            <a:extLst>
              <a:ext uri="{FF2B5EF4-FFF2-40B4-BE49-F238E27FC236}">
                <a16:creationId xmlns:a16="http://schemas.microsoft.com/office/drawing/2014/main" id="{6DCAD0AE-967E-D353-B222-E92F4B98021E}"/>
              </a:ext>
            </a:extLst>
          </p:cNvPr>
          <p:cNvSpPr>
            <a:spLocks noGrp="1"/>
          </p:cNvSpPr>
          <p:nvPr>
            <p:ph idx="1"/>
          </p:nvPr>
        </p:nvSpPr>
        <p:spPr>
          <a:xfrm>
            <a:off x="298705" y="2433095"/>
            <a:ext cx="3493039" cy="3742762"/>
          </a:xfrm>
        </p:spPr>
        <p:txBody>
          <a:bodyPr>
            <a:normAutofit/>
          </a:bodyPr>
          <a:lstStyle/>
          <a:p>
            <a:pPr marL="0" indent="0">
              <a:buNone/>
            </a:pPr>
            <a:r>
              <a:rPr lang="en-US" sz="3600" b="1" dirty="0">
                <a:solidFill>
                  <a:srgbClr val="0070C0"/>
                </a:solidFill>
              </a:rPr>
              <a:t>Goal</a:t>
            </a:r>
            <a:endParaRPr lang="en-US" b="1" dirty="0">
              <a:solidFill>
                <a:srgbClr val="0070C0"/>
              </a:solidFill>
            </a:endParaRPr>
          </a:p>
          <a:p>
            <a:pPr marL="0" indent="0">
              <a:spcAft>
                <a:spcPts val="1200"/>
              </a:spcAft>
              <a:buNone/>
            </a:pPr>
            <a:r>
              <a:rPr lang="en-US" sz="2000" dirty="0"/>
              <a:t>For each instrument, measure:</a:t>
            </a:r>
          </a:p>
          <a:p>
            <a:pPr marL="457200" lvl="0" indent="-317500" rtl="0">
              <a:spcBef>
                <a:spcPts val="0"/>
              </a:spcBef>
              <a:spcAft>
                <a:spcPts val="0"/>
              </a:spcAft>
              <a:buClr>
                <a:schemeClr val="dk1"/>
              </a:buClr>
              <a:buSzPts val="1400"/>
              <a:buChar char="●"/>
            </a:pPr>
            <a:r>
              <a:rPr lang="en-US" sz="2000" b="1" i="1" dirty="0">
                <a:solidFill>
                  <a:srgbClr val="0070C0"/>
                </a:solidFill>
              </a:rPr>
              <a:t>Gain and S/N ratio</a:t>
            </a:r>
          </a:p>
          <a:p>
            <a:pPr marL="457200" lvl="0" indent="-317500" rtl="0">
              <a:spcBef>
                <a:spcPts val="0"/>
              </a:spcBef>
              <a:spcAft>
                <a:spcPts val="0"/>
              </a:spcAft>
              <a:buClr>
                <a:schemeClr val="dk1"/>
              </a:buClr>
              <a:buSzPts val="1400"/>
              <a:buChar char="●"/>
            </a:pPr>
            <a:r>
              <a:rPr lang="en-US" sz="2000" b="1" i="1" dirty="0">
                <a:solidFill>
                  <a:srgbClr val="0070C0"/>
                </a:solidFill>
              </a:rPr>
              <a:t>Detector linearity</a:t>
            </a:r>
          </a:p>
          <a:p>
            <a:pPr marL="457200" lvl="0" indent="-317500" rtl="0">
              <a:spcBef>
                <a:spcPts val="0"/>
              </a:spcBef>
              <a:spcAft>
                <a:spcPts val="0"/>
              </a:spcAft>
              <a:buClr>
                <a:schemeClr val="dk1"/>
              </a:buClr>
              <a:buSzPts val="1400"/>
              <a:buChar char="●"/>
            </a:pPr>
            <a:r>
              <a:rPr lang="en-US" sz="2000" b="1" i="1" dirty="0">
                <a:solidFill>
                  <a:srgbClr val="0070C0"/>
                </a:solidFill>
              </a:rPr>
              <a:t>PRNU (Pixel Response Non-Uniformity)</a:t>
            </a:r>
          </a:p>
          <a:p>
            <a:pPr marL="457200" lvl="0" indent="-317500" rtl="0">
              <a:spcBef>
                <a:spcPts val="0"/>
              </a:spcBef>
              <a:spcAft>
                <a:spcPts val="0"/>
              </a:spcAft>
              <a:buClr>
                <a:schemeClr val="dk1"/>
              </a:buClr>
              <a:buSzPts val="1400"/>
              <a:buChar char="●"/>
            </a:pPr>
            <a:r>
              <a:rPr lang="en-US" sz="2000" b="1" i="1" dirty="0">
                <a:solidFill>
                  <a:srgbClr val="0070C0"/>
                </a:solidFill>
              </a:rPr>
              <a:t>Effective exposure time</a:t>
            </a:r>
          </a:p>
          <a:p>
            <a:pPr marL="457200" lvl="0" indent="-317500" rtl="0">
              <a:spcBef>
                <a:spcPts val="0"/>
              </a:spcBef>
              <a:spcAft>
                <a:spcPts val="0"/>
              </a:spcAft>
              <a:buClr>
                <a:schemeClr val="dk1"/>
              </a:buClr>
              <a:buSzPts val="1400"/>
              <a:buChar char="●"/>
            </a:pPr>
            <a:r>
              <a:rPr lang="en-US" sz="2000" b="1" i="1" dirty="0">
                <a:solidFill>
                  <a:srgbClr val="0070C0"/>
                </a:solidFill>
              </a:rPr>
              <a:t>Stray light</a:t>
            </a:r>
          </a:p>
          <a:p>
            <a:pPr marL="0" indent="0">
              <a:buNone/>
            </a:pPr>
            <a:r>
              <a:rPr lang="en-US" sz="2000" dirty="0"/>
              <a:t> </a:t>
            </a:r>
            <a:endParaRPr lang="en-BE" sz="2000" dirty="0"/>
          </a:p>
        </p:txBody>
      </p:sp>
      <p:sp>
        <p:nvSpPr>
          <p:cNvPr id="2" name="Date Placeholder 1">
            <a:extLst>
              <a:ext uri="{FF2B5EF4-FFF2-40B4-BE49-F238E27FC236}">
                <a16:creationId xmlns:a16="http://schemas.microsoft.com/office/drawing/2014/main" id="{6F81B3C6-8C21-AF15-538A-6DE93368DF8A}"/>
              </a:ext>
            </a:extLst>
          </p:cNvPr>
          <p:cNvSpPr>
            <a:spLocks noGrp="1"/>
          </p:cNvSpPr>
          <p:nvPr>
            <p:ph type="dt" sz="half" idx="4294967295"/>
          </p:nvPr>
        </p:nvSpPr>
        <p:spPr>
          <a:xfrm>
            <a:off x="838200" y="6356350"/>
            <a:ext cx="2743200" cy="365125"/>
          </a:xfrm>
        </p:spPr>
        <p:txBody>
          <a:bodyPr>
            <a:normAutofit/>
          </a:bodyPr>
          <a:lstStyle/>
          <a:p>
            <a:pPr>
              <a:lnSpc>
                <a:spcPct val="90000"/>
              </a:lnSpc>
              <a:spcAft>
                <a:spcPts val="600"/>
              </a:spcAft>
              <a:defRPr/>
            </a:pPr>
            <a:r>
              <a:rPr lang="en-BE" sz="900"/>
              <a:t>AGU24 Annual Symposium, Washington DC, USA</a:t>
            </a:r>
            <a:endParaRPr lang="nl-BE" sz="900"/>
          </a:p>
        </p:txBody>
      </p:sp>
      <p:sp>
        <p:nvSpPr>
          <p:cNvPr id="3" name="Footer Placeholder 2">
            <a:extLst>
              <a:ext uri="{FF2B5EF4-FFF2-40B4-BE49-F238E27FC236}">
                <a16:creationId xmlns:a16="http://schemas.microsoft.com/office/drawing/2014/main" id="{A4103086-3585-A34C-7984-278370A6A1B4}"/>
              </a:ext>
            </a:extLst>
          </p:cNvPr>
          <p:cNvSpPr>
            <a:spLocks noGrp="1"/>
          </p:cNvSpPr>
          <p:nvPr>
            <p:ph type="ftr" sz="quarter" idx="4294967295"/>
          </p:nvPr>
        </p:nvSpPr>
        <p:spPr>
          <a:xfrm>
            <a:off x="4038600" y="6356350"/>
            <a:ext cx="4114800" cy="365125"/>
          </a:xfrm>
        </p:spPr>
        <p:txBody>
          <a:bodyPr>
            <a:normAutofit/>
          </a:bodyPr>
          <a:lstStyle/>
          <a:p>
            <a:pPr>
              <a:spcAft>
                <a:spcPts val="600"/>
              </a:spcAft>
              <a:defRPr/>
            </a:pPr>
            <a:r>
              <a:rPr lang="nl-BE">
                <a:solidFill>
                  <a:srgbClr val="FFFFFF"/>
                </a:solidFill>
              </a:rPr>
              <a:t>10 December 2024</a:t>
            </a:r>
          </a:p>
        </p:txBody>
      </p:sp>
      <p:sp>
        <p:nvSpPr>
          <p:cNvPr id="4" name="Slide Number Placeholder 3">
            <a:extLst>
              <a:ext uri="{FF2B5EF4-FFF2-40B4-BE49-F238E27FC236}">
                <a16:creationId xmlns:a16="http://schemas.microsoft.com/office/drawing/2014/main" id="{2363064C-8E95-ACED-25B9-3E26798FF664}"/>
              </a:ext>
            </a:extLst>
          </p:cNvPr>
          <p:cNvSpPr>
            <a:spLocks noGrp="1"/>
          </p:cNvSpPr>
          <p:nvPr>
            <p:ph type="sldNum" sz="quarter" idx="12"/>
          </p:nvPr>
        </p:nvSpPr>
        <p:spPr>
          <a:xfrm>
            <a:off x="8610600" y="6356350"/>
            <a:ext cx="2743200" cy="365125"/>
          </a:xfrm>
        </p:spPr>
        <p:txBody>
          <a:bodyPr>
            <a:normAutofit/>
          </a:bodyPr>
          <a:lstStyle/>
          <a:p>
            <a:pPr>
              <a:spcAft>
                <a:spcPts val="600"/>
              </a:spcAft>
              <a:defRPr/>
            </a:pPr>
            <a:fld id="{316BC767-53A6-4A9E-94D6-DCFD0F8BC6BB}" type="slidenum">
              <a:rPr lang="nl-BE">
                <a:solidFill>
                  <a:srgbClr val="FFFFFF"/>
                </a:solidFill>
              </a:rPr>
              <a:pPr>
                <a:spcAft>
                  <a:spcPts val="600"/>
                </a:spcAft>
                <a:defRPr/>
              </a:pPr>
              <a:t>5</a:t>
            </a:fld>
            <a:endParaRPr lang="nl-BE">
              <a:solidFill>
                <a:srgbClr val="FFFFFF"/>
              </a:solidFill>
            </a:endParaRPr>
          </a:p>
        </p:txBody>
      </p:sp>
      <p:sp>
        <p:nvSpPr>
          <p:cNvPr id="5" name="TextBox 4">
            <a:extLst>
              <a:ext uri="{FF2B5EF4-FFF2-40B4-BE49-F238E27FC236}">
                <a16:creationId xmlns:a16="http://schemas.microsoft.com/office/drawing/2014/main" id="{0AE31BC0-7659-9744-F452-ECF87BFDDB9B}"/>
              </a:ext>
            </a:extLst>
          </p:cNvPr>
          <p:cNvSpPr txBox="1"/>
          <p:nvPr/>
        </p:nvSpPr>
        <p:spPr>
          <a:xfrm>
            <a:off x="4868083" y="1844824"/>
            <a:ext cx="2088232" cy="1815882"/>
          </a:xfrm>
          <a:prstGeom prst="rect">
            <a:avLst/>
          </a:prstGeom>
          <a:solidFill>
            <a:schemeClr val="bg1">
              <a:lumMod val="50000"/>
              <a:alpha val="53000"/>
            </a:schemeClr>
          </a:solidFill>
        </p:spPr>
        <p:txBody>
          <a:bodyPr wrap="square" rtlCol="0">
            <a:spAutoFit/>
          </a:bodyPr>
          <a:lstStyle/>
          <a:p>
            <a:pPr algn="ctr"/>
            <a:r>
              <a:rPr lang="en-US" sz="2800" b="1" dirty="0">
                <a:solidFill>
                  <a:srgbClr val="002060"/>
                </a:solidFill>
              </a:rPr>
              <a:t>  </a:t>
            </a:r>
            <a:r>
              <a:rPr lang="en-US" sz="2800" b="1" dirty="0">
                <a:solidFill>
                  <a:srgbClr val="FFFF00"/>
                </a:solidFill>
              </a:rPr>
              <a:t>FCT</a:t>
            </a:r>
          </a:p>
          <a:p>
            <a:pPr algn="ctr"/>
            <a:r>
              <a:rPr lang="en-US" sz="2800" b="1" dirty="0">
                <a:solidFill>
                  <a:srgbClr val="FFFF00"/>
                </a:solidFill>
              </a:rPr>
              <a:t>“Field Calibration Tool”</a:t>
            </a:r>
            <a:endParaRPr lang="en-BE" sz="2000" b="1" dirty="0">
              <a:solidFill>
                <a:srgbClr val="FFFF00"/>
              </a:solidFill>
            </a:endParaRPr>
          </a:p>
        </p:txBody>
      </p:sp>
    </p:spTree>
    <p:extLst>
      <p:ext uri="{BB962C8B-B14F-4D97-AF65-F5344CB8AC3E}">
        <p14:creationId xmlns:p14="http://schemas.microsoft.com/office/powerpoint/2010/main" val="21931509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374706-48E4-F6CB-E263-D1898485B5EF}"/>
              </a:ext>
            </a:extLst>
          </p:cNvPr>
          <p:cNvSpPr>
            <a:spLocks noGrp="1"/>
          </p:cNvSpPr>
          <p:nvPr>
            <p:ph type="title"/>
          </p:nvPr>
        </p:nvSpPr>
        <p:spPr>
          <a:xfrm>
            <a:off x="6521724" y="138255"/>
            <a:ext cx="5591014" cy="755650"/>
          </a:xfrm>
        </p:spPr>
        <p:txBody>
          <a:bodyPr/>
          <a:lstStyle/>
          <a:p>
            <a:pPr algn="r"/>
            <a:r>
              <a:rPr lang="en-US" dirty="0"/>
              <a:t>Semi-blind intercomparison of slant columns</a:t>
            </a:r>
            <a:endParaRPr lang="en-BE" dirty="0"/>
          </a:p>
        </p:txBody>
      </p:sp>
      <p:sp>
        <p:nvSpPr>
          <p:cNvPr id="6" name="Slide Number Placeholder 5">
            <a:extLst>
              <a:ext uri="{FF2B5EF4-FFF2-40B4-BE49-F238E27FC236}">
                <a16:creationId xmlns:a16="http://schemas.microsoft.com/office/drawing/2014/main" id="{68EF661F-A41E-A58A-CC16-98FCD35CFCF5}"/>
              </a:ext>
            </a:extLst>
          </p:cNvPr>
          <p:cNvSpPr>
            <a:spLocks noGrp="1"/>
          </p:cNvSpPr>
          <p:nvPr>
            <p:ph type="sldNum" sz="quarter" idx="12"/>
          </p:nvPr>
        </p:nvSpPr>
        <p:spPr/>
        <p:txBody>
          <a:bodyPr/>
          <a:lstStyle/>
          <a:p>
            <a:pPr>
              <a:defRPr/>
            </a:pPr>
            <a:fld id="{25F7353A-630D-4392-B378-B533C128B10A}" type="slidenum">
              <a:rPr lang="nl-BE" smtClean="0"/>
              <a:pPr>
                <a:defRPr/>
              </a:pPr>
              <a:t>6</a:t>
            </a:fld>
            <a:endParaRPr lang="nl-BE" dirty="0"/>
          </a:p>
        </p:txBody>
      </p:sp>
      <p:pic>
        <p:nvPicPr>
          <p:cNvPr id="12" name="Picture 11" descr="A white and black robotic arm&#10;&#10;Description automatically generated">
            <a:extLst>
              <a:ext uri="{FF2B5EF4-FFF2-40B4-BE49-F238E27FC236}">
                <a16:creationId xmlns:a16="http://schemas.microsoft.com/office/drawing/2014/main" id="{74A6799B-9B56-3C81-2A20-9DEE4EB42B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8208" y="70891"/>
            <a:ext cx="1067416" cy="1067416"/>
          </a:xfrm>
          <a:prstGeom prst="rect">
            <a:avLst/>
          </a:prstGeom>
        </p:spPr>
      </p:pic>
      <p:pic>
        <p:nvPicPr>
          <p:cNvPr id="19" name="Picture 18">
            <a:extLst>
              <a:ext uri="{FF2B5EF4-FFF2-40B4-BE49-F238E27FC236}">
                <a16:creationId xmlns:a16="http://schemas.microsoft.com/office/drawing/2014/main" id="{8B19F186-ECAA-6FA1-7738-BE18CE270042}"/>
              </a:ext>
            </a:extLst>
          </p:cNvPr>
          <p:cNvPicPr>
            <a:picLocks noChangeAspect="1"/>
          </p:cNvPicPr>
          <p:nvPr/>
        </p:nvPicPr>
        <p:blipFill>
          <a:blip r:embed="rId4"/>
          <a:stretch>
            <a:fillRect/>
          </a:stretch>
        </p:blipFill>
        <p:spPr>
          <a:xfrm>
            <a:off x="2109173" y="74661"/>
            <a:ext cx="4103822" cy="791682"/>
          </a:xfrm>
          <a:prstGeom prst="rect">
            <a:avLst/>
          </a:prstGeom>
        </p:spPr>
      </p:pic>
      <p:pic>
        <p:nvPicPr>
          <p:cNvPr id="20" name="Picture 19">
            <a:extLst>
              <a:ext uri="{FF2B5EF4-FFF2-40B4-BE49-F238E27FC236}">
                <a16:creationId xmlns:a16="http://schemas.microsoft.com/office/drawing/2014/main" id="{F3CBC1CD-C8E7-2348-F240-EF9D60D1FC91}"/>
              </a:ext>
            </a:extLst>
          </p:cNvPr>
          <p:cNvPicPr>
            <a:picLocks noChangeAspect="1"/>
          </p:cNvPicPr>
          <p:nvPr/>
        </p:nvPicPr>
        <p:blipFill>
          <a:blip r:embed="rId5"/>
          <a:stretch>
            <a:fillRect/>
          </a:stretch>
        </p:blipFill>
        <p:spPr>
          <a:xfrm>
            <a:off x="2117032" y="951945"/>
            <a:ext cx="4088100" cy="2215728"/>
          </a:xfrm>
          <a:prstGeom prst="rect">
            <a:avLst/>
          </a:prstGeom>
        </p:spPr>
      </p:pic>
      <p:pic>
        <p:nvPicPr>
          <p:cNvPr id="21" name="Picture 20">
            <a:extLst>
              <a:ext uri="{FF2B5EF4-FFF2-40B4-BE49-F238E27FC236}">
                <a16:creationId xmlns:a16="http://schemas.microsoft.com/office/drawing/2014/main" id="{A334EECA-5EF2-CD26-67D6-4F46FFD45100}"/>
              </a:ext>
            </a:extLst>
          </p:cNvPr>
          <p:cNvPicPr>
            <a:picLocks noChangeAspect="1"/>
          </p:cNvPicPr>
          <p:nvPr/>
        </p:nvPicPr>
        <p:blipFill>
          <a:blip r:embed="rId6"/>
          <a:stretch>
            <a:fillRect/>
          </a:stretch>
        </p:blipFill>
        <p:spPr>
          <a:xfrm>
            <a:off x="2117032" y="3284121"/>
            <a:ext cx="4103006" cy="3130070"/>
          </a:xfrm>
          <a:prstGeom prst="rect">
            <a:avLst/>
          </a:prstGeom>
        </p:spPr>
      </p:pic>
      <p:pic>
        <p:nvPicPr>
          <p:cNvPr id="18" name="Picture 17" descr="A close-up of a camera&#10;&#10;Description automatically generated">
            <a:extLst>
              <a:ext uri="{FF2B5EF4-FFF2-40B4-BE49-F238E27FC236}">
                <a16:creationId xmlns:a16="http://schemas.microsoft.com/office/drawing/2014/main" id="{008F9A24-E240-3FAD-B2FA-4B3A536B7D94}"/>
              </a:ext>
            </a:extLst>
          </p:cNvPr>
          <p:cNvPicPr>
            <a:picLocks noChangeAspect="1"/>
          </p:cNvPicPr>
          <p:nvPr/>
        </p:nvPicPr>
        <p:blipFill>
          <a:blip r:embed="rId7">
            <a:extLst>
              <a:ext uri="{28A0092B-C50C-407E-A947-70E740481C1C}">
                <a14:useLocalDpi xmlns:a14="http://schemas.microsoft.com/office/drawing/2010/main" val="0"/>
              </a:ext>
            </a:extLst>
          </a:blip>
          <a:srcRect l="8820"/>
          <a:stretch/>
        </p:blipFill>
        <p:spPr>
          <a:xfrm>
            <a:off x="555832" y="1487532"/>
            <a:ext cx="1650623" cy="1355973"/>
          </a:xfrm>
          <a:prstGeom prst="rect">
            <a:avLst/>
          </a:prstGeom>
        </p:spPr>
      </p:pic>
      <p:pic>
        <p:nvPicPr>
          <p:cNvPr id="51" name="Picture 50" descr="A white and blue camera&#10;&#10;Description automatically generated">
            <a:extLst>
              <a:ext uri="{FF2B5EF4-FFF2-40B4-BE49-F238E27FC236}">
                <a16:creationId xmlns:a16="http://schemas.microsoft.com/office/drawing/2014/main" id="{1AA32FFE-B5DC-D715-E95D-46B9DA87E45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79913" y="5569963"/>
            <a:ext cx="1202464" cy="800060"/>
          </a:xfrm>
          <a:prstGeom prst="rect">
            <a:avLst/>
          </a:prstGeom>
        </p:spPr>
      </p:pic>
      <p:pic>
        <p:nvPicPr>
          <p:cNvPr id="53" name="Picture 52" descr="A yellow and grey box&#10;&#10;Description automatically generated">
            <a:extLst>
              <a:ext uri="{FF2B5EF4-FFF2-40B4-BE49-F238E27FC236}">
                <a16:creationId xmlns:a16="http://schemas.microsoft.com/office/drawing/2014/main" id="{C89E69DD-53C2-5ED8-18BB-817B5F881D7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88233" y="4351595"/>
            <a:ext cx="785823" cy="1181000"/>
          </a:xfrm>
          <a:prstGeom prst="rect">
            <a:avLst/>
          </a:prstGeom>
        </p:spPr>
      </p:pic>
      <p:pic>
        <p:nvPicPr>
          <p:cNvPr id="55" name="Picture 54" descr="A camera on a tripod&#10;&#10;Description automatically generated">
            <a:extLst>
              <a:ext uri="{FF2B5EF4-FFF2-40B4-BE49-F238E27FC236}">
                <a16:creationId xmlns:a16="http://schemas.microsoft.com/office/drawing/2014/main" id="{7C856AF9-2A16-ABE4-CA02-10E19CE164A1}"/>
              </a:ext>
            </a:extLst>
          </p:cNvPr>
          <p:cNvPicPr>
            <a:picLocks noChangeAspect="1"/>
          </p:cNvPicPr>
          <p:nvPr/>
        </p:nvPicPr>
        <p:blipFill>
          <a:blip r:embed="rId10" cstate="print">
            <a:extLst>
              <a:ext uri="{28A0092B-C50C-407E-A947-70E740481C1C}">
                <a14:useLocalDpi xmlns:a14="http://schemas.microsoft.com/office/drawing/2010/main" val="0"/>
              </a:ext>
            </a:extLst>
          </a:blip>
          <a:srcRect r="32945" b="30050"/>
          <a:stretch/>
        </p:blipFill>
        <p:spPr>
          <a:xfrm>
            <a:off x="733317" y="3402220"/>
            <a:ext cx="1249060" cy="868567"/>
          </a:xfrm>
          <a:prstGeom prst="rect">
            <a:avLst/>
          </a:prstGeom>
        </p:spPr>
      </p:pic>
      <p:sp>
        <p:nvSpPr>
          <p:cNvPr id="56" name="TextBox 55">
            <a:extLst>
              <a:ext uri="{FF2B5EF4-FFF2-40B4-BE49-F238E27FC236}">
                <a16:creationId xmlns:a16="http://schemas.microsoft.com/office/drawing/2014/main" id="{C6D20BEE-CC60-67B7-B4F3-4835918BB512}"/>
              </a:ext>
            </a:extLst>
          </p:cNvPr>
          <p:cNvSpPr txBox="1"/>
          <p:nvPr/>
        </p:nvSpPr>
        <p:spPr>
          <a:xfrm rot="16200000">
            <a:off x="-144977" y="426678"/>
            <a:ext cx="1109045" cy="400110"/>
          </a:xfrm>
          <a:prstGeom prst="rect">
            <a:avLst/>
          </a:prstGeom>
          <a:solidFill>
            <a:schemeClr val="bg1"/>
          </a:solidFill>
        </p:spPr>
        <p:txBody>
          <a:bodyPr wrap="square" rtlCol="0">
            <a:spAutoFit/>
          </a:bodyPr>
          <a:lstStyle/>
          <a:p>
            <a:r>
              <a:rPr lang="en-US" sz="2000" b="1" dirty="0">
                <a:solidFill>
                  <a:srgbClr val="FF0000"/>
                </a:solidFill>
              </a:rPr>
              <a:t>Pandora</a:t>
            </a:r>
            <a:endParaRPr lang="en-BE" sz="2000" b="1" dirty="0">
              <a:solidFill>
                <a:srgbClr val="FF0000"/>
              </a:solidFill>
            </a:endParaRPr>
          </a:p>
        </p:txBody>
      </p:sp>
      <p:sp>
        <p:nvSpPr>
          <p:cNvPr id="57" name="TextBox 56">
            <a:extLst>
              <a:ext uri="{FF2B5EF4-FFF2-40B4-BE49-F238E27FC236}">
                <a16:creationId xmlns:a16="http://schemas.microsoft.com/office/drawing/2014/main" id="{052D038E-69D3-FD7D-F1CB-2DA48F55FBFB}"/>
              </a:ext>
            </a:extLst>
          </p:cNvPr>
          <p:cNvSpPr txBox="1"/>
          <p:nvPr/>
        </p:nvSpPr>
        <p:spPr>
          <a:xfrm rot="16200000">
            <a:off x="-513460" y="2074458"/>
            <a:ext cx="1786320" cy="400110"/>
          </a:xfrm>
          <a:prstGeom prst="rect">
            <a:avLst/>
          </a:prstGeom>
          <a:solidFill>
            <a:schemeClr val="bg1"/>
          </a:solidFill>
        </p:spPr>
        <p:txBody>
          <a:bodyPr wrap="square" rtlCol="0">
            <a:spAutoFit/>
          </a:bodyPr>
          <a:lstStyle/>
          <a:p>
            <a:r>
              <a:rPr lang="en-US" sz="2000" b="1" dirty="0" err="1">
                <a:solidFill>
                  <a:srgbClr val="0070C0"/>
                </a:solidFill>
              </a:rPr>
              <a:t>Airyx</a:t>
            </a:r>
            <a:r>
              <a:rPr lang="en-US" sz="2000" b="1" dirty="0">
                <a:solidFill>
                  <a:srgbClr val="0070C0"/>
                </a:solidFill>
              </a:rPr>
              <a:t> </a:t>
            </a:r>
            <a:r>
              <a:rPr lang="en-US" sz="2000" b="1" dirty="0" err="1">
                <a:solidFill>
                  <a:srgbClr val="0070C0"/>
                </a:solidFill>
              </a:rPr>
              <a:t>SkySpec</a:t>
            </a:r>
            <a:endParaRPr lang="en-BE" sz="2000" b="1" dirty="0">
              <a:solidFill>
                <a:srgbClr val="0070C0"/>
              </a:solidFill>
            </a:endParaRPr>
          </a:p>
        </p:txBody>
      </p:sp>
      <p:sp>
        <p:nvSpPr>
          <p:cNvPr id="58" name="TextBox 57">
            <a:extLst>
              <a:ext uri="{FF2B5EF4-FFF2-40B4-BE49-F238E27FC236}">
                <a16:creationId xmlns:a16="http://schemas.microsoft.com/office/drawing/2014/main" id="{52A9C04A-AEC1-28CD-FD6D-12F929F7270A}"/>
              </a:ext>
            </a:extLst>
          </p:cNvPr>
          <p:cNvSpPr txBox="1"/>
          <p:nvPr/>
        </p:nvSpPr>
        <p:spPr>
          <a:xfrm rot="16200000">
            <a:off x="-1338943" y="4599477"/>
            <a:ext cx="3469271" cy="400110"/>
          </a:xfrm>
          <a:prstGeom prst="rect">
            <a:avLst/>
          </a:prstGeom>
          <a:solidFill>
            <a:schemeClr val="bg1"/>
          </a:solidFill>
        </p:spPr>
        <p:txBody>
          <a:bodyPr wrap="square" rtlCol="0">
            <a:spAutoFit/>
          </a:bodyPr>
          <a:lstStyle/>
          <a:p>
            <a:r>
              <a:rPr lang="en-US" sz="2000" b="1" dirty="0">
                <a:solidFill>
                  <a:schemeClr val="bg1">
                    <a:lumMod val="65000"/>
                  </a:schemeClr>
                </a:solidFill>
              </a:rPr>
              <a:t>Research grade instruments</a:t>
            </a:r>
            <a:endParaRPr lang="en-BE" sz="2000" b="1" dirty="0">
              <a:solidFill>
                <a:schemeClr val="bg1">
                  <a:lumMod val="65000"/>
                </a:schemeClr>
              </a:solidFill>
            </a:endParaRPr>
          </a:p>
        </p:txBody>
      </p:sp>
      <p:sp>
        <p:nvSpPr>
          <p:cNvPr id="8" name="Oval 7">
            <a:extLst>
              <a:ext uri="{FF2B5EF4-FFF2-40B4-BE49-F238E27FC236}">
                <a16:creationId xmlns:a16="http://schemas.microsoft.com/office/drawing/2014/main" id="{595766BF-6DFD-BC40-AAA9-19C1E57386B5}"/>
              </a:ext>
            </a:extLst>
          </p:cNvPr>
          <p:cNvSpPr/>
          <p:nvPr/>
        </p:nvSpPr>
        <p:spPr>
          <a:xfrm>
            <a:off x="6220038" y="360489"/>
            <a:ext cx="301686" cy="311182"/>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rPr>
              <a:t>3</a:t>
            </a:r>
            <a:endParaRPr lang="en-BE" dirty="0">
              <a:solidFill>
                <a:srgbClr val="FF0000"/>
              </a:solidFill>
            </a:endParaRPr>
          </a:p>
        </p:txBody>
      </p:sp>
      <p:sp>
        <p:nvSpPr>
          <p:cNvPr id="10" name="Oval 9">
            <a:extLst>
              <a:ext uri="{FF2B5EF4-FFF2-40B4-BE49-F238E27FC236}">
                <a16:creationId xmlns:a16="http://schemas.microsoft.com/office/drawing/2014/main" id="{7B3598E7-4755-877D-7349-6F3CD1938C5B}"/>
              </a:ext>
            </a:extLst>
          </p:cNvPr>
          <p:cNvSpPr/>
          <p:nvPr/>
        </p:nvSpPr>
        <p:spPr>
          <a:xfrm>
            <a:off x="6193618" y="1895241"/>
            <a:ext cx="328106" cy="311182"/>
          </a:xfrm>
          <a:prstGeom prst="ellipse">
            <a:avLst/>
          </a:prstGeom>
          <a:no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rgbClr val="0070C0"/>
                </a:solidFill>
              </a:rPr>
              <a:t>12</a:t>
            </a:r>
          </a:p>
        </p:txBody>
      </p:sp>
      <p:sp>
        <p:nvSpPr>
          <p:cNvPr id="11" name="Oval 10">
            <a:extLst>
              <a:ext uri="{FF2B5EF4-FFF2-40B4-BE49-F238E27FC236}">
                <a16:creationId xmlns:a16="http://schemas.microsoft.com/office/drawing/2014/main" id="{6E1471A0-9CCA-AFB4-7981-01F68A66AE02}"/>
              </a:ext>
            </a:extLst>
          </p:cNvPr>
          <p:cNvSpPr/>
          <p:nvPr/>
        </p:nvSpPr>
        <p:spPr>
          <a:xfrm>
            <a:off x="6234908" y="4537974"/>
            <a:ext cx="328106" cy="311182"/>
          </a:xfrm>
          <a:prstGeom prst="ellipse">
            <a:avLst/>
          </a:prstGeom>
          <a:no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chemeClr val="bg1">
                    <a:lumMod val="50000"/>
                  </a:schemeClr>
                </a:solidFill>
              </a:rPr>
              <a:t>17</a:t>
            </a:r>
          </a:p>
        </p:txBody>
      </p:sp>
      <p:pic>
        <p:nvPicPr>
          <p:cNvPr id="7" name="Picture 6" descr="A graph of a number of dots&#10;&#10;Description automatically generated">
            <a:extLst>
              <a:ext uri="{FF2B5EF4-FFF2-40B4-BE49-F238E27FC236}">
                <a16:creationId xmlns:a16="http://schemas.microsoft.com/office/drawing/2014/main" id="{21025F46-36DD-CBDD-6356-022F20181029}"/>
              </a:ext>
            </a:extLst>
          </p:cNvPr>
          <p:cNvPicPr>
            <a:picLocks noChangeAspect="1"/>
          </p:cNvPicPr>
          <p:nvPr/>
        </p:nvPicPr>
        <p:blipFill>
          <a:blip r:embed="rId11">
            <a:extLst>
              <a:ext uri="{28A0092B-C50C-407E-A947-70E740481C1C}">
                <a14:useLocalDpi xmlns:a14="http://schemas.microsoft.com/office/drawing/2010/main" val="0"/>
              </a:ext>
            </a:extLst>
          </a:blip>
          <a:srcRect l="10362" r="19513"/>
          <a:stretch/>
        </p:blipFill>
        <p:spPr>
          <a:xfrm>
            <a:off x="7256062" y="2674632"/>
            <a:ext cx="3736482" cy="3996252"/>
          </a:xfrm>
          <a:prstGeom prst="rect">
            <a:avLst/>
          </a:prstGeom>
        </p:spPr>
      </p:pic>
      <p:sp>
        <p:nvSpPr>
          <p:cNvPr id="15" name="TextBox 14">
            <a:extLst>
              <a:ext uri="{FF2B5EF4-FFF2-40B4-BE49-F238E27FC236}">
                <a16:creationId xmlns:a16="http://schemas.microsoft.com/office/drawing/2014/main" id="{CB8E190D-E613-C30E-A4B1-88D14D4411FD}"/>
              </a:ext>
            </a:extLst>
          </p:cNvPr>
          <p:cNvSpPr txBox="1"/>
          <p:nvPr/>
        </p:nvSpPr>
        <p:spPr>
          <a:xfrm>
            <a:off x="7464152" y="1124744"/>
            <a:ext cx="4680520" cy="1569660"/>
          </a:xfrm>
          <a:prstGeom prst="rect">
            <a:avLst/>
          </a:prstGeom>
          <a:noFill/>
        </p:spPr>
        <p:txBody>
          <a:bodyPr wrap="square">
            <a:spAutoFit/>
          </a:bodyPr>
          <a:lstStyle/>
          <a:p>
            <a:r>
              <a:rPr lang="en-US" sz="2400" b="1" dirty="0">
                <a:solidFill>
                  <a:srgbClr val="FF0000"/>
                </a:solidFill>
              </a:rPr>
              <a:t>18 days (June 2 -&gt; 19)</a:t>
            </a:r>
          </a:p>
          <a:p>
            <a:pPr marL="285750" indent="-285750">
              <a:buFont typeface="Wingdings" panose="05000000000000000000" pitchFamily="2" charset="2"/>
              <a:buChar char="§"/>
            </a:pPr>
            <a:r>
              <a:rPr lang="ro-RO" sz="2400" dirty="0"/>
              <a:t>8 </a:t>
            </a:r>
            <a:r>
              <a:rPr lang="en-US" sz="2400" dirty="0"/>
              <a:t>data </a:t>
            </a:r>
            <a:r>
              <a:rPr lang="ro-RO" sz="2400" dirty="0"/>
              <a:t>products</a:t>
            </a:r>
          </a:p>
          <a:p>
            <a:pPr marL="285750" indent="-285750">
              <a:buFont typeface="Wingdings" panose="05000000000000000000" pitchFamily="2" charset="2"/>
              <a:buChar char="§"/>
            </a:pPr>
            <a:r>
              <a:rPr lang="ro-RO" sz="2400" dirty="0"/>
              <a:t>3 reference </a:t>
            </a:r>
            <a:r>
              <a:rPr lang="en-US" sz="2400" dirty="0"/>
              <a:t>spectra </a:t>
            </a:r>
            <a:r>
              <a:rPr lang="ro-RO" sz="2400" dirty="0"/>
              <a:t>types</a:t>
            </a:r>
          </a:p>
          <a:p>
            <a:pPr marL="285750" indent="-285750">
              <a:buFont typeface="Wingdings" panose="05000000000000000000" pitchFamily="2" charset="2"/>
              <a:buChar char="§"/>
            </a:pPr>
            <a:r>
              <a:rPr lang="ro-RO" sz="2400" dirty="0"/>
              <a:t>9 elevation angles</a:t>
            </a:r>
            <a:endParaRPr lang="en-BE" sz="2400" dirty="0"/>
          </a:p>
        </p:txBody>
      </p:sp>
      <p:sp>
        <p:nvSpPr>
          <p:cNvPr id="24" name="Date Placeholder 3"/>
          <p:cNvSpPr txBox="1">
            <a:spLocks/>
          </p:cNvSpPr>
          <p:nvPr/>
        </p:nvSpPr>
        <p:spPr>
          <a:xfrm>
            <a:off x="609601" y="6573298"/>
            <a:ext cx="6062464" cy="240079"/>
          </a:xfrm>
          <a:prstGeom prst="rect">
            <a:avLst/>
          </a:prstGeom>
        </p:spPr>
        <p:txBody>
          <a:bodyPr vert="horz" lIns="91440" tIns="45720" rIns="91440" bIns="45720" rtlCol="0" anchor="ctr"/>
          <a:lstStyle>
            <a:defPPr>
              <a:defRPr lang="nl-BE"/>
            </a:defPPr>
            <a:lvl1pPr algn="l" rtl="0" fontAlgn="auto">
              <a:spcBef>
                <a:spcPts val="0"/>
              </a:spcBef>
              <a:spcAft>
                <a:spcPts val="0"/>
              </a:spcAft>
              <a:defRPr sz="1200" kern="1200">
                <a:solidFill>
                  <a:srgbClr val="002060"/>
                </a:solidFill>
                <a:latin typeface="+mn-lt"/>
                <a:ea typeface="+mn-ea"/>
                <a:cs typeface="+mn-cs"/>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a:lstStyle>
          <a:p>
            <a:pPr>
              <a:defRPr/>
            </a:pPr>
            <a:r>
              <a:rPr lang="en-US"/>
              <a:t>CEOS AC-VC-21 / ACSG Joint Meeting 2025, Takamatsu, Japan</a:t>
            </a:r>
            <a:endParaRPr lang="nl-BE" dirty="0"/>
          </a:p>
        </p:txBody>
      </p:sp>
      <p:sp>
        <p:nvSpPr>
          <p:cNvPr id="25" name="Footer Placeholder 4"/>
          <p:cNvSpPr txBox="1">
            <a:spLocks/>
          </p:cNvSpPr>
          <p:nvPr/>
        </p:nvSpPr>
        <p:spPr>
          <a:xfrm>
            <a:off x="6864086" y="6572300"/>
            <a:ext cx="3360373" cy="241076"/>
          </a:xfrm>
          <a:prstGeom prst="rect">
            <a:avLst/>
          </a:prstGeom>
        </p:spPr>
        <p:txBody>
          <a:bodyPr vert="horz" lIns="91440" tIns="45720" rIns="91440" bIns="45720" rtlCol="0" anchor="ctr"/>
          <a:lstStyle>
            <a:defPPr>
              <a:defRPr lang="nl-BE"/>
            </a:defPPr>
            <a:lvl1pPr algn="r" rtl="0" fontAlgn="auto">
              <a:spcBef>
                <a:spcPts val="0"/>
              </a:spcBef>
              <a:spcAft>
                <a:spcPts val="0"/>
              </a:spcAft>
              <a:defRPr sz="1200" kern="1200">
                <a:solidFill>
                  <a:srgbClr val="002060"/>
                </a:solidFill>
                <a:latin typeface="+mn-lt"/>
                <a:ea typeface="+mn-ea"/>
                <a:cs typeface="+mn-cs"/>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a:lstStyle>
          <a:p>
            <a:pPr>
              <a:defRPr/>
            </a:pPr>
            <a:r>
              <a:rPr lang="nl-BE"/>
              <a:t>June 10-13, 2025</a:t>
            </a:r>
            <a:endParaRPr lang="nl-BE" dirty="0"/>
          </a:p>
        </p:txBody>
      </p:sp>
    </p:spTree>
    <p:extLst>
      <p:ext uri="{BB962C8B-B14F-4D97-AF65-F5344CB8AC3E}">
        <p14:creationId xmlns:p14="http://schemas.microsoft.com/office/powerpoint/2010/main" val="16576558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DD0D50-C3CE-8702-1D6F-0D11FBE5C70F}"/>
              </a:ext>
            </a:extLst>
          </p:cNvPr>
          <p:cNvSpPr>
            <a:spLocks noGrp="1"/>
          </p:cNvSpPr>
          <p:nvPr>
            <p:ph type="title"/>
          </p:nvPr>
        </p:nvSpPr>
        <p:spPr>
          <a:xfrm>
            <a:off x="2564482" y="156883"/>
            <a:ext cx="8599208" cy="755650"/>
          </a:xfrm>
        </p:spPr>
        <p:txBody>
          <a:bodyPr/>
          <a:lstStyle/>
          <a:p>
            <a:r>
              <a:rPr lang="en-US" dirty="0"/>
              <a:t>Overview of regression results</a:t>
            </a:r>
            <a:endParaRPr lang="en-BE" dirty="0"/>
          </a:p>
        </p:txBody>
      </p:sp>
      <p:sp>
        <p:nvSpPr>
          <p:cNvPr id="6" name="Slide Number Placeholder 5">
            <a:extLst>
              <a:ext uri="{FF2B5EF4-FFF2-40B4-BE49-F238E27FC236}">
                <a16:creationId xmlns:a16="http://schemas.microsoft.com/office/drawing/2014/main" id="{0B9098C4-6366-9362-0FF3-ED3952687CE0}"/>
              </a:ext>
            </a:extLst>
          </p:cNvPr>
          <p:cNvSpPr>
            <a:spLocks noGrp="1"/>
          </p:cNvSpPr>
          <p:nvPr>
            <p:ph type="sldNum" sz="quarter" idx="12"/>
          </p:nvPr>
        </p:nvSpPr>
        <p:spPr/>
        <p:txBody>
          <a:bodyPr/>
          <a:lstStyle/>
          <a:p>
            <a:pPr>
              <a:defRPr/>
            </a:pPr>
            <a:fld id="{25F7353A-630D-4392-B378-B533C128B10A}" type="slidenum">
              <a:rPr lang="nl-BE" smtClean="0"/>
              <a:pPr>
                <a:defRPr/>
              </a:pPr>
              <a:t>7</a:t>
            </a:fld>
            <a:endParaRPr lang="nl-BE" dirty="0"/>
          </a:p>
        </p:txBody>
      </p:sp>
      <p:pic>
        <p:nvPicPr>
          <p:cNvPr id="8" name="Picture 7" descr="A group of blue and red squares&#10;&#10;Description automatically generated">
            <a:extLst>
              <a:ext uri="{FF2B5EF4-FFF2-40B4-BE49-F238E27FC236}">
                <a16:creationId xmlns:a16="http://schemas.microsoft.com/office/drawing/2014/main" id="{2A3D1BD3-B86F-76DA-FF18-F0BF0AB7E1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74862" y="1380612"/>
            <a:ext cx="9637494" cy="4989411"/>
          </a:xfrm>
          <a:prstGeom prst="rect">
            <a:avLst/>
          </a:prstGeom>
        </p:spPr>
      </p:pic>
      <p:pic>
        <p:nvPicPr>
          <p:cNvPr id="9" name="Picture 8">
            <a:extLst>
              <a:ext uri="{FF2B5EF4-FFF2-40B4-BE49-F238E27FC236}">
                <a16:creationId xmlns:a16="http://schemas.microsoft.com/office/drawing/2014/main" id="{FC4A50ED-CD07-144F-0A03-5CBE75CC860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19261" y="195901"/>
            <a:ext cx="1324493" cy="824814"/>
          </a:xfrm>
          <a:prstGeom prst="rect">
            <a:avLst/>
          </a:prstGeom>
        </p:spPr>
      </p:pic>
      <p:sp>
        <p:nvSpPr>
          <p:cNvPr id="3" name="TextBox 2">
            <a:extLst>
              <a:ext uri="{FF2B5EF4-FFF2-40B4-BE49-F238E27FC236}">
                <a16:creationId xmlns:a16="http://schemas.microsoft.com/office/drawing/2014/main" id="{7FE2F825-522D-AF8D-B396-DDF822A0FF7E}"/>
              </a:ext>
            </a:extLst>
          </p:cNvPr>
          <p:cNvSpPr txBox="1"/>
          <p:nvPr/>
        </p:nvSpPr>
        <p:spPr>
          <a:xfrm>
            <a:off x="6446261" y="2089847"/>
            <a:ext cx="1983492" cy="369332"/>
          </a:xfrm>
          <a:prstGeom prst="rect">
            <a:avLst/>
          </a:prstGeom>
          <a:solidFill>
            <a:schemeClr val="bg1"/>
          </a:solidFill>
        </p:spPr>
        <p:txBody>
          <a:bodyPr wrap="none" rtlCol="0">
            <a:spAutoFit/>
          </a:bodyPr>
          <a:lstStyle/>
          <a:p>
            <a:r>
              <a:rPr lang="en-US" dirty="0"/>
              <a:t>DAILY REF SPECTRA</a:t>
            </a:r>
            <a:endParaRPr lang="en-BE" dirty="0"/>
          </a:p>
        </p:txBody>
      </p:sp>
      <p:sp>
        <p:nvSpPr>
          <p:cNvPr id="11" name="TextBox 10">
            <a:extLst>
              <a:ext uri="{FF2B5EF4-FFF2-40B4-BE49-F238E27FC236}">
                <a16:creationId xmlns:a16="http://schemas.microsoft.com/office/drawing/2014/main" id="{0B7A29E9-340C-AE39-100B-403FC41D43E5}"/>
              </a:ext>
            </a:extLst>
          </p:cNvPr>
          <p:cNvSpPr txBox="1"/>
          <p:nvPr/>
        </p:nvSpPr>
        <p:spPr>
          <a:xfrm>
            <a:off x="6446261" y="3836503"/>
            <a:ext cx="2212529" cy="369332"/>
          </a:xfrm>
          <a:prstGeom prst="rect">
            <a:avLst/>
          </a:prstGeom>
          <a:solidFill>
            <a:schemeClr val="bg1"/>
          </a:solidFill>
        </p:spPr>
        <p:txBody>
          <a:bodyPr wrap="none" rtlCol="0">
            <a:spAutoFit/>
          </a:bodyPr>
          <a:lstStyle/>
          <a:p>
            <a:r>
              <a:rPr lang="en-US" dirty="0"/>
              <a:t>FIXED REF SPECTRUM</a:t>
            </a:r>
            <a:endParaRPr lang="en-BE" dirty="0"/>
          </a:p>
        </p:txBody>
      </p:sp>
      <p:sp>
        <p:nvSpPr>
          <p:cNvPr id="12" name="TextBox 11">
            <a:extLst>
              <a:ext uri="{FF2B5EF4-FFF2-40B4-BE49-F238E27FC236}">
                <a16:creationId xmlns:a16="http://schemas.microsoft.com/office/drawing/2014/main" id="{573E8968-8ADF-7174-1433-060BEFF17210}"/>
              </a:ext>
            </a:extLst>
          </p:cNvPr>
          <p:cNvSpPr txBox="1"/>
          <p:nvPr/>
        </p:nvSpPr>
        <p:spPr>
          <a:xfrm>
            <a:off x="6446261" y="5488215"/>
            <a:ext cx="2641749" cy="369332"/>
          </a:xfrm>
          <a:prstGeom prst="rect">
            <a:avLst/>
          </a:prstGeom>
          <a:solidFill>
            <a:schemeClr val="bg1"/>
          </a:solidFill>
        </p:spPr>
        <p:txBody>
          <a:bodyPr wrap="none" rtlCol="0">
            <a:spAutoFit/>
          </a:bodyPr>
          <a:lstStyle/>
          <a:p>
            <a:r>
              <a:rPr lang="en-US" dirty="0"/>
              <a:t>SEQUENTIAL REF SPECTRA</a:t>
            </a:r>
            <a:endParaRPr lang="en-BE" dirty="0"/>
          </a:p>
        </p:txBody>
      </p:sp>
      <p:pic>
        <p:nvPicPr>
          <p:cNvPr id="7" name="Picture 6" descr="A white and black robotic arm&#10;&#10;Description automatically generated">
            <a:extLst>
              <a:ext uri="{FF2B5EF4-FFF2-40B4-BE49-F238E27FC236}">
                <a16:creationId xmlns:a16="http://schemas.microsoft.com/office/drawing/2014/main" id="{C16B6B0C-AA51-AFA1-6ADB-751A8A1939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8208" y="70891"/>
            <a:ext cx="1067416" cy="1067416"/>
          </a:xfrm>
          <a:prstGeom prst="rect">
            <a:avLst/>
          </a:prstGeom>
        </p:spPr>
      </p:pic>
      <p:pic>
        <p:nvPicPr>
          <p:cNvPr id="13" name="Picture 12" descr="A close-up of a camera&#10;&#10;Description automatically generated">
            <a:extLst>
              <a:ext uri="{FF2B5EF4-FFF2-40B4-BE49-F238E27FC236}">
                <a16:creationId xmlns:a16="http://schemas.microsoft.com/office/drawing/2014/main" id="{02322B6E-B8FB-0E8F-5ED2-4335CF23D8AC}"/>
              </a:ext>
            </a:extLst>
          </p:cNvPr>
          <p:cNvPicPr>
            <a:picLocks noChangeAspect="1"/>
          </p:cNvPicPr>
          <p:nvPr/>
        </p:nvPicPr>
        <p:blipFill>
          <a:blip r:embed="rId6">
            <a:extLst>
              <a:ext uri="{28A0092B-C50C-407E-A947-70E740481C1C}">
                <a14:useLocalDpi xmlns:a14="http://schemas.microsoft.com/office/drawing/2010/main" val="0"/>
              </a:ext>
            </a:extLst>
          </a:blip>
          <a:srcRect l="8820"/>
          <a:stretch/>
        </p:blipFill>
        <p:spPr>
          <a:xfrm>
            <a:off x="555832" y="1487532"/>
            <a:ext cx="1650623" cy="1355973"/>
          </a:xfrm>
          <a:prstGeom prst="rect">
            <a:avLst/>
          </a:prstGeom>
        </p:spPr>
      </p:pic>
      <p:pic>
        <p:nvPicPr>
          <p:cNvPr id="14" name="Picture 13" descr="A white and blue camera&#10;&#10;Description automatically generated">
            <a:extLst>
              <a:ext uri="{FF2B5EF4-FFF2-40B4-BE49-F238E27FC236}">
                <a16:creationId xmlns:a16="http://schemas.microsoft.com/office/drawing/2014/main" id="{F978C408-6EB6-7CBD-B86E-9D712356C09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79913" y="5569963"/>
            <a:ext cx="1202464" cy="800060"/>
          </a:xfrm>
          <a:prstGeom prst="rect">
            <a:avLst/>
          </a:prstGeom>
        </p:spPr>
      </p:pic>
      <p:pic>
        <p:nvPicPr>
          <p:cNvPr id="15" name="Picture 14" descr="A yellow and grey box&#10;&#10;Description automatically generated">
            <a:extLst>
              <a:ext uri="{FF2B5EF4-FFF2-40B4-BE49-F238E27FC236}">
                <a16:creationId xmlns:a16="http://schemas.microsoft.com/office/drawing/2014/main" id="{2ADAED83-FDDD-2069-B14B-14CD8C90B89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88233" y="4351595"/>
            <a:ext cx="785823" cy="1181000"/>
          </a:xfrm>
          <a:prstGeom prst="rect">
            <a:avLst/>
          </a:prstGeom>
        </p:spPr>
      </p:pic>
      <p:pic>
        <p:nvPicPr>
          <p:cNvPr id="16" name="Picture 15" descr="A camera on a tripod&#10;&#10;Description automatically generated">
            <a:extLst>
              <a:ext uri="{FF2B5EF4-FFF2-40B4-BE49-F238E27FC236}">
                <a16:creationId xmlns:a16="http://schemas.microsoft.com/office/drawing/2014/main" id="{6F2C8E45-E31E-0500-9303-551315756367}"/>
              </a:ext>
            </a:extLst>
          </p:cNvPr>
          <p:cNvPicPr>
            <a:picLocks noChangeAspect="1"/>
          </p:cNvPicPr>
          <p:nvPr/>
        </p:nvPicPr>
        <p:blipFill>
          <a:blip r:embed="rId9" cstate="print">
            <a:extLst>
              <a:ext uri="{28A0092B-C50C-407E-A947-70E740481C1C}">
                <a14:useLocalDpi xmlns:a14="http://schemas.microsoft.com/office/drawing/2010/main" val="0"/>
              </a:ext>
            </a:extLst>
          </a:blip>
          <a:srcRect r="32945" b="30050"/>
          <a:stretch/>
        </p:blipFill>
        <p:spPr>
          <a:xfrm>
            <a:off x="733317" y="3402220"/>
            <a:ext cx="1249060" cy="868567"/>
          </a:xfrm>
          <a:prstGeom prst="rect">
            <a:avLst/>
          </a:prstGeom>
        </p:spPr>
      </p:pic>
      <p:sp>
        <p:nvSpPr>
          <p:cNvPr id="17" name="TextBox 16">
            <a:extLst>
              <a:ext uri="{FF2B5EF4-FFF2-40B4-BE49-F238E27FC236}">
                <a16:creationId xmlns:a16="http://schemas.microsoft.com/office/drawing/2014/main" id="{BEDE6666-2196-B37F-CC56-B4F6C5AD61E4}"/>
              </a:ext>
            </a:extLst>
          </p:cNvPr>
          <p:cNvSpPr txBox="1"/>
          <p:nvPr/>
        </p:nvSpPr>
        <p:spPr>
          <a:xfrm rot="16200000">
            <a:off x="-144977" y="426678"/>
            <a:ext cx="1109045" cy="400110"/>
          </a:xfrm>
          <a:prstGeom prst="rect">
            <a:avLst/>
          </a:prstGeom>
          <a:solidFill>
            <a:schemeClr val="bg1"/>
          </a:solidFill>
        </p:spPr>
        <p:txBody>
          <a:bodyPr wrap="square" rtlCol="0">
            <a:spAutoFit/>
          </a:bodyPr>
          <a:lstStyle/>
          <a:p>
            <a:r>
              <a:rPr lang="en-US" sz="2000" b="1" dirty="0">
                <a:solidFill>
                  <a:srgbClr val="FF0000"/>
                </a:solidFill>
              </a:rPr>
              <a:t>Pandora</a:t>
            </a:r>
            <a:endParaRPr lang="en-BE" sz="2000" b="1" dirty="0">
              <a:solidFill>
                <a:srgbClr val="FF0000"/>
              </a:solidFill>
            </a:endParaRPr>
          </a:p>
        </p:txBody>
      </p:sp>
      <p:sp>
        <p:nvSpPr>
          <p:cNvPr id="18" name="TextBox 17">
            <a:extLst>
              <a:ext uri="{FF2B5EF4-FFF2-40B4-BE49-F238E27FC236}">
                <a16:creationId xmlns:a16="http://schemas.microsoft.com/office/drawing/2014/main" id="{FB54618E-D832-B0B2-3876-04FF1FF4C572}"/>
              </a:ext>
            </a:extLst>
          </p:cNvPr>
          <p:cNvSpPr txBox="1"/>
          <p:nvPr/>
        </p:nvSpPr>
        <p:spPr>
          <a:xfrm rot="16200000">
            <a:off x="-513460" y="2074458"/>
            <a:ext cx="1786320" cy="400110"/>
          </a:xfrm>
          <a:prstGeom prst="rect">
            <a:avLst/>
          </a:prstGeom>
          <a:solidFill>
            <a:schemeClr val="bg1"/>
          </a:solidFill>
        </p:spPr>
        <p:txBody>
          <a:bodyPr wrap="square" rtlCol="0">
            <a:spAutoFit/>
          </a:bodyPr>
          <a:lstStyle/>
          <a:p>
            <a:r>
              <a:rPr lang="en-US" sz="2000" b="1" dirty="0" err="1">
                <a:solidFill>
                  <a:srgbClr val="0070C0"/>
                </a:solidFill>
              </a:rPr>
              <a:t>Airyx</a:t>
            </a:r>
            <a:r>
              <a:rPr lang="en-US" sz="2000" b="1" dirty="0">
                <a:solidFill>
                  <a:srgbClr val="0070C0"/>
                </a:solidFill>
              </a:rPr>
              <a:t> </a:t>
            </a:r>
            <a:r>
              <a:rPr lang="en-US" sz="2000" b="1" dirty="0" err="1">
                <a:solidFill>
                  <a:srgbClr val="0070C0"/>
                </a:solidFill>
              </a:rPr>
              <a:t>SkySpec</a:t>
            </a:r>
            <a:endParaRPr lang="en-BE" sz="2000" b="1" dirty="0">
              <a:solidFill>
                <a:srgbClr val="0070C0"/>
              </a:solidFill>
            </a:endParaRPr>
          </a:p>
        </p:txBody>
      </p:sp>
      <p:sp>
        <p:nvSpPr>
          <p:cNvPr id="19" name="TextBox 18">
            <a:extLst>
              <a:ext uri="{FF2B5EF4-FFF2-40B4-BE49-F238E27FC236}">
                <a16:creationId xmlns:a16="http://schemas.microsoft.com/office/drawing/2014/main" id="{711B2F64-9923-0764-3513-74357142467E}"/>
              </a:ext>
            </a:extLst>
          </p:cNvPr>
          <p:cNvSpPr txBox="1"/>
          <p:nvPr/>
        </p:nvSpPr>
        <p:spPr>
          <a:xfrm rot="16200000">
            <a:off x="-1338943" y="4599477"/>
            <a:ext cx="3469271" cy="400110"/>
          </a:xfrm>
          <a:prstGeom prst="rect">
            <a:avLst/>
          </a:prstGeom>
          <a:solidFill>
            <a:schemeClr val="bg1"/>
          </a:solidFill>
        </p:spPr>
        <p:txBody>
          <a:bodyPr wrap="square" rtlCol="0">
            <a:spAutoFit/>
          </a:bodyPr>
          <a:lstStyle/>
          <a:p>
            <a:r>
              <a:rPr lang="en-US" sz="2000" b="1" dirty="0">
                <a:solidFill>
                  <a:schemeClr val="bg1">
                    <a:lumMod val="65000"/>
                  </a:schemeClr>
                </a:solidFill>
              </a:rPr>
              <a:t>Research grade instruments</a:t>
            </a:r>
            <a:endParaRPr lang="en-BE" sz="2000" b="1" dirty="0">
              <a:solidFill>
                <a:schemeClr val="bg1">
                  <a:lumMod val="65000"/>
                </a:schemeClr>
              </a:solidFill>
            </a:endParaRPr>
          </a:p>
        </p:txBody>
      </p:sp>
      <p:sp>
        <p:nvSpPr>
          <p:cNvPr id="20" name="TextBox 19">
            <a:extLst>
              <a:ext uri="{FF2B5EF4-FFF2-40B4-BE49-F238E27FC236}">
                <a16:creationId xmlns:a16="http://schemas.microsoft.com/office/drawing/2014/main" id="{55489796-3BEC-CB11-5EED-E6D62D6B1C86}"/>
              </a:ext>
            </a:extLst>
          </p:cNvPr>
          <p:cNvSpPr txBox="1"/>
          <p:nvPr/>
        </p:nvSpPr>
        <p:spPr>
          <a:xfrm rot="16200000">
            <a:off x="1136869" y="3651837"/>
            <a:ext cx="2567369" cy="369332"/>
          </a:xfrm>
          <a:prstGeom prst="rect">
            <a:avLst/>
          </a:prstGeom>
          <a:solidFill>
            <a:schemeClr val="bg1"/>
          </a:solidFill>
        </p:spPr>
        <p:txBody>
          <a:bodyPr wrap="none" rtlCol="0">
            <a:spAutoFit/>
          </a:bodyPr>
          <a:lstStyle/>
          <a:p>
            <a:r>
              <a:rPr lang="en-US" dirty="0"/>
              <a:t>R (correlation coefficient)</a:t>
            </a:r>
            <a:endParaRPr lang="en-BE" dirty="0"/>
          </a:p>
        </p:txBody>
      </p:sp>
      <p:sp>
        <p:nvSpPr>
          <p:cNvPr id="23" name="Date Placeholder 3"/>
          <p:cNvSpPr txBox="1">
            <a:spLocks/>
          </p:cNvSpPr>
          <p:nvPr/>
        </p:nvSpPr>
        <p:spPr>
          <a:xfrm>
            <a:off x="609601" y="6573298"/>
            <a:ext cx="6062464" cy="240079"/>
          </a:xfrm>
          <a:prstGeom prst="rect">
            <a:avLst/>
          </a:prstGeom>
        </p:spPr>
        <p:txBody>
          <a:bodyPr vert="horz" lIns="91440" tIns="45720" rIns="91440" bIns="45720" rtlCol="0" anchor="ctr"/>
          <a:lstStyle>
            <a:defPPr>
              <a:defRPr lang="nl-BE"/>
            </a:defPPr>
            <a:lvl1pPr algn="l" rtl="0" fontAlgn="auto">
              <a:spcBef>
                <a:spcPts val="0"/>
              </a:spcBef>
              <a:spcAft>
                <a:spcPts val="0"/>
              </a:spcAft>
              <a:defRPr sz="1200" kern="1200">
                <a:solidFill>
                  <a:srgbClr val="002060"/>
                </a:solidFill>
                <a:latin typeface="+mn-lt"/>
                <a:ea typeface="+mn-ea"/>
                <a:cs typeface="+mn-cs"/>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a:lstStyle>
          <a:p>
            <a:pPr>
              <a:defRPr/>
            </a:pPr>
            <a:r>
              <a:rPr lang="en-US"/>
              <a:t>CEOS AC-VC-21 / ACSG Joint Meeting 2025, Takamatsu, Japan</a:t>
            </a:r>
            <a:endParaRPr lang="nl-BE" dirty="0"/>
          </a:p>
        </p:txBody>
      </p:sp>
      <p:sp>
        <p:nvSpPr>
          <p:cNvPr id="24" name="Footer Placeholder 4"/>
          <p:cNvSpPr txBox="1">
            <a:spLocks/>
          </p:cNvSpPr>
          <p:nvPr/>
        </p:nvSpPr>
        <p:spPr>
          <a:xfrm>
            <a:off x="6864086" y="6572300"/>
            <a:ext cx="3360373" cy="241076"/>
          </a:xfrm>
          <a:prstGeom prst="rect">
            <a:avLst/>
          </a:prstGeom>
        </p:spPr>
        <p:txBody>
          <a:bodyPr vert="horz" lIns="91440" tIns="45720" rIns="91440" bIns="45720" rtlCol="0" anchor="ctr"/>
          <a:lstStyle>
            <a:defPPr>
              <a:defRPr lang="nl-BE"/>
            </a:defPPr>
            <a:lvl1pPr algn="r" rtl="0" fontAlgn="auto">
              <a:spcBef>
                <a:spcPts val="0"/>
              </a:spcBef>
              <a:spcAft>
                <a:spcPts val="0"/>
              </a:spcAft>
              <a:defRPr sz="1200" kern="1200">
                <a:solidFill>
                  <a:srgbClr val="002060"/>
                </a:solidFill>
                <a:latin typeface="+mn-lt"/>
                <a:ea typeface="+mn-ea"/>
                <a:cs typeface="+mn-cs"/>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a:lstStyle>
          <a:p>
            <a:pPr>
              <a:defRPr/>
            </a:pPr>
            <a:r>
              <a:rPr lang="nl-BE"/>
              <a:t>June 10-13, 2025</a:t>
            </a:r>
            <a:endParaRPr lang="nl-BE" dirty="0"/>
          </a:p>
        </p:txBody>
      </p:sp>
    </p:spTree>
    <p:extLst>
      <p:ext uri="{BB962C8B-B14F-4D97-AF65-F5344CB8AC3E}">
        <p14:creationId xmlns:p14="http://schemas.microsoft.com/office/powerpoint/2010/main" val="39906539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E7D9F7-BB5F-74A2-4339-1B997D327439}"/>
              </a:ext>
            </a:extLst>
          </p:cNvPr>
          <p:cNvSpPr>
            <a:spLocks noGrp="1"/>
          </p:cNvSpPr>
          <p:nvPr>
            <p:ph type="title"/>
          </p:nvPr>
        </p:nvSpPr>
        <p:spPr>
          <a:xfrm>
            <a:off x="286184" y="192933"/>
            <a:ext cx="10949517" cy="755650"/>
          </a:xfrm>
        </p:spPr>
        <p:txBody>
          <a:bodyPr/>
          <a:lstStyle/>
          <a:p>
            <a:r>
              <a:rPr lang="en-US" dirty="0"/>
              <a:t>Airborne NO</a:t>
            </a:r>
            <a:r>
              <a:rPr lang="en-US" baseline="-25000" dirty="0"/>
              <a:t>2</a:t>
            </a:r>
            <a:r>
              <a:rPr lang="en-US" dirty="0"/>
              <a:t> mapping and profiling</a:t>
            </a:r>
            <a:endParaRPr lang="en-BE" dirty="0"/>
          </a:p>
        </p:txBody>
      </p:sp>
      <p:sp>
        <p:nvSpPr>
          <p:cNvPr id="6" name="Slide Number Placeholder 5">
            <a:extLst>
              <a:ext uri="{FF2B5EF4-FFF2-40B4-BE49-F238E27FC236}">
                <a16:creationId xmlns:a16="http://schemas.microsoft.com/office/drawing/2014/main" id="{40A07D73-E40A-1FA0-205C-E0BD399D9CE2}"/>
              </a:ext>
            </a:extLst>
          </p:cNvPr>
          <p:cNvSpPr>
            <a:spLocks noGrp="1"/>
          </p:cNvSpPr>
          <p:nvPr>
            <p:ph type="sldNum" sz="quarter" idx="12"/>
          </p:nvPr>
        </p:nvSpPr>
        <p:spPr/>
        <p:txBody>
          <a:bodyPr/>
          <a:lstStyle/>
          <a:p>
            <a:pPr>
              <a:defRPr/>
            </a:pPr>
            <a:fld id="{25F7353A-630D-4392-B378-B533C128B10A}" type="slidenum">
              <a:rPr lang="nl-BE" smtClean="0"/>
              <a:pPr>
                <a:defRPr/>
              </a:pPr>
              <a:t>8</a:t>
            </a:fld>
            <a:endParaRPr lang="nl-BE" dirty="0"/>
          </a:p>
        </p:txBody>
      </p:sp>
      <p:pic>
        <p:nvPicPr>
          <p:cNvPr id="7" name="Picture 6">
            <a:extLst>
              <a:ext uri="{FF2B5EF4-FFF2-40B4-BE49-F238E27FC236}">
                <a16:creationId xmlns:a16="http://schemas.microsoft.com/office/drawing/2014/main" id="{D58C2BBF-2445-6A47-3F79-AD08D8D67E33}"/>
              </a:ext>
            </a:extLst>
          </p:cNvPr>
          <p:cNvPicPr>
            <a:picLocks noChangeAspect="1"/>
          </p:cNvPicPr>
          <p:nvPr/>
        </p:nvPicPr>
        <p:blipFill>
          <a:blip r:embed="rId3" cstate="print">
            <a:extLst>
              <a:ext uri="{28A0092B-C50C-407E-A947-70E740481C1C}">
                <a14:useLocalDpi xmlns:a14="http://schemas.microsoft.com/office/drawing/2010/main" val="0"/>
              </a:ext>
            </a:extLst>
          </a:blip>
          <a:srcRect t="21569" b="16847"/>
          <a:stretch/>
        </p:blipFill>
        <p:spPr>
          <a:xfrm>
            <a:off x="7042104" y="1367565"/>
            <a:ext cx="4643325" cy="2152871"/>
          </a:xfrm>
          <a:prstGeom prst="rect">
            <a:avLst/>
          </a:prstGeom>
        </p:spPr>
      </p:pic>
      <p:pic>
        <p:nvPicPr>
          <p:cNvPr id="8" name="Picture 7">
            <a:extLst>
              <a:ext uri="{FF2B5EF4-FFF2-40B4-BE49-F238E27FC236}">
                <a16:creationId xmlns:a16="http://schemas.microsoft.com/office/drawing/2014/main" id="{C7D7412D-717B-83C1-F49B-3465B2F8497A}"/>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27113" y="4072976"/>
            <a:ext cx="5309153" cy="2308352"/>
          </a:xfrm>
          <a:prstGeom prst="rect">
            <a:avLst/>
          </a:prstGeom>
          <a:noFill/>
          <a:ln>
            <a:noFill/>
          </a:ln>
        </p:spPr>
      </p:pic>
      <p:pic>
        <p:nvPicPr>
          <p:cNvPr id="9" name="Picture 8">
            <a:extLst>
              <a:ext uri="{FF2B5EF4-FFF2-40B4-BE49-F238E27FC236}">
                <a16:creationId xmlns:a16="http://schemas.microsoft.com/office/drawing/2014/main" id="{D8746B96-9AB7-2D68-4587-B048CCF05F94}"/>
              </a:ext>
            </a:extLst>
          </p:cNvPr>
          <p:cNvPicPr>
            <a:picLocks noChangeAspect="1"/>
          </p:cNvPicPr>
          <p:nvPr/>
        </p:nvPicPr>
        <p:blipFill>
          <a:blip r:embed="rId5"/>
          <a:stretch>
            <a:fillRect/>
          </a:stretch>
        </p:blipFill>
        <p:spPr>
          <a:xfrm>
            <a:off x="272686" y="2708432"/>
            <a:ext cx="5910271" cy="3534946"/>
          </a:xfrm>
          <a:prstGeom prst="rect">
            <a:avLst/>
          </a:prstGeom>
        </p:spPr>
      </p:pic>
      <p:sp>
        <p:nvSpPr>
          <p:cNvPr id="10" name="TextBox 9">
            <a:extLst>
              <a:ext uri="{FF2B5EF4-FFF2-40B4-BE49-F238E27FC236}">
                <a16:creationId xmlns:a16="http://schemas.microsoft.com/office/drawing/2014/main" id="{68E16548-B80D-8E7A-55B9-EEB583F8BC02}"/>
              </a:ext>
            </a:extLst>
          </p:cNvPr>
          <p:cNvSpPr txBox="1"/>
          <p:nvPr/>
        </p:nvSpPr>
        <p:spPr>
          <a:xfrm>
            <a:off x="6327761" y="3957784"/>
            <a:ext cx="5621988" cy="369332"/>
          </a:xfrm>
          <a:prstGeom prst="rect">
            <a:avLst/>
          </a:prstGeom>
          <a:solidFill>
            <a:schemeClr val="bg1"/>
          </a:solidFill>
        </p:spPr>
        <p:txBody>
          <a:bodyPr wrap="none" rtlCol="0">
            <a:spAutoFit/>
          </a:bodyPr>
          <a:lstStyle/>
          <a:p>
            <a:r>
              <a:rPr lang="en-US" b="1" dirty="0"/>
              <a:t>SWING (NO</a:t>
            </a:r>
            <a:r>
              <a:rPr lang="en-US" b="1" baseline="-25000" dirty="0"/>
              <a:t>2</a:t>
            </a:r>
            <a:r>
              <a:rPr lang="en-US" b="1" dirty="0"/>
              <a:t> mapping)       ICAD (NO</a:t>
            </a:r>
            <a:r>
              <a:rPr lang="en-US" b="1" baseline="-25000" dirty="0"/>
              <a:t>2</a:t>
            </a:r>
            <a:r>
              <a:rPr lang="en-US" b="1" dirty="0"/>
              <a:t>)               POM (O</a:t>
            </a:r>
            <a:r>
              <a:rPr lang="en-US" b="1" baseline="-25000" dirty="0"/>
              <a:t>3</a:t>
            </a:r>
            <a:r>
              <a:rPr lang="en-US" b="1" dirty="0"/>
              <a:t>)</a:t>
            </a:r>
            <a:endParaRPr lang="en-BE" dirty="0"/>
          </a:p>
        </p:txBody>
      </p:sp>
      <p:sp>
        <p:nvSpPr>
          <p:cNvPr id="12" name="TextBox 11">
            <a:extLst>
              <a:ext uri="{FF2B5EF4-FFF2-40B4-BE49-F238E27FC236}">
                <a16:creationId xmlns:a16="http://schemas.microsoft.com/office/drawing/2014/main" id="{6A474F07-2614-A8B7-209E-48465E4B4B96}"/>
              </a:ext>
            </a:extLst>
          </p:cNvPr>
          <p:cNvSpPr txBox="1"/>
          <p:nvPr/>
        </p:nvSpPr>
        <p:spPr>
          <a:xfrm>
            <a:off x="7069439" y="3129530"/>
            <a:ext cx="5003365" cy="369332"/>
          </a:xfrm>
          <a:prstGeom prst="rect">
            <a:avLst/>
          </a:prstGeom>
          <a:noFill/>
        </p:spPr>
        <p:txBody>
          <a:bodyPr wrap="square">
            <a:spAutoFit/>
          </a:bodyPr>
          <a:lstStyle/>
          <a:p>
            <a:r>
              <a:rPr lang="en-US" sz="1800" b="1" dirty="0">
                <a:solidFill>
                  <a:schemeClr val="bg1"/>
                </a:solidFill>
                <a:effectLst/>
                <a:latin typeface="Calibri" panose="020F0502020204030204" pitchFamily="34" charset="0"/>
                <a:ea typeface="Calibri" panose="020F0502020204030204" pitchFamily="34" charset="0"/>
              </a:rPr>
              <a:t>BN-2 </a:t>
            </a:r>
            <a:r>
              <a:rPr lang="en-US" sz="1800" b="1" dirty="0">
                <a:solidFill>
                  <a:schemeClr val="bg1"/>
                </a:solidFill>
                <a:effectLst/>
                <a:latin typeface="Calibri" panose="020F0502020204030204" pitchFamily="34" charset="0"/>
                <a:ea typeface="Times New Roman" panose="02020603050405020304" pitchFamily="18" charset="0"/>
              </a:rPr>
              <a:t>Belgian Coast Guard Aircraft</a:t>
            </a:r>
            <a:r>
              <a:rPr lang="en-US" sz="1800" b="1" dirty="0">
                <a:solidFill>
                  <a:schemeClr val="bg1"/>
                </a:solidFill>
                <a:effectLst/>
                <a:latin typeface="Calibri" panose="020F0502020204030204" pitchFamily="34" charset="0"/>
                <a:ea typeface="Calibri" panose="020F0502020204030204" pitchFamily="34" charset="0"/>
              </a:rPr>
              <a:t> </a:t>
            </a:r>
            <a:r>
              <a:rPr lang="en-US" sz="1800" b="1" dirty="0">
                <a:solidFill>
                  <a:schemeClr val="bg1"/>
                </a:solidFill>
                <a:effectLst/>
                <a:latin typeface="Calibri" panose="020F0502020204030204" pitchFamily="34" charset="0"/>
                <a:ea typeface="Times New Roman" panose="02020603050405020304" pitchFamily="18" charset="0"/>
              </a:rPr>
              <a:t>‘OO-MMM’ </a:t>
            </a:r>
            <a:endParaRPr lang="en-BE" b="1" dirty="0">
              <a:solidFill>
                <a:schemeClr val="bg1"/>
              </a:solidFill>
            </a:endParaRPr>
          </a:p>
        </p:txBody>
      </p:sp>
      <p:sp>
        <p:nvSpPr>
          <p:cNvPr id="15" name="TextBox 14">
            <a:extLst>
              <a:ext uri="{FF2B5EF4-FFF2-40B4-BE49-F238E27FC236}">
                <a16:creationId xmlns:a16="http://schemas.microsoft.com/office/drawing/2014/main" id="{7C9F68E3-36F0-3964-D912-3F04C4AE9184}"/>
              </a:ext>
            </a:extLst>
          </p:cNvPr>
          <p:cNvSpPr txBox="1"/>
          <p:nvPr/>
        </p:nvSpPr>
        <p:spPr>
          <a:xfrm>
            <a:off x="364892" y="2821144"/>
            <a:ext cx="6117220" cy="369332"/>
          </a:xfrm>
          <a:prstGeom prst="rect">
            <a:avLst/>
          </a:prstGeom>
          <a:noFill/>
        </p:spPr>
        <p:txBody>
          <a:bodyPr wrap="square">
            <a:spAutoFit/>
          </a:bodyPr>
          <a:lstStyle/>
          <a:p>
            <a:r>
              <a:rPr lang="en-US" sz="1800" b="1" dirty="0">
                <a:solidFill>
                  <a:schemeClr val="bg1"/>
                </a:solidFill>
                <a:effectLst/>
                <a:latin typeface="Calibri" panose="020F0502020204030204" pitchFamily="34" charset="0"/>
                <a:ea typeface="Calibri" panose="020F0502020204030204" pitchFamily="34" charset="0"/>
              </a:rPr>
              <a:t>Region of Interests over </a:t>
            </a:r>
            <a:r>
              <a:rPr lang="en-US" sz="1800" b="1" dirty="0" err="1">
                <a:solidFill>
                  <a:schemeClr val="bg1"/>
                </a:solidFill>
                <a:effectLst/>
                <a:latin typeface="Calibri" panose="020F0502020204030204" pitchFamily="34" charset="0"/>
                <a:ea typeface="Calibri" panose="020F0502020204030204" pitchFamily="34" charset="0"/>
              </a:rPr>
              <a:t>Cabauw</a:t>
            </a:r>
            <a:r>
              <a:rPr lang="en-US" sz="1800" b="1" dirty="0">
                <a:solidFill>
                  <a:schemeClr val="bg1"/>
                </a:solidFill>
                <a:effectLst/>
                <a:latin typeface="Calibri" panose="020F0502020204030204" pitchFamily="34" charset="0"/>
                <a:ea typeface="Calibri" panose="020F0502020204030204" pitchFamily="34" charset="0"/>
              </a:rPr>
              <a:t> and Rotterdam </a:t>
            </a:r>
            <a:endParaRPr lang="en-BE" b="1" dirty="0">
              <a:solidFill>
                <a:schemeClr val="bg1"/>
              </a:solidFill>
            </a:endParaRPr>
          </a:p>
        </p:txBody>
      </p:sp>
      <p:sp>
        <p:nvSpPr>
          <p:cNvPr id="17" name="TextBox 16">
            <a:extLst>
              <a:ext uri="{FF2B5EF4-FFF2-40B4-BE49-F238E27FC236}">
                <a16:creationId xmlns:a16="http://schemas.microsoft.com/office/drawing/2014/main" id="{621B7642-E340-E709-45BA-DAC8659BD225}"/>
              </a:ext>
            </a:extLst>
          </p:cNvPr>
          <p:cNvSpPr txBox="1"/>
          <p:nvPr/>
        </p:nvSpPr>
        <p:spPr>
          <a:xfrm>
            <a:off x="225120" y="1263977"/>
            <a:ext cx="6831426" cy="1523494"/>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2000" dirty="0"/>
              <a:t>10 flights performed (4 over Rotterdam, 6 Antwerp)</a:t>
            </a:r>
          </a:p>
          <a:p>
            <a:pPr marL="285750" indent="-285750">
              <a:spcAft>
                <a:spcPts val="600"/>
              </a:spcAft>
              <a:buFont typeface="Arial" panose="020B0604020202020204" pitchFamily="34" charset="0"/>
              <a:buChar char="•"/>
            </a:pPr>
            <a:r>
              <a:rPr lang="en-US" sz="2000" dirty="0"/>
              <a:t>NO</a:t>
            </a:r>
            <a:r>
              <a:rPr lang="en-US" sz="2000" baseline="-25000" dirty="0"/>
              <a:t>2</a:t>
            </a:r>
            <a:r>
              <a:rPr lang="en-US" sz="2000" dirty="0"/>
              <a:t> mapping over predefined ROIs for S5p validation</a:t>
            </a:r>
          </a:p>
          <a:p>
            <a:pPr marL="285750" indent="-285750">
              <a:spcAft>
                <a:spcPts val="600"/>
              </a:spcAft>
              <a:buFont typeface="Arial" panose="020B0604020202020204" pitchFamily="34" charset="0"/>
              <a:buChar char="•"/>
            </a:pPr>
            <a:r>
              <a:rPr lang="en-US" sz="2000" dirty="0"/>
              <a:t>Spirals for vertical distribution profiling using in-situ sensors</a:t>
            </a:r>
          </a:p>
          <a:p>
            <a:endParaRPr lang="en-BE" dirty="0"/>
          </a:p>
        </p:txBody>
      </p:sp>
      <p:pic>
        <p:nvPicPr>
          <p:cNvPr id="19" name="Picture 18">
            <a:extLst>
              <a:ext uri="{FF2B5EF4-FFF2-40B4-BE49-F238E27FC236}">
                <a16:creationId xmlns:a16="http://schemas.microsoft.com/office/drawing/2014/main" id="{45001EF0-5A2F-B9BF-E9A6-5F202D9DEE5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17290" y="55525"/>
            <a:ext cx="1568139" cy="976542"/>
          </a:xfrm>
          <a:prstGeom prst="rect">
            <a:avLst/>
          </a:prstGeom>
        </p:spPr>
      </p:pic>
      <p:sp>
        <p:nvSpPr>
          <p:cNvPr id="20" name="Date Placeholder 3"/>
          <p:cNvSpPr txBox="1">
            <a:spLocks/>
          </p:cNvSpPr>
          <p:nvPr/>
        </p:nvSpPr>
        <p:spPr>
          <a:xfrm>
            <a:off x="609601" y="6573298"/>
            <a:ext cx="6062464" cy="240079"/>
          </a:xfrm>
          <a:prstGeom prst="rect">
            <a:avLst/>
          </a:prstGeom>
        </p:spPr>
        <p:txBody>
          <a:bodyPr vert="horz" lIns="91440" tIns="45720" rIns="91440" bIns="45720" rtlCol="0" anchor="ctr"/>
          <a:lstStyle>
            <a:defPPr>
              <a:defRPr lang="nl-BE"/>
            </a:defPPr>
            <a:lvl1pPr algn="l" rtl="0" fontAlgn="auto">
              <a:spcBef>
                <a:spcPts val="0"/>
              </a:spcBef>
              <a:spcAft>
                <a:spcPts val="0"/>
              </a:spcAft>
              <a:defRPr sz="1200" kern="1200">
                <a:solidFill>
                  <a:srgbClr val="002060"/>
                </a:solidFill>
                <a:latin typeface="+mn-lt"/>
                <a:ea typeface="+mn-ea"/>
                <a:cs typeface="+mn-cs"/>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a:lstStyle>
          <a:p>
            <a:pPr>
              <a:defRPr/>
            </a:pPr>
            <a:r>
              <a:rPr lang="en-US"/>
              <a:t>CEOS AC-VC-21 / ACSG Joint Meeting 2025, Takamatsu, Japan</a:t>
            </a:r>
            <a:endParaRPr lang="nl-BE" dirty="0"/>
          </a:p>
        </p:txBody>
      </p:sp>
      <p:sp>
        <p:nvSpPr>
          <p:cNvPr id="21" name="Footer Placeholder 4"/>
          <p:cNvSpPr txBox="1">
            <a:spLocks/>
          </p:cNvSpPr>
          <p:nvPr/>
        </p:nvSpPr>
        <p:spPr>
          <a:xfrm>
            <a:off x="6864086" y="6572300"/>
            <a:ext cx="3360373" cy="241076"/>
          </a:xfrm>
          <a:prstGeom prst="rect">
            <a:avLst/>
          </a:prstGeom>
        </p:spPr>
        <p:txBody>
          <a:bodyPr vert="horz" lIns="91440" tIns="45720" rIns="91440" bIns="45720" rtlCol="0" anchor="ctr"/>
          <a:lstStyle>
            <a:defPPr>
              <a:defRPr lang="nl-BE"/>
            </a:defPPr>
            <a:lvl1pPr algn="r" rtl="0" fontAlgn="auto">
              <a:spcBef>
                <a:spcPts val="0"/>
              </a:spcBef>
              <a:spcAft>
                <a:spcPts val="0"/>
              </a:spcAft>
              <a:defRPr sz="1200" kern="1200">
                <a:solidFill>
                  <a:srgbClr val="002060"/>
                </a:solidFill>
                <a:latin typeface="+mn-lt"/>
                <a:ea typeface="+mn-ea"/>
                <a:cs typeface="+mn-cs"/>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a:lstStyle>
          <a:p>
            <a:pPr>
              <a:defRPr/>
            </a:pPr>
            <a:r>
              <a:rPr lang="nl-BE"/>
              <a:t>June 10-13, 2025</a:t>
            </a:r>
            <a:endParaRPr lang="nl-BE" dirty="0"/>
          </a:p>
        </p:txBody>
      </p:sp>
    </p:spTree>
    <p:extLst>
      <p:ext uri="{BB962C8B-B14F-4D97-AF65-F5344CB8AC3E}">
        <p14:creationId xmlns:p14="http://schemas.microsoft.com/office/powerpoint/2010/main" val="13605259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8A7CF56-0B50-3E00-68B7-3E9B9D17FD7A}"/>
              </a:ext>
            </a:extLst>
          </p:cNvPr>
          <p:cNvSpPr>
            <a:spLocks noGrp="1"/>
          </p:cNvSpPr>
          <p:nvPr>
            <p:ph type="title"/>
          </p:nvPr>
        </p:nvSpPr>
        <p:spPr/>
        <p:txBody>
          <a:bodyPr/>
          <a:lstStyle/>
          <a:p>
            <a:r>
              <a:rPr lang="en-US" dirty="0"/>
              <a:t>Preliminary results: SWING+ NO</a:t>
            </a:r>
            <a:r>
              <a:rPr lang="en-US" baseline="-25000" dirty="0"/>
              <a:t>2</a:t>
            </a:r>
            <a:r>
              <a:rPr lang="en-US" dirty="0"/>
              <a:t> VCD maps</a:t>
            </a:r>
            <a:endParaRPr lang="en-BE" dirty="0"/>
          </a:p>
        </p:txBody>
      </p:sp>
      <p:sp>
        <p:nvSpPr>
          <p:cNvPr id="4" name="Date Placeholder 3">
            <a:extLst>
              <a:ext uri="{FF2B5EF4-FFF2-40B4-BE49-F238E27FC236}">
                <a16:creationId xmlns:a16="http://schemas.microsoft.com/office/drawing/2014/main" id="{854B68FC-AC2F-5945-5D13-C5EEE9353F56}"/>
              </a:ext>
            </a:extLst>
          </p:cNvPr>
          <p:cNvSpPr>
            <a:spLocks noGrp="1"/>
          </p:cNvSpPr>
          <p:nvPr>
            <p:ph type="dt" sz="half" idx="10"/>
          </p:nvPr>
        </p:nvSpPr>
        <p:spPr/>
        <p:txBody>
          <a:bodyPr/>
          <a:lstStyle/>
          <a:p>
            <a:pPr>
              <a:defRPr/>
            </a:pPr>
            <a:r>
              <a:rPr lang="en-BE"/>
              <a:t>EGU 2025, Session AS5.11, Vienna, Austria</a:t>
            </a:r>
            <a:endParaRPr lang="nl-BE" dirty="0"/>
          </a:p>
        </p:txBody>
      </p:sp>
      <p:sp>
        <p:nvSpPr>
          <p:cNvPr id="5" name="Footer Placeholder 4">
            <a:extLst>
              <a:ext uri="{FF2B5EF4-FFF2-40B4-BE49-F238E27FC236}">
                <a16:creationId xmlns:a16="http://schemas.microsoft.com/office/drawing/2014/main" id="{8B3AD8A7-D792-ACB4-CB0E-94872C2A5CB6}"/>
              </a:ext>
            </a:extLst>
          </p:cNvPr>
          <p:cNvSpPr>
            <a:spLocks noGrp="1"/>
          </p:cNvSpPr>
          <p:nvPr>
            <p:ph type="ftr" sz="quarter" idx="11"/>
          </p:nvPr>
        </p:nvSpPr>
        <p:spPr/>
        <p:txBody>
          <a:bodyPr/>
          <a:lstStyle/>
          <a:p>
            <a:pPr>
              <a:defRPr/>
            </a:pPr>
            <a:r>
              <a:rPr lang="nl-BE"/>
              <a:t>29 April 2025</a:t>
            </a:r>
            <a:endParaRPr lang="nl-BE" dirty="0"/>
          </a:p>
        </p:txBody>
      </p:sp>
      <p:sp>
        <p:nvSpPr>
          <p:cNvPr id="6" name="Slide Number Placeholder 5">
            <a:extLst>
              <a:ext uri="{FF2B5EF4-FFF2-40B4-BE49-F238E27FC236}">
                <a16:creationId xmlns:a16="http://schemas.microsoft.com/office/drawing/2014/main" id="{C01AFFAE-9D07-DEC9-3318-7881E94C7D39}"/>
              </a:ext>
            </a:extLst>
          </p:cNvPr>
          <p:cNvSpPr>
            <a:spLocks noGrp="1"/>
          </p:cNvSpPr>
          <p:nvPr>
            <p:ph type="sldNum" sz="quarter" idx="12"/>
          </p:nvPr>
        </p:nvSpPr>
        <p:spPr/>
        <p:txBody>
          <a:bodyPr/>
          <a:lstStyle/>
          <a:p>
            <a:pPr>
              <a:defRPr/>
            </a:pPr>
            <a:fld id="{25F7353A-630D-4392-B378-B533C128B10A}" type="slidenum">
              <a:rPr lang="nl-BE" smtClean="0"/>
              <a:pPr>
                <a:defRPr/>
              </a:pPr>
              <a:t>9</a:t>
            </a:fld>
            <a:endParaRPr lang="nl-BE" dirty="0"/>
          </a:p>
        </p:txBody>
      </p:sp>
      <p:pic>
        <p:nvPicPr>
          <p:cNvPr id="7" name="Picture 6">
            <a:extLst>
              <a:ext uri="{FF2B5EF4-FFF2-40B4-BE49-F238E27FC236}">
                <a16:creationId xmlns:a16="http://schemas.microsoft.com/office/drawing/2014/main" id="{838F3FF6-E0B2-D9BE-1283-3125DB65F55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1100"/>
          <a:stretch/>
        </p:blipFill>
        <p:spPr>
          <a:xfrm>
            <a:off x="1127448" y="1556792"/>
            <a:ext cx="9697986" cy="4725144"/>
          </a:xfrm>
          <a:prstGeom prst="rect">
            <a:avLst/>
          </a:prstGeom>
        </p:spPr>
      </p:pic>
      <p:sp>
        <p:nvSpPr>
          <p:cNvPr id="11" name="TextBox 10">
            <a:extLst>
              <a:ext uri="{FF2B5EF4-FFF2-40B4-BE49-F238E27FC236}">
                <a16:creationId xmlns:a16="http://schemas.microsoft.com/office/drawing/2014/main" id="{55DC1F6C-7802-8481-0284-CB9DE550A286}"/>
              </a:ext>
            </a:extLst>
          </p:cNvPr>
          <p:cNvSpPr txBox="1"/>
          <p:nvPr/>
        </p:nvSpPr>
        <p:spPr>
          <a:xfrm>
            <a:off x="1040408" y="1146950"/>
            <a:ext cx="2865977" cy="461665"/>
          </a:xfrm>
          <a:prstGeom prst="rect">
            <a:avLst/>
          </a:prstGeom>
          <a:noFill/>
        </p:spPr>
        <p:txBody>
          <a:bodyPr wrap="none" rtlCol="0">
            <a:spAutoFit/>
          </a:bodyPr>
          <a:lstStyle/>
          <a:p>
            <a:r>
              <a:rPr lang="en-US" sz="2400" b="1" dirty="0"/>
              <a:t>Rotterdam 20240607</a:t>
            </a:r>
          </a:p>
        </p:txBody>
      </p:sp>
    </p:spTree>
    <p:extLst>
      <p:ext uri="{BB962C8B-B14F-4D97-AF65-F5344CB8AC3E}">
        <p14:creationId xmlns:p14="http://schemas.microsoft.com/office/powerpoint/2010/main" val="183215169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20826</TotalTime>
  <Words>1366</Words>
  <Application>Microsoft Office PowerPoint</Application>
  <PresentationFormat>Widescreen</PresentationFormat>
  <Paragraphs>135</Paragraphs>
  <Slides>12</Slides>
  <Notes>10</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0</vt:i4>
      </vt:variant>
      <vt:variant>
        <vt:lpstr>Slide Titles</vt:lpstr>
      </vt:variant>
      <vt:variant>
        <vt:i4>12</vt:i4>
      </vt:variant>
    </vt:vector>
  </HeadingPairs>
  <TitlesOfParts>
    <vt:vector size="19" baseType="lpstr">
      <vt:lpstr>Arial</vt:lpstr>
      <vt:lpstr>Calibri</vt:lpstr>
      <vt:lpstr>Gill Sans MT</vt:lpstr>
      <vt:lpstr>Times New Roman</vt:lpstr>
      <vt:lpstr>Verdana</vt:lpstr>
      <vt:lpstr>Wingdings</vt:lpstr>
      <vt:lpstr>Office Theme</vt:lpstr>
      <vt:lpstr>Overview and First Results from the Third Cabauw Intercomparison of UV-Vis DOAS Instruments</vt:lpstr>
      <vt:lpstr>PowerPoint Presentation</vt:lpstr>
      <vt:lpstr>Semi-blind intercalibration campaign with external referee:</vt:lpstr>
      <vt:lpstr>Overview</vt:lpstr>
      <vt:lpstr>CINDI-3 in-field calibration (Luftblick &amp; NASA)</vt:lpstr>
      <vt:lpstr>Semi-blind intercomparison of slant columns</vt:lpstr>
      <vt:lpstr>Overview of regression results</vt:lpstr>
      <vt:lpstr>Airborne NO2 mapping and profiling</vt:lpstr>
      <vt:lpstr>Preliminary results: SWING+ NO2 VCD maps</vt:lpstr>
      <vt:lpstr>Post-campaign analysis - Task groups</vt:lpstr>
      <vt:lpstr>Summary</vt:lpstr>
      <vt:lpstr>Outlook</vt:lpstr>
    </vt:vector>
  </TitlesOfParts>
  <Company>IASB-BIRA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Karolien Lefever</dc:creator>
  <cp:lastModifiedBy>Michel Van Roozendael</cp:lastModifiedBy>
  <cp:revision>1743</cp:revision>
  <dcterms:created xsi:type="dcterms:W3CDTF">2014-04-17T13:22:33Z</dcterms:created>
  <dcterms:modified xsi:type="dcterms:W3CDTF">2025-06-04T14:46:38Z</dcterms:modified>
</cp:coreProperties>
</file>