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6" r:id="rId1"/>
    <p:sldMasterId id="2147483702" r:id="rId2"/>
    <p:sldMasterId id="2147483689" r:id="rId3"/>
  </p:sldMasterIdLst>
  <p:notesMasterIdLst>
    <p:notesMasterId r:id="rId20"/>
  </p:notesMasterIdLst>
  <p:sldIdLst>
    <p:sldId id="256" r:id="rId4"/>
    <p:sldId id="259" r:id="rId5"/>
    <p:sldId id="388" r:id="rId6"/>
    <p:sldId id="414" r:id="rId7"/>
    <p:sldId id="265" r:id="rId8"/>
    <p:sldId id="405" r:id="rId9"/>
    <p:sldId id="10062" r:id="rId10"/>
    <p:sldId id="257" r:id="rId11"/>
    <p:sldId id="258" r:id="rId12"/>
    <p:sldId id="10063" r:id="rId13"/>
    <p:sldId id="260" r:id="rId14"/>
    <p:sldId id="395" r:id="rId15"/>
    <p:sldId id="397" r:id="rId16"/>
    <p:sldId id="10058" r:id="rId17"/>
    <p:sldId id="10059" r:id="rId18"/>
    <p:sldId id="10064" r:id="rId19"/>
  </p:sldIdLst>
  <p:sldSz cx="9144000" cy="5143500" type="screen16x9"/>
  <p:notesSz cx="6858000" cy="9144000"/>
  <p:embeddedFontLst>
    <p:embeddedFont>
      <p:font typeface="Open Sans" panose="020B0606030504020204" pitchFamily="34" charset="0"/>
      <p:regular r:id="rId21"/>
      <p:bold r:id="rId22"/>
      <p:italic r:id="rId23"/>
      <p:boldItalic r:id="rId24"/>
    </p:embeddedFont>
    <p:embeddedFont>
      <p:font typeface="Oswald" pitchFamily="2" charset="77"/>
      <p:regular r:id="rId25"/>
      <p:bold r:id="rId26"/>
    </p:embeddedFont>
    <p:embeddedFont>
      <p:font typeface="Roboto Condensed" panose="020F0502020204030204" pitchFamily="34" charset="0"/>
      <p:regular r:id="rId27"/>
      <p:bold r:id="rId28"/>
      <p:italic r:id="rId29"/>
      <p:boldItalic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38">
          <p15:clr>
            <a:srgbClr val="A4A3A4"/>
          </p15:clr>
        </p15:guide>
        <p15:guide id="2" pos="2499">
          <p15:clr>
            <a:srgbClr val="A4A3A4"/>
          </p15:clr>
        </p15:guide>
        <p15:guide id="3" orient="horz" pos="144">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4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A268DB2-BC37-44B7-9619-2AE3953659ED}">
  <a:tblStyle styleId="{8A268DB2-BC37-44B7-9619-2AE3953659E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233"/>
    <p:restoredTop sz="93440"/>
  </p:normalViewPr>
  <p:slideViewPr>
    <p:cSldViewPr snapToGrid="0">
      <p:cViewPr varScale="1">
        <p:scale>
          <a:sx n="207" d="100"/>
          <a:sy n="207" d="100"/>
        </p:scale>
        <p:origin x="176" y="1320"/>
      </p:cViewPr>
      <p:guideLst>
        <p:guide orient="horz" pos="1638"/>
        <p:guide pos="2499"/>
        <p:guide orient="horz" pos="144"/>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6.fntdata"/><Relationship Id="rId3" Type="http://schemas.openxmlformats.org/officeDocument/2006/relationships/slideMaster" Target="slideMasters/slideMaster3.xml"/><Relationship Id="rId21" Type="http://schemas.openxmlformats.org/officeDocument/2006/relationships/font" Target="fonts/font1.fntdata"/><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5.fntdata"/><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4.fntdata"/><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
        <p:cNvGrpSpPr/>
        <p:nvPr/>
      </p:nvGrpSpPr>
      <p:grpSpPr>
        <a:xfrm>
          <a:off x="0" y="0"/>
          <a:ext cx="0" cy="0"/>
          <a:chOff x="0" y="0"/>
          <a:chExt cx="0" cy="0"/>
        </a:xfrm>
      </p:grpSpPr>
      <p:sp>
        <p:nvSpPr>
          <p:cNvPr id="44" name="Google Shape;44;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5" name="Google Shape;45;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361a8d29d51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361a8d29d51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lgn="l">
              <a:buNone/>
            </a:pPr>
            <a:r>
              <a:rPr lang="en-US" dirty="0"/>
              <a:t>Shobha </a:t>
            </a:r>
            <a:r>
              <a:rPr lang="en-US" dirty="0" err="1"/>
              <a:t>Kondragunta</a:t>
            </a:r>
            <a:r>
              <a:rPr lang="en-US" dirty="0"/>
              <a:t> at NOAA Bojan </a:t>
            </a:r>
            <a:r>
              <a:rPr lang="en-US" dirty="0" err="1"/>
              <a:t>Bokov</a:t>
            </a:r>
            <a:r>
              <a:rPr lang="en-US" dirty="0"/>
              <a:t> at </a:t>
            </a:r>
            <a:r>
              <a:rPr lang="en-US" dirty="0" err="1"/>
              <a:t>Eumetsat</a:t>
            </a:r>
            <a:endParaRPr lang="en-US" dirty="0"/>
          </a:p>
        </p:txBody>
      </p:sp>
    </p:spTree>
    <p:extLst>
      <p:ext uri="{BB962C8B-B14F-4D97-AF65-F5344CB8AC3E}">
        <p14:creationId xmlns:p14="http://schemas.microsoft.com/office/powerpoint/2010/main" val="21668504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594421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FB4FC4-06CE-70AE-3660-B7272BC488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A34D3D-4E51-8DFA-BF4E-D1C03A4F1D2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CD3757A-14D2-6F75-4350-0AE33F3A4119}"/>
              </a:ext>
            </a:extLst>
          </p:cNvPr>
          <p:cNvSpPr>
            <a:spLocks noGrp="1"/>
          </p:cNvSpPr>
          <p:nvPr>
            <p:ph type="body" idx="1"/>
          </p:nvPr>
        </p:nvSpPr>
        <p:spPr/>
        <p:txBody>
          <a:bodyPr/>
          <a:lstStyle/>
          <a:p>
            <a:pPr marL="158750" indent="0" algn="l">
              <a:buNone/>
            </a:pPr>
            <a:r>
              <a:rPr lang="en-US" dirty="0"/>
              <a:t>Shobha </a:t>
            </a:r>
            <a:r>
              <a:rPr lang="en-US" dirty="0" err="1"/>
              <a:t>Kondragunta</a:t>
            </a:r>
            <a:r>
              <a:rPr lang="en-US" dirty="0"/>
              <a:t> at NOAA Bojan </a:t>
            </a:r>
            <a:r>
              <a:rPr lang="en-US" dirty="0" err="1"/>
              <a:t>Bokov</a:t>
            </a:r>
            <a:r>
              <a:rPr lang="en-US" dirty="0"/>
              <a:t> at </a:t>
            </a:r>
            <a:r>
              <a:rPr lang="en-US" dirty="0" err="1"/>
              <a:t>Eumetsat</a:t>
            </a:r>
            <a:endParaRPr lang="en-US" dirty="0"/>
          </a:p>
        </p:txBody>
      </p:sp>
    </p:spTree>
    <p:extLst>
      <p:ext uri="{BB962C8B-B14F-4D97-AF65-F5344CB8AC3E}">
        <p14:creationId xmlns:p14="http://schemas.microsoft.com/office/powerpoint/2010/main" val="1971959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15a336d0be7_1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 name="Google Shape;70;g15a336d0be7_1_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Buenos Aires and </a:t>
            </a:r>
            <a:r>
              <a:rPr lang="en-US" dirty="0" err="1"/>
              <a:t>Rivadiva</a:t>
            </a:r>
            <a:r>
              <a:rPr lang="en-US" dirty="0"/>
              <a:t>, Antarctica </a:t>
            </a:r>
            <a:r>
              <a:rPr lang="en-US" dirty="0" err="1"/>
              <a:t>Trollhausen</a:t>
            </a:r>
            <a:r>
              <a:rPr lang="en-US" dirty="0"/>
              <a:t>, Ann Marie </a:t>
            </a:r>
            <a:r>
              <a:rPr lang="en-US" dirty="0" err="1"/>
              <a:t>Fjaera</a:t>
            </a:r>
            <a:r>
              <a:rPr lang="en-US" dirty="0"/>
              <a:t> NILU</a:t>
            </a:r>
            <a:endParaRPr dirty="0"/>
          </a:p>
        </p:txBody>
      </p:sp>
      <p:sp>
        <p:nvSpPr>
          <p:cNvPr id="108" name="Google Shape;108;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574387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9" name="Google Shape;139;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Added </a:t>
            </a:r>
            <a:r>
              <a:rPr lang="en-US" dirty="0" err="1"/>
              <a:t>Actris</a:t>
            </a:r>
            <a:r>
              <a:rPr lang="en-US" dirty="0"/>
              <a:t> not up to date</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15a336d0be7_1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15a336d0be7_1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78397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
        <p:cNvGrpSpPr/>
        <p:nvPr/>
      </p:nvGrpSpPr>
      <p:grpSpPr>
        <a:xfrm>
          <a:off x="0" y="0"/>
          <a:ext cx="0" cy="0"/>
          <a:chOff x="0" y="0"/>
          <a:chExt cx="0" cy="0"/>
        </a:xfrm>
      </p:grpSpPr>
      <p:sp>
        <p:nvSpPr>
          <p:cNvPr id="23" name="Google Shape;23;g11f66d7c5b7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 name="Google Shape;24;g11f66d7c5b7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
        <p:cNvGrpSpPr/>
        <p:nvPr/>
      </p:nvGrpSpPr>
      <p:grpSpPr>
        <a:xfrm>
          <a:off x="0" y="0"/>
          <a:ext cx="0" cy="0"/>
          <a:chOff x="0" y="0"/>
          <a:chExt cx="0" cy="0"/>
        </a:xfrm>
      </p:grpSpPr>
      <p:sp>
        <p:nvSpPr>
          <p:cNvPr id="38" name="Google Shape;38;g361a8d29d51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 name="Google Shape;39;g361a8d29d51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Google Shape;54;g361a8d29d51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 name="Google Shape;55;g361a8d29d51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361a8d29d51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361a8d29d51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1">
  <p:cSld name="TITLE_1">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8460735" y="163285"/>
            <a:ext cx="503652" cy="503652"/>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1370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0E81D-48B3-C544-94AD-395C3DFE8B9A}"/>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78DB4EB-911B-C14F-86CE-8E17FFEA16D3}"/>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8399322-E101-4648-9BCE-E9E75159EBA8}"/>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14517891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806E2-25EC-4444-9E34-2FB49F3E8308}"/>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3E491E18-B7A1-C341-9A2B-0E676732AFE5}"/>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95F2DF04-2E71-A241-9B9B-856DF49F9C52}"/>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30429447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996F3-557A-5044-973E-23EE5C5C939F}"/>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CA8FC1-E663-D64E-9C69-000D739FC9D8}"/>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814738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284401A-4C4A-2A4B-8BBD-A55165EB02E6}"/>
              </a:ext>
            </a:extLst>
          </p:cNvPr>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22885F8-A629-6748-8822-8AEC72DAC4B0}"/>
              </a:ext>
            </a:extLst>
          </p:cNvPr>
          <p:cNvSpPr>
            <a:spLocks noGrp="1"/>
          </p:cNvSpPr>
          <p:nvPr>
            <p:ph type="body" orient="vert" idx="1"/>
          </p:nvPr>
        </p:nvSpPr>
        <p:spPr>
          <a:xfrm>
            <a:off x="628650" y="273844"/>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20915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8E253E9-C1FC-3849-A555-BF7E5FFF0714}" type="datetime1">
              <a:rPr lang="en-US" smtClean="0"/>
              <a:pPr/>
              <a:t>6/9/25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E4B6DF2-D8A0-344A-8495-1B87A1F4D104}" type="slidenum">
              <a:rPr lang="en-US" smtClean="0"/>
              <a:pPr/>
              <a:t>‹#›</a:t>
            </a:fld>
            <a:endParaRPr lang="en-US"/>
          </a:p>
        </p:txBody>
      </p:sp>
    </p:spTree>
    <p:extLst>
      <p:ext uri="{BB962C8B-B14F-4D97-AF65-F5344CB8AC3E}">
        <p14:creationId xmlns:p14="http://schemas.microsoft.com/office/powerpoint/2010/main" val="8474273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27" name="Google Shape;27;p6"/>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7905974" y="4625531"/>
            <a:ext cx="459300" cy="305700"/>
          </a:xfrm>
          <a:prstGeom prst="rect">
            <a:avLst/>
          </a:prstGeom>
          <a:noFill/>
          <a:ln>
            <a:noFill/>
          </a:ln>
        </p:spPr>
      </p:pic>
      <p:pic>
        <p:nvPicPr>
          <p:cNvPr id="28" name="Google Shape;28;p6"/>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7396050" y="4625531"/>
            <a:ext cx="415603" cy="421375"/>
          </a:xfrm>
          <a:prstGeom prst="rect">
            <a:avLst/>
          </a:prstGeom>
          <a:noFill/>
          <a:ln>
            <a:noFill/>
          </a:ln>
        </p:spPr>
      </p:pic>
      <p:pic>
        <p:nvPicPr>
          <p:cNvPr id="29" name="Google Shape;29;p6"/>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6832474" y="4637213"/>
            <a:ext cx="563576" cy="471475"/>
          </a:xfrm>
          <a:prstGeom prst="rect">
            <a:avLst/>
          </a:prstGeom>
          <a:noFill/>
          <a:ln>
            <a:noFill/>
          </a:ln>
        </p:spPr>
      </p:pic>
      <p:pic>
        <p:nvPicPr>
          <p:cNvPr id="30" name="Google Shape;30;p6"/>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8414075" y="4543886"/>
            <a:ext cx="503650" cy="523414"/>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917DD-24F4-B141-AC73-0A86318B80C3}"/>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E287788B-0A72-DF4A-8500-51B27708806D}"/>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12321656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DCB92-AF0A-8645-865B-FC8A77ACB0A9}"/>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DCDAAF4-8AD0-704B-A93F-4D95A56140CE}"/>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17488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0"/>
        <p:cNvGrpSpPr/>
        <p:nvPr/>
      </p:nvGrpSpPr>
      <p:grpSpPr>
        <a:xfrm>
          <a:off x="0" y="0"/>
          <a:ext cx="0" cy="0"/>
          <a:chOff x="0" y="0"/>
          <a:chExt cx="0" cy="0"/>
        </a:xfrm>
      </p:grpSpPr>
      <p:sp>
        <p:nvSpPr>
          <p:cNvPr id="11" name="Google Shape;11;p3"/>
          <p:cNvSpPr txBox="1">
            <a:spLocks noGrp="1"/>
          </p:cNvSpPr>
          <p:nvPr>
            <p:ph type="title"/>
          </p:nvPr>
        </p:nvSpPr>
        <p:spPr>
          <a:xfrm>
            <a:off x="6900" y="-1217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2" name="Google Shape;12;p3"/>
          <p:cNvSpPr txBox="1">
            <a:spLocks noGrp="1"/>
          </p:cNvSpPr>
          <p:nvPr>
            <p:ph type="body" idx="1"/>
          </p:nvPr>
        </p:nvSpPr>
        <p:spPr>
          <a:xfrm>
            <a:off x="311700" y="6952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pic>
        <p:nvPicPr>
          <p:cNvPr id="13" name="Google Shape;13;p3"/>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8640350" y="0"/>
            <a:ext cx="503652" cy="503652"/>
          </a:xfrm>
          <a:prstGeom prst="rect">
            <a:avLst/>
          </a:prstGeom>
          <a:noFill/>
          <a:ln>
            <a:noFill/>
          </a:ln>
        </p:spPr>
      </p:pic>
      <p:sp>
        <p:nvSpPr>
          <p:cNvPr id="14" name="Google Shape;14;p3"/>
          <p:cNvSpPr txBox="1"/>
          <p:nvPr/>
        </p:nvSpPr>
        <p:spPr>
          <a:xfrm>
            <a:off x="8785450" y="4900225"/>
            <a:ext cx="388200" cy="2328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 sz="1000" b="0" i="0" u="none" strike="noStrike" cap="none">
                <a:solidFill>
                  <a:srgbClr val="595959"/>
                </a:solidFill>
                <a:latin typeface="Oswald"/>
                <a:ea typeface="Oswald"/>
                <a:cs typeface="Oswald"/>
                <a:sym typeface="Oswald"/>
              </a:rPr>
              <a:t>‹#›</a:t>
            </a:fld>
            <a:endParaRPr sz="1000" b="0" i="0" u="none" strike="noStrike" cap="none">
              <a:solidFill>
                <a:srgbClr val="595959"/>
              </a:solidFill>
              <a:latin typeface="Oswald"/>
              <a:ea typeface="Oswald"/>
              <a:cs typeface="Oswald"/>
              <a:sym typeface="Oswa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42B69-0C2B-5149-BCF1-3FB15FB2DB5F}"/>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D95C3A97-9CEE-4243-8915-7FE128C8020B}"/>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1850474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09758-3E22-194F-BCEE-896D7A905CEE}"/>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3733B43-4267-8F4E-8A10-F1E8DB803768}"/>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37AA351-5789-3E4E-A8E2-B17B8C42EECB}"/>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41936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00A6C-EBE2-EC47-BE68-5AF4F4BD059C}"/>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F4089BD-D67A-6648-B135-747B5B548DAA}"/>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1EAADBCD-D350-F24A-AF21-65B4BCD975AD}"/>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A0AF5FD-E2B8-F746-91B2-1D0381CB237C}"/>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95C66660-66C4-6346-B412-69C3FA3A70AD}"/>
              </a:ext>
            </a:extLst>
          </p:cNvPr>
          <p:cNvSpPr>
            <a:spLocks noGrp="1"/>
          </p:cNvSpPr>
          <p:nvPr>
            <p:ph sz="quarter" idx="4"/>
          </p:nvPr>
        </p:nvSpPr>
        <p:spPr>
          <a:xfrm>
            <a:off x="4629150"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53392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A01D1-4182-9447-A538-ADA7A83B2D41}"/>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4754539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79073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0E81D-48B3-C544-94AD-395C3DFE8B9A}"/>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78DB4EB-911B-C14F-86CE-8E17FFEA16D3}"/>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8399322-E101-4648-9BCE-E9E75159EBA8}"/>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35626105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806E2-25EC-4444-9E34-2FB49F3E8308}"/>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3E491E18-B7A1-C341-9A2B-0E676732AFE5}"/>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95F2DF04-2E71-A241-9B9B-856DF49F9C52}"/>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22093136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996F3-557A-5044-973E-23EE5C5C939F}"/>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CA8FC1-E663-D64E-9C69-000D739FC9D8}"/>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70158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284401A-4C4A-2A4B-8BBD-A55165EB02E6}"/>
              </a:ext>
            </a:extLst>
          </p:cNvPr>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22885F8-A629-6748-8822-8AEC72DAC4B0}"/>
              </a:ext>
            </a:extLst>
          </p:cNvPr>
          <p:cNvSpPr>
            <a:spLocks noGrp="1"/>
          </p:cNvSpPr>
          <p:nvPr>
            <p:ph type="body" orient="vert" idx="1"/>
          </p:nvPr>
        </p:nvSpPr>
        <p:spPr>
          <a:xfrm>
            <a:off x="628650" y="273844"/>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75110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8E253E9-C1FC-3849-A555-BF7E5FFF0714}" type="datetime1">
              <a:rPr lang="en-US" smtClean="0"/>
              <a:pPr/>
              <a:t>6/9/25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E4B6DF2-D8A0-344A-8495-1B87A1F4D104}" type="slidenum">
              <a:rPr lang="en-US" smtClean="0"/>
              <a:pPr/>
              <a:t>‹#›</a:t>
            </a:fld>
            <a:endParaRPr lang="en-US"/>
          </a:p>
        </p:txBody>
      </p:sp>
    </p:spTree>
    <p:extLst>
      <p:ext uri="{BB962C8B-B14F-4D97-AF65-F5344CB8AC3E}">
        <p14:creationId xmlns:p14="http://schemas.microsoft.com/office/powerpoint/2010/main" val="28159283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44E13-8565-0846-BBE5-BC676ADA2E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821160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13" name="Picture 12" descr="A picture containing nature, wave&#10;&#10;Description automatically generated">
            <a:extLst>
              <a:ext uri="{FF2B5EF4-FFF2-40B4-BE49-F238E27FC236}">
                <a16:creationId xmlns:a16="http://schemas.microsoft.com/office/drawing/2014/main" id="{957758B3-4936-BD81-F5C9-9E93A5546CF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6350"/>
            <a:ext cx="9144000" cy="838200"/>
          </a:xfrm>
          <a:prstGeom prst="rect">
            <a:avLst/>
          </a:prstGeom>
        </p:spPr>
      </p:pic>
      <p:sp>
        <p:nvSpPr>
          <p:cNvPr id="3" name="Content Placeholder 2">
            <a:extLst>
              <a:ext uri="{FF2B5EF4-FFF2-40B4-BE49-F238E27FC236}">
                <a16:creationId xmlns:a16="http://schemas.microsoft.com/office/drawing/2014/main" id="{EC40BE44-699E-556E-8ED4-38AD40B43EA5}"/>
              </a:ext>
            </a:extLst>
          </p:cNvPr>
          <p:cNvSpPr>
            <a:spLocks noGrp="1"/>
          </p:cNvSpPr>
          <p:nvPr>
            <p:ph idx="1"/>
          </p:nvPr>
        </p:nvSpPr>
        <p:spPr>
          <a:xfrm>
            <a:off x="628650" y="940594"/>
            <a:ext cx="7886700" cy="3692526"/>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69E4AA9-8133-A6BD-4119-945BF403138C}"/>
              </a:ext>
            </a:extLst>
          </p:cNvPr>
          <p:cNvSpPr>
            <a:spLocks noGrp="1"/>
          </p:cNvSpPr>
          <p:nvPr>
            <p:ph type="dt" sz="half" idx="10"/>
          </p:nvPr>
        </p:nvSpPr>
        <p:spPr/>
        <p:txBody>
          <a:bodyPr/>
          <a:lstStyle>
            <a:lvl1pPr algn="r">
              <a:defRPr/>
            </a:lvl1pPr>
          </a:lstStyle>
          <a:p>
            <a:fld id="{78792595-69C6-45E5-A469-B26AE8909CF3}" type="datetimeFigureOut">
              <a:rPr lang="en-US" smtClean="0"/>
              <a:pPr/>
              <a:t>6/9/25</a:t>
            </a:fld>
            <a:endParaRPr lang="en-US"/>
          </a:p>
        </p:txBody>
      </p:sp>
      <p:sp>
        <p:nvSpPr>
          <p:cNvPr id="5" name="Footer Placeholder 4">
            <a:extLst>
              <a:ext uri="{FF2B5EF4-FFF2-40B4-BE49-F238E27FC236}">
                <a16:creationId xmlns:a16="http://schemas.microsoft.com/office/drawing/2014/main" id="{6B76039A-AC92-531D-80A0-F9CF5CE5C9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457BDE-0DEC-0F23-ED1B-0A0402C03354}"/>
              </a:ext>
            </a:extLst>
          </p:cNvPr>
          <p:cNvSpPr>
            <a:spLocks noGrp="1"/>
          </p:cNvSpPr>
          <p:nvPr>
            <p:ph type="sldNum" sz="quarter" idx="12"/>
          </p:nvPr>
        </p:nvSpPr>
        <p:spPr/>
        <p:txBody>
          <a:bodyPr/>
          <a:lstStyle>
            <a:lvl1pPr algn="l">
              <a:defRPr/>
            </a:lvl1pPr>
          </a:lstStyle>
          <a:p>
            <a:fld id="{C254D73F-B332-456D-9DFE-EDBF5BC6245C}" type="slidenum">
              <a:rPr lang="en-US" smtClean="0"/>
              <a:pPr/>
              <a:t>‹#›</a:t>
            </a:fld>
            <a:endParaRPr lang="en-US"/>
          </a:p>
        </p:txBody>
      </p:sp>
      <p:pic>
        <p:nvPicPr>
          <p:cNvPr id="8" name="Picture 7" descr="Text, logo&#10;&#10;Description automatically generated">
            <a:extLst>
              <a:ext uri="{FF2B5EF4-FFF2-40B4-BE49-F238E27FC236}">
                <a16:creationId xmlns:a16="http://schemas.microsoft.com/office/drawing/2014/main" id="{D7CA3F22-0980-BE28-874C-3A094E17EE6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4767263"/>
            <a:ext cx="1293423" cy="274320"/>
          </a:xfrm>
          <a:prstGeom prst="rect">
            <a:avLst/>
          </a:prstGeom>
        </p:spPr>
      </p:pic>
      <p:sp>
        <p:nvSpPr>
          <p:cNvPr id="11" name="Freeform 5">
            <a:extLst>
              <a:ext uri="{FF2B5EF4-FFF2-40B4-BE49-F238E27FC236}">
                <a16:creationId xmlns:a16="http://schemas.microsoft.com/office/drawing/2014/main" id="{66103C0B-51EA-006C-880B-6A5AA8FE6C11}"/>
              </a:ext>
            </a:extLst>
          </p:cNvPr>
          <p:cNvSpPr/>
          <p:nvPr userDrawn="1"/>
        </p:nvSpPr>
        <p:spPr>
          <a:xfrm>
            <a:off x="8343900" y="102393"/>
            <a:ext cx="721847" cy="602065"/>
          </a:xfrm>
          <a:custGeom>
            <a:avLst/>
            <a:gdLst/>
            <a:ahLst/>
            <a:cxnLst/>
            <a:rect l="l" t="t" r="r" b="b"/>
            <a:pathLst>
              <a:path w="1900893" h="1610310">
                <a:moveTo>
                  <a:pt x="0" y="0"/>
                </a:moveTo>
                <a:lnTo>
                  <a:pt x="1900893" y="0"/>
                </a:lnTo>
                <a:lnTo>
                  <a:pt x="1900893" y="1610310"/>
                </a:lnTo>
                <a:lnTo>
                  <a:pt x="0" y="1610310"/>
                </a:lnTo>
                <a:lnTo>
                  <a:pt x="0" y="0"/>
                </a:lnTo>
                <a:close/>
              </a:path>
            </a:pathLst>
          </a:custGeom>
          <a:blipFill>
            <a:blip r:embed="rId4" cstate="print">
              <a:extLst>
                <a:ext uri="{28A0092B-C50C-407E-A947-70E740481C1C}">
                  <a14:useLocalDpi xmlns:a14="http://schemas.microsoft.com/office/drawing/2010/main"/>
                </a:ext>
              </a:extLst>
            </a:blip>
            <a:stretch>
              <a:fillRect/>
            </a:stretch>
          </a:blipFill>
        </p:spPr>
      </p:sp>
      <p:sp>
        <p:nvSpPr>
          <p:cNvPr id="14" name="Title 13">
            <a:extLst>
              <a:ext uri="{FF2B5EF4-FFF2-40B4-BE49-F238E27FC236}">
                <a16:creationId xmlns:a16="http://schemas.microsoft.com/office/drawing/2014/main" id="{DC29FA41-D73C-E895-5993-A454218831A4}"/>
              </a:ext>
            </a:extLst>
          </p:cNvPr>
          <p:cNvSpPr>
            <a:spLocks noGrp="1"/>
          </p:cNvSpPr>
          <p:nvPr>
            <p:ph type="title"/>
          </p:nvPr>
        </p:nvSpPr>
        <p:spPr>
          <a:xfrm>
            <a:off x="1314450" y="54570"/>
            <a:ext cx="6515100" cy="697711"/>
          </a:xfrm>
        </p:spPr>
        <p:txBody>
          <a:bodyPr/>
          <a:lstStyle>
            <a:lvl1pPr algn="ct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1175915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DF739-A7FC-4B45-B102-23276D533C4A}"/>
              </a:ext>
            </a:extLst>
          </p:cNvPr>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3960CC7-41B4-694A-AA67-E23C8E8C2160}"/>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8CB5389-5E89-E14F-BA53-EC34EB68CC70}"/>
              </a:ext>
            </a:extLst>
          </p:cNvPr>
          <p:cNvSpPr>
            <a:spLocks noGrp="1"/>
          </p:cNvSpPr>
          <p:nvPr>
            <p:ph type="dt" sz="half" idx="10"/>
          </p:nvPr>
        </p:nvSpPr>
        <p:spPr/>
        <p:txBody>
          <a:bodyPr/>
          <a:lstStyle/>
          <a:p>
            <a:fld id="{BD780785-F202-AD43-9FEF-0C73DC0F643F}" type="datetimeFigureOut">
              <a:rPr lang="en-US" smtClean="0"/>
              <a:t>6/9/25</a:t>
            </a:fld>
            <a:endParaRPr lang="en-US"/>
          </a:p>
        </p:txBody>
      </p:sp>
      <p:sp>
        <p:nvSpPr>
          <p:cNvPr id="5" name="Footer Placeholder 4">
            <a:extLst>
              <a:ext uri="{FF2B5EF4-FFF2-40B4-BE49-F238E27FC236}">
                <a16:creationId xmlns:a16="http://schemas.microsoft.com/office/drawing/2014/main" id="{2D049B90-C97B-8F4E-AD5D-E7E8F23421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3DD0BC-6968-8246-B8C3-1C1651C31481}"/>
              </a:ext>
            </a:extLst>
          </p:cNvPr>
          <p:cNvSpPr>
            <a:spLocks noGrp="1"/>
          </p:cNvSpPr>
          <p:nvPr>
            <p:ph type="sldNum" sz="quarter" idx="12"/>
          </p:nvPr>
        </p:nvSpPr>
        <p:spPr/>
        <p:txBody>
          <a:bodyPr/>
          <a:lstStyle/>
          <a:p>
            <a:fld id="{FA9F0E87-C1A5-FA40-A573-0DBC2A893F73}" type="slidenum">
              <a:rPr lang="en-US" smtClean="0"/>
              <a:t>‹#›</a:t>
            </a:fld>
            <a:endParaRPr lang="en-US"/>
          </a:p>
        </p:txBody>
      </p:sp>
    </p:spTree>
    <p:extLst>
      <p:ext uri="{BB962C8B-B14F-4D97-AF65-F5344CB8AC3E}">
        <p14:creationId xmlns:p14="http://schemas.microsoft.com/office/powerpoint/2010/main" val="17035671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9A447-E119-4142-AC54-A863313C4D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20C16D-7821-3F4D-BF40-BACAB39EC39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880601-A711-734C-B164-046C54980EF8}"/>
              </a:ext>
            </a:extLst>
          </p:cNvPr>
          <p:cNvSpPr>
            <a:spLocks noGrp="1"/>
          </p:cNvSpPr>
          <p:nvPr>
            <p:ph type="dt" sz="half" idx="10"/>
          </p:nvPr>
        </p:nvSpPr>
        <p:spPr/>
        <p:txBody>
          <a:bodyPr/>
          <a:lstStyle/>
          <a:p>
            <a:fld id="{BD780785-F202-AD43-9FEF-0C73DC0F643F}" type="datetimeFigureOut">
              <a:rPr lang="en-US" smtClean="0"/>
              <a:t>6/9/25</a:t>
            </a:fld>
            <a:endParaRPr lang="en-US"/>
          </a:p>
        </p:txBody>
      </p:sp>
      <p:sp>
        <p:nvSpPr>
          <p:cNvPr id="5" name="Footer Placeholder 4">
            <a:extLst>
              <a:ext uri="{FF2B5EF4-FFF2-40B4-BE49-F238E27FC236}">
                <a16:creationId xmlns:a16="http://schemas.microsoft.com/office/drawing/2014/main" id="{8632AC31-5AF6-FE4A-984C-093A07ECEB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7E3E9A-B1AE-FC45-8A7E-DE0C7DFD2753}"/>
              </a:ext>
            </a:extLst>
          </p:cNvPr>
          <p:cNvSpPr>
            <a:spLocks noGrp="1"/>
          </p:cNvSpPr>
          <p:nvPr>
            <p:ph type="sldNum" sz="quarter" idx="12"/>
          </p:nvPr>
        </p:nvSpPr>
        <p:spPr/>
        <p:txBody>
          <a:bodyPr/>
          <a:lstStyle/>
          <a:p>
            <a:fld id="{FA9F0E87-C1A5-FA40-A573-0DBC2A893F73}" type="slidenum">
              <a:rPr lang="en-US" smtClean="0"/>
              <a:t>‹#›</a:t>
            </a:fld>
            <a:endParaRPr lang="en-US"/>
          </a:p>
        </p:txBody>
      </p:sp>
    </p:spTree>
    <p:extLst>
      <p:ext uri="{BB962C8B-B14F-4D97-AF65-F5344CB8AC3E}">
        <p14:creationId xmlns:p14="http://schemas.microsoft.com/office/powerpoint/2010/main" val="12087544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F9670-DDE6-F44B-8C2F-C852182D2B2F}"/>
              </a:ext>
            </a:extLst>
          </p:cNvPr>
          <p:cNvSpPr>
            <a:spLocks noGrp="1"/>
          </p:cNvSpPr>
          <p:nvPr>
            <p:ph type="title"/>
          </p:nvPr>
        </p:nvSpPr>
        <p:spPr>
          <a:xfrm>
            <a:off x="623888" y="1282700"/>
            <a:ext cx="7886700" cy="2139950"/>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D3572CC-7879-8242-8854-6284A0C56B3F}"/>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25DCFEB-1DE5-E946-B55A-FDA5332D156C}"/>
              </a:ext>
            </a:extLst>
          </p:cNvPr>
          <p:cNvSpPr>
            <a:spLocks noGrp="1"/>
          </p:cNvSpPr>
          <p:nvPr>
            <p:ph type="dt" sz="half" idx="10"/>
          </p:nvPr>
        </p:nvSpPr>
        <p:spPr/>
        <p:txBody>
          <a:bodyPr/>
          <a:lstStyle/>
          <a:p>
            <a:fld id="{BD780785-F202-AD43-9FEF-0C73DC0F643F}" type="datetimeFigureOut">
              <a:rPr lang="en-US" smtClean="0"/>
              <a:t>6/9/25</a:t>
            </a:fld>
            <a:endParaRPr lang="en-US"/>
          </a:p>
        </p:txBody>
      </p:sp>
      <p:sp>
        <p:nvSpPr>
          <p:cNvPr id="5" name="Footer Placeholder 4">
            <a:extLst>
              <a:ext uri="{FF2B5EF4-FFF2-40B4-BE49-F238E27FC236}">
                <a16:creationId xmlns:a16="http://schemas.microsoft.com/office/drawing/2014/main" id="{FB7B0E06-50D9-DC48-960E-991731D6EB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BFC236-442F-714B-8046-17C23753E977}"/>
              </a:ext>
            </a:extLst>
          </p:cNvPr>
          <p:cNvSpPr>
            <a:spLocks noGrp="1"/>
          </p:cNvSpPr>
          <p:nvPr>
            <p:ph type="sldNum" sz="quarter" idx="12"/>
          </p:nvPr>
        </p:nvSpPr>
        <p:spPr/>
        <p:txBody>
          <a:bodyPr/>
          <a:lstStyle/>
          <a:p>
            <a:fld id="{FA9F0E87-C1A5-FA40-A573-0DBC2A893F73}" type="slidenum">
              <a:rPr lang="en-US" smtClean="0"/>
              <a:t>‹#›</a:t>
            </a:fld>
            <a:endParaRPr lang="en-US"/>
          </a:p>
        </p:txBody>
      </p:sp>
    </p:spTree>
    <p:extLst>
      <p:ext uri="{BB962C8B-B14F-4D97-AF65-F5344CB8AC3E}">
        <p14:creationId xmlns:p14="http://schemas.microsoft.com/office/powerpoint/2010/main" val="9986779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A7C3D-91C2-C84F-8D8C-5AE9F28210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9CFF46-522D-014E-920A-E9F4E19D4C75}"/>
              </a:ext>
            </a:extLst>
          </p:cNvPr>
          <p:cNvSpPr>
            <a:spLocks noGrp="1"/>
          </p:cNvSpPr>
          <p:nvPr>
            <p:ph sz="half" idx="1"/>
          </p:nvPr>
        </p:nvSpPr>
        <p:spPr>
          <a:xfrm>
            <a:off x="62865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FAE8F6-389D-0B46-98E6-DF8C280DB9F3}"/>
              </a:ext>
            </a:extLst>
          </p:cNvPr>
          <p:cNvSpPr>
            <a:spLocks noGrp="1"/>
          </p:cNvSpPr>
          <p:nvPr>
            <p:ph sz="half" idx="2"/>
          </p:nvPr>
        </p:nvSpPr>
        <p:spPr>
          <a:xfrm>
            <a:off x="464820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24E59C-66DB-2146-9504-77F4877F496A}"/>
              </a:ext>
            </a:extLst>
          </p:cNvPr>
          <p:cNvSpPr>
            <a:spLocks noGrp="1"/>
          </p:cNvSpPr>
          <p:nvPr>
            <p:ph type="dt" sz="half" idx="10"/>
          </p:nvPr>
        </p:nvSpPr>
        <p:spPr/>
        <p:txBody>
          <a:bodyPr/>
          <a:lstStyle/>
          <a:p>
            <a:fld id="{BD780785-F202-AD43-9FEF-0C73DC0F643F}" type="datetimeFigureOut">
              <a:rPr lang="en-US" smtClean="0"/>
              <a:t>6/9/25</a:t>
            </a:fld>
            <a:endParaRPr lang="en-US"/>
          </a:p>
        </p:txBody>
      </p:sp>
      <p:sp>
        <p:nvSpPr>
          <p:cNvPr id="6" name="Footer Placeholder 5">
            <a:extLst>
              <a:ext uri="{FF2B5EF4-FFF2-40B4-BE49-F238E27FC236}">
                <a16:creationId xmlns:a16="http://schemas.microsoft.com/office/drawing/2014/main" id="{508596C8-2D76-FC46-A582-8B0FCDBE45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CD7983-8B27-F047-A486-E481171DAB7A}"/>
              </a:ext>
            </a:extLst>
          </p:cNvPr>
          <p:cNvSpPr>
            <a:spLocks noGrp="1"/>
          </p:cNvSpPr>
          <p:nvPr>
            <p:ph type="sldNum" sz="quarter" idx="12"/>
          </p:nvPr>
        </p:nvSpPr>
        <p:spPr/>
        <p:txBody>
          <a:bodyPr/>
          <a:lstStyle/>
          <a:p>
            <a:fld id="{FA9F0E87-C1A5-FA40-A573-0DBC2A893F73}" type="slidenum">
              <a:rPr lang="en-US" smtClean="0"/>
              <a:t>‹#›</a:t>
            </a:fld>
            <a:endParaRPr lang="en-US"/>
          </a:p>
        </p:txBody>
      </p:sp>
    </p:spTree>
    <p:extLst>
      <p:ext uri="{BB962C8B-B14F-4D97-AF65-F5344CB8AC3E}">
        <p14:creationId xmlns:p14="http://schemas.microsoft.com/office/powerpoint/2010/main" val="34617282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F2960-6DE9-7544-823F-F2B2AAC9C9D7}"/>
              </a:ext>
            </a:extLst>
          </p:cNvPr>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DF24A8-42C3-3F4C-9070-2109DC6CA3C9}"/>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819CADF-5BCD-C840-AE6F-0E1D7539B4FC}"/>
              </a:ext>
            </a:extLst>
          </p:cNvPr>
          <p:cNvSpPr>
            <a:spLocks noGrp="1"/>
          </p:cNvSpPr>
          <p:nvPr>
            <p:ph sz="half" idx="2"/>
          </p:nvPr>
        </p:nvSpPr>
        <p:spPr>
          <a:xfrm>
            <a:off x="630238" y="1879600"/>
            <a:ext cx="38687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00DEFDE-E454-1443-84A1-2CC2AE091FF9}"/>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362384-EE8D-844E-9355-532EF98B10A4}"/>
              </a:ext>
            </a:extLst>
          </p:cNvPr>
          <p:cNvSpPr>
            <a:spLocks noGrp="1"/>
          </p:cNvSpPr>
          <p:nvPr>
            <p:ph sz="quarter" idx="4"/>
          </p:nvPr>
        </p:nvSpPr>
        <p:spPr>
          <a:xfrm>
            <a:off x="4629150" y="1879600"/>
            <a:ext cx="3887788"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993F2D-3FC2-CE43-AF38-37DC847EE584}"/>
              </a:ext>
            </a:extLst>
          </p:cNvPr>
          <p:cNvSpPr>
            <a:spLocks noGrp="1"/>
          </p:cNvSpPr>
          <p:nvPr>
            <p:ph type="dt" sz="half" idx="10"/>
          </p:nvPr>
        </p:nvSpPr>
        <p:spPr/>
        <p:txBody>
          <a:bodyPr/>
          <a:lstStyle/>
          <a:p>
            <a:fld id="{BD780785-F202-AD43-9FEF-0C73DC0F643F}" type="datetimeFigureOut">
              <a:rPr lang="en-US" smtClean="0"/>
              <a:t>6/9/25</a:t>
            </a:fld>
            <a:endParaRPr lang="en-US"/>
          </a:p>
        </p:txBody>
      </p:sp>
      <p:sp>
        <p:nvSpPr>
          <p:cNvPr id="8" name="Footer Placeholder 7">
            <a:extLst>
              <a:ext uri="{FF2B5EF4-FFF2-40B4-BE49-F238E27FC236}">
                <a16:creationId xmlns:a16="http://schemas.microsoft.com/office/drawing/2014/main" id="{3CE4615F-9053-3542-B2DA-0727418027B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4712F59-8862-C14D-9B02-93E1B29758C2}"/>
              </a:ext>
            </a:extLst>
          </p:cNvPr>
          <p:cNvSpPr>
            <a:spLocks noGrp="1"/>
          </p:cNvSpPr>
          <p:nvPr>
            <p:ph type="sldNum" sz="quarter" idx="12"/>
          </p:nvPr>
        </p:nvSpPr>
        <p:spPr/>
        <p:txBody>
          <a:bodyPr/>
          <a:lstStyle/>
          <a:p>
            <a:fld id="{FA9F0E87-C1A5-FA40-A573-0DBC2A893F73}" type="slidenum">
              <a:rPr lang="en-US" smtClean="0"/>
              <a:t>‹#›</a:t>
            </a:fld>
            <a:endParaRPr lang="en-US"/>
          </a:p>
        </p:txBody>
      </p:sp>
    </p:spTree>
    <p:extLst>
      <p:ext uri="{BB962C8B-B14F-4D97-AF65-F5344CB8AC3E}">
        <p14:creationId xmlns:p14="http://schemas.microsoft.com/office/powerpoint/2010/main" val="12514862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4227C-5D61-8045-BD14-036106E75E1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2B523E4-3465-FC4D-B0AF-C581F9CB876E}"/>
              </a:ext>
            </a:extLst>
          </p:cNvPr>
          <p:cNvSpPr>
            <a:spLocks noGrp="1"/>
          </p:cNvSpPr>
          <p:nvPr>
            <p:ph type="dt" sz="half" idx="10"/>
          </p:nvPr>
        </p:nvSpPr>
        <p:spPr/>
        <p:txBody>
          <a:bodyPr/>
          <a:lstStyle/>
          <a:p>
            <a:fld id="{BD780785-F202-AD43-9FEF-0C73DC0F643F}" type="datetimeFigureOut">
              <a:rPr lang="en-US" smtClean="0"/>
              <a:t>6/9/25</a:t>
            </a:fld>
            <a:endParaRPr lang="en-US"/>
          </a:p>
        </p:txBody>
      </p:sp>
      <p:sp>
        <p:nvSpPr>
          <p:cNvPr id="4" name="Footer Placeholder 3">
            <a:extLst>
              <a:ext uri="{FF2B5EF4-FFF2-40B4-BE49-F238E27FC236}">
                <a16:creationId xmlns:a16="http://schemas.microsoft.com/office/drawing/2014/main" id="{C6BDCB84-ABC2-AE45-B38D-7FB594537F4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4A418E2-CC67-2A4E-B73C-A3DB4CAE327F}"/>
              </a:ext>
            </a:extLst>
          </p:cNvPr>
          <p:cNvSpPr>
            <a:spLocks noGrp="1"/>
          </p:cNvSpPr>
          <p:nvPr>
            <p:ph type="sldNum" sz="quarter" idx="12"/>
          </p:nvPr>
        </p:nvSpPr>
        <p:spPr/>
        <p:txBody>
          <a:bodyPr/>
          <a:lstStyle/>
          <a:p>
            <a:fld id="{FA9F0E87-C1A5-FA40-A573-0DBC2A893F73}" type="slidenum">
              <a:rPr lang="en-US" smtClean="0"/>
              <a:t>‹#›</a:t>
            </a:fld>
            <a:endParaRPr lang="en-US"/>
          </a:p>
        </p:txBody>
      </p:sp>
    </p:spTree>
    <p:extLst>
      <p:ext uri="{BB962C8B-B14F-4D97-AF65-F5344CB8AC3E}">
        <p14:creationId xmlns:p14="http://schemas.microsoft.com/office/powerpoint/2010/main" val="1127423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D8D7E3D-76D3-604C-9F9A-5A03918E27AD}"/>
              </a:ext>
            </a:extLst>
          </p:cNvPr>
          <p:cNvSpPr>
            <a:spLocks noGrp="1"/>
          </p:cNvSpPr>
          <p:nvPr>
            <p:ph type="dt" sz="half" idx="10"/>
          </p:nvPr>
        </p:nvSpPr>
        <p:spPr/>
        <p:txBody>
          <a:bodyPr/>
          <a:lstStyle/>
          <a:p>
            <a:fld id="{BD780785-F202-AD43-9FEF-0C73DC0F643F}" type="datetimeFigureOut">
              <a:rPr lang="en-US" smtClean="0"/>
              <a:t>6/9/25</a:t>
            </a:fld>
            <a:endParaRPr lang="en-US"/>
          </a:p>
        </p:txBody>
      </p:sp>
      <p:sp>
        <p:nvSpPr>
          <p:cNvPr id="3" name="Footer Placeholder 2">
            <a:extLst>
              <a:ext uri="{FF2B5EF4-FFF2-40B4-BE49-F238E27FC236}">
                <a16:creationId xmlns:a16="http://schemas.microsoft.com/office/drawing/2014/main" id="{D8FA3179-B098-DF4A-B593-9BCCB507532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3AB37D5-15DB-3D4A-A2CB-B3E59B833E09}"/>
              </a:ext>
            </a:extLst>
          </p:cNvPr>
          <p:cNvSpPr>
            <a:spLocks noGrp="1"/>
          </p:cNvSpPr>
          <p:nvPr>
            <p:ph type="sldNum" sz="quarter" idx="12"/>
          </p:nvPr>
        </p:nvSpPr>
        <p:spPr/>
        <p:txBody>
          <a:bodyPr/>
          <a:lstStyle/>
          <a:p>
            <a:fld id="{FA9F0E87-C1A5-FA40-A573-0DBC2A893F73}" type="slidenum">
              <a:rPr lang="en-US" smtClean="0"/>
              <a:t>‹#›</a:t>
            </a:fld>
            <a:endParaRPr lang="en-US"/>
          </a:p>
        </p:txBody>
      </p:sp>
    </p:spTree>
    <p:extLst>
      <p:ext uri="{BB962C8B-B14F-4D97-AF65-F5344CB8AC3E}">
        <p14:creationId xmlns:p14="http://schemas.microsoft.com/office/powerpoint/2010/main" val="16589194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65FF4-8548-464B-81A4-8164521E6FBD}"/>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A35FBA8-2C5B-9246-9905-ECFA9F79F65D}"/>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B0DA2DA-27F9-DC48-BE18-0B93ED11001F}"/>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E7EDFE-AE9F-844F-B13D-6F5EEDD6C80D}"/>
              </a:ext>
            </a:extLst>
          </p:cNvPr>
          <p:cNvSpPr>
            <a:spLocks noGrp="1"/>
          </p:cNvSpPr>
          <p:nvPr>
            <p:ph type="dt" sz="half" idx="10"/>
          </p:nvPr>
        </p:nvSpPr>
        <p:spPr/>
        <p:txBody>
          <a:bodyPr/>
          <a:lstStyle/>
          <a:p>
            <a:fld id="{BD780785-F202-AD43-9FEF-0C73DC0F643F}" type="datetimeFigureOut">
              <a:rPr lang="en-US" smtClean="0"/>
              <a:t>6/9/25</a:t>
            </a:fld>
            <a:endParaRPr lang="en-US"/>
          </a:p>
        </p:txBody>
      </p:sp>
      <p:sp>
        <p:nvSpPr>
          <p:cNvPr id="6" name="Footer Placeholder 5">
            <a:extLst>
              <a:ext uri="{FF2B5EF4-FFF2-40B4-BE49-F238E27FC236}">
                <a16:creationId xmlns:a16="http://schemas.microsoft.com/office/drawing/2014/main" id="{79EF8E96-6D3D-3F45-B136-B429A0BC63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7072F6-7715-7248-B37F-FBB955C06369}"/>
              </a:ext>
            </a:extLst>
          </p:cNvPr>
          <p:cNvSpPr>
            <a:spLocks noGrp="1"/>
          </p:cNvSpPr>
          <p:nvPr>
            <p:ph type="sldNum" sz="quarter" idx="12"/>
          </p:nvPr>
        </p:nvSpPr>
        <p:spPr/>
        <p:txBody>
          <a:bodyPr/>
          <a:lstStyle/>
          <a:p>
            <a:fld id="{FA9F0E87-C1A5-FA40-A573-0DBC2A893F73}" type="slidenum">
              <a:rPr lang="en-US" smtClean="0"/>
              <a:t>‹#›</a:t>
            </a:fld>
            <a:endParaRPr lang="en-US"/>
          </a:p>
        </p:txBody>
      </p:sp>
    </p:spTree>
    <p:extLst>
      <p:ext uri="{BB962C8B-B14F-4D97-AF65-F5344CB8AC3E}">
        <p14:creationId xmlns:p14="http://schemas.microsoft.com/office/powerpoint/2010/main" val="35229839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59A4E-1C98-5249-80ED-0DEE14C4A8CD}"/>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E6F4A8B-7121-3743-8BA0-5D60BA87882F}"/>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931F6E0-8BFD-A64F-BC34-1B33B92E3890}"/>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481AB2-377B-774D-B90E-CD3FAD3A618F}"/>
              </a:ext>
            </a:extLst>
          </p:cNvPr>
          <p:cNvSpPr>
            <a:spLocks noGrp="1"/>
          </p:cNvSpPr>
          <p:nvPr>
            <p:ph type="dt" sz="half" idx="10"/>
          </p:nvPr>
        </p:nvSpPr>
        <p:spPr/>
        <p:txBody>
          <a:bodyPr/>
          <a:lstStyle/>
          <a:p>
            <a:fld id="{BD780785-F202-AD43-9FEF-0C73DC0F643F}" type="datetimeFigureOut">
              <a:rPr lang="en-US" smtClean="0"/>
              <a:t>6/9/25</a:t>
            </a:fld>
            <a:endParaRPr lang="en-US"/>
          </a:p>
        </p:txBody>
      </p:sp>
      <p:sp>
        <p:nvSpPr>
          <p:cNvPr id="6" name="Footer Placeholder 5">
            <a:extLst>
              <a:ext uri="{FF2B5EF4-FFF2-40B4-BE49-F238E27FC236}">
                <a16:creationId xmlns:a16="http://schemas.microsoft.com/office/drawing/2014/main" id="{D283E7EA-FA5C-0444-BA65-32283DD986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74AEC0-30D0-FA4E-A844-AF11F1D32309}"/>
              </a:ext>
            </a:extLst>
          </p:cNvPr>
          <p:cNvSpPr>
            <a:spLocks noGrp="1"/>
          </p:cNvSpPr>
          <p:nvPr>
            <p:ph type="sldNum" sz="quarter" idx="12"/>
          </p:nvPr>
        </p:nvSpPr>
        <p:spPr/>
        <p:txBody>
          <a:bodyPr/>
          <a:lstStyle/>
          <a:p>
            <a:fld id="{FA9F0E87-C1A5-FA40-A573-0DBC2A893F73}" type="slidenum">
              <a:rPr lang="en-US" smtClean="0"/>
              <a:t>‹#›</a:t>
            </a:fld>
            <a:endParaRPr lang="en-US"/>
          </a:p>
        </p:txBody>
      </p:sp>
    </p:spTree>
    <p:extLst>
      <p:ext uri="{BB962C8B-B14F-4D97-AF65-F5344CB8AC3E}">
        <p14:creationId xmlns:p14="http://schemas.microsoft.com/office/powerpoint/2010/main" val="15915229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917DD-24F4-B141-AC73-0A86318B80C3}"/>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E287788B-0A72-DF4A-8500-51B27708806D}"/>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2796101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2FCCC-D013-A040-8461-60F73276B45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BEDF34E-6894-7641-AAB0-FDE8A6BBA57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81D297-8196-3744-B671-E9F99FCD7F78}"/>
              </a:ext>
            </a:extLst>
          </p:cNvPr>
          <p:cNvSpPr>
            <a:spLocks noGrp="1"/>
          </p:cNvSpPr>
          <p:nvPr>
            <p:ph type="dt" sz="half" idx="10"/>
          </p:nvPr>
        </p:nvSpPr>
        <p:spPr/>
        <p:txBody>
          <a:bodyPr/>
          <a:lstStyle/>
          <a:p>
            <a:fld id="{BD780785-F202-AD43-9FEF-0C73DC0F643F}" type="datetimeFigureOut">
              <a:rPr lang="en-US" smtClean="0"/>
              <a:t>6/9/25</a:t>
            </a:fld>
            <a:endParaRPr lang="en-US"/>
          </a:p>
        </p:txBody>
      </p:sp>
      <p:sp>
        <p:nvSpPr>
          <p:cNvPr id="5" name="Footer Placeholder 4">
            <a:extLst>
              <a:ext uri="{FF2B5EF4-FFF2-40B4-BE49-F238E27FC236}">
                <a16:creationId xmlns:a16="http://schemas.microsoft.com/office/drawing/2014/main" id="{CA035995-05F4-6E46-9B81-1DC7EC4812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9B5129-0BFF-614B-8725-639BA06688DF}"/>
              </a:ext>
            </a:extLst>
          </p:cNvPr>
          <p:cNvSpPr>
            <a:spLocks noGrp="1"/>
          </p:cNvSpPr>
          <p:nvPr>
            <p:ph type="sldNum" sz="quarter" idx="12"/>
          </p:nvPr>
        </p:nvSpPr>
        <p:spPr/>
        <p:txBody>
          <a:bodyPr/>
          <a:lstStyle/>
          <a:p>
            <a:fld id="{FA9F0E87-C1A5-FA40-A573-0DBC2A893F73}" type="slidenum">
              <a:rPr lang="en-US" smtClean="0"/>
              <a:t>‹#›</a:t>
            </a:fld>
            <a:endParaRPr lang="en-US"/>
          </a:p>
        </p:txBody>
      </p:sp>
    </p:spTree>
    <p:extLst>
      <p:ext uri="{BB962C8B-B14F-4D97-AF65-F5344CB8AC3E}">
        <p14:creationId xmlns:p14="http://schemas.microsoft.com/office/powerpoint/2010/main" val="40228302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7E0A282-6020-B543-AFBB-5D43CF3002D7}"/>
              </a:ext>
            </a:extLst>
          </p:cNvPr>
          <p:cNvSpPr>
            <a:spLocks noGrp="1"/>
          </p:cNvSpPr>
          <p:nvPr>
            <p:ph type="title" orient="vert"/>
          </p:nvPr>
        </p:nvSpPr>
        <p:spPr>
          <a:xfrm>
            <a:off x="6543675" y="274638"/>
            <a:ext cx="1971675" cy="435768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60D27D3-1148-0744-9AC8-5F0A37CED098}"/>
              </a:ext>
            </a:extLst>
          </p:cNvPr>
          <p:cNvSpPr>
            <a:spLocks noGrp="1"/>
          </p:cNvSpPr>
          <p:nvPr>
            <p:ph type="body" orient="vert" idx="1"/>
          </p:nvPr>
        </p:nvSpPr>
        <p:spPr>
          <a:xfrm>
            <a:off x="628650" y="274638"/>
            <a:ext cx="5762625" cy="435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EC41DA-2751-6D43-A83F-FDFF14250500}"/>
              </a:ext>
            </a:extLst>
          </p:cNvPr>
          <p:cNvSpPr>
            <a:spLocks noGrp="1"/>
          </p:cNvSpPr>
          <p:nvPr>
            <p:ph type="dt" sz="half" idx="10"/>
          </p:nvPr>
        </p:nvSpPr>
        <p:spPr/>
        <p:txBody>
          <a:bodyPr/>
          <a:lstStyle/>
          <a:p>
            <a:fld id="{BD780785-F202-AD43-9FEF-0C73DC0F643F}" type="datetimeFigureOut">
              <a:rPr lang="en-US" smtClean="0"/>
              <a:t>6/9/25</a:t>
            </a:fld>
            <a:endParaRPr lang="en-US"/>
          </a:p>
        </p:txBody>
      </p:sp>
      <p:sp>
        <p:nvSpPr>
          <p:cNvPr id="5" name="Footer Placeholder 4">
            <a:extLst>
              <a:ext uri="{FF2B5EF4-FFF2-40B4-BE49-F238E27FC236}">
                <a16:creationId xmlns:a16="http://schemas.microsoft.com/office/drawing/2014/main" id="{335C4868-2A74-3944-8355-7752134957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A2CE3B-7F4B-EA47-9119-F7D2C81BE1D1}"/>
              </a:ext>
            </a:extLst>
          </p:cNvPr>
          <p:cNvSpPr>
            <a:spLocks noGrp="1"/>
          </p:cNvSpPr>
          <p:nvPr>
            <p:ph type="sldNum" sz="quarter" idx="12"/>
          </p:nvPr>
        </p:nvSpPr>
        <p:spPr/>
        <p:txBody>
          <a:bodyPr/>
          <a:lstStyle/>
          <a:p>
            <a:fld id="{FA9F0E87-C1A5-FA40-A573-0DBC2A893F73}" type="slidenum">
              <a:rPr lang="en-US" smtClean="0"/>
              <a:t>‹#›</a:t>
            </a:fld>
            <a:endParaRPr lang="en-US"/>
          </a:p>
        </p:txBody>
      </p:sp>
    </p:spTree>
    <p:extLst>
      <p:ext uri="{BB962C8B-B14F-4D97-AF65-F5344CB8AC3E}">
        <p14:creationId xmlns:p14="http://schemas.microsoft.com/office/powerpoint/2010/main" val="27558994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BC471-A851-B34A-A5DD-9D2EACC0945D}"/>
              </a:ext>
            </a:extLst>
          </p:cNvPr>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21DBC3F-62E1-0041-8716-71F6B6108429}"/>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5D31DE8-8D8F-D848-AA51-7D54B6195474}"/>
              </a:ext>
            </a:extLst>
          </p:cNvPr>
          <p:cNvSpPr>
            <a:spLocks noGrp="1"/>
          </p:cNvSpPr>
          <p:nvPr>
            <p:ph type="dt" sz="half" idx="10"/>
          </p:nvPr>
        </p:nvSpPr>
        <p:spPr/>
        <p:txBody>
          <a:bodyPr/>
          <a:lstStyle/>
          <a:p>
            <a:fld id="{90499B5F-7AC5-A348-B9B8-26F7FB0D12C7}" type="datetimeFigureOut">
              <a:rPr lang="en-US" smtClean="0"/>
              <a:t>6/9/25</a:t>
            </a:fld>
            <a:endParaRPr lang="en-US"/>
          </a:p>
        </p:txBody>
      </p:sp>
      <p:sp>
        <p:nvSpPr>
          <p:cNvPr id="5" name="Footer Placeholder 4">
            <a:extLst>
              <a:ext uri="{FF2B5EF4-FFF2-40B4-BE49-F238E27FC236}">
                <a16:creationId xmlns:a16="http://schemas.microsoft.com/office/drawing/2014/main" id="{147DDD45-B606-ED4D-8063-C17489F2D5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4E4C74-F159-7546-960A-E33B9672ECD8}"/>
              </a:ext>
            </a:extLst>
          </p:cNvPr>
          <p:cNvSpPr>
            <a:spLocks noGrp="1"/>
          </p:cNvSpPr>
          <p:nvPr>
            <p:ph type="sldNum" sz="quarter" idx="12"/>
          </p:nvPr>
        </p:nvSpPr>
        <p:spPr/>
        <p:txBody>
          <a:bodyPr/>
          <a:lstStyle/>
          <a:p>
            <a:fld id="{B7899BBD-9EEC-3244-A7C1-BA8FC056F012}" type="slidenum">
              <a:rPr lang="en-US" smtClean="0"/>
              <a:t>‹#›</a:t>
            </a:fld>
            <a:endParaRPr lang="en-US"/>
          </a:p>
        </p:txBody>
      </p:sp>
    </p:spTree>
    <p:extLst>
      <p:ext uri="{BB962C8B-B14F-4D97-AF65-F5344CB8AC3E}">
        <p14:creationId xmlns:p14="http://schemas.microsoft.com/office/powerpoint/2010/main" val="10345044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E2BE1-9F3C-BE47-B8B6-E783E6A715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B06828-5CFA-E548-B7B0-D42BDC8847F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2E4BAB-9488-244B-A82F-D3A73D561D34}"/>
              </a:ext>
            </a:extLst>
          </p:cNvPr>
          <p:cNvSpPr>
            <a:spLocks noGrp="1"/>
          </p:cNvSpPr>
          <p:nvPr>
            <p:ph type="dt" sz="half" idx="10"/>
          </p:nvPr>
        </p:nvSpPr>
        <p:spPr/>
        <p:txBody>
          <a:bodyPr/>
          <a:lstStyle/>
          <a:p>
            <a:fld id="{90499B5F-7AC5-A348-B9B8-26F7FB0D12C7}" type="datetimeFigureOut">
              <a:rPr lang="en-US" smtClean="0"/>
              <a:t>6/9/25</a:t>
            </a:fld>
            <a:endParaRPr lang="en-US"/>
          </a:p>
        </p:txBody>
      </p:sp>
      <p:sp>
        <p:nvSpPr>
          <p:cNvPr id="5" name="Footer Placeholder 4">
            <a:extLst>
              <a:ext uri="{FF2B5EF4-FFF2-40B4-BE49-F238E27FC236}">
                <a16:creationId xmlns:a16="http://schemas.microsoft.com/office/drawing/2014/main" id="{CE2923D3-CFD3-1043-AD63-3A9D230A0A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26130E-65A8-934F-81B2-1201C6F801C6}"/>
              </a:ext>
            </a:extLst>
          </p:cNvPr>
          <p:cNvSpPr>
            <a:spLocks noGrp="1"/>
          </p:cNvSpPr>
          <p:nvPr>
            <p:ph type="sldNum" sz="quarter" idx="12"/>
          </p:nvPr>
        </p:nvSpPr>
        <p:spPr/>
        <p:txBody>
          <a:bodyPr/>
          <a:lstStyle/>
          <a:p>
            <a:fld id="{B7899BBD-9EEC-3244-A7C1-BA8FC056F012}" type="slidenum">
              <a:rPr lang="en-US" smtClean="0"/>
              <a:t>‹#›</a:t>
            </a:fld>
            <a:endParaRPr lang="en-US"/>
          </a:p>
        </p:txBody>
      </p:sp>
    </p:spTree>
    <p:extLst>
      <p:ext uri="{BB962C8B-B14F-4D97-AF65-F5344CB8AC3E}">
        <p14:creationId xmlns:p14="http://schemas.microsoft.com/office/powerpoint/2010/main" val="18443335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98DD4-F86D-E440-BE14-EFA13E7EEA10}"/>
              </a:ext>
            </a:extLst>
          </p:cNvPr>
          <p:cNvSpPr>
            <a:spLocks noGrp="1"/>
          </p:cNvSpPr>
          <p:nvPr>
            <p:ph type="title"/>
          </p:nvPr>
        </p:nvSpPr>
        <p:spPr>
          <a:xfrm>
            <a:off x="623888" y="1282700"/>
            <a:ext cx="7886700" cy="2139950"/>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E1AFBE9-9780-254E-BCD3-91C759907E90}"/>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0A3189-02CE-B642-933D-3AAA40DE9EBD}"/>
              </a:ext>
            </a:extLst>
          </p:cNvPr>
          <p:cNvSpPr>
            <a:spLocks noGrp="1"/>
          </p:cNvSpPr>
          <p:nvPr>
            <p:ph type="dt" sz="half" idx="10"/>
          </p:nvPr>
        </p:nvSpPr>
        <p:spPr/>
        <p:txBody>
          <a:bodyPr/>
          <a:lstStyle/>
          <a:p>
            <a:fld id="{90499B5F-7AC5-A348-B9B8-26F7FB0D12C7}" type="datetimeFigureOut">
              <a:rPr lang="en-US" smtClean="0"/>
              <a:t>6/9/25</a:t>
            </a:fld>
            <a:endParaRPr lang="en-US"/>
          </a:p>
        </p:txBody>
      </p:sp>
      <p:sp>
        <p:nvSpPr>
          <p:cNvPr id="5" name="Footer Placeholder 4">
            <a:extLst>
              <a:ext uri="{FF2B5EF4-FFF2-40B4-BE49-F238E27FC236}">
                <a16:creationId xmlns:a16="http://schemas.microsoft.com/office/drawing/2014/main" id="{75591F12-0587-C74F-B023-6A5B29F494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C6CB5D-94E1-8241-91FE-1D90CA3DD2E1}"/>
              </a:ext>
            </a:extLst>
          </p:cNvPr>
          <p:cNvSpPr>
            <a:spLocks noGrp="1"/>
          </p:cNvSpPr>
          <p:nvPr>
            <p:ph type="sldNum" sz="quarter" idx="12"/>
          </p:nvPr>
        </p:nvSpPr>
        <p:spPr/>
        <p:txBody>
          <a:bodyPr/>
          <a:lstStyle/>
          <a:p>
            <a:fld id="{B7899BBD-9EEC-3244-A7C1-BA8FC056F012}" type="slidenum">
              <a:rPr lang="en-US" smtClean="0"/>
              <a:t>‹#›</a:t>
            </a:fld>
            <a:endParaRPr lang="en-US"/>
          </a:p>
        </p:txBody>
      </p:sp>
    </p:spTree>
    <p:extLst>
      <p:ext uri="{BB962C8B-B14F-4D97-AF65-F5344CB8AC3E}">
        <p14:creationId xmlns:p14="http://schemas.microsoft.com/office/powerpoint/2010/main" val="915198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E717F-54D1-8847-958A-2EAB209E4E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2C5A4D-A925-4F4E-94DE-FBE5FA875FD3}"/>
              </a:ext>
            </a:extLst>
          </p:cNvPr>
          <p:cNvSpPr>
            <a:spLocks noGrp="1"/>
          </p:cNvSpPr>
          <p:nvPr>
            <p:ph sz="half" idx="1"/>
          </p:nvPr>
        </p:nvSpPr>
        <p:spPr>
          <a:xfrm>
            <a:off x="62865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A357B4-CC92-BB4E-B693-1DE2525AD741}"/>
              </a:ext>
            </a:extLst>
          </p:cNvPr>
          <p:cNvSpPr>
            <a:spLocks noGrp="1"/>
          </p:cNvSpPr>
          <p:nvPr>
            <p:ph sz="half" idx="2"/>
          </p:nvPr>
        </p:nvSpPr>
        <p:spPr>
          <a:xfrm>
            <a:off x="464820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127CF7E-BF1F-154D-8276-3ACFDB23C6BB}"/>
              </a:ext>
            </a:extLst>
          </p:cNvPr>
          <p:cNvSpPr>
            <a:spLocks noGrp="1"/>
          </p:cNvSpPr>
          <p:nvPr>
            <p:ph type="dt" sz="half" idx="10"/>
          </p:nvPr>
        </p:nvSpPr>
        <p:spPr/>
        <p:txBody>
          <a:bodyPr/>
          <a:lstStyle/>
          <a:p>
            <a:fld id="{90499B5F-7AC5-A348-B9B8-26F7FB0D12C7}" type="datetimeFigureOut">
              <a:rPr lang="en-US" smtClean="0"/>
              <a:t>6/9/25</a:t>
            </a:fld>
            <a:endParaRPr lang="en-US"/>
          </a:p>
        </p:txBody>
      </p:sp>
      <p:sp>
        <p:nvSpPr>
          <p:cNvPr id="6" name="Footer Placeholder 5">
            <a:extLst>
              <a:ext uri="{FF2B5EF4-FFF2-40B4-BE49-F238E27FC236}">
                <a16:creationId xmlns:a16="http://schemas.microsoft.com/office/drawing/2014/main" id="{0CAB3051-B241-6245-9494-FB08FDEAF9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45C75F-AB84-DA4E-A278-E38226D93832}"/>
              </a:ext>
            </a:extLst>
          </p:cNvPr>
          <p:cNvSpPr>
            <a:spLocks noGrp="1"/>
          </p:cNvSpPr>
          <p:nvPr>
            <p:ph type="sldNum" sz="quarter" idx="12"/>
          </p:nvPr>
        </p:nvSpPr>
        <p:spPr/>
        <p:txBody>
          <a:bodyPr/>
          <a:lstStyle/>
          <a:p>
            <a:fld id="{B7899BBD-9EEC-3244-A7C1-BA8FC056F012}" type="slidenum">
              <a:rPr lang="en-US" smtClean="0"/>
              <a:t>‹#›</a:t>
            </a:fld>
            <a:endParaRPr lang="en-US"/>
          </a:p>
        </p:txBody>
      </p:sp>
    </p:spTree>
    <p:extLst>
      <p:ext uri="{BB962C8B-B14F-4D97-AF65-F5344CB8AC3E}">
        <p14:creationId xmlns:p14="http://schemas.microsoft.com/office/powerpoint/2010/main" val="22367416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F2294-ADA7-6A4B-AE88-9452F3486DAF}"/>
              </a:ext>
            </a:extLst>
          </p:cNvPr>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2344E815-22B4-164F-A325-043B6D896072}"/>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6D7BD9D-E5DF-1444-A024-944616C42866}"/>
              </a:ext>
            </a:extLst>
          </p:cNvPr>
          <p:cNvSpPr>
            <a:spLocks noGrp="1"/>
          </p:cNvSpPr>
          <p:nvPr>
            <p:ph sz="half" idx="2"/>
          </p:nvPr>
        </p:nvSpPr>
        <p:spPr>
          <a:xfrm>
            <a:off x="630238" y="1879600"/>
            <a:ext cx="38687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F8AFB9-DF9A-4345-B047-16A774EC54A6}"/>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FD37F3-6D7B-9E4E-BA70-748A9B4E0A39}"/>
              </a:ext>
            </a:extLst>
          </p:cNvPr>
          <p:cNvSpPr>
            <a:spLocks noGrp="1"/>
          </p:cNvSpPr>
          <p:nvPr>
            <p:ph sz="quarter" idx="4"/>
          </p:nvPr>
        </p:nvSpPr>
        <p:spPr>
          <a:xfrm>
            <a:off x="4629150" y="1879600"/>
            <a:ext cx="3887788"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F9AAD12-D415-414E-930D-0C4CF1F7C217}"/>
              </a:ext>
            </a:extLst>
          </p:cNvPr>
          <p:cNvSpPr>
            <a:spLocks noGrp="1"/>
          </p:cNvSpPr>
          <p:nvPr>
            <p:ph type="dt" sz="half" idx="10"/>
          </p:nvPr>
        </p:nvSpPr>
        <p:spPr/>
        <p:txBody>
          <a:bodyPr/>
          <a:lstStyle/>
          <a:p>
            <a:fld id="{90499B5F-7AC5-A348-B9B8-26F7FB0D12C7}" type="datetimeFigureOut">
              <a:rPr lang="en-US" smtClean="0"/>
              <a:t>6/9/25</a:t>
            </a:fld>
            <a:endParaRPr lang="en-US"/>
          </a:p>
        </p:txBody>
      </p:sp>
      <p:sp>
        <p:nvSpPr>
          <p:cNvPr id="8" name="Footer Placeholder 7">
            <a:extLst>
              <a:ext uri="{FF2B5EF4-FFF2-40B4-BE49-F238E27FC236}">
                <a16:creationId xmlns:a16="http://schemas.microsoft.com/office/drawing/2014/main" id="{E45D7F89-20E3-DB49-BD35-F27678485C2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CE04BD4-A747-F347-B157-8A885B332C6B}"/>
              </a:ext>
            </a:extLst>
          </p:cNvPr>
          <p:cNvSpPr>
            <a:spLocks noGrp="1"/>
          </p:cNvSpPr>
          <p:nvPr>
            <p:ph type="sldNum" sz="quarter" idx="12"/>
          </p:nvPr>
        </p:nvSpPr>
        <p:spPr/>
        <p:txBody>
          <a:bodyPr/>
          <a:lstStyle/>
          <a:p>
            <a:fld id="{B7899BBD-9EEC-3244-A7C1-BA8FC056F012}" type="slidenum">
              <a:rPr lang="en-US" smtClean="0"/>
              <a:t>‹#›</a:t>
            </a:fld>
            <a:endParaRPr lang="en-US"/>
          </a:p>
        </p:txBody>
      </p:sp>
    </p:spTree>
    <p:extLst>
      <p:ext uri="{BB962C8B-B14F-4D97-AF65-F5344CB8AC3E}">
        <p14:creationId xmlns:p14="http://schemas.microsoft.com/office/powerpoint/2010/main" val="30568115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A404C-6B61-A644-A2F5-EF8CB7BE870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DEFA41B-E407-F749-AA77-5ADEF8201AC0}"/>
              </a:ext>
            </a:extLst>
          </p:cNvPr>
          <p:cNvSpPr>
            <a:spLocks noGrp="1"/>
          </p:cNvSpPr>
          <p:nvPr>
            <p:ph type="dt" sz="half" idx="10"/>
          </p:nvPr>
        </p:nvSpPr>
        <p:spPr/>
        <p:txBody>
          <a:bodyPr/>
          <a:lstStyle/>
          <a:p>
            <a:fld id="{90499B5F-7AC5-A348-B9B8-26F7FB0D12C7}" type="datetimeFigureOut">
              <a:rPr lang="en-US" smtClean="0"/>
              <a:t>6/9/25</a:t>
            </a:fld>
            <a:endParaRPr lang="en-US"/>
          </a:p>
        </p:txBody>
      </p:sp>
      <p:sp>
        <p:nvSpPr>
          <p:cNvPr id="4" name="Footer Placeholder 3">
            <a:extLst>
              <a:ext uri="{FF2B5EF4-FFF2-40B4-BE49-F238E27FC236}">
                <a16:creationId xmlns:a16="http://schemas.microsoft.com/office/drawing/2014/main" id="{D5013498-B1C4-754F-8D76-8E51252FB65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E5B0D1B-0667-5C4E-92E7-ED02CE772D01}"/>
              </a:ext>
            </a:extLst>
          </p:cNvPr>
          <p:cNvSpPr>
            <a:spLocks noGrp="1"/>
          </p:cNvSpPr>
          <p:nvPr>
            <p:ph type="sldNum" sz="quarter" idx="12"/>
          </p:nvPr>
        </p:nvSpPr>
        <p:spPr/>
        <p:txBody>
          <a:bodyPr/>
          <a:lstStyle/>
          <a:p>
            <a:fld id="{B7899BBD-9EEC-3244-A7C1-BA8FC056F012}" type="slidenum">
              <a:rPr lang="en-US" smtClean="0"/>
              <a:t>‹#›</a:t>
            </a:fld>
            <a:endParaRPr lang="en-US"/>
          </a:p>
        </p:txBody>
      </p:sp>
    </p:spTree>
    <p:extLst>
      <p:ext uri="{BB962C8B-B14F-4D97-AF65-F5344CB8AC3E}">
        <p14:creationId xmlns:p14="http://schemas.microsoft.com/office/powerpoint/2010/main" val="25289169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4F53ACE-9916-9F48-B5D1-B34AABC5A2CC}"/>
              </a:ext>
            </a:extLst>
          </p:cNvPr>
          <p:cNvSpPr>
            <a:spLocks noGrp="1"/>
          </p:cNvSpPr>
          <p:nvPr>
            <p:ph type="dt" sz="half" idx="10"/>
          </p:nvPr>
        </p:nvSpPr>
        <p:spPr/>
        <p:txBody>
          <a:bodyPr/>
          <a:lstStyle/>
          <a:p>
            <a:fld id="{90499B5F-7AC5-A348-B9B8-26F7FB0D12C7}" type="datetimeFigureOut">
              <a:rPr lang="en-US" smtClean="0"/>
              <a:t>6/9/25</a:t>
            </a:fld>
            <a:endParaRPr lang="en-US"/>
          </a:p>
        </p:txBody>
      </p:sp>
      <p:sp>
        <p:nvSpPr>
          <p:cNvPr id="3" name="Footer Placeholder 2">
            <a:extLst>
              <a:ext uri="{FF2B5EF4-FFF2-40B4-BE49-F238E27FC236}">
                <a16:creationId xmlns:a16="http://schemas.microsoft.com/office/drawing/2014/main" id="{2F7C0B78-1893-AA47-837C-23A19166022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7C83481-99B4-6345-8512-F65EDE755019}"/>
              </a:ext>
            </a:extLst>
          </p:cNvPr>
          <p:cNvSpPr>
            <a:spLocks noGrp="1"/>
          </p:cNvSpPr>
          <p:nvPr>
            <p:ph type="sldNum" sz="quarter" idx="12"/>
          </p:nvPr>
        </p:nvSpPr>
        <p:spPr/>
        <p:txBody>
          <a:bodyPr/>
          <a:lstStyle/>
          <a:p>
            <a:fld id="{B7899BBD-9EEC-3244-A7C1-BA8FC056F012}" type="slidenum">
              <a:rPr lang="en-US" smtClean="0"/>
              <a:t>‹#›</a:t>
            </a:fld>
            <a:endParaRPr lang="en-US"/>
          </a:p>
        </p:txBody>
      </p:sp>
    </p:spTree>
    <p:extLst>
      <p:ext uri="{BB962C8B-B14F-4D97-AF65-F5344CB8AC3E}">
        <p14:creationId xmlns:p14="http://schemas.microsoft.com/office/powerpoint/2010/main" val="1578696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C6E51-DB9F-3D40-A4BD-1A37AB8023E1}"/>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E42C75F-5222-DE4D-A60A-BB359BBE7DA3}"/>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A513E51-AEC4-EA42-865D-89EC8DF42115}"/>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F60BB8-08EF-D74D-AB0F-08347371DE7E}"/>
              </a:ext>
            </a:extLst>
          </p:cNvPr>
          <p:cNvSpPr>
            <a:spLocks noGrp="1"/>
          </p:cNvSpPr>
          <p:nvPr>
            <p:ph type="dt" sz="half" idx="10"/>
          </p:nvPr>
        </p:nvSpPr>
        <p:spPr/>
        <p:txBody>
          <a:bodyPr/>
          <a:lstStyle/>
          <a:p>
            <a:fld id="{90499B5F-7AC5-A348-B9B8-26F7FB0D12C7}" type="datetimeFigureOut">
              <a:rPr lang="en-US" smtClean="0"/>
              <a:t>6/9/25</a:t>
            </a:fld>
            <a:endParaRPr lang="en-US"/>
          </a:p>
        </p:txBody>
      </p:sp>
      <p:sp>
        <p:nvSpPr>
          <p:cNvPr id="6" name="Footer Placeholder 5">
            <a:extLst>
              <a:ext uri="{FF2B5EF4-FFF2-40B4-BE49-F238E27FC236}">
                <a16:creationId xmlns:a16="http://schemas.microsoft.com/office/drawing/2014/main" id="{A2EF8FBC-86E0-C945-BDFD-57FCD09D42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CAD276-47B3-8C4C-A1BA-79F556E67618}"/>
              </a:ext>
            </a:extLst>
          </p:cNvPr>
          <p:cNvSpPr>
            <a:spLocks noGrp="1"/>
          </p:cNvSpPr>
          <p:nvPr>
            <p:ph type="sldNum" sz="quarter" idx="12"/>
          </p:nvPr>
        </p:nvSpPr>
        <p:spPr/>
        <p:txBody>
          <a:bodyPr/>
          <a:lstStyle/>
          <a:p>
            <a:fld id="{B7899BBD-9EEC-3244-A7C1-BA8FC056F012}" type="slidenum">
              <a:rPr lang="en-US" smtClean="0"/>
              <a:t>‹#›</a:t>
            </a:fld>
            <a:endParaRPr lang="en-US"/>
          </a:p>
        </p:txBody>
      </p:sp>
    </p:spTree>
    <p:extLst>
      <p:ext uri="{BB962C8B-B14F-4D97-AF65-F5344CB8AC3E}">
        <p14:creationId xmlns:p14="http://schemas.microsoft.com/office/powerpoint/2010/main" val="32500087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DCB92-AF0A-8645-865B-FC8A77ACB0A9}"/>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DCDAAF4-8AD0-704B-A93F-4D95A56140CE}"/>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16841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4C8ED-25B9-E349-9D4B-07CF115060A2}"/>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728CAD2-7868-8D40-AD60-E8F50A93D6B3}"/>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3841641-1A6A-1A46-BB16-319B1FEDF4C4}"/>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CA95FA-07F9-5944-B1F2-70501E960ED8}"/>
              </a:ext>
            </a:extLst>
          </p:cNvPr>
          <p:cNvSpPr>
            <a:spLocks noGrp="1"/>
          </p:cNvSpPr>
          <p:nvPr>
            <p:ph type="dt" sz="half" idx="10"/>
          </p:nvPr>
        </p:nvSpPr>
        <p:spPr/>
        <p:txBody>
          <a:bodyPr/>
          <a:lstStyle/>
          <a:p>
            <a:fld id="{90499B5F-7AC5-A348-B9B8-26F7FB0D12C7}" type="datetimeFigureOut">
              <a:rPr lang="en-US" smtClean="0"/>
              <a:t>6/9/25</a:t>
            </a:fld>
            <a:endParaRPr lang="en-US"/>
          </a:p>
        </p:txBody>
      </p:sp>
      <p:sp>
        <p:nvSpPr>
          <p:cNvPr id="6" name="Footer Placeholder 5">
            <a:extLst>
              <a:ext uri="{FF2B5EF4-FFF2-40B4-BE49-F238E27FC236}">
                <a16:creationId xmlns:a16="http://schemas.microsoft.com/office/drawing/2014/main" id="{75D3ACB4-2BAD-564F-8BC7-083CF1055F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ABF5A9-42D8-034B-8955-9B5855560FA5}"/>
              </a:ext>
            </a:extLst>
          </p:cNvPr>
          <p:cNvSpPr>
            <a:spLocks noGrp="1"/>
          </p:cNvSpPr>
          <p:nvPr>
            <p:ph type="sldNum" sz="quarter" idx="12"/>
          </p:nvPr>
        </p:nvSpPr>
        <p:spPr/>
        <p:txBody>
          <a:bodyPr/>
          <a:lstStyle/>
          <a:p>
            <a:fld id="{B7899BBD-9EEC-3244-A7C1-BA8FC056F012}" type="slidenum">
              <a:rPr lang="en-US" smtClean="0"/>
              <a:t>‹#›</a:t>
            </a:fld>
            <a:endParaRPr lang="en-US"/>
          </a:p>
        </p:txBody>
      </p:sp>
    </p:spTree>
    <p:extLst>
      <p:ext uri="{BB962C8B-B14F-4D97-AF65-F5344CB8AC3E}">
        <p14:creationId xmlns:p14="http://schemas.microsoft.com/office/powerpoint/2010/main" val="37294935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2C17C-BE6B-C643-BFAB-3217F96A2AD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BF4FB1B-A678-5D4C-80FA-3DD3AD8543E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D241C4-6C09-AA41-9013-56680608E123}"/>
              </a:ext>
            </a:extLst>
          </p:cNvPr>
          <p:cNvSpPr>
            <a:spLocks noGrp="1"/>
          </p:cNvSpPr>
          <p:nvPr>
            <p:ph type="dt" sz="half" idx="10"/>
          </p:nvPr>
        </p:nvSpPr>
        <p:spPr/>
        <p:txBody>
          <a:bodyPr/>
          <a:lstStyle/>
          <a:p>
            <a:fld id="{90499B5F-7AC5-A348-B9B8-26F7FB0D12C7}" type="datetimeFigureOut">
              <a:rPr lang="en-US" smtClean="0"/>
              <a:t>6/9/25</a:t>
            </a:fld>
            <a:endParaRPr lang="en-US"/>
          </a:p>
        </p:txBody>
      </p:sp>
      <p:sp>
        <p:nvSpPr>
          <p:cNvPr id="5" name="Footer Placeholder 4">
            <a:extLst>
              <a:ext uri="{FF2B5EF4-FFF2-40B4-BE49-F238E27FC236}">
                <a16:creationId xmlns:a16="http://schemas.microsoft.com/office/drawing/2014/main" id="{6C58EE67-56A1-2349-86D1-8B057816E4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883042-8E76-CC41-8950-54EA3BBA50D2}"/>
              </a:ext>
            </a:extLst>
          </p:cNvPr>
          <p:cNvSpPr>
            <a:spLocks noGrp="1"/>
          </p:cNvSpPr>
          <p:nvPr>
            <p:ph type="sldNum" sz="quarter" idx="12"/>
          </p:nvPr>
        </p:nvSpPr>
        <p:spPr/>
        <p:txBody>
          <a:bodyPr/>
          <a:lstStyle/>
          <a:p>
            <a:fld id="{B7899BBD-9EEC-3244-A7C1-BA8FC056F012}" type="slidenum">
              <a:rPr lang="en-US" smtClean="0"/>
              <a:t>‹#›</a:t>
            </a:fld>
            <a:endParaRPr lang="en-US"/>
          </a:p>
        </p:txBody>
      </p:sp>
    </p:spTree>
    <p:extLst>
      <p:ext uri="{BB962C8B-B14F-4D97-AF65-F5344CB8AC3E}">
        <p14:creationId xmlns:p14="http://schemas.microsoft.com/office/powerpoint/2010/main" val="27891671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4B2092-033D-E044-8406-8935B7AF59A0}"/>
              </a:ext>
            </a:extLst>
          </p:cNvPr>
          <p:cNvSpPr>
            <a:spLocks noGrp="1"/>
          </p:cNvSpPr>
          <p:nvPr>
            <p:ph type="title" orient="vert"/>
          </p:nvPr>
        </p:nvSpPr>
        <p:spPr>
          <a:xfrm>
            <a:off x="6543675" y="274638"/>
            <a:ext cx="1971675" cy="435768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CCC534-E45B-CC4F-8DDE-53514AC321C8}"/>
              </a:ext>
            </a:extLst>
          </p:cNvPr>
          <p:cNvSpPr>
            <a:spLocks noGrp="1"/>
          </p:cNvSpPr>
          <p:nvPr>
            <p:ph type="body" orient="vert" idx="1"/>
          </p:nvPr>
        </p:nvSpPr>
        <p:spPr>
          <a:xfrm>
            <a:off x="628650" y="274638"/>
            <a:ext cx="5762625" cy="435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61B1F7-7033-4F40-B417-B94F710D7B75}"/>
              </a:ext>
            </a:extLst>
          </p:cNvPr>
          <p:cNvSpPr>
            <a:spLocks noGrp="1"/>
          </p:cNvSpPr>
          <p:nvPr>
            <p:ph type="dt" sz="half" idx="10"/>
          </p:nvPr>
        </p:nvSpPr>
        <p:spPr/>
        <p:txBody>
          <a:bodyPr/>
          <a:lstStyle/>
          <a:p>
            <a:fld id="{90499B5F-7AC5-A348-B9B8-26F7FB0D12C7}" type="datetimeFigureOut">
              <a:rPr lang="en-US" smtClean="0"/>
              <a:t>6/9/25</a:t>
            </a:fld>
            <a:endParaRPr lang="en-US"/>
          </a:p>
        </p:txBody>
      </p:sp>
      <p:sp>
        <p:nvSpPr>
          <p:cNvPr id="5" name="Footer Placeholder 4">
            <a:extLst>
              <a:ext uri="{FF2B5EF4-FFF2-40B4-BE49-F238E27FC236}">
                <a16:creationId xmlns:a16="http://schemas.microsoft.com/office/drawing/2014/main" id="{1218C9C5-16DA-6C44-9EF4-22F31028A2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C0669D-A250-4B4E-A2AA-1B10CEEABA44}"/>
              </a:ext>
            </a:extLst>
          </p:cNvPr>
          <p:cNvSpPr>
            <a:spLocks noGrp="1"/>
          </p:cNvSpPr>
          <p:nvPr>
            <p:ph type="sldNum" sz="quarter" idx="12"/>
          </p:nvPr>
        </p:nvSpPr>
        <p:spPr/>
        <p:txBody>
          <a:bodyPr/>
          <a:lstStyle/>
          <a:p>
            <a:fld id="{B7899BBD-9EEC-3244-A7C1-BA8FC056F012}" type="slidenum">
              <a:rPr lang="en-US" smtClean="0"/>
              <a:t>‹#›</a:t>
            </a:fld>
            <a:endParaRPr lang="en-US"/>
          </a:p>
        </p:txBody>
      </p:sp>
    </p:spTree>
    <p:extLst>
      <p:ext uri="{BB962C8B-B14F-4D97-AF65-F5344CB8AC3E}">
        <p14:creationId xmlns:p14="http://schemas.microsoft.com/office/powerpoint/2010/main" val="38771056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42B69-0C2B-5149-BCF1-3FB15FB2DB5F}"/>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D95C3A97-9CEE-4243-8915-7FE128C8020B}"/>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132412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09758-3E22-194F-BCEE-896D7A905CEE}"/>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3733B43-4267-8F4E-8A10-F1E8DB803768}"/>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37AA351-5789-3E4E-A8E2-B17B8C42EECB}"/>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76709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00A6C-EBE2-EC47-BE68-5AF4F4BD059C}"/>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F4089BD-D67A-6648-B135-747B5B548DAA}"/>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1EAADBCD-D350-F24A-AF21-65B4BCD975AD}"/>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A0AF5FD-E2B8-F746-91B2-1D0381CB237C}"/>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95C66660-66C4-6346-B412-69C3FA3A70AD}"/>
              </a:ext>
            </a:extLst>
          </p:cNvPr>
          <p:cNvSpPr>
            <a:spLocks noGrp="1"/>
          </p:cNvSpPr>
          <p:nvPr>
            <p:ph sz="quarter" idx="4"/>
          </p:nvPr>
        </p:nvSpPr>
        <p:spPr>
          <a:xfrm>
            <a:off x="4629150"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60321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A01D1-4182-9447-A538-ADA7A83B2D41}"/>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41487725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Oswald"/>
              <a:buNone/>
              <a:defRPr sz="2800" b="0"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2800"/>
              <a:buFont typeface="Oswald"/>
              <a:buNone/>
              <a:defRPr sz="2800" b="0"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2800"/>
              <a:buFont typeface="Oswald"/>
              <a:buNone/>
              <a:defRPr sz="2800" b="0"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2800"/>
              <a:buFont typeface="Oswald"/>
              <a:buNone/>
              <a:defRPr sz="2800" b="0"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2800"/>
              <a:buFont typeface="Oswald"/>
              <a:buNone/>
              <a:defRPr sz="2800" b="0"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2800"/>
              <a:buFont typeface="Oswald"/>
              <a:buNone/>
              <a:defRPr sz="2800" b="0"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2800"/>
              <a:buFont typeface="Oswald"/>
              <a:buNone/>
              <a:defRPr sz="2800" b="0"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2800"/>
              <a:buFont typeface="Oswald"/>
              <a:buNone/>
              <a:defRPr sz="2800" b="0"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2800"/>
              <a:buFont typeface="Oswald"/>
              <a:buNone/>
              <a:defRPr sz="2800" b="0" i="0" u="none" strike="noStrike" cap="none">
                <a:solidFill>
                  <a:schemeClr val="dk1"/>
                </a:solidFill>
                <a:latin typeface="Oswald"/>
                <a:ea typeface="Oswald"/>
                <a:cs typeface="Oswald"/>
                <a:sym typeface="Oswal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Oswald"/>
              <a:buChar char="●"/>
              <a:defRPr sz="1800" b="0" i="0" u="none" strike="noStrike" cap="none">
                <a:solidFill>
                  <a:schemeClr val="dk2"/>
                </a:solidFill>
                <a:latin typeface="Oswald"/>
                <a:ea typeface="Oswald"/>
                <a:cs typeface="Oswald"/>
                <a:sym typeface="Oswald"/>
              </a:defRPr>
            </a:lvl1pPr>
            <a:lvl2pPr marL="914400" marR="0" lvl="1" indent="-317500" algn="l" rtl="0">
              <a:lnSpc>
                <a:spcPct val="115000"/>
              </a:lnSpc>
              <a:spcBef>
                <a:spcPts val="1600"/>
              </a:spcBef>
              <a:spcAft>
                <a:spcPts val="0"/>
              </a:spcAft>
              <a:buClr>
                <a:schemeClr val="dk2"/>
              </a:buClr>
              <a:buSzPts val="1400"/>
              <a:buFont typeface="Oswald"/>
              <a:buChar char="○"/>
              <a:defRPr sz="1400" b="0" i="0" u="none" strike="noStrike" cap="none">
                <a:solidFill>
                  <a:schemeClr val="dk2"/>
                </a:solidFill>
                <a:latin typeface="Oswald"/>
                <a:ea typeface="Oswald"/>
                <a:cs typeface="Oswald"/>
                <a:sym typeface="Oswald"/>
              </a:defRPr>
            </a:lvl2pPr>
            <a:lvl3pPr marL="1371600" marR="0" lvl="2" indent="-317500" algn="l" rtl="0">
              <a:lnSpc>
                <a:spcPct val="115000"/>
              </a:lnSpc>
              <a:spcBef>
                <a:spcPts val="1600"/>
              </a:spcBef>
              <a:spcAft>
                <a:spcPts val="0"/>
              </a:spcAft>
              <a:buClr>
                <a:schemeClr val="dk2"/>
              </a:buClr>
              <a:buSzPts val="1400"/>
              <a:buFont typeface="Oswald"/>
              <a:buChar char="■"/>
              <a:defRPr sz="1400" b="0" i="0" u="none" strike="noStrike" cap="none">
                <a:solidFill>
                  <a:schemeClr val="dk2"/>
                </a:solidFill>
                <a:latin typeface="Oswald"/>
                <a:ea typeface="Oswald"/>
                <a:cs typeface="Oswald"/>
                <a:sym typeface="Oswald"/>
              </a:defRPr>
            </a:lvl3pPr>
            <a:lvl4pPr marL="1828800" marR="0" lvl="3" indent="-317500" algn="l" rtl="0">
              <a:lnSpc>
                <a:spcPct val="115000"/>
              </a:lnSpc>
              <a:spcBef>
                <a:spcPts val="1600"/>
              </a:spcBef>
              <a:spcAft>
                <a:spcPts val="0"/>
              </a:spcAft>
              <a:buClr>
                <a:schemeClr val="dk2"/>
              </a:buClr>
              <a:buSzPts val="1400"/>
              <a:buFont typeface="Oswald"/>
              <a:buChar char="●"/>
              <a:defRPr sz="1400" b="0" i="0" u="none" strike="noStrike" cap="none">
                <a:solidFill>
                  <a:schemeClr val="dk2"/>
                </a:solidFill>
                <a:latin typeface="Oswald"/>
                <a:ea typeface="Oswald"/>
                <a:cs typeface="Oswald"/>
                <a:sym typeface="Oswald"/>
              </a:defRPr>
            </a:lvl4pPr>
            <a:lvl5pPr marL="2286000" marR="0" lvl="4" indent="-317500" algn="l" rtl="0">
              <a:lnSpc>
                <a:spcPct val="115000"/>
              </a:lnSpc>
              <a:spcBef>
                <a:spcPts val="1600"/>
              </a:spcBef>
              <a:spcAft>
                <a:spcPts val="0"/>
              </a:spcAft>
              <a:buClr>
                <a:schemeClr val="dk2"/>
              </a:buClr>
              <a:buSzPts val="1400"/>
              <a:buFont typeface="Oswald"/>
              <a:buChar char="○"/>
              <a:defRPr sz="1400" b="0" i="0" u="none" strike="noStrike" cap="none">
                <a:solidFill>
                  <a:schemeClr val="dk2"/>
                </a:solidFill>
                <a:latin typeface="Oswald"/>
                <a:ea typeface="Oswald"/>
                <a:cs typeface="Oswald"/>
                <a:sym typeface="Oswald"/>
              </a:defRPr>
            </a:lvl5pPr>
            <a:lvl6pPr marL="2743200" marR="0" lvl="5" indent="-317500" algn="l" rtl="0">
              <a:lnSpc>
                <a:spcPct val="115000"/>
              </a:lnSpc>
              <a:spcBef>
                <a:spcPts val="1600"/>
              </a:spcBef>
              <a:spcAft>
                <a:spcPts val="0"/>
              </a:spcAft>
              <a:buClr>
                <a:schemeClr val="dk2"/>
              </a:buClr>
              <a:buSzPts val="1400"/>
              <a:buFont typeface="Oswald"/>
              <a:buChar char="■"/>
              <a:defRPr sz="1400" b="0" i="0" u="none" strike="noStrike" cap="none">
                <a:solidFill>
                  <a:schemeClr val="dk2"/>
                </a:solidFill>
                <a:latin typeface="Oswald"/>
                <a:ea typeface="Oswald"/>
                <a:cs typeface="Oswald"/>
                <a:sym typeface="Oswald"/>
              </a:defRPr>
            </a:lvl6pPr>
            <a:lvl7pPr marL="3200400" marR="0" lvl="6" indent="-317500" algn="l" rtl="0">
              <a:lnSpc>
                <a:spcPct val="115000"/>
              </a:lnSpc>
              <a:spcBef>
                <a:spcPts val="1600"/>
              </a:spcBef>
              <a:spcAft>
                <a:spcPts val="0"/>
              </a:spcAft>
              <a:buClr>
                <a:schemeClr val="dk2"/>
              </a:buClr>
              <a:buSzPts val="1400"/>
              <a:buFont typeface="Oswald"/>
              <a:buChar char="●"/>
              <a:defRPr sz="1400" b="0" i="0" u="none" strike="noStrike" cap="none">
                <a:solidFill>
                  <a:schemeClr val="dk2"/>
                </a:solidFill>
                <a:latin typeface="Oswald"/>
                <a:ea typeface="Oswald"/>
                <a:cs typeface="Oswald"/>
                <a:sym typeface="Oswald"/>
              </a:defRPr>
            </a:lvl7pPr>
            <a:lvl8pPr marL="3657600" marR="0" lvl="7" indent="-317500" algn="l" rtl="0">
              <a:lnSpc>
                <a:spcPct val="115000"/>
              </a:lnSpc>
              <a:spcBef>
                <a:spcPts val="1600"/>
              </a:spcBef>
              <a:spcAft>
                <a:spcPts val="0"/>
              </a:spcAft>
              <a:buClr>
                <a:schemeClr val="dk2"/>
              </a:buClr>
              <a:buSzPts val="1400"/>
              <a:buFont typeface="Oswald"/>
              <a:buChar char="○"/>
              <a:defRPr sz="1400" b="0" i="0" u="none" strike="noStrike" cap="none">
                <a:solidFill>
                  <a:schemeClr val="dk2"/>
                </a:solidFill>
                <a:latin typeface="Oswald"/>
                <a:ea typeface="Oswald"/>
                <a:cs typeface="Oswald"/>
                <a:sym typeface="Oswald"/>
              </a:defRPr>
            </a:lvl8pPr>
            <a:lvl9pPr marL="4114800" marR="0" lvl="8" indent="-317500" algn="l" rtl="0">
              <a:lnSpc>
                <a:spcPct val="115000"/>
              </a:lnSpc>
              <a:spcBef>
                <a:spcPts val="1600"/>
              </a:spcBef>
              <a:spcAft>
                <a:spcPts val="1600"/>
              </a:spcAft>
              <a:buClr>
                <a:schemeClr val="dk2"/>
              </a:buClr>
              <a:buSzPts val="1400"/>
              <a:buFont typeface="Oswald"/>
              <a:buChar char="■"/>
              <a:defRPr sz="1400" b="0" i="0" u="none" strike="noStrike" cap="none">
                <a:solidFill>
                  <a:schemeClr val="dk2"/>
                </a:solidFill>
                <a:latin typeface="Oswald"/>
                <a:ea typeface="Oswald"/>
                <a:cs typeface="Oswald"/>
                <a:sym typeface="Oswald"/>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701"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52" r:id="rId16"/>
    <p:sldLayoutId id="2147483653"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714" r:id="rId3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80BA40-0765-9C43-806C-FE2700E52BC2}"/>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4C89CD5-CE7A-264B-8CA9-076B423A2CE7}"/>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A45B38-69AB-694A-98AD-49AA61EA86B7}"/>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BD780785-F202-AD43-9FEF-0C73DC0F643F}" type="datetimeFigureOut">
              <a:rPr lang="en-US" smtClean="0"/>
              <a:t>6/9/25</a:t>
            </a:fld>
            <a:endParaRPr lang="en-US"/>
          </a:p>
        </p:txBody>
      </p:sp>
      <p:sp>
        <p:nvSpPr>
          <p:cNvPr id="5" name="Footer Placeholder 4">
            <a:extLst>
              <a:ext uri="{FF2B5EF4-FFF2-40B4-BE49-F238E27FC236}">
                <a16:creationId xmlns:a16="http://schemas.microsoft.com/office/drawing/2014/main" id="{31CACD90-2A0B-AE49-8499-C024E8B08F5A}"/>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5CB0686-FF13-DD40-AB05-AF438BD1B9F3}"/>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FA9F0E87-C1A5-FA40-A573-0DBC2A893F73}" type="slidenum">
              <a:rPr lang="en-US" smtClean="0"/>
              <a:t>‹#›</a:t>
            </a:fld>
            <a:endParaRPr lang="en-US"/>
          </a:p>
        </p:txBody>
      </p:sp>
    </p:spTree>
    <p:extLst>
      <p:ext uri="{BB962C8B-B14F-4D97-AF65-F5344CB8AC3E}">
        <p14:creationId xmlns:p14="http://schemas.microsoft.com/office/powerpoint/2010/main" val="1413081264"/>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95CCF0-FD04-0041-A6B8-EE359AF81185}"/>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B058740-130D-FC4B-B74C-5BB354D4EB30}"/>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5698A6-40ED-D64F-8900-904516167885}"/>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90499B5F-7AC5-A348-B9B8-26F7FB0D12C7}" type="datetimeFigureOut">
              <a:rPr lang="en-US" smtClean="0"/>
              <a:t>6/9/25</a:t>
            </a:fld>
            <a:endParaRPr lang="en-US"/>
          </a:p>
        </p:txBody>
      </p:sp>
      <p:sp>
        <p:nvSpPr>
          <p:cNvPr id="5" name="Footer Placeholder 4">
            <a:extLst>
              <a:ext uri="{FF2B5EF4-FFF2-40B4-BE49-F238E27FC236}">
                <a16:creationId xmlns:a16="http://schemas.microsoft.com/office/drawing/2014/main" id="{95A1F24A-0FDD-6940-9879-C4596FA24715}"/>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A7F16DD-88B2-FC4A-93B6-F7333A65DFE7}"/>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B7899BBD-9EEC-3244-A7C1-BA8FC056F012}" type="slidenum">
              <a:rPr lang="en-US" smtClean="0"/>
              <a:t>‹#›</a:t>
            </a:fld>
            <a:endParaRPr lang="en-US"/>
          </a:p>
        </p:txBody>
      </p:sp>
    </p:spTree>
    <p:extLst>
      <p:ext uri="{BB962C8B-B14F-4D97-AF65-F5344CB8AC3E}">
        <p14:creationId xmlns:p14="http://schemas.microsoft.com/office/powerpoint/2010/main" val="515171351"/>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30.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45.png"/><Relationship Id="rId7" Type="http://schemas.openxmlformats.org/officeDocument/2006/relationships/image" Target="../media/image37.png"/><Relationship Id="rId12" Type="http://schemas.openxmlformats.org/officeDocument/2006/relationships/image" Target="../media/image49.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48.png"/><Relationship Id="rId5" Type="http://schemas.openxmlformats.org/officeDocument/2006/relationships/image" Target="../media/image4.png"/><Relationship Id="rId10" Type="http://schemas.openxmlformats.org/officeDocument/2006/relationships/image" Target="../media/image47.png"/><Relationship Id="rId4" Type="http://schemas.openxmlformats.org/officeDocument/2006/relationships/image" Target="../media/image3.png"/><Relationship Id="rId9" Type="http://schemas.openxmlformats.org/officeDocument/2006/relationships/image" Target="../media/image46.jpe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mailto:Thomas.Hanisco@nasa.gov" TargetMode="External"/><Relationship Id="rId5" Type="http://schemas.openxmlformats.org/officeDocument/2006/relationships/hyperlink" Target="https://www.pandonia-global-network.org/" TargetMode="Externa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hyperlink" Target="http://blickv.pandonia-global-network.org/"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6"/>
        <p:cNvGrpSpPr/>
        <p:nvPr/>
      </p:nvGrpSpPr>
      <p:grpSpPr>
        <a:xfrm>
          <a:off x="0" y="0"/>
          <a:ext cx="0" cy="0"/>
          <a:chOff x="0" y="0"/>
          <a:chExt cx="0" cy="0"/>
        </a:xfrm>
      </p:grpSpPr>
      <p:pic>
        <p:nvPicPr>
          <p:cNvPr id="47" name="Google Shape;47;p10"/>
          <p:cNvPicPr preferRelativeResize="0"/>
          <p:nvPr/>
        </p:nvPicPr>
        <p:blipFill>
          <a:blip r:embed="rId3">
            <a:alphaModFix/>
          </a:blip>
          <a:stretch>
            <a:fillRect/>
          </a:stretch>
        </p:blipFill>
        <p:spPr>
          <a:xfrm>
            <a:off x="0" y="702525"/>
            <a:ext cx="9144003" cy="5835546"/>
          </a:xfrm>
          <a:prstGeom prst="rect">
            <a:avLst/>
          </a:prstGeom>
          <a:noFill/>
          <a:ln>
            <a:noFill/>
          </a:ln>
        </p:spPr>
      </p:pic>
      <p:sp>
        <p:nvSpPr>
          <p:cNvPr id="49" name="Google Shape;49;p10"/>
          <p:cNvSpPr/>
          <p:nvPr/>
        </p:nvSpPr>
        <p:spPr>
          <a:xfrm>
            <a:off x="363645" y="4145325"/>
            <a:ext cx="1235100" cy="792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50;p10"/>
          <p:cNvSpPr/>
          <p:nvPr/>
        </p:nvSpPr>
        <p:spPr>
          <a:xfrm>
            <a:off x="-4" y="4765400"/>
            <a:ext cx="9144003" cy="13398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 name="Google Shape;51;p10"/>
          <p:cNvSpPr txBox="1">
            <a:spLocks noGrp="1"/>
          </p:cNvSpPr>
          <p:nvPr>
            <p:ph type="subTitle" idx="4294967295"/>
          </p:nvPr>
        </p:nvSpPr>
        <p:spPr>
          <a:xfrm>
            <a:off x="253457" y="4226209"/>
            <a:ext cx="8520600" cy="7926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chemeClr val="dk2"/>
              </a:buClr>
              <a:buSzPts val="1800"/>
              <a:buFont typeface="Oswald"/>
              <a:buNone/>
            </a:pPr>
            <a:r>
              <a:rPr lang="en-US" dirty="0"/>
              <a:t>11-June, 2025</a:t>
            </a:r>
            <a:endParaRPr sz="1800" b="0" i="0" u="none" strike="noStrike" cap="none" dirty="0">
              <a:solidFill>
                <a:schemeClr val="dk2"/>
              </a:solidFill>
              <a:latin typeface="Oswald"/>
              <a:ea typeface="Oswald"/>
              <a:cs typeface="Oswald"/>
              <a:sym typeface="Oswald"/>
            </a:endParaRPr>
          </a:p>
          <a:p>
            <a:pPr marL="0" marR="0" lvl="0" indent="0" algn="ctr" rtl="0">
              <a:lnSpc>
                <a:spcPct val="115000"/>
              </a:lnSpc>
              <a:spcBef>
                <a:spcPts val="0"/>
              </a:spcBef>
              <a:spcAft>
                <a:spcPts val="0"/>
              </a:spcAft>
              <a:buClr>
                <a:schemeClr val="dk2"/>
              </a:buClr>
              <a:buSzPts val="1800"/>
              <a:buFont typeface="Oswald"/>
              <a:buNone/>
            </a:pPr>
            <a:r>
              <a:rPr lang="en-US" dirty="0"/>
              <a:t>CEOS AC-VC meeting</a:t>
            </a:r>
            <a:endParaRPr dirty="0"/>
          </a:p>
        </p:txBody>
      </p:sp>
      <p:sp>
        <p:nvSpPr>
          <p:cNvPr id="48" name="Google Shape;48;p10"/>
          <p:cNvSpPr txBox="1">
            <a:spLocks noGrp="1"/>
          </p:cNvSpPr>
          <p:nvPr>
            <p:ph type="ctrTitle" idx="4294967295"/>
          </p:nvPr>
        </p:nvSpPr>
        <p:spPr>
          <a:xfrm>
            <a:off x="783329" y="621029"/>
            <a:ext cx="7520412" cy="3723905"/>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2800"/>
              <a:buFont typeface="Oswald"/>
              <a:buNone/>
            </a:pPr>
            <a:r>
              <a:rPr lang="en-US" sz="2400" b="0" i="0" u="none" strike="noStrike" dirty="0">
                <a:solidFill>
                  <a:srgbClr val="000000"/>
                </a:solidFill>
                <a:effectLst/>
                <a:latin typeface="Aptos" panose="020B0004020202020204" pitchFamily="34" charset="0"/>
              </a:rPr>
              <a:t>Validation and support of space-based measurements with the </a:t>
            </a:r>
            <a:r>
              <a:rPr lang="en-US" sz="2400" b="0" i="0" u="none" strike="noStrike" dirty="0" err="1">
                <a:solidFill>
                  <a:srgbClr val="000000"/>
                </a:solidFill>
                <a:effectLst/>
                <a:latin typeface="Aptos" panose="020B0004020202020204" pitchFamily="34" charset="0"/>
              </a:rPr>
              <a:t>Pandonia</a:t>
            </a:r>
            <a:r>
              <a:rPr lang="en-US" sz="2400" b="0" i="0" u="none" strike="noStrike" dirty="0">
                <a:solidFill>
                  <a:srgbClr val="000000"/>
                </a:solidFill>
                <a:effectLst/>
                <a:latin typeface="Aptos" panose="020B0004020202020204" pitchFamily="34" charset="0"/>
              </a:rPr>
              <a:t> Global Network of ground-based spectrometers</a:t>
            </a:r>
            <a:br>
              <a:rPr lang="en" sz="3600" b="0" i="0" u="none" strike="noStrike" cap="none" dirty="0">
                <a:solidFill>
                  <a:schemeClr val="dk1"/>
                </a:solidFill>
                <a:latin typeface="Oswald"/>
                <a:ea typeface="Oswald"/>
                <a:cs typeface="Oswald"/>
                <a:sym typeface="Oswald"/>
              </a:rPr>
            </a:br>
            <a:endParaRPr sz="1400" b="0" i="0" u="none" strike="noStrike" cap="none" dirty="0">
              <a:solidFill>
                <a:schemeClr val="dk1"/>
              </a:solidFill>
              <a:latin typeface="+mn-lt"/>
              <a:ea typeface="Oswald"/>
              <a:cs typeface="Oswald"/>
              <a:sym typeface="Oswald"/>
            </a:endParaRPr>
          </a:p>
          <a:p>
            <a:r>
              <a:rPr lang="en-US" sz="1050" b="1" i="0" u="none" strike="noStrike" dirty="0">
                <a:effectLst/>
                <a:latin typeface="Open Sans" panose="020B0606030504020204" pitchFamily="34" charset="0"/>
              </a:rPr>
              <a:t>Thomas Hanisco</a:t>
            </a:r>
            <a:r>
              <a:rPr lang="en-US" sz="1050" b="0" i="0" u="none" strike="noStrike" baseline="30000" dirty="0">
                <a:effectLst/>
                <a:latin typeface="Open Sans" panose="020B0606030504020204" pitchFamily="34" charset="0"/>
              </a:rPr>
              <a:t>1</a:t>
            </a:r>
            <a:r>
              <a:rPr lang="en-US" sz="1050" b="0" i="0" u="none" strike="noStrike" dirty="0">
                <a:effectLst/>
                <a:latin typeface="Open Sans" panose="020B0606030504020204" pitchFamily="34" charset="0"/>
              </a:rPr>
              <a:t>, </a:t>
            </a:r>
            <a:r>
              <a:rPr lang="en-US" sz="1050" dirty="0">
                <a:latin typeface="Open Sans" panose="020B0606030504020204" pitchFamily="34" charset="0"/>
              </a:rPr>
              <a:t>Alexander Cede</a:t>
            </a:r>
            <a:r>
              <a:rPr lang="en-US" sz="1050" baseline="30000" dirty="0">
                <a:latin typeface="Open Sans" panose="020B0606030504020204" pitchFamily="34" charset="0"/>
              </a:rPr>
              <a:t>1,3,5</a:t>
            </a:r>
            <a:r>
              <a:rPr lang="en-US" sz="1050" dirty="0">
                <a:latin typeface="Open Sans" panose="020B0606030504020204" pitchFamily="34" charset="0"/>
              </a:rPr>
              <a:t>, Nader </a:t>
            </a:r>
            <a:r>
              <a:rPr lang="en-US" sz="1050" b="0" i="0" u="none" strike="noStrike" dirty="0">
                <a:effectLst/>
                <a:latin typeface="Open Sans" panose="020B0606030504020204" pitchFamily="34" charset="0"/>
              </a:rPr>
              <a:t>Abuhassan</a:t>
            </a:r>
            <a:r>
              <a:rPr lang="en-US" sz="1050" b="0" i="0" u="none" strike="noStrike" baseline="30000" dirty="0">
                <a:effectLst/>
                <a:latin typeface="Open Sans" panose="020B0606030504020204" pitchFamily="34" charset="0"/>
              </a:rPr>
              <a:t>1,2,3</a:t>
            </a:r>
            <a:r>
              <a:rPr lang="en-US" sz="1050" b="0" i="0" u="none" strike="noStrike" dirty="0">
                <a:effectLst/>
                <a:latin typeface="Open Sans" panose="020B0606030504020204" pitchFamily="34" charset="0"/>
              </a:rPr>
              <a:t>, Stefano Casadio</a:t>
            </a:r>
            <a:r>
              <a:rPr lang="en-US" sz="1050" b="0" i="0" u="none" strike="noStrike" baseline="30000" dirty="0">
                <a:effectLst/>
                <a:latin typeface="Open Sans" panose="020B0606030504020204" pitchFamily="34" charset="0"/>
              </a:rPr>
              <a:t>4</a:t>
            </a:r>
            <a:r>
              <a:rPr lang="en-US" sz="1050" b="0" i="0" u="none" strike="noStrike" dirty="0">
                <a:effectLst/>
                <a:latin typeface="Open Sans" panose="020B0606030504020204" pitchFamily="34" charset="0"/>
              </a:rPr>
              <a:t>, </a:t>
            </a:r>
            <a:r>
              <a:rPr lang="en-US" sz="1050" b="0" i="0" u="none" strike="noStrike" dirty="0" err="1">
                <a:effectLst/>
                <a:latin typeface="Open Sans" panose="020B0606030504020204" pitchFamily="34" charset="0"/>
              </a:rPr>
              <a:t>Limseok</a:t>
            </a:r>
            <a:r>
              <a:rPr lang="en-US" sz="1050" b="0" i="0" u="none" strike="noStrike" dirty="0">
                <a:effectLst/>
                <a:latin typeface="Open Sans" panose="020B0606030504020204" pitchFamily="34" charset="0"/>
              </a:rPr>
              <a:t> Chang</a:t>
            </a:r>
            <a:r>
              <a:rPr lang="en-US" sz="1050" b="0" i="0" u="none" strike="noStrike" baseline="30000" dirty="0">
                <a:effectLst/>
                <a:latin typeface="Open Sans" panose="020B0606030504020204" pitchFamily="34" charset="0"/>
              </a:rPr>
              <a:t>6</a:t>
            </a:r>
            <a:r>
              <a:rPr lang="en-US" sz="1050" b="0" i="0" u="none" strike="noStrike" dirty="0">
                <a:effectLst/>
                <a:latin typeface="Open Sans" panose="020B0606030504020204" pitchFamily="34" charset="0"/>
              </a:rPr>
              <a:t>, Angelika Dehn</a:t>
            </a:r>
            <a:r>
              <a:rPr lang="en-US" sz="1050" b="0" i="0" u="none" strike="noStrike" baseline="30000" dirty="0">
                <a:effectLst/>
                <a:latin typeface="Open Sans" panose="020B0606030504020204" pitchFamily="34" charset="0"/>
              </a:rPr>
              <a:t>4</a:t>
            </a:r>
            <a:r>
              <a:rPr lang="en-US" sz="1050" b="0" i="0" u="none" strike="noStrike" dirty="0">
                <a:effectLst/>
                <a:latin typeface="Open Sans" panose="020B0606030504020204" pitchFamily="34" charset="0"/>
              </a:rPr>
              <a:t>, Emma Knowland</a:t>
            </a:r>
            <a:r>
              <a:rPr lang="en-US" sz="1050" b="0" i="0" u="none" strike="noStrike" baseline="30000" dirty="0">
                <a:effectLst/>
                <a:latin typeface="Open Sans" panose="020B0606030504020204" pitchFamily="34" charset="0"/>
              </a:rPr>
              <a:t>7</a:t>
            </a:r>
            <a:r>
              <a:rPr lang="en-US" sz="1050" b="0" i="0" u="none" strike="noStrike" dirty="0">
                <a:effectLst/>
                <a:latin typeface="Open Sans" panose="020B0606030504020204" pitchFamily="34" charset="0"/>
              </a:rPr>
              <a:t>, Elena Lind</a:t>
            </a:r>
            <a:r>
              <a:rPr lang="en-US" sz="1050" b="0" i="0" u="none" strike="noStrike" baseline="30000" dirty="0">
                <a:effectLst/>
                <a:latin typeface="Open Sans" panose="020B0606030504020204" pitchFamily="34" charset="0"/>
              </a:rPr>
              <a:t>1</a:t>
            </a:r>
            <a:r>
              <a:rPr lang="en-US" sz="1050" b="0" i="0" u="none" strike="noStrike" dirty="0">
                <a:effectLst/>
                <a:latin typeface="Open Sans" panose="020B0606030504020204" pitchFamily="34" charset="0"/>
              </a:rPr>
              <a:t>,Apoorva Pandey</a:t>
            </a:r>
            <a:r>
              <a:rPr lang="en-US" sz="1050" b="0" i="0" u="none" strike="noStrike" baseline="30000" dirty="0">
                <a:effectLst/>
                <a:latin typeface="Open Sans" panose="020B0606030504020204" pitchFamily="34" charset="0"/>
              </a:rPr>
              <a:t>1,2</a:t>
            </a:r>
            <a:r>
              <a:rPr lang="en-US" sz="1050" b="0" i="0" u="none" strike="noStrike" dirty="0">
                <a:effectLst/>
                <a:latin typeface="Open Sans" panose="020B0606030504020204" pitchFamily="34" charset="0"/>
              </a:rPr>
              <a:t>, Bryan Place</a:t>
            </a:r>
            <a:r>
              <a:rPr lang="en-US" sz="1050" b="0" i="0" u="none" strike="noStrike" baseline="30000" dirty="0">
                <a:effectLst/>
                <a:latin typeface="Open Sans" panose="020B0606030504020204" pitchFamily="34" charset="0"/>
              </a:rPr>
              <a:t>1,3</a:t>
            </a:r>
            <a:r>
              <a:rPr lang="en-US" sz="1050" b="0" i="0" u="none" strike="noStrike" dirty="0">
                <a:effectLst/>
                <a:latin typeface="Open Sans" panose="020B0606030504020204" pitchFamily="34" charset="0"/>
              </a:rPr>
              <a:t>, Alberto Redondas</a:t>
            </a:r>
            <a:r>
              <a:rPr lang="en-US" sz="1050" b="0" i="0" u="none" strike="noStrike" baseline="30000" dirty="0">
                <a:effectLst/>
                <a:latin typeface="Open Sans" panose="020B0606030504020204" pitchFamily="34" charset="0"/>
              </a:rPr>
              <a:t>8</a:t>
            </a:r>
            <a:r>
              <a:rPr lang="en-US" sz="1050" b="0" i="0" u="none" strike="noStrike" dirty="0">
                <a:effectLst/>
                <a:latin typeface="Open Sans" panose="020B0606030504020204" pitchFamily="34" charset="0"/>
              </a:rPr>
              <a:t>, James Szykman</a:t>
            </a:r>
            <a:r>
              <a:rPr lang="en-US" sz="1050" b="0" i="0" u="none" strike="noStrike" baseline="30000" dirty="0">
                <a:effectLst/>
                <a:latin typeface="Open Sans" panose="020B0606030504020204" pitchFamily="34" charset="0"/>
              </a:rPr>
              <a:t>9</a:t>
            </a:r>
            <a:r>
              <a:rPr lang="en-US" sz="1050" b="0" i="0" u="none" strike="noStrike" dirty="0">
                <a:effectLst/>
                <a:latin typeface="Open Sans" panose="020B0606030504020204" pitchFamily="34" charset="0"/>
              </a:rPr>
              <a:t>, Martin Tiefengraber</a:t>
            </a:r>
            <a:r>
              <a:rPr lang="en-US" sz="1050" b="0" i="0" u="none" strike="noStrike" baseline="30000" dirty="0">
                <a:effectLst/>
                <a:latin typeface="Open Sans" panose="020B0606030504020204" pitchFamily="34" charset="0"/>
              </a:rPr>
              <a:t>5</a:t>
            </a:r>
            <a:r>
              <a:rPr lang="en-US" sz="1050" b="0" i="0" u="none" strike="noStrike" dirty="0">
                <a:effectLst/>
                <a:latin typeface="Open Sans" panose="020B0606030504020204" pitchFamily="34" charset="0"/>
              </a:rPr>
              <a:t>, Luke Valin</a:t>
            </a:r>
            <a:r>
              <a:rPr lang="en-US" sz="1050" b="0" i="0" u="none" strike="noStrike" baseline="30000" dirty="0">
                <a:effectLst/>
                <a:latin typeface="Open Sans" panose="020B0606030504020204" pitchFamily="34" charset="0"/>
              </a:rPr>
              <a:t>9</a:t>
            </a:r>
            <a:r>
              <a:rPr lang="en-US" sz="1050" b="0" i="0" u="none" strike="noStrike" dirty="0">
                <a:effectLst/>
                <a:latin typeface="Open Sans" panose="020B0606030504020204" pitchFamily="34" charset="0"/>
              </a:rPr>
              <a:t>, Michel van Roozendael</a:t>
            </a:r>
            <a:r>
              <a:rPr lang="en-US" sz="1050" b="0" i="0" u="none" strike="noStrike" baseline="30000" dirty="0">
                <a:effectLst/>
                <a:latin typeface="Open Sans" panose="020B0606030504020204" pitchFamily="34" charset="0"/>
              </a:rPr>
              <a:t>10</a:t>
            </a:r>
            <a:r>
              <a:rPr lang="en-US" sz="1050" b="0" i="0" u="none" strike="noStrike" dirty="0">
                <a:effectLst/>
                <a:latin typeface="Open Sans" panose="020B0606030504020204" pitchFamily="34" charset="0"/>
              </a:rPr>
              <a:t>, and Jonas von Bismarck</a:t>
            </a:r>
            <a:r>
              <a:rPr lang="en-US" sz="1050" b="0" i="0" u="none" strike="noStrike" baseline="30000" dirty="0">
                <a:effectLst/>
                <a:latin typeface="Open Sans" panose="020B0606030504020204" pitchFamily="34" charset="0"/>
              </a:rPr>
              <a:t>4</a:t>
            </a:r>
            <a:br>
              <a:rPr lang="en-US" sz="1050" b="0" i="0" u="none" strike="noStrike" baseline="30000" dirty="0">
                <a:effectLst/>
                <a:latin typeface="Open Sans" panose="020B0606030504020204" pitchFamily="34" charset="0"/>
              </a:rPr>
            </a:br>
            <a:br>
              <a:rPr lang="en-US" sz="1050" b="0" i="0" u="none" strike="noStrike" dirty="0">
                <a:effectLst/>
                <a:latin typeface="Open Sans" panose="020B0606030504020204" pitchFamily="34" charset="0"/>
              </a:rPr>
            </a:br>
            <a:r>
              <a:rPr lang="en-US" sz="1050" b="0" i="0" u="none" strike="noStrike" baseline="30000" dirty="0">
                <a:effectLst/>
                <a:latin typeface="Open Sans" panose="020B0606030504020204" pitchFamily="34" charset="0"/>
              </a:rPr>
              <a:t>1</a:t>
            </a:r>
            <a:r>
              <a:rPr lang="en-US" sz="1050" b="0" i="0" u="none" strike="noStrike" dirty="0">
                <a:effectLst/>
                <a:latin typeface="Open Sans" panose="020B0606030504020204" pitchFamily="34" charset="0"/>
              </a:rPr>
              <a:t>NASA Goddard Space Flight Center, Greenbelt, Maryland, USA</a:t>
            </a:r>
            <a:br>
              <a:rPr lang="en-US" sz="1050" b="0" i="0" u="none" strike="noStrike" dirty="0">
                <a:effectLst/>
                <a:latin typeface="Open Sans" panose="020B0606030504020204" pitchFamily="34" charset="0"/>
              </a:rPr>
            </a:br>
            <a:r>
              <a:rPr lang="en-US" sz="1050" b="0" i="0" u="none" strike="noStrike" baseline="30000" dirty="0">
                <a:effectLst/>
                <a:latin typeface="Open Sans" panose="020B0606030504020204" pitchFamily="34" charset="0"/>
              </a:rPr>
              <a:t>2</a:t>
            </a:r>
            <a:r>
              <a:rPr lang="en-US" sz="1050" b="0" i="0" u="none" strike="noStrike" dirty="0">
                <a:effectLst/>
                <a:latin typeface="Open Sans" panose="020B0606030504020204" pitchFamily="34" charset="0"/>
              </a:rPr>
              <a:t>University of Maryland Baltimore County, Maryland, USA</a:t>
            </a:r>
            <a:br>
              <a:rPr lang="en-US" sz="1050" b="0" i="0" u="none" strike="noStrike" dirty="0">
                <a:effectLst/>
                <a:latin typeface="Open Sans" panose="020B0606030504020204" pitchFamily="34" charset="0"/>
              </a:rPr>
            </a:br>
            <a:r>
              <a:rPr lang="en-US" sz="1050" b="0" i="0" u="none" strike="noStrike" baseline="30000" dirty="0">
                <a:effectLst/>
                <a:latin typeface="Open Sans" panose="020B0606030504020204" pitchFamily="34" charset="0"/>
              </a:rPr>
              <a:t>3</a:t>
            </a:r>
            <a:r>
              <a:rPr lang="en-US" sz="1050" b="0" i="0" u="none" strike="noStrike" dirty="0">
                <a:effectLst/>
                <a:latin typeface="Open Sans" panose="020B0606030504020204" pitchFamily="34" charset="0"/>
              </a:rPr>
              <a:t>SciGlob, Columbia, MD, USA</a:t>
            </a:r>
            <a:br>
              <a:rPr lang="en-US" sz="1050" b="0" i="0" u="none" strike="noStrike" dirty="0">
                <a:effectLst/>
                <a:latin typeface="Open Sans" panose="020B0606030504020204" pitchFamily="34" charset="0"/>
              </a:rPr>
            </a:br>
            <a:r>
              <a:rPr lang="en-US" sz="1050" b="0" i="0" u="none" strike="noStrike" baseline="30000" dirty="0">
                <a:effectLst/>
                <a:latin typeface="Open Sans" panose="020B0606030504020204" pitchFamily="34" charset="0"/>
              </a:rPr>
              <a:t>4</a:t>
            </a:r>
            <a:r>
              <a:rPr lang="en-US" sz="1050" b="0" i="0" u="none" strike="noStrike" dirty="0">
                <a:effectLst/>
                <a:latin typeface="Open Sans" panose="020B0606030504020204" pitchFamily="34" charset="0"/>
              </a:rPr>
              <a:t>Earth Observation Ground Segment Department, ESA / ESRIN, Frascati, Italy</a:t>
            </a:r>
            <a:br>
              <a:rPr lang="en-US" sz="1050" b="0" i="0" u="none" strike="noStrike" dirty="0">
                <a:effectLst/>
                <a:latin typeface="Open Sans" panose="020B0606030504020204" pitchFamily="34" charset="0"/>
              </a:rPr>
            </a:br>
            <a:r>
              <a:rPr lang="en-US" sz="1050" b="0" i="0" u="none" strike="noStrike" baseline="30000" dirty="0">
                <a:effectLst/>
                <a:latin typeface="Open Sans" panose="020B0606030504020204" pitchFamily="34" charset="0"/>
              </a:rPr>
              <a:t>5</a:t>
            </a:r>
            <a:r>
              <a:rPr lang="en-US" sz="1050" b="0" i="0" u="none" strike="noStrike" dirty="0">
                <a:effectLst/>
                <a:latin typeface="Open Sans" panose="020B0606030504020204" pitchFamily="34" charset="0"/>
              </a:rPr>
              <a:t>LuftBlick, Innsbruck, Austria</a:t>
            </a:r>
            <a:br>
              <a:rPr lang="en-US" sz="1050" b="0" i="0" u="none" strike="noStrike" dirty="0">
                <a:effectLst/>
                <a:latin typeface="Open Sans" panose="020B0606030504020204" pitchFamily="34" charset="0"/>
              </a:rPr>
            </a:br>
            <a:r>
              <a:rPr lang="en-US" sz="1050" b="0" i="0" u="none" strike="noStrike" baseline="30000" dirty="0">
                <a:effectLst/>
                <a:latin typeface="Open Sans" panose="020B0606030504020204" pitchFamily="34" charset="0"/>
              </a:rPr>
              <a:t>6</a:t>
            </a:r>
            <a:r>
              <a:rPr lang="en-US" sz="1050" b="0" i="0" u="none" strike="noStrike" dirty="0">
                <a:effectLst/>
                <a:latin typeface="Open Sans" panose="020B0606030504020204" pitchFamily="34" charset="0"/>
              </a:rPr>
              <a:t>National Institute of Environmental Research, Incheon, Korea</a:t>
            </a:r>
            <a:br>
              <a:rPr lang="en-US" sz="1050" b="0" i="0" u="none" strike="noStrike" dirty="0">
                <a:effectLst/>
                <a:latin typeface="Open Sans" panose="020B0606030504020204" pitchFamily="34" charset="0"/>
              </a:rPr>
            </a:br>
            <a:r>
              <a:rPr lang="en-US" sz="1050" b="0" i="0" u="none" strike="noStrike" baseline="30000" dirty="0">
                <a:effectLst/>
                <a:latin typeface="Open Sans" panose="020B0606030504020204" pitchFamily="34" charset="0"/>
              </a:rPr>
              <a:t>7</a:t>
            </a:r>
            <a:r>
              <a:rPr lang="en-US" sz="1050" b="0" i="0" u="none" strike="noStrike" dirty="0">
                <a:effectLst/>
                <a:latin typeface="Open Sans" panose="020B0606030504020204" pitchFamily="34" charset="0"/>
              </a:rPr>
              <a:t>NASA Headquarters, Washington, DC, USA</a:t>
            </a:r>
            <a:br>
              <a:rPr lang="en-US" sz="1050" b="0" i="0" u="none" strike="noStrike" dirty="0">
                <a:effectLst/>
                <a:latin typeface="Open Sans" panose="020B0606030504020204" pitchFamily="34" charset="0"/>
              </a:rPr>
            </a:br>
            <a:r>
              <a:rPr lang="en-US" sz="1050" b="0" i="0" u="none" strike="noStrike" baseline="30000" dirty="0">
                <a:effectLst/>
                <a:latin typeface="Open Sans" panose="020B0606030504020204" pitchFamily="34" charset="0"/>
              </a:rPr>
              <a:t>8</a:t>
            </a:r>
            <a:r>
              <a:rPr lang="en-US" sz="1050" b="0" i="0" u="none" strike="noStrike" dirty="0">
                <a:effectLst/>
                <a:latin typeface="Open Sans" panose="020B0606030504020204" pitchFamily="34" charset="0"/>
              </a:rPr>
              <a:t>AEMET- Meteorological State Agency, Spain</a:t>
            </a:r>
            <a:br>
              <a:rPr lang="en-US" sz="1050" b="0" i="0" u="none" strike="noStrike" dirty="0">
                <a:effectLst/>
                <a:latin typeface="Open Sans" panose="020B0606030504020204" pitchFamily="34" charset="0"/>
              </a:rPr>
            </a:br>
            <a:r>
              <a:rPr lang="en-US" sz="1050" b="0" i="0" u="none" strike="noStrike" baseline="30000" dirty="0">
                <a:effectLst/>
                <a:latin typeface="Open Sans" panose="020B0606030504020204" pitchFamily="34" charset="0"/>
              </a:rPr>
              <a:t>9</a:t>
            </a:r>
            <a:r>
              <a:rPr lang="en-US" sz="1050" b="0" i="0" u="none" strike="noStrike" dirty="0">
                <a:effectLst/>
                <a:latin typeface="Open Sans" panose="020B0606030504020204" pitchFamily="34" charset="0"/>
              </a:rPr>
              <a:t>EPA Research Triangle Park, Charllotte, NC, USA</a:t>
            </a:r>
            <a:br>
              <a:rPr lang="en-US" sz="1050" b="0" i="0" u="none" strike="noStrike" dirty="0">
                <a:effectLst/>
                <a:latin typeface="Open Sans" panose="020B0606030504020204" pitchFamily="34" charset="0"/>
              </a:rPr>
            </a:br>
            <a:r>
              <a:rPr lang="en-US" sz="1050" b="0" i="0" u="none" strike="noStrike" baseline="30000" dirty="0">
                <a:effectLst/>
                <a:latin typeface="Open Sans" panose="020B0606030504020204" pitchFamily="34" charset="0"/>
              </a:rPr>
              <a:t>10</a:t>
            </a:r>
            <a:r>
              <a:rPr lang="en-US" sz="1050" b="0" i="0" u="none" strike="noStrike" dirty="0">
                <a:effectLst/>
                <a:latin typeface="Open Sans" panose="020B0606030504020204" pitchFamily="34" charset="0"/>
              </a:rPr>
              <a:t>BIRA-IASB, Brussels, Belgium</a:t>
            </a:r>
            <a:br>
              <a:rPr lang="en-US" sz="1050" b="0" i="0" u="none" strike="noStrike" dirty="0">
                <a:effectLst/>
                <a:latin typeface="Open Sans" panose="020B0606030504020204" pitchFamily="34" charset="0"/>
              </a:rPr>
            </a:br>
            <a:endParaRPr sz="2800" b="0" i="0" u="none" strike="noStrike" cap="none" dirty="0">
              <a:solidFill>
                <a:schemeClr val="dk1"/>
              </a:solidFill>
              <a:latin typeface="Oswald"/>
              <a:ea typeface="Oswald"/>
              <a:cs typeface="Oswald"/>
              <a:sym typeface="Oswald"/>
            </a:endParaRPr>
          </a:p>
        </p:txBody>
      </p:sp>
      <p:sp>
        <p:nvSpPr>
          <p:cNvPr id="2" name="TextBox 1">
            <a:extLst>
              <a:ext uri="{FF2B5EF4-FFF2-40B4-BE49-F238E27FC236}">
                <a16:creationId xmlns:a16="http://schemas.microsoft.com/office/drawing/2014/main" id="{0306C2F4-EC49-1803-51DB-A5933639C6CF}"/>
              </a:ext>
            </a:extLst>
          </p:cNvPr>
          <p:cNvSpPr txBox="1"/>
          <p:nvPr/>
        </p:nvSpPr>
        <p:spPr>
          <a:xfrm>
            <a:off x="6087762" y="2174789"/>
            <a:ext cx="184731" cy="307777"/>
          </a:xfrm>
          <a:prstGeom prst="rect">
            <a:avLst/>
          </a:prstGeom>
          <a:noFill/>
        </p:spPr>
        <p:txBody>
          <a:bodyPr wrap="none" rtlCol="0">
            <a:spAutoFit/>
          </a:bodyPr>
          <a:lstStyle/>
          <a:p>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pic>
        <p:nvPicPr>
          <p:cNvPr id="77" name="Google Shape;77;p7" title="daily_mean_latsorted_vc_HCHO_rfus5.png"/>
          <p:cNvPicPr preferRelativeResize="0"/>
          <p:nvPr/>
        </p:nvPicPr>
        <p:blipFill rotWithShape="1">
          <a:blip r:embed="rId3">
            <a:alphaModFix/>
          </a:blip>
          <a:srcRect/>
          <a:stretch/>
        </p:blipFill>
        <p:spPr>
          <a:xfrm>
            <a:off x="0" y="0"/>
            <a:ext cx="4452850" cy="5143501"/>
          </a:xfrm>
          <a:prstGeom prst="rect">
            <a:avLst/>
          </a:prstGeom>
          <a:noFill/>
          <a:ln>
            <a:noFill/>
          </a:ln>
        </p:spPr>
      </p:pic>
      <p:sp>
        <p:nvSpPr>
          <p:cNvPr id="78" name="Google Shape;78;p7"/>
          <p:cNvSpPr txBox="1">
            <a:spLocks noGrp="1"/>
          </p:cNvSpPr>
          <p:nvPr>
            <p:ph type="title"/>
          </p:nvPr>
        </p:nvSpPr>
        <p:spPr>
          <a:xfrm>
            <a:off x="4495800" y="0"/>
            <a:ext cx="4648200" cy="416400"/>
          </a:xfrm>
          <a:prstGeom prst="rect">
            <a:avLst/>
          </a:prstGeom>
        </p:spPr>
        <p:txBody>
          <a:bodyPr spcFirstLastPara="1" wrap="square" lIns="0" tIns="0" rIns="0" bIns="0" anchor="t" anchorCtr="0">
            <a:normAutofit fontScale="90000"/>
          </a:bodyPr>
          <a:lstStyle/>
          <a:p>
            <a:pPr marL="0" lvl="0" indent="0" algn="l" rtl="0">
              <a:spcBef>
                <a:spcPts val="0"/>
              </a:spcBef>
              <a:spcAft>
                <a:spcPts val="0"/>
              </a:spcAft>
              <a:buNone/>
            </a:pPr>
            <a:r>
              <a:rPr lang="en" b="1"/>
              <a:t>PGN HCHO</a:t>
            </a:r>
            <a:r>
              <a:rPr lang="en"/>
              <a:t>  </a:t>
            </a:r>
            <a:r>
              <a:rPr lang="en" sz="1650"/>
              <a:t>total columns (DS) and profiles (MAX)</a:t>
            </a:r>
            <a:endParaRPr/>
          </a:p>
        </p:txBody>
      </p:sp>
      <p:sp>
        <p:nvSpPr>
          <p:cNvPr id="79" name="Google Shape;79;p7"/>
          <p:cNvSpPr txBox="1"/>
          <p:nvPr/>
        </p:nvSpPr>
        <p:spPr>
          <a:xfrm>
            <a:off x="4604976" y="542432"/>
            <a:ext cx="4344300" cy="60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dk1"/>
                </a:solidFill>
                <a:latin typeface="Roboto Condensed"/>
                <a:ea typeface="Roboto Condensed"/>
                <a:cs typeface="Roboto Condensed"/>
                <a:sym typeface="Roboto Condensed"/>
              </a:rPr>
              <a:t>PGN still underrepresented in biomass-burning areas.</a:t>
            </a:r>
            <a:endParaRPr sz="1500">
              <a:solidFill>
                <a:schemeClr val="dk1"/>
              </a:solidFill>
              <a:latin typeface="Roboto Condensed"/>
              <a:ea typeface="Roboto Condensed"/>
              <a:cs typeface="Roboto Condensed"/>
              <a:sym typeface="Roboto Condensed"/>
            </a:endParaRPr>
          </a:p>
        </p:txBody>
      </p:sp>
      <p:sp>
        <p:nvSpPr>
          <p:cNvPr id="80" name="Google Shape;80;p7"/>
          <p:cNvSpPr txBox="1"/>
          <p:nvPr/>
        </p:nvSpPr>
        <p:spPr>
          <a:xfrm>
            <a:off x="7562775" y="4730656"/>
            <a:ext cx="1519500" cy="30774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dirty="0"/>
              <a:t>Apoorva Pandey, NASA</a:t>
            </a:r>
            <a:endParaRPr sz="800" dirty="0"/>
          </a:p>
        </p:txBody>
      </p:sp>
      <p:grpSp>
        <p:nvGrpSpPr>
          <p:cNvPr id="81" name="Google Shape;81;p7"/>
          <p:cNvGrpSpPr/>
          <p:nvPr/>
        </p:nvGrpSpPr>
        <p:grpSpPr>
          <a:xfrm>
            <a:off x="4643160" y="1876033"/>
            <a:ext cx="4386230" cy="2858699"/>
            <a:chOff x="5149821" y="2358027"/>
            <a:chExt cx="3445630" cy="2245669"/>
          </a:xfrm>
        </p:grpSpPr>
        <p:pic>
          <p:nvPicPr>
            <p:cNvPr id="82" name="Google Shape;82;p7"/>
            <p:cNvPicPr preferRelativeResize="0"/>
            <p:nvPr/>
          </p:nvPicPr>
          <p:blipFill rotWithShape="1">
            <a:blip r:embed="rId4">
              <a:alphaModFix/>
            </a:blip>
            <a:srcRect/>
            <a:stretch/>
          </p:blipFill>
          <p:spPr>
            <a:xfrm>
              <a:off x="5149821" y="2358027"/>
              <a:ext cx="2922125" cy="2191574"/>
            </a:xfrm>
            <a:prstGeom prst="rect">
              <a:avLst/>
            </a:prstGeom>
            <a:noFill/>
            <a:ln>
              <a:noFill/>
            </a:ln>
          </p:spPr>
        </p:pic>
        <p:sp>
          <p:nvSpPr>
            <p:cNvPr id="83" name="Google Shape;83;p7"/>
            <p:cNvSpPr txBox="1"/>
            <p:nvPr/>
          </p:nvSpPr>
          <p:spPr>
            <a:xfrm>
              <a:off x="7299151" y="3597575"/>
              <a:ext cx="1296300" cy="554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000">
                  <a:solidFill>
                    <a:srgbClr val="FF0000"/>
                  </a:solidFill>
                  <a:latin typeface="Arial"/>
                  <a:ea typeface="Arial"/>
                  <a:cs typeface="Arial"/>
                  <a:sym typeface="Arial"/>
                </a:rPr>
                <a:t>Slope=1.14</a:t>
              </a:r>
              <a:endParaRPr sz="1000"/>
            </a:p>
            <a:p>
              <a:pPr marL="0" marR="0" lvl="0" indent="0" algn="l" rtl="0">
                <a:spcBef>
                  <a:spcPts val="0"/>
                </a:spcBef>
                <a:spcAft>
                  <a:spcPts val="0"/>
                </a:spcAft>
                <a:buNone/>
              </a:pPr>
              <a:r>
                <a:rPr lang="en" sz="1000">
                  <a:solidFill>
                    <a:srgbClr val="000000"/>
                  </a:solidFill>
                  <a:latin typeface="Arial"/>
                  <a:ea typeface="Arial"/>
                  <a:cs typeface="Arial"/>
                  <a:sym typeface="Arial"/>
                </a:rPr>
                <a:t>Intercept=1.7e15</a:t>
              </a:r>
              <a:endParaRPr sz="1000"/>
            </a:p>
            <a:p>
              <a:pPr marL="0" marR="0" lvl="0" indent="0" algn="l" rtl="0">
                <a:spcBef>
                  <a:spcPts val="0"/>
                </a:spcBef>
                <a:spcAft>
                  <a:spcPts val="0"/>
                </a:spcAft>
                <a:buNone/>
              </a:pPr>
              <a:r>
                <a:rPr lang="en" sz="1000">
                  <a:solidFill>
                    <a:srgbClr val="000000"/>
                  </a:solidFill>
                  <a:latin typeface="Arial"/>
                  <a:ea typeface="Arial"/>
                  <a:cs typeface="Arial"/>
                  <a:sym typeface="Arial"/>
                </a:rPr>
                <a:t> R</a:t>
              </a:r>
              <a:r>
                <a:rPr lang="en" sz="1000" baseline="30000">
                  <a:solidFill>
                    <a:srgbClr val="000000"/>
                  </a:solidFill>
                  <a:latin typeface="Arial"/>
                  <a:ea typeface="Arial"/>
                  <a:cs typeface="Arial"/>
                  <a:sym typeface="Arial"/>
                </a:rPr>
                <a:t>2</a:t>
              </a:r>
              <a:r>
                <a:rPr lang="en" sz="1000">
                  <a:solidFill>
                    <a:srgbClr val="000000"/>
                  </a:solidFill>
                  <a:latin typeface="Arial"/>
                  <a:ea typeface="Arial"/>
                  <a:cs typeface="Arial"/>
                  <a:sym typeface="Arial"/>
                </a:rPr>
                <a:t>=0.79</a:t>
              </a:r>
              <a:endParaRPr sz="1000"/>
            </a:p>
          </p:txBody>
        </p:sp>
        <p:sp>
          <p:nvSpPr>
            <p:cNvPr id="84" name="Google Shape;84;p7"/>
            <p:cNvSpPr txBox="1"/>
            <p:nvPr/>
          </p:nvSpPr>
          <p:spPr>
            <a:xfrm>
              <a:off x="5400502" y="4357397"/>
              <a:ext cx="2999400" cy="246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000">
                  <a:solidFill>
                    <a:srgbClr val="000000"/>
                  </a:solidFill>
                  <a:latin typeface="Calibri"/>
                  <a:ea typeface="Calibri"/>
                  <a:cs typeface="Calibri"/>
                  <a:sym typeface="Calibri"/>
                </a:rPr>
                <a:t>MAX-DOAS HCHO column [molec/cm2]</a:t>
              </a:r>
              <a:endParaRPr sz="1000"/>
            </a:p>
          </p:txBody>
        </p:sp>
        <p:sp>
          <p:nvSpPr>
            <p:cNvPr id="85" name="Google Shape;85;p7"/>
            <p:cNvSpPr txBox="1"/>
            <p:nvPr/>
          </p:nvSpPr>
          <p:spPr>
            <a:xfrm rot="-5400000">
              <a:off x="4380078" y="3254462"/>
              <a:ext cx="1850400" cy="246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000">
                  <a:solidFill>
                    <a:srgbClr val="000000"/>
                  </a:solidFill>
                  <a:latin typeface="Calibri"/>
                  <a:ea typeface="Calibri"/>
                  <a:cs typeface="Calibri"/>
                  <a:sym typeface="Calibri"/>
                </a:rPr>
                <a:t>DS HCHO column [molec/cm2]</a:t>
              </a:r>
              <a:endParaRPr sz="1000"/>
            </a:p>
          </p:txBody>
        </p:sp>
      </p:grpSp>
      <p:sp>
        <p:nvSpPr>
          <p:cNvPr id="86" name="Google Shape;86;p7"/>
          <p:cNvSpPr txBox="1"/>
          <p:nvPr/>
        </p:nvSpPr>
        <p:spPr>
          <a:xfrm>
            <a:off x="4604976" y="1081184"/>
            <a:ext cx="43788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dirty="0">
                <a:solidFill>
                  <a:schemeClr val="dk1"/>
                </a:solidFill>
                <a:latin typeface="Roboto Condensed"/>
                <a:ea typeface="Roboto Condensed"/>
                <a:cs typeface="Roboto Condensed"/>
                <a:sym typeface="Roboto Condensed"/>
              </a:rPr>
              <a:t>A portion of the free tropospheric column is potentially not seen by MAX-DOAS</a:t>
            </a:r>
            <a:endParaRP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91" name="Google Shape;91;p8" title="daily_mean_latsorted_vc_H2O_rwvt1.png"/>
          <p:cNvPicPr preferRelativeResize="0"/>
          <p:nvPr/>
        </p:nvPicPr>
        <p:blipFill rotWithShape="1">
          <a:blip r:embed="rId3">
            <a:alphaModFix/>
          </a:blip>
          <a:srcRect t="563" b="563"/>
          <a:stretch/>
        </p:blipFill>
        <p:spPr>
          <a:xfrm>
            <a:off x="0" y="0"/>
            <a:ext cx="4452848" cy="5143501"/>
          </a:xfrm>
          <a:prstGeom prst="rect">
            <a:avLst/>
          </a:prstGeom>
          <a:noFill/>
          <a:ln>
            <a:noFill/>
          </a:ln>
        </p:spPr>
      </p:pic>
      <p:sp>
        <p:nvSpPr>
          <p:cNvPr id="92" name="Google Shape;92;p8"/>
          <p:cNvSpPr txBox="1">
            <a:spLocks noGrp="1"/>
          </p:cNvSpPr>
          <p:nvPr>
            <p:ph type="title"/>
          </p:nvPr>
        </p:nvSpPr>
        <p:spPr>
          <a:xfrm>
            <a:off x="4495800" y="0"/>
            <a:ext cx="4648200" cy="416400"/>
          </a:xfrm>
          <a:prstGeom prst="rect">
            <a:avLst/>
          </a:prstGeom>
        </p:spPr>
        <p:txBody>
          <a:bodyPr spcFirstLastPara="1" wrap="square" lIns="0" tIns="0" rIns="0" bIns="0" anchor="t" anchorCtr="0">
            <a:normAutofit fontScale="90000"/>
          </a:bodyPr>
          <a:lstStyle/>
          <a:p>
            <a:pPr marL="0" lvl="0" indent="0" algn="l" rtl="0">
              <a:spcBef>
                <a:spcPts val="0"/>
              </a:spcBef>
              <a:spcAft>
                <a:spcPts val="0"/>
              </a:spcAft>
              <a:buNone/>
            </a:pPr>
            <a:r>
              <a:rPr lang="en" b="1"/>
              <a:t>PGN H</a:t>
            </a:r>
            <a:r>
              <a:rPr lang="en" b="1" baseline="-25000"/>
              <a:t>2</a:t>
            </a:r>
            <a:r>
              <a:rPr lang="en" b="1"/>
              <a:t>O</a:t>
            </a:r>
            <a:r>
              <a:rPr lang="en"/>
              <a:t> </a:t>
            </a:r>
            <a:r>
              <a:rPr lang="en" sz="1650"/>
              <a:t>total columns (DS) and profiles (MAX)</a:t>
            </a:r>
            <a:endParaRPr/>
          </a:p>
        </p:txBody>
      </p:sp>
      <p:pic>
        <p:nvPicPr>
          <p:cNvPr id="93" name="Google Shape;93;p8" title="daily_mean_latsorted_vc_H2O_rwvt1example1.png"/>
          <p:cNvPicPr preferRelativeResize="0"/>
          <p:nvPr/>
        </p:nvPicPr>
        <p:blipFill rotWithShape="1">
          <a:blip r:embed="rId4">
            <a:alphaModFix/>
          </a:blip>
          <a:srcRect/>
          <a:stretch/>
        </p:blipFill>
        <p:spPr>
          <a:xfrm>
            <a:off x="4673150" y="3124625"/>
            <a:ext cx="4111776" cy="2023325"/>
          </a:xfrm>
          <a:prstGeom prst="rect">
            <a:avLst/>
          </a:prstGeom>
          <a:noFill/>
          <a:ln>
            <a:noFill/>
          </a:ln>
        </p:spPr>
      </p:pic>
      <p:sp>
        <p:nvSpPr>
          <p:cNvPr id="94" name="Google Shape;94;p8"/>
          <p:cNvSpPr txBox="1"/>
          <p:nvPr/>
        </p:nvSpPr>
        <p:spPr>
          <a:xfrm>
            <a:off x="4452850" y="416400"/>
            <a:ext cx="4344300" cy="60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dk1"/>
                </a:solidFill>
                <a:latin typeface="Roboto Condensed"/>
                <a:ea typeface="Roboto Condensed"/>
                <a:cs typeface="Roboto Condensed"/>
                <a:sym typeface="Roboto Condensed"/>
              </a:rPr>
              <a:t>H</a:t>
            </a:r>
            <a:r>
              <a:rPr lang="en" sz="1500" baseline="-25000">
                <a:solidFill>
                  <a:schemeClr val="dk1"/>
                </a:solidFill>
                <a:latin typeface="Roboto Condensed"/>
                <a:ea typeface="Roboto Condensed"/>
                <a:cs typeface="Roboto Condensed"/>
                <a:sym typeface="Roboto Condensed"/>
              </a:rPr>
              <a:t>2</a:t>
            </a:r>
            <a:r>
              <a:rPr lang="en" sz="1500">
                <a:solidFill>
                  <a:schemeClr val="dk1"/>
                </a:solidFill>
                <a:latin typeface="Roboto Condensed"/>
                <a:ea typeface="Roboto Condensed"/>
                <a:cs typeface="Roboto Condensed"/>
                <a:sym typeface="Roboto Condensed"/>
              </a:rPr>
              <a:t>O - a </a:t>
            </a:r>
            <a:r>
              <a:rPr lang="en" sz="1500" b="1">
                <a:solidFill>
                  <a:schemeClr val="dk1"/>
                </a:solidFill>
                <a:latin typeface="Roboto Condensed"/>
                <a:ea typeface="Roboto Condensed"/>
                <a:cs typeface="Roboto Condensed"/>
                <a:sym typeface="Roboto Condensed"/>
              </a:rPr>
              <a:t>dynamic tracer</a:t>
            </a:r>
            <a:endParaRPr sz="1500" b="1">
              <a:solidFill>
                <a:schemeClr val="dk1"/>
              </a:solidFill>
              <a:latin typeface="Roboto Condensed"/>
              <a:ea typeface="Roboto Condensed"/>
              <a:cs typeface="Roboto Condensed"/>
              <a:sym typeface="Roboto Condensed"/>
            </a:endParaRPr>
          </a:p>
        </p:txBody>
      </p:sp>
      <p:sp>
        <p:nvSpPr>
          <p:cNvPr id="95" name="Google Shape;95;p8"/>
          <p:cNvSpPr txBox="1"/>
          <p:nvPr/>
        </p:nvSpPr>
        <p:spPr>
          <a:xfrm>
            <a:off x="4754700" y="2925575"/>
            <a:ext cx="3459600" cy="44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b="1">
                <a:latin typeface="Roboto Condensed"/>
                <a:ea typeface="Roboto Condensed"/>
                <a:cs typeface="Roboto Condensed"/>
                <a:sym typeface="Roboto Condensed"/>
              </a:rPr>
              <a:t>Extreme dryness at Antarctica (Troll station)</a:t>
            </a:r>
            <a:endParaRPr sz="1000" b="1">
              <a:latin typeface="Roboto Condensed"/>
              <a:ea typeface="Roboto Condensed"/>
              <a:cs typeface="Roboto Condensed"/>
              <a:sym typeface="Roboto Condensed"/>
            </a:endParaRPr>
          </a:p>
        </p:txBody>
      </p:sp>
      <p:sp>
        <p:nvSpPr>
          <p:cNvPr id="96" name="Google Shape;96;p8"/>
          <p:cNvSpPr txBox="1"/>
          <p:nvPr/>
        </p:nvSpPr>
        <p:spPr>
          <a:xfrm>
            <a:off x="5585972" y="3818025"/>
            <a:ext cx="666300" cy="19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b="1">
                <a:solidFill>
                  <a:schemeClr val="dk1"/>
                </a:solidFill>
                <a:latin typeface="Roboto Condensed"/>
                <a:ea typeface="Roboto Condensed"/>
                <a:cs typeface="Roboto Condensed"/>
                <a:sym typeface="Roboto Condensed"/>
              </a:rPr>
              <a:t>O</a:t>
            </a:r>
            <a:r>
              <a:rPr lang="en" sz="1000" b="1" baseline="-25000">
                <a:solidFill>
                  <a:schemeClr val="dk1"/>
                </a:solidFill>
                <a:latin typeface="Roboto Condensed"/>
                <a:ea typeface="Roboto Condensed"/>
                <a:cs typeface="Roboto Condensed"/>
                <a:sym typeface="Roboto Condensed"/>
              </a:rPr>
              <a:t>3</a:t>
            </a:r>
            <a:endParaRPr sz="1000" b="1">
              <a:solidFill>
                <a:schemeClr val="dk1"/>
              </a:solidFill>
              <a:latin typeface="Roboto Condensed"/>
              <a:ea typeface="Roboto Condensed"/>
              <a:cs typeface="Roboto Condensed"/>
              <a:sym typeface="Roboto Condensed"/>
            </a:endParaRPr>
          </a:p>
        </p:txBody>
      </p:sp>
      <p:sp>
        <p:nvSpPr>
          <p:cNvPr id="97" name="Google Shape;97;p8"/>
          <p:cNvSpPr txBox="1"/>
          <p:nvPr/>
        </p:nvSpPr>
        <p:spPr>
          <a:xfrm>
            <a:off x="6567175" y="4675450"/>
            <a:ext cx="1720500" cy="19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b="1">
                <a:solidFill>
                  <a:schemeClr val="dk1"/>
                </a:solidFill>
                <a:latin typeface="Roboto Condensed"/>
                <a:ea typeface="Roboto Condensed"/>
                <a:cs typeface="Roboto Condensed"/>
                <a:sym typeface="Roboto Condensed"/>
              </a:rPr>
              <a:t>vortex intrusion of NO</a:t>
            </a:r>
            <a:r>
              <a:rPr lang="en" sz="900" b="1" baseline="-25000">
                <a:solidFill>
                  <a:schemeClr val="dk1"/>
                </a:solidFill>
                <a:latin typeface="Roboto Condensed"/>
                <a:ea typeface="Roboto Condensed"/>
                <a:cs typeface="Roboto Condensed"/>
                <a:sym typeface="Roboto Condensed"/>
              </a:rPr>
              <a:t>2</a:t>
            </a:r>
            <a:r>
              <a:rPr lang="en" sz="900" b="1">
                <a:solidFill>
                  <a:schemeClr val="dk1"/>
                </a:solidFill>
                <a:latin typeface="Roboto Condensed"/>
                <a:ea typeface="Roboto Condensed"/>
                <a:cs typeface="Roboto Condensed"/>
                <a:sym typeface="Roboto Condensed"/>
              </a:rPr>
              <a:t> rich air?</a:t>
            </a:r>
            <a:endParaRPr sz="900" b="1">
              <a:solidFill>
                <a:schemeClr val="dk1"/>
              </a:solidFill>
              <a:latin typeface="Roboto Condensed"/>
              <a:ea typeface="Roboto Condensed"/>
              <a:cs typeface="Roboto Condensed"/>
              <a:sym typeface="Roboto Condensed"/>
            </a:endParaRPr>
          </a:p>
        </p:txBody>
      </p:sp>
      <p:sp>
        <p:nvSpPr>
          <p:cNvPr id="98" name="Google Shape;98;p8"/>
          <p:cNvSpPr/>
          <p:nvPr/>
        </p:nvSpPr>
        <p:spPr>
          <a:xfrm>
            <a:off x="6507825" y="4737575"/>
            <a:ext cx="127800" cy="125125"/>
          </a:xfrm>
          <a:custGeom>
            <a:avLst/>
            <a:gdLst/>
            <a:ahLst/>
            <a:cxnLst/>
            <a:rect l="l" t="t" r="r" b="b"/>
            <a:pathLst>
              <a:path w="5112" h="5005" extrusionOk="0">
                <a:moveTo>
                  <a:pt x="5112" y="4747"/>
                </a:moveTo>
                <a:cubicBezTo>
                  <a:pt x="4686" y="4777"/>
                  <a:pt x="3347" y="5081"/>
                  <a:pt x="2556" y="4929"/>
                </a:cubicBezTo>
                <a:cubicBezTo>
                  <a:pt x="1765" y="4777"/>
                  <a:pt x="791" y="4656"/>
                  <a:pt x="365" y="3834"/>
                </a:cubicBezTo>
                <a:cubicBezTo>
                  <a:pt x="-61" y="3013"/>
                  <a:pt x="61" y="639"/>
                  <a:pt x="0" y="0"/>
                </a:cubicBezTo>
              </a:path>
            </a:pathLst>
          </a:custGeom>
          <a:noFill/>
          <a:ln w="9525" cap="flat" cmpd="sng">
            <a:solidFill>
              <a:schemeClr val="dk2"/>
            </a:solidFill>
            <a:prstDash val="solid"/>
            <a:round/>
            <a:headEnd type="none" w="med" len="med"/>
            <a:tailEnd type="triangle" w="med" len="med"/>
          </a:ln>
        </p:spPr>
        <p:txBody>
          <a:bodyPr/>
          <a:lstStyle/>
          <a:p>
            <a:endParaRPr lang="en-US"/>
          </a:p>
        </p:txBody>
      </p:sp>
      <p:sp>
        <p:nvSpPr>
          <p:cNvPr id="99" name="Google Shape;99;p8"/>
          <p:cNvSpPr txBox="1"/>
          <p:nvPr/>
        </p:nvSpPr>
        <p:spPr>
          <a:xfrm>
            <a:off x="5303250" y="4556150"/>
            <a:ext cx="4743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dk1"/>
                </a:solidFill>
                <a:latin typeface="Roboto Condensed"/>
                <a:ea typeface="Roboto Condensed"/>
                <a:cs typeface="Roboto Condensed"/>
                <a:sym typeface="Roboto Condensed"/>
              </a:rPr>
              <a:t>NO</a:t>
            </a:r>
            <a:r>
              <a:rPr lang="en" sz="1000" b="1" baseline="-25000">
                <a:solidFill>
                  <a:schemeClr val="dk1"/>
                </a:solidFill>
                <a:latin typeface="Roboto Condensed"/>
                <a:ea typeface="Roboto Condensed"/>
                <a:cs typeface="Roboto Condensed"/>
                <a:sym typeface="Roboto Condensed"/>
              </a:rPr>
              <a:t>2</a:t>
            </a:r>
            <a:endParaRPr b="1" baseline="-25000"/>
          </a:p>
        </p:txBody>
      </p:sp>
      <p:sp>
        <p:nvSpPr>
          <p:cNvPr id="100" name="Google Shape;100;p8"/>
          <p:cNvSpPr txBox="1"/>
          <p:nvPr/>
        </p:nvSpPr>
        <p:spPr>
          <a:xfrm>
            <a:off x="5350675" y="3202450"/>
            <a:ext cx="10431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dk1"/>
                </a:solidFill>
                <a:latin typeface="Roboto Condensed"/>
                <a:ea typeface="Roboto Condensed"/>
                <a:cs typeface="Roboto Condensed"/>
                <a:sym typeface="Roboto Condensed"/>
              </a:rPr>
              <a:t>H</a:t>
            </a:r>
            <a:r>
              <a:rPr lang="en" sz="1000" b="1" baseline="-25000">
                <a:solidFill>
                  <a:schemeClr val="dk1"/>
                </a:solidFill>
                <a:latin typeface="Roboto Condensed"/>
                <a:ea typeface="Roboto Condensed"/>
                <a:cs typeface="Roboto Condensed"/>
                <a:sym typeface="Roboto Condensed"/>
              </a:rPr>
              <a:t>2</a:t>
            </a:r>
            <a:r>
              <a:rPr lang="en" sz="1000" b="1">
                <a:solidFill>
                  <a:schemeClr val="dk1"/>
                </a:solidFill>
                <a:latin typeface="Roboto Condensed"/>
                <a:ea typeface="Roboto Condensed"/>
                <a:cs typeface="Roboto Condensed"/>
                <a:sym typeface="Roboto Condensed"/>
              </a:rPr>
              <a:t>O</a:t>
            </a:r>
            <a:endParaRPr b="1" baseline="-25000"/>
          </a:p>
        </p:txBody>
      </p:sp>
      <p:sp>
        <p:nvSpPr>
          <p:cNvPr id="101" name="Google Shape;101;p8"/>
          <p:cNvSpPr txBox="1"/>
          <p:nvPr/>
        </p:nvSpPr>
        <p:spPr>
          <a:xfrm>
            <a:off x="5919475" y="3821250"/>
            <a:ext cx="716100" cy="19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b="1">
                <a:solidFill>
                  <a:schemeClr val="dk1"/>
                </a:solidFill>
                <a:latin typeface="Roboto Condensed"/>
                <a:ea typeface="Roboto Condensed"/>
                <a:cs typeface="Roboto Condensed"/>
                <a:sym typeface="Roboto Condensed"/>
              </a:rPr>
              <a:t>(hole)</a:t>
            </a:r>
            <a:endParaRPr sz="1000" b="1">
              <a:solidFill>
                <a:schemeClr val="dk1"/>
              </a:solidFill>
              <a:latin typeface="Roboto Condensed"/>
              <a:ea typeface="Roboto Condensed"/>
              <a:cs typeface="Roboto Condensed"/>
              <a:sym typeface="Roboto Condensed"/>
            </a:endParaRPr>
          </a:p>
        </p:txBody>
      </p:sp>
      <p:sp>
        <p:nvSpPr>
          <p:cNvPr id="102" name="Google Shape;102;p8"/>
          <p:cNvSpPr/>
          <p:nvPr/>
        </p:nvSpPr>
        <p:spPr>
          <a:xfrm>
            <a:off x="6092525" y="4071250"/>
            <a:ext cx="158050" cy="95850"/>
          </a:xfrm>
          <a:custGeom>
            <a:avLst/>
            <a:gdLst/>
            <a:ahLst/>
            <a:cxnLst/>
            <a:rect l="l" t="t" r="r" b="b"/>
            <a:pathLst>
              <a:path w="6322" h="3834" extrusionOk="0">
                <a:moveTo>
                  <a:pt x="6207" y="0"/>
                </a:moveTo>
                <a:cubicBezTo>
                  <a:pt x="6177" y="335"/>
                  <a:pt x="6572" y="1460"/>
                  <a:pt x="6024" y="2008"/>
                </a:cubicBezTo>
                <a:cubicBezTo>
                  <a:pt x="5476" y="2556"/>
                  <a:pt x="3925" y="2982"/>
                  <a:pt x="2921" y="3286"/>
                </a:cubicBezTo>
                <a:cubicBezTo>
                  <a:pt x="1917" y="3590"/>
                  <a:pt x="487" y="3743"/>
                  <a:pt x="0" y="3834"/>
                </a:cubicBezTo>
              </a:path>
            </a:pathLst>
          </a:custGeom>
          <a:noFill/>
          <a:ln w="9525" cap="flat" cmpd="sng">
            <a:solidFill>
              <a:schemeClr val="dk2"/>
            </a:solidFill>
            <a:prstDash val="solid"/>
            <a:round/>
            <a:headEnd type="none" w="med" len="med"/>
            <a:tailEnd type="triangle" w="med" len="med"/>
          </a:ln>
        </p:spPr>
        <p:txBody>
          <a:bodyPr/>
          <a:lstStyle/>
          <a:p>
            <a:endParaRPr lang="en-US"/>
          </a:p>
        </p:txBody>
      </p:sp>
      <p:pic>
        <p:nvPicPr>
          <p:cNvPr id="103" name="Google Shape;103;p8" title="daily_mean_latsorted_vc_H2O_rwvt1example3.png"/>
          <p:cNvPicPr preferRelativeResize="0"/>
          <p:nvPr/>
        </p:nvPicPr>
        <p:blipFill>
          <a:blip r:embed="rId5">
            <a:alphaModFix/>
          </a:blip>
          <a:stretch>
            <a:fillRect/>
          </a:stretch>
        </p:blipFill>
        <p:spPr>
          <a:xfrm>
            <a:off x="4718825" y="1012550"/>
            <a:ext cx="3927950" cy="1932875"/>
          </a:xfrm>
          <a:prstGeom prst="rect">
            <a:avLst/>
          </a:prstGeom>
          <a:noFill/>
          <a:ln>
            <a:noFill/>
          </a:ln>
        </p:spPr>
      </p:pic>
      <p:sp>
        <p:nvSpPr>
          <p:cNvPr id="104" name="Google Shape;104;p8"/>
          <p:cNvSpPr txBox="1"/>
          <p:nvPr/>
        </p:nvSpPr>
        <p:spPr>
          <a:xfrm>
            <a:off x="5560475" y="1229625"/>
            <a:ext cx="10431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dk1"/>
                </a:solidFill>
                <a:latin typeface="Roboto Condensed"/>
                <a:ea typeface="Roboto Condensed"/>
                <a:cs typeface="Roboto Condensed"/>
                <a:sym typeface="Roboto Condensed"/>
              </a:rPr>
              <a:t>H</a:t>
            </a:r>
            <a:r>
              <a:rPr lang="en" sz="1000" b="1" baseline="-25000">
                <a:solidFill>
                  <a:schemeClr val="dk1"/>
                </a:solidFill>
                <a:latin typeface="Roboto Condensed"/>
                <a:ea typeface="Roboto Condensed"/>
                <a:cs typeface="Roboto Condensed"/>
                <a:sym typeface="Roboto Condensed"/>
              </a:rPr>
              <a:t>2</a:t>
            </a:r>
            <a:r>
              <a:rPr lang="en" sz="1000" b="1">
                <a:solidFill>
                  <a:schemeClr val="dk1"/>
                </a:solidFill>
                <a:latin typeface="Roboto Condensed"/>
                <a:ea typeface="Roboto Condensed"/>
                <a:cs typeface="Roboto Condensed"/>
                <a:sym typeface="Roboto Condensed"/>
              </a:rPr>
              <a:t>O</a:t>
            </a:r>
            <a:endParaRPr b="1" baseline="-25000"/>
          </a:p>
        </p:txBody>
      </p:sp>
      <p:sp>
        <p:nvSpPr>
          <p:cNvPr id="105" name="Google Shape;105;p8"/>
          <p:cNvSpPr txBox="1"/>
          <p:nvPr/>
        </p:nvSpPr>
        <p:spPr>
          <a:xfrm>
            <a:off x="5622722" y="1610988"/>
            <a:ext cx="666300" cy="19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b="1">
                <a:solidFill>
                  <a:schemeClr val="dk1"/>
                </a:solidFill>
                <a:latin typeface="Roboto Condensed"/>
                <a:ea typeface="Roboto Condensed"/>
                <a:cs typeface="Roboto Condensed"/>
                <a:sym typeface="Roboto Condensed"/>
              </a:rPr>
              <a:t>O</a:t>
            </a:r>
            <a:r>
              <a:rPr lang="en" sz="1000" b="1" baseline="-25000">
                <a:solidFill>
                  <a:schemeClr val="dk1"/>
                </a:solidFill>
                <a:latin typeface="Roboto Condensed"/>
                <a:ea typeface="Roboto Condensed"/>
                <a:cs typeface="Roboto Condensed"/>
                <a:sym typeface="Roboto Condensed"/>
              </a:rPr>
              <a:t>3</a:t>
            </a:r>
            <a:endParaRPr sz="1000" b="1">
              <a:solidFill>
                <a:schemeClr val="dk1"/>
              </a:solidFill>
              <a:latin typeface="Roboto Condensed"/>
              <a:ea typeface="Roboto Condensed"/>
              <a:cs typeface="Roboto Condensed"/>
              <a:sym typeface="Roboto Condensed"/>
            </a:endParaRPr>
          </a:p>
        </p:txBody>
      </p:sp>
      <p:sp>
        <p:nvSpPr>
          <p:cNvPr id="106" name="Google Shape;106;p8"/>
          <p:cNvSpPr txBox="1"/>
          <p:nvPr/>
        </p:nvSpPr>
        <p:spPr>
          <a:xfrm>
            <a:off x="5531350" y="2158938"/>
            <a:ext cx="4743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dk1"/>
                </a:solidFill>
                <a:latin typeface="Roboto Condensed"/>
                <a:ea typeface="Roboto Condensed"/>
                <a:cs typeface="Roboto Condensed"/>
                <a:sym typeface="Roboto Condensed"/>
              </a:rPr>
              <a:t>NO</a:t>
            </a:r>
            <a:r>
              <a:rPr lang="en" sz="1000" b="1" baseline="-25000">
                <a:solidFill>
                  <a:schemeClr val="dk1"/>
                </a:solidFill>
                <a:latin typeface="Roboto Condensed"/>
                <a:ea typeface="Roboto Condensed"/>
                <a:cs typeface="Roboto Condensed"/>
                <a:sym typeface="Roboto Condensed"/>
              </a:rPr>
              <a:t>2</a:t>
            </a:r>
            <a:endParaRPr b="1" baseline="-25000"/>
          </a:p>
        </p:txBody>
      </p:sp>
      <p:sp>
        <p:nvSpPr>
          <p:cNvPr id="107" name="Google Shape;107;p8"/>
          <p:cNvSpPr txBox="1"/>
          <p:nvPr/>
        </p:nvSpPr>
        <p:spPr>
          <a:xfrm>
            <a:off x="4723375" y="783950"/>
            <a:ext cx="3819300" cy="44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b="1">
                <a:latin typeface="Roboto Condensed"/>
                <a:ea typeface="Roboto Condensed"/>
                <a:cs typeface="Roboto Condensed"/>
                <a:sym typeface="Roboto Condensed"/>
              </a:rPr>
              <a:t>Dry air advection with O</a:t>
            </a:r>
            <a:r>
              <a:rPr lang="en" sz="1000" b="1" baseline="-25000">
                <a:latin typeface="Roboto Condensed"/>
                <a:ea typeface="Roboto Condensed"/>
                <a:cs typeface="Roboto Condensed"/>
                <a:sym typeface="Roboto Condensed"/>
              </a:rPr>
              <a:t>3</a:t>
            </a:r>
            <a:r>
              <a:rPr lang="en" sz="1000" b="1">
                <a:latin typeface="Roboto Condensed"/>
                <a:ea typeface="Roboto Condensed"/>
                <a:cs typeface="Roboto Condensed"/>
                <a:sym typeface="Roboto Condensed"/>
              </a:rPr>
              <a:t> increase and NO</a:t>
            </a:r>
            <a:r>
              <a:rPr lang="en" sz="1000" b="1" baseline="-25000">
                <a:latin typeface="Roboto Condensed"/>
                <a:ea typeface="Roboto Condensed"/>
                <a:cs typeface="Roboto Condensed"/>
                <a:sym typeface="Roboto Condensed"/>
              </a:rPr>
              <a:t>2</a:t>
            </a:r>
            <a:r>
              <a:rPr lang="en" sz="1000" b="1">
                <a:latin typeface="Roboto Condensed"/>
                <a:ea typeface="Roboto Condensed"/>
                <a:cs typeface="Roboto Condensed"/>
                <a:sym typeface="Roboto Condensed"/>
              </a:rPr>
              <a:t> decrease in Athens, Greece</a:t>
            </a:r>
            <a:endParaRPr sz="1000" b="1">
              <a:latin typeface="Roboto Condensed"/>
              <a:ea typeface="Roboto Condensed"/>
              <a:cs typeface="Roboto Condensed"/>
              <a:sym typeface="Roboto Condensed"/>
            </a:endParaRPr>
          </a:p>
        </p:txBody>
      </p:sp>
      <p:sp>
        <p:nvSpPr>
          <p:cNvPr id="108" name="Google Shape;108;p8"/>
          <p:cNvSpPr txBox="1"/>
          <p:nvPr/>
        </p:nvSpPr>
        <p:spPr>
          <a:xfrm>
            <a:off x="7199801" y="2983450"/>
            <a:ext cx="1565400" cy="21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700">
                <a:solidFill>
                  <a:schemeClr val="dk1"/>
                </a:solidFill>
                <a:latin typeface="Roboto Condensed"/>
                <a:ea typeface="Roboto Condensed"/>
                <a:cs typeface="Roboto Condensed"/>
                <a:sym typeface="Roboto Condensed"/>
              </a:rPr>
              <a:t>Pandora 242, PI: Ann Mari Fjaeraa</a:t>
            </a:r>
            <a:endParaRPr sz="700">
              <a:solidFill>
                <a:schemeClr val="dk1"/>
              </a:solidFill>
              <a:latin typeface="Roboto Condensed"/>
              <a:ea typeface="Roboto Condensed"/>
              <a:cs typeface="Roboto Condensed"/>
              <a:sym typeface="Roboto Condensed"/>
            </a:endParaRPr>
          </a:p>
        </p:txBody>
      </p:sp>
      <p:sp>
        <p:nvSpPr>
          <p:cNvPr id="109" name="Google Shape;109;p8"/>
          <p:cNvSpPr txBox="1"/>
          <p:nvPr/>
        </p:nvSpPr>
        <p:spPr>
          <a:xfrm>
            <a:off x="6202101" y="2166388"/>
            <a:ext cx="1565400" cy="21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700">
                <a:solidFill>
                  <a:schemeClr val="dk1"/>
                </a:solidFill>
                <a:latin typeface="Roboto Condensed"/>
                <a:ea typeface="Roboto Condensed"/>
                <a:cs typeface="Roboto Condensed"/>
                <a:sym typeface="Roboto Condensed"/>
              </a:rPr>
              <a:t>Pandora 119, PI: Stelios Kazadzis</a:t>
            </a:r>
            <a:endParaRPr sz="700">
              <a:solidFill>
                <a:schemeClr val="dk1"/>
              </a:solidFill>
              <a:latin typeface="Roboto Condensed"/>
              <a:ea typeface="Roboto Condensed"/>
              <a:cs typeface="Roboto Condensed"/>
              <a:sym typeface="Roboto Condense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13F8E-C4DD-443E-93F3-8DEA8C804C2C}"/>
              </a:ext>
            </a:extLst>
          </p:cNvPr>
          <p:cNvSpPr>
            <a:spLocks noGrp="1"/>
          </p:cNvSpPr>
          <p:nvPr>
            <p:ph type="title"/>
          </p:nvPr>
        </p:nvSpPr>
        <p:spPr/>
        <p:txBody>
          <a:bodyPr/>
          <a:lstStyle/>
          <a:p>
            <a:r>
              <a:rPr lang="en-US" dirty="0"/>
              <a:t>Expansion programs</a:t>
            </a:r>
          </a:p>
        </p:txBody>
      </p:sp>
      <p:sp>
        <p:nvSpPr>
          <p:cNvPr id="3" name="Text Placeholder 2">
            <a:extLst>
              <a:ext uri="{FF2B5EF4-FFF2-40B4-BE49-F238E27FC236}">
                <a16:creationId xmlns:a16="http://schemas.microsoft.com/office/drawing/2014/main" id="{DA2EC570-A336-CCEF-AB23-75C5BFBF0827}"/>
              </a:ext>
            </a:extLst>
          </p:cNvPr>
          <p:cNvSpPr>
            <a:spLocks noGrp="1"/>
          </p:cNvSpPr>
          <p:nvPr>
            <p:ph type="body" idx="1"/>
          </p:nvPr>
        </p:nvSpPr>
        <p:spPr>
          <a:xfrm>
            <a:off x="208890" y="515340"/>
            <a:ext cx="8649011" cy="2984863"/>
          </a:xfrm>
        </p:spPr>
        <p:txBody>
          <a:bodyPr/>
          <a:lstStyle/>
          <a:p>
            <a:pPr>
              <a:lnSpc>
                <a:spcPct val="100000"/>
              </a:lnSpc>
              <a:spcBef>
                <a:spcPts val="600"/>
              </a:spcBef>
            </a:pPr>
            <a:r>
              <a:rPr lang="en-US" dirty="0"/>
              <a:t>EPA 25</a:t>
            </a:r>
            <a:r>
              <a:rPr lang="en-US"/>
              <a:t>+ instruments</a:t>
            </a:r>
            <a:endParaRPr lang="en-US" dirty="0"/>
          </a:p>
          <a:p>
            <a:pPr>
              <a:lnSpc>
                <a:spcPct val="100000"/>
              </a:lnSpc>
              <a:spcBef>
                <a:spcPts val="600"/>
              </a:spcBef>
            </a:pPr>
            <a:r>
              <a:rPr lang="en-US" dirty="0"/>
              <a:t>United Nations UNESCAP/KOICA/NIER: 23 instruments in southeast ASIA.</a:t>
            </a:r>
          </a:p>
          <a:p>
            <a:pPr lvl="2">
              <a:lnSpc>
                <a:spcPct val="100000"/>
              </a:lnSpc>
              <a:spcBef>
                <a:spcPts val="600"/>
              </a:spcBef>
            </a:pPr>
            <a:r>
              <a:rPr lang="en-US" dirty="0"/>
              <a:t>Completed all installations in 2024</a:t>
            </a:r>
          </a:p>
          <a:p>
            <a:pPr>
              <a:lnSpc>
                <a:spcPct val="100000"/>
              </a:lnSpc>
              <a:spcBef>
                <a:spcPts val="600"/>
              </a:spcBef>
            </a:pPr>
            <a:r>
              <a:rPr lang="en-US" dirty="0"/>
              <a:t>NASA IPMSI – 13 instruments </a:t>
            </a:r>
          </a:p>
          <a:p>
            <a:pPr lvl="1">
              <a:lnSpc>
                <a:spcPct val="100000"/>
              </a:lnSpc>
              <a:spcBef>
                <a:spcPts val="600"/>
              </a:spcBef>
            </a:pPr>
            <a:r>
              <a:rPr lang="en-US" dirty="0"/>
              <a:t>Completed in 2024</a:t>
            </a:r>
          </a:p>
          <a:p>
            <a:pPr>
              <a:lnSpc>
                <a:spcPct val="100000"/>
              </a:lnSpc>
              <a:spcBef>
                <a:spcPts val="600"/>
              </a:spcBef>
            </a:pPr>
            <a:r>
              <a:rPr lang="en-US" dirty="0"/>
              <a:t>NASA Satellite needs Working Group (SNWG)</a:t>
            </a:r>
          </a:p>
          <a:p>
            <a:pPr lvl="1">
              <a:lnSpc>
                <a:spcPct val="100000"/>
              </a:lnSpc>
              <a:spcBef>
                <a:spcPts val="600"/>
              </a:spcBef>
            </a:pPr>
            <a:r>
              <a:rPr lang="en-US" sz="1600" dirty="0"/>
              <a:t>10 US department of Agriculture rural sites – 4/10 installed</a:t>
            </a:r>
          </a:p>
          <a:p>
            <a:pPr lvl="1">
              <a:lnSpc>
                <a:spcPct val="100000"/>
              </a:lnSpc>
              <a:spcBef>
                <a:spcPts val="600"/>
              </a:spcBef>
            </a:pPr>
            <a:r>
              <a:rPr lang="en-US" sz="1600" dirty="0"/>
              <a:t>20 US State Department embassy locations 2/20 installed</a:t>
            </a:r>
          </a:p>
          <a:p>
            <a:pPr lvl="2">
              <a:lnSpc>
                <a:spcPct val="100000"/>
              </a:lnSpc>
              <a:spcBef>
                <a:spcPts val="600"/>
              </a:spcBef>
            </a:pPr>
            <a:r>
              <a:rPr lang="en-US" sz="1600" dirty="0"/>
              <a:t>10 selected and in progress</a:t>
            </a:r>
          </a:p>
          <a:p>
            <a:pPr lvl="2">
              <a:lnSpc>
                <a:spcPct val="100000"/>
              </a:lnSpc>
              <a:spcBef>
                <a:spcPts val="600"/>
              </a:spcBef>
            </a:pPr>
            <a:r>
              <a:rPr lang="en-US" sz="1600" dirty="0"/>
              <a:t>10 additional in 2026-2027</a:t>
            </a:r>
          </a:p>
        </p:txBody>
      </p:sp>
      <p:pic>
        <p:nvPicPr>
          <p:cNvPr id="4" name="Google Shape;66;p15">
            <a:extLst>
              <a:ext uri="{FF2B5EF4-FFF2-40B4-BE49-F238E27FC236}">
                <a16:creationId xmlns:a16="http://schemas.microsoft.com/office/drawing/2014/main" id="{90247BD4-CEFC-EBEC-E129-952A58DF0E4F}"/>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713062" y="4590854"/>
            <a:ext cx="415603" cy="421375"/>
          </a:xfrm>
          <a:prstGeom prst="rect">
            <a:avLst/>
          </a:prstGeom>
          <a:noFill/>
          <a:ln>
            <a:noFill/>
          </a:ln>
        </p:spPr>
      </p:pic>
      <p:pic>
        <p:nvPicPr>
          <p:cNvPr id="5" name="Google Shape;67;p15">
            <a:extLst>
              <a:ext uri="{FF2B5EF4-FFF2-40B4-BE49-F238E27FC236}">
                <a16:creationId xmlns:a16="http://schemas.microsoft.com/office/drawing/2014/main" id="{E157BAA6-6AEE-AECB-C5C8-0D33DF697FDC}"/>
              </a:ext>
            </a:extLst>
          </p:cNvPr>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99700" y="4590854"/>
            <a:ext cx="563576" cy="471475"/>
          </a:xfrm>
          <a:prstGeom prst="rect">
            <a:avLst/>
          </a:prstGeom>
          <a:noFill/>
          <a:ln>
            <a:noFill/>
          </a:ln>
        </p:spPr>
      </p:pic>
      <p:pic>
        <p:nvPicPr>
          <p:cNvPr id="6" name="Google Shape;100;p18">
            <a:extLst>
              <a:ext uri="{FF2B5EF4-FFF2-40B4-BE49-F238E27FC236}">
                <a16:creationId xmlns:a16="http://schemas.microsoft.com/office/drawing/2014/main" id="{845600C7-3A7F-B2CA-EF3E-AF84790EECB6}"/>
              </a:ext>
            </a:extLst>
          </p:cNvPr>
          <p:cNvPicPr preferRelativeResize="0">
            <a:picLocks noChangeAspect="1"/>
          </p:cNvPicPr>
          <p:nvPr/>
        </p:nvPicPr>
        <p:blipFill rotWithShape="1">
          <a:blip r:embed="rId5" cstate="print">
            <a:alphaModFix/>
            <a:extLst>
              <a:ext uri="{28A0092B-C50C-407E-A947-70E740481C1C}">
                <a14:useLocalDpi xmlns:a14="http://schemas.microsoft.com/office/drawing/2010/main"/>
              </a:ext>
            </a:extLst>
          </a:blip>
          <a:srcRect/>
          <a:stretch/>
        </p:blipFill>
        <p:spPr>
          <a:xfrm>
            <a:off x="1262341" y="4590854"/>
            <a:ext cx="462692" cy="420624"/>
          </a:xfrm>
          <a:prstGeom prst="rect">
            <a:avLst/>
          </a:prstGeom>
          <a:noFill/>
          <a:ln>
            <a:noFill/>
          </a:ln>
        </p:spPr>
      </p:pic>
      <p:pic>
        <p:nvPicPr>
          <p:cNvPr id="7" name="Google Shape;93;p18">
            <a:extLst>
              <a:ext uri="{FF2B5EF4-FFF2-40B4-BE49-F238E27FC236}">
                <a16:creationId xmlns:a16="http://schemas.microsoft.com/office/drawing/2014/main" id="{A6272ECC-1238-0887-4F38-F8878BBF6574}"/>
              </a:ext>
            </a:extLst>
          </p:cNvPr>
          <p:cNvPicPr preferRelativeResize="0">
            <a:picLocks noChangeAspect="1"/>
          </p:cNvPicPr>
          <p:nvPr/>
        </p:nvPicPr>
        <p:blipFill>
          <a:blip r:embed="rId6" cstate="print">
            <a:alphaModFix/>
            <a:extLst>
              <a:ext uri="{28A0092B-C50C-407E-A947-70E740481C1C}">
                <a14:useLocalDpi xmlns:a14="http://schemas.microsoft.com/office/drawing/2010/main"/>
              </a:ext>
            </a:extLst>
          </a:blip>
          <a:stretch>
            <a:fillRect/>
          </a:stretch>
        </p:blipFill>
        <p:spPr>
          <a:xfrm>
            <a:off x="1816764" y="4590854"/>
            <a:ext cx="419868" cy="457200"/>
          </a:xfrm>
          <a:prstGeom prst="rect">
            <a:avLst/>
          </a:prstGeom>
          <a:noFill/>
          <a:ln>
            <a:noFill/>
          </a:ln>
        </p:spPr>
      </p:pic>
      <p:pic>
        <p:nvPicPr>
          <p:cNvPr id="2062" name="Picture 14" descr="ACTRIS Newsletter | ACTRIS">
            <a:extLst>
              <a:ext uri="{FF2B5EF4-FFF2-40B4-BE49-F238E27FC236}">
                <a16:creationId xmlns:a16="http://schemas.microsoft.com/office/drawing/2014/main" id="{1031D7E1-4C16-64F0-8623-C9CC76BECC68}"/>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2295345" y="4590854"/>
            <a:ext cx="759883" cy="4572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Table 8">
            <a:extLst>
              <a:ext uri="{FF2B5EF4-FFF2-40B4-BE49-F238E27FC236}">
                <a16:creationId xmlns:a16="http://schemas.microsoft.com/office/drawing/2014/main" id="{5322C628-7E86-E9D7-DAED-302756D542EA}"/>
              </a:ext>
            </a:extLst>
          </p:cNvPr>
          <p:cNvGraphicFramePr>
            <a:graphicFrameLocks noGrp="1"/>
          </p:cNvGraphicFramePr>
          <p:nvPr>
            <p:extLst>
              <p:ext uri="{D42A27DB-BD31-4B8C-83A1-F6EECF244321}">
                <p14:modId xmlns:p14="http://schemas.microsoft.com/office/powerpoint/2010/main" val="2950095918"/>
              </p:ext>
            </p:extLst>
          </p:nvPr>
        </p:nvGraphicFramePr>
        <p:xfrm>
          <a:off x="4019860" y="3417133"/>
          <a:ext cx="4764376" cy="1371600"/>
        </p:xfrm>
        <a:graphic>
          <a:graphicData uri="http://schemas.openxmlformats.org/drawingml/2006/table">
            <a:tbl>
              <a:tblPr firstRow="1" bandRow="1">
                <a:tableStyleId>{0E3FDE45-AF77-4B5C-9715-49D594BDF05E}</a:tableStyleId>
              </a:tblPr>
              <a:tblGrid>
                <a:gridCol w="2382188">
                  <a:extLst>
                    <a:ext uri="{9D8B030D-6E8A-4147-A177-3AD203B41FA5}">
                      <a16:colId xmlns:a16="http://schemas.microsoft.com/office/drawing/2014/main" val="2319408450"/>
                    </a:ext>
                  </a:extLst>
                </a:gridCol>
                <a:gridCol w="2382188">
                  <a:extLst>
                    <a:ext uri="{9D8B030D-6E8A-4147-A177-3AD203B41FA5}">
                      <a16:colId xmlns:a16="http://schemas.microsoft.com/office/drawing/2014/main" val="3752510562"/>
                    </a:ext>
                  </a:extLst>
                </a:gridCol>
              </a:tblGrid>
              <a:tr h="182880">
                <a:tc>
                  <a:txBody>
                    <a:bodyPr/>
                    <a:lstStyle/>
                    <a:p>
                      <a:r>
                        <a:rPr lang="en-US" sz="1200" dirty="0"/>
                        <a:t>Guatemala City, Guatemala</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a:t>Kigali, Rwanda</a:t>
                      </a:r>
                    </a:p>
                  </a:txBody>
                  <a:tcPr/>
                </a:tc>
                <a:extLst>
                  <a:ext uri="{0D108BD9-81ED-4DB2-BD59-A6C34878D82A}">
                    <a16:rowId xmlns:a16="http://schemas.microsoft.com/office/drawing/2014/main" val="3369638161"/>
                  </a:ext>
                </a:extLst>
              </a:tr>
              <a:tr h="182880">
                <a:tc>
                  <a:txBody>
                    <a:bodyPr/>
                    <a:lstStyle/>
                    <a:p>
                      <a:r>
                        <a:rPr lang="en-US" sz="1200" dirty="0"/>
                        <a:t>Beijing, China</a:t>
                      </a:r>
                    </a:p>
                  </a:txBody>
                  <a:tcPr/>
                </a:tc>
                <a:tc>
                  <a:txBody>
                    <a:bodyPr/>
                    <a:lstStyle/>
                    <a:p>
                      <a:r>
                        <a:rPr lang="en-US" sz="1200" dirty="0"/>
                        <a:t>Willemstad, Curacao</a:t>
                      </a:r>
                    </a:p>
                  </a:txBody>
                  <a:tcPr/>
                </a:tc>
                <a:extLst>
                  <a:ext uri="{0D108BD9-81ED-4DB2-BD59-A6C34878D82A}">
                    <a16:rowId xmlns:a16="http://schemas.microsoft.com/office/drawing/2014/main" val="444002589"/>
                  </a:ext>
                </a:extLst>
              </a:tr>
              <a:tr h="182880">
                <a:tc>
                  <a:txBody>
                    <a:bodyPr/>
                    <a:lstStyle/>
                    <a:p>
                      <a:r>
                        <a:rPr lang="en-US" sz="1200" dirty="0"/>
                        <a:t>Cairo, Egypt</a:t>
                      </a:r>
                    </a:p>
                  </a:txBody>
                  <a:tcPr/>
                </a:tc>
                <a:tc>
                  <a:txBody>
                    <a:bodyPr/>
                    <a:lstStyle/>
                    <a:p>
                      <a:r>
                        <a:rPr lang="en-US" sz="1200" dirty="0"/>
                        <a:t>Ashgabat, Turkmenistan</a:t>
                      </a:r>
                    </a:p>
                  </a:txBody>
                  <a:tcPr/>
                </a:tc>
                <a:extLst>
                  <a:ext uri="{0D108BD9-81ED-4DB2-BD59-A6C34878D82A}">
                    <a16:rowId xmlns:a16="http://schemas.microsoft.com/office/drawing/2014/main" val="2010741776"/>
                  </a:ext>
                </a:extLst>
              </a:tr>
              <a:tr h="18288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a:t>Skopje, Macedonia</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a:t>Addis Ababa, Ethiopia</a:t>
                      </a:r>
                    </a:p>
                  </a:txBody>
                  <a:tcPr/>
                </a:tc>
                <a:extLst>
                  <a:ext uri="{0D108BD9-81ED-4DB2-BD59-A6C34878D82A}">
                    <a16:rowId xmlns:a16="http://schemas.microsoft.com/office/drawing/2014/main" val="2174312754"/>
                  </a:ext>
                </a:extLst>
              </a:tr>
              <a:tr h="182880">
                <a:tc>
                  <a:txBody>
                    <a:bodyPr/>
                    <a:lstStyle/>
                    <a:p>
                      <a:r>
                        <a:rPr lang="en-US" sz="1200" dirty="0"/>
                        <a:t>Antananarivo, Madagascar</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a:t>Nairobi, Kenya</a:t>
                      </a:r>
                    </a:p>
                  </a:txBody>
                  <a:tcPr/>
                </a:tc>
                <a:extLst>
                  <a:ext uri="{0D108BD9-81ED-4DB2-BD59-A6C34878D82A}">
                    <a16:rowId xmlns:a16="http://schemas.microsoft.com/office/drawing/2014/main" val="4012014054"/>
                  </a:ext>
                </a:extLst>
              </a:tr>
            </a:tbl>
          </a:graphicData>
        </a:graphic>
      </p:graphicFrame>
    </p:spTree>
    <p:extLst>
      <p:ext uri="{BB962C8B-B14F-4D97-AF65-F5344CB8AC3E}">
        <p14:creationId xmlns:p14="http://schemas.microsoft.com/office/powerpoint/2010/main" val="8230416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9B685E7-45E5-AC6A-9A42-23878A4D8BB5}"/>
              </a:ext>
            </a:extLst>
          </p:cNvPr>
          <p:cNvSpPr>
            <a:spLocks noGrp="1"/>
          </p:cNvSpPr>
          <p:nvPr>
            <p:ph type="title"/>
          </p:nvPr>
        </p:nvSpPr>
        <p:spPr>
          <a:xfrm>
            <a:off x="1291202" y="0"/>
            <a:ext cx="6515100" cy="697711"/>
          </a:xfrm>
        </p:spPr>
        <p:txBody>
          <a:bodyPr>
            <a:normAutofit fontScale="90000"/>
          </a:bodyPr>
          <a:lstStyle/>
          <a:p>
            <a:r>
              <a:rPr lang="en-US" dirty="0"/>
              <a:t>SNWG: Produce localized NO</a:t>
            </a:r>
            <a:r>
              <a:rPr lang="en-US" baseline="-25000" dirty="0"/>
              <a:t>2</a:t>
            </a:r>
            <a:r>
              <a:rPr lang="en-US" dirty="0"/>
              <a:t> forecasts by combining PANDORA observations with GEOS model output</a:t>
            </a:r>
          </a:p>
        </p:txBody>
      </p:sp>
      <p:pic>
        <p:nvPicPr>
          <p:cNvPr id="4" name="Picture 3" descr="A map of the world&#10;&#10;Description automatically generated with medium confidence">
            <a:extLst>
              <a:ext uri="{FF2B5EF4-FFF2-40B4-BE49-F238E27FC236}">
                <a16:creationId xmlns:a16="http://schemas.microsoft.com/office/drawing/2014/main" id="{FE74AD44-AC2D-C01C-5FF7-B17632AF0E9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1267" y="1107093"/>
            <a:ext cx="2851262" cy="1447800"/>
          </a:xfrm>
          <a:prstGeom prst="rect">
            <a:avLst/>
          </a:prstGeom>
          <a:ln>
            <a:solidFill>
              <a:srgbClr val="000000"/>
            </a:solidFill>
          </a:ln>
        </p:spPr>
      </p:pic>
      <p:pic>
        <p:nvPicPr>
          <p:cNvPr id="5" name="Picture 4" descr="A picture containing text, line, plot, diagram&#10;&#10;Description automatically generated">
            <a:extLst>
              <a:ext uri="{FF2B5EF4-FFF2-40B4-BE49-F238E27FC236}">
                <a16:creationId xmlns:a16="http://schemas.microsoft.com/office/drawing/2014/main" id="{AE1883F8-4D06-C1A8-CB3C-53EC2E53122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81200" y="2516066"/>
            <a:ext cx="3648744" cy="1324359"/>
          </a:xfrm>
          <a:prstGeom prst="rect">
            <a:avLst/>
          </a:prstGeom>
          <a:ln>
            <a:solidFill>
              <a:srgbClr val="000000"/>
            </a:solidFill>
          </a:ln>
        </p:spPr>
      </p:pic>
      <p:pic>
        <p:nvPicPr>
          <p:cNvPr id="6" name="Picture 5" descr="A screenshot of a map&#10;&#10;Description automatically generated with medium confidence">
            <a:extLst>
              <a:ext uri="{FF2B5EF4-FFF2-40B4-BE49-F238E27FC236}">
                <a16:creationId xmlns:a16="http://schemas.microsoft.com/office/drawing/2014/main" id="{4D4C1E8F-B47E-7CDA-CC42-EDBAFAC65B4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24500" y="3564583"/>
            <a:ext cx="3139881" cy="1507143"/>
          </a:xfrm>
          <a:prstGeom prst="rect">
            <a:avLst/>
          </a:prstGeom>
        </p:spPr>
      </p:pic>
      <p:sp>
        <p:nvSpPr>
          <p:cNvPr id="7" name="TextBox 6">
            <a:extLst>
              <a:ext uri="{FF2B5EF4-FFF2-40B4-BE49-F238E27FC236}">
                <a16:creationId xmlns:a16="http://schemas.microsoft.com/office/drawing/2014/main" id="{1E86112D-5593-2502-53C8-B36FD3655A7D}"/>
              </a:ext>
            </a:extLst>
          </p:cNvPr>
          <p:cNvSpPr txBox="1"/>
          <p:nvPr/>
        </p:nvSpPr>
        <p:spPr>
          <a:xfrm>
            <a:off x="141267" y="876260"/>
            <a:ext cx="2851262" cy="276999"/>
          </a:xfrm>
          <a:prstGeom prst="rect">
            <a:avLst/>
          </a:prstGeom>
          <a:noFill/>
        </p:spPr>
        <p:txBody>
          <a:bodyPr wrap="square" rtlCol="0">
            <a:spAutoFit/>
          </a:bodyPr>
          <a:lstStyle/>
          <a:p>
            <a:pPr algn="ctr"/>
            <a:r>
              <a:rPr lang="en-US" sz="1200" dirty="0">
                <a:solidFill>
                  <a:schemeClr val="bg2">
                    <a:lumMod val="25000"/>
                  </a:schemeClr>
                </a:solidFill>
              </a:rPr>
              <a:t>Pandora observations</a:t>
            </a:r>
          </a:p>
        </p:txBody>
      </p:sp>
      <p:sp>
        <p:nvSpPr>
          <p:cNvPr id="9" name="TextBox 8">
            <a:extLst>
              <a:ext uri="{FF2B5EF4-FFF2-40B4-BE49-F238E27FC236}">
                <a16:creationId xmlns:a16="http://schemas.microsoft.com/office/drawing/2014/main" id="{0A74AE64-4FD6-DCF0-4270-96696AC59E4D}"/>
              </a:ext>
            </a:extLst>
          </p:cNvPr>
          <p:cNvSpPr txBox="1"/>
          <p:nvPr/>
        </p:nvSpPr>
        <p:spPr>
          <a:xfrm>
            <a:off x="1981200" y="2266950"/>
            <a:ext cx="3648743" cy="276999"/>
          </a:xfrm>
          <a:prstGeom prst="rect">
            <a:avLst/>
          </a:prstGeom>
          <a:noFill/>
        </p:spPr>
        <p:txBody>
          <a:bodyPr wrap="square" rtlCol="0">
            <a:spAutoFit/>
          </a:bodyPr>
          <a:lstStyle/>
          <a:p>
            <a:pPr algn="ctr"/>
            <a:r>
              <a:rPr lang="en-US" sz="1200" dirty="0">
                <a:solidFill>
                  <a:schemeClr val="bg2">
                    <a:lumMod val="25000"/>
                  </a:schemeClr>
                </a:solidFill>
              </a:rPr>
              <a:t>GEOS-CF model output + machine learning</a:t>
            </a:r>
          </a:p>
        </p:txBody>
      </p:sp>
      <p:sp>
        <p:nvSpPr>
          <p:cNvPr id="11" name="TextBox 10">
            <a:extLst>
              <a:ext uri="{FF2B5EF4-FFF2-40B4-BE49-F238E27FC236}">
                <a16:creationId xmlns:a16="http://schemas.microsoft.com/office/drawing/2014/main" id="{5EF92D24-B7F6-B157-DB46-F381B08913F4}"/>
              </a:ext>
            </a:extLst>
          </p:cNvPr>
          <p:cNvSpPr txBox="1"/>
          <p:nvPr/>
        </p:nvSpPr>
        <p:spPr>
          <a:xfrm>
            <a:off x="152400" y="3924806"/>
            <a:ext cx="5236896" cy="692497"/>
          </a:xfrm>
          <a:prstGeom prst="rect">
            <a:avLst/>
          </a:prstGeom>
          <a:noFill/>
        </p:spPr>
        <p:txBody>
          <a:bodyPr wrap="square" rtlCol="0">
            <a:spAutoFit/>
          </a:bodyPr>
          <a:lstStyle/>
          <a:p>
            <a:pPr marL="171450" indent="-171450">
              <a:buFont typeface="Arial" panose="020B0604020202020204" pitchFamily="34" charset="0"/>
              <a:buChar char="•"/>
            </a:pPr>
            <a:r>
              <a:rPr lang="en-US" sz="1300" dirty="0">
                <a:solidFill>
                  <a:schemeClr val="bg2">
                    <a:lumMod val="10000"/>
                  </a:schemeClr>
                </a:solidFill>
                <a:sym typeface="Wingdings" pitchFamily="2" charset="2"/>
              </a:rPr>
              <a:t>Adapt ML method developed for surface observations (Christoph Keller et al., ACP 2021)</a:t>
            </a:r>
          </a:p>
          <a:p>
            <a:pPr marL="171450" indent="-171450">
              <a:buFont typeface="Arial" panose="020B0604020202020204" pitchFamily="34" charset="0"/>
              <a:buChar char="•"/>
            </a:pPr>
            <a:r>
              <a:rPr lang="en-US" sz="1300" dirty="0">
                <a:solidFill>
                  <a:schemeClr val="bg2">
                    <a:lumMod val="10000"/>
                  </a:schemeClr>
                </a:solidFill>
              </a:rPr>
              <a:t>Method is limited to locations with at least 1 year of historical data</a:t>
            </a:r>
          </a:p>
        </p:txBody>
      </p:sp>
      <p:pic>
        <p:nvPicPr>
          <p:cNvPr id="2" name="Picture 1">
            <a:extLst>
              <a:ext uri="{FF2B5EF4-FFF2-40B4-BE49-F238E27FC236}">
                <a16:creationId xmlns:a16="http://schemas.microsoft.com/office/drawing/2014/main" id="{A03B4947-BC9D-4720-26DB-916D636E2ADC}"/>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905500" y="933450"/>
            <a:ext cx="2554357" cy="2494722"/>
          </a:xfrm>
          <a:prstGeom prst="rect">
            <a:avLst/>
          </a:prstGeom>
        </p:spPr>
      </p:pic>
      <p:sp>
        <p:nvSpPr>
          <p:cNvPr id="8" name="TextBox 7">
            <a:extLst>
              <a:ext uri="{FF2B5EF4-FFF2-40B4-BE49-F238E27FC236}">
                <a16:creationId xmlns:a16="http://schemas.microsoft.com/office/drawing/2014/main" id="{87C0A8C2-C0D9-2A8C-0439-C2CF01789C9F}"/>
              </a:ext>
            </a:extLst>
          </p:cNvPr>
          <p:cNvSpPr txBox="1"/>
          <p:nvPr/>
        </p:nvSpPr>
        <p:spPr>
          <a:xfrm>
            <a:off x="3801980" y="1100030"/>
            <a:ext cx="2138182" cy="738664"/>
          </a:xfrm>
          <a:prstGeom prst="rect">
            <a:avLst/>
          </a:prstGeom>
          <a:noFill/>
        </p:spPr>
        <p:txBody>
          <a:bodyPr wrap="square" rtlCol="0">
            <a:spAutoFit/>
          </a:bodyPr>
          <a:lstStyle/>
          <a:p>
            <a:r>
              <a:rPr lang="en-US" dirty="0"/>
              <a:t>PGN +</a:t>
            </a:r>
          </a:p>
          <a:p>
            <a:r>
              <a:rPr lang="en-US" dirty="0"/>
              <a:t>GEOS_CF trop columns -&gt; Surface concentration</a:t>
            </a:r>
          </a:p>
        </p:txBody>
      </p:sp>
      <p:sp>
        <p:nvSpPr>
          <p:cNvPr id="10" name="TextBox 9">
            <a:extLst>
              <a:ext uri="{FF2B5EF4-FFF2-40B4-BE49-F238E27FC236}">
                <a16:creationId xmlns:a16="http://schemas.microsoft.com/office/drawing/2014/main" id="{C0285735-0ED1-AE0E-0E54-A228E15157AD}"/>
              </a:ext>
            </a:extLst>
          </p:cNvPr>
          <p:cNvSpPr txBox="1"/>
          <p:nvPr/>
        </p:nvSpPr>
        <p:spPr>
          <a:xfrm>
            <a:off x="2459182" y="4821382"/>
            <a:ext cx="2667718" cy="307777"/>
          </a:xfrm>
          <a:prstGeom prst="rect">
            <a:avLst/>
          </a:prstGeom>
          <a:noFill/>
        </p:spPr>
        <p:txBody>
          <a:bodyPr wrap="none" rtlCol="0">
            <a:spAutoFit/>
          </a:bodyPr>
          <a:lstStyle/>
          <a:p>
            <a:r>
              <a:rPr lang="en-US" dirty="0"/>
              <a:t>PI Emma </a:t>
            </a:r>
            <a:r>
              <a:rPr lang="en-US" dirty="0" err="1"/>
              <a:t>Knowland</a:t>
            </a:r>
            <a:r>
              <a:rPr lang="en-US" dirty="0"/>
              <a:t>, NASA HQ</a:t>
            </a:r>
          </a:p>
        </p:txBody>
      </p:sp>
    </p:spTree>
    <p:extLst>
      <p:ext uri="{BB962C8B-B14F-4D97-AF65-F5344CB8AC3E}">
        <p14:creationId xmlns:p14="http://schemas.microsoft.com/office/powerpoint/2010/main" val="31176040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9AADC-C796-C1D9-72C4-7F9CCD4234C4}"/>
              </a:ext>
            </a:extLst>
          </p:cNvPr>
          <p:cNvSpPr>
            <a:spLocks noGrp="1"/>
          </p:cNvSpPr>
          <p:nvPr>
            <p:ph type="title"/>
          </p:nvPr>
        </p:nvSpPr>
        <p:spPr/>
        <p:txBody>
          <a:bodyPr>
            <a:normAutofit/>
          </a:bodyPr>
          <a:lstStyle/>
          <a:p>
            <a:r>
              <a:rPr lang="en-US" dirty="0"/>
              <a:t>“Standard” Model Forecasting of Surface Ozone</a:t>
            </a:r>
          </a:p>
        </p:txBody>
      </p:sp>
      <p:pic>
        <p:nvPicPr>
          <p:cNvPr id="5" name="Content Placeholder 4" descr="A screenshot of a graph&#10;&#10;AI-generated content may be incorrect.">
            <a:extLst>
              <a:ext uri="{FF2B5EF4-FFF2-40B4-BE49-F238E27FC236}">
                <a16:creationId xmlns:a16="http://schemas.microsoft.com/office/drawing/2014/main" id="{BAAA95AF-094F-4F25-129D-D042CECAE649}"/>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1053790" y="671513"/>
            <a:ext cx="7055471" cy="3943350"/>
          </a:xfrm>
        </p:spPr>
      </p:pic>
      <p:sp>
        <p:nvSpPr>
          <p:cNvPr id="3" name="TextBox 2">
            <a:extLst>
              <a:ext uri="{FF2B5EF4-FFF2-40B4-BE49-F238E27FC236}">
                <a16:creationId xmlns:a16="http://schemas.microsoft.com/office/drawing/2014/main" id="{EE6BEFD8-3DE7-6238-B5D8-9C8889998D22}"/>
              </a:ext>
            </a:extLst>
          </p:cNvPr>
          <p:cNvSpPr txBox="1"/>
          <p:nvPr/>
        </p:nvSpPr>
        <p:spPr>
          <a:xfrm>
            <a:off x="1523999" y="4030825"/>
            <a:ext cx="2932213" cy="307777"/>
          </a:xfrm>
          <a:prstGeom prst="rect">
            <a:avLst/>
          </a:prstGeom>
          <a:noFill/>
        </p:spPr>
        <p:txBody>
          <a:bodyPr wrap="none" rtlCol="0">
            <a:spAutoFit/>
          </a:bodyPr>
          <a:lstStyle/>
          <a:p>
            <a:r>
              <a:rPr lang="en-US" dirty="0">
                <a:solidFill>
                  <a:srgbClr val="FF40FF"/>
                </a:solidFill>
              </a:rPr>
              <a:t>Emma Knowland and Carl Malings</a:t>
            </a:r>
          </a:p>
        </p:txBody>
      </p:sp>
    </p:spTree>
    <p:extLst>
      <p:ext uri="{BB962C8B-B14F-4D97-AF65-F5344CB8AC3E}">
        <p14:creationId xmlns:p14="http://schemas.microsoft.com/office/powerpoint/2010/main" val="23070412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chart&#10;&#10;AI-generated content may be incorrect.">
            <a:extLst>
              <a:ext uri="{FF2B5EF4-FFF2-40B4-BE49-F238E27FC236}">
                <a16:creationId xmlns:a16="http://schemas.microsoft.com/office/drawing/2014/main" id="{100477B8-D2AF-BE1D-0FB7-0B7B12C58C03}"/>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1064216" y="671513"/>
            <a:ext cx="7034619" cy="3943350"/>
          </a:xfrm>
        </p:spPr>
      </p:pic>
      <p:sp>
        <p:nvSpPr>
          <p:cNvPr id="6" name="Title 1">
            <a:extLst>
              <a:ext uri="{FF2B5EF4-FFF2-40B4-BE49-F238E27FC236}">
                <a16:creationId xmlns:a16="http://schemas.microsoft.com/office/drawing/2014/main" id="{1A78D759-4DC4-2DBD-120B-7A313E2A9888}"/>
              </a:ext>
            </a:extLst>
          </p:cNvPr>
          <p:cNvSpPr>
            <a:spLocks noGrp="1"/>
          </p:cNvSpPr>
          <p:nvPr>
            <p:ph type="title"/>
          </p:nvPr>
        </p:nvSpPr>
        <p:spPr/>
        <p:txBody>
          <a:bodyPr>
            <a:normAutofit fontScale="90000"/>
          </a:bodyPr>
          <a:lstStyle/>
          <a:p>
            <a:r>
              <a:rPr lang="en-US" dirty="0"/>
              <a:t>Measurement-ML Model Forecasting of Surface Ozone</a:t>
            </a:r>
          </a:p>
        </p:txBody>
      </p:sp>
    </p:spTree>
    <p:extLst>
      <p:ext uri="{BB962C8B-B14F-4D97-AF65-F5344CB8AC3E}">
        <p14:creationId xmlns:p14="http://schemas.microsoft.com/office/powerpoint/2010/main" val="22384705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98B171-B593-5938-B622-B67A1FDB900A}"/>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DCCEE720-4F2F-152F-5F00-AA04538CD13D}"/>
              </a:ext>
            </a:extLst>
          </p:cNvPr>
          <p:cNvPicPr>
            <a:picLocks noChangeAspect="1"/>
          </p:cNvPicPr>
          <p:nvPr/>
        </p:nvPicPr>
        <p:blipFill>
          <a:blip r:embed="rId3" cstate="print">
            <a:extLst>
              <a:ext uri="{28A0092B-C50C-407E-A947-70E740481C1C}">
                <a14:useLocalDpi xmlns:a14="http://schemas.microsoft.com/office/drawing/2010/main"/>
              </a:ext>
            </a:extLst>
          </a:blip>
          <a:srcRect t="7556" r="1963"/>
          <a:stretch>
            <a:fillRect/>
          </a:stretch>
        </p:blipFill>
        <p:spPr>
          <a:xfrm>
            <a:off x="6301516" y="527774"/>
            <a:ext cx="2695198" cy="1437133"/>
          </a:xfrm>
          <a:prstGeom prst="rect">
            <a:avLst/>
          </a:prstGeom>
        </p:spPr>
      </p:pic>
      <p:sp>
        <p:nvSpPr>
          <p:cNvPr id="2" name="Title 1">
            <a:extLst>
              <a:ext uri="{FF2B5EF4-FFF2-40B4-BE49-F238E27FC236}">
                <a16:creationId xmlns:a16="http://schemas.microsoft.com/office/drawing/2014/main" id="{09C15EF8-29E9-522B-76CE-7D826F59A684}"/>
              </a:ext>
            </a:extLst>
          </p:cNvPr>
          <p:cNvSpPr>
            <a:spLocks noGrp="1"/>
          </p:cNvSpPr>
          <p:nvPr>
            <p:ph type="title"/>
          </p:nvPr>
        </p:nvSpPr>
        <p:spPr/>
        <p:txBody>
          <a:bodyPr/>
          <a:lstStyle/>
          <a:p>
            <a:r>
              <a:rPr lang="en-US" dirty="0">
                <a:latin typeface="+mj-lt"/>
              </a:rPr>
              <a:t>Next steps</a:t>
            </a:r>
          </a:p>
        </p:txBody>
      </p:sp>
      <p:sp>
        <p:nvSpPr>
          <p:cNvPr id="3" name="Text Placeholder 2">
            <a:extLst>
              <a:ext uri="{FF2B5EF4-FFF2-40B4-BE49-F238E27FC236}">
                <a16:creationId xmlns:a16="http://schemas.microsoft.com/office/drawing/2014/main" id="{B66B224B-EC2F-2D38-A403-60CCC770966A}"/>
              </a:ext>
            </a:extLst>
          </p:cNvPr>
          <p:cNvSpPr>
            <a:spLocks noGrp="1"/>
          </p:cNvSpPr>
          <p:nvPr>
            <p:ph type="body" idx="1"/>
          </p:nvPr>
        </p:nvSpPr>
        <p:spPr>
          <a:xfrm>
            <a:off x="208890" y="515340"/>
            <a:ext cx="8649011" cy="2984863"/>
          </a:xfrm>
        </p:spPr>
        <p:txBody>
          <a:bodyPr/>
          <a:lstStyle/>
          <a:p>
            <a:pPr>
              <a:lnSpc>
                <a:spcPct val="100000"/>
              </a:lnSpc>
              <a:spcBef>
                <a:spcPts val="600"/>
              </a:spcBef>
            </a:pPr>
            <a:r>
              <a:rPr lang="en-US" dirty="0">
                <a:latin typeface="Arial" panose="020B0604020202020204" pitchFamily="34" charset="0"/>
                <a:cs typeface="Arial" panose="020B0604020202020204" pitchFamily="34" charset="0"/>
              </a:rPr>
              <a:t>Technology development</a:t>
            </a:r>
          </a:p>
          <a:p>
            <a:pPr lvl="1">
              <a:lnSpc>
                <a:spcPct val="100000"/>
              </a:lnSpc>
              <a:spcBef>
                <a:spcPts val="600"/>
              </a:spcBef>
            </a:pPr>
            <a:r>
              <a:rPr lang="en-US" dirty="0">
                <a:latin typeface="Arial" panose="020B0604020202020204" pitchFamily="34" charset="0"/>
                <a:cs typeface="Arial" panose="020B0604020202020204" pitchFamily="34" charset="0"/>
              </a:rPr>
              <a:t>Low stray-light spectrometer</a:t>
            </a:r>
          </a:p>
          <a:p>
            <a:pPr>
              <a:lnSpc>
                <a:spcPct val="100000"/>
              </a:lnSpc>
              <a:spcBef>
                <a:spcPts val="600"/>
              </a:spcBef>
            </a:pPr>
            <a:r>
              <a:rPr lang="en-US" dirty="0">
                <a:latin typeface="Arial" panose="020B0604020202020204" pitchFamily="34" charset="0"/>
                <a:cs typeface="Arial" panose="020B0604020202020204" pitchFamily="34" charset="0"/>
              </a:rPr>
              <a:t>Validation studies</a:t>
            </a:r>
          </a:p>
          <a:p>
            <a:pPr lvl="1">
              <a:lnSpc>
                <a:spcPct val="100000"/>
              </a:lnSpc>
              <a:spcBef>
                <a:spcPts val="600"/>
              </a:spcBef>
            </a:pPr>
            <a:r>
              <a:rPr lang="en-US" dirty="0">
                <a:latin typeface="Arial" panose="020B0604020202020204" pitchFamily="34" charset="0"/>
                <a:cs typeface="Arial" panose="020B0604020202020204" pitchFamily="34" charset="0"/>
              </a:rPr>
              <a:t>CINDI-3 ground-based</a:t>
            </a:r>
          </a:p>
          <a:p>
            <a:pPr lvl="1">
              <a:lnSpc>
                <a:spcPct val="100000"/>
              </a:lnSpc>
              <a:spcBef>
                <a:spcPts val="600"/>
              </a:spcBef>
            </a:pPr>
            <a:r>
              <a:rPr lang="en-US" dirty="0">
                <a:latin typeface="Arial" panose="020B0604020202020204" pitchFamily="34" charset="0"/>
                <a:cs typeface="Arial" panose="020B0604020202020204" pitchFamily="34" charset="0"/>
              </a:rPr>
              <a:t>SARP airborne </a:t>
            </a:r>
            <a:r>
              <a:rPr lang="en-US" i="1" dirty="0">
                <a:latin typeface="Arial" panose="020B0604020202020204" pitchFamily="34" charset="0"/>
                <a:cs typeface="Arial" panose="020B0604020202020204" pitchFamily="34" charset="0"/>
              </a:rPr>
              <a:t>in situ</a:t>
            </a:r>
          </a:p>
          <a:p>
            <a:pPr lvl="1">
              <a:lnSpc>
                <a:spcPct val="100000"/>
              </a:lnSpc>
              <a:spcBef>
                <a:spcPts val="600"/>
              </a:spcBef>
            </a:pPr>
            <a:r>
              <a:rPr lang="en-US" dirty="0">
                <a:latin typeface="Arial" panose="020B0604020202020204" pitchFamily="34" charset="0"/>
                <a:cs typeface="Arial" panose="020B0604020202020204" pitchFamily="34" charset="0"/>
              </a:rPr>
              <a:t>Balloon and drone </a:t>
            </a:r>
            <a:r>
              <a:rPr lang="en-US" i="1" dirty="0">
                <a:latin typeface="Arial" panose="020B0604020202020204" pitchFamily="34" charset="0"/>
                <a:cs typeface="Arial" panose="020B0604020202020204" pitchFamily="34" charset="0"/>
              </a:rPr>
              <a:t>in situ</a:t>
            </a:r>
          </a:p>
          <a:p>
            <a:pPr>
              <a:lnSpc>
                <a:spcPct val="100000"/>
              </a:lnSpc>
              <a:spcBef>
                <a:spcPts val="600"/>
              </a:spcBef>
            </a:pPr>
            <a:r>
              <a:rPr lang="en-US" dirty="0">
                <a:latin typeface="Arial" panose="020B0604020202020204" pitchFamily="34" charset="0"/>
                <a:cs typeface="Arial" panose="020B0604020202020204" pitchFamily="34" charset="0"/>
              </a:rPr>
              <a:t>New retrievals</a:t>
            </a:r>
          </a:p>
          <a:p>
            <a:pPr lvl="1">
              <a:lnSpc>
                <a:spcPct val="100000"/>
              </a:lnSpc>
              <a:spcBef>
                <a:spcPts val="600"/>
              </a:spcBef>
            </a:pPr>
            <a:r>
              <a:rPr lang="en-US" dirty="0">
                <a:latin typeface="Arial" panose="020B0604020202020204" pitchFamily="34" charset="0"/>
                <a:cs typeface="Arial" panose="020B0604020202020204" pitchFamily="34" charset="0"/>
              </a:rPr>
              <a:t>V1.9 with stratospheric temperature</a:t>
            </a:r>
          </a:p>
          <a:p>
            <a:pPr>
              <a:lnSpc>
                <a:spcPct val="100000"/>
              </a:lnSpc>
              <a:spcBef>
                <a:spcPts val="600"/>
              </a:spcBef>
            </a:pPr>
            <a:r>
              <a:rPr lang="en-US" dirty="0">
                <a:latin typeface="Arial" panose="020B0604020202020204" pitchFamily="34" charset="0"/>
                <a:cs typeface="Arial" panose="020B0604020202020204" pitchFamily="34" charset="0"/>
              </a:rPr>
              <a:t>SNWG-2026</a:t>
            </a:r>
          </a:p>
          <a:p>
            <a:pPr lvl="1">
              <a:lnSpc>
                <a:spcPct val="100000"/>
              </a:lnSpc>
              <a:spcBef>
                <a:spcPts val="600"/>
              </a:spcBef>
            </a:pPr>
            <a:r>
              <a:rPr lang="en-US" dirty="0">
                <a:latin typeface="Arial" panose="020B0604020202020204" pitchFamily="34" charset="0"/>
                <a:cs typeface="Arial" panose="020B0604020202020204" pitchFamily="34" charset="0"/>
              </a:rPr>
              <a:t>Forest fire locations (up to 20)</a:t>
            </a:r>
          </a:p>
        </p:txBody>
      </p:sp>
      <p:pic>
        <p:nvPicPr>
          <p:cNvPr id="4" name="Google Shape;66;p15">
            <a:extLst>
              <a:ext uri="{FF2B5EF4-FFF2-40B4-BE49-F238E27FC236}">
                <a16:creationId xmlns:a16="http://schemas.microsoft.com/office/drawing/2014/main" id="{953C93EA-43A2-45E0-37BF-DC7342EED1D3}"/>
              </a:ext>
            </a:extLst>
          </p:cNvPr>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13062" y="4590854"/>
            <a:ext cx="415603" cy="421375"/>
          </a:xfrm>
          <a:prstGeom prst="rect">
            <a:avLst/>
          </a:prstGeom>
          <a:noFill/>
          <a:ln>
            <a:noFill/>
          </a:ln>
        </p:spPr>
      </p:pic>
      <p:pic>
        <p:nvPicPr>
          <p:cNvPr id="5" name="Google Shape;67;p15">
            <a:extLst>
              <a:ext uri="{FF2B5EF4-FFF2-40B4-BE49-F238E27FC236}">
                <a16:creationId xmlns:a16="http://schemas.microsoft.com/office/drawing/2014/main" id="{09C2154E-6C2F-4B31-CCB7-2F3A83BE711B}"/>
              </a:ext>
            </a:extLst>
          </p:cNvPr>
          <p:cNvPicPr preferRelativeResize="0"/>
          <p:nvPr/>
        </p:nvPicPr>
        <p:blipFill>
          <a:blip r:embed="rId5" cstate="print">
            <a:alphaModFix/>
            <a:extLst>
              <a:ext uri="{28A0092B-C50C-407E-A947-70E740481C1C}">
                <a14:useLocalDpi xmlns:a14="http://schemas.microsoft.com/office/drawing/2010/main"/>
              </a:ext>
            </a:extLst>
          </a:blip>
          <a:stretch>
            <a:fillRect/>
          </a:stretch>
        </p:blipFill>
        <p:spPr>
          <a:xfrm>
            <a:off x="99700" y="4590854"/>
            <a:ext cx="563576" cy="471475"/>
          </a:xfrm>
          <a:prstGeom prst="rect">
            <a:avLst/>
          </a:prstGeom>
          <a:noFill/>
          <a:ln>
            <a:noFill/>
          </a:ln>
        </p:spPr>
      </p:pic>
      <p:pic>
        <p:nvPicPr>
          <p:cNvPr id="6" name="Google Shape;100;p18">
            <a:extLst>
              <a:ext uri="{FF2B5EF4-FFF2-40B4-BE49-F238E27FC236}">
                <a16:creationId xmlns:a16="http://schemas.microsoft.com/office/drawing/2014/main" id="{B81DE78F-19C8-6FBD-C13B-77189DF08F31}"/>
              </a:ext>
            </a:extLst>
          </p:cNvPr>
          <p:cNvPicPr preferRelativeResize="0">
            <a:picLocks noChangeAspect="1"/>
          </p:cNvPicPr>
          <p:nvPr/>
        </p:nvPicPr>
        <p:blipFill rotWithShape="1">
          <a:blip r:embed="rId6" cstate="print">
            <a:alphaModFix/>
            <a:extLst>
              <a:ext uri="{28A0092B-C50C-407E-A947-70E740481C1C}">
                <a14:useLocalDpi xmlns:a14="http://schemas.microsoft.com/office/drawing/2010/main"/>
              </a:ext>
            </a:extLst>
          </a:blip>
          <a:srcRect/>
          <a:stretch/>
        </p:blipFill>
        <p:spPr>
          <a:xfrm>
            <a:off x="1262341" y="4590854"/>
            <a:ext cx="462692" cy="420624"/>
          </a:xfrm>
          <a:prstGeom prst="rect">
            <a:avLst/>
          </a:prstGeom>
          <a:noFill/>
          <a:ln>
            <a:noFill/>
          </a:ln>
        </p:spPr>
      </p:pic>
      <p:pic>
        <p:nvPicPr>
          <p:cNvPr id="7" name="Google Shape;93;p18">
            <a:extLst>
              <a:ext uri="{FF2B5EF4-FFF2-40B4-BE49-F238E27FC236}">
                <a16:creationId xmlns:a16="http://schemas.microsoft.com/office/drawing/2014/main" id="{9D57409E-EBA2-72AC-CD70-332F46585F68}"/>
              </a:ext>
            </a:extLst>
          </p:cNvPr>
          <p:cNvPicPr preferRelativeResize="0">
            <a:picLocks noChangeAspect="1"/>
          </p:cNvPicPr>
          <p:nvPr/>
        </p:nvPicPr>
        <p:blipFill>
          <a:blip r:embed="rId7" cstate="print">
            <a:alphaModFix/>
            <a:extLst>
              <a:ext uri="{28A0092B-C50C-407E-A947-70E740481C1C}">
                <a14:useLocalDpi xmlns:a14="http://schemas.microsoft.com/office/drawing/2010/main"/>
              </a:ext>
            </a:extLst>
          </a:blip>
          <a:stretch>
            <a:fillRect/>
          </a:stretch>
        </p:blipFill>
        <p:spPr>
          <a:xfrm>
            <a:off x="1816764" y="4590854"/>
            <a:ext cx="419868" cy="457200"/>
          </a:xfrm>
          <a:prstGeom prst="rect">
            <a:avLst/>
          </a:prstGeom>
          <a:noFill/>
          <a:ln>
            <a:noFill/>
          </a:ln>
        </p:spPr>
      </p:pic>
      <p:pic>
        <p:nvPicPr>
          <p:cNvPr id="2062" name="Picture 14" descr="ACTRIS Newsletter | ACTRIS">
            <a:extLst>
              <a:ext uri="{FF2B5EF4-FFF2-40B4-BE49-F238E27FC236}">
                <a16:creationId xmlns:a16="http://schemas.microsoft.com/office/drawing/2014/main" id="{95AB00AE-A619-3F2C-0785-88A88FB4F0CD}"/>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2295345" y="4590854"/>
            <a:ext cx="759883" cy="457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FB4E6751-5132-B0C7-8330-CEC288936759}"/>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034714" y="581131"/>
            <a:ext cx="2211860" cy="1371600"/>
          </a:xfrm>
          <a:prstGeom prst="rect">
            <a:avLst/>
          </a:prstGeom>
        </p:spPr>
      </p:pic>
      <p:pic>
        <p:nvPicPr>
          <p:cNvPr id="12" name="Picture 11" descr="A picture containing electronics&#10;&#10;AI-generated content may be incorrect.">
            <a:extLst>
              <a:ext uri="{FF2B5EF4-FFF2-40B4-BE49-F238E27FC236}">
                <a16:creationId xmlns:a16="http://schemas.microsoft.com/office/drawing/2014/main" id="{31D972D7-86A2-2440-6C87-5635A17E37E1}"/>
              </a:ext>
            </a:extLst>
          </p:cNvPr>
          <p:cNvPicPr>
            <a:picLocks noChangeAspect="1"/>
          </p:cNvPicPr>
          <p:nvPr/>
        </p:nvPicPr>
        <p:blipFill>
          <a:blip r:embed="rId10"/>
          <a:srcRect t="6260" r="6523"/>
          <a:stretch>
            <a:fillRect/>
          </a:stretch>
        </p:blipFill>
        <p:spPr>
          <a:xfrm>
            <a:off x="4556057" y="2025181"/>
            <a:ext cx="2037326" cy="2926080"/>
          </a:xfrm>
          <a:prstGeom prst="rect">
            <a:avLst/>
          </a:prstGeom>
        </p:spPr>
      </p:pic>
      <p:pic>
        <p:nvPicPr>
          <p:cNvPr id="14" name="Picture 13" descr="A picture containing sky, outdoor, aircraft, day&#10;&#10;AI-generated content may be incorrect.">
            <a:extLst>
              <a:ext uri="{FF2B5EF4-FFF2-40B4-BE49-F238E27FC236}">
                <a16:creationId xmlns:a16="http://schemas.microsoft.com/office/drawing/2014/main" id="{6A218202-F788-DA48-56E6-40E72CD96D0F}"/>
              </a:ext>
            </a:extLst>
          </p:cNvPr>
          <p:cNvPicPr>
            <a:picLocks noChangeAspect="1"/>
          </p:cNvPicPr>
          <p:nvPr/>
        </p:nvPicPr>
        <p:blipFill>
          <a:blip r:embed="rId11"/>
          <a:stretch>
            <a:fillRect/>
          </a:stretch>
        </p:blipFill>
        <p:spPr>
          <a:xfrm>
            <a:off x="6867205" y="2025181"/>
            <a:ext cx="1853348" cy="2923933"/>
          </a:xfrm>
          <a:prstGeom prst="rect">
            <a:avLst/>
          </a:prstGeom>
        </p:spPr>
      </p:pic>
      <p:pic>
        <p:nvPicPr>
          <p:cNvPr id="1026" name="Picture 2">
            <a:extLst>
              <a:ext uri="{FF2B5EF4-FFF2-40B4-BE49-F238E27FC236}">
                <a16:creationId xmlns:a16="http://schemas.microsoft.com/office/drawing/2014/main" id="{17D719BD-3B8F-57D5-0ED9-D2FAB7169BB4}"/>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21966" r="20787" b="27630"/>
          <a:stretch>
            <a:fillRect/>
          </a:stretch>
        </p:blipFill>
        <p:spPr bwMode="auto">
          <a:xfrm>
            <a:off x="3115159" y="4555748"/>
            <a:ext cx="482838" cy="45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27495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3"/>
          <p:cNvSpPr txBox="1">
            <a:spLocks noGrp="1"/>
          </p:cNvSpPr>
          <p:nvPr>
            <p:ph type="title"/>
          </p:nvPr>
        </p:nvSpPr>
        <p:spPr>
          <a:xfrm>
            <a:off x="76643" y="0"/>
            <a:ext cx="8520600" cy="572700"/>
          </a:xfrm>
          <a:prstGeom prst="rect">
            <a:avLst/>
          </a:prstGeom>
          <a:noFill/>
          <a:ln>
            <a:noFill/>
          </a:ln>
        </p:spPr>
        <p:txBody>
          <a:bodyPr spcFirstLastPara="1" wrap="square" lIns="91425" tIns="91425" rIns="91425" bIns="91425" anchor="t" anchorCtr="0">
            <a:noAutofit/>
          </a:bodyPr>
          <a:lstStyle/>
          <a:p>
            <a:pPr marL="0" lvl="0" indent="0" rtl="0">
              <a:lnSpc>
                <a:spcPct val="100000"/>
              </a:lnSpc>
              <a:spcBef>
                <a:spcPts val="0"/>
              </a:spcBef>
              <a:spcAft>
                <a:spcPts val="0"/>
              </a:spcAft>
              <a:buSzPts val="2800"/>
              <a:buNone/>
            </a:pPr>
            <a:r>
              <a:rPr lang="en" sz="2200" dirty="0" err="1">
                <a:latin typeface="+mj-lt"/>
              </a:rPr>
              <a:t>Pandonia</a:t>
            </a:r>
            <a:r>
              <a:rPr lang="en" sz="2200" dirty="0">
                <a:latin typeface="+mj-lt"/>
              </a:rPr>
              <a:t> Global Network</a:t>
            </a:r>
            <a:endParaRPr sz="2200" dirty="0">
              <a:latin typeface="+mj-lt"/>
            </a:endParaRPr>
          </a:p>
        </p:txBody>
      </p:sp>
      <p:sp>
        <p:nvSpPr>
          <p:cNvPr id="73" name="Google Shape;73;p13"/>
          <p:cNvSpPr txBox="1">
            <a:spLocks noGrp="1"/>
          </p:cNvSpPr>
          <p:nvPr>
            <p:ph type="body" idx="1"/>
          </p:nvPr>
        </p:nvSpPr>
        <p:spPr>
          <a:xfrm>
            <a:off x="311700" y="624450"/>
            <a:ext cx="8019300" cy="2154000"/>
          </a:xfrm>
          <a:prstGeom prst="rect">
            <a:avLst/>
          </a:prstGeom>
          <a:noFill/>
          <a:ln>
            <a:noFill/>
          </a:ln>
        </p:spPr>
        <p:txBody>
          <a:bodyPr spcFirstLastPara="1" wrap="square" lIns="91425" tIns="91425" rIns="91425" bIns="91425" anchor="t" anchorCtr="0">
            <a:noAutofit/>
          </a:bodyPr>
          <a:lstStyle/>
          <a:p>
            <a:pPr marL="457200" lvl="0" indent="-355600" algn="l" rtl="0">
              <a:lnSpc>
                <a:spcPct val="115000"/>
              </a:lnSpc>
              <a:spcBef>
                <a:spcPts val="0"/>
              </a:spcBef>
              <a:spcAft>
                <a:spcPts val="0"/>
              </a:spcAft>
              <a:buSzPts val="2000"/>
              <a:buAutoNum type="arabicParenR"/>
            </a:pPr>
            <a:r>
              <a:rPr lang="en" sz="2000" dirty="0">
                <a:latin typeface="+mn-lt"/>
              </a:rPr>
              <a:t>Calibration and Quality Assurance:</a:t>
            </a:r>
            <a:endParaRPr sz="2000" dirty="0">
              <a:latin typeface="+mn-lt"/>
            </a:endParaRPr>
          </a:p>
          <a:p>
            <a:pPr marL="914400" lvl="1" indent="-330200" algn="l" rtl="0">
              <a:lnSpc>
                <a:spcPct val="115000"/>
              </a:lnSpc>
              <a:spcBef>
                <a:spcPts val="0"/>
              </a:spcBef>
              <a:spcAft>
                <a:spcPts val="0"/>
              </a:spcAft>
              <a:buSzPts val="1600"/>
              <a:buAutoNum type="alphaLcParenR"/>
            </a:pPr>
            <a:r>
              <a:rPr lang="en" sz="1600" dirty="0">
                <a:latin typeface="+mn-lt"/>
              </a:rPr>
              <a:t>Laboratory and Field calibration of instruments</a:t>
            </a:r>
            <a:endParaRPr sz="1600" dirty="0">
              <a:latin typeface="+mn-lt"/>
            </a:endParaRPr>
          </a:p>
          <a:p>
            <a:pPr marL="457200" lvl="0" indent="-355600" algn="l" rtl="0">
              <a:lnSpc>
                <a:spcPct val="115000"/>
              </a:lnSpc>
              <a:spcBef>
                <a:spcPts val="0"/>
              </a:spcBef>
              <a:spcAft>
                <a:spcPts val="0"/>
              </a:spcAft>
              <a:buSzPts val="2000"/>
              <a:buAutoNum type="arabicParenR"/>
            </a:pPr>
            <a:r>
              <a:rPr lang="en" sz="2000" dirty="0">
                <a:latin typeface="+mn-lt"/>
              </a:rPr>
              <a:t>Network operation</a:t>
            </a:r>
            <a:endParaRPr sz="2000" dirty="0">
              <a:latin typeface="+mn-lt"/>
            </a:endParaRPr>
          </a:p>
          <a:p>
            <a:pPr marL="914400" lvl="1" indent="-330200" algn="l" rtl="0">
              <a:lnSpc>
                <a:spcPct val="115000"/>
              </a:lnSpc>
              <a:spcBef>
                <a:spcPts val="0"/>
              </a:spcBef>
              <a:spcAft>
                <a:spcPts val="0"/>
              </a:spcAft>
              <a:buSzPts val="1600"/>
              <a:buAutoNum type="alphaLcParenR"/>
            </a:pPr>
            <a:r>
              <a:rPr lang="en" sz="1600" dirty="0">
                <a:latin typeface="+mn-lt"/>
              </a:rPr>
              <a:t>Remote monitoring and repair of instruments</a:t>
            </a:r>
            <a:endParaRPr sz="1600" dirty="0">
              <a:latin typeface="+mn-lt"/>
            </a:endParaRPr>
          </a:p>
          <a:p>
            <a:pPr marL="457200" lvl="0" indent="-355600" algn="l" rtl="0">
              <a:lnSpc>
                <a:spcPct val="115000"/>
              </a:lnSpc>
              <a:spcBef>
                <a:spcPts val="0"/>
              </a:spcBef>
              <a:spcAft>
                <a:spcPts val="0"/>
              </a:spcAft>
              <a:buSzPts val="2000"/>
              <a:buAutoNum type="arabicParenR"/>
            </a:pPr>
            <a:r>
              <a:rPr lang="en" sz="2000" dirty="0">
                <a:latin typeface="+mn-lt"/>
              </a:rPr>
              <a:t>Retrievals</a:t>
            </a:r>
            <a:endParaRPr sz="2000" dirty="0">
              <a:latin typeface="+mn-lt"/>
            </a:endParaRPr>
          </a:p>
          <a:p>
            <a:pPr marL="914400" lvl="1" indent="-330200" algn="l" rtl="0">
              <a:lnSpc>
                <a:spcPct val="115000"/>
              </a:lnSpc>
              <a:spcBef>
                <a:spcPts val="0"/>
              </a:spcBef>
              <a:spcAft>
                <a:spcPts val="0"/>
              </a:spcAft>
              <a:buSzPts val="1600"/>
              <a:buAutoNum type="alphaLcParenR"/>
            </a:pPr>
            <a:r>
              <a:rPr lang="en" sz="1600" dirty="0">
                <a:latin typeface="+mn-lt"/>
              </a:rPr>
              <a:t>Production of O</a:t>
            </a:r>
            <a:r>
              <a:rPr lang="en" sz="1600" baseline="-25000" dirty="0">
                <a:latin typeface="+mn-lt"/>
              </a:rPr>
              <a:t>3</a:t>
            </a:r>
            <a:r>
              <a:rPr lang="en" sz="1600" dirty="0">
                <a:latin typeface="+mn-lt"/>
              </a:rPr>
              <a:t>, SO</a:t>
            </a:r>
            <a:r>
              <a:rPr lang="en" sz="1600" baseline="-25000" dirty="0">
                <a:latin typeface="+mn-lt"/>
              </a:rPr>
              <a:t>2</a:t>
            </a:r>
            <a:r>
              <a:rPr lang="en" sz="1600" dirty="0">
                <a:latin typeface="+mn-lt"/>
              </a:rPr>
              <a:t>, NO</a:t>
            </a:r>
            <a:r>
              <a:rPr lang="en" sz="1600" baseline="-25000" dirty="0">
                <a:latin typeface="+mn-lt"/>
              </a:rPr>
              <a:t>2</a:t>
            </a:r>
            <a:r>
              <a:rPr lang="en" sz="1600" dirty="0">
                <a:latin typeface="+mn-lt"/>
              </a:rPr>
              <a:t> and HCHO Columns/Profiles</a:t>
            </a:r>
            <a:endParaRPr sz="1600" dirty="0">
              <a:latin typeface="+mn-lt"/>
            </a:endParaRPr>
          </a:p>
          <a:p>
            <a:pPr marL="457200" lvl="0" indent="0" algn="l" rtl="0">
              <a:lnSpc>
                <a:spcPct val="115000"/>
              </a:lnSpc>
              <a:spcBef>
                <a:spcPts val="1600"/>
              </a:spcBef>
              <a:spcAft>
                <a:spcPts val="1600"/>
              </a:spcAft>
              <a:buSzPts val="1800"/>
              <a:buNone/>
            </a:pPr>
            <a:endParaRPr sz="1600" dirty="0">
              <a:latin typeface="+mn-lt"/>
            </a:endParaRPr>
          </a:p>
        </p:txBody>
      </p:sp>
      <p:pic>
        <p:nvPicPr>
          <p:cNvPr id="74" name="Google Shape;74;p13"/>
          <p:cNvPicPr preferRelativeResize="0"/>
          <p:nvPr/>
        </p:nvPicPr>
        <p:blipFill rotWithShape="1">
          <a:blip r:embed="rId3" cstate="print">
            <a:alphaModFix/>
            <a:extLst>
              <a:ext uri="{28A0092B-C50C-407E-A947-70E740481C1C}">
                <a14:useLocalDpi xmlns:a14="http://schemas.microsoft.com/office/drawing/2010/main"/>
              </a:ext>
            </a:extLst>
          </a:blip>
          <a:srcRect b="22642"/>
          <a:stretch/>
        </p:blipFill>
        <p:spPr>
          <a:xfrm>
            <a:off x="411800" y="2723150"/>
            <a:ext cx="5719814" cy="1593805"/>
          </a:xfrm>
          <a:prstGeom prst="rect">
            <a:avLst/>
          </a:prstGeom>
          <a:noFill/>
          <a:ln>
            <a:noFill/>
          </a:ln>
        </p:spPr>
      </p:pic>
      <p:pic>
        <p:nvPicPr>
          <p:cNvPr id="75" name="Google Shape;75;p13"/>
          <p:cNvPicPr preferRelativeResize="0"/>
          <p:nvPr/>
        </p:nvPicPr>
        <p:blipFill rotWithShape="1">
          <a:blip r:embed="rId4">
            <a:alphaModFix/>
          </a:blip>
          <a:srcRect/>
          <a:stretch/>
        </p:blipFill>
        <p:spPr>
          <a:xfrm>
            <a:off x="6625726" y="658600"/>
            <a:ext cx="2258925" cy="3175375"/>
          </a:xfrm>
          <a:prstGeom prst="rect">
            <a:avLst/>
          </a:prstGeom>
          <a:noFill/>
          <a:ln>
            <a:noFill/>
          </a:ln>
        </p:spPr>
      </p:pic>
      <p:sp>
        <p:nvSpPr>
          <p:cNvPr id="76" name="Google Shape;76;p13"/>
          <p:cNvSpPr txBox="1"/>
          <p:nvPr/>
        </p:nvSpPr>
        <p:spPr>
          <a:xfrm>
            <a:off x="6625725" y="3846675"/>
            <a:ext cx="2259000" cy="525600"/>
          </a:xfrm>
          <a:prstGeom prst="rect">
            <a:avLst/>
          </a:prstGeom>
          <a:noFill/>
          <a:ln w="9525" cap="flat" cmpd="sng">
            <a:solidFill>
              <a:srgbClr val="1155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400" b="0" i="0" u="none" strike="noStrike" cap="none" dirty="0">
                <a:solidFill>
                  <a:srgbClr val="000000"/>
                </a:solidFill>
                <a:latin typeface="Arial"/>
                <a:ea typeface="Arial"/>
                <a:cs typeface="Arial"/>
                <a:sym typeface="Arial"/>
              </a:rPr>
              <a:t>The PGN operates </a:t>
            </a:r>
            <a:r>
              <a:rPr lang="en" dirty="0"/>
              <a:t>185</a:t>
            </a:r>
            <a:r>
              <a:rPr lang="en" sz="1400" b="0" i="0" u="none" strike="noStrike" cap="none" dirty="0">
                <a:solidFill>
                  <a:srgbClr val="000000"/>
                </a:solidFill>
                <a:latin typeface="Arial"/>
                <a:ea typeface="Arial"/>
                <a:cs typeface="Arial"/>
                <a:sym typeface="Arial"/>
              </a:rPr>
              <a:t>+ Pandora instruments</a:t>
            </a:r>
            <a:endParaRPr dirty="0"/>
          </a:p>
        </p:txBody>
      </p:sp>
      <p:sp>
        <p:nvSpPr>
          <p:cNvPr id="77" name="Google Shape;77;p13"/>
          <p:cNvSpPr txBox="1"/>
          <p:nvPr/>
        </p:nvSpPr>
        <p:spPr>
          <a:xfrm>
            <a:off x="1031225" y="4409230"/>
            <a:ext cx="53262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400" b="0" i="0" u="sng" strike="noStrike" cap="none">
                <a:solidFill>
                  <a:srgbClr val="1155CC"/>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https://www.pandonia-global-network.org/</a:t>
            </a:r>
            <a:endParaRPr sz="1400" b="0" i="0" u="sng" strike="noStrike" cap="none">
              <a:solidFill>
                <a:srgbClr val="1155CC"/>
              </a:solidFill>
              <a:latin typeface="Calibri"/>
              <a:ea typeface="Calibri"/>
              <a:cs typeface="Calibri"/>
              <a:sym typeface="Calibri"/>
            </a:endParaRPr>
          </a:p>
          <a:p>
            <a:pPr marL="0" marR="0" lvl="0" indent="0" algn="l" rtl="0">
              <a:lnSpc>
                <a:spcPct val="100000"/>
              </a:lnSpc>
              <a:spcBef>
                <a:spcPts val="0"/>
              </a:spcBef>
              <a:spcAft>
                <a:spcPts val="0"/>
              </a:spcAft>
              <a:buNone/>
            </a:pPr>
            <a:r>
              <a:rPr lang="en" sz="1400" b="0" i="0" u="sng" strike="noStrike" cap="none">
                <a:solidFill>
                  <a:srgbClr val="1155CC"/>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Thomas.Hanisco@nasa.gov</a:t>
            </a:r>
            <a:r>
              <a:rPr lang="en" sz="1400" b="0" i="0" u="sng" strike="noStrike" cap="none">
                <a:solidFill>
                  <a:srgbClr val="1155CC"/>
                </a:solidFill>
                <a:latin typeface="Calibri"/>
                <a:ea typeface="Calibri"/>
                <a:cs typeface="Calibri"/>
                <a:sym typeface="Calibri"/>
              </a:rPr>
              <a:t>, </a:t>
            </a:r>
            <a:r>
              <a:rPr lang="en" u="sng">
                <a:solidFill>
                  <a:srgbClr val="1155CC"/>
                </a:solidFill>
                <a:latin typeface="Calibri"/>
                <a:ea typeface="Calibri"/>
                <a:cs typeface="Calibri"/>
                <a:sym typeface="Calibri"/>
              </a:rPr>
              <a:t>a</a:t>
            </a:r>
            <a:r>
              <a:rPr lang="en" sz="1400" b="0" i="0" u="sng" strike="noStrike" cap="none">
                <a:solidFill>
                  <a:srgbClr val="1155CC"/>
                </a:solidFill>
                <a:latin typeface="Calibri"/>
                <a:ea typeface="Calibri"/>
                <a:cs typeface="Calibri"/>
                <a:sym typeface="Calibri"/>
              </a:rPr>
              <a:t>lexander.</a:t>
            </a:r>
            <a:r>
              <a:rPr lang="en" u="sng">
                <a:solidFill>
                  <a:srgbClr val="1155CC"/>
                </a:solidFill>
                <a:latin typeface="Calibri"/>
                <a:ea typeface="Calibri"/>
                <a:cs typeface="Calibri"/>
                <a:sym typeface="Calibri"/>
              </a:rPr>
              <a:t>c</a:t>
            </a:r>
            <a:r>
              <a:rPr lang="en" sz="1400" b="0" i="0" u="sng" strike="noStrike" cap="none">
                <a:solidFill>
                  <a:srgbClr val="1155CC"/>
                </a:solidFill>
                <a:latin typeface="Calibri"/>
                <a:ea typeface="Calibri"/>
                <a:cs typeface="Calibri"/>
                <a:sym typeface="Calibri"/>
              </a:rPr>
              <a:t>ede@</a:t>
            </a:r>
            <a:r>
              <a:rPr lang="en" u="sng">
                <a:solidFill>
                  <a:srgbClr val="1155CC"/>
                </a:solidFill>
                <a:latin typeface="Calibri"/>
                <a:ea typeface="Calibri"/>
                <a:cs typeface="Calibri"/>
                <a:sym typeface="Calibri"/>
              </a:rPr>
              <a:t>l</a:t>
            </a:r>
            <a:r>
              <a:rPr lang="en" sz="1400" b="0" i="0" u="sng" strike="noStrike" cap="none">
                <a:solidFill>
                  <a:srgbClr val="1155CC"/>
                </a:solidFill>
                <a:latin typeface="Calibri"/>
                <a:ea typeface="Calibri"/>
                <a:cs typeface="Calibri"/>
                <a:sym typeface="Calibri"/>
              </a:rPr>
              <a:t>uft</a:t>
            </a:r>
            <a:r>
              <a:rPr lang="en" u="sng">
                <a:solidFill>
                  <a:srgbClr val="1155CC"/>
                </a:solidFill>
                <a:latin typeface="Calibri"/>
                <a:ea typeface="Calibri"/>
                <a:cs typeface="Calibri"/>
                <a:sym typeface="Calibri"/>
              </a:rPr>
              <a:t>b</a:t>
            </a:r>
            <a:r>
              <a:rPr lang="en" sz="1400" b="0" i="0" u="sng" strike="noStrike" cap="none">
                <a:solidFill>
                  <a:srgbClr val="1155CC"/>
                </a:solidFill>
                <a:latin typeface="Calibri"/>
                <a:ea typeface="Calibri"/>
                <a:cs typeface="Calibri"/>
                <a:sym typeface="Calibri"/>
              </a:rPr>
              <a:t>lick.a</a:t>
            </a:r>
            <a:r>
              <a:rPr lang="en" sz="1400" b="0" i="0" u="sng" strike="noStrike" cap="none">
                <a:solidFill>
                  <a:srgbClr val="0070C0"/>
                </a:solidFill>
                <a:latin typeface="Calibri"/>
                <a:ea typeface="Calibri"/>
                <a:cs typeface="Calibri"/>
                <a:sym typeface="Calibri"/>
              </a:rPr>
              <a:t>t</a:t>
            </a:r>
            <a:endParaRPr sz="1400" b="0" i="0" u="none" strike="noStrike" cap="none">
              <a:solidFill>
                <a:srgbClr val="0070C0"/>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F4637-DE90-924D-89FF-50098BD8385B}"/>
              </a:ext>
            </a:extLst>
          </p:cNvPr>
          <p:cNvSpPr>
            <a:spLocks noGrp="1"/>
          </p:cNvSpPr>
          <p:nvPr>
            <p:ph type="title"/>
          </p:nvPr>
        </p:nvSpPr>
        <p:spPr/>
        <p:txBody>
          <a:bodyPr/>
          <a:lstStyle/>
          <a:p>
            <a:r>
              <a:rPr lang="en-US" dirty="0"/>
              <a:t>Pandora measurements</a:t>
            </a:r>
          </a:p>
        </p:txBody>
      </p:sp>
      <p:pic>
        <p:nvPicPr>
          <p:cNvPr id="5" name="Picture 4">
            <a:extLst>
              <a:ext uri="{FF2B5EF4-FFF2-40B4-BE49-F238E27FC236}">
                <a16:creationId xmlns:a16="http://schemas.microsoft.com/office/drawing/2014/main" id="{E147B407-72B5-2A4E-9987-22BF9FE327D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971551"/>
            <a:ext cx="4343400" cy="3121989"/>
          </a:xfrm>
          <a:prstGeom prst="rect">
            <a:avLst/>
          </a:prstGeom>
        </p:spPr>
      </p:pic>
      <p:pic>
        <p:nvPicPr>
          <p:cNvPr id="8" name="Picture 7" descr="Diagram&#10;&#10;Description automatically generated">
            <a:extLst>
              <a:ext uri="{FF2B5EF4-FFF2-40B4-BE49-F238E27FC236}">
                <a16:creationId xmlns:a16="http://schemas.microsoft.com/office/drawing/2014/main" id="{13378D7D-63CA-8B4C-A095-8F9FD44AF8A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65883" y="532074"/>
            <a:ext cx="4343400" cy="3561466"/>
          </a:xfrm>
          <a:prstGeom prst="rect">
            <a:avLst/>
          </a:prstGeom>
        </p:spPr>
      </p:pic>
      <p:sp>
        <p:nvSpPr>
          <p:cNvPr id="9" name="TextBox 8">
            <a:extLst>
              <a:ext uri="{FF2B5EF4-FFF2-40B4-BE49-F238E27FC236}">
                <a16:creationId xmlns:a16="http://schemas.microsoft.com/office/drawing/2014/main" id="{D9C5655E-F152-5747-88A4-40086316B868}"/>
              </a:ext>
            </a:extLst>
          </p:cNvPr>
          <p:cNvSpPr txBox="1"/>
          <p:nvPr/>
        </p:nvSpPr>
        <p:spPr>
          <a:xfrm>
            <a:off x="91915" y="4226771"/>
            <a:ext cx="4480085" cy="738664"/>
          </a:xfrm>
          <a:prstGeom prst="rect">
            <a:avLst/>
          </a:prstGeom>
          <a:noFill/>
        </p:spPr>
        <p:txBody>
          <a:bodyPr wrap="square" rtlCol="0">
            <a:spAutoFit/>
          </a:bodyPr>
          <a:lstStyle/>
          <a:p>
            <a:r>
              <a:rPr lang="en-US" dirty="0"/>
              <a:t>Direct sun: mostly BEER’s Law.</a:t>
            </a:r>
          </a:p>
          <a:p>
            <a:r>
              <a:rPr lang="en-US" dirty="0"/>
              <a:t>Total absorption used to derive the column abundance between the instrument and the top of atmosphere</a:t>
            </a:r>
          </a:p>
        </p:txBody>
      </p:sp>
      <p:sp>
        <p:nvSpPr>
          <p:cNvPr id="12" name="TextBox 11">
            <a:extLst>
              <a:ext uri="{FF2B5EF4-FFF2-40B4-BE49-F238E27FC236}">
                <a16:creationId xmlns:a16="http://schemas.microsoft.com/office/drawing/2014/main" id="{284242DA-3CB9-8949-B02A-5B7D45CEC29A}"/>
              </a:ext>
            </a:extLst>
          </p:cNvPr>
          <p:cNvSpPr txBox="1"/>
          <p:nvPr/>
        </p:nvSpPr>
        <p:spPr>
          <a:xfrm>
            <a:off x="4800603" y="4250030"/>
            <a:ext cx="3915886" cy="738664"/>
          </a:xfrm>
          <a:prstGeom prst="rect">
            <a:avLst/>
          </a:prstGeom>
          <a:noFill/>
        </p:spPr>
        <p:txBody>
          <a:bodyPr wrap="square" rtlCol="0">
            <a:spAutoFit/>
          </a:bodyPr>
          <a:lstStyle/>
          <a:p>
            <a:r>
              <a:rPr lang="en-US" dirty="0"/>
              <a:t>MAX-DOAS: multiple angle BEER’s Law</a:t>
            </a:r>
          </a:p>
          <a:p>
            <a:r>
              <a:rPr lang="en-US" dirty="0"/>
              <a:t>Differential measurements used to derive the abundance at multiple elevations</a:t>
            </a:r>
          </a:p>
        </p:txBody>
      </p:sp>
    </p:spTree>
    <p:extLst>
      <p:ext uri="{BB962C8B-B14F-4D97-AF65-F5344CB8AC3E}">
        <p14:creationId xmlns:p14="http://schemas.microsoft.com/office/powerpoint/2010/main" val="20790007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pic>
        <p:nvPicPr>
          <p:cNvPr id="8" name="Picture 7" descr="Map&#10;&#10;AI-generated content may be incorrect.">
            <a:extLst>
              <a:ext uri="{FF2B5EF4-FFF2-40B4-BE49-F238E27FC236}">
                <a16:creationId xmlns:a16="http://schemas.microsoft.com/office/drawing/2014/main" id="{83123F05-250A-1945-C062-52FED982EB89}"/>
              </a:ext>
            </a:extLst>
          </p:cNvPr>
          <p:cNvPicPr>
            <a:picLocks noChangeAspect="1"/>
          </p:cNvPicPr>
          <p:nvPr/>
        </p:nvPicPr>
        <p:blipFill>
          <a:blip r:embed="rId3"/>
          <a:srcRect t="9490" b="22863"/>
          <a:stretch>
            <a:fillRect/>
          </a:stretch>
        </p:blipFill>
        <p:spPr>
          <a:xfrm>
            <a:off x="522690" y="247972"/>
            <a:ext cx="7986538" cy="3766089"/>
          </a:xfrm>
          <a:prstGeom prst="rect">
            <a:avLst/>
          </a:prstGeom>
        </p:spPr>
      </p:pic>
      <p:sp>
        <p:nvSpPr>
          <p:cNvPr id="111" name="Google Shape;111;p16"/>
          <p:cNvSpPr txBox="1"/>
          <p:nvPr/>
        </p:nvSpPr>
        <p:spPr>
          <a:xfrm>
            <a:off x="2584848" y="345650"/>
            <a:ext cx="6094200" cy="415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 sz="2400" b="0" i="0" u="none" strike="noStrike" cap="none" dirty="0" err="1">
                <a:solidFill>
                  <a:srgbClr val="000000"/>
                </a:solidFill>
                <a:latin typeface="Arial"/>
                <a:ea typeface="Arial"/>
                <a:cs typeface="Arial"/>
                <a:sym typeface="Arial"/>
              </a:rPr>
              <a:t>Pandonia</a:t>
            </a:r>
            <a:r>
              <a:rPr lang="en" sz="2400" b="0" i="0" u="none" strike="noStrike" cap="none" dirty="0">
                <a:solidFill>
                  <a:srgbClr val="000000"/>
                </a:solidFill>
                <a:latin typeface="Arial"/>
                <a:ea typeface="Arial"/>
                <a:cs typeface="Arial"/>
                <a:sym typeface="Arial"/>
              </a:rPr>
              <a:t> Global Network</a:t>
            </a:r>
            <a:endParaRPr sz="2400" b="0" i="0" u="none" strike="noStrike" cap="none" dirty="0">
              <a:solidFill>
                <a:srgbClr val="000000"/>
              </a:solidFill>
              <a:latin typeface="Arial"/>
              <a:ea typeface="Arial"/>
              <a:cs typeface="Arial"/>
              <a:sym typeface="Arial"/>
            </a:endParaRPr>
          </a:p>
        </p:txBody>
      </p:sp>
      <p:pic>
        <p:nvPicPr>
          <p:cNvPr id="112" name="Google Shape;112;p16"/>
          <p:cNvPicPr preferRelativeResize="0"/>
          <p:nvPr/>
        </p:nvPicPr>
        <p:blipFill rotWithShape="1">
          <a:blip r:embed="rId4">
            <a:alphaModFix/>
          </a:blip>
          <a:srcRect/>
          <a:stretch/>
        </p:blipFill>
        <p:spPr>
          <a:xfrm>
            <a:off x="7288526" y="75563"/>
            <a:ext cx="666750" cy="542925"/>
          </a:xfrm>
          <a:prstGeom prst="rect">
            <a:avLst/>
          </a:prstGeom>
          <a:noFill/>
          <a:ln>
            <a:noFill/>
          </a:ln>
        </p:spPr>
      </p:pic>
      <p:pic>
        <p:nvPicPr>
          <p:cNvPr id="113" name="Google Shape;113;p16"/>
          <p:cNvPicPr preferRelativeResize="0"/>
          <p:nvPr/>
        </p:nvPicPr>
        <p:blipFill rotWithShape="1">
          <a:blip r:embed="rId5">
            <a:alphaModFix/>
          </a:blip>
          <a:srcRect/>
          <a:stretch/>
        </p:blipFill>
        <p:spPr>
          <a:xfrm>
            <a:off x="7856924" y="9896"/>
            <a:ext cx="1266825" cy="657225"/>
          </a:xfrm>
          <a:prstGeom prst="rect">
            <a:avLst/>
          </a:prstGeom>
          <a:noFill/>
          <a:ln>
            <a:noFill/>
          </a:ln>
        </p:spPr>
      </p:pic>
      <p:sp>
        <p:nvSpPr>
          <p:cNvPr id="114" name="Google Shape;114;p16"/>
          <p:cNvSpPr/>
          <p:nvPr/>
        </p:nvSpPr>
        <p:spPr>
          <a:xfrm>
            <a:off x="329451" y="2721823"/>
            <a:ext cx="1551107" cy="1199400"/>
          </a:xfrm>
          <a:prstGeom prst="roundRect">
            <a:avLst>
              <a:gd name="adj" fmla="val 16667"/>
            </a:avLst>
          </a:prstGeom>
          <a:solidFill>
            <a:srgbClr val="D8E2F3"/>
          </a:solidFill>
          <a:ln w="25400" cap="flat" cmpd="sng">
            <a:solidFill>
              <a:srgbClr val="1155CC"/>
            </a:solidFill>
            <a:prstDash val="solid"/>
            <a:round/>
            <a:headEnd type="none" w="sm" len="sm"/>
            <a:tailEnd type="none" w="sm" len="sm"/>
          </a:ln>
        </p:spPr>
        <p:txBody>
          <a:bodyPr spcFirstLastPara="1" wrap="square" lIns="91425" tIns="45700" rIns="91425" bIns="45700" anchor="ctr" anchorCtr="0">
            <a:noAutofit/>
          </a:bodyPr>
          <a:lstStyle/>
          <a:p>
            <a:pPr marL="274320" marR="0" lvl="6" indent="0" algn="l" rtl="0">
              <a:lnSpc>
                <a:spcPct val="100000"/>
              </a:lnSpc>
              <a:spcBef>
                <a:spcPts val="0"/>
              </a:spcBef>
              <a:spcAft>
                <a:spcPts val="0"/>
              </a:spcAft>
              <a:buNone/>
            </a:pPr>
            <a:endParaRPr sz="1050" b="0" i="0" u="none" strike="noStrike" cap="none" dirty="0">
              <a:solidFill>
                <a:schemeClr val="dk1"/>
              </a:solidFill>
              <a:latin typeface="Arial"/>
              <a:ea typeface="Arial"/>
              <a:cs typeface="Arial"/>
              <a:sym typeface="Arial"/>
            </a:endParaRPr>
          </a:p>
          <a:p>
            <a:pPr marL="274320" marR="0" lvl="6" indent="0" algn="l" rtl="0">
              <a:lnSpc>
                <a:spcPct val="100000"/>
              </a:lnSpc>
              <a:spcBef>
                <a:spcPts val="0"/>
              </a:spcBef>
              <a:spcAft>
                <a:spcPts val="0"/>
              </a:spcAft>
              <a:buNone/>
            </a:pPr>
            <a:r>
              <a:rPr lang="en" sz="1050" b="0" i="0" u="none" strike="noStrike" cap="none" dirty="0">
                <a:solidFill>
                  <a:schemeClr val="dk1"/>
                </a:solidFill>
                <a:latin typeface="Arial"/>
                <a:ea typeface="Arial"/>
                <a:cs typeface="Arial"/>
                <a:sym typeface="Arial"/>
              </a:rPr>
              <a:t>185+ Official  instruments</a:t>
            </a:r>
            <a:endParaRPr sz="1400" b="0" i="0" u="none" strike="noStrike" cap="none" dirty="0">
              <a:solidFill>
                <a:srgbClr val="000000"/>
              </a:solidFill>
              <a:latin typeface="Arial"/>
              <a:ea typeface="Arial"/>
              <a:cs typeface="Arial"/>
              <a:sym typeface="Arial"/>
            </a:endParaRPr>
          </a:p>
          <a:p>
            <a:pPr marL="274320" marR="0" lvl="6" indent="0" algn="l" rtl="0">
              <a:lnSpc>
                <a:spcPct val="100000"/>
              </a:lnSpc>
              <a:spcBef>
                <a:spcPts val="0"/>
              </a:spcBef>
              <a:spcAft>
                <a:spcPts val="0"/>
              </a:spcAft>
              <a:buNone/>
            </a:pPr>
            <a:endParaRPr sz="1050" b="0" i="0" u="none" strike="noStrike" cap="none" dirty="0">
              <a:solidFill>
                <a:schemeClr val="dk1"/>
              </a:solidFill>
              <a:latin typeface="Arial"/>
              <a:ea typeface="Arial"/>
              <a:cs typeface="Arial"/>
              <a:sym typeface="Arial"/>
            </a:endParaRPr>
          </a:p>
          <a:p>
            <a:pPr marL="274320" marR="0" lvl="6" indent="0" algn="l" rtl="0">
              <a:lnSpc>
                <a:spcPct val="100000"/>
              </a:lnSpc>
              <a:spcBef>
                <a:spcPts val="0"/>
              </a:spcBef>
              <a:spcAft>
                <a:spcPts val="0"/>
              </a:spcAft>
              <a:buNone/>
            </a:pPr>
            <a:r>
              <a:rPr lang="en" sz="1050" b="0" i="0" u="none" strike="noStrike" cap="none" dirty="0">
                <a:solidFill>
                  <a:schemeClr val="dk1"/>
                </a:solidFill>
                <a:latin typeface="Arial"/>
                <a:ea typeface="Arial"/>
                <a:cs typeface="Arial"/>
                <a:sym typeface="Arial"/>
              </a:rPr>
              <a:t>Unofficial  </a:t>
            </a:r>
            <a:endParaRPr dirty="0"/>
          </a:p>
          <a:p>
            <a:pPr marL="274320" marR="0" lvl="6" indent="0" algn="l" rtl="0">
              <a:lnSpc>
                <a:spcPct val="100000"/>
              </a:lnSpc>
              <a:spcBef>
                <a:spcPts val="0"/>
              </a:spcBef>
              <a:spcAft>
                <a:spcPts val="0"/>
              </a:spcAft>
              <a:buNone/>
            </a:pPr>
            <a:endParaRPr sz="1050" b="0" i="0" u="none" strike="noStrike" cap="none" dirty="0">
              <a:solidFill>
                <a:schemeClr val="dk1"/>
              </a:solidFill>
              <a:latin typeface="Arial"/>
              <a:ea typeface="Arial"/>
              <a:cs typeface="Arial"/>
              <a:sym typeface="Arial"/>
            </a:endParaRPr>
          </a:p>
          <a:p>
            <a:pPr marL="0" marR="0" lvl="6" indent="0" algn="l" rtl="0">
              <a:lnSpc>
                <a:spcPct val="100000"/>
              </a:lnSpc>
              <a:spcBef>
                <a:spcPts val="0"/>
              </a:spcBef>
              <a:spcAft>
                <a:spcPts val="0"/>
              </a:spcAft>
              <a:buNone/>
            </a:pPr>
            <a:r>
              <a:rPr lang="en" sz="1050" b="0" i="0" u="none" strike="noStrike" cap="none" dirty="0">
                <a:solidFill>
                  <a:schemeClr val="dk1"/>
                </a:solidFill>
                <a:latin typeface="Arial"/>
                <a:ea typeface="Arial"/>
                <a:cs typeface="Arial"/>
                <a:sym typeface="Arial"/>
              </a:rPr>
              <a:t>Adding 30/year</a:t>
            </a:r>
            <a:endParaRPr sz="1400" b="0" i="0" u="none" strike="noStrike" cap="none" dirty="0">
              <a:solidFill>
                <a:srgbClr val="000000"/>
              </a:solidFill>
              <a:latin typeface="Arial"/>
              <a:ea typeface="Arial"/>
              <a:cs typeface="Arial"/>
              <a:sym typeface="Arial"/>
            </a:endParaRPr>
          </a:p>
        </p:txBody>
      </p:sp>
      <p:sp>
        <p:nvSpPr>
          <p:cNvPr id="115" name="Google Shape;115;p16"/>
          <p:cNvSpPr/>
          <p:nvPr/>
        </p:nvSpPr>
        <p:spPr>
          <a:xfrm>
            <a:off x="485459" y="3032339"/>
            <a:ext cx="102900" cy="102900"/>
          </a:xfrm>
          <a:prstGeom prst="ellipse">
            <a:avLst/>
          </a:prstGeom>
          <a:solidFill>
            <a:srgbClr val="6AA84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sp>
        <p:nvSpPr>
          <p:cNvPr id="116" name="Google Shape;116;p16"/>
          <p:cNvSpPr/>
          <p:nvPr/>
        </p:nvSpPr>
        <p:spPr>
          <a:xfrm>
            <a:off x="485459" y="3413107"/>
            <a:ext cx="102900" cy="102900"/>
          </a:xfrm>
          <a:prstGeom prst="ellipse">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pic>
        <p:nvPicPr>
          <p:cNvPr id="2" name="Picture 1">
            <a:extLst>
              <a:ext uri="{FF2B5EF4-FFF2-40B4-BE49-F238E27FC236}">
                <a16:creationId xmlns:a16="http://schemas.microsoft.com/office/drawing/2014/main" id="{BE2AF34D-193D-FE9D-2D7B-F622E3AB436E}"/>
              </a:ext>
            </a:extLst>
          </p:cNvPr>
          <p:cNvPicPr>
            <a:picLocks noChangeAspect="1"/>
          </p:cNvPicPr>
          <p:nvPr/>
        </p:nvPicPr>
        <p:blipFill>
          <a:blip r:embed="rId6">
            <a:alphaModFix amt="25000"/>
          </a:blip>
          <a:stretch>
            <a:fillRect/>
          </a:stretch>
        </p:blipFill>
        <p:spPr>
          <a:xfrm>
            <a:off x="1519195" y="1174204"/>
            <a:ext cx="1736810" cy="1261901"/>
          </a:xfrm>
          <a:prstGeom prst="rect">
            <a:avLst/>
          </a:prstGeom>
          <a:ln w="25400">
            <a:solidFill>
              <a:schemeClr val="accent1"/>
            </a:solidFill>
          </a:ln>
        </p:spPr>
      </p:pic>
      <p:sp>
        <p:nvSpPr>
          <p:cNvPr id="4" name="TextBox 3">
            <a:extLst>
              <a:ext uri="{FF2B5EF4-FFF2-40B4-BE49-F238E27FC236}">
                <a16:creationId xmlns:a16="http://schemas.microsoft.com/office/drawing/2014/main" id="{BC79644E-0F9B-2DF4-889E-DCFE3F7DB1D4}"/>
              </a:ext>
            </a:extLst>
          </p:cNvPr>
          <p:cNvSpPr txBox="1"/>
          <p:nvPr/>
        </p:nvSpPr>
        <p:spPr>
          <a:xfrm>
            <a:off x="1954306" y="2671482"/>
            <a:ext cx="822661" cy="307777"/>
          </a:xfrm>
          <a:prstGeom prst="rect">
            <a:avLst/>
          </a:prstGeom>
          <a:noFill/>
        </p:spPr>
        <p:txBody>
          <a:bodyPr wrap="none" rtlCol="0">
            <a:spAutoFit/>
          </a:bodyPr>
          <a:lstStyle/>
          <a:p>
            <a:r>
              <a:rPr lang="en-US" dirty="0"/>
              <a:t>TEMPO</a:t>
            </a:r>
          </a:p>
        </p:txBody>
      </p:sp>
      <p:pic>
        <p:nvPicPr>
          <p:cNvPr id="7" name="Picture 6">
            <a:extLst>
              <a:ext uri="{FF2B5EF4-FFF2-40B4-BE49-F238E27FC236}">
                <a16:creationId xmlns:a16="http://schemas.microsoft.com/office/drawing/2014/main" id="{1DF83BD2-EBA4-C7B8-0553-91A390825257}"/>
              </a:ext>
            </a:extLst>
          </p:cNvPr>
          <p:cNvPicPr>
            <a:picLocks noChangeAspect="1"/>
          </p:cNvPicPr>
          <p:nvPr/>
        </p:nvPicPr>
        <p:blipFill>
          <a:blip r:embed="rId7">
            <a:alphaModFix amt="26000"/>
          </a:blip>
          <a:stretch>
            <a:fillRect/>
          </a:stretch>
        </p:blipFill>
        <p:spPr>
          <a:xfrm>
            <a:off x="4024662" y="1175314"/>
            <a:ext cx="1567931" cy="996022"/>
          </a:xfrm>
          <a:prstGeom prst="rect">
            <a:avLst/>
          </a:prstGeom>
          <a:ln w="25400">
            <a:solidFill>
              <a:schemeClr val="accent1"/>
            </a:solidFill>
          </a:ln>
        </p:spPr>
      </p:pic>
      <p:pic>
        <p:nvPicPr>
          <p:cNvPr id="9" name="Picture 8">
            <a:extLst>
              <a:ext uri="{FF2B5EF4-FFF2-40B4-BE49-F238E27FC236}">
                <a16:creationId xmlns:a16="http://schemas.microsoft.com/office/drawing/2014/main" id="{0C5ECE23-EA59-78D0-2A83-D27E99DF33AB}"/>
              </a:ext>
            </a:extLst>
          </p:cNvPr>
          <p:cNvPicPr>
            <a:picLocks noChangeAspect="1"/>
          </p:cNvPicPr>
          <p:nvPr/>
        </p:nvPicPr>
        <p:blipFill>
          <a:blip r:embed="rId8">
            <a:alphaModFix amt="25000"/>
          </a:blip>
          <a:stretch>
            <a:fillRect/>
          </a:stretch>
        </p:blipFill>
        <p:spPr>
          <a:xfrm>
            <a:off x="6082088" y="1327967"/>
            <a:ext cx="1529060" cy="1441793"/>
          </a:xfrm>
          <a:prstGeom prst="rect">
            <a:avLst/>
          </a:prstGeom>
          <a:ln w="25400">
            <a:solidFill>
              <a:schemeClr val="accent1"/>
            </a:solidFill>
          </a:ln>
        </p:spPr>
      </p:pic>
      <p:sp>
        <p:nvSpPr>
          <p:cNvPr id="10" name="TextBox 9">
            <a:extLst>
              <a:ext uri="{FF2B5EF4-FFF2-40B4-BE49-F238E27FC236}">
                <a16:creationId xmlns:a16="http://schemas.microsoft.com/office/drawing/2014/main" id="{7D6D90B6-839F-1422-5C3C-FAAE6A32330B}"/>
              </a:ext>
            </a:extLst>
          </p:cNvPr>
          <p:cNvSpPr txBox="1"/>
          <p:nvPr/>
        </p:nvSpPr>
        <p:spPr>
          <a:xfrm>
            <a:off x="4269395" y="2243370"/>
            <a:ext cx="1221809" cy="307777"/>
          </a:xfrm>
          <a:prstGeom prst="rect">
            <a:avLst/>
          </a:prstGeom>
          <a:noFill/>
        </p:spPr>
        <p:txBody>
          <a:bodyPr wrap="none" rtlCol="0">
            <a:spAutoFit/>
          </a:bodyPr>
          <a:lstStyle/>
          <a:p>
            <a:r>
              <a:rPr lang="en-US" dirty="0"/>
              <a:t>SENTINEL-4</a:t>
            </a:r>
          </a:p>
        </p:txBody>
      </p:sp>
      <p:sp>
        <p:nvSpPr>
          <p:cNvPr id="11" name="TextBox 10">
            <a:extLst>
              <a:ext uri="{FF2B5EF4-FFF2-40B4-BE49-F238E27FC236}">
                <a16:creationId xmlns:a16="http://schemas.microsoft.com/office/drawing/2014/main" id="{D42B4232-963A-24E7-2142-DCF1820454CF}"/>
              </a:ext>
            </a:extLst>
          </p:cNvPr>
          <p:cNvSpPr txBox="1"/>
          <p:nvPr/>
        </p:nvSpPr>
        <p:spPr>
          <a:xfrm>
            <a:off x="6633176" y="2823883"/>
            <a:ext cx="713657" cy="307777"/>
          </a:xfrm>
          <a:prstGeom prst="rect">
            <a:avLst/>
          </a:prstGeom>
          <a:noFill/>
        </p:spPr>
        <p:txBody>
          <a:bodyPr wrap="none" rtlCol="0">
            <a:spAutoFit/>
          </a:bodyPr>
          <a:lstStyle/>
          <a:p>
            <a:r>
              <a:rPr lang="en-US" dirty="0"/>
              <a:t>GEMS</a:t>
            </a:r>
          </a:p>
        </p:txBody>
      </p:sp>
      <p:pic>
        <p:nvPicPr>
          <p:cNvPr id="13" name="Picture 12" descr="Map&#10;&#10;AI-generated content may be incorrect.">
            <a:extLst>
              <a:ext uri="{FF2B5EF4-FFF2-40B4-BE49-F238E27FC236}">
                <a16:creationId xmlns:a16="http://schemas.microsoft.com/office/drawing/2014/main" id="{73802CE4-2028-27AC-903D-1B86ECF7A579}"/>
              </a:ext>
            </a:extLst>
          </p:cNvPr>
          <p:cNvPicPr>
            <a:picLocks noChangeAspect="1"/>
          </p:cNvPicPr>
          <p:nvPr/>
        </p:nvPicPr>
        <p:blipFill>
          <a:blip r:embed="rId3"/>
          <a:srcRect t="80603"/>
          <a:stretch>
            <a:fillRect/>
          </a:stretch>
        </p:blipFill>
        <p:spPr>
          <a:xfrm>
            <a:off x="239565" y="3975315"/>
            <a:ext cx="8639308" cy="1168185"/>
          </a:xfrm>
          <a:prstGeom prst="rect">
            <a:avLst/>
          </a:prstGeom>
        </p:spPr>
      </p:pic>
    </p:spTree>
    <p:extLst>
      <p:ext uri="{BB962C8B-B14F-4D97-AF65-F5344CB8AC3E}">
        <p14:creationId xmlns:p14="http://schemas.microsoft.com/office/powerpoint/2010/main" val="31221509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pic>
        <p:nvPicPr>
          <p:cNvPr id="2" name="Picture 2">
            <a:extLst>
              <a:ext uri="{FF2B5EF4-FFF2-40B4-BE49-F238E27FC236}">
                <a16:creationId xmlns:a16="http://schemas.microsoft.com/office/drawing/2014/main" id="{E9419EC6-3388-CB55-595A-0E74F9535AC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24"/>
          <p:cNvSpPr txBox="1"/>
          <p:nvPr/>
        </p:nvSpPr>
        <p:spPr>
          <a:xfrm>
            <a:off x="6785517" y="6381328"/>
            <a:ext cx="2133600" cy="365100"/>
          </a:xfrm>
          <a:prstGeom prst="rect">
            <a:avLst/>
          </a:prstGeom>
          <a:noFill/>
          <a:ln>
            <a:noFill/>
          </a:ln>
        </p:spPr>
        <p:txBody>
          <a:bodyPr spcFirstLastPara="1" wrap="square" lIns="91500" tIns="45750" rIns="91500" bIns="45750" anchor="ctr" anchorCtr="0">
            <a:noAutofit/>
          </a:bodyPr>
          <a:lstStyle/>
          <a:p>
            <a:pPr marL="0" lvl="0" indent="0" algn="r" rtl="0">
              <a:spcBef>
                <a:spcPts val="0"/>
              </a:spcBef>
              <a:spcAft>
                <a:spcPts val="0"/>
              </a:spcAft>
              <a:buNone/>
            </a:pPr>
            <a:fld id="{00000000-1234-1234-1234-123412341234}" type="slidenum">
              <a:rPr lang="en" sz="1200">
                <a:solidFill>
                  <a:srgbClr val="888888"/>
                </a:solidFill>
                <a:latin typeface="Calibri"/>
                <a:ea typeface="Calibri"/>
                <a:cs typeface="Calibri"/>
                <a:sym typeface="Calibri"/>
              </a:rPr>
              <a:t>6</a:t>
            </a:fld>
            <a:endParaRPr sz="1200">
              <a:solidFill>
                <a:srgbClr val="888888"/>
              </a:solidFill>
              <a:latin typeface="Calibri"/>
              <a:ea typeface="Calibri"/>
              <a:cs typeface="Calibri"/>
              <a:sym typeface="Calibri"/>
            </a:endParaRPr>
          </a:p>
        </p:txBody>
      </p:sp>
      <p:sp>
        <p:nvSpPr>
          <p:cNvPr id="197" name="Google Shape;197;p24"/>
          <p:cNvSpPr txBox="1"/>
          <p:nvPr/>
        </p:nvSpPr>
        <p:spPr>
          <a:xfrm>
            <a:off x="6785517" y="6381328"/>
            <a:ext cx="2133600" cy="365100"/>
          </a:xfrm>
          <a:prstGeom prst="rect">
            <a:avLst/>
          </a:prstGeom>
          <a:noFill/>
          <a:ln>
            <a:noFill/>
          </a:ln>
        </p:spPr>
        <p:txBody>
          <a:bodyPr spcFirstLastPara="1" wrap="square" lIns="91500" tIns="45750" rIns="91500" bIns="45750" anchor="ctr" anchorCtr="0">
            <a:noAutofit/>
          </a:bodyPr>
          <a:lstStyle/>
          <a:p>
            <a:pPr marL="0" lvl="0" indent="0" algn="r" rtl="0">
              <a:spcBef>
                <a:spcPts val="0"/>
              </a:spcBef>
              <a:spcAft>
                <a:spcPts val="0"/>
              </a:spcAft>
              <a:buNone/>
            </a:pPr>
            <a:fld id="{00000000-1234-1234-1234-123412341234}" type="slidenum">
              <a:rPr lang="en" sz="1200">
                <a:solidFill>
                  <a:srgbClr val="888888"/>
                </a:solidFill>
                <a:latin typeface="Calibri"/>
                <a:ea typeface="Calibri"/>
                <a:cs typeface="Calibri"/>
                <a:sym typeface="Calibri"/>
              </a:rPr>
              <a:t>6</a:t>
            </a:fld>
            <a:endParaRPr sz="1200">
              <a:solidFill>
                <a:srgbClr val="888888"/>
              </a:solidFill>
              <a:latin typeface="Calibri"/>
              <a:ea typeface="Calibri"/>
              <a:cs typeface="Calibri"/>
              <a:sym typeface="Calibri"/>
            </a:endParaRPr>
          </a:p>
        </p:txBody>
      </p:sp>
      <p:sp>
        <p:nvSpPr>
          <p:cNvPr id="198" name="Google Shape;198;p24"/>
          <p:cNvSpPr txBox="1"/>
          <p:nvPr/>
        </p:nvSpPr>
        <p:spPr>
          <a:xfrm>
            <a:off x="6937917" y="6533728"/>
            <a:ext cx="21336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sz="1200">
                <a:solidFill>
                  <a:srgbClr val="888888"/>
                </a:solidFill>
                <a:latin typeface="Calibri"/>
                <a:ea typeface="Calibri"/>
                <a:cs typeface="Calibri"/>
                <a:sym typeface="Calibri"/>
              </a:rPr>
              <a:t>6</a:t>
            </a:fld>
            <a:endParaRPr sz="1200">
              <a:solidFill>
                <a:srgbClr val="888888"/>
              </a:solidFill>
              <a:latin typeface="Calibri"/>
              <a:ea typeface="Calibri"/>
              <a:cs typeface="Calibri"/>
              <a:sym typeface="Calibri"/>
            </a:endParaRPr>
          </a:p>
        </p:txBody>
      </p:sp>
      <p:sp>
        <p:nvSpPr>
          <p:cNvPr id="199" name="Google Shape;199;p24"/>
          <p:cNvSpPr txBox="1"/>
          <p:nvPr/>
        </p:nvSpPr>
        <p:spPr>
          <a:xfrm>
            <a:off x="150425" y="26600"/>
            <a:ext cx="8725218" cy="65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dirty="0">
                <a:latin typeface="Oswald"/>
                <a:ea typeface="Oswald"/>
                <a:cs typeface="Oswald"/>
                <a:sym typeface="Oswald"/>
              </a:rPr>
              <a:t>PGN Real Time Data:  </a:t>
            </a:r>
            <a:r>
              <a:rPr lang="en" sz="3000" dirty="0" err="1">
                <a:latin typeface="Oswald"/>
                <a:ea typeface="Oswald"/>
                <a:cs typeface="Oswald"/>
                <a:sym typeface="Oswald"/>
              </a:rPr>
              <a:t>BlickV</a:t>
            </a:r>
            <a:r>
              <a:rPr lang="en" sz="3000" b="1" dirty="0">
                <a:solidFill>
                  <a:srgbClr val="4A86E8"/>
                </a:solidFill>
                <a:latin typeface="Roboto Condensed"/>
                <a:ea typeface="Roboto Condensed"/>
                <a:cs typeface="Roboto Condensed"/>
                <a:sym typeface="Roboto Condensed"/>
              </a:rPr>
              <a:t> </a:t>
            </a:r>
            <a:r>
              <a:rPr lang="en" sz="1600" u="sng" dirty="0">
                <a:solidFill>
                  <a:schemeClr val="hlink"/>
                </a:solidFill>
                <a:hlinkClick r:id="rId3"/>
              </a:rPr>
              <a:t>http://blickv.pandonia-global-network.org/</a:t>
            </a:r>
            <a:endParaRPr sz="1600" b="1" dirty="0">
              <a:solidFill>
                <a:srgbClr val="4A86E8"/>
              </a:solidFill>
              <a:latin typeface="Roboto Condensed"/>
              <a:ea typeface="Roboto Condensed"/>
              <a:cs typeface="Roboto Condensed"/>
              <a:sym typeface="Roboto Condensed"/>
            </a:endParaRPr>
          </a:p>
        </p:txBody>
      </p:sp>
      <p:pic>
        <p:nvPicPr>
          <p:cNvPr id="3" name="Picture 2">
            <a:extLst>
              <a:ext uri="{FF2B5EF4-FFF2-40B4-BE49-F238E27FC236}">
                <a16:creationId xmlns:a16="http://schemas.microsoft.com/office/drawing/2014/main" id="{FE564A54-9FFF-68BC-4581-FF1A3750E74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58417" y="914426"/>
            <a:ext cx="7772400" cy="3544001"/>
          </a:xfrm>
          <a:prstGeom prst="rect">
            <a:avLst/>
          </a:prstGeom>
        </p:spPr>
      </p:pic>
      <p:sp>
        <p:nvSpPr>
          <p:cNvPr id="200" name="Google Shape;200;p24"/>
          <p:cNvSpPr/>
          <p:nvPr/>
        </p:nvSpPr>
        <p:spPr>
          <a:xfrm>
            <a:off x="125" y="6715125"/>
            <a:ext cx="9144000" cy="143100"/>
          </a:xfrm>
          <a:prstGeom prst="rect">
            <a:avLst/>
          </a:prstGeom>
          <a:solidFill>
            <a:srgbClr val="FF0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4"/>
          <p:cNvSpPr txBox="1"/>
          <p:nvPr/>
        </p:nvSpPr>
        <p:spPr>
          <a:xfrm>
            <a:off x="3238500" y="3276600"/>
            <a:ext cx="5803174" cy="1800225"/>
          </a:xfrm>
          <a:prstGeom prst="rect">
            <a:avLst/>
          </a:prstGeom>
          <a:solidFill>
            <a:srgbClr val="C9DAF8"/>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dirty="0">
                <a:solidFill>
                  <a:schemeClr val="tx2">
                    <a:lumMod val="50000"/>
                  </a:schemeClr>
                </a:solidFill>
                <a:latin typeface="+mn-lt"/>
                <a:ea typeface="Oswald"/>
                <a:cs typeface="Oswald"/>
                <a:sym typeface="Oswald"/>
              </a:rPr>
              <a:t>All products are available for download on </a:t>
            </a:r>
            <a:r>
              <a:rPr lang="en" sz="1600" dirty="0" err="1">
                <a:solidFill>
                  <a:schemeClr val="tx2">
                    <a:lumMod val="50000"/>
                  </a:schemeClr>
                </a:solidFill>
                <a:latin typeface="+mn-lt"/>
                <a:ea typeface="Oswald"/>
                <a:cs typeface="Oswald"/>
                <a:sym typeface="Oswald"/>
              </a:rPr>
              <a:t>BlickV</a:t>
            </a:r>
            <a:r>
              <a:rPr lang="en" sz="1600" dirty="0">
                <a:solidFill>
                  <a:schemeClr val="tx2">
                    <a:lumMod val="50000"/>
                  </a:schemeClr>
                </a:solidFill>
                <a:latin typeface="+mn-lt"/>
                <a:ea typeface="Oswald"/>
                <a:cs typeface="Oswald"/>
                <a:sym typeface="Oswald"/>
              </a:rPr>
              <a:t>.  </a:t>
            </a:r>
          </a:p>
          <a:p>
            <a:pPr marL="0" lvl="0" indent="0" algn="l" rtl="0">
              <a:spcBef>
                <a:spcPts val="0"/>
              </a:spcBef>
              <a:spcAft>
                <a:spcPts val="0"/>
              </a:spcAft>
              <a:buNone/>
            </a:pPr>
            <a:endParaRPr lang="en" sz="1600" dirty="0">
              <a:solidFill>
                <a:schemeClr val="tx2">
                  <a:lumMod val="50000"/>
                </a:schemeClr>
              </a:solidFill>
              <a:latin typeface="+mn-lt"/>
              <a:ea typeface="Oswald"/>
              <a:cs typeface="Oswald"/>
              <a:sym typeface="Oswald"/>
            </a:endParaRPr>
          </a:p>
          <a:p>
            <a:pPr marL="0" lvl="0" indent="0" algn="l" rtl="0">
              <a:spcBef>
                <a:spcPts val="0"/>
              </a:spcBef>
              <a:spcAft>
                <a:spcPts val="0"/>
              </a:spcAft>
              <a:buNone/>
            </a:pPr>
            <a:r>
              <a:rPr lang="en-US" sz="1600" dirty="0">
                <a:solidFill>
                  <a:schemeClr val="tx2">
                    <a:lumMod val="50000"/>
                  </a:schemeClr>
                </a:solidFill>
                <a:latin typeface="+mn-lt"/>
                <a:ea typeface="Oswald"/>
                <a:cs typeface="Oswald"/>
                <a:sym typeface="Oswald"/>
              </a:rPr>
              <a:t>Quality assured total column NO</a:t>
            </a:r>
            <a:r>
              <a:rPr lang="en-US" sz="1600" baseline="-25000" dirty="0">
                <a:solidFill>
                  <a:schemeClr val="tx2">
                    <a:lumMod val="50000"/>
                  </a:schemeClr>
                </a:solidFill>
                <a:latin typeface="+mn-lt"/>
                <a:ea typeface="Oswald"/>
                <a:cs typeface="Oswald"/>
                <a:sym typeface="Oswald"/>
              </a:rPr>
              <a:t>2</a:t>
            </a:r>
            <a:r>
              <a:rPr lang="en-US" sz="1600" dirty="0">
                <a:solidFill>
                  <a:schemeClr val="tx2">
                    <a:lumMod val="50000"/>
                  </a:schemeClr>
                </a:solidFill>
                <a:latin typeface="+mn-lt"/>
                <a:ea typeface="Oswald"/>
                <a:cs typeface="Oswald"/>
                <a:sym typeface="Oswald"/>
              </a:rPr>
              <a:t> and O</a:t>
            </a:r>
            <a:r>
              <a:rPr lang="en-US" sz="1600" baseline="-25000" dirty="0">
                <a:solidFill>
                  <a:schemeClr val="tx2">
                    <a:lumMod val="50000"/>
                  </a:schemeClr>
                </a:solidFill>
                <a:latin typeface="+mn-lt"/>
                <a:ea typeface="Oswald"/>
                <a:cs typeface="Oswald"/>
                <a:sym typeface="Oswald"/>
              </a:rPr>
              <a:t>3</a:t>
            </a:r>
            <a:r>
              <a:rPr lang="en-US" sz="1600" dirty="0">
                <a:solidFill>
                  <a:schemeClr val="tx2">
                    <a:lumMod val="50000"/>
                  </a:schemeClr>
                </a:solidFill>
                <a:latin typeface="+mn-lt"/>
                <a:ea typeface="Oswald"/>
                <a:cs typeface="Oswald"/>
                <a:sym typeface="Oswald"/>
              </a:rPr>
              <a:t> are archived at the EVDC. </a:t>
            </a:r>
            <a:endParaRPr lang="en" sz="1600" dirty="0">
              <a:solidFill>
                <a:schemeClr val="tx2">
                  <a:lumMod val="50000"/>
                </a:schemeClr>
              </a:solidFill>
              <a:latin typeface="+mn-lt"/>
              <a:ea typeface="Oswald"/>
              <a:cs typeface="Oswald"/>
              <a:sym typeface="Oswald"/>
            </a:endParaRPr>
          </a:p>
          <a:p>
            <a:endParaRPr lang="en-US" sz="1600" dirty="0">
              <a:solidFill>
                <a:schemeClr val="tx2">
                  <a:lumMod val="50000"/>
                </a:schemeClr>
              </a:solidFill>
              <a:latin typeface="+mn-lt"/>
            </a:endParaRPr>
          </a:p>
          <a:p>
            <a:r>
              <a:rPr lang="en-US" sz="1600" dirty="0">
                <a:solidFill>
                  <a:schemeClr val="tx2">
                    <a:lumMod val="50000"/>
                  </a:schemeClr>
                </a:solidFill>
                <a:latin typeface="+mn-lt"/>
              </a:rPr>
              <a:t>“Out of the Box” MAX-DOAS products provided without a field calibration.</a:t>
            </a:r>
          </a:p>
          <a:p>
            <a:pPr marL="0" lvl="0" indent="0" algn="l" rtl="0">
              <a:spcBef>
                <a:spcPts val="0"/>
              </a:spcBef>
              <a:spcAft>
                <a:spcPts val="0"/>
              </a:spcAft>
              <a:buNone/>
            </a:pPr>
            <a:endParaRPr sz="1500" dirty="0">
              <a:solidFill>
                <a:srgbClr val="0000FF"/>
              </a:solidFill>
              <a:latin typeface="Oswald"/>
              <a:ea typeface="Oswald"/>
              <a:cs typeface="Oswald"/>
              <a:sym typeface="Oswald"/>
            </a:endParaRPr>
          </a:p>
        </p:txBody>
      </p:sp>
      <p:sp>
        <p:nvSpPr>
          <p:cNvPr id="4" name="TextBox 3">
            <a:extLst>
              <a:ext uri="{FF2B5EF4-FFF2-40B4-BE49-F238E27FC236}">
                <a16:creationId xmlns:a16="http://schemas.microsoft.com/office/drawing/2014/main" id="{F594E60D-F0FD-B47D-AAD4-DA575D0CEAE6}"/>
              </a:ext>
            </a:extLst>
          </p:cNvPr>
          <p:cNvSpPr txBox="1"/>
          <p:nvPr/>
        </p:nvSpPr>
        <p:spPr>
          <a:xfrm>
            <a:off x="113123" y="1300899"/>
            <a:ext cx="1478290" cy="307777"/>
          </a:xfrm>
          <a:prstGeom prst="rect">
            <a:avLst/>
          </a:prstGeom>
          <a:noFill/>
        </p:spPr>
        <p:txBody>
          <a:bodyPr wrap="none" rtlCol="0">
            <a:spAutoFit/>
          </a:bodyPr>
          <a:lstStyle/>
          <a:p>
            <a:r>
              <a:rPr lang="en-US" dirty="0"/>
              <a:t>Stan State - 248</a:t>
            </a:r>
          </a:p>
        </p:txBody>
      </p:sp>
    </p:spTree>
    <p:extLst>
      <p:ext uri="{BB962C8B-B14F-4D97-AF65-F5344CB8AC3E}">
        <p14:creationId xmlns:p14="http://schemas.microsoft.com/office/powerpoint/2010/main" val="23339054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
        <p:cNvGrpSpPr/>
        <p:nvPr/>
      </p:nvGrpSpPr>
      <p:grpSpPr>
        <a:xfrm>
          <a:off x="0" y="0"/>
          <a:ext cx="0" cy="0"/>
          <a:chOff x="0" y="0"/>
          <a:chExt cx="0" cy="0"/>
        </a:xfrm>
      </p:grpSpPr>
      <p:pic>
        <p:nvPicPr>
          <p:cNvPr id="26" name="Google Shape;26;p4"/>
          <p:cNvPicPr preferRelativeResize="0"/>
          <p:nvPr/>
        </p:nvPicPr>
        <p:blipFill rotWithShape="1">
          <a:blip r:embed="rId3">
            <a:alphaModFix/>
          </a:blip>
          <a:srcRect t="29488"/>
          <a:stretch/>
        </p:blipFill>
        <p:spPr>
          <a:xfrm>
            <a:off x="4910188" y="1215050"/>
            <a:ext cx="3361600" cy="1579425"/>
          </a:xfrm>
          <a:prstGeom prst="rect">
            <a:avLst/>
          </a:prstGeom>
          <a:noFill/>
          <a:ln>
            <a:noFill/>
          </a:ln>
        </p:spPr>
      </p:pic>
      <p:pic>
        <p:nvPicPr>
          <p:cNvPr id="27" name="Google Shape;27;p4" title="daily_mean_latsorted_vc_NO2_rnvs3.png"/>
          <p:cNvPicPr preferRelativeResize="0"/>
          <p:nvPr/>
        </p:nvPicPr>
        <p:blipFill>
          <a:blip r:embed="rId4">
            <a:alphaModFix/>
          </a:blip>
          <a:stretch>
            <a:fillRect/>
          </a:stretch>
        </p:blipFill>
        <p:spPr>
          <a:xfrm>
            <a:off x="0" y="0"/>
            <a:ext cx="4452850" cy="5143501"/>
          </a:xfrm>
          <a:prstGeom prst="rect">
            <a:avLst/>
          </a:prstGeom>
          <a:noFill/>
          <a:ln>
            <a:noFill/>
          </a:ln>
        </p:spPr>
      </p:pic>
      <p:sp>
        <p:nvSpPr>
          <p:cNvPr id="28" name="Google Shape;28;p4"/>
          <p:cNvSpPr txBox="1">
            <a:spLocks noGrp="1"/>
          </p:cNvSpPr>
          <p:nvPr>
            <p:ph type="title"/>
          </p:nvPr>
        </p:nvSpPr>
        <p:spPr>
          <a:xfrm>
            <a:off x="4495800" y="0"/>
            <a:ext cx="4382400" cy="416400"/>
          </a:xfrm>
          <a:prstGeom prst="rect">
            <a:avLst/>
          </a:prstGeom>
        </p:spPr>
        <p:txBody>
          <a:bodyPr spcFirstLastPara="1" wrap="square" lIns="0" tIns="0" rIns="0" bIns="0" anchor="t" anchorCtr="0">
            <a:normAutofit fontScale="90000"/>
          </a:bodyPr>
          <a:lstStyle/>
          <a:p>
            <a:pPr marL="0" lvl="0" indent="0" algn="l" rtl="0">
              <a:spcBef>
                <a:spcPts val="0"/>
              </a:spcBef>
              <a:spcAft>
                <a:spcPts val="0"/>
              </a:spcAft>
              <a:buNone/>
            </a:pPr>
            <a:r>
              <a:rPr lang="en" b="1"/>
              <a:t>PGN NO</a:t>
            </a:r>
            <a:r>
              <a:rPr lang="en" b="1" baseline="-25000"/>
              <a:t>2</a:t>
            </a:r>
            <a:r>
              <a:rPr lang="en"/>
              <a:t>  </a:t>
            </a:r>
            <a:r>
              <a:rPr lang="en" sz="1650"/>
              <a:t>total columns (DS) and profiles (MAX)</a:t>
            </a:r>
            <a:endParaRPr/>
          </a:p>
        </p:txBody>
      </p:sp>
      <p:pic>
        <p:nvPicPr>
          <p:cNvPr id="29" name="Google Shape;29;p4"/>
          <p:cNvPicPr preferRelativeResize="0"/>
          <p:nvPr/>
        </p:nvPicPr>
        <p:blipFill rotWithShape="1">
          <a:blip r:embed="rId5">
            <a:alphaModFix/>
          </a:blip>
          <a:srcRect t="14068" b="2438"/>
          <a:stretch/>
        </p:blipFill>
        <p:spPr>
          <a:xfrm>
            <a:off x="4690425" y="3477575"/>
            <a:ext cx="4203575" cy="1579425"/>
          </a:xfrm>
          <a:prstGeom prst="rect">
            <a:avLst/>
          </a:prstGeom>
          <a:noFill/>
          <a:ln>
            <a:noFill/>
          </a:ln>
        </p:spPr>
      </p:pic>
      <p:sp>
        <p:nvSpPr>
          <p:cNvPr id="30" name="Google Shape;30;p4"/>
          <p:cNvSpPr txBox="1"/>
          <p:nvPr/>
        </p:nvSpPr>
        <p:spPr>
          <a:xfrm>
            <a:off x="6022675" y="3477575"/>
            <a:ext cx="2908500" cy="44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Roboto Condensed"/>
                <a:ea typeface="Roboto Condensed"/>
                <a:cs typeface="Roboto Condensed"/>
                <a:sym typeface="Roboto Condensed"/>
              </a:rPr>
              <a:t>4 minutes in Innsbruck, Austria</a:t>
            </a:r>
            <a:endParaRPr sz="1200" b="1">
              <a:latin typeface="Roboto Condensed"/>
              <a:ea typeface="Roboto Condensed"/>
              <a:cs typeface="Roboto Condensed"/>
              <a:sym typeface="Roboto Condensed"/>
            </a:endParaRPr>
          </a:p>
        </p:txBody>
      </p:sp>
      <p:sp>
        <p:nvSpPr>
          <p:cNvPr id="31" name="Google Shape;31;p4"/>
          <p:cNvSpPr txBox="1"/>
          <p:nvPr/>
        </p:nvSpPr>
        <p:spPr>
          <a:xfrm>
            <a:off x="4460200" y="2870675"/>
            <a:ext cx="4344300" cy="60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b="1" dirty="0">
                <a:solidFill>
                  <a:schemeClr val="dk1"/>
                </a:solidFill>
                <a:latin typeface="Roboto Condensed"/>
                <a:ea typeface="Roboto Condensed"/>
                <a:cs typeface="Roboto Condensed"/>
                <a:sym typeface="Roboto Condensed"/>
              </a:rPr>
              <a:t>High precision </a:t>
            </a:r>
            <a:r>
              <a:rPr lang="en" sz="1500" dirty="0">
                <a:solidFill>
                  <a:schemeClr val="dk1"/>
                </a:solidFill>
                <a:latin typeface="Roboto Condensed"/>
                <a:ea typeface="Roboto Condensed"/>
                <a:cs typeface="Roboto Condensed"/>
                <a:sym typeface="Roboto Condensed"/>
              </a:rPr>
              <a:t>allows high frequency measurements to reveal small scale variability</a:t>
            </a:r>
            <a:endParaRPr sz="1500" dirty="0">
              <a:solidFill>
                <a:schemeClr val="dk1"/>
              </a:solidFill>
              <a:latin typeface="Roboto Condensed"/>
              <a:ea typeface="Roboto Condensed"/>
              <a:cs typeface="Roboto Condensed"/>
              <a:sym typeface="Roboto Condensed"/>
            </a:endParaRPr>
          </a:p>
        </p:txBody>
      </p:sp>
      <p:sp>
        <p:nvSpPr>
          <p:cNvPr id="32" name="Google Shape;32;p4"/>
          <p:cNvSpPr txBox="1"/>
          <p:nvPr/>
        </p:nvSpPr>
        <p:spPr>
          <a:xfrm>
            <a:off x="7050000" y="4437850"/>
            <a:ext cx="2043600" cy="21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700">
                <a:solidFill>
                  <a:schemeClr val="dk1"/>
                </a:solidFill>
                <a:latin typeface="Roboto Condensed"/>
                <a:ea typeface="Roboto Condensed"/>
                <a:cs typeface="Roboto Condensed"/>
                <a:sym typeface="Roboto Condensed"/>
              </a:rPr>
              <a:t>Pandora 106, 234, PI: Martin Tiefengraber</a:t>
            </a:r>
            <a:endParaRPr sz="700">
              <a:solidFill>
                <a:schemeClr val="dk1"/>
              </a:solidFill>
              <a:latin typeface="Roboto Condensed"/>
              <a:ea typeface="Roboto Condensed"/>
              <a:cs typeface="Roboto Condensed"/>
              <a:sym typeface="Roboto Condensed"/>
            </a:endParaRPr>
          </a:p>
        </p:txBody>
      </p:sp>
      <p:sp>
        <p:nvSpPr>
          <p:cNvPr id="33" name="Google Shape;33;p4"/>
          <p:cNvSpPr txBox="1"/>
          <p:nvPr/>
        </p:nvSpPr>
        <p:spPr>
          <a:xfrm>
            <a:off x="4411400" y="477400"/>
            <a:ext cx="4344300" cy="60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b="1" dirty="0">
                <a:solidFill>
                  <a:schemeClr val="dk1"/>
                </a:solidFill>
                <a:latin typeface="Roboto Condensed"/>
                <a:ea typeface="Roboto Condensed"/>
                <a:cs typeface="Roboto Condensed"/>
                <a:sym typeface="Roboto Condensed"/>
              </a:rPr>
              <a:t>Extended AMF validity </a:t>
            </a:r>
            <a:r>
              <a:rPr lang="en" sz="1500" dirty="0">
                <a:solidFill>
                  <a:schemeClr val="dk1"/>
                </a:solidFill>
                <a:latin typeface="Roboto Condensed"/>
                <a:ea typeface="Roboto Condensed"/>
                <a:cs typeface="Roboto Condensed"/>
                <a:sym typeface="Roboto Condensed"/>
              </a:rPr>
              <a:t>due to effective temperature and height estimation from stratospheric climatology</a:t>
            </a:r>
            <a:endParaRPr sz="1500" dirty="0">
              <a:solidFill>
                <a:schemeClr val="dk1"/>
              </a:solidFill>
              <a:latin typeface="Roboto Condensed"/>
              <a:ea typeface="Roboto Condensed"/>
              <a:cs typeface="Roboto Condensed"/>
              <a:sym typeface="Roboto Condensed"/>
            </a:endParaRPr>
          </a:p>
        </p:txBody>
      </p:sp>
      <p:pic>
        <p:nvPicPr>
          <p:cNvPr id="34" name="Google Shape;34;p4"/>
          <p:cNvPicPr preferRelativeResize="0"/>
          <p:nvPr/>
        </p:nvPicPr>
        <p:blipFill rotWithShape="1">
          <a:blip r:embed="rId3">
            <a:alphaModFix/>
          </a:blip>
          <a:srcRect b="76396"/>
          <a:stretch/>
        </p:blipFill>
        <p:spPr>
          <a:xfrm>
            <a:off x="5484300" y="1483234"/>
            <a:ext cx="2828876" cy="444900"/>
          </a:xfrm>
          <a:prstGeom prst="rect">
            <a:avLst/>
          </a:prstGeom>
          <a:noFill/>
          <a:ln>
            <a:noFill/>
          </a:ln>
        </p:spPr>
      </p:pic>
      <p:sp>
        <p:nvSpPr>
          <p:cNvPr id="35" name="Google Shape;35;p4"/>
          <p:cNvSpPr txBox="1"/>
          <p:nvPr/>
        </p:nvSpPr>
        <p:spPr>
          <a:xfrm>
            <a:off x="8029875" y="2195863"/>
            <a:ext cx="949200" cy="21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700">
                <a:solidFill>
                  <a:schemeClr val="dk1"/>
                </a:solidFill>
                <a:latin typeface="Roboto Condensed"/>
                <a:ea typeface="Roboto Condensed"/>
                <a:cs typeface="Roboto Condensed"/>
                <a:sym typeface="Roboto Condensed"/>
              </a:rPr>
              <a:t>Pandora 65</a:t>
            </a:r>
            <a:endParaRPr sz="700">
              <a:solidFill>
                <a:schemeClr val="dk1"/>
              </a:solidFill>
              <a:latin typeface="Roboto Condensed"/>
              <a:ea typeface="Roboto Condensed"/>
              <a:cs typeface="Roboto Condensed"/>
              <a:sym typeface="Roboto Condensed"/>
            </a:endParaRPr>
          </a:p>
          <a:p>
            <a:pPr marL="0" lvl="0" indent="0" algn="l" rtl="0">
              <a:spcBef>
                <a:spcPts val="0"/>
              </a:spcBef>
              <a:spcAft>
                <a:spcPts val="0"/>
              </a:spcAft>
              <a:buNone/>
            </a:pPr>
            <a:r>
              <a:rPr lang="en" sz="700">
                <a:solidFill>
                  <a:schemeClr val="dk1"/>
                </a:solidFill>
                <a:latin typeface="Roboto Condensed"/>
                <a:ea typeface="Roboto Condensed"/>
                <a:cs typeface="Roboto Condensed"/>
                <a:sym typeface="Roboto Condensed"/>
              </a:rPr>
              <a:t>PI: Michel Grutter</a:t>
            </a:r>
            <a:endParaRPr sz="700">
              <a:solidFill>
                <a:schemeClr val="dk1"/>
              </a:solidFill>
              <a:latin typeface="Roboto Condensed"/>
              <a:ea typeface="Roboto Condensed"/>
              <a:cs typeface="Roboto Condensed"/>
              <a:sym typeface="Roboto Condensed"/>
            </a:endParaRPr>
          </a:p>
        </p:txBody>
      </p:sp>
      <p:sp>
        <p:nvSpPr>
          <p:cNvPr id="36" name="Google Shape;36;p4"/>
          <p:cNvSpPr txBox="1"/>
          <p:nvPr/>
        </p:nvSpPr>
        <p:spPr>
          <a:xfrm>
            <a:off x="5585875" y="1138850"/>
            <a:ext cx="3053700" cy="44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Roboto Condensed"/>
                <a:ea typeface="Roboto Condensed"/>
                <a:cs typeface="Roboto Condensed"/>
                <a:sym typeface="Roboto Condensed"/>
              </a:rPr>
              <a:t>1 day at Altzomoni (~4000 m.asl), Mexico City</a:t>
            </a:r>
            <a:endParaRPr sz="1200" b="1">
              <a:latin typeface="Roboto Condensed"/>
              <a:ea typeface="Roboto Condensed"/>
              <a:cs typeface="Roboto Condensed"/>
              <a:sym typeface="Roboto Condense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0"/>
        <p:cNvGrpSpPr/>
        <p:nvPr/>
      </p:nvGrpSpPr>
      <p:grpSpPr>
        <a:xfrm>
          <a:off x="0" y="0"/>
          <a:ext cx="0" cy="0"/>
          <a:chOff x="0" y="0"/>
          <a:chExt cx="0" cy="0"/>
        </a:xfrm>
      </p:grpSpPr>
      <p:pic>
        <p:nvPicPr>
          <p:cNvPr id="41" name="Google Shape;41;p5" title="daily_mean_latsorted_vc_O3_rout2.png"/>
          <p:cNvPicPr preferRelativeResize="0"/>
          <p:nvPr/>
        </p:nvPicPr>
        <p:blipFill rotWithShape="1">
          <a:blip r:embed="rId3">
            <a:alphaModFix/>
          </a:blip>
          <a:srcRect t="278" b="288"/>
          <a:stretch/>
        </p:blipFill>
        <p:spPr>
          <a:xfrm>
            <a:off x="0" y="0"/>
            <a:ext cx="4452849" cy="5143501"/>
          </a:xfrm>
          <a:prstGeom prst="rect">
            <a:avLst/>
          </a:prstGeom>
          <a:noFill/>
          <a:ln>
            <a:noFill/>
          </a:ln>
        </p:spPr>
      </p:pic>
      <p:sp>
        <p:nvSpPr>
          <p:cNvPr id="42" name="Google Shape;42;p5"/>
          <p:cNvSpPr txBox="1">
            <a:spLocks noGrp="1"/>
          </p:cNvSpPr>
          <p:nvPr>
            <p:ph type="title"/>
          </p:nvPr>
        </p:nvSpPr>
        <p:spPr>
          <a:xfrm>
            <a:off x="4495800" y="0"/>
            <a:ext cx="4046400" cy="416400"/>
          </a:xfrm>
          <a:prstGeom prst="rect">
            <a:avLst/>
          </a:prstGeom>
        </p:spPr>
        <p:txBody>
          <a:bodyPr spcFirstLastPara="1" wrap="square" lIns="0" tIns="0" rIns="0" bIns="0" anchor="t" anchorCtr="0">
            <a:normAutofit fontScale="90000"/>
          </a:bodyPr>
          <a:lstStyle/>
          <a:p>
            <a:pPr marL="0" lvl="0" indent="0" algn="l" rtl="0">
              <a:spcBef>
                <a:spcPts val="0"/>
              </a:spcBef>
              <a:spcAft>
                <a:spcPts val="0"/>
              </a:spcAft>
              <a:buNone/>
            </a:pPr>
            <a:r>
              <a:rPr lang="en" b="1"/>
              <a:t>PGN O</a:t>
            </a:r>
            <a:r>
              <a:rPr lang="en" b="1" baseline="-25000"/>
              <a:t>3</a:t>
            </a:r>
            <a:r>
              <a:rPr lang="en"/>
              <a:t>  </a:t>
            </a:r>
            <a:r>
              <a:rPr lang="en" sz="1650"/>
              <a:t>total column (DS)</a:t>
            </a:r>
            <a:endParaRPr/>
          </a:p>
        </p:txBody>
      </p:sp>
      <p:pic>
        <p:nvPicPr>
          <p:cNvPr id="43" name="Google Shape;43;p5"/>
          <p:cNvPicPr preferRelativeResize="0"/>
          <p:nvPr/>
        </p:nvPicPr>
        <p:blipFill rotWithShape="1">
          <a:blip r:embed="rId4">
            <a:alphaModFix/>
          </a:blip>
          <a:srcRect t="26625" b="6694"/>
          <a:stretch/>
        </p:blipFill>
        <p:spPr>
          <a:xfrm>
            <a:off x="4774775" y="1651573"/>
            <a:ext cx="3993098" cy="1305274"/>
          </a:xfrm>
          <a:prstGeom prst="rect">
            <a:avLst/>
          </a:prstGeom>
          <a:noFill/>
          <a:ln>
            <a:noFill/>
          </a:ln>
        </p:spPr>
      </p:pic>
      <p:pic>
        <p:nvPicPr>
          <p:cNvPr id="44" name="Google Shape;44;p5"/>
          <p:cNvPicPr preferRelativeResize="0"/>
          <p:nvPr/>
        </p:nvPicPr>
        <p:blipFill rotWithShape="1">
          <a:blip r:embed="rId5">
            <a:alphaModFix/>
          </a:blip>
          <a:srcRect t="22762"/>
          <a:stretch/>
        </p:blipFill>
        <p:spPr>
          <a:xfrm>
            <a:off x="4774000" y="3317400"/>
            <a:ext cx="3993098" cy="1410801"/>
          </a:xfrm>
          <a:prstGeom prst="rect">
            <a:avLst/>
          </a:prstGeom>
          <a:noFill/>
          <a:ln>
            <a:noFill/>
          </a:ln>
        </p:spPr>
      </p:pic>
      <p:sp>
        <p:nvSpPr>
          <p:cNvPr id="45" name="Google Shape;45;p5"/>
          <p:cNvSpPr txBox="1"/>
          <p:nvPr/>
        </p:nvSpPr>
        <p:spPr>
          <a:xfrm>
            <a:off x="4411400" y="553600"/>
            <a:ext cx="4344300" cy="60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b="1">
                <a:solidFill>
                  <a:schemeClr val="dk1"/>
                </a:solidFill>
                <a:latin typeface="Roboto Condensed"/>
                <a:ea typeface="Roboto Condensed"/>
                <a:cs typeface="Roboto Condensed"/>
                <a:sym typeface="Roboto Condensed"/>
              </a:rPr>
              <a:t>Upcoming version retrieves effective O</a:t>
            </a:r>
            <a:r>
              <a:rPr lang="en" sz="1500" b="1" baseline="-25000">
                <a:solidFill>
                  <a:schemeClr val="dk1"/>
                </a:solidFill>
                <a:latin typeface="Roboto Condensed"/>
                <a:ea typeface="Roboto Condensed"/>
                <a:cs typeface="Roboto Condensed"/>
                <a:sym typeface="Roboto Condensed"/>
              </a:rPr>
              <a:t>3</a:t>
            </a:r>
            <a:r>
              <a:rPr lang="en" sz="1500" b="1">
                <a:solidFill>
                  <a:schemeClr val="dk1"/>
                </a:solidFill>
                <a:latin typeface="Roboto Condensed"/>
                <a:ea typeface="Roboto Condensed"/>
                <a:cs typeface="Roboto Condensed"/>
                <a:sym typeface="Roboto Condensed"/>
              </a:rPr>
              <a:t> temperature </a:t>
            </a:r>
            <a:r>
              <a:rPr lang="en" sz="1500">
                <a:solidFill>
                  <a:schemeClr val="dk1"/>
                </a:solidFill>
                <a:latin typeface="Roboto Condensed"/>
                <a:ea typeface="Roboto Condensed"/>
                <a:cs typeface="Roboto Condensed"/>
                <a:sym typeface="Roboto Condensed"/>
              </a:rPr>
              <a:t>instead of using a climatology</a:t>
            </a:r>
            <a:endParaRPr sz="1500">
              <a:solidFill>
                <a:schemeClr val="dk1"/>
              </a:solidFill>
              <a:latin typeface="Roboto Condensed"/>
              <a:ea typeface="Roboto Condensed"/>
              <a:cs typeface="Roboto Condensed"/>
              <a:sym typeface="Roboto Condensed"/>
            </a:endParaRPr>
          </a:p>
        </p:txBody>
      </p:sp>
      <p:sp>
        <p:nvSpPr>
          <p:cNvPr id="46" name="Google Shape;46;p5"/>
          <p:cNvSpPr txBox="1"/>
          <p:nvPr/>
        </p:nvSpPr>
        <p:spPr>
          <a:xfrm>
            <a:off x="5967950" y="3317400"/>
            <a:ext cx="1185600" cy="26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chemeClr val="dk1"/>
                </a:solidFill>
                <a:latin typeface="Roboto Condensed"/>
                <a:ea typeface="Roboto Condensed"/>
                <a:cs typeface="Roboto Condensed"/>
                <a:sym typeface="Roboto Condensed"/>
              </a:rPr>
              <a:t>O</a:t>
            </a:r>
            <a:r>
              <a:rPr lang="en" sz="1200" b="1" baseline="-25000">
                <a:solidFill>
                  <a:schemeClr val="dk1"/>
                </a:solidFill>
                <a:latin typeface="Roboto Condensed"/>
                <a:ea typeface="Roboto Condensed"/>
                <a:cs typeface="Roboto Condensed"/>
                <a:sym typeface="Roboto Condensed"/>
              </a:rPr>
              <a:t>3</a:t>
            </a:r>
            <a:r>
              <a:rPr lang="en" sz="1200" b="1">
                <a:solidFill>
                  <a:schemeClr val="dk1"/>
                </a:solidFill>
                <a:latin typeface="Roboto Condensed"/>
                <a:ea typeface="Roboto Condensed"/>
                <a:cs typeface="Roboto Condensed"/>
                <a:sym typeface="Roboto Condensed"/>
              </a:rPr>
              <a:t> temperature</a:t>
            </a:r>
            <a:endParaRPr sz="1200" b="1">
              <a:solidFill>
                <a:schemeClr val="dk1"/>
              </a:solidFill>
              <a:latin typeface="Roboto Condensed"/>
              <a:ea typeface="Roboto Condensed"/>
              <a:cs typeface="Roboto Condensed"/>
              <a:sym typeface="Roboto Condensed"/>
            </a:endParaRPr>
          </a:p>
        </p:txBody>
      </p:sp>
      <p:sp>
        <p:nvSpPr>
          <p:cNvPr id="47" name="Google Shape;47;p5"/>
          <p:cNvSpPr txBox="1"/>
          <p:nvPr/>
        </p:nvSpPr>
        <p:spPr>
          <a:xfrm>
            <a:off x="5967950" y="1743988"/>
            <a:ext cx="1185600" cy="26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chemeClr val="dk1"/>
                </a:solidFill>
                <a:latin typeface="Roboto Condensed"/>
                <a:ea typeface="Roboto Condensed"/>
                <a:cs typeface="Roboto Condensed"/>
                <a:sym typeface="Roboto Condensed"/>
              </a:rPr>
              <a:t>O</a:t>
            </a:r>
            <a:r>
              <a:rPr lang="en" sz="1200" b="1" baseline="-25000">
                <a:solidFill>
                  <a:schemeClr val="dk1"/>
                </a:solidFill>
                <a:latin typeface="Roboto Condensed"/>
                <a:ea typeface="Roboto Condensed"/>
                <a:cs typeface="Roboto Condensed"/>
                <a:sym typeface="Roboto Condensed"/>
              </a:rPr>
              <a:t>3</a:t>
            </a:r>
            <a:r>
              <a:rPr lang="en" sz="1200" b="1">
                <a:solidFill>
                  <a:schemeClr val="dk1"/>
                </a:solidFill>
                <a:latin typeface="Roboto Condensed"/>
                <a:ea typeface="Roboto Condensed"/>
                <a:cs typeface="Roboto Condensed"/>
                <a:sym typeface="Roboto Condensed"/>
              </a:rPr>
              <a:t> column</a:t>
            </a:r>
            <a:endParaRPr sz="1200" b="1">
              <a:solidFill>
                <a:schemeClr val="dk1"/>
              </a:solidFill>
              <a:latin typeface="Roboto Condensed"/>
              <a:ea typeface="Roboto Condensed"/>
              <a:cs typeface="Roboto Condensed"/>
              <a:sym typeface="Roboto Condensed"/>
            </a:endParaRPr>
          </a:p>
        </p:txBody>
      </p:sp>
      <p:sp>
        <p:nvSpPr>
          <p:cNvPr id="48" name="Google Shape;48;p5"/>
          <p:cNvSpPr txBox="1"/>
          <p:nvPr/>
        </p:nvSpPr>
        <p:spPr>
          <a:xfrm>
            <a:off x="7325025" y="1720888"/>
            <a:ext cx="13752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dk1"/>
                </a:solidFill>
                <a:latin typeface="Roboto Condensed"/>
                <a:ea typeface="Roboto Condensed"/>
                <a:cs typeface="Roboto Condensed"/>
                <a:sym typeface="Roboto Condensed"/>
              </a:rPr>
              <a:t>(</a:t>
            </a:r>
            <a:r>
              <a:rPr lang="en" sz="1000" b="1">
                <a:solidFill>
                  <a:srgbClr val="3D85C6"/>
                </a:solidFill>
                <a:latin typeface="Roboto Condensed"/>
                <a:ea typeface="Roboto Condensed"/>
                <a:cs typeface="Roboto Condensed"/>
                <a:sym typeface="Roboto Condensed"/>
              </a:rPr>
              <a:t>clim. O3 temp.</a:t>
            </a:r>
            <a:r>
              <a:rPr lang="en" sz="1000" b="1">
                <a:solidFill>
                  <a:schemeClr val="dk1"/>
                </a:solidFill>
                <a:latin typeface="Roboto Condensed"/>
                <a:ea typeface="Roboto Condensed"/>
                <a:cs typeface="Roboto Condensed"/>
                <a:sym typeface="Roboto Condensed"/>
              </a:rPr>
              <a:t>)</a:t>
            </a:r>
            <a:endParaRPr sz="1000" b="1">
              <a:solidFill>
                <a:schemeClr val="dk1"/>
              </a:solidFill>
              <a:latin typeface="Roboto Condensed"/>
              <a:ea typeface="Roboto Condensed"/>
              <a:cs typeface="Roboto Condensed"/>
              <a:sym typeface="Roboto Condensed"/>
            </a:endParaRPr>
          </a:p>
          <a:p>
            <a:pPr marL="0" lvl="0" indent="0" algn="l" rtl="0">
              <a:spcBef>
                <a:spcPts val="0"/>
              </a:spcBef>
              <a:spcAft>
                <a:spcPts val="0"/>
              </a:spcAft>
              <a:buNone/>
            </a:pPr>
            <a:r>
              <a:rPr lang="en" sz="1000" b="1">
                <a:solidFill>
                  <a:schemeClr val="dk1"/>
                </a:solidFill>
                <a:latin typeface="Roboto Condensed"/>
                <a:ea typeface="Roboto Condensed"/>
                <a:cs typeface="Roboto Condensed"/>
                <a:sym typeface="Roboto Condensed"/>
              </a:rPr>
              <a:t>(</a:t>
            </a:r>
            <a:r>
              <a:rPr lang="en" sz="1000" b="1">
                <a:solidFill>
                  <a:srgbClr val="CC0000"/>
                </a:solidFill>
                <a:latin typeface="Roboto Condensed"/>
                <a:ea typeface="Roboto Condensed"/>
                <a:cs typeface="Roboto Condensed"/>
                <a:sym typeface="Roboto Condensed"/>
              </a:rPr>
              <a:t>retr. O3.temp.</a:t>
            </a:r>
            <a:r>
              <a:rPr lang="en" sz="1000" b="1">
                <a:solidFill>
                  <a:schemeClr val="dk1"/>
                </a:solidFill>
                <a:latin typeface="Roboto Condensed"/>
                <a:ea typeface="Roboto Condensed"/>
                <a:cs typeface="Roboto Condensed"/>
                <a:sym typeface="Roboto Condensed"/>
              </a:rPr>
              <a:t>)</a:t>
            </a:r>
            <a:endParaRPr sz="1000" b="1">
              <a:solidFill>
                <a:schemeClr val="dk1"/>
              </a:solidFill>
              <a:latin typeface="Roboto Condensed"/>
              <a:ea typeface="Roboto Condensed"/>
              <a:cs typeface="Roboto Condensed"/>
              <a:sym typeface="Roboto Condensed"/>
            </a:endParaRPr>
          </a:p>
        </p:txBody>
      </p:sp>
      <p:sp>
        <p:nvSpPr>
          <p:cNvPr id="49" name="Google Shape;49;p5"/>
          <p:cNvSpPr txBox="1"/>
          <p:nvPr/>
        </p:nvSpPr>
        <p:spPr>
          <a:xfrm>
            <a:off x="8194800" y="2990938"/>
            <a:ext cx="949200" cy="21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700">
                <a:solidFill>
                  <a:schemeClr val="dk1"/>
                </a:solidFill>
                <a:latin typeface="Roboto Condensed"/>
                <a:ea typeface="Roboto Condensed"/>
                <a:cs typeface="Roboto Condensed"/>
                <a:sym typeface="Roboto Condensed"/>
              </a:rPr>
              <a:t>Pandora 142</a:t>
            </a:r>
            <a:endParaRPr sz="700">
              <a:solidFill>
                <a:schemeClr val="dk1"/>
              </a:solidFill>
              <a:latin typeface="Roboto Condensed"/>
              <a:ea typeface="Roboto Condensed"/>
              <a:cs typeface="Roboto Condensed"/>
              <a:sym typeface="Roboto Condensed"/>
            </a:endParaRPr>
          </a:p>
          <a:p>
            <a:pPr marL="0" lvl="0" indent="0" algn="l" rtl="0">
              <a:spcBef>
                <a:spcPts val="0"/>
              </a:spcBef>
              <a:spcAft>
                <a:spcPts val="0"/>
              </a:spcAft>
              <a:buNone/>
            </a:pPr>
            <a:r>
              <a:rPr lang="en" sz="700">
                <a:solidFill>
                  <a:schemeClr val="dk1"/>
                </a:solidFill>
                <a:latin typeface="Roboto Condensed"/>
                <a:ea typeface="Roboto Condensed"/>
                <a:cs typeface="Roboto Condensed"/>
                <a:sym typeface="Roboto Condensed"/>
              </a:rPr>
              <a:t>PI: Michel Grutter</a:t>
            </a:r>
            <a:endParaRPr sz="700">
              <a:solidFill>
                <a:schemeClr val="dk1"/>
              </a:solidFill>
              <a:latin typeface="Roboto Condensed"/>
              <a:ea typeface="Roboto Condensed"/>
              <a:cs typeface="Roboto Condensed"/>
              <a:sym typeface="Roboto Condensed"/>
            </a:endParaRPr>
          </a:p>
        </p:txBody>
      </p:sp>
      <p:pic>
        <p:nvPicPr>
          <p:cNvPr id="50" name="Google Shape;50;p5"/>
          <p:cNvPicPr preferRelativeResize="0"/>
          <p:nvPr/>
        </p:nvPicPr>
        <p:blipFill rotWithShape="1">
          <a:blip r:embed="rId4">
            <a:alphaModFix/>
          </a:blip>
          <a:srcRect l="13457" r="21276" b="77293"/>
          <a:stretch/>
        </p:blipFill>
        <p:spPr>
          <a:xfrm>
            <a:off x="4774777" y="2940079"/>
            <a:ext cx="1880325" cy="320726"/>
          </a:xfrm>
          <a:prstGeom prst="rect">
            <a:avLst/>
          </a:prstGeom>
          <a:noFill/>
          <a:ln>
            <a:noFill/>
          </a:ln>
        </p:spPr>
      </p:pic>
      <p:pic>
        <p:nvPicPr>
          <p:cNvPr id="51" name="Google Shape;51;p5"/>
          <p:cNvPicPr preferRelativeResize="0"/>
          <p:nvPr/>
        </p:nvPicPr>
        <p:blipFill rotWithShape="1">
          <a:blip r:embed="rId5">
            <a:alphaModFix/>
          </a:blip>
          <a:srcRect l="11305" t="3165" r="51662" b="82085"/>
          <a:stretch/>
        </p:blipFill>
        <p:spPr>
          <a:xfrm>
            <a:off x="6705275" y="2990938"/>
            <a:ext cx="1202063" cy="219001"/>
          </a:xfrm>
          <a:prstGeom prst="rect">
            <a:avLst/>
          </a:prstGeom>
          <a:noFill/>
          <a:ln>
            <a:noFill/>
          </a:ln>
        </p:spPr>
      </p:pic>
      <p:sp>
        <p:nvSpPr>
          <p:cNvPr id="52" name="Google Shape;52;p5"/>
          <p:cNvSpPr txBox="1"/>
          <p:nvPr/>
        </p:nvSpPr>
        <p:spPr>
          <a:xfrm>
            <a:off x="6313375" y="1172563"/>
            <a:ext cx="2756700" cy="44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Roboto Condensed"/>
                <a:ea typeface="Roboto Condensed"/>
                <a:cs typeface="Roboto Condensed"/>
                <a:sym typeface="Roboto Condensed"/>
              </a:rPr>
              <a:t>Increasing O</a:t>
            </a:r>
            <a:r>
              <a:rPr lang="en" sz="1200" b="1" baseline="-25000">
                <a:latin typeface="Roboto Condensed"/>
                <a:ea typeface="Roboto Condensed"/>
                <a:cs typeface="Roboto Condensed"/>
                <a:sym typeface="Roboto Condensed"/>
              </a:rPr>
              <a:t>3</a:t>
            </a:r>
            <a:r>
              <a:rPr lang="en" sz="1200" b="1">
                <a:latin typeface="Roboto Condensed"/>
                <a:ea typeface="Roboto Condensed"/>
                <a:cs typeface="Roboto Condensed"/>
                <a:sym typeface="Roboto Condensed"/>
              </a:rPr>
              <a:t> temperature over the day points to tropospheric O</a:t>
            </a:r>
            <a:r>
              <a:rPr lang="en" sz="1200" b="1" baseline="-25000">
                <a:latin typeface="Roboto Condensed"/>
                <a:ea typeface="Roboto Condensed"/>
                <a:cs typeface="Roboto Condensed"/>
                <a:sym typeface="Roboto Condensed"/>
              </a:rPr>
              <a:t>3</a:t>
            </a:r>
            <a:r>
              <a:rPr lang="en" sz="1200" b="1">
                <a:latin typeface="Roboto Condensed"/>
                <a:ea typeface="Roboto Condensed"/>
                <a:cs typeface="Roboto Condensed"/>
                <a:sym typeface="Roboto Condensed"/>
              </a:rPr>
              <a:t> accumulation</a:t>
            </a:r>
            <a:endParaRPr sz="1200" b="1">
              <a:latin typeface="Roboto Condensed"/>
              <a:ea typeface="Roboto Condensed"/>
              <a:cs typeface="Roboto Condensed"/>
              <a:sym typeface="Roboto Condense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pic>
        <p:nvPicPr>
          <p:cNvPr id="57" name="Google Shape;57;p6" title="daily_mean_latsorted_vc_SO2_rsus1.png"/>
          <p:cNvPicPr preferRelativeResize="0"/>
          <p:nvPr/>
        </p:nvPicPr>
        <p:blipFill rotWithShape="1">
          <a:blip r:embed="rId3">
            <a:alphaModFix/>
          </a:blip>
          <a:srcRect t="563" b="563"/>
          <a:stretch/>
        </p:blipFill>
        <p:spPr>
          <a:xfrm>
            <a:off x="0" y="0"/>
            <a:ext cx="4452848" cy="5143501"/>
          </a:xfrm>
          <a:prstGeom prst="rect">
            <a:avLst/>
          </a:prstGeom>
          <a:noFill/>
          <a:ln>
            <a:noFill/>
          </a:ln>
        </p:spPr>
      </p:pic>
      <p:sp>
        <p:nvSpPr>
          <p:cNvPr id="58" name="Google Shape;58;p6"/>
          <p:cNvSpPr txBox="1">
            <a:spLocks noGrp="1"/>
          </p:cNvSpPr>
          <p:nvPr>
            <p:ph type="title"/>
          </p:nvPr>
        </p:nvSpPr>
        <p:spPr>
          <a:xfrm>
            <a:off x="4495800" y="0"/>
            <a:ext cx="4046400" cy="416400"/>
          </a:xfrm>
          <a:prstGeom prst="rect">
            <a:avLst/>
          </a:prstGeom>
        </p:spPr>
        <p:txBody>
          <a:bodyPr spcFirstLastPara="1" wrap="square" lIns="0" tIns="0" rIns="0" bIns="0" anchor="t" anchorCtr="0">
            <a:normAutofit fontScale="90000"/>
          </a:bodyPr>
          <a:lstStyle/>
          <a:p>
            <a:pPr marL="0" lvl="0" indent="0" algn="l" rtl="0">
              <a:spcBef>
                <a:spcPts val="0"/>
              </a:spcBef>
              <a:spcAft>
                <a:spcPts val="0"/>
              </a:spcAft>
              <a:buNone/>
            </a:pPr>
            <a:r>
              <a:rPr lang="en" b="1"/>
              <a:t>PGN SO</a:t>
            </a:r>
            <a:r>
              <a:rPr lang="en" b="1" baseline="-25000"/>
              <a:t>2</a:t>
            </a:r>
            <a:r>
              <a:rPr lang="en" baseline="-25000"/>
              <a:t> </a:t>
            </a:r>
            <a:r>
              <a:rPr lang="en" sz="1650"/>
              <a:t>total column (DS)</a:t>
            </a:r>
            <a:endParaRPr sz="1650"/>
          </a:p>
        </p:txBody>
      </p:sp>
      <p:pic>
        <p:nvPicPr>
          <p:cNvPr id="59" name="Google Shape;59;p6" title="daily_mean_latsorted_vc_SO2_rsus1example1.png"/>
          <p:cNvPicPr preferRelativeResize="0"/>
          <p:nvPr/>
        </p:nvPicPr>
        <p:blipFill>
          <a:blip r:embed="rId4">
            <a:alphaModFix/>
          </a:blip>
          <a:stretch>
            <a:fillRect/>
          </a:stretch>
        </p:blipFill>
        <p:spPr>
          <a:xfrm>
            <a:off x="4816400" y="1268455"/>
            <a:ext cx="4046399" cy="973194"/>
          </a:xfrm>
          <a:prstGeom prst="rect">
            <a:avLst/>
          </a:prstGeom>
          <a:noFill/>
          <a:ln>
            <a:noFill/>
          </a:ln>
        </p:spPr>
      </p:pic>
      <p:sp>
        <p:nvSpPr>
          <p:cNvPr id="60" name="Google Shape;60;p6"/>
          <p:cNvSpPr txBox="1"/>
          <p:nvPr/>
        </p:nvSpPr>
        <p:spPr>
          <a:xfrm>
            <a:off x="4452850" y="578825"/>
            <a:ext cx="4344300" cy="60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dk1"/>
                </a:solidFill>
                <a:latin typeface="Roboto Condensed"/>
                <a:ea typeface="Roboto Condensed"/>
                <a:cs typeface="Roboto Condensed"/>
                <a:sym typeface="Roboto Condensed"/>
              </a:rPr>
              <a:t>High precision data allows to monitor </a:t>
            </a:r>
            <a:endParaRPr sz="1500">
              <a:solidFill>
                <a:schemeClr val="dk1"/>
              </a:solidFill>
              <a:latin typeface="Roboto Condensed"/>
              <a:ea typeface="Roboto Condensed"/>
              <a:cs typeface="Roboto Condensed"/>
              <a:sym typeface="Roboto Condensed"/>
            </a:endParaRPr>
          </a:p>
          <a:p>
            <a:pPr marL="0" lvl="0" indent="0" algn="l" rtl="0">
              <a:spcBef>
                <a:spcPts val="0"/>
              </a:spcBef>
              <a:spcAft>
                <a:spcPts val="0"/>
              </a:spcAft>
              <a:buNone/>
            </a:pPr>
            <a:r>
              <a:rPr lang="en" sz="1500" b="1">
                <a:solidFill>
                  <a:schemeClr val="dk1"/>
                </a:solidFill>
                <a:latin typeface="Roboto Condensed"/>
                <a:ea typeface="Roboto Condensed"/>
                <a:cs typeface="Roboto Condensed"/>
                <a:sym typeface="Roboto Condensed"/>
              </a:rPr>
              <a:t>background </a:t>
            </a:r>
            <a:r>
              <a:rPr lang="en" sz="1500">
                <a:solidFill>
                  <a:schemeClr val="dk1"/>
                </a:solidFill>
                <a:latin typeface="Roboto Condensed"/>
                <a:ea typeface="Roboto Condensed"/>
                <a:cs typeface="Roboto Condensed"/>
                <a:sym typeface="Roboto Condensed"/>
              </a:rPr>
              <a:t>signals and </a:t>
            </a:r>
            <a:r>
              <a:rPr lang="en" sz="1500" b="1">
                <a:solidFill>
                  <a:schemeClr val="dk1"/>
                </a:solidFill>
                <a:latin typeface="Roboto Condensed"/>
                <a:ea typeface="Roboto Condensed"/>
                <a:cs typeface="Roboto Condensed"/>
                <a:sym typeface="Roboto Condensed"/>
              </a:rPr>
              <a:t>volcanic </a:t>
            </a:r>
            <a:r>
              <a:rPr lang="en" sz="1500">
                <a:solidFill>
                  <a:schemeClr val="dk1"/>
                </a:solidFill>
                <a:latin typeface="Roboto Condensed"/>
                <a:ea typeface="Roboto Condensed"/>
                <a:cs typeface="Roboto Condensed"/>
                <a:sym typeface="Roboto Condensed"/>
              </a:rPr>
              <a:t>emissions</a:t>
            </a:r>
            <a:endParaRPr sz="1500">
              <a:solidFill>
                <a:schemeClr val="dk1"/>
              </a:solidFill>
              <a:latin typeface="Roboto Condensed"/>
              <a:ea typeface="Roboto Condensed"/>
              <a:cs typeface="Roboto Condensed"/>
              <a:sym typeface="Roboto Condensed"/>
            </a:endParaRPr>
          </a:p>
        </p:txBody>
      </p:sp>
      <p:sp>
        <p:nvSpPr>
          <p:cNvPr id="61" name="Google Shape;61;p6"/>
          <p:cNvSpPr txBox="1"/>
          <p:nvPr/>
        </p:nvSpPr>
        <p:spPr>
          <a:xfrm>
            <a:off x="4692050" y="3026075"/>
            <a:ext cx="4648500" cy="50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b="1">
                <a:solidFill>
                  <a:schemeClr val="dk1"/>
                </a:solidFill>
                <a:latin typeface="Roboto Condensed"/>
                <a:ea typeface="Roboto Condensed"/>
                <a:cs typeface="Roboto Condensed"/>
                <a:sym typeface="Roboto Condensed"/>
              </a:rPr>
              <a:t>Correlation with NO2</a:t>
            </a:r>
            <a:r>
              <a:rPr lang="en" sz="1500">
                <a:solidFill>
                  <a:schemeClr val="dk1"/>
                </a:solidFill>
                <a:latin typeface="Roboto Condensed"/>
                <a:ea typeface="Roboto Condensed"/>
                <a:cs typeface="Roboto Condensed"/>
                <a:sym typeface="Roboto Condensed"/>
              </a:rPr>
              <a:t> suggests anthropogenic SO2</a:t>
            </a:r>
            <a:endParaRPr sz="1500">
              <a:solidFill>
                <a:schemeClr val="dk1"/>
              </a:solidFill>
              <a:latin typeface="Roboto Condensed"/>
              <a:ea typeface="Roboto Condensed"/>
              <a:cs typeface="Roboto Condensed"/>
              <a:sym typeface="Roboto Condensed"/>
            </a:endParaRPr>
          </a:p>
        </p:txBody>
      </p:sp>
      <p:pic>
        <p:nvPicPr>
          <p:cNvPr id="62" name="Google Shape;62;p6" title="daily_mean_latsorted_vc_SO2_rsus1example2.png"/>
          <p:cNvPicPr preferRelativeResize="0"/>
          <p:nvPr/>
        </p:nvPicPr>
        <p:blipFill rotWithShape="1">
          <a:blip r:embed="rId5">
            <a:alphaModFix/>
          </a:blip>
          <a:srcRect/>
          <a:stretch/>
        </p:blipFill>
        <p:spPr>
          <a:xfrm>
            <a:off x="4627638" y="3663800"/>
            <a:ext cx="4113625" cy="1292350"/>
          </a:xfrm>
          <a:prstGeom prst="rect">
            <a:avLst/>
          </a:prstGeom>
          <a:noFill/>
          <a:ln>
            <a:noFill/>
          </a:ln>
        </p:spPr>
      </p:pic>
      <p:sp>
        <p:nvSpPr>
          <p:cNvPr id="63" name="Google Shape;63;p6"/>
          <p:cNvSpPr/>
          <p:nvPr/>
        </p:nvSpPr>
        <p:spPr>
          <a:xfrm>
            <a:off x="1498475" y="4220075"/>
            <a:ext cx="200700" cy="1506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Condensed"/>
              <a:ea typeface="Roboto Condensed"/>
              <a:cs typeface="Roboto Condensed"/>
              <a:sym typeface="Roboto Condensed"/>
            </a:endParaRPr>
          </a:p>
        </p:txBody>
      </p:sp>
      <p:sp>
        <p:nvSpPr>
          <p:cNvPr id="64" name="Google Shape;64;p6"/>
          <p:cNvSpPr/>
          <p:nvPr/>
        </p:nvSpPr>
        <p:spPr>
          <a:xfrm>
            <a:off x="1633391" y="2385400"/>
            <a:ext cx="4711925" cy="1830100"/>
          </a:xfrm>
          <a:custGeom>
            <a:avLst/>
            <a:gdLst/>
            <a:ahLst/>
            <a:cxnLst/>
            <a:rect l="l" t="t" r="r" b="b"/>
            <a:pathLst>
              <a:path w="188477" h="73204" extrusionOk="0">
                <a:moveTo>
                  <a:pt x="80" y="73204"/>
                </a:moveTo>
                <a:cubicBezTo>
                  <a:pt x="171" y="72839"/>
                  <a:pt x="-407" y="71501"/>
                  <a:pt x="627" y="71014"/>
                </a:cubicBezTo>
                <a:cubicBezTo>
                  <a:pt x="1662" y="70527"/>
                  <a:pt x="2971" y="70436"/>
                  <a:pt x="6287" y="70284"/>
                </a:cubicBezTo>
                <a:cubicBezTo>
                  <a:pt x="9604" y="70132"/>
                  <a:pt x="15323" y="70284"/>
                  <a:pt x="20526" y="70101"/>
                </a:cubicBezTo>
                <a:cubicBezTo>
                  <a:pt x="25729" y="69918"/>
                  <a:pt x="32210" y="69462"/>
                  <a:pt x="37504" y="69188"/>
                </a:cubicBezTo>
                <a:cubicBezTo>
                  <a:pt x="42798" y="68914"/>
                  <a:pt x="45871" y="68701"/>
                  <a:pt x="52291" y="68458"/>
                </a:cubicBezTo>
                <a:cubicBezTo>
                  <a:pt x="58711" y="68215"/>
                  <a:pt x="67991" y="67850"/>
                  <a:pt x="76023" y="67728"/>
                </a:cubicBezTo>
                <a:cubicBezTo>
                  <a:pt x="84055" y="67606"/>
                  <a:pt x="95495" y="69219"/>
                  <a:pt x="100485" y="67728"/>
                </a:cubicBezTo>
                <a:cubicBezTo>
                  <a:pt x="105475" y="66237"/>
                  <a:pt x="104349" y="63621"/>
                  <a:pt x="105962" y="58783"/>
                </a:cubicBezTo>
                <a:cubicBezTo>
                  <a:pt x="107575" y="53945"/>
                  <a:pt x="108640" y="45395"/>
                  <a:pt x="110161" y="38701"/>
                </a:cubicBezTo>
                <a:cubicBezTo>
                  <a:pt x="111682" y="32007"/>
                  <a:pt x="112017" y="23366"/>
                  <a:pt x="115090" y="18620"/>
                </a:cubicBezTo>
                <a:cubicBezTo>
                  <a:pt x="118163" y="13874"/>
                  <a:pt x="119350" y="11623"/>
                  <a:pt x="128599" y="10223"/>
                </a:cubicBezTo>
                <a:cubicBezTo>
                  <a:pt x="137848" y="8824"/>
                  <a:pt x="160606" y="11927"/>
                  <a:pt x="170586" y="10223"/>
                </a:cubicBezTo>
                <a:cubicBezTo>
                  <a:pt x="180566" y="8519"/>
                  <a:pt x="185495" y="1704"/>
                  <a:pt x="188477" y="0"/>
                </a:cubicBezTo>
              </a:path>
            </a:pathLst>
          </a:custGeom>
          <a:noFill/>
          <a:ln w="9525" cap="flat" cmpd="sng">
            <a:solidFill>
              <a:schemeClr val="dk2"/>
            </a:solidFill>
            <a:prstDash val="solid"/>
            <a:round/>
            <a:headEnd type="triangle" w="med" len="med"/>
            <a:tailEnd type="triangle" w="med" len="med"/>
          </a:ln>
        </p:spPr>
        <p:txBody>
          <a:bodyPr/>
          <a:lstStyle/>
          <a:p>
            <a:endParaRPr lang="en-US"/>
          </a:p>
        </p:txBody>
      </p:sp>
      <p:sp>
        <p:nvSpPr>
          <p:cNvPr id="65" name="Google Shape;65;p6"/>
          <p:cNvSpPr/>
          <p:nvPr/>
        </p:nvSpPr>
        <p:spPr>
          <a:xfrm>
            <a:off x="5095800" y="1137250"/>
            <a:ext cx="651650" cy="741550"/>
          </a:xfrm>
          <a:custGeom>
            <a:avLst/>
            <a:gdLst/>
            <a:ahLst/>
            <a:cxnLst/>
            <a:rect l="l" t="t" r="r" b="b"/>
            <a:pathLst>
              <a:path w="26066" h="29662" extrusionOk="0">
                <a:moveTo>
                  <a:pt x="0" y="0"/>
                </a:moveTo>
                <a:cubicBezTo>
                  <a:pt x="3675" y="2084"/>
                  <a:pt x="17706" y="7558"/>
                  <a:pt x="22050" y="12502"/>
                </a:cubicBezTo>
                <a:cubicBezTo>
                  <a:pt x="26394" y="17446"/>
                  <a:pt x="25397" y="26802"/>
                  <a:pt x="26066" y="29662"/>
                </a:cubicBezTo>
              </a:path>
            </a:pathLst>
          </a:custGeom>
          <a:noFill/>
          <a:ln w="9525" cap="flat" cmpd="sng">
            <a:solidFill>
              <a:schemeClr val="dk2"/>
            </a:solidFill>
            <a:prstDash val="solid"/>
            <a:round/>
            <a:headEnd type="none" w="med" len="med"/>
            <a:tailEnd type="triangle" w="med" len="med"/>
          </a:ln>
        </p:spPr>
        <p:txBody>
          <a:bodyPr/>
          <a:lstStyle/>
          <a:p>
            <a:endParaRPr lang="en-US"/>
          </a:p>
        </p:txBody>
      </p:sp>
      <p:sp>
        <p:nvSpPr>
          <p:cNvPr id="66" name="Google Shape;66;p6"/>
          <p:cNvSpPr/>
          <p:nvPr/>
        </p:nvSpPr>
        <p:spPr>
          <a:xfrm>
            <a:off x="6683050" y="1137250"/>
            <a:ext cx="82400" cy="417525"/>
          </a:xfrm>
          <a:custGeom>
            <a:avLst/>
            <a:gdLst/>
            <a:ahLst/>
            <a:cxnLst/>
            <a:rect l="l" t="t" r="r" b="b"/>
            <a:pathLst>
              <a:path w="3296" h="16701" extrusionOk="0">
                <a:moveTo>
                  <a:pt x="3296" y="0"/>
                </a:moveTo>
                <a:cubicBezTo>
                  <a:pt x="3234" y="2145"/>
                  <a:pt x="3470" y="10084"/>
                  <a:pt x="2921" y="12867"/>
                </a:cubicBezTo>
                <a:cubicBezTo>
                  <a:pt x="2372" y="15651"/>
                  <a:pt x="487" y="16062"/>
                  <a:pt x="0" y="16701"/>
                </a:cubicBezTo>
              </a:path>
            </a:pathLst>
          </a:custGeom>
          <a:noFill/>
          <a:ln w="9525" cap="flat" cmpd="sng">
            <a:solidFill>
              <a:schemeClr val="dk2"/>
            </a:solidFill>
            <a:prstDash val="solid"/>
            <a:round/>
            <a:headEnd type="none" w="med" len="med"/>
            <a:tailEnd type="triangle" w="med" len="med"/>
          </a:ln>
        </p:spPr>
        <p:txBody>
          <a:bodyPr/>
          <a:lstStyle/>
          <a:p>
            <a:endParaRPr lang="en-US"/>
          </a:p>
        </p:txBody>
      </p:sp>
      <p:sp>
        <p:nvSpPr>
          <p:cNvPr id="67" name="Google Shape;67;p6"/>
          <p:cNvSpPr txBox="1"/>
          <p:nvPr/>
        </p:nvSpPr>
        <p:spPr>
          <a:xfrm>
            <a:off x="5875525" y="3721950"/>
            <a:ext cx="4743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dk1"/>
                </a:solidFill>
                <a:latin typeface="Roboto Condensed"/>
                <a:ea typeface="Roboto Condensed"/>
                <a:cs typeface="Roboto Condensed"/>
                <a:sym typeface="Roboto Condensed"/>
              </a:rPr>
              <a:t>SO</a:t>
            </a:r>
            <a:r>
              <a:rPr lang="en" sz="1000" b="1" baseline="-25000">
                <a:solidFill>
                  <a:schemeClr val="dk1"/>
                </a:solidFill>
                <a:latin typeface="Roboto Condensed"/>
                <a:ea typeface="Roboto Condensed"/>
                <a:cs typeface="Roboto Condensed"/>
                <a:sym typeface="Roboto Condensed"/>
              </a:rPr>
              <a:t>2</a:t>
            </a:r>
            <a:endParaRPr b="1" baseline="-25000"/>
          </a:p>
        </p:txBody>
      </p:sp>
      <p:sp>
        <p:nvSpPr>
          <p:cNvPr id="68" name="Google Shape;68;p6"/>
          <p:cNvSpPr txBox="1"/>
          <p:nvPr/>
        </p:nvSpPr>
        <p:spPr>
          <a:xfrm>
            <a:off x="5875525" y="4289650"/>
            <a:ext cx="4743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dk1"/>
                </a:solidFill>
                <a:latin typeface="Roboto Condensed"/>
                <a:ea typeface="Roboto Condensed"/>
                <a:cs typeface="Roboto Condensed"/>
                <a:sym typeface="Roboto Condensed"/>
              </a:rPr>
              <a:t>NO</a:t>
            </a:r>
            <a:r>
              <a:rPr lang="en" sz="1000" b="1" baseline="-25000">
                <a:solidFill>
                  <a:schemeClr val="dk1"/>
                </a:solidFill>
                <a:latin typeface="Roboto Condensed"/>
                <a:ea typeface="Roboto Condensed"/>
                <a:cs typeface="Roboto Condensed"/>
                <a:sym typeface="Roboto Condensed"/>
              </a:rPr>
              <a:t>2</a:t>
            </a:r>
            <a:endParaRPr b="1" baseline="-25000"/>
          </a:p>
        </p:txBody>
      </p:sp>
      <p:sp>
        <p:nvSpPr>
          <p:cNvPr id="69" name="Google Shape;69;p6"/>
          <p:cNvSpPr txBox="1"/>
          <p:nvPr/>
        </p:nvSpPr>
        <p:spPr>
          <a:xfrm>
            <a:off x="8231700" y="1244919"/>
            <a:ext cx="693600" cy="21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700">
                <a:solidFill>
                  <a:schemeClr val="dk1"/>
                </a:solidFill>
                <a:latin typeface="Roboto Condensed"/>
                <a:ea typeface="Roboto Condensed"/>
                <a:cs typeface="Roboto Condensed"/>
                <a:sym typeface="Roboto Condensed"/>
              </a:rPr>
              <a:t>Pandora 101 PI: Alberto Redondas</a:t>
            </a:r>
            <a:endParaRPr sz="700">
              <a:solidFill>
                <a:schemeClr val="dk1"/>
              </a:solidFill>
              <a:latin typeface="Roboto Condensed"/>
              <a:ea typeface="Roboto Condensed"/>
              <a:cs typeface="Roboto Condensed"/>
              <a:sym typeface="Roboto Condensed"/>
            </a:endParaRPr>
          </a:p>
        </p:txBody>
      </p:sp>
      <p:sp>
        <p:nvSpPr>
          <p:cNvPr id="70" name="Google Shape;70;p6"/>
          <p:cNvSpPr txBox="1"/>
          <p:nvPr/>
        </p:nvSpPr>
        <p:spPr>
          <a:xfrm>
            <a:off x="7482751" y="4033025"/>
            <a:ext cx="1565400" cy="21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700">
                <a:solidFill>
                  <a:schemeClr val="dk1"/>
                </a:solidFill>
                <a:latin typeface="Roboto Condensed"/>
                <a:ea typeface="Roboto Condensed"/>
                <a:cs typeface="Roboto Condensed"/>
                <a:sym typeface="Roboto Condensed"/>
              </a:rPr>
              <a:t>Pandora 159, PI: Refilwe Kai</a:t>
            </a:r>
            <a:endParaRPr sz="700">
              <a:solidFill>
                <a:schemeClr val="dk1"/>
              </a:solidFill>
              <a:latin typeface="Roboto Condensed"/>
              <a:ea typeface="Roboto Condensed"/>
              <a:cs typeface="Roboto Condensed"/>
              <a:sym typeface="Roboto Condensed"/>
            </a:endParaRPr>
          </a:p>
        </p:txBody>
      </p:sp>
      <p:sp>
        <p:nvSpPr>
          <p:cNvPr id="71" name="Google Shape;71;p6"/>
          <p:cNvSpPr txBox="1"/>
          <p:nvPr/>
        </p:nvSpPr>
        <p:spPr>
          <a:xfrm>
            <a:off x="5208900" y="2077925"/>
            <a:ext cx="3459600" cy="44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Roboto Condensed"/>
                <a:ea typeface="Roboto Condensed"/>
                <a:cs typeface="Roboto Condensed"/>
                <a:sym typeface="Roboto Condensed"/>
              </a:rPr>
              <a:t>Cumbre Vieja eruption as seen at Izana, Tenerife</a:t>
            </a:r>
            <a:endParaRPr sz="1200" b="1">
              <a:latin typeface="Roboto Condensed"/>
              <a:ea typeface="Roboto Condensed"/>
              <a:cs typeface="Roboto Condensed"/>
              <a:sym typeface="Roboto Condensed"/>
            </a:endParaRPr>
          </a:p>
        </p:txBody>
      </p:sp>
      <p:sp>
        <p:nvSpPr>
          <p:cNvPr id="72" name="Google Shape;72;p6"/>
          <p:cNvSpPr txBox="1"/>
          <p:nvPr/>
        </p:nvSpPr>
        <p:spPr>
          <a:xfrm>
            <a:off x="5006550" y="3415025"/>
            <a:ext cx="3864300" cy="44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Roboto Condensed"/>
                <a:ea typeface="Roboto Condensed"/>
                <a:cs typeface="Roboto Condensed"/>
                <a:sym typeface="Roboto Condensed"/>
              </a:rPr>
              <a:t>Coal power plant emissions in Wakkerstroom, South Africa</a:t>
            </a:r>
            <a:endParaRPr sz="1200" b="1">
              <a:latin typeface="Roboto Condensed"/>
              <a:ea typeface="Roboto Condensed"/>
              <a:cs typeface="Roboto Condensed"/>
              <a:sym typeface="Roboto Condensed"/>
            </a:endParaRPr>
          </a:p>
        </p:txBody>
      </p:sp>
    </p:spTree>
  </p:cSld>
  <p:clrMapOvr>
    <a:masterClrMapping/>
  </p:clrMapOvr>
</p:sld>
</file>

<file path=ppt/theme/theme1.xml><?xml version="1.0" encoding="utf-8"?>
<a:theme xmlns:a="http://schemas.openxmlformats.org/drawingml/2006/main" name="Simple Ligh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11114</TotalTime>
  <Words>906</Words>
  <Application>Microsoft Macintosh PowerPoint</Application>
  <PresentationFormat>On-screen Show (16:9)</PresentationFormat>
  <Paragraphs>136</Paragraphs>
  <Slides>16</Slides>
  <Notes>13</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16</vt:i4>
      </vt:variant>
    </vt:vector>
  </HeadingPairs>
  <TitlesOfParts>
    <vt:vector size="27" baseType="lpstr">
      <vt:lpstr>Arial</vt:lpstr>
      <vt:lpstr>Roboto Condensed</vt:lpstr>
      <vt:lpstr>Oswald</vt:lpstr>
      <vt:lpstr>Calibri</vt:lpstr>
      <vt:lpstr>Wingdings</vt:lpstr>
      <vt:lpstr>Open Sans</vt:lpstr>
      <vt:lpstr>Aptos</vt:lpstr>
      <vt:lpstr>Calibri Light</vt:lpstr>
      <vt:lpstr>Simple Light</vt:lpstr>
      <vt:lpstr>1_Custom Design</vt:lpstr>
      <vt:lpstr>Custom Design</vt:lpstr>
      <vt:lpstr>Validation and support of space-based measurements with the Pandonia Global Network of ground-based spectrometers  Thomas Hanisco1, Alexander Cede1,3,5, Nader Abuhassan1,2,3, Stefano Casadio4, Limseok Chang6, Angelika Dehn4, Emma Knowland7, Elena Lind1,Apoorva Pandey1,2, Bryan Place1,3, Alberto Redondas8, James Szykman9, Martin Tiefengraber5, Luke Valin9, Michel van Roozendael10, and Jonas von Bismarck4  1NASA Goddard Space Flight Center, Greenbelt, Maryland, USA 2University of Maryland Baltimore County, Maryland, USA 3SciGlob, Columbia, MD, USA 4Earth Observation Ground Segment Department, ESA / ESRIN, Frascati, Italy 5LuftBlick, Innsbruck, Austria 6National Institute of Environmental Research, Incheon, Korea 7NASA Headquarters, Washington, DC, USA 8AEMET- Meteorological State Agency, Spain 9EPA Research Triangle Park, Charllotte, NC, USA 10BIRA-IASB, Brussels, Belgium </vt:lpstr>
      <vt:lpstr>Pandonia Global Network</vt:lpstr>
      <vt:lpstr>Pandora measurements</vt:lpstr>
      <vt:lpstr>PowerPoint Presentation</vt:lpstr>
      <vt:lpstr>PowerPoint Presentation</vt:lpstr>
      <vt:lpstr>PowerPoint Presentation</vt:lpstr>
      <vt:lpstr>PGN NO2  total columns (DS) and profiles (MAX)</vt:lpstr>
      <vt:lpstr>PGN O3  total column (DS)</vt:lpstr>
      <vt:lpstr>PGN SO2 total column (DS)</vt:lpstr>
      <vt:lpstr>PGN HCHO  total columns (DS) and profiles (MAX)</vt:lpstr>
      <vt:lpstr>PGN H2O total columns (DS) and profiles (MAX)</vt:lpstr>
      <vt:lpstr>Expansion programs</vt:lpstr>
      <vt:lpstr>SNWG: Produce localized NO2 forecasts by combining PANDORA observations with GEOS model output</vt:lpstr>
      <vt:lpstr>“Standard” Model Forecasting of Surface Ozone</vt:lpstr>
      <vt:lpstr>Measurement-ML Model Forecasting of Surface Ozone</vt:lpstr>
      <vt:lpstr>Next steps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Pandonia Global Network  Tom Hanisco, NASA GSFC </dc:title>
  <cp:lastModifiedBy>Hanisco, Thomas Frost. (GSFC-6140)</cp:lastModifiedBy>
  <cp:revision>38</cp:revision>
  <dcterms:modified xsi:type="dcterms:W3CDTF">2025-06-09T17:13:37Z</dcterms:modified>
</cp:coreProperties>
</file>