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702" r:id="rId3"/>
  </p:sldMasterIdLst>
  <p:notesMasterIdLst>
    <p:notesMasterId r:id="rId23"/>
  </p:notesMasterIdLst>
  <p:sldIdLst>
    <p:sldId id="319" r:id="rId4"/>
    <p:sldId id="388" r:id="rId5"/>
    <p:sldId id="377" r:id="rId6"/>
    <p:sldId id="384" r:id="rId7"/>
    <p:sldId id="376" r:id="rId8"/>
    <p:sldId id="387" r:id="rId9"/>
    <p:sldId id="357" r:id="rId10"/>
    <p:sldId id="358" r:id="rId11"/>
    <p:sldId id="385" r:id="rId12"/>
    <p:sldId id="360" r:id="rId13"/>
    <p:sldId id="364" r:id="rId14"/>
    <p:sldId id="365" r:id="rId15"/>
    <p:sldId id="363" r:id="rId16"/>
    <p:sldId id="366" r:id="rId17"/>
    <p:sldId id="368" r:id="rId18"/>
    <p:sldId id="383" r:id="rId19"/>
    <p:sldId id="386" r:id="rId20"/>
    <p:sldId id="379" r:id="rId21"/>
    <p:sldId id="362" r:id="rId22"/>
  </p:sldIdLst>
  <p:sldSz cx="12192000" cy="6858000"/>
  <p:notesSz cx="9601200" cy="15087600"/>
  <p:embeddedFontLst>
    <p:embeddedFont>
      <p:font typeface="Calibri" panose="020F0502020204030204" pitchFamily="34" charset="0"/>
      <p:regular r:id="rId24"/>
      <p:bold r:id="rId25"/>
      <p:italic r:id="rId26"/>
      <p:boldItalic r:id="rId27"/>
    </p:embeddedFont>
    <p:embeddedFont>
      <p:font typeface="Gill Sans MT" panose="020B0502020104020203" pitchFamily="34" charset="0"/>
      <p:regular r:id="rId28"/>
      <p:bold r:id="rId29"/>
      <p:italic r:id="rId30"/>
      <p:boldItalic r:id="rId31"/>
    </p:embeddedFont>
    <p:embeddedFont>
      <p:font typeface="HY견고딕" panose="02030600000101010101" pitchFamily="18" charset="-127"/>
      <p:regular r:id="rId32"/>
    </p:embeddedFont>
    <p:embeddedFont>
      <p:font typeface="HY헤드라인M" panose="02030600000101010101" pitchFamily="18" charset="-127"/>
      <p:regular r:id="rId33"/>
    </p:embeddedFont>
    <p:embeddedFont>
      <p:font typeface="맑은 고딕" panose="020B0503020000020004" pitchFamily="50" charset="-127"/>
      <p:regular r:id="rId34"/>
      <p:bold r:id="rId35"/>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CA56"/>
    <a:srgbClr val="99FF33"/>
    <a:srgbClr val="0000FF"/>
    <a:srgbClr val="99CCFF"/>
    <a:srgbClr val="FFFFCC"/>
    <a:srgbClr val="00FF00"/>
    <a:srgbClr val="CCECFF"/>
    <a:srgbClr val="FFFF66"/>
    <a:srgbClr val="FF99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89" autoAdjust="0"/>
    <p:restoredTop sz="82430" autoAdjust="0"/>
  </p:normalViewPr>
  <p:slideViewPr>
    <p:cSldViewPr snapToGrid="0">
      <p:cViewPr>
        <p:scale>
          <a:sx n="50" d="100"/>
          <a:sy n="50" d="100"/>
        </p:scale>
        <p:origin x="1710" y="453"/>
      </p:cViewPr>
      <p:guideLst/>
    </p:cSldViewPr>
  </p:slideViewPr>
  <p:notesTextViewPr>
    <p:cViewPr>
      <p:scale>
        <a:sx n="3" d="2"/>
        <a:sy n="3" d="2"/>
      </p:scale>
      <p:origin x="0" y="0"/>
    </p:cViewPr>
  </p:notesTextViewPr>
  <p:sorterViewPr>
    <p:cViewPr varScale="1">
      <p:scale>
        <a:sx n="1" d="1"/>
        <a:sy n="1" d="1"/>
      </p:scale>
      <p:origin x="0" y="-599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1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2" y="0"/>
            <a:ext cx="4160520" cy="757000"/>
          </a:xfrm>
          <a:prstGeom prst="rect">
            <a:avLst/>
          </a:prstGeom>
        </p:spPr>
        <p:txBody>
          <a:bodyPr vert="horz" lIns="141053" tIns="70527" rIns="141053" bIns="70527" rtlCol="0"/>
          <a:lstStyle>
            <a:lvl1pPr algn="l">
              <a:defRPr sz="1900"/>
            </a:lvl1pPr>
          </a:lstStyle>
          <a:p>
            <a:endParaRPr lang="ko-KR" altLang="en-US"/>
          </a:p>
        </p:txBody>
      </p:sp>
      <p:sp>
        <p:nvSpPr>
          <p:cNvPr id="3" name="날짜 개체 틀 2"/>
          <p:cNvSpPr>
            <a:spLocks noGrp="1"/>
          </p:cNvSpPr>
          <p:nvPr>
            <p:ph type="dt" idx="1"/>
          </p:nvPr>
        </p:nvSpPr>
        <p:spPr>
          <a:xfrm>
            <a:off x="5438460" y="0"/>
            <a:ext cx="4160520" cy="757000"/>
          </a:xfrm>
          <a:prstGeom prst="rect">
            <a:avLst/>
          </a:prstGeom>
        </p:spPr>
        <p:txBody>
          <a:bodyPr vert="horz" lIns="141053" tIns="70527" rIns="141053" bIns="70527" rtlCol="0"/>
          <a:lstStyle>
            <a:lvl1pPr algn="r">
              <a:defRPr sz="1900"/>
            </a:lvl1pPr>
          </a:lstStyle>
          <a:p>
            <a:fld id="{8F876016-A807-4929-BBC3-97FD442229A9}" type="datetimeFigureOut">
              <a:rPr lang="ko-KR" altLang="en-US" smtClean="0"/>
              <a:t>2025-06-11</a:t>
            </a:fld>
            <a:endParaRPr lang="ko-KR" altLang="en-US"/>
          </a:p>
        </p:txBody>
      </p:sp>
      <p:sp>
        <p:nvSpPr>
          <p:cNvPr id="4" name="슬라이드 이미지 개체 틀 3"/>
          <p:cNvSpPr>
            <a:spLocks noGrp="1" noRot="1" noChangeAspect="1"/>
          </p:cNvSpPr>
          <p:nvPr>
            <p:ph type="sldImg" idx="2"/>
          </p:nvPr>
        </p:nvSpPr>
        <p:spPr>
          <a:xfrm>
            <a:off x="274638" y="1885950"/>
            <a:ext cx="9051925" cy="5092700"/>
          </a:xfrm>
          <a:prstGeom prst="rect">
            <a:avLst/>
          </a:prstGeom>
          <a:noFill/>
          <a:ln w="12700">
            <a:solidFill>
              <a:prstClr val="black"/>
            </a:solidFill>
          </a:ln>
        </p:spPr>
        <p:txBody>
          <a:bodyPr vert="horz" lIns="141053" tIns="70527" rIns="141053" bIns="70527" rtlCol="0" anchor="ctr"/>
          <a:lstStyle/>
          <a:p>
            <a:endParaRPr lang="ko-KR" altLang="en-US"/>
          </a:p>
        </p:txBody>
      </p:sp>
      <p:sp>
        <p:nvSpPr>
          <p:cNvPr id="5" name="슬라이드 노트 개체 틀 4"/>
          <p:cNvSpPr>
            <a:spLocks noGrp="1"/>
          </p:cNvSpPr>
          <p:nvPr>
            <p:ph type="body" sz="quarter" idx="3"/>
          </p:nvPr>
        </p:nvSpPr>
        <p:spPr>
          <a:xfrm>
            <a:off x="960124" y="7260909"/>
            <a:ext cx="7680958" cy="5940743"/>
          </a:xfrm>
          <a:prstGeom prst="rect">
            <a:avLst/>
          </a:prstGeom>
        </p:spPr>
        <p:txBody>
          <a:bodyPr vert="horz" lIns="141053" tIns="70527" rIns="141053" bIns="70527"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2" y="14330604"/>
            <a:ext cx="4160520" cy="757000"/>
          </a:xfrm>
          <a:prstGeom prst="rect">
            <a:avLst/>
          </a:prstGeom>
        </p:spPr>
        <p:txBody>
          <a:bodyPr vert="horz" lIns="141053" tIns="70527" rIns="141053" bIns="70527" rtlCol="0" anchor="b"/>
          <a:lstStyle>
            <a:lvl1pPr algn="l">
              <a:defRPr sz="1900"/>
            </a:lvl1pPr>
          </a:lstStyle>
          <a:p>
            <a:endParaRPr lang="ko-KR" altLang="en-US"/>
          </a:p>
        </p:txBody>
      </p:sp>
      <p:sp>
        <p:nvSpPr>
          <p:cNvPr id="7" name="슬라이드 번호 개체 틀 6"/>
          <p:cNvSpPr>
            <a:spLocks noGrp="1"/>
          </p:cNvSpPr>
          <p:nvPr>
            <p:ph type="sldNum" sz="quarter" idx="5"/>
          </p:nvPr>
        </p:nvSpPr>
        <p:spPr>
          <a:xfrm>
            <a:off x="5438460" y="14330604"/>
            <a:ext cx="4160520" cy="757000"/>
          </a:xfrm>
          <a:prstGeom prst="rect">
            <a:avLst/>
          </a:prstGeom>
        </p:spPr>
        <p:txBody>
          <a:bodyPr vert="horz" lIns="141053" tIns="70527" rIns="141053" bIns="70527" rtlCol="0" anchor="b"/>
          <a:lstStyle>
            <a:lvl1pPr algn="r">
              <a:defRPr sz="1900"/>
            </a:lvl1pPr>
          </a:lstStyle>
          <a:p>
            <a:fld id="{B12F984D-4F75-4D92-A6D0-9FF5FF9B3E85}" type="slidenum">
              <a:rPr lang="ko-KR" altLang="en-US" smtClean="0"/>
              <a:t>‹#›</a:t>
            </a:fld>
            <a:endParaRPr lang="ko-KR" altLang="en-US"/>
          </a:p>
        </p:txBody>
      </p:sp>
    </p:spTree>
    <p:extLst>
      <p:ext uri="{BB962C8B-B14F-4D97-AF65-F5344CB8AC3E}">
        <p14:creationId xmlns:p14="http://schemas.microsoft.com/office/powerpoint/2010/main" val="2351781427"/>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sz="2800" dirty="0"/>
          </a:p>
        </p:txBody>
      </p:sp>
      <p:sp>
        <p:nvSpPr>
          <p:cNvPr id="4" name="슬라이드 번호 개체 틀 3"/>
          <p:cNvSpPr>
            <a:spLocks noGrp="1"/>
          </p:cNvSpPr>
          <p:nvPr>
            <p:ph type="sldNum" sz="quarter" idx="10"/>
          </p:nvPr>
        </p:nvSpPr>
        <p:spPr/>
        <p:txBody>
          <a:bodyPr/>
          <a:lstStyle/>
          <a:p>
            <a:fld id="{74D62A3F-3EF1-4A1C-A1C3-1AA897050C45}" type="slidenum">
              <a:rPr lang="ko-KR" altLang="en-US" smtClean="0"/>
              <a:pPr/>
              <a:t>1</a:t>
            </a:fld>
            <a:endParaRPr lang="en-US" altLang="ko-KR"/>
          </a:p>
        </p:txBody>
      </p:sp>
    </p:spTree>
    <p:extLst>
      <p:ext uri="{BB962C8B-B14F-4D97-AF65-F5344CB8AC3E}">
        <p14:creationId xmlns:p14="http://schemas.microsoft.com/office/powerpoint/2010/main" val="4038358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stations sorted in descending order of average hourly HCHO VCD.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HCHO concentrations in the atmosphere can be substantially influenced by both anthropogenic (e.g., mobile, oil and gas industries, residential heating) and natural (e.g., biogenic, wildfires) emissions of its precursors (i.e., reactive organic carbons or VOCs).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Urban/Suburban stations with substantial biogenic precursor emissions often show higher HCHO concentrations.</a:t>
            </a:r>
          </a:p>
          <a:p>
            <a:r>
              <a:rPr lang="en-US" altLang="ko-KR" sz="1200" kern="1200" dirty="0">
                <a:solidFill>
                  <a:schemeClr val="tx1"/>
                </a:solidFill>
                <a:effectLst/>
                <a:latin typeface="+mn-lt"/>
                <a:ea typeface="+mn-ea"/>
                <a:cs typeface="+mn-cs"/>
              </a:rPr>
              <a:t>Station latitude significantly influences HCHO concentrations, as both biogenic VOC emissions and photochemical HCHO formation rates increase at lower latitudes due to higher insolation and temperatures. </a:t>
            </a:r>
          </a:p>
          <a:p>
            <a:endParaRPr lang="en-US" altLang="ko-KR" sz="1200" kern="1200" dirty="0">
              <a:solidFill>
                <a:schemeClr val="tx1"/>
              </a:solidFill>
              <a:effectLst/>
              <a:latin typeface="+mn-lt"/>
              <a:ea typeface="+mn-ea"/>
              <a:cs typeface="+mn-cs"/>
            </a:endParaRPr>
          </a:p>
          <a:p>
            <a:endParaRPr lang="en-US" altLang="ko-KR" sz="1200" kern="1200" dirty="0">
              <a:solidFill>
                <a:schemeClr val="tx1"/>
              </a:solidFill>
              <a:effectLst/>
              <a:latin typeface="+mn-lt"/>
              <a:ea typeface="+mn-ea"/>
              <a:cs typeface="+mn-cs"/>
            </a:endParaRPr>
          </a:p>
          <a:p>
            <a:endParaRPr lang="en-US" altLang="ko-KR" sz="1200" kern="1200" dirty="0">
              <a:solidFill>
                <a:schemeClr val="tx1"/>
              </a:solidFill>
              <a:effectLst/>
              <a:latin typeface="+mn-lt"/>
              <a:ea typeface="+mn-ea"/>
              <a:cs typeface="+mn-cs"/>
            </a:endParaRPr>
          </a:p>
          <a:p>
            <a:endParaRPr lang="en-US"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8961F628-DC96-4E57-A63B-5591171BEAD8}" type="slidenum">
              <a:rPr lang="ko-KR" altLang="en-US" smtClean="0"/>
              <a:pPr/>
              <a:t>10</a:t>
            </a:fld>
            <a:endParaRPr lang="ko-KR" altLang="en-US"/>
          </a:p>
        </p:txBody>
      </p:sp>
    </p:spTree>
    <p:extLst>
      <p:ext uri="{BB962C8B-B14F-4D97-AF65-F5344CB8AC3E}">
        <p14:creationId xmlns:p14="http://schemas.microsoft.com/office/powerpoint/2010/main" val="135892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shows a clear seasonal variation in HCHO VCDs across all environmental categories in the Northern Hemisphere, characterized by a distinct increase during summer and a decrease in winter. Regardless of anthropogenic VOC contributions, stronger biogenic VOC emissions and enhanced photochemical reactions under higher temperatures and insolation drive the summertime maxima. </a:t>
            </a:r>
          </a:p>
          <a:p>
            <a:endParaRPr lang="en-US" altLang="ko-KR" sz="1200" kern="1200" dirty="0">
              <a:solidFill>
                <a:schemeClr val="tx1"/>
              </a:solidFill>
              <a:effectLst/>
              <a:latin typeface="+mn-lt"/>
              <a:ea typeface="+mn-ea"/>
              <a:cs typeface="+mn-cs"/>
            </a:endParaRPr>
          </a:p>
          <a:p>
            <a:endParaRPr lang="en-US" altLang="ko-KR" sz="1200" kern="1200" dirty="0">
              <a:solidFill>
                <a:schemeClr val="tx1"/>
              </a:solidFill>
              <a:effectLst/>
              <a:latin typeface="+mn-lt"/>
              <a:ea typeface="+mn-ea"/>
              <a:cs typeface="+mn-cs"/>
            </a:endParaRPr>
          </a:p>
          <a:p>
            <a:endParaRPr lang="en-US" altLang="ko-KR" sz="1200" kern="1200" dirty="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8961F628-DC96-4E57-A63B-5591171BEAD8}" type="slidenum">
              <a:rPr lang="ko-KR" altLang="en-US" smtClean="0"/>
              <a:pPr/>
              <a:t>11</a:t>
            </a:fld>
            <a:endParaRPr lang="ko-KR" altLang="en-US"/>
          </a:p>
        </p:txBody>
      </p:sp>
    </p:spTree>
    <p:extLst>
      <p:ext uri="{BB962C8B-B14F-4D97-AF65-F5344CB8AC3E}">
        <p14:creationId xmlns:p14="http://schemas.microsoft.com/office/powerpoint/2010/main" val="2825855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The diurnal variation of HCHO VCD can be characterized by a general increase in the morning, followed by elevated levels persisting in the afternoon, due to HCHO photochemical production from VOC oxidation after sunrise,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but with exceptions during winter and at Rural/Background stations, where photochemical reactivity and/or emissions are insignificant</a:t>
            </a:r>
            <a:endParaRPr lang="ko-KR" altLang="en-US" dirty="0"/>
          </a:p>
        </p:txBody>
      </p:sp>
      <p:sp>
        <p:nvSpPr>
          <p:cNvPr id="4" name="슬라이드 번호 개체 틀 3"/>
          <p:cNvSpPr>
            <a:spLocks noGrp="1"/>
          </p:cNvSpPr>
          <p:nvPr>
            <p:ph type="sldNum" sz="quarter" idx="10"/>
          </p:nvPr>
        </p:nvSpPr>
        <p:spPr/>
        <p:txBody>
          <a:bodyPr/>
          <a:lstStyle/>
          <a:p>
            <a:fld id="{8961F628-DC96-4E57-A63B-5591171BEAD8}" type="slidenum">
              <a:rPr lang="ko-KR" altLang="en-US" smtClean="0"/>
              <a:pPr/>
              <a:t>12</a:t>
            </a:fld>
            <a:endParaRPr lang="ko-KR" altLang="en-US"/>
          </a:p>
        </p:txBody>
      </p:sp>
    </p:spTree>
    <p:extLst>
      <p:ext uri="{BB962C8B-B14F-4D97-AF65-F5344CB8AC3E}">
        <p14:creationId xmlns:p14="http://schemas.microsoft.com/office/powerpoint/2010/main" val="2162209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The relative abundance of satellite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and HCHO VCDs has been widely investigated, as it serves as a practical indicator of the O</a:t>
            </a:r>
            <a:r>
              <a:rPr lang="en-US" altLang="ko-KR" sz="1200" kern="1200" baseline="-25000" dirty="0">
                <a:solidFill>
                  <a:schemeClr val="tx1"/>
                </a:solidFill>
                <a:effectLst/>
                <a:latin typeface="+mn-lt"/>
                <a:ea typeface="+mn-ea"/>
                <a:cs typeface="+mn-cs"/>
              </a:rPr>
              <a:t>3</a:t>
            </a:r>
            <a:r>
              <a:rPr lang="en-US" altLang="ko-KR" sz="1200" kern="1200" dirty="0">
                <a:solidFill>
                  <a:schemeClr val="tx1"/>
                </a:solidFill>
                <a:effectLst/>
                <a:latin typeface="+mn-lt"/>
                <a:ea typeface="+mn-ea"/>
                <a:cs typeface="+mn-cs"/>
              </a:rPr>
              <a:t> production regime. satellite-derived FNRs are susceptible to significant uncertainties, primarily due to satellite VCD retrievals and limited spatial resolution. </a:t>
            </a:r>
          </a:p>
          <a:p>
            <a:endParaRPr lang="en-US" altLang="ko-KR" sz="1700"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displays the typical FNRs calculated from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and HCHO VCDs measured at PGN Pandora stations.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t>Generally, lower FNR values indicate VOC sensitivity, while higher values indicate NO</a:t>
            </a:r>
            <a:r>
              <a:rPr lang="en-US" altLang="ko-KR" sz="1200" i="1" baseline="-25000" dirty="0"/>
              <a:t>x</a:t>
            </a:r>
            <a:r>
              <a:rPr lang="en-US" altLang="ko-KR" sz="1200" dirty="0"/>
              <a:t> sensitivity.</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a:solidFill>
                <a:schemeClr val="tx1"/>
              </a:solidFill>
              <a:effectLst/>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Most Polluted Urban stations exhibit FNR values less than 1, with an average of 0.64 (±0.05). hence, Polluted Urban stations can generally be regarded as falling within the VOC-sensitive regime. </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a:solidFill>
                <a:schemeClr val="tx1"/>
              </a:solidFill>
              <a:effectLst/>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mn-lt"/>
                <a:ea typeface="+mn-ea"/>
                <a:cs typeface="+mn-cs"/>
              </a:rPr>
              <a:t>The average FNRs over Urban/Suburban stations and Rural/Background stations are 1.12 and 1.71, respectively, which are higher than those at Polluted Urban stations due to limited anthropogenic NOx emissions. These values may fall within the transitional regime (e.g., 1 &lt; FNR &lt; 3), where these stations can shift between NOx-sensitive and VOC-sensitive regimes depending on the time of day and season.  </a:t>
            </a:r>
            <a:endParaRPr lang="ko-KR" altLang="ko-KR" sz="1200" kern="1200" dirty="0">
              <a:solidFill>
                <a:schemeClr val="tx1"/>
              </a:solidFill>
              <a:effectLst/>
              <a:latin typeface="+mn-lt"/>
              <a:ea typeface="+mn-ea"/>
              <a:cs typeface="+mn-cs"/>
            </a:endParaRPr>
          </a:p>
          <a:p>
            <a:endParaRPr lang="en-US" altLang="ko-KR" sz="1700" dirty="0"/>
          </a:p>
        </p:txBody>
      </p:sp>
      <p:sp>
        <p:nvSpPr>
          <p:cNvPr id="4" name="슬라이드 번호 개체 틀 3"/>
          <p:cNvSpPr>
            <a:spLocks noGrp="1"/>
          </p:cNvSpPr>
          <p:nvPr>
            <p:ph type="sldNum" sz="quarter" idx="10"/>
          </p:nvPr>
        </p:nvSpPr>
        <p:spPr/>
        <p:txBody>
          <a:bodyPr/>
          <a:lstStyle/>
          <a:p>
            <a:fld id="{B12F984D-4F75-4D92-A6D0-9FF5FF9B3E85}" type="slidenum">
              <a:rPr lang="ko-KR" altLang="en-US" smtClean="0"/>
              <a:t>13</a:t>
            </a:fld>
            <a:endParaRPr lang="ko-KR" altLang="en-US"/>
          </a:p>
        </p:txBody>
      </p:sp>
    </p:spTree>
    <p:extLst>
      <p:ext uri="{BB962C8B-B14F-4D97-AF65-F5344CB8AC3E}">
        <p14:creationId xmlns:p14="http://schemas.microsoft.com/office/powerpoint/2010/main" val="848367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FNRs show a prominent increase during summer across all environmental categories.</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FNR values falling within intermediate range (e.g., 1 &lt; FNR &lt; 3) during summer, which may infer the possible subtle shift in the O</a:t>
            </a:r>
            <a:r>
              <a:rPr lang="en-US" altLang="ko-KR" sz="1200" kern="1200" baseline="-25000" dirty="0">
                <a:solidFill>
                  <a:schemeClr val="tx1"/>
                </a:solidFill>
                <a:effectLst/>
                <a:latin typeface="+mn-lt"/>
                <a:ea typeface="+mn-ea"/>
                <a:cs typeface="+mn-cs"/>
              </a:rPr>
              <a:t>3</a:t>
            </a:r>
            <a:r>
              <a:rPr lang="en-US" altLang="ko-KR" sz="1200" kern="1200" dirty="0">
                <a:solidFill>
                  <a:schemeClr val="tx1"/>
                </a:solidFill>
                <a:effectLst/>
                <a:latin typeface="+mn-lt"/>
                <a:ea typeface="+mn-ea"/>
                <a:cs typeface="+mn-cs"/>
              </a:rPr>
              <a:t> production regime toward a VOC-limited regime. </a:t>
            </a:r>
            <a:endParaRPr lang="ko-KR" altLang="en-US" dirty="0"/>
          </a:p>
        </p:txBody>
      </p:sp>
      <p:sp>
        <p:nvSpPr>
          <p:cNvPr id="4" name="슬라이드 번호 개체 틀 3"/>
          <p:cNvSpPr>
            <a:spLocks noGrp="1"/>
          </p:cNvSpPr>
          <p:nvPr>
            <p:ph type="sldNum" sz="quarter" idx="10"/>
          </p:nvPr>
        </p:nvSpPr>
        <p:spPr/>
        <p:txBody>
          <a:bodyPr/>
          <a:lstStyle/>
          <a:p>
            <a:fld id="{B12F984D-4F75-4D92-A6D0-9FF5FF9B3E85}" type="slidenum">
              <a:rPr lang="ko-KR" altLang="en-US" smtClean="0"/>
              <a:t>14</a:t>
            </a:fld>
            <a:endParaRPr lang="ko-KR" altLang="en-US"/>
          </a:p>
        </p:txBody>
      </p:sp>
    </p:spTree>
    <p:extLst>
      <p:ext uri="{BB962C8B-B14F-4D97-AF65-F5344CB8AC3E}">
        <p14:creationId xmlns:p14="http://schemas.microsoft.com/office/powerpoint/2010/main" val="700017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One of the greatest advantages of the global Pandora observation network provides is its pertinence as a reference for evaluating satellite retrievals.</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VCD biases between TROPOMI and Pandora (i.e., TROPOMI minus Pandora) are presented; calculated from the base-state collocation criteria (i.e., “1 pixel” – single satellite pixel containing Pandora location; “</a:t>
            </a:r>
            <a:r>
              <a:rPr lang="en-US" altLang="ko-KR" sz="1200" i="1" kern="1200" dirty="0">
                <a:solidFill>
                  <a:schemeClr val="tx1"/>
                </a:solidFill>
                <a:effectLst/>
                <a:latin typeface="+mn-lt"/>
                <a:ea typeface="+mn-ea"/>
                <a:cs typeface="+mn-cs"/>
              </a:rPr>
              <a:t>N</a:t>
            </a:r>
            <a:r>
              <a:rPr lang="en-US" altLang="ko-KR" sz="1200" kern="1200" dirty="0">
                <a:solidFill>
                  <a:schemeClr val="tx1"/>
                </a:solidFill>
                <a:effectLst/>
                <a:latin typeface="+mn-lt"/>
                <a:ea typeface="+mn-ea"/>
                <a:cs typeface="+mn-cs"/>
              </a:rPr>
              <a:t>=1” – single collocated data points intercompared without taking the respective average in prior) and sorted in descending order of average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VCD at each station.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TROPOMI generally underestimates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VCDs in polluted environments, with more pronounced negative biases at stations with higher year-round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levels. . </a:t>
            </a:r>
          </a:p>
          <a:p>
            <a:r>
              <a:rPr lang="en-US" altLang="ko-KR" sz="1200" kern="1200" dirty="0">
                <a:solidFill>
                  <a:schemeClr val="tx1"/>
                </a:solidFill>
                <a:effectLst/>
                <a:latin typeface="+mn-lt"/>
                <a:ea typeface="+mn-ea"/>
                <a:cs typeface="+mn-cs"/>
              </a:rPr>
              <a:t>The underestimation of TROPOMI in urban areas has been a well-documented issue, and several previous studies have explained this phenomenon as a combination of different causes. </a:t>
            </a:r>
          </a:p>
          <a:p>
            <a:endParaRPr lang="en-US" altLang="ko-KR" dirty="0"/>
          </a:p>
          <a:p>
            <a:endParaRPr lang="en-US" altLang="ko-KR" dirty="0"/>
          </a:p>
          <a:p>
            <a:r>
              <a:rPr lang="en-US" altLang="ko-KR" dirty="0"/>
              <a:t>NO2 TROPOMI bias compared to collocated Pandora, CF &lt; 0.3, 1pix, pm 15 min, 25-75 percentile, mean circle</a:t>
            </a:r>
          </a:p>
          <a:p>
            <a:r>
              <a:rPr lang="en-US" altLang="ko-KR" dirty="0"/>
              <a:t>NMB (Normalized Mean Bias) </a:t>
            </a:r>
            <a:r>
              <a:rPr lang="ko-KR" altLang="en-US" dirty="0"/>
              <a:t>보다는 </a:t>
            </a:r>
            <a:r>
              <a:rPr lang="en-US" altLang="ko-KR" dirty="0"/>
              <a:t>0-intercept</a:t>
            </a:r>
            <a:r>
              <a:rPr lang="ko-KR" altLang="en-US" dirty="0"/>
              <a:t> </a:t>
            </a:r>
            <a:r>
              <a:rPr lang="en-US" altLang="ko-KR" dirty="0"/>
              <a:t>regression</a:t>
            </a:r>
            <a:r>
              <a:rPr lang="ko-KR" altLang="en-US" dirty="0"/>
              <a:t>이 더 좋은 지표 </a:t>
            </a:r>
            <a:r>
              <a:rPr lang="en-US" altLang="ko-KR" dirty="0"/>
              <a:t>(of relative bias)</a:t>
            </a:r>
            <a:r>
              <a:rPr lang="ko-KR" altLang="en-US" dirty="0"/>
              <a:t>로 판단됨</a:t>
            </a:r>
            <a:r>
              <a:rPr lang="en-US" altLang="ko-KR" dirty="0"/>
              <a:t>. </a:t>
            </a:r>
            <a:r>
              <a:rPr lang="en-US" altLang="ko-KR" dirty="0">
                <a:sym typeface="Wingdings" panose="05000000000000000000" pitchFamily="2" charset="2"/>
              </a:rPr>
              <a:t> NMB can become extreme value under low VCD condition, and subsequent outliers significantly affect the average value. </a:t>
            </a:r>
            <a:endParaRPr lang="en-US" altLang="ko-KR" dirty="0"/>
          </a:p>
          <a:p>
            <a:endParaRPr lang="ko-KR" altLang="en-US" dirty="0"/>
          </a:p>
        </p:txBody>
      </p:sp>
      <p:sp>
        <p:nvSpPr>
          <p:cNvPr id="4" name="슬라이드 번호 개체 틀 3"/>
          <p:cNvSpPr>
            <a:spLocks noGrp="1"/>
          </p:cNvSpPr>
          <p:nvPr>
            <p:ph type="sldNum" sz="quarter" idx="10"/>
          </p:nvPr>
        </p:nvSpPr>
        <p:spPr/>
        <p:txBody>
          <a:bodyPr/>
          <a:lstStyle/>
          <a:p>
            <a:fld id="{B12F984D-4F75-4D92-A6D0-9FF5FF9B3E85}" type="slidenum">
              <a:rPr lang="ko-KR" altLang="en-US" smtClean="0"/>
              <a:t>15</a:t>
            </a:fld>
            <a:endParaRPr lang="ko-KR" altLang="en-US"/>
          </a:p>
        </p:txBody>
      </p:sp>
    </p:spTree>
    <p:extLst>
      <p:ext uri="{BB962C8B-B14F-4D97-AF65-F5344CB8AC3E}">
        <p14:creationId xmlns:p14="http://schemas.microsoft.com/office/powerpoint/2010/main" val="3330938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a:p>
            <a:endParaRPr lang="en-US" altLang="ko-KR" dirty="0"/>
          </a:p>
          <a:p>
            <a:endParaRPr lang="en-US" altLang="ko-KR" dirty="0"/>
          </a:p>
          <a:p>
            <a:endParaRPr lang="en-US" altLang="ko-KR" dirty="0"/>
          </a:p>
          <a:p>
            <a:r>
              <a:rPr lang="en-US" altLang="ko-KR" sz="1200" kern="1200" dirty="0">
                <a:solidFill>
                  <a:schemeClr val="tx1"/>
                </a:solidFill>
                <a:effectLst/>
                <a:latin typeface="+mn-lt"/>
                <a:ea typeface="+mn-ea"/>
                <a:cs typeface="+mn-cs"/>
              </a:rPr>
              <a:t>One possible cause for such excessive negative bias of TROPOMI is the underestimation of NOx emissions in the CTM (i.e., TM5-MP) over the Dhaka area. When anthropogenic emissions near the surface are underestimated, the resulting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profile tends to place more weight at higher altitudes, where scattering weights are generally larger. This leads to an overestimation of the AMF, which can cause satellite retrievals to underestimate VCD. Inaccurate </a:t>
            </a:r>
            <a:endParaRPr lang="ko-KR" altLang="en-US" dirty="0"/>
          </a:p>
        </p:txBody>
      </p:sp>
      <p:sp>
        <p:nvSpPr>
          <p:cNvPr id="4" name="슬라이드 번호 개체 틀 3"/>
          <p:cNvSpPr>
            <a:spLocks noGrp="1"/>
          </p:cNvSpPr>
          <p:nvPr>
            <p:ph type="sldNum" sz="quarter" idx="10"/>
          </p:nvPr>
        </p:nvSpPr>
        <p:spPr/>
        <p:txBody>
          <a:bodyPr/>
          <a:lstStyle/>
          <a:p>
            <a:fld id="{B12F984D-4F75-4D92-A6D0-9FF5FF9B3E85}" type="slidenum">
              <a:rPr lang="ko-KR" altLang="en-US" smtClean="0"/>
              <a:t>16</a:t>
            </a:fld>
            <a:endParaRPr lang="ko-KR" altLang="en-US"/>
          </a:p>
        </p:txBody>
      </p:sp>
    </p:spTree>
    <p:extLst>
      <p:ext uri="{BB962C8B-B14F-4D97-AF65-F5344CB8AC3E}">
        <p14:creationId xmlns:p14="http://schemas.microsoft.com/office/powerpoint/2010/main" val="537579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B12F984D-4F75-4D92-A6D0-9FF5FF9B3E85}" type="slidenum">
              <a:rPr lang="ko-KR" altLang="en-US" smtClean="0"/>
              <a:t>17</a:t>
            </a:fld>
            <a:endParaRPr lang="ko-KR" altLang="en-US"/>
          </a:p>
        </p:txBody>
      </p:sp>
    </p:spTree>
    <p:extLst>
      <p:ext uri="{BB962C8B-B14F-4D97-AF65-F5344CB8AC3E}">
        <p14:creationId xmlns:p14="http://schemas.microsoft.com/office/powerpoint/2010/main" val="3794436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shows the </a:t>
            </a:r>
            <a:r>
              <a:rPr lang="en-US" altLang="ko-KR" sz="1200" kern="1200" dirty="0" err="1">
                <a:solidFill>
                  <a:schemeClr val="tx1"/>
                </a:solidFill>
                <a:effectLst/>
                <a:latin typeface="+mn-lt"/>
                <a:ea typeface="+mn-ea"/>
                <a:cs typeface="+mn-cs"/>
              </a:rPr>
              <a:t>intercomparison</a:t>
            </a:r>
            <a:r>
              <a:rPr lang="en-US" altLang="ko-KR" sz="1200" kern="1200" dirty="0">
                <a:solidFill>
                  <a:schemeClr val="tx1"/>
                </a:solidFill>
                <a:effectLst/>
                <a:latin typeface="+mn-lt"/>
                <a:ea typeface="+mn-ea"/>
                <a:cs typeface="+mn-cs"/>
              </a:rPr>
              <a:t> results between TROPOMI and Pandora HCHO VCDs.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negative biases become more pronounced at higher HCHO concentrations, with the mean biases of TROPOMI reaching below -0.2 DU at stations with high HCHO VCDs (e.g., annual mean HCHO VCD &gt; 0.5 DU).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no apparent positive biases are observed even at Rural/Background stations.</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Another prominent feature is that the biases between TROPOMI and Pandora are much more variable, with a larger interquartile range of approximately 0.4 DU, regardless of the environmental categories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As the number of collocated samples (N) averaged prior to the </a:t>
            </a:r>
            <a:r>
              <a:rPr lang="en-US" altLang="ko-KR" sz="1200" kern="1200" dirty="0" err="1">
                <a:solidFill>
                  <a:schemeClr val="tx1"/>
                </a:solidFill>
                <a:effectLst/>
                <a:latin typeface="+mn-lt"/>
                <a:ea typeface="+mn-ea"/>
                <a:cs typeface="+mn-cs"/>
              </a:rPr>
              <a:t>intercomparison</a:t>
            </a:r>
            <a:r>
              <a:rPr lang="en-US" altLang="ko-KR" sz="1200" kern="1200" dirty="0">
                <a:solidFill>
                  <a:schemeClr val="tx1"/>
                </a:solidFill>
                <a:effectLst/>
                <a:latin typeface="+mn-lt"/>
                <a:ea typeface="+mn-ea"/>
                <a:cs typeface="+mn-cs"/>
              </a:rPr>
              <a:t> increases, MAE decreases and r</a:t>
            </a:r>
            <a:r>
              <a:rPr lang="en-US" altLang="ko-KR" sz="1200" kern="1200" baseline="30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increases simultaneously at all stations to a similar degree.</a:t>
            </a:r>
          </a:p>
        </p:txBody>
      </p:sp>
      <p:sp>
        <p:nvSpPr>
          <p:cNvPr id="4" name="슬라이드 번호 개체 틀 3"/>
          <p:cNvSpPr>
            <a:spLocks noGrp="1"/>
          </p:cNvSpPr>
          <p:nvPr>
            <p:ph type="sldNum" sz="quarter" idx="10"/>
          </p:nvPr>
        </p:nvSpPr>
        <p:spPr/>
        <p:txBody>
          <a:bodyPr/>
          <a:lstStyle/>
          <a:p>
            <a:fld id="{B12F984D-4F75-4D92-A6D0-9FF5FF9B3E85}" type="slidenum">
              <a:rPr lang="ko-KR" altLang="en-US" smtClean="0"/>
              <a:t>18</a:t>
            </a:fld>
            <a:endParaRPr lang="ko-KR" altLang="en-US"/>
          </a:p>
        </p:txBody>
      </p:sp>
    </p:spTree>
    <p:extLst>
      <p:ext uri="{BB962C8B-B14F-4D97-AF65-F5344CB8AC3E}">
        <p14:creationId xmlns:p14="http://schemas.microsoft.com/office/powerpoint/2010/main" val="213718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sz="2800" dirty="0"/>
          </a:p>
        </p:txBody>
      </p:sp>
      <p:sp>
        <p:nvSpPr>
          <p:cNvPr id="4" name="슬라이드 번호 개체 틀 3"/>
          <p:cNvSpPr>
            <a:spLocks noGrp="1"/>
          </p:cNvSpPr>
          <p:nvPr>
            <p:ph type="sldNum" sz="quarter" idx="10"/>
          </p:nvPr>
        </p:nvSpPr>
        <p:spPr/>
        <p:txBody>
          <a:bodyPr/>
          <a:lstStyle/>
          <a:p>
            <a:fld id="{74D62A3F-3EF1-4A1C-A1C3-1AA897050C45}" type="slidenum">
              <a:rPr lang="ko-KR" altLang="en-US" smtClean="0"/>
              <a:pPr/>
              <a:t>2</a:t>
            </a:fld>
            <a:endParaRPr lang="en-US" altLang="ko-KR"/>
          </a:p>
        </p:txBody>
      </p:sp>
    </p:spTree>
    <p:extLst>
      <p:ext uri="{BB962C8B-B14F-4D97-AF65-F5344CB8AC3E}">
        <p14:creationId xmlns:p14="http://schemas.microsoft.com/office/powerpoint/2010/main" val="1075663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190" dirty="0">
                <a:latin typeface="Calibri" panose="020F0502020204030204" pitchFamily="34" charset="0"/>
                <a:ea typeface="Calibri" panose="020F0502020204030204" pitchFamily="34" charset="0"/>
                <a:cs typeface="Calibri" panose="020F0502020204030204" pitchFamily="34" charset="0"/>
              </a:rPr>
              <a:t>93 NO2 stations / 68 HCHO stations</a:t>
            </a:r>
          </a:p>
          <a:p>
            <a:endParaRPr lang="en-US" altLang="ko-KR" sz="119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altLang="ko-KR" sz="119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geographical distribution of 93 Pandora stations worldwide with more than one full year of valid NO</a:t>
            </a:r>
            <a:r>
              <a:rPr lang="en-US" altLang="ko-KR" sz="1190" kern="1200" baseline="-25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r>
              <a:rPr lang="en-US" altLang="ko-KR" sz="119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VCD observations between January 2019 and December 2023, as analyzed in this study. </a:t>
            </a:r>
          </a:p>
          <a:p>
            <a:endParaRPr lang="en-US" altLang="ko-KR" sz="119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altLang="ko-KR" sz="119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majority of stations are located in North America, followed by stations in Asia and Europe.</a:t>
            </a:r>
          </a:p>
          <a:p>
            <a:r>
              <a:rPr lang="en-US" altLang="ko-KR" sz="119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Some stations had insufficient data coverage for HCHO VCDs due to various reasons, hence, HCHO VCDs from only 68 stations were analyzed. </a:t>
            </a:r>
          </a:p>
          <a:p>
            <a:r>
              <a:rPr lang="en-US" altLang="ko-KR" sz="119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Even though the PGN Pandora observations have rapidly grown in recent years, it is worth mentioning that there are still large gaps in Southern Hemispheric continents such as Africa and South America.</a:t>
            </a:r>
            <a:endParaRPr lang="en-US" altLang="ko-KR" sz="1190" dirty="0">
              <a:latin typeface="Calibri" panose="020F0502020204030204" pitchFamily="34" charset="0"/>
              <a:ea typeface="Calibri" panose="020F0502020204030204" pitchFamily="34" charset="0"/>
              <a:cs typeface="Calibri" panose="020F0502020204030204" pitchFamily="34" charset="0"/>
            </a:endParaRPr>
          </a:p>
        </p:txBody>
      </p:sp>
      <p:sp>
        <p:nvSpPr>
          <p:cNvPr id="4" name="슬라이드 번호 개체 틀 3"/>
          <p:cNvSpPr>
            <a:spLocks noGrp="1"/>
          </p:cNvSpPr>
          <p:nvPr>
            <p:ph type="sldNum" sz="quarter" idx="10"/>
          </p:nvPr>
        </p:nvSpPr>
        <p:spPr/>
        <p:txBody>
          <a:bodyPr/>
          <a:lstStyle/>
          <a:p>
            <a:fld id="{8961F628-DC96-4E57-A63B-5591171BEAD8}" type="slidenum">
              <a:rPr lang="ko-KR" altLang="en-US" smtClean="0"/>
              <a:pPr/>
              <a:t>3</a:t>
            </a:fld>
            <a:endParaRPr lang="ko-KR" altLang="en-US"/>
          </a:p>
        </p:txBody>
      </p:sp>
    </p:spTree>
    <p:extLst>
      <p:ext uri="{BB962C8B-B14F-4D97-AF65-F5344CB8AC3E}">
        <p14:creationId xmlns:p14="http://schemas.microsoft.com/office/powerpoint/2010/main" val="378910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93 NO2 stations / 68 HCHO stations</a:t>
            </a:r>
            <a:endParaRPr lang="ko-KR" altLang="en-US" dirty="0"/>
          </a:p>
        </p:txBody>
      </p:sp>
      <p:sp>
        <p:nvSpPr>
          <p:cNvPr id="4" name="슬라이드 번호 개체 틀 3"/>
          <p:cNvSpPr>
            <a:spLocks noGrp="1"/>
          </p:cNvSpPr>
          <p:nvPr>
            <p:ph type="sldNum" sz="quarter" idx="10"/>
          </p:nvPr>
        </p:nvSpPr>
        <p:spPr/>
        <p:txBody>
          <a:bodyPr/>
          <a:lstStyle/>
          <a:p>
            <a:fld id="{8961F628-DC96-4E57-A63B-5591171BEAD8}" type="slidenum">
              <a:rPr lang="ko-KR" altLang="en-US" smtClean="0"/>
              <a:pPr/>
              <a:t>4</a:t>
            </a:fld>
            <a:endParaRPr lang="ko-KR" altLang="en-US"/>
          </a:p>
        </p:txBody>
      </p:sp>
    </p:spTree>
    <p:extLst>
      <p:ext uri="{BB962C8B-B14F-4D97-AF65-F5344CB8AC3E}">
        <p14:creationId xmlns:p14="http://schemas.microsoft.com/office/powerpoint/2010/main" val="159477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shows the annual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VCD levels at each Pandora station, ranging from Dhaka (P76), which has the highest annual mean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VCD (1.15 DU), to </a:t>
            </a:r>
            <a:r>
              <a:rPr lang="en-US" altLang="ko-KR" sz="1200" kern="1200" dirty="0" err="1">
                <a:solidFill>
                  <a:schemeClr val="tx1"/>
                </a:solidFill>
                <a:effectLst/>
                <a:latin typeface="+mn-lt"/>
                <a:ea typeface="+mn-ea"/>
                <a:cs typeface="+mn-cs"/>
              </a:rPr>
              <a:t>Agam</a:t>
            </a:r>
            <a:r>
              <a:rPr lang="en-US" altLang="ko-KR" sz="1200" kern="1200" dirty="0">
                <a:solidFill>
                  <a:schemeClr val="tx1"/>
                </a:solidFill>
                <a:effectLst/>
                <a:latin typeface="+mn-lt"/>
                <a:ea typeface="+mn-ea"/>
                <a:cs typeface="+mn-cs"/>
              </a:rPr>
              <a:t> (P211), with the lowest value (0.06 DU).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These stations are classified into three environmental categories: Polluted Urban, Urban/Suburban, and Rural/Background. Polluted Urban stations are the stations with a mean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VCD higher than 0.5 DU, whereas Rural/Background stations are the stations with upper 25</a:t>
            </a:r>
            <a:r>
              <a:rPr lang="en-US" altLang="ko-KR" sz="1200" kern="1200" baseline="30000" dirty="0">
                <a:solidFill>
                  <a:schemeClr val="tx1"/>
                </a:solidFill>
                <a:effectLst/>
                <a:latin typeface="+mn-lt"/>
                <a:ea typeface="+mn-ea"/>
                <a:cs typeface="+mn-cs"/>
              </a:rPr>
              <a:t>th</a:t>
            </a:r>
            <a:r>
              <a:rPr lang="en-US" altLang="ko-KR" sz="1200" kern="1200" dirty="0">
                <a:solidFill>
                  <a:schemeClr val="tx1"/>
                </a:solidFill>
                <a:effectLst/>
                <a:latin typeface="+mn-lt"/>
                <a:ea typeface="+mn-ea"/>
                <a:cs typeface="+mn-cs"/>
              </a:rPr>
              <a:t> percentile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VCD below 0.25 DU.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Most Polluted Urban stations are located in Asian megacities, such as Dhaka, Seoul, Beijing, and Bangkok, with some exceptions, including Mexico City and New York City.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Most urban stations in Europe and the United States are categorized as Urban/Suburban, whereas those located at high altitudes, in the Arctic, or on remote islands are mostly classified as Rural/Background. </a:t>
            </a:r>
            <a:endParaRPr lang="ko-KR" altLang="en-US" dirty="0"/>
          </a:p>
        </p:txBody>
      </p:sp>
      <p:sp>
        <p:nvSpPr>
          <p:cNvPr id="4" name="슬라이드 번호 개체 틀 3"/>
          <p:cNvSpPr>
            <a:spLocks noGrp="1"/>
          </p:cNvSpPr>
          <p:nvPr>
            <p:ph type="sldNum" sz="quarter" idx="10"/>
          </p:nvPr>
        </p:nvSpPr>
        <p:spPr/>
        <p:txBody>
          <a:bodyPr/>
          <a:lstStyle/>
          <a:p>
            <a:fld id="{8961F628-DC96-4E57-A63B-5591171BEAD8}" type="slidenum">
              <a:rPr lang="ko-KR" altLang="en-US" smtClean="0"/>
              <a:pPr/>
              <a:t>5</a:t>
            </a:fld>
            <a:endParaRPr lang="ko-KR" altLang="en-US"/>
          </a:p>
        </p:txBody>
      </p:sp>
    </p:spTree>
    <p:extLst>
      <p:ext uri="{BB962C8B-B14F-4D97-AF65-F5344CB8AC3E}">
        <p14:creationId xmlns:p14="http://schemas.microsoft.com/office/powerpoint/2010/main" val="3359203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8961F628-DC96-4E57-A63B-5591171BEAD8}" type="slidenum">
              <a:rPr lang="ko-KR" altLang="en-US" smtClean="0"/>
              <a:pPr/>
              <a:t>6</a:t>
            </a:fld>
            <a:endParaRPr lang="ko-KR" altLang="en-US"/>
          </a:p>
        </p:txBody>
      </p:sp>
    </p:spTree>
    <p:extLst>
      <p:ext uri="{BB962C8B-B14F-4D97-AF65-F5344CB8AC3E}">
        <p14:creationId xmlns:p14="http://schemas.microsoft.com/office/powerpoint/2010/main" val="259675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illustrates the seasonal variation pattern of NO</a:t>
            </a:r>
            <a:r>
              <a:rPr lang="en-US" altLang="ko-KR" sz="1200" kern="1200" baseline="-25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VCDs across different environmental categories. </a:t>
            </a:r>
          </a:p>
          <a:p>
            <a:endPar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NO</a:t>
            </a:r>
            <a:r>
              <a:rPr lang="en-US" altLang="ko-KR" sz="1200" kern="1200" baseline="-25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VCDs at Polluted Urban stations generally exhibit winter maxima and summer minima. </a:t>
            </a:r>
          </a:p>
          <a:p>
            <a:endPar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majority of NOx emissions in developed megacities are from the mobile sector, such seasonal variability can be attributed to atmospheric NOx loss processes; station-specific meteorological characteristics. </a:t>
            </a:r>
          </a:p>
          <a:p>
            <a:endPar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However, photochemical losses, driven by the formation of nitric acid (HNO</a:t>
            </a:r>
            <a:r>
              <a:rPr lang="en-US" altLang="ko-KR" sz="1200" kern="1200" baseline="-25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a:t>
            </a:r>
            <a:r>
              <a:rPr lang="en-US" altLang="ko-KR" sz="1200" kern="120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peroxy</a:t>
            </a:r>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nitrates (e.g., PAN), universally increase during the summer months with higher temperature and insolation, leading to a decrease in NO</a:t>
            </a:r>
            <a:r>
              <a:rPr lang="en-US" altLang="ko-KR" sz="1200" kern="1200" baseline="-25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concentrations in the troposphere. </a:t>
            </a:r>
          </a:p>
          <a:p>
            <a:endPar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NO</a:t>
            </a:r>
            <a:r>
              <a:rPr lang="en-US" altLang="ko-KR" sz="1200" kern="1200" baseline="-25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VCD is higher in summer and lower in winter at Rural/Background stations due to the variability in stratospheric NO</a:t>
            </a:r>
            <a:r>
              <a:rPr lang="en-US" altLang="ko-KR" sz="1200" kern="1200" baseline="-25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r>
              <a:rPr lang="en-US" altLang="ko-KR" sz="12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exhibiting higher concentrations in the summer.</a:t>
            </a:r>
            <a:endParaRPr lang="ko-KR" altLang="en-US" sz="1200" dirty="0">
              <a:latin typeface="Calibri" panose="020F0502020204030204" pitchFamily="34" charset="0"/>
              <a:cs typeface="Calibri" panose="020F0502020204030204" pitchFamily="34" charset="0"/>
            </a:endParaRPr>
          </a:p>
        </p:txBody>
      </p:sp>
      <p:sp>
        <p:nvSpPr>
          <p:cNvPr id="4" name="슬라이드 번호 개체 틀 3"/>
          <p:cNvSpPr>
            <a:spLocks noGrp="1"/>
          </p:cNvSpPr>
          <p:nvPr>
            <p:ph type="sldNum" sz="quarter" idx="10"/>
          </p:nvPr>
        </p:nvSpPr>
        <p:spPr/>
        <p:txBody>
          <a:bodyPr/>
          <a:lstStyle/>
          <a:p>
            <a:fld id="{8961F628-DC96-4E57-A63B-5591171BEAD8}" type="slidenum">
              <a:rPr lang="ko-KR" altLang="en-US" smtClean="0"/>
              <a:pPr/>
              <a:t>7</a:t>
            </a:fld>
            <a:endParaRPr lang="ko-KR" altLang="en-US"/>
          </a:p>
        </p:txBody>
      </p:sp>
    </p:spTree>
    <p:extLst>
      <p:ext uri="{BB962C8B-B14F-4D97-AF65-F5344CB8AC3E}">
        <p14:creationId xmlns:p14="http://schemas.microsoft.com/office/powerpoint/2010/main" val="631903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a:solidFill>
                  <a:schemeClr val="tx1"/>
                </a:solidFill>
                <a:effectLst/>
                <a:latin typeface="+mn-lt"/>
                <a:ea typeface="+mn-ea"/>
                <a:cs typeface="+mn-cs"/>
              </a:rPr>
              <a:t>shows the diurnal variation patterns of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VCD across different environmental categories and seasons.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Polluted Urban stations generally exhibit pronounced diurnal variations with larger amplitudes and show a clear seasonal dependency in their diurnal variation patterns.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During the summer months,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VCD increases in the morning as daytime NOx emissions are generally higher than nighttime in urban areas, peaking around 10–11 Local Standard Time (LST). </a:t>
            </a:r>
          </a:p>
          <a:p>
            <a:endParaRPr lang="en-US" altLang="ko-KR" sz="1200" kern="1200" dirty="0">
              <a:solidFill>
                <a:schemeClr val="tx1"/>
              </a:solidFill>
              <a:effectLst/>
              <a:latin typeface="+mn-lt"/>
              <a:ea typeface="+mn-ea"/>
              <a:cs typeface="+mn-cs"/>
            </a:endParaRPr>
          </a:p>
          <a:p>
            <a:r>
              <a:rPr lang="en-US" altLang="ko-KR" sz="1200" kern="1200" dirty="0">
                <a:solidFill>
                  <a:schemeClr val="tx1"/>
                </a:solidFill>
                <a:effectLst/>
                <a:latin typeface="+mn-lt"/>
                <a:ea typeface="+mn-ea"/>
                <a:cs typeface="+mn-cs"/>
              </a:rPr>
              <a:t>Greater insolation near noon enhances the NOx loss rate to nitrogen reservoirs (e.g., primarily HNO</a:t>
            </a:r>
            <a:r>
              <a:rPr lang="en-US" altLang="ko-KR" sz="1200" kern="1200" baseline="-25000" dirty="0">
                <a:solidFill>
                  <a:schemeClr val="tx1"/>
                </a:solidFill>
                <a:effectLst/>
                <a:latin typeface="+mn-lt"/>
                <a:ea typeface="+mn-ea"/>
                <a:cs typeface="+mn-cs"/>
              </a:rPr>
              <a:t>3</a:t>
            </a:r>
            <a:r>
              <a:rPr lang="en-US" altLang="ko-KR" sz="1200" kern="1200" dirty="0">
                <a:solidFill>
                  <a:schemeClr val="tx1"/>
                </a:solidFill>
                <a:effectLst/>
                <a:latin typeface="+mn-lt"/>
                <a:ea typeface="+mn-ea"/>
                <a:cs typeface="+mn-cs"/>
              </a:rPr>
              <a:t> and </a:t>
            </a:r>
            <a:r>
              <a:rPr lang="en-US" altLang="ko-KR" sz="1200" kern="1200" dirty="0" err="1">
                <a:solidFill>
                  <a:schemeClr val="tx1"/>
                </a:solidFill>
                <a:effectLst/>
                <a:latin typeface="+mn-lt"/>
                <a:ea typeface="+mn-ea"/>
                <a:cs typeface="+mn-cs"/>
              </a:rPr>
              <a:t>peroxy</a:t>
            </a:r>
            <a:r>
              <a:rPr lang="en-US" altLang="ko-KR" sz="1200" kern="1200" dirty="0">
                <a:solidFill>
                  <a:schemeClr val="tx1"/>
                </a:solidFill>
                <a:effectLst/>
                <a:latin typeface="+mn-lt"/>
                <a:ea typeface="+mn-ea"/>
                <a:cs typeface="+mn-cs"/>
              </a:rPr>
              <a:t> nitrates), subsequently lowering NO</a:t>
            </a:r>
            <a:r>
              <a:rPr lang="en-US" altLang="ko-KR" sz="1200" kern="1200" baseline="-25000" dirty="0">
                <a:solidFill>
                  <a:schemeClr val="tx1"/>
                </a:solidFill>
                <a:effectLst/>
                <a:latin typeface="+mn-lt"/>
                <a:ea typeface="+mn-ea"/>
                <a:cs typeface="+mn-cs"/>
              </a:rPr>
              <a:t>2</a:t>
            </a:r>
            <a:r>
              <a:rPr lang="en-US" altLang="ko-KR" sz="1200" kern="1200" dirty="0">
                <a:solidFill>
                  <a:schemeClr val="tx1"/>
                </a:solidFill>
                <a:effectLst/>
                <a:latin typeface="+mn-lt"/>
                <a:ea typeface="+mn-ea"/>
                <a:cs typeface="+mn-cs"/>
              </a:rPr>
              <a:t> VCD until it reaches an afternoon minimum of around 15 LST. </a:t>
            </a:r>
          </a:p>
          <a:p>
            <a:endParaRPr lang="en-US" altLang="ko-KR" sz="1200" kern="1200" dirty="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8961F628-DC96-4E57-A63B-5591171BEAD8}" type="slidenum">
              <a:rPr lang="ko-KR" altLang="en-US" smtClean="0"/>
              <a:pPr/>
              <a:t>8</a:t>
            </a:fld>
            <a:endParaRPr lang="ko-KR" altLang="en-US"/>
          </a:p>
        </p:txBody>
      </p:sp>
    </p:spTree>
    <p:extLst>
      <p:ext uri="{BB962C8B-B14F-4D97-AF65-F5344CB8AC3E}">
        <p14:creationId xmlns:p14="http://schemas.microsoft.com/office/powerpoint/2010/main" val="137878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슬라이드 번호 개체 틀 3"/>
          <p:cNvSpPr>
            <a:spLocks noGrp="1"/>
          </p:cNvSpPr>
          <p:nvPr>
            <p:ph type="sldNum" sz="quarter" idx="10"/>
          </p:nvPr>
        </p:nvSpPr>
        <p:spPr/>
        <p:txBody>
          <a:bodyPr/>
          <a:lstStyle/>
          <a:p>
            <a:fld id="{8961F628-DC96-4E57-A63B-5591171BEAD8}" type="slidenum">
              <a:rPr lang="ko-KR" altLang="en-US" smtClean="0"/>
              <a:pPr/>
              <a:t>9</a:t>
            </a:fld>
            <a:endParaRPr lang="ko-KR" altLang="en-US"/>
          </a:p>
        </p:txBody>
      </p:sp>
    </p:spTree>
    <p:extLst>
      <p:ext uri="{BB962C8B-B14F-4D97-AF65-F5344CB8AC3E}">
        <p14:creationId xmlns:p14="http://schemas.microsoft.com/office/powerpoint/2010/main" val="3509290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4.emf"/><Relationship Id="rId5" Type="http://schemas.openxmlformats.org/officeDocument/2006/relationships/image" Target="../media/image2.emf"/><Relationship Id="rId4" Type="http://schemas.openxmlformats.org/officeDocument/2006/relationships/image" Target="../media/image1.gif"/></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4.emf"/><Relationship Id="rId5" Type="http://schemas.microsoft.com/office/2007/relationships/hdphoto" Target="../media/hdphoto4.wdp"/><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2.emf"/><Relationship Id="rId5" Type="http://schemas.microsoft.com/office/2007/relationships/hdphoto" Target="../media/hdphoto3.wdp"/><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2.emf"/><Relationship Id="rId5" Type="http://schemas.microsoft.com/office/2007/relationships/hdphoto" Target="../media/hdphoto4.wdp"/><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1199601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1411646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30622542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표지">
    <p:bg>
      <p:bgPr>
        <a:pattFill prst="ltUpDiag">
          <a:fgClr>
            <a:srgbClr val="DEF0F0"/>
          </a:fgClr>
          <a:bgClr>
            <a:schemeClr val="bg1"/>
          </a:bgClr>
        </a:pattFill>
        <a:effectLst/>
      </p:bgPr>
    </p:bg>
    <p:spTree>
      <p:nvGrpSpPr>
        <p:cNvPr id="1" name=""/>
        <p:cNvGrpSpPr/>
        <p:nvPr/>
      </p:nvGrpSpPr>
      <p:grpSpPr>
        <a:xfrm>
          <a:off x="0" y="0"/>
          <a:ext cx="0" cy="0"/>
          <a:chOff x="0" y="0"/>
          <a:chExt cx="0" cy="0"/>
        </a:xfrm>
      </p:grpSpPr>
      <p:sp>
        <p:nvSpPr>
          <p:cNvPr id="15" name="순서도: 문서 14"/>
          <p:cNvSpPr/>
          <p:nvPr userDrawn="1"/>
        </p:nvSpPr>
        <p:spPr>
          <a:xfrm rot="21425409">
            <a:off x="-127862" y="-38448"/>
            <a:ext cx="12301254" cy="4319415"/>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6" name="그림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9051"/>
            <a:ext cx="12192000" cy="3799874"/>
          </a:xfrm>
          <a:prstGeom prst="rect">
            <a:avLst/>
          </a:prstGeom>
        </p:spPr>
      </p:pic>
      <p:sp>
        <p:nvSpPr>
          <p:cNvPr id="17" name="내용 개체 틀 9"/>
          <p:cNvSpPr>
            <a:spLocks noGrp="1"/>
          </p:cNvSpPr>
          <p:nvPr>
            <p:ph sz="quarter" idx="10"/>
          </p:nvPr>
        </p:nvSpPr>
        <p:spPr>
          <a:xfrm>
            <a:off x="1036955" y="1240155"/>
            <a:ext cx="6400165" cy="374650"/>
          </a:xfrm>
          <a:prstGeom prst="rect">
            <a:avLst/>
          </a:prstGeom>
        </p:spPr>
        <p:txBody>
          <a:bodyPr/>
          <a:lstStyle>
            <a:lvl1pPr marL="0" indent="0">
              <a:buNone/>
              <a:defRPr sz="2000">
                <a:solidFill>
                  <a:schemeClr val="bg1">
                    <a:lumMod val="95000"/>
                  </a:schemeClr>
                </a:solidFill>
                <a:effectLst>
                  <a:outerShdw blurRad="38100" dist="38100" dir="2700000" algn="tl">
                    <a:srgbClr val="000000">
                      <a:alpha val="43137"/>
                    </a:srgbClr>
                  </a:outerShdw>
                </a:effectLst>
                <a:latin typeface="청소년서체" panose="02020603020101020101" pitchFamily="18" charset="-127"/>
                <a:ea typeface="청소년서체" panose="02020603020101020101" pitchFamily="18" charset="-127"/>
              </a:defRPr>
            </a:lvl1pPr>
            <a:lvl2pPr marL="457200" indent="0">
              <a:buNone/>
              <a:defRPr/>
            </a:lvl2pPr>
            <a:lvl3pPr marL="914400" indent="0">
              <a:buNone/>
              <a:defRPr/>
            </a:lvl3pPr>
            <a:lvl4pPr marL="1371600" indent="0">
              <a:buNone/>
              <a:defRPr/>
            </a:lvl4pPr>
            <a:lvl5pPr marL="1828800" indent="0">
              <a:buNone/>
              <a:defRPr/>
            </a:lvl5pPr>
          </a:lstStyle>
          <a:p>
            <a:pPr lvl="0"/>
            <a:r>
              <a:rPr lang="ko-KR" altLang="en-US" dirty="0"/>
              <a:t>마스터 텍스트 스타일을 편집합니다</a:t>
            </a:r>
          </a:p>
        </p:txBody>
      </p:sp>
      <p:sp>
        <p:nvSpPr>
          <p:cNvPr id="19" name="제목 5"/>
          <p:cNvSpPr>
            <a:spLocks noGrp="1"/>
          </p:cNvSpPr>
          <p:nvPr>
            <p:ph type="title"/>
          </p:nvPr>
        </p:nvSpPr>
        <p:spPr>
          <a:xfrm>
            <a:off x="985468" y="1899285"/>
            <a:ext cx="10515600" cy="1325563"/>
          </a:xfrm>
          <a:prstGeom prst="rect">
            <a:avLst/>
          </a:prstGeom>
        </p:spPr>
        <p:txBody>
          <a:bodyPr/>
          <a:lstStyle>
            <a:lvl1pPr>
              <a:defRPr b="1">
                <a:solidFill>
                  <a:schemeClr val="bg1"/>
                </a:solidFill>
                <a:effectLst>
                  <a:outerShdw blurRad="63500" sx="102000" sy="102000" algn="ctr" rotWithShape="0">
                    <a:prstClr val="black">
                      <a:alpha val="40000"/>
                    </a:prstClr>
                  </a:outerShdw>
                </a:effectLst>
              </a:defRPr>
            </a:lvl1pPr>
          </a:lstStyle>
          <a:p>
            <a:r>
              <a:rPr lang="ko-KR" altLang="en-US" dirty="0"/>
              <a:t>마스터 제목 스타일 편집</a:t>
            </a:r>
          </a:p>
        </p:txBody>
      </p:sp>
      <p:pic>
        <p:nvPicPr>
          <p:cNvPr id="10" name="그림 9">
            <a:extLst>
              <a:ext uri="{FF2B5EF4-FFF2-40B4-BE49-F238E27FC236}">
                <a16:creationId xmlns:a16="http://schemas.microsoft.com/office/drawing/2014/main" id="{F1ADDE24-578C-3B4B-BDCF-59F4198BF9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724085" y="1425174"/>
            <a:ext cx="1095564" cy="1128763"/>
          </a:xfrm>
          <a:prstGeom prst="rect">
            <a:avLst/>
          </a:prstGeom>
          <a:effectLst>
            <a:outerShdw blurRad="127000" dist="254000" dir="2700000" algn="ctr" rotWithShape="0">
              <a:schemeClr val="bg1">
                <a:lumMod val="50000"/>
                <a:alpha val="43000"/>
              </a:schemeClr>
            </a:outerShdw>
          </a:effectLst>
        </p:spPr>
      </p:pic>
      <p:pic>
        <p:nvPicPr>
          <p:cNvPr id="12" name="그림 11">
            <a:extLst>
              <a:ext uri="{FF2B5EF4-FFF2-40B4-BE49-F238E27FC236}">
                <a16:creationId xmlns:a16="http://schemas.microsoft.com/office/drawing/2014/main" id="{C79D6825-94F1-5647-92A4-23D8FD1883C7}"/>
              </a:ext>
            </a:extLst>
          </p:cNvPr>
          <p:cNvPicPr>
            <a:picLocks noChangeAspect="1"/>
          </p:cNvPicPr>
          <p:nvPr userDrawn="1"/>
        </p:nvPicPr>
        <p:blipFill>
          <a:blip r:embed="rId3"/>
          <a:stretch>
            <a:fillRect/>
          </a:stretch>
        </p:blipFill>
        <p:spPr>
          <a:xfrm rot="1800000">
            <a:off x="9218656" y="4184702"/>
            <a:ext cx="1521996" cy="1568117"/>
          </a:xfrm>
          <a:prstGeom prst="rect">
            <a:avLst/>
          </a:prstGeom>
          <a:effectLst>
            <a:outerShdw blurRad="127000" dist="254000" dir="2700000" algn="ctr" rotWithShape="0">
              <a:schemeClr val="bg1">
                <a:lumMod val="50000"/>
                <a:alpha val="43000"/>
              </a:schemeClr>
            </a:outerShdw>
          </a:effectLst>
        </p:spPr>
      </p:pic>
      <p:cxnSp>
        <p:nvCxnSpPr>
          <p:cNvPr id="36"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pic>
        <p:nvPicPr>
          <p:cNvPr id="22" name="그림 21">
            <a:extLst>
              <a:ext uri="{FF2B5EF4-FFF2-40B4-BE49-F238E27FC236}">
                <a16:creationId xmlns:a16="http://schemas.microsoft.com/office/drawing/2014/main" id="{8425ABE7-A16A-824D-B06C-CEFB4D1FA8D9}"/>
              </a:ext>
            </a:extLst>
          </p:cNvPr>
          <p:cNvPicPr>
            <a:picLocks noChangeAspect="1"/>
          </p:cNvPicPr>
          <p:nvPr userDrawn="1"/>
        </p:nvPicPr>
        <p:blipFill>
          <a:blip r:embed="rId3"/>
          <a:stretch>
            <a:fillRect/>
          </a:stretch>
        </p:blipFill>
        <p:spPr>
          <a:xfrm rot="21102545">
            <a:off x="6530141" y="4329706"/>
            <a:ext cx="1936786" cy="1995477"/>
          </a:xfrm>
          <a:prstGeom prst="rect">
            <a:avLst/>
          </a:prstGeom>
          <a:effectLst>
            <a:outerShdw blurRad="127000" dist="254000" dir="2700000" algn="ctr" rotWithShape="0">
              <a:schemeClr val="bg1">
                <a:lumMod val="50000"/>
                <a:alpha val="43000"/>
              </a:schemeClr>
            </a:outerShdw>
          </a:effectLst>
        </p:spPr>
      </p:pic>
      <p:sp>
        <p:nvSpPr>
          <p:cNvPr id="41" name="내용 개체 틀 9"/>
          <p:cNvSpPr>
            <a:spLocks noGrp="1"/>
          </p:cNvSpPr>
          <p:nvPr>
            <p:ph sz="quarter" idx="11" hasCustomPrompt="1"/>
          </p:nvPr>
        </p:nvSpPr>
        <p:spPr>
          <a:xfrm>
            <a:off x="1026794" y="4460875"/>
            <a:ext cx="6400165" cy="374650"/>
          </a:xfrm>
          <a:prstGeom prst="rect">
            <a:avLst/>
          </a:prstGeom>
        </p:spPr>
        <p:txBody>
          <a:bodyPr/>
          <a:lstStyle>
            <a:lvl1pPr marL="0" indent="0">
              <a:buNone/>
              <a:defRPr sz="2400" spc="100" baseline="0">
                <a:solidFill>
                  <a:schemeClr val="tx1">
                    <a:lumMod val="75000"/>
                    <a:lumOff val="25000"/>
                  </a:schemeClr>
                </a:solidFill>
                <a:effectLst>
                  <a:outerShdw blurRad="38100" dist="38100" dir="2700000" algn="tl">
                    <a:srgbClr val="000000">
                      <a:alpha val="43137"/>
                    </a:srgbClr>
                  </a:outerShdw>
                </a:effectLst>
                <a:latin typeface="고양덕양 B" pitchFamily="2" charset="-127"/>
                <a:ea typeface="고양덕양 B" pitchFamily="2" charset="-127"/>
              </a:defRPr>
            </a:lvl1pPr>
            <a:lvl2pPr marL="457200" indent="0">
              <a:buNone/>
              <a:defRPr/>
            </a:lvl2pPr>
            <a:lvl3pPr marL="914400" indent="0">
              <a:buNone/>
              <a:defRPr/>
            </a:lvl3pPr>
            <a:lvl4pPr marL="1371600" indent="0">
              <a:buNone/>
              <a:defRPr/>
            </a:lvl4pPr>
            <a:lvl5pPr marL="1828800" indent="0">
              <a:buNone/>
              <a:defRPr/>
            </a:lvl5pPr>
          </a:lstStyle>
          <a:p>
            <a:pPr lvl="0"/>
            <a:r>
              <a:rPr lang="ko-KR" altLang="en-US" dirty="0"/>
              <a:t>국립환경과학원</a:t>
            </a:r>
            <a:endParaRPr lang="en-US" altLang="ko-KR" dirty="0"/>
          </a:p>
        </p:txBody>
      </p:sp>
      <p:pic>
        <p:nvPicPr>
          <p:cNvPr id="11" name="그림 10">
            <a:extLst>
              <a:ext uri="{FF2B5EF4-FFF2-40B4-BE49-F238E27FC236}">
                <a16:creationId xmlns:a16="http://schemas.microsoft.com/office/drawing/2014/main" id="{E255F4A3-6036-4D4D-A54F-7696AE9FF793}"/>
              </a:ext>
            </a:extLst>
          </p:cNvPr>
          <p:cNvPicPr>
            <a:picLocks noChangeAspect="1"/>
          </p:cNvPicPr>
          <p:nvPr userDrawn="1"/>
        </p:nvPicPr>
        <p:blipFill>
          <a:blip r:embed="rId3"/>
          <a:stretch>
            <a:fillRect/>
          </a:stretch>
        </p:blipFill>
        <p:spPr>
          <a:xfrm rot="19640838">
            <a:off x="10669089" y="2716679"/>
            <a:ext cx="1318804" cy="1358767"/>
          </a:xfrm>
          <a:prstGeom prst="rect">
            <a:avLst/>
          </a:prstGeom>
          <a:effectLst>
            <a:outerShdw blurRad="127000" dist="254000" dir="2700000" algn="ctr" rotWithShape="0">
              <a:schemeClr val="bg1">
                <a:lumMod val="50000"/>
                <a:alpha val="43000"/>
              </a:schemeClr>
            </a:outerShdw>
          </a:effectLst>
        </p:spPr>
      </p:pic>
      <p:pic>
        <p:nvPicPr>
          <p:cNvPr id="4" name="그림 3" descr="그리기이(가) 표시된 사진&#10;&#10;자동 생성된 설명">
            <a:extLst>
              <a:ext uri="{FF2B5EF4-FFF2-40B4-BE49-F238E27FC236}">
                <a16:creationId xmlns:a16="http://schemas.microsoft.com/office/drawing/2014/main" id="{CB3F6C8B-7B4B-964E-B24C-249C1918E1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8239" y="24990"/>
            <a:ext cx="2212622" cy="929942"/>
          </a:xfrm>
          <a:prstGeom prst="rect">
            <a:avLst/>
          </a:prstGeom>
        </p:spPr>
      </p:pic>
      <p:grpSp>
        <p:nvGrpSpPr>
          <p:cNvPr id="30" name="그룹 29">
            <a:extLst>
              <a:ext uri="{FF2B5EF4-FFF2-40B4-BE49-F238E27FC236}">
                <a16:creationId xmlns:a16="http://schemas.microsoft.com/office/drawing/2014/main" id="{8283EEFA-5BEC-A54F-B18A-F440E7A408C0}"/>
              </a:ext>
            </a:extLst>
          </p:cNvPr>
          <p:cNvGrpSpPr>
            <a:grpSpLocks noChangeAspect="1"/>
          </p:cNvGrpSpPr>
          <p:nvPr userDrawn="1"/>
        </p:nvGrpSpPr>
        <p:grpSpPr>
          <a:xfrm>
            <a:off x="9685114" y="6282729"/>
            <a:ext cx="2538970" cy="547143"/>
            <a:chOff x="2261630" y="1588458"/>
            <a:chExt cx="3058997" cy="659208"/>
          </a:xfrm>
        </p:grpSpPr>
        <p:pic>
          <p:nvPicPr>
            <p:cNvPr id="31" name="Picture 45">
              <a:extLst>
                <a:ext uri="{FF2B5EF4-FFF2-40B4-BE49-F238E27FC236}">
                  <a16:creationId xmlns:a16="http://schemas.microsoft.com/office/drawing/2014/main" id="{A10A5EE0-D7E1-7944-9942-CAE7E9A20C0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32" name="TextBox 31">
              <a:extLst>
                <a:ext uri="{FF2B5EF4-FFF2-40B4-BE49-F238E27FC236}">
                  <a16:creationId xmlns:a16="http://schemas.microsoft.com/office/drawing/2014/main" id="{2125ED1B-7996-4E41-B031-5D9B662CA8B5}"/>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33" name="TextBox 32">
              <a:extLst>
                <a:ext uri="{FF2B5EF4-FFF2-40B4-BE49-F238E27FC236}">
                  <a16:creationId xmlns:a16="http://schemas.microsoft.com/office/drawing/2014/main" id="{63D87993-6936-6B4A-8F01-2608EDB28E81}"/>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103413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목차">
    <p:bg>
      <p:bgPr>
        <a:pattFill prst="ltUpDiag">
          <a:fgClr>
            <a:srgbClr val="D4EBEB"/>
          </a:fgClr>
          <a:bgClr>
            <a:schemeClr val="bg1"/>
          </a:bgClr>
        </a:pattFill>
        <a:effectLst/>
      </p:bgPr>
    </p:bg>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BEBA8EAE-BF5A-486C-A8C5-ECC9F3942E4B}">
                <a14:imgProps xmlns:a14="http://schemas.microsoft.com/office/drawing/2010/main">
                  <a14:imgLayer r:embed="rId3">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9568"/>
            <a:ext cx="3769257" cy="6867568"/>
          </a:xfrm>
          <a:prstGeom prst="rect">
            <a:avLst/>
          </a:prstGeom>
        </p:spPr>
      </p:pic>
      <p:cxnSp>
        <p:nvCxnSpPr>
          <p:cNvPr id="9"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1" name="직사각형 10">
            <a:extLst>
              <a:ext uri="{FF2B5EF4-FFF2-40B4-BE49-F238E27FC236}">
                <a16:creationId xmlns:a16="http://schemas.microsoft.com/office/drawing/2014/main" id="{D4F795EF-9235-A543-A155-14F810260B10}"/>
              </a:ext>
            </a:extLst>
          </p:cNvPr>
          <p:cNvSpPr/>
          <p:nvPr userDrawn="1"/>
        </p:nvSpPr>
        <p:spPr>
          <a:xfrm>
            <a:off x="1" y="1095375"/>
            <a:ext cx="3771900" cy="60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12" name="직사각형 11">
            <a:extLst>
              <a:ext uri="{FF2B5EF4-FFF2-40B4-BE49-F238E27FC236}">
                <a16:creationId xmlns:a16="http://schemas.microsoft.com/office/drawing/2014/main" id="{F3D9FA44-0CB8-554D-BD25-158D7F31CBCE}"/>
              </a:ext>
            </a:extLst>
          </p:cNvPr>
          <p:cNvSpPr/>
          <p:nvPr userDrawn="1"/>
        </p:nvSpPr>
        <p:spPr>
          <a:xfrm>
            <a:off x="1238251" y="1095375"/>
            <a:ext cx="2533650" cy="60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srgbClr val="1A3F66"/>
              </a:solidFill>
              <a:effectLst/>
              <a:uLnTx/>
              <a:uFillTx/>
              <a:latin typeface="Gill Sans MT"/>
              <a:ea typeface="굴림체"/>
              <a:cs typeface="+mn-cs"/>
            </a:endParaRPr>
          </a:p>
        </p:txBody>
      </p:sp>
      <p:pic>
        <p:nvPicPr>
          <p:cNvPr id="19" name="그림 18">
            <a:extLst>
              <a:ext uri="{FF2B5EF4-FFF2-40B4-BE49-F238E27FC236}">
                <a16:creationId xmlns:a16="http://schemas.microsoft.com/office/drawing/2014/main" id="{E255F4A3-6036-4D4D-A54F-7696AE9FF7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685979">
            <a:off x="2753890" y="4339606"/>
            <a:ext cx="819478" cy="772276"/>
          </a:xfrm>
          <a:prstGeom prst="rect">
            <a:avLst/>
          </a:prstGeom>
          <a:effectLst>
            <a:outerShdw blurRad="127000" dist="254000" dir="2700000" algn="ctr" rotWithShape="0">
              <a:schemeClr val="bg1">
                <a:lumMod val="50000"/>
                <a:alpha val="43000"/>
              </a:schemeClr>
            </a:outerShdw>
          </a:effectLst>
        </p:spPr>
      </p:pic>
      <p:pic>
        <p:nvPicPr>
          <p:cNvPr id="20" name="그림 19">
            <a:extLst>
              <a:ext uri="{FF2B5EF4-FFF2-40B4-BE49-F238E27FC236}">
                <a16:creationId xmlns:a16="http://schemas.microsoft.com/office/drawing/2014/main" id="{C79D6825-94F1-5647-92A4-23D8FD1883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864599">
            <a:off x="1870698" y="5331699"/>
            <a:ext cx="945738" cy="891264"/>
          </a:xfrm>
          <a:prstGeom prst="rect">
            <a:avLst/>
          </a:prstGeom>
          <a:effectLst>
            <a:outerShdw blurRad="127000" dist="254000" dir="2700000" algn="ctr" rotWithShape="0">
              <a:schemeClr val="bg1">
                <a:lumMod val="50000"/>
                <a:alpha val="43000"/>
              </a:schemeClr>
            </a:outerShdw>
          </a:effectLst>
        </p:spPr>
      </p:pic>
      <p:pic>
        <p:nvPicPr>
          <p:cNvPr id="21" name="그림 20">
            <a:extLst>
              <a:ext uri="{FF2B5EF4-FFF2-40B4-BE49-F238E27FC236}">
                <a16:creationId xmlns:a16="http://schemas.microsoft.com/office/drawing/2014/main" id="{8425ABE7-A16A-824D-B06C-CEFB4D1FA8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02545">
            <a:off x="490372" y="5392036"/>
            <a:ext cx="1100802" cy="1239949"/>
          </a:xfrm>
          <a:prstGeom prst="rect">
            <a:avLst/>
          </a:prstGeom>
          <a:effectLst>
            <a:outerShdw blurRad="127000" dist="254000" dir="2700000" algn="ctr" rotWithShape="0">
              <a:schemeClr val="bg1">
                <a:lumMod val="50000"/>
                <a:alpha val="43000"/>
              </a:schemeClr>
            </a:outerShdw>
          </a:effectLst>
        </p:spPr>
      </p:pic>
      <p:sp>
        <p:nvSpPr>
          <p:cNvPr id="37" name="제목 5"/>
          <p:cNvSpPr>
            <a:spLocks noGrp="1"/>
          </p:cNvSpPr>
          <p:nvPr>
            <p:ph type="title" hasCustomPrompt="1"/>
          </p:nvPr>
        </p:nvSpPr>
        <p:spPr>
          <a:xfrm>
            <a:off x="446988" y="1513205"/>
            <a:ext cx="2641652" cy="1325563"/>
          </a:xfrm>
          <a:prstGeom prst="rect">
            <a:avLst/>
          </a:prstGeom>
        </p:spPr>
        <p:txBody>
          <a:bodyPr/>
          <a:lstStyle>
            <a:lvl1pPr algn="ctr">
              <a:defRPr b="1" baseline="0">
                <a:solidFill>
                  <a:schemeClr val="tx1"/>
                </a:solidFill>
                <a:effectLst>
                  <a:outerShdw blurRad="63500" sx="102000" sy="102000" algn="ctr" rotWithShape="0">
                    <a:prstClr val="black">
                      <a:alpha val="40000"/>
                    </a:prstClr>
                  </a:outerShdw>
                </a:effectLst>
              </a:defRPr>
            </a:lvl1pPr>
          </a:lstStyle>
          <a:p>
            <a:r>
              <a:rPr lang="ko-KR" altLang="en-US" dirty="0"/>
              <a:t>제  목</a:t>
            </a:r>
          </a:p>
        </p:txBody>
      </p:sp>
      <p:grpSp>
        <p:nvGrpSpPr>
          <p:cNvPr id="17" name="그룹 16">
            <a:extLst>
              <a:ext uri="{FF2B5EF4-FFF2-40B4-BE49-F238E27FC236}">
                <a16:creationId xmlns:a16="http://schemas.microsoft.com/office/drawing/2014/main" id="{86ED15A3-75C1-C04B-95DD-F218073E1792}"/>
              </a:ext>
            </a:extLst>
          </p:cNvPr>
          <p:cNvGrpSpPr>
            <a:grpSpLocks noChangeAspect="1"/>
          </p:cNvGrpSpPr>
          <p:nvPr userDrawn="1"/>
        </p:nvGrpSpPr>
        <p:grpSpPr>
          <a:xfrm>
            <a:off x="9685114" y="6282729"/>
            <a:ext cx="2538970" cy="547143"/>
            <a:chOff x="2261630" y="1588458"/>
            <a:chExt cx="3058997" cy="659208"/>
          </a:xfrm>
        </p:grpSpPr>
        <p:pic>
          <p:nvPicPr>
            <p:cNvPr id="18" name="Picture 45">
              <a:extLst>
                <a:ext uri="{FF2B5EF4-FFF2-40B4-BE49-F238E27FC236}">
                  <a16:creationId xmlns:a16="http://schemas.microsoft.com/office/drawing/2014/main" id="{90BA0C60-760F-D344-82AF-03D7218EE7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2" name="TextBox 21">
              <a:extLst>
                <a:ext uri="{FF2B5EF4-FFF2-40B4-BE49-F238E27FC236}">
                  <a16:creationId xmlns:a16="http://schemas.microsoft.com/office/drawing/2014/main" id="{77905ABF-B9F5-6C4C-94CE-181E8CB53C50}"/>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3" name="TextBox 22">
              <a:extLst>
                <a:ext uri="{FF2B5EF4-FFF2-40B4-BE49-F238E27FC236}">
                  <a16:creationId xmlns:a16="http://schemas.microsoft.com/office/drawing/2014/main" id="{CBC5A158-EB7B-FC4C-92E3-5168EEA04FEE}"/>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1332587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내용-1">
    <p:bg>
      <p:bgPr>
        <a:pattFill prst="ltUpDiag">
          <a:fgClr>
            <a:srgbClr val="D4EBEB"/>
          </a:fgClr>
          <a:bgClr>
            <a:schemeClr val="bg1"/>
          </a:bgClr>
        </a:pattFill>
        <a:effectLst/>
      </p:bgPr>
    </p:bg>
    <p:spTree>
      <p:nvGrpSpPr>
        <p:cNvPr id="1" name=""/>
        <p:cNvGrpSpPr/>
        <p:nvPr/>
      </p:nvGrpSpPr>
      <p:grpSpPr>
        <a:xfrm>
          <a:off x="0" y="0"/>
          <a:ext cx="0" cy="0"/>
          <a:chOff x="0" y="0"/>
          <a:chExt cx="0" cy="0"/>
        </a:xfrm>
      </p:grpSpPr>
      <p:sp>
        <p:nvSpPr>
          <p:cNvPr id="15" name="순서도: 문서 14"/>
          <p:cNvSpPr/>
          <p:nvPr userDrawn="1"/>
        </p:nvSpPr>
        <p:spPr>
          <a:xfrm rot="10800000">
            <a:off x="0" y="2792266"/>
            <a:ext cx="12192000" cy="4080326"/>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9" name="그림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3048682"/>
            <a:ext cx="12192000" cy="3799874"/>
          </a:xfrm>
          <a:prstGeom prst="rect">
            <a:avLst/>
          </a:prstGeom>
        </p:spPr>
      </p:pic>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12" name="그림 11">
            <a:extLst>
              <a:ext uri="{FF2B5EF4-FFF2-40B4-BE49-F238E27FC236}">
                <a16:creationId xmlns:a16="http://schemas.microsoft.com/office/drawing/2014/main" id="{E255F4A3-6036-4D4D-A54F-7696AE9FF7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685979">
            <a:off x="11175976" y="3779290"/>
            <a:ext cx="819478" cy="772276"/>
          </a:xfrm>
          <a:prstGeom prst="rect">
            <a:avLst/>
          </a:prstGeom>
          <a:effectLst>
            <a:outerShdw blurRad="127000" dist="254000" dir="2700000" algn="ctr" rotWithShape="0">
              <a:schemeClr val="bg1">
                <a:lumMod val="50000"/>
                <a:alpha val="43000"/>
              </a:schemeClr>
            </a:outerShdw>
          </a:effectLst>
        </p:spPr>
      </p:pic>
      <p:pic>
        <p:nvPicPr>
          <p:cNvPr id="13" name="그림 12">
            <a:extLst>
              <a:ext uri="{FF2B5EF4-FFF2-40B4-BE49-F238E27FC236}">
                <a16:creationId xmlns:a16="http://schemas.microsoft.com/office/drawing/2014/main" id="{C79D6825-94F1-5647-92A4-23D8FD1883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864599">
            <a:off x="10292784" y="4771383"/>
            <a:ext cx="945738" cy="891264"/>
          </a:xfrm>
          <a:prstGeom prst="rect">
            <a:avLst/>
          </a:prstGeom>
          <a:effectLst>
            <a:outerShdw blurRad="127000" dist="254000" dir="2700000" algn="ctr" rotWithShape="0">
              <a:schemeClr val="bg1">
                <a:lumMod val="50000"/>
                <a:alpha val="43000"/>
              </a:schemeClr>
            </a:outerShdw>
          </a:effectLst>
        </p:spPr>
      </p:pic>
      <p:pic>
        <p:nvPicPr>
          <p:cNvPr id="14" name="그림 13">
            <a:extLst>
              <a:ext uri="{FF2B5EF4-FFF2-40B4-BE49-F238E27FC236}">
                <a16:creationId xmlns:a16="http://schemas.microsoft.com/office/drawing/2014/main" id="{8425ABE7-A16A-824D-B06C-CEFB4D1FA8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2545">
            <a:off x="8912458" y="4831720"/>
            <a:ext cx="1100802" cy="1239949"/>
          </a:xfrm>
          <a:prstGeom prst="rect">
            <a:avLst/>
          </a:prstGeom>
          <a:effectLst>
            <a:outerShdw blurRad="127000" dist="254000" dir="2700000" algn="ctr" rotWithShape="0">
              <a:schemeClr val="bg1">
                <a:lumMod val="50000"/>
                <a:alpha val="43000"/>
              </a:schemeClr>
            </a:outerShdw>
          </a:effectLst>
        </p:spPr>
      </p:pic>
      <p:sp>
        <p:nvSpPr>
          <p:cNvPr id="38" name="제목 1"/>
          <p:cNvSpPr>
            <a:spLocks noGrp="1"/>
          </p:cNvSpPr>
          <p:nvPr>
            <p:ph type="title"/>
          </p:nvPr>
        </p:nvSpPr>
        <p:spPr>
          <a:xfrm>
            <a:off x="1110424" y="1547834"/>
            <a:ext cx="5818696" cy="676867"/>
          </a:xfrm>
          <a:prstGeom prst="rect">
            <a:avLst/>
          </a:prstGeom>
        </p:spPr>
        <p:txBody>
          <a:bodyPr/>
          <a:lstStyle>
            <a:lvl1pPr>
              <a:defRPr sz="4000"/>
            </a:lvl1pPr>
          </a:lstStyle>
          <a:p>
            <a:r>
              <a:rPr lang="ko-KR" altLang="en-US" dirty="0"/>
              <a:t>마스터 제목 스타일 편집</a:t>
            </a:r>
          </a:p>
        </p:txBody>
      </p:sp>
      <p:sp>
        <p:nvSpPr>
          <p:cNvPr id="16" name="직사각형 15">
            <a:extLst>
              <a:ext uri="{FF2B5EF4-FFF2-40B4-BE49-F238E27FC236}">
                <a16:creationId xmlns:a16="http://schemas.microsoft.com/office/drawing/2014/main" id="{D4F795EF-9235-A543-A155-14F810260B10}"/>
              </a:ext>
            </a:extLst>
          </p:cNvPr>
          <p:cNvSpPr/>
          <p:nvPr userDrawn="1"/>
        </p:nvSpPr>
        <p:spPr>
          <a:xfrm>
            <a:off x="0" y="1095375"/>
            <a:ext cx="4343399" cy="60072"/>
          </a:xfrm>
          <a:prstGeom prst="rect">
            <a:avLst/>
          </a:prstGeom>
          <a:solidFill>
            <a:srgbClr val="9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17" name="직사각형 16">
            <a:extLst>
              <a:ext uri="{FF2B5EF4-FFF2-40B4-BE49-F238E27FC236}">
                <a16:creationId xmlns:a16="http://schemas.microsoft.com/office/drawing/2014/main" id="{F3D9FA44-0CB8-554D-BD25-158D7F31CBCE}"/>
              </a:ext>
            </a:extLst>
          </p:cNvPr>
          <p:cNvSpPr/>
          <p:nvPr userDrawn="1"/>
        </p:nvSpPr>
        <p:spPr>
          <a:xfrm>
            <a:off x="1238251" y="1095375"/>
            <a:ext cx="3105148" cy="60072"/>
          </a:xfrm>
          <a:prstGeom prst="rect">
            <a:avLst/>
          </a:prstGeom>
          <a:solidFill>
            <a:srgbClr val="1A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srgbClr val="1A3F66"/>
              </a:solidFill>
              <a:effectLst/>
              <a:uLnTx/>
              <a:uFillTx/>
              <a:latin typeface="Gill Sans MT"/>
              <a:ea typeface="굴림체"/>
              <a:cs typeface="+mn-cs"/>
            </a:endParaRPr>
          </a:p>
        </p:txBody>
      </p:sp>
      <p:grpSp>
        <p:nvGrpSpPr>
          <p:cNvPr id="22" name="그룹 21">
            <a:extLst>
              <a:ext uri="{FF2B5EF4-FFF2-40B4-BE49-F238E27FC236}">
                <a16:creationId xmlns:a16="http://schemas.microsoft.com/office/drawing/2014/main" id="{091EE90D-552A-4748-BA08-D8555246D8F3}"/>
              </a:ext>
            </a:extLst>
          </p:cNvPr>
          <p:cNvGrpSpPr>
            <a:grpSpLocks noChangeAspect="1"/>
          </p:cNvGrpSpPr>
          <p:nvPr userDrawn="1"/>
        </p:nvGrpSpPr>
        <p:grpSpPr>
          <a:xfrm>
            <a:off x="9685114" y="6282729"/>
            <a:ext cx="2538970" cy="547143"/>
            <a:chOff x="2261630" y="1588458"/>
            <a:chExt cx="3058997" cy="659208"/>
          </a:xfrm>
        </p:grpSpPr>
        <p:pic>
          <p:nvPicPr>
            <p:cNvPr id="23" name="Picture 45">
              <a:extLst>
                <a:ext uri="{FF2B5EF4-FFF2-40B4-BE49-F238E27FC236}">
                  <a16:creationId xmlns:a16="http://schemas.microsoft.com/office/drawing/2014/main" id="{AAA0FF6B-FF96-6A4A-8E46-A0814D68BF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4" name="TextBox 23">
              <a:extLst>
                <a:ext uri="{FF2B5EF4-FFF2-40B4-BE49-F238E27FC236}">
                  <a16:creationId xmlns:a16="http://schemas.microsoft.com/office/drawing/2014/main" id="{EA88A3A3-AF9F-B74D-B10C-C991C64DB9A3}"/>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5" name="TextBox 24">
              <a:extLst>
                <a:ext uri="{FF2B5EF4-FFF2-40B4-BE49-F238E27FC236}">
                  <a16:creationId xmlns:a16="http://schemas.microsoft.com/office/drawing/2014/main" id="{F8B72CEF-3C8F-3B49-9680-C939BDF4C24C}"/>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3770873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내용-1">
    <p:spTree>
      <p:nvGrpSpPr>
        <p:cNvPr id="1" name=""/>
        <p:cNvGrpSpPr/>
        <p:nvPr/>
      </p:nvGrpSpPr>
      <p:grpSpPr>
        <a:xfrm>
          <a:off x="0" y="0"/>
          <a:ext cx="0" cy="0"/>
          <a:chOff x="0" y="0"/>
          <a:chExt cx="0" cy="0"/>
        </a:xfrm>
      </p:grpSpPr>
      <p:pic>
        <p:nvPicPr>
          <p:cNvPr id="34" name="그림 33">
            <a:extLst>
              <a:ext uri="{FF2B5EF4-FFF2-40B4-BE49-F238E27FC236}">
                <a16:creationId xmlns:a16="http://schemas.microsoft.com/office/drawing/2014/main" id="{958AD16E-977F-374D-B7EF-B9ACCC539AE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
                    </a14:imgEffect>
                    <a14:imgEffect>
                      <a14:brightnessContrast bright="3000"/>
                    </a14:imgEffect>
                  </a14:imgLayer>
                </a14:imgProps>
              </a:ext>
              <a:ext uri="{28A0092B-C50C-407E-A947-70E740481C1C}">
                <a14:useLocalDpi xmlns:a14="http://schemas.microsoft.com/office/drawing/2010/main"/>
              </a:ext>
            </a:extLst>
          </a:blip>
          <a:srcRect/>
          <a:stretch/>
        </p:blipFill>
        <p:spPr>
          <a:xfrm>
            <a:off x="1" y="-1"/>
            <a:ext cx="12192001" cy="3638477"/>
          </a:xfrm>
          <a:prstGeom prst="rect">
            <a:avLst/>
          </a:prstGeom>
        </p:spPr>
      </p:pic>
      <p:sp>
        <p:nvSpPr>
          <p:cNvPr id="15" name="순서도: 문서 14"/>
          <p:cNvSpPr/>
          <p:nvPr userDrawn="1"/>
        </p:nvSpPr>
        <p:spPr>
          <a:xfrm rot="10800000">
            <a:off x="0" y="2792266"/>
            <a:ext cx="12192000" cy="4080326"/>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9" name="그림 1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0" y="3048682"/>
            <a:ext cx="12192000" cy="3799874"/>
          </a:xfrm>
          <a:prstGeom prst="rect">
            <a:avLst/>
          </a:prstGeom>
        </p:spPr>
      </p:pic>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12" name="그림 11">
            <a:extLst>
              <a:ext uri="{FF2B5EF4-FFF2-40B4-BE49-F238E27FC236}">
                <a16:creationId xmlns:a16="http://schemas.microsoft.com/office/drawing/2014/main" id="{E255F4A3-6036-4D4D-A54F-7696AE9FF79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6685979">
            <a:off x="11175976" y="3779290"/>
            <a:ext cx="819478" cy="772276"/>
          </a:xfrm>
          <a:prstGeom prst="rect">
            <a:avLst/>
          </a:prstGeom>
          <a:effectLst>
            <a:outerShdw blurRad="127000" dist="254000" dir="2700000" algn="ctr" rotWithShape="0">
              <a:schemeClr val="bg1">
                <a:lumMod val="50000"/>
                <a:alpha val="43000"/>
              </a:schemeClr>
            </a:outerShdw>
          </a:effectLst>
        </p:spPr>
      </p:pic>
      <p:pic>
        <p:nvPicPr>
          <p:cNvPr id="13" name="그림 12">
            <a:extLst>
              <a:ext uri="{FF2B5EF4-FFF2-40B4-BE49-F238E27FC236}">
                <a16:creationId xmlns:a16="http://schemas.microsoft.com/office/drawing/2014/main" id="{C79D6825-94F1-5647-92A4-23D8FD1883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864599">
            <a:off x="10292784" y="4771383"/>
            <a:ext cx="945738" cy="891264"/>
          </a:xfrm>
          <a:prstGeom prst="rect">
            <a:avLst/>
          </a:prstGeom>
          <a:effectLst>
            <a:outerShdw blurRad="127000" dist="254000" dir="2700000" algn="ctr" rotWithShape="0">
              <a:schemeClr val="bg1">
                <a:lumMod val="50000"/>
                <a:alpha val="43000"/>
              </a:schemeClr>
            </a:outerShdw>
          </a:effectLst>
        </p:spPr>
      </p:pic>
      <p:pic>
        <p:nvPicPr>
          <p:cNvPr id="14" name="그림 13">
            <a:extLst>
              <a:ext uri="{FF2B5EF4-FFF2-40B4-BE49-F238E27FC236}">
                <a16:creationId xmlns:a16="http://schemas.microsoft.com/office/drawing/2014/main" id="{8425ABE7-A16A-824D-B06C-CEFB4D1FA8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102545">
            <a:off x="8912458" y="4831720"/>
            <a:ext cx="1100802" cy="1239949"/>
          </a:xfrm>
          <a:prstGeom prst="rect">
            <a:avLst/>
          </a:prstGeom>
          <a:effectLst>
            <a:outerShdw blurRad="127000" dist="254000" dir="2700000" algn="ctr" rotWithShape="0">
              <a:schemeClr val="bg1">
                <a:lumMod val="50000"/>
                <a:alpha val="43000"/>
              </a:schemeClr>
            </a:outerShdw>
          </a:effectLst>
        </p:spPr>
      </p:pic>
      <p:sp>
        <p:nvSpPr>
          <p:cNvPr id="38" name="제목 1"/>
          <p:cNvSpPr>
            <a:spLocks noGrp="1"/>
          </p:cNvSpPr>
          <p:nvPr>
            <p:ph type="title"/>
          </p:nvPr>
        </p:nvSpPr>
        <p:spPr>
          <a:xfrm>
            <a:off x="1116049" y="1724127"/>
            <a:ext cx="5818696" cy="676867"/>
          </a:xfrm>
          <a:prstGeom prst="rect">
            <a:avLst/>
          </a:prstGeom>
        </p:spPr>
        <p:txBody>
          <a:bodyPr/>
          <a:lstStyle>
            <a:lvl1pPr>
              <a:defRPr sz="4000"/>
            </a:lvl1pPr>
          </a:lstStyle>
          <a:p>
            <a:r>
              <a:rPr lang="ko-KR" altLang="en-US" dirty="0"/>
              <a:t>마스터 제목 스타일 편집</a:t>
            </a:r>
          </a:p>
        </p:txBody>
      </p:sp>
      <p:sp>
        <p:nvSpPr>
          <p:cNvPr id="16" name="직사각형 15">
            <a:extLst>
              <a:ext uri="{FF2B5EF4-FFF2-40B4-BE49-F238E27FC236}">
                <a16:creationId xmlns:a16="http://schemas.microsoft.com/office/drawing/2014/main" id="{D4F795EF-9235-A543-A155-14F810260B10}"/>
              </a:ext>
            </a:extLst>
          </p:cNvPr>
          <p:cNvSpPr/>
          <p:nvPr userDrawn="1"/>
        </p:nvSpPr>
        <p:spPr>
          <a:xfrm>
            <a:off x="0" y="1095375"/>
            <a:ext cx="4343399" cy="600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17" name="직사각형 16">
            <a:extLst>
              <a:ext uri="{FF2B5EF4-FFF2-40B4-BE49-F238E27FC236}">
                <a16:creationId xmlns:a16="http://schemas.microsoft.com/office/drawing/2014/main" id="{F3D9FA44-0CB8-554D-BD25-158D7F31CBCE}"/>
              </a:ext>
            </a:extLst>
          </p:cNvPr>
          <p:cNvSpPr/>
          <p:nvPr userDrawn="1"/>
        </p:nvSpPr>
        <p:spPr>
          <a:xfrm>
            <a:off x="1238251" y="1095375"/>
            <a:ext cx="3105148" cy="60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srgbClr val="1A3F66"/>
              </a:solidFill>
              <a:effectLst/>
              <a:uLnTx/>
              <a:uFillTx/>
              <a:latin typeface="Gill Sans MT"/>
              <a:ea typeface="굴림체"/>
              <a:cs typeface="+mn-cs"/>
            </a:endParaRPr>
          </a:p>
        </p:txBody>
      </p:sp>
      <p:grpSp>
        <p:nvGrpSpPr>
          <p:cNvPr id="22" name="그룹 21">
            <a:extLst>
              <a:ext uri="{FF2B5EF4-FFF2-40B4-BE49-F238E27FC236}">
                <a16:creationId xmlns:a16="http://schemas.microsoft.com/office/drawing/2014/main" id="{C0F4FC59-A339-E34D-B32C-FF695A2B8420}"/>
              </a:ext>
            </a:extLst>
          </p:cNvPr>
          <p:cNvGrpSpPr>
            <a:grpSpLocks noChangeAspect="1"/>
          </p:cNvGrpSpPr>
          <p:nvPr userDrawn="1"/>
        </p:nvGrpSpPr>
        <p:grpSpPr>
          <a:xfrm>
            <a:off x="9685114" y="6282729"/>
            <a:ext cx="2538970" cy="547143"/>
            <a:chOff x="2261630" y="1588458"/>
            <a:chExt cx="3058997" cy="659208"/>
          </a:xfrm>
        </p:grpSpPr>
        <p:pic>
          <p:nvPicPr>
            <p:cNvPr id="23" name="Picture 45">
              <a:extLst>
                <a:ext uri="{FF2B5EF4-FFF2-40B4-BE49-F238E27FC236}">
                  <a16:creationId xmlns:a16="http://schemas.microsoft.com/office/drawing/2014/main" id="{42D3F6DA-60F6-B545-A5A5-20642F7FC2A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4" name="TextBox 23">
              <a:extLst>
                <a:ext uri="{FF2B5EF4-FFF2-40B4-BE49-F238E27FC236}">
                  <a16:creationId xmlns:a16="http://schemas.microsoft.com/office/drawing/2014/main" id="{39CA3AD4-A90B-6C43-A27F-43B6FFE45B81}"/>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5" name="TextBox 24">
              <a:extLst>
                <a:ext uri="{FF2B5EF4-FFF2-40B4-BE49-F238E27FC236}">
                  <a16:creationId xmlns:a16="http://schemas.microsoft.com/office/drawing/2014/main" id="{D29ADA3F-1882-F044-87EB-D868E5C5F62D}"/>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414219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내용-7">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1000"/>
                    </a14:imgEffect>
                    <a14:imgEffect>
                      <a14:brightnessContrast bright="3000"/>
                    </a14:imgEffect>
                  </a14:imgLayer>
                </a14:imgProps>
              </a:ext>
              <a:ext uri="{28A0092B-C50C-407E-A947-70E740481C1C}">
                <a14:useLocalDpi xmlns:a14="http://schemas.microsoft.com/office/drawing/2010/main"/>
              </a:ext>
            </a:extLst>
          </a:blip>
          <a:srcRect/>
          <a:stretch/>
        </p:blipFill>
        <p:spPr>
          <a:xfrm>
            <a:off x="0" y="601656"/>
            <a:ext cx="12192001" cy="6256343"/>
          </a:xfrm>
          <a:prstGeom prst="rect">
            <a:avLst/>
          </a:prstGeom>
        </p:spPr>
      </p:pic>
      <p:grpSp>
        <p:nvGrpSpPr>
          <p:cNvPr id="2" name="그룹 1"/>
          <p:cNvGrpSpPr/>
          <p:nvPr userDrawn="1"/>
        </p:nvGrpSpPr>
        <p:grpSpPr>
          <a:xfrm>
            <a:off x="0" y="-9568"/>
            <a:ext cx="12194645" cy="655618"/>
            <a:chOff x="0" y="-9568"/>
            <a:chExt cx="12194645" cy="655618"/>
          </a:xfrm>
        </p:grpSpPr>
        <p:pic>
          <p:nvPicPr>
            <p:cNvPr id="13" name="그림 12">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4" cstate="email">
              <a:duotone>
                <a:prstClr val="black"/>
                <a:srgbClr val="90D1D1">
                  <a:tint val="45000"/>
                  <a:satMod val="400000"/>
                </a:srgbClr>
              </a:duotone>
              <a:extLst>
                <a:ext uri="{BEBA8EAE-BF5A-486C-A8C5-ECC9F3942E4B}">
                  <a14:imgProps xmlns:a14="http://schemas.microsoft.com/office/drawing/2010/main">
                    <a14:imgLayer r:embed="rId5">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4" name="직사각형 13">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grpSp>
        <p:nvGrpSpPr>
          <p:cNvPr id="16" name="그룹 15">
            <a:extLst>
              <a:ext uri="{FF2B5EF4-FFF2-40B4-BE49-F238E27FC236}">
                <a16:creationId xmlns:a16="http://schemas.microsoft.com/office/drawing/2014/main" id="{DAC11C86-7596-D24C-8602-1CCAB85DBFA9}"/>
              </a:ext>
            </a:extLst>
          </p:cNvPr>
          <p:cNvGrpSpPr>
            <a:grpSpLocks noChangeAspect="1"/>
          </p:cNvGrpSpPr>
          <p:nvPr userDrawn="1"/>
        </p:nvGrpSpPr>
        <p:grpSpPr>
          <a:xfrm>
            <a:off x="9808983" y="-3590"/>
            <a:ext cx="2538970" cy="547143"/>
            <a:chOff x="2261630" y="1588458"/>
            <a:chExt cx="3058997" cy="659208"/>
          </a:xfrm>
        </p:grpSpPr>
        <p:pic>
          <p:nvPicPr>
            <p:cNvPr id="17" name="Picture 45">
              <a:extLst>
                <a:ext uri="{FF2B5EF4-FFF2-40B4-BE49-F238E27FC236}">
                  <a16:creationId xmlns:a16="http://schemas.microsoft.com/office/drawing/2014/main" id="{9ED1AE66-620E-2344-B3F5-D4444E8C2A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8" name="TextBox 17">
              <a:extLst>
                <a:ext uri="{FF2B5EF4-FFF2-40B4-BE49-F238E27FC236}">
                  <a16:creationId xmlns:a16="http://schemas.microsoft.com/office/drawing/2014/main" id="{891BB89A-78C8-5B41-985E-EEBE854E65F8}"/>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CF1D3947-7D3E-E14D-8267-2C33CFBE8074}"/>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268828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내용-7">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17" name="그림 16">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BEBA8EAE-BF5A-486C-A8C5-ECC9F3942E4B}">
                  <a14:imgProps xmlns:a14="http://schemas.microsoft.com/office/drawing/2010/main">
                    <a14:imgLayer r:embed="rId3">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8" name="직사각형 17">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cxnSp>
        <p:nvCxnSpPr>
          <p:cNvPr id="13"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1" name="그룹 10">
            <a:extLst>
              <a:ext uri="{FF2B5EF4-FFF2-40B4-BE49-F238E27FC236}">
                <a16:creationId xmlns:a16="http://schemas.microsoft.com/office/drawing/2014/main" id="{1421A132-A6C2-9B4B-9719-DE5B821FE372}"/>
              </a:ext>
            </a:extLst>
          </p:cNvPr>
          <p:cNvGrpSpPr>
            <a:grpSpLocks noChangeAspect="1"/>
          </p:cNvGrpSpPr>
          <p:nvPr userDrawn="1"/>
        </p:nvGrpSpPr>
        <p:grpSpPr>
          <a:xfrm>
            <a:off x="9685114" y="6282729"/>
            <a:ext cx="2538970" cy="547143"/>
            <a:chOff x="2261630" y="1588458"/>
            <a:chExt cx="3058997" cy="659208"/>
          </a:xfrm>
        </p:grpSpPr>
        <p:pic>
          <p:nvPicPr>
            <p:cNvPr id="15" name="Picture 45">
              <a:extLst>
                <a:ext uri="{FF2B5EF4-FFF2-40B4-BE49-F238E27FC236}">
                  <a16:creationId xmlns:a16="http://schemas.microsoft.com/office/drawing/2014/main" id="{89F5BFC4-F0F3-0F45-A47A-51960CEB16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6" name="TextBox 15">
              <a:extLst>
                <a:ext uri="{FF2B5EF4-FFF2-40B4-BE49-F238E27FC236}">
                  <a16:creationId xmlns:a16="http://schemas.microsoft.com/office/drawing/2014/main" id="{EE23BD18-490D-A04B-966C-F643F7479887}"/>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A5078A45-0DC8-B747-A15C-E222E81461C3}"/>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257633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내용-7">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BEBA8EAE-BF5A-486C-A8C5-ECC9F3942E4B}">
                <a14:imgProps xmlns:a14="http://schemas.microsoft.com/office/drawing/2010/main">
                  <a14:imgLayer r:embed="rId3">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5" name="직사각형 14">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0" name="그림 9">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4" cstate="email">
            <a:extLst>
              <a:ext uri="{BEBA8EAE-BF5A-486C-A8C5-ECC9F3942E4B}">
                <a14:imgProps xmlns:a14="http://schemas.microsoft.com/office/drawing/2010/main">
                  <a14:imgLayer r:embed="rId5">
                    <a14:imgEffect>
                      <a14:sharpenSoften amount="-1000"/>
                    </a14:imgEffect>
                    <a14:imgEffect>
                      <a14:brightnessContrast bright="3000"/>
                    </a14:imgEffect>
                  </a14:imgLayer>
                </a14:imgProps>
              </a:ext>
              <a:ext uri="{28A0092B-C50C-407E-A947-70E740481C1C}">
                <a14:useLocalDpi xmlns:a14="http://schemas.microsoft.com/office/drawing/2010/main"/>
              </a:ext>
            </a:extLst>
          </a:blip>
          <a:srcRect/>
          <a:stretch/>
        </p:blipFill>
        <p:spPr>
          <a:xfrm>
            <a:off x="0" y="601656"/>
            <a:ext cx="12192001" cy="6256343"/>
          </a:xfrm>
          <a:prstGeom prst="rect">
            <a:avLst/>
          </a:prstGeom>
        </p:spPr>
      </p:pic>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1" name="그림 10">
            <a:extLst>
              <a:ext uri="{FF2B5EF4-FFF2-40B4-BE49-F238E27FC236}">
                <a16:creationId xmlns:a16="http://schemas.microsoft.com/office/drawing/2014/main" id="{8425ABE7-A16A-824D-B06C-CEFB4D1FA8D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grpSp>
        <p:nvGrpSpPr>
          <p:cNvPr id="21" name="그룹 20">
            <a:extLst>
              <a:ext uri="{FF2B5EF4-FFF2-40B4-BE49-F238E27FC236}">
                <a16:creationId xmlns:a16="http://schemas.microsoft.com/office/drawing/2014/main" id="{B65A3C89-B421-754E-8ED4-EB9693852505}"/>
              </a:ext>
            </a:extLst>
          </p:cNvPr>
          <p:cNvGrpSpPr>
            <a:grpSpLocks noChangeAspect="1"/>
          </p:cNvGrpSpPr>
          <p:nvPr userDrawn="1"/>
        </p:nvGrpSpPr>
        <p:grpSpPr>
          <a:xfrm>
            <a:off x="9808983" y="-3590"/>
            <a:ext cx="2538970" cy="547143"/>
            <a:chOff x="2261630" y="1588458"/>
            <a:chExt cx="3058997" cy="659208"/>
          </a:xfrm>
        </p:grpSpPr>
        <p:pic>
          <p:nvPicPr>
            <p:cNvPr id="22" name="Picture 45">
              <a:extLst>
                <a:ext uri="{FF2B5EF4-FFF2-40B4-BE49-F238E27FC236}">
                  <a16:creationId xmlns:a16="http://schemas.microsoft.com/office/drawing/2014/main" id="{D909D045-8C91-9D40-88A2-D6ED51E0DEB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3" name="TextBox 22">
              <a:extLst>
                <a:ext uri="{FF2B5EF4-FFF2-40B4-BE49-F238E27FC236}">
                  <a16:creationId xmlns:a16="http://schemas.microsoft.com/office/drawing/2014/main" id="{A8DADBFC-CE46-2A40-A0DB-3F5F2B2FB226}"/>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4" name="TextBox 23">
              <a:extLst>
                <a:ext uri="{FF2B5EF4-FFF2-40B4-BE49-F238E27FC236}">
                  <a16:creationId xmlns:a16="http://schemas.microsoft.com/office/drawing/2014/main" id="{40A192CD-002A-134C-A8C8-532AB4317E34}"/>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113357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내용-7">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1000"/>
                    </a14:imgEffect>
                    <a14:imgEffect>
                      <a14:brightnessContrast bright="3000"/>
                    </a14:imgEffect>
                  </a14:imgLayer>
                </a14:imgProps>
              </a:ext>
              <a:ext uri="{28A0092B-C50C-407E-A947-70E740481C1C}">
                <a14:useLocalDpi xmlns:a14="http://schemas.microsoft.com/office/drawing/2010/main"/>
              </a:ext>
            </a:extLst>
          </a:blip>
          <a:srcRect/>
          <a:stretch/>
        </p:blipFill>
        <p:spPr>
          <a:xfrm>
            <a:off x="0" y="601656"/>
            <a:ext cx="12192001" cy="6256343"/>
          </a:xfrm>
          <a:prstGeom prst="rect">
            <a:avLst/>
          </a:prstGeom>
        </p:spPr>
      </p:pic>
      <p:pic>
        <p:nvPicPr>
          <p:cNvPr id="16" name="그림 15">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4" cstate="email">
            <a:duotone>
              <a:prstClr val="black"/>
              <a:srgbClr val="90D1D1">
                <a:tint val="45000"/>
                <a:satMod val="400000"/>
              </a:srgbClr>
            </a:duotone>
            <a:extLst>
              <a:ext uri="{BEBA8EAE-BF5A-486C-A8C5-ECC9F3942E4B}">
                <a14:imgProps xmlns:a14="http://schemas.microsoft.com/office/drawing/2010/main">
                  <a14:imgLayer r:embed="rId5">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7" name="직사각형 16">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1" name="그림 10">
            <a:extLst>
              <a:ext uri="{FF2B5EF4-FFF2-40B4-BE49-F238E27FC236}">
                <a16:creationId xmlns:a16="http://schemas.microsoft.com/office/drawing/2014/main" id="{8425ABE7-A16A-824D-B06C-CEFB4D1FA8D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cxnSp>
        <p:nvCxnSpPr>
          <p:cNvPr id="1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2" name="그룹 11"/>
          <p:cNvGrpSpPr>
            <a:grpSpLocks noChangeAspect="1"/>
          </p:cNvGrpSpPr>
          <p:nvPr userDrawn="1"/>
        </p:nvGrpSpPr>
        <p:grpSpPr>
          <a:xfrm>
            <a:off x="9731386" y="6280521"/>
            <a:ext cx="2460615" cy="521919"/>
            <a:chOff x="2261630" y="1618848"/>
            <a:chExt cx="2964595" cy="628818"/>
          </a:xfrm>
        </p:grpSpPr>
        <p:pic>
          <p:nvPicPr>
            <p:cNvPr id="14" name="Picture 45">
              <a:extLst>
                <a:ext uri="{FF2B5EF4-FFF2-40B4-BE49-F238E27FC236}">
                  <a16:creationId xmlns:a16="http://schemas.microsoft.com/office/drawing/2014/main" id="{37AF8506-181C-B54B-8F3B-DF4C2B31D69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8" name="TextBox 17"/>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425406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2123120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9" name="그림 8">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BEBA8EAE-BF5A-486C-A8C5-ECC9F3942E4B}">
                  <a14:imgProps xmlns:a14="http://schemas.microsoft.com/office/drawing/2010/main">
                    <a14:imgLayer r:embed="rId3">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1" name="직사각형 10">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grpSp>
        <p:nvGrpSpPr>
          <p:cNvPr id="10" name="그룹 9"/>
          <p:cNvGrpSpPr>
            <a:grpSpLocks noChangeAspect="1"/>
          </p:cNvGrpSpPr>
          <p:nvPr userDrawn="1"/>
        </p:nvGrpSpPr>
        <p:grpSpPr>
          <a:xfrm>
            <a:off x="9754227" y="31950"/>
            <a:ext cx="2460615" cy="521919"/>
            <a:chOff x="2261630" y="1618848"/>
            <a:chExt cx="2964595" cy="628818"/>
          </a:xfrm>
        </p:grpSpPr>
        <p:pic>
          <p:nvPicPr>
            <p:cNvPr id="12" name="Picture 45">
              <a:extLst>
                <a:ext uri="{FF2B5EF4-FFF2-40B4-BE49-F238E27FC236}">
                  <a16:creationId xmlns:a16="http://schemas.microsoft.com/office/drawing/2014/main" id="{37AF8506-181C-B54B-8F3B-DF4C2B31D6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3" name="TextBox 12"/>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1265190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12" name="그림 11">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BEBA8EAE-BF5A-486C-A8C5-ECC9F3942E4B}">
                  <a14:imgProps xmlns:a14="http://schemas.microsoft.com/office/drawing/2010/main">
                    <a14:imgLayer r:embed="rId3">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4" name="직사각형 13">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cxnSp>
        <p:nvCxnSpPr>
          <p:cNvPr id="11"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0" name="그룹 9"/>
          <p:cNvGrpSpPr>
            <a:grpSpLocks noChangeAspect="1"/>
          </p:cNvGrpSpPr>
          <p:nvPr userDrawn="1"/>
        </p:nvGrpSpPr>
        <p:grpSpPr>
          <a:xfrm>
            <a:off x="9731386" y="6280521"/>
            <a:ext cx="2460615" cy="521919"/>
            <a:chOff x="2261630" y="1618848"/>
            <a:chExt cx="2964595" cy="628818"/>
          </a:xfrm>
        </p:grpSpPr>
        <p:pic>
          <p:nvPicPr>
            <p:cNvPr id="13" name="Picture 45">
              <a:extLst>
                <a:ext uri="{FF2B5EF4-FFF2-40B4-BE49-F238E27FC236}">
                  <a16:creationId xmlns:a16="http://schemas.microsoft.com/office/drawing/2014/main" id="{37AF8506-181C-B54B-8F3B-DF4C2B31D6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5" name="TextBox 14"/>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3522914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9" name="그림 8">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BEBA8EAE-BF5A-486C-A8C5-ECC9F3942E4B}">
                  <a14:imgProps xmlns:a14="http://schemas.microsoft.com/office/drawing/2010/main">
                    <a14:imgLayer r:embed="rId3">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1" name="직사각형 10">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0" y="6570238"/>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400" b="0" i="0" u="none" strike="noStrike" kern="1200" cap="none" spc="0" normalizeH="0" baseline="0" noProof="0" smtClean="0">
                <a:ln>
                  <a:noFill/>
                </a:ln>
                <a:solidFill>
                  <a:prstClr val="black"/>
                </a:solidFill>
                <a:effectLst/>
                <a:uLnTx/>
                <a:uFillTx/>
                <a:latin typeface="Arial" panose="020B0604020202020204" pitchFamily="34" charset="0"/>
                <a:ea typeface="굴림체"/>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400" b="0" i="0" u="none" strike="noStrike" kern="1200" cap="none" spc="0" normalizeH="0" baseline="0" noProof="0">
              <a:ln>
                <a:noFill/>
              </a:ln>
              <a:solidFill>
                <a:prstClr val="black"/>
              </a:solidFill>
              <a:effectLst/>
              <a:uLnTx/>
              <a:uFillTx/>
              <a:latin typeface="Arial" panose="020B0604020202020204" pitchFamily="34" charset="0"/>
              <a:ea typeface="굴림체"/>
              <a:cs typeface="Arial" panose="020B0604020202020204" pitchFamily="34" charset="0"/>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7" name="그림 16">
            <a:extLst>
              <a:ext uri="{FF2B5EF4-FFF2-40B4-BE49-F238E27FC236}">
                <a16:creationId xmlns:a16="http://schemas.microsoft.com/office/drawing/2014/main" id="{8425ABE7-A16A-824D-B06C-CEFB4D1FA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grpSp>
        <p:nvGrpSpPr>
          <p:cNvPr id="14" name="그룹 13">
            <a:extLst>
              <a:ext uri="{FF2B5EF4-FFF2-40B4-BE49-F238E27FC236}">
                <a16:creationId xmlns:a16="http://schemas.microsoft.com/office/drawing/2014/main" id="{6F085852-5367-4A4F-9092-FC9FECB96D8D}"/>
              </a:ext>
            </a:extLst>
          </p:cNvPr>
          <p:cNvGrpSpPr>
            <a:grpSpLocks noChangeAspect="1"/>
          </p:cNvGrpSpPr>
          <p:nvPr userDrawn="1"/>
        </p:nvGrpSpPr>
        <p:grpSpPr>
          <a:xfrm>
            <a:off x="9808983" y="-3590"/>
            <a:ext cx="2538970" cy="547143"/>
            <a:chOff x="2261630" y="1588458"/>
            <a:chExt cx="3058997" cy="659208"/>
          </a:xfrm>
        </p:grpSpPr>
        <p:pic>
          <p:nvPicPr>
            <p:cNvPr id="15" name="Picture 45">
              <a:extLst>
                <a:ext uri="{FF2B5EF4-FFF2-40B4-BE49-F238E27FC236}">
                  <a16:creationId xmlns:a16="http://schemas.microsoft.com/office/drawing/2014/main" id="{92DBC398-4E65-9244-AD65-92FD2F7CB92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8" name="TextBox 17">
              <a:extLst>
                <a:ext uri="{FF2B5EF4-FFF2-40B4-BE49-F238E27FC236}">
                  <a16:creationId xmlns:a16="http://schemas.microsoft.com/office/drawing/2014/main" id="{63313844-007C-604E-A95D-F405DA78D177}"/>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ED6D7FFA-A49E-D64A-B699-52694EE5FF57}"/>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492845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12" name="그림 11">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BEBA8EAE-BF5A-486C-A8C5-ECC9F3942E4B}">
                  <a14:imgProps xmlns:a14="http://schemas.microsoft.com/office/drawing/2010/main">
                    <a14:imgLayer r:embed="rId3">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4" name="직사각형 13">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7" name="그림 16">
            <a:extLst>
              <a:ext uri="{FF2B5EF4-FFF2-40B4-BE49-F238E27FC236}">
                <a16:creationId xmlns:a16="http://schemas.microsoft.com/office/drawing/2014/main" id="{8425ABE7-A16A-824D-B06C-CEFB4D1FA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cxnSp>
        <p:nvCxnSpPr>
          <p:cNvPr id="11"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0" name="그룹 9"/>
          <p:cNvGrpSpPr>
            <a:grpSpLocks noChangeAspect="1"/>
          </p:cNvGrpSpPr>
          <p:nvPr userDrawn="1"/>
        </p:nvGrpSpPr>
        <p:grpSpPr>
          <a:xfrm>
            <a:off x="9731386" y="6280521"/>
            <a:ext cx="2460615" cy="521919"/>
            <a:chOff x="2261630" y="1618848"/>
            <a:chExt cx="2964595" cy="628818"/>
          </a:xfrm>
        </p:grpSpPr>
        <p:pic>
          <p:nvPicPr>
            <p:cNvPr id="13" name="Picture 45">
              <a:extLst>
                <a:ext uri="{FF2B5EF4-FFF2-40B4-BE49-F238E27FC236}">
                  <a16:creationId xmlns:a16="http://schemas.microsoft.com/office/drawing/2014/main" id="{37AF8506-181C-B54B-8F3B-DF4C2B31D6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5" name="TextBox 14"/>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3436306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3"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6" name="직사각형 5">
            <a:extLst>
              <a:ext uri="{FF2B5EF4-FFF2-40B4-BE49-F238E27FC236}">
                <a16:creationId xmlns:a16="http://schemas.microsoft.com/office/drawing/2014/main" id="{5445AD98-B7EA-B248-9612-A3BD715DECC3}"/>
              </a:ext>
            </a:extLst>
          </p:cNvPr>
          <p:cNvSpPr/>
          <p:nvPr userDrawn="1"/>
        </p:nvSpPr>
        <p:spPr>
          <a:xfrm>
            <a:off x="0" y="565220"/>
            <a:ext cx="12192000" cy="4571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nvGrpSpPr>
          <p:cNvPr id="7" name="그룹 6"/>
          <p:cNvGrpSpPr>
            <a:grpSpLocks noChangeAspect="1"/>
          </p:cNvGrpSpPr>
          <p:nvPr userDrawn="1"/>
        </p:nvGrpSpPr>
        <p:grpSpPr>
          <a:xfrm>
            <a:off x="9731386" y="6280521"/>
            <a:ext cx="2460615" cy="521919"/>
            <a:chOff x="2261630" y="1618848"/>
            <a:chExt cx="2964595" cy="628818"/>
          </a:xfrm>
        </p:grpSpPr>
        <p:pic>
          <p:nvPicPr>
            <p:cNvPr id="8" name="Picture 45">
              <a:extLst>
                <a:ext uri="{FF2B5EF4-FFF2-40B4-BE49-F238E27FC236}">
                  <a16:creationId xmlns:a16="http://schemas.microsoft.com/office/drawing/2014/main" id="{37AF8506-181C-B54B-8F3B-DF4C2B31D6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9" name="TextBox 8"/>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389036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3"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6" name="그룹 5"/>
          <p:cNvGrpSpPr>
            <a:grpSpLocks noChangeAspect="1"/>
          </p:cNvGrpSpPr>
          <p:nvPr userDrawn="1"/>
        </p:nvGrpSpPr>
        <p:grpSpPr>
          <a:xfrm>
            <a:off x="9731386" y="6280521"/>
            <a:ext cx="2460615" cy="521919"/>
            <a:chOff x="2261630" y="1618848"/>
            <a:chExt cx="2964595" cy="628818"/>
          </a:xfrm>
        </p:grpSpPr>
        <p:pic>
          <p:nvPicPr>
            <p:cNvPr id="7" name="Picture 45">
              <a:extLst>
                <a:ext uri="{FF2B5EF4-FFF2-40B4-BE49-F238E27FC236}">
                  <a16:creationId xmlns:a16="http://schemas.microsoft.com/office/drawing/2014/main" id="{37AF8506-181C-B54B-8F3B-DF4C2B31D6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8" name="TextBox 7"/>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387624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BEBA8EAE-BF5A-486C-A8C5-ECC9F3942E4B}">
                <a14:imgProps xmlns:a14="http://schemas.microsoft.com/office/drawing/2010/main">
                  <a14:imgLayer r:embed="rId3">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0"/>
            <a:ext cx="12192001" cy="6280031"/>
          </a:xfrm>
          <a:prstGeom prst="rect">
            <a:avLst/>
          </a:prstGeom>
        </p:spPr>
      </p:pic>
      <p:sp>
        <p:nvSpPr>
          <p:cNvPr id="3" name="직사각형 2">
            <a:extLst>
              <a:ext uri="{FF2B5EF4-FFF2-40B4-BE49-F238E27FC236}">
                <a16:creationId xmlns:a16="http://schemas.microsoft.com/office/drawing/2014/main" id="{5445AD98-B7EA-B248-9612-A3BD715DECC3}"/>
              </a:ext>
            </a:extLst>
          </p:cNvPr>
          <p:cNvSpPr/>
          <p:nvPr userDrawn="1"/>
        </p:nvSpPr>
        <p:spPr>
          <a:xfrm>
            <a:off x="0" y="624489"/>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5"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7"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9" name="그룹 8"/>
          <p:cNvGrpSpPr>
            <a:grpSpLocks noChangeAspect="1"/>
          </p:cNvGrpSpPr>
          <p:nvPr userDrawn="1"/>
        </p:nvGrpSpPr>
        <p:grpSpPr>
          <a:xfrm>
            <a:off x="9731386" y="6280521"/>
            <a:ext cx="2460615" cy="521919"/>
            <a:chOff x="2261630" y="1618848"/>
            <a:chExt cx="2964595" cy="628818"/>
          </a:xfrm>
        </p:grpSpPr>
        <p:pic>
          <p:nvPicPr>
            <p:cNvPr id="10" name="Picture 45">
              <a:extLst>
                <a:ext uri="{FF2B5EF4-FFF2-40B4-BE49-F238E27FC236}">
                  <a16:creationId xmlns:a16="http://schemas.microsoft.com/office/drawing/2014/main" id="{37AF8506-181C-B54B-8F3B-DF4C2B31D6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1" name="TextBox 10"/>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2351193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5"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7"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8" name="그림 7">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BEBA8EAE-BF5A-486C-A8C5-ECC9F3942E4B}">
                <a14:imgProps xmlns:a14="http://schemas.microsoft.com/office/drawing/2010/main">
                  <a14:imgLayer r:embed="rId3">
                    <a14:imgEffect>
                      <a14:sharpenSoften amount="-1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644" y="0"/>
            <a:ext cx="12192001" cy="6280031"/>
          </a:xfrm>
          <a:prstGeom prst="rect">
            <a:avLst/>
          </a:prstGeom>
        </p:spPr>
      </p:pic>
      <p:grpSp>
        <p:nvGrpSpPr>
          <p:cNvPr id="9" name="그룹 8"/>
          <p:cNvGrpSpPr>
            <a:grpSpLocks noChangeAspect="1"/>
          </p:cNvGrpSpPr>
          <p:nvPr userDrawn="1"/>
        </p:nvGrpSpPr>
        <p:grpSpPr>
          <a:xfrm>
            <a:off x="9731386" y="6280521"/>
            <a:ext cx="2460615" cy="521919"/>
            <a:chOff x="2261630" y="1618848"/>
            <a:chExt cx="2964595" cy="628818"/>
          </a:xfrm>
        </p:grpSpPr>
        <p:pic>
          <p:nvPicPr>
            <p:cNvPr id="10" name="Picture 45">
              <a:extLst>
                <a:ext uri="{FF2B5EF4-FFF2-40B4-BE49-F238E27FC236}">
                  <a16:creationId xmlns:a16="http://schemas.microsoft.com/office/drawing/2014/main" id="{37AF8506-181C-B54B-8F3B-DF4C2B31D6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1" name="TextBox 10"/>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2235339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내용-2">
    <p:bg>
      <p:bgPr>
        <a:pattFill prst="ltUpDiag">
          <a:fgClr>
            <a:srgbClr val="D4EBEB"/>
          </a:fgClr>
          <a:bgClr>
            <a:schemeClr val="bg1"/>
          </a:bgClr>
        </a:pattFill>
        <a:effectLst/>
      </p:bgPr>
    </p:bg>
    <p:spTree>
      <p:nvGrpSpPr>
        <p:cNvPr id="1" name=""/>
        <p:cNvGrpSpPr/>
        <p:nvPr/>
      </p:nvGrpSpPr>
      <p:grpSpPr>
        <a:xfrm>
          <a:off x="0" y="0"/>
          <a:ext cx="0" cy="0"/>
          <a:chOff x="0" y="0"/>
          <a:chExt cx="0" cy="0"/>
        </a:xfrm>
      </p:grpSpPr>
      <p:sp>
        <p:nvSpPr>
          <p:cNvPr id="7"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11"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9" name="순서도: 문서 8"/>
          <p:cNvSpPr/>
          <p:nvPr userDrawn="1"/>
        </p:nvSpPr>
        <p:spPr>
          <a:xfrm rot="21425409">
            <a:off x="-127862" y="-38448"/>
            <a:ext cx="12301254" cy="4319415"/>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0" name="그림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9051"/>
            <a:ext cx="12192000" cy="3799874"/>
          </a:xfrm>
          <a:prstGeom prst="rect">
            <a:avLst/>
          </a:prstGeom>
        </p:spPr>
      </p:pic>
      <p:sp>
        <p:nvSpPr>
          <p:cNvPr id="14" name="제목 5"/>
          <p:cNvSpPr>
            <a:spLocks noGrp="1"/>
          </p:cNvSpPr>
          <p:nvPr>
            <p:ph type="title"/>
          </p:nvPr>
        </p:nvSpPr>
        <p:spPr>
          <a:xfrm>
            <a:off x="985468" y="1899285"/>
            <a:ext cx="10515600" cy="1325563"/>
          </a:xfrm>
          <a:prstGeom prst="rect">
            <a:avLst/>
          </a:prstGeom>
        </p:spPr>
        <p:txBody>
          <a:bodyPr/>
          <a:lstStyle>
            <a:lvl1pPr>
              <a:defRPr b="1">
                <a:solidFill>
                  <a:schemeClr val="bg1"/>
                </a:solidFill>
                <a:effectLst>
                  <a:outerShdw blurRad="63500" sx="102000" sy="102000" algn="ctr" rotWithShape="0">
                    <a:prstClr val="black">
                      <a:alpha val="40000"/>
                    </a:prstClr>
                  </a:outerShdw>
                </a:effectLst>
              </a:defRPr>
            </a:lvl1pPr>
          </a:lstStyle>
          <a:p>
            <a:r>
              <a:rPr lang="ko-KR" altLang="en-US" dirty="0"/>
              <a:t>마스터 제목 스타일 편집</a:t>
            </a:r>
          </a:p>
        </p:txBody>
      </p:sp>
      <p:grpSp>
        <p:nvGrpSpPr>
          <p:cNvPr id="16" name="그룹 15">
            <a:extLst>
              <a:ext uri="{FF2B5EF4-FFF2-40B4-BE49-F238E27FC236}">
                <a16:creationId xmlns:a16="http://schemas.microsoft.com/office/drawing/2014/main" id="{091EE90D-552A-4748-BA08-D8555246D8F3}"/>
              </a:ext>
            </a:extLst>
          </p:cNvPr>
          <p:cNvGrpSpPr>
            <a:grpSpLocks noChangeAspect="1"/>
          </p:cNvGrpSpPr>
          <p:nvPr userDrawn="1"/>
        </p:nvGrpSpPr>
        <p:grpSpPr>
          <a:xfrm>
            <a:off x="9685114" y="6282729"/>
            <a:ext cx="2538970" cy="547143"/>
            <a:chOff x="2261630" y="1588458"/>
            <a:chExt cx="3058997" cy="659208"/>
          </a:xfrm>
        </p:grpSpPr>
        <p:pic>
          <p:nvPicPr>
            <p:cNvPr id="17" name="Picture 45">
              <a:extLst>
                <a:ext uri="{FF2B5EF4-FFF2-40B4-BE49-F238E27FC236}">
                  <a16:creationId xmlns:a16="http://schemas.microsoft.com/office/drawing/2014/main" id="{AAA0FF6B-FF96-6A4A-8E46-A0814D68BF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8" name="TextBox 17">
              <a:extLst>
                <a:ext uri="{FF2B5EF4-FFF2-40B4-BE49-F238E27FC236}">
                  <a16:creationId xmlns:a16="http://schemas.microsoft.com/office/drawing/2014/main" id="{EA88A3A3-AF9F-B74D-B10C-C991C64DB9A3}"/>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F8B72CEF-3C8F-3B49-9680-C939BDF4C24C}"/>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3162389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표지">
    <p:bg>
      <p:bgPr>
        <a:pattFill prst="ltUpDiag">
          <a:fgClr>
            <a:srgbClr val="DEF0F0"/>
          </a:fgClr>
          <a:bgClr>
            <a:schemeClr val="bg1"/>
          </a:bgClr>
        </a:pattFill>
        <a:effectLst/>
      </p:bgPr>
    </p:bg>
    <p:spTree>
      <p:nvGrpSpPr>
        <p:cNvPr id="1" name=""/>
        <p:cNvGrpSpPr/>
        <p:nvPr/>
      </p:nvGrpSpPr>
      <p:grpSpPr>
        <a:xfrm>
          <a:off x="0" y="0"/>
          <a:ext cx="0" cy="0"/>
          <a:chOff x="0" y="0"/>
          <a:chExt cx="0" cy="0"/>
        </a:xfrm>
      </p:grpSpPr>
      <p:sp>
        <p:nvSpPr>
          <p:cNvPr id="15" name="순서도: 문서 14"/>
          <p:cNvSpPr/>
          <p:nvPr userDrawn="1"/>
        </p:nvSpPr>
        <p:spPr>
          <a:xfrm rot="21425409">
            <a:off x="-127862" y="-38448"/>
            <a:ext cx="12301254" cy="4319415"/>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6" name="그림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9051"/>
            <a:ext cx="12192000" cy="3799874"/>
          </a:xfrm>
          <a:prstGeom prst="rect">
            <a:avLst/>
          </a:prstGeom>
        </p:spPr>
      </p:pic>
      <p:sp>
        <p:nvSpPr>
          <p:cNvPr id="17" name="내용 개체 틀 9"/>
          <p:cNvSpPr>
            <a:spLocks noGrp="1"/>
          </p:cNvSpPr>
          <p:nvPr>
            <p:ph sz="quarter" idx="10"/>
          </p:nvPr>
        </p:nvSpPr>
        <p:spPr>
          <a:xfrm>
            <a:off x="1036955" y="1240155"/>
            <a:ext cx="6400165" cy="374650"/>
          </a:xfrm>
          <a:prstGeom prst="rect">
            <a:avLst/>
          </a:prstGeom>
        </p:spPr>
        <p:txBody>
          <a:bodyPr/>
          <a:lstStyle>
            <a:lvl1pPr marL="0" indent="0">
              <a:buNone/>
              <a:defRPr sz="2000">
                <a:solidFill>
                  <a:schemeClr val="bg1">
                    <a:lumMod val="95000"/>
                  </a:schemeClr>
                </a:solidFill>
                <a:effectLst>
                  <a:outerShdw blurRad="38100" dist="38100" dir="2700000" algn="tl">
                    <a:srgbClr val="000000">
                      <a:alpha val="43137"/>
                    </a:srgbClr>
                  </a:outerShdw>
                </a:effectLst>
                <a:latin typeface="청소년서체" panose="02020603020101020101" pitchFamily="18" charset="-127"/>
                <a:ea typeface="청소년서체" panose="02020603020101020101" pitchFamily="18" charset="-127"/>
              </a:defRPr>
            </a:lvl1pPr>
            <a:lvl2pPr marL="457200" indent="0">
              <a:buNone/>
              <a:defRPr/>
            </a:lvl2pPr>
            <a:lvl3pPr marL="914400" indent="0">
              <a:buNone/>
              <a:defRPr/>
            </a:lvl3pPr>
            <a:lvl4pPr marL="1371600" indent="0">
              <a:buNone/>
              <a:defRPr/>
            </a:lvl4pPr>
            <a:lvl5pPr marL="1828800" indent="0">
              <a:buNone/>
              <a:defRPr/>
            </a:lvl5pPr>
          </a:lstStyle>
          <a:p>
            <a:pPr lvl="0"/>
            <a:r>
              <a:rPr lang="ko-KR" altLang="en-US" dirty="0"/>
              <a:t>마스터 텍스트 스타일을 편집합니다</a:t>
            </a:r>
          </a:p>
        </p:txBody>
      </p:sp>
      <p:sp>
        <p:nvSpPr>
          <p:cNvPr id="19" name="제목 5"/>
          <p:cNvSpPr>
            <a:spLocks noGrp="1"/>
          </p:cNvSpPr>
          <p:nvPr>
            <p:ph type="title"/>
          </p:nvPr>
        </p:nvSpPr>
        <p:spPr>
          <a:xfrm>
            <a:off x="985468" y="1899285"/>
            <a:ext cx="10515600" cy="1325563"/>
          </a:xfrm>
          <a:prstGeom prst="rect">
            <a:avLst/>
          </a:prstGeom>
        </p:spPr>
        <p:txBody>
          <a:bodyPr/>
          <a:lstStyle>
            <a:lvl1pPr>
              <a:defRPr b="1">
                <a:solidFill>
                  <a:schemeClr val="bg1"/>
                </a:solidFill>
                <a:effectLst>
                  <a:outerShdw blurRad="63500" sx="102000" sy="102000" algn="ctr" rotWithShape="0">
                    <a:prstClr val="black">
                      <a:alpha val="40000"/>
                    </a:prstClr>
                  </a:outerShdw>
                </a:effectLst>
              </a:defRPr>
            </a:lvl1pPr>
          </a:lstStyle>
          <a:p>
            <a:r>
              <a:rPr lang="ko-KR" altLang="en-US" dirty="0"/>
              <a:t>마스터 제목 스타일 편집</a:t>
            </a:r>
          </a:p>
        </p:txBody>
      </p:sp>
      <p:pic>
        <p:nvPicPr>
          <p:cNvPr id="10" name="그림 9">
            <a:extLst>
              <a:ext uri="{FF2B5EF4-FFF2-40B4-BE49-F238E27FC236}">
                <a16:creationId xmlns:a16="http://schemas.microsoft.com/office/drawing/2014/main" id="{F1ADDE24-578C-3B4B-BDCF-59F4198BF9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724085" y="1425174"/>
            <a:ext cx="1095564" cy="1128763"/>
          </a:xfrm>
          <a:prstGeom prst="rect">
            <a:avLst/>
          </a:prstGeom>
          <a:effectLst>
            <a:outerShdw blurRad="127000" dist="254000" dir="2700000" algn="ctr" rotWithShape="0">
              <a:schemeClr val="bg1">
                <a:lumMod val="50000"/>
                <a:alpha val="43000"/>
              </a:schemeClr>
            </a:outerShdw>
          </a:effectLst>
        </p:spPr>
      </p:pic>
      <p:pic>
        <p:nvPicPr>
          <p:cNvPr id="12" name="그림 11">
            <a:extLst>
              <a:ext uri="{FF2B5EF4-FFF2-40B4-BE49-F238E27FC236}">
                <a16:creationId xmlns:a16="http://schemas.microsoft.com/office/drawing/2014/main" id="{C79D6825-94F1-5647-92A4-23D8FD1883C7}"/>
              </a:ext>
            </a:extLst>
          </p:cNvPr>
          <p:cNvPicPr>
            <a:picLocks noChangeAspect="1"/>
          </p:cNvPicPr>
          <p:nvPr userDrawn="1"/>
        </p:nvPicPr>
        <p:blipFill>
          <a:blip r:embed="rId3"/>
          <a:stretch>
            <a:fillRect/>
          </a:stretch>
        </p:blipFill>
        <p:spPr>
          <a:xfrm rot="1800000">
            <a:off x="9218656" y="4184702"/>
            <a:ext cx="1521996" cy="1568117"/>
          </a:xfrm>
          <a:prstGeom prst="rect">
            <a:avLst/>
          </a:prstGeom>
          <a:effectLst>
            <a:outerShdw blurRad="127000" dist="254000" dir="2700000" algn="ctr" rotWithShape="0">
              <a:schemeClr val="bg1">
                <a:lumMod val="50000"/>
                <a:alpha val="43000"/>
              </a:schemeClr>
            </a:outerShdw>
          </a:effectLst>
        </p:spPr>
      </p:pic>
      <p:cxnSp>
        <p:nvCxnSpPr>
          <p:cNvPr id="36"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pic>
        <p:nvPicPr>
          <p:cNvPr id="22" name="그림 21">
            <a:extLst>
              <a:ext uri="{FF2B5EF4-FFF2-40B4-BE49-F238E27FC236}">
                <a16:creationId xmlns:a16="http://schemas.microsoft.com/office/drawing/2014/main" id="{8425ABE7-A16A-824D-B06C-CEFB4D1FA8D9}"/>
              </a:ext>
            </a:extLst>
          </p:cNvPr>
          <p:cNvPicPr>
            <a:picLocks noChangeAspect="1"/>
          </p:cNvPicPr>
          <p:nvPr userDrawn="1"/>
        </p:nvPicPr>
        <p:blipFill>
          <a:blip r:embed="rId3"/>
          <a:stretch>
            <a:fillRect/>
          </a:stretch>
        </p:blipFill>
        <p:spPr>
          <a:xfrm rot="21102545">
            <a:off x="6530141" y="4329706"/>
            <a:ext cx="1936786" cy="1995477"/>
          </a:xfrm>
          <a:prstGeom prst="rect">
            <a:avLst/>
          </a:prstGeom>
          <a:effectLst>
            <a:outerShdw blurRad="127000" dist="254000" dir="2700000" algn="ctr" rotWithShape="0">
              <a:schemeClr val="bg1">
                <a:lumMod val="50000"/>
                <a:alpha val="43000"/>
              </a:schemeClr>
            </a:outerShdw>
          </a:effectLst>
        </p:spPr>
      </p:pic>
      <p:sp>
        <p:nvSpPr>
          <p:cNvPr id="41" name="내용 개체 틀 9"/>
          <p:cNvSpPr>
            <a:spLocks noGrp="1"/>
          </p:cNvSpPr>
          <p:nvPr>
            <p:ph sz="quarter" idx="11" hasCustomPrompt="1"/>
          </p:nvPr>
        </p:nvSpPr>
        <p:spPr>
          <a:xfrm>
            <a:off x="1026794" y="4460875"/>
            <a:ext cx="6400165" cy="374650"/>
          </a:xfrm>
          <a:prstGeom prst="rect">
            <a:avLst/>
          </a:prstGeom>
        </p:spPr>
        <p:txBody>
          <a:bodyPr/>
          <a:lstStyle>
            <a:lvl1pPr marL="0" indent="0">
              <a:buNone/>
              <a:defRPr sz="2400" spc="100" baseline="0">
                <a:solidFill>
                  <a:schemeClr val="tx1">
                    <a:lumMod val="75000"/>
                    <a:lumOff val="25000"/>
                  </a:schemeClr>
                </a:solidFill>
                <a:effectLst>
                  <a:outerShdw blurRad="38100" dist="38100" dir="2700000" algn="tl">
                    <a:srgbClr val="000000">
                      <a:alpha val="43137"/>
                    </a:srgbClr>
                  </a:outerShdw>
                </a:effectLst>
                <a:latin typeface="고양덕양 B" pitchFamily="2" charset="-127"/>
                <a:ea typeface="고양덕양 B" pitchFamily="2" charset="-127"/>
              </a:defRPr>
            </a:lvl1pPr>
            <a:lvl2pPr marL="457200" indent="0">
              <a:buNone/>
              <a:defRPr/>
            </a:lvl2pPr>
            <a:lvl3pPr marL="914400" indent="0">
              <a:buNone/>
              <a:defRPr/>
            </a:lvl3pPr>
            <a:lvl4pPr marL="1371600" indent="0">
              <a:buNone/>
              <a:defRPr/>
            </a:lvl4pPr>
            <a:lvl5pPr marL="1828800" indent="0">
              <a:buNone/>
              <a:defRPr/>
            </a:lvl5pPr>
          </a:lstStyle>
          <a:p>
            <a:pPr lvl="0"/>
            <a:r>
              <a:rPr lang="ko-KR" altLang="en-US" dirty="0"/>
              <a:t>국립환경과학원</a:t>
            </a:r>
            <a:endParaRPr lang="en-US" altLang="ko-KR" dirty="0"/>
          </a:p>
        </p:txBody>
      </p:sp>
      <p:pic>
        <p:nvPicPr>
          <p:cNvPr id="11" name="그림 10">
            <a:extLst>
              <a:ext uri="{FF2B5EF4-FFF2-40B4-BE49-F238E27FC236}">
                <a16:creationId xmlns:a16="http://schemas.microsoft.com/office/drawing/2014/main" id="{E255F4A3-6036-4D4D-A54F-7696AE9FF793}"/>
              </a:ext>
            </a:extLst>
          </p:cNvPr>
          <p:cNvPicPr>
            <a:picLocks noChangeAspect="1"/>
          </p:cNvPicPr>
          <p:nvPr userDrawn="1"/>
        </p:nvPicPr>
        <p:blipFill>
          <a:blip r:embed="rId3"/>
          <a:stretch>
            <a:fillRect/>
          </a:stretch>
        </p:blipFill>
        <p:spPr>
          <a:xfrm rot="19640838">
            <a:off x="10669089" y="2716679"/>
            <a:ext cx="1318804" cy="1358767"/>
          </a:xfrm>
          <a:prstGeom prst="rect">
            <a:avLst/>
          </a:prstGeom>
          <a:effectLst>
            <a:outerShdw blurRad="127000" dist="254000" dir="2700000" algn="ctr" rotWithShape="0">
              <a:schemeClr val="bg1">
                <a:lumMod val="50000"/>
                <a:alpha val="43000"/>
              </a:schemeClr>
            </a:outerShdw>
          </a:effectLst>
        </p:spPr>
      </p:pic>
      <p:pic>
        <p:nvPicPr>
          <p:cNvPr id="4" name="그림 3" descr="그리기이(가) 표시된 사진&#10;&#10;자동 생성된 설명">
            <a:extLst>
              <a:ext uri="{FF2B5EF4-FFF2-40B4-BE49-F238E27FC236}">
                <a16:creationId xmlns:a16="http://schemas.microsoft.com/office/drawing/2014/main" id="{CB3F6C8B-7B4B-964E-B24C-249C1918E1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8239" y="24990"/>
            <a:ext cx="2212622" cy="929942"/>
          </a:xfrm>
          <a:prstGeom prst="rect">
            <a:avLst/>
          </a:prstGeom>
        </p:spPr>
      </p:pic>
      <p:grpSp>
        <p:nvGrpSpPr>
          <p:cNvPr id="30" name="그룹 29">
            <a:extLst>
              <a:ext uri="{FF2B5EF4-FFF2-40B4-BE49-F238E27FC236}">
                <a16:creationId xmlns:a16="http://schemas.microsoft.com/office/drawing/2014/main" id="{8283EEFA-5BEC-A54F-B18A-F440E7A408C0}"/>
              </a:ext>
            </a:extLst>
          </p:cNvPr>
          <p:cNvGrpSpPr>
            <a:grpSpLocks noChangeAspect="1"/>
          </p:cNvGrpSpPr>
          <p:nvPr userDrawn="1"/>
        </p:nvGrpSpPr>
        <p:grpSpPr>
          <a:xfrm>
            <a:off x="9685114" y="6282729"/>
            <a:ext cx="2538970" cy="547143"/>
            <a:chOff x="2261630" y="1588458"/>
            <a:chExt cx="3058997" cy="659208"/>
          </a:xfrm>
        </p:grpSpPr>
        <p:pic>
          <p:nvPicPr>
            <p:cNvPr id="31" name="Picture 45">
              <a:extLst>
                <a:ext uri="{FF2B5EF4-FFF2-40B4-BE49-F238E27FC236}">
                  <a16:creationId xmlns:a16="http://schemas.microsoft.com/office/drawing/2014/main" id="{A10A5EE0-D7E1-7944-9942-CAE7E9A20C0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32" name="TextBox 31">
              <a:extLst>
                <a:ext uri="{FF2B5EF4-FFF2-40B4-BE49-F238E27FC236}">
                  <a16:creationId xmlns:a16="http://schemas.microsoft.com/office/drawing/2014/main" id="{2125ED1B-7996-4E41-B031-5D9B662CA8B5}"/>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33" name="TextBox 32">
              <a:extLst>
                <a:ext uri="{FF2B5EF4-FFF2-40B4-BE49-F238E27FC236}">
                  <a16:creationId xmlns:a16="http://schemas.microsoft.com/office/drawing/2014/main" id="{63D87993-6936-6B4A-8F01-2608EDB28E81}"/>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3895301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2078070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목차">
    <p:bg>
      <p:bgPr>
        <a:pattFill prst="ltUpDiag">
          <a:fgClr>
            <a:srgbClr val="D4EBEB"/>
          </a:fgClr>
          <a:bgClr>
            <a:schemeClr val="bg1"/>
          </a:bgClr>
        </a:pattFill>
        <a:effectLst/>
      </p:bgPr>
    </p:bg>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3769257" cy="6867568"/>
          </a:xfrm>
          <a:prstGeom prst="rect">
            <a:avLst/>
          </a:prstGeom>
        </p:spPr>
      </p:pic>
      <p:cxnSp>
        <p:nvCxnSpPr>
          <p:cNvPr id="9"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1" name="직사각형 10">
            <a:extLst>
              <a:ext uri="{FF2B5EF4-FFF2-40B4-BE49-F238E27FC236}">
                <a16:creationId xmlns:a16="http://schemas.microsoft.com/office/drawing/2014/main" id="{D4F795EF-9235-A543-A155-14F810260B10}"/>
              </a:ext>
            </a:extLst>
          </p:cNvPr>
          <p:cNvSpPr/>
          <p:nvPr userDrawn="1"/>
        </p:nvSpPr>
        <p:spPr>
          <a:xfrm>
            <a:off x="1" y="1095375"/>
            <a:ext cx="3771900" cy="60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12" name="직사각형 11">
            <a:extLst>
              <a:ext uri="{FF2B5EF4-FFF2-40B4-BE49-F238E27FC236}">
                <a16:creationId xmlns:a16="http://schemas.microsoft.com/office/drawing/2014/main" id="{F3D9FA44-0CB8-554D-BD25-158D7F31CBCE}"/>
              </a:ext>
            </a:extLst>
          </p:cNvPr>
          <p:cNvSpPr/>
          <p:nvPr userDrawn="1"/>
        </p:nvSpPr>
        <p:spPr>
          <a:xfrm>
            <a:off x="1238251" y="1095375"/>
            <a:ext cx="2533650" cy="60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srgbClr val="1A3F66"/>
              </a:solidFill>
              <a:effectLst/>
              <a:uLnTx/>
              <a:uFillTx/>
              <a:latin typeface="Gill Sans MT"/>
              <a:ea typeface="굴림체"/>
              <a:cs typeface="+mn-cs"/>
            </a:endParaRPr>
          </a:p>
        </p:txBody>
      </p:sp>
      <p:pic>
        <p:nvPicPr>
          <p:cNvPr id="19" name="그림 18">
            <a:extLst>
              <a:ext uri="{FF2B5EF4-FFF2-40B4-BE49-F238E27FC236}">
                <a16:creationId xmlns:a16="http://schemas.microsoft.com/office/drawing/2014/main" id="{E255F4A3-6036-4D4D-A54F-7696AE9FF7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685979">
            <a:off x="2753890" y="4339606"/>
            <a:ext cx="819478" cy="772276"/>
          </a:xfrm>
          <a:prstGeom prst="rect">
            <a:avLst/>
          </a:prstGeom>
          <a:effectLst>
            <a:outerShdw blurRad="127000" dist="254000" dir="2700000" algn="ctr" rotWithShape="0">
              <a:schemeClr val="bg1">
                <a:lumMod val="50000"/>
                <a:alpha val="43000"/>
              </a:schemeClr>
            </a:outerShdw>
          </a:effectLst>
        </p:spPr>
      </p:pic>
      <p:pic>
        <p:nvPicPr>
          <p:cNvPr id="20" name="그림 19">
            <a:extLst>
              <a:ext uri="{FF2B5EF4-FFF2-40B4-BE49-F238E27FC236}">
                <a16:creationId xmlns:a16="http://schemas.microsoft.com/office/drawing/2014/main" id="{C79D6825-94F1-5647-92A4-23D8FD1883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864599">
            <a:off x="1870698" y="5331699"/>
            <a:ext cx="945738" cy="891264"/>
          </a:xfrm>
          <a:prstGeom prst="rect">
            <a:avLst/>
          </a:prstGeom>
          <a:effectLst>
            <a:outerShdw blurRad="127000" dist="254000" dir="2700000" algn="ctr" rotWithShape="0">
              <a:schemeClr val="bg1">
                <a:lumMod val="50000"/>
                <a:alpha val="43000"/>
              </a:schemeClr>
            </a:outerShdw>
          </a:effectLst>
        </p:spPr>
      </p:pic>
      <p:pic>
        <p:nvPicPr>
          <p:cNvPr id="21" name="그림 20">
            <a:extLst>
              <a:ext uri="{FF2B5EF4-FFF2-40B4-BE49-F238E27FC236}">
                <a16:creationId xmlns:a16="http://schemas.microsoft.com/office/drawing/2014/main" id="{8425ABE7-A16A-824D-B06C-CEFB4D1FA8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2545">
            <a:off x="490372" y="5392036"/>
            <a:ext cx="1100802" cy="1239949"/>
          </a:xfrm>
          <a:prstGeom prst="rect">
            <a:avLst/>
          </a:prstGeom>
          <a:effectLst>
            <a:outerShdw blurRad="127000" dist="254000" dir="2700000" algn="ctr" rotWithShape="0">
              <a:schemeClr val="bg1">
                <a:lumMod val="50000"/>
                <a:alpha val="43000"/>
              </a:schemeClr>
            </a:outerShdw>
          </a:effectLst>
        </p:spPr>
      </p:pic>
      <p:sp>
        <p:nvSpPr>
          <p:cNvPr id="37" name="제목 5"/>
          <p:cNvSpPr>
            <a:spLocks noGrp="1"/>
          </p:cNvSpPr>
          <p:nvPr>
            <p:ph type="title" hasCustomPrompt="1"/>
          </p:nvPr>
        </p:nvSpPr>
        <p:spPr>
          <a:xfrm>
            <a:off x="446988" y="1513205"/>
            <a:ext cx="2641652" cy="1325563"/>
          </a:xfrm>
          <a:prstGeom prst="rect">
            <a:avLst/>
          </a:prstGeom>
        </p:spPr>
        <p:txBody>
          <a:bodyPr/>
          <a:lstStyle>
            <a:lvl1pPr algn="ctr">
              <a:defRPr b="1" baseline="0">
                <a:solidFill>
                  <a:schemeClr val="tx1"/>
                </a:solidFill>
                <a:effectLst>
                  <a:outerShdw blurRad="63500" sx="102000" sy="102000" algn="ctr" rotWithShape="0">
                    <a:prstClr val="black">
                      <a:alpha val="40000"/>
                    </a:prstClr>
                  </a:outerShdw>
                </a:effectLst>
              </a:defRPr>
            </a:lvl1pPr>
          </a:lstStyle>
          <a:p>
            <a:r>
              <a:rPr lang="ko-KR" altLang="en-US" dirty="0"/>
              <a:t>제  목</a:t>
            </a:r>
          </a:p>
        </p:txBody>
      </p:sp>
      <p:grpSp>
        <p:nvGrpSpPr>
          <p:cNvPr id="17" name="그룹 16">
            <a:extLst>
              <a:ext uri="{FF2B5EF4-FFF2-40B4-BE49-F238E27FC236}">
                <a16:creationId xmlns:a16="http://schemas.microsoft.com/office/drawing/2014/main" id="{86ED15A3-75C1-C04B-95DD-F218073E1792}"/>
              </a:ext>
            </a:extLst>
          </p:cNvPr>
          <p:cNvGrpSpPr>
            <a:grpSpLocks noChangeAspect="1"/>
          </p:cNvGrpSpPr>
          <p:nvPr userDrawn="1"/>
        </p:nvGrpSpPr>
        <p:grpSpPr>
          <a:xfrm>
            <a:off x="9685114" y="6282729"/>
            <a:ext cx="2538970" cy="547143"/>
            <a:chOff x="2261630" y="1588458"/>
            <a:chExt cx="3058997" cy="659208"/>
          </a:xfrm>
        </p:grpSpPr>
        <p:pic>
          <p:nvPicPr>
            <p:cNvPr id="18" name="Picture 45">
              <a:extLst>
                <a:ext uri="{FF2B5EF4-FFF2-40B4-BE49-F238E27FC236}">
                  <a16:creationId xmlns:a16="http://schemas.microsoft.com/office/drawing/2014/main" id="{90BA0C60-760F-D344-82AF-03D7218EE79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2" name="TextBox 21">
              <a:extLst>
                <a:ext uri="{FF2B5EF4-FFF2-40B4-BE49-F238E27FC236}">
                  <a16:creationId xmlns:a16="http://schemas.microsoft.com/office/drawing/2014/main" id="{77905ABF-B9F5-6C4C-94CE-181E8CB53C50}"/>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3" name="TextBox 22">
              <a:extLst>
                <a:ext uri="{FF2B5EF4-FFF2-40B4-BE49-F238E27FC236}">
                  <a16:creationId xmlns:a16="http://schemas.microsoft.com/office/drawing/2014/main" id="{CBC5A158-EB7B-FC4C-92E3-5168EEA04FEE}"/>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1972543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내용-1">
    <p:bg>
      <p:bgPr>
        <a:pattFill prst="ltUpDiag">
          <a:fgClr>
            <a:srgbClr val="D4EBEB"/>
          </a:fgClr>
          <a:bgClr>
            <a:schemeClr val="bg1"/>
          </a:bgClr>
        </a:pattFill>
        <a:effectLst/>
      </p:bgPr>
    </p:bg>
    <p:spTree>
      <p:nvGrpSpPr>
        <p:cNvPr id="1" name=""/>
        <p:cNvGrpSpPr/>
        <p:nvPr/>
      </p:nvGrpSpPr>
      <p:grpSpPr>
        <a:xfrm>
          <a:off x="0" y="0"/>
          <a:ext cx="0" cy="0"/>
          <a:chOff x="0" y="0"/>
          <a:chExt cx="0" cy="0"/>
        </a:xfrm>
      </p:grpSpPr>
      <p:sp>
        <p:nvSpPr>
          <p:cNvPr id="15" name="순서도: 문서 14"/>
          <p:cNvSpPr/>
          <p:nvPr userDrawn="1"/>
        </p:nvSpPr>
        <p:spPr>
          <a:xfrm rot="10800000">
            <a:off x="0" y="2792266"/>
            <a:ext cx="12192000" cy="4080326"/>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9" name="그림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3048682"/>
            <a:ext cx="12192000" cy="3799874"/>
          </a:xfrm>
          <a:prstGeom prst="rect">
            <a:avLst/>
          </a:prstGeom>
        </p:spPr>
      </p:pic>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12" name="그림 11">
            <a:extLst>
              <a:ext uri="{FF2B5EF4-FFF2-40B4-BE49-F238E27FC236}">
                <a16:creationId xmlns:a16="http://schemas.microsoft.com/office/drawing/2014/main" id="{E255F4A3-6036-4D4D-A54F-7696AE9FF7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685979">
            <a:off x="11175976" y="3779290"/>
            <a:ext cx="819478" cy="772276"/>
          </a:xfrm>
          <a:prstGeom prst="rect">
            <a:avLst/>
          </a:prstGeom>
          <a:effectLst>
            <a:outerShdw blurRad="127000" dist="254000" dir="2700000" algn="ctr" rotWithShape="0">
              <a:schemeClr val="bg1">
                <a:lumMod val="50000"/>
                <a:alpha val="43000"/>
              </a:schemeClr>
            </a:outerShdw>
          </a:effectLst>
        </p:spPr>
      </p:pic>
      <p:pic>
        <p:nvPicPr>
          <p:cNvPr id="13" name="그림 12">
            <a:extLst>
              <a:ext uri="{FF2B5EF4-FFF2-40B4-BE49-F238E27FC236}">
                <a16:creationId xmlns:a16="http://schemas.microsoft.com/office/drawing/2014/main" id="{C79D6825-94F1-5647-92A4-23D8FD1883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864599">
            <a:off x="10292784" y="4771383"/>
            <a:ext cx="945738" cy="891264"/>
          </a:xfrm>
          <a:prstGeom prst="rect">
            <a:avLst/>
          </a:prstGeom>
          <a:effectLst>
            <a:outerShdw blurRad="127000" dist="254000" dir="2700000" algn="ctr" rotWithShape="0">
              <a:schemeClr val="bg1">
                <a:lumMod val="50000"/>
                <a:alpha val="43000"/>
              </a:schemeClr>
            </a:outerShdw>
          </a:effectLst>
        </p:spPr>
      </p:pic>
      <p:pic>
        <p:nvPicPr>
          <p:cNvPr id="14" name="그림 13">
            <a:extLst>
              <a:ext uri="{FF2B5EF4-FFF2-40B4-BE49-F238E27FC236}">
                <a16:creationId xmlns:a16="http://schemas.microsoft.com/office/drawing/2014/main" id="{8425ABE7-A16A-824D-B06C-CEFB4D1FA8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2545">
            <a:off x="8912458" y="4831720"/>
            <a:ext cx="1100802" cy="1239949"/>
          </a:xfrm>
          <a:prstGeom prst="rect">
            <a:avLst/>
          </a:prstGeom>
          <a:effectLst>
            <a:outerShdw blurRad="127000" dist="254000" dir="2700000" algn="ctr" rotWithShape="0">
              <a:schemeClr val="bg1">
                <a:lumMod val="50000"/>
                <a:alpha val="43000"/>
              </a:schemeClr>
            </a:outerShdw>
          </a:effectLst>
        </p:spPr>
      </p:pic>
      <p:sp>
        <p:nvSpPr>
          <p:cNvPr id="38" name="제목 1"/>
          <p:cNvSpPr>
            <a:spLocks noGrp="1"/>
          </p:cNvSpPr>
          <p:nvPr>
            <p:ph type="title"/>
          </p:nvPr>
        </p:nvSpPr>
        <p:spPr>
          <a:xfrm>
            <a:off x="1110424" y="1547834"/>
            <a:ext cx="5818696" cy="676867"/>
          </a:xfrm>
          <a:prstGeom prst="rect">
            <a:avLst/>
          </a:prstGeom>
        </p:spPr>
        <p:txBody>
          <a:bodyPr/>
          <a:lstStyle>
            <a:lvl1pPr>
              <a:defRPr sz="4000"/>
            </a:lvl1pPr>
          </a:lstStyle>
          <a:p>
            <a:r>
              <a:rPr lang="ko-KR" altLang="en-US" dirty="0"/>
              <a:t>마스터 제목 스타일 편집</a:t>
            </a:r>
          </a:p>
        </p:txBody>
      </p:sp>
      <p:sp>
        <p:nvSpPr>
          <p:cNvPr id="16" name="직사각형 15">
            <a:extLst>
              <a:ext uri="{FF2B5EF4-FFF2-40B4-BE49-F238E27FC236}">
                <a16:creationId xmlns:a16="http://schemas.microsoft.com/office/drawing/2014/main" id="{D4F795EF-9235-A543-A155-14F810260B10}"/>
              </a:ext>
            </a:extLst>
          </p:cNvPr>
          <p:cNvSpPr/>
          <p:nvPr userDrawn="1"/>
        </p:nvSpPr>
        <p:spPr>
          <a:xfrm>
            <a:off x="0" y="1095375"/>
            <a:ext cx="4343399" cy="60072"/>
          </a:xfrm>
          <a:prstGeom prst="rect">
            <a:avLst/>
          </a:prstGeom>
          <a:solidFill>
            <a:srgbClr val="9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17" name="직사각형 16">
            <a:extLst>
              <a:ext uri="{FF2B5EF4-FFF2-40B4-BE49-F238E27FC236}">
                <a16:creationId xmlns:a16="http://schemas.microsoft.com/office/drawing/2014/main" id="{F3D9FA44-0CB8-554D-BD25-158D7F31CBCE}"/>
              </a:ext>
            </a:extLst>
          </p:cNvPr>
          <p:cNvSpPr/>
          <p:nvPr userDrawn="1"/>
        </p:nvSpPr>
        <p:spPr>
          <a:xfrm>
            <a:off x="1238251" y="1095375"/>
            <a:ext cx="3105148" cy="60072"/>
          </a:xfrm>
          <a:prstGeom prst="rect">
            <a:avLst/>
          </a:prstGeom>
          <a:solidFill>
            <a:srgbClr val="1A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srgbClr val="1A3F66"/>
              </a:solidFill>
              <a:effectLst/>
              <a:uLnTx/>
              <a:uFillTx/>
              <a:latin typeface="Gill Sans MT"/>
              <a:ea typeface="굴림체"/>
              <a:cs typeface="+mn-cs"/>
            </a:endParaRPr>
          </a:p>
        </p:txBody>
      </p:sp>
      <p:grpSp>
        <p:nvGrpSpPr>
          <p:cNvPr id="22" name="그룹 21">
            <a:extLst>
              <a:ext uri="{FF2B5EF4-FFF2-40B4-BE49-F238E27FC236}">
                <a16:creationId xmlns:a16="http://schemas.microsoft.com/office/drawing/2014/main" id="{091EE90D-552A-4748-BA08-D8555246D8F3}"/>
              </a:ext>
            </a:extLst>
          </p:cNvPr>
          <p:cNvGrpSpPr>
            <a:grpSpLocks noChangeAspect="1"/>
          </p:cNvGrpSpPr>
          <p:nvPr userDrawn="1"/>
        </p:nvGrpSpPr>
        <p:grpSpPr>
          <a:xfrm>
            <a:off x="9685114" y="6282729"/>
            <a:ext cx="2538970" cy="547143"/>
            <a:chOff x="2261630" y="1588458"/>
            <a:chExt cx="3058997" cy="659208"/>
          </a:xfrm>
        </p:grpSpPr>
        <p:pic>
          <p:nvPicPr>
            <p:cNvPr id="23" name="Picture 45">
              <a:extLst>
                <a:ext uri="{FF2B5EF4-FFF2-40B4-BE49-F238E27FC236}">
                  <a16:creationId xmlns:a16="http://schemas.microsoft.com/office/drawing/2014/main" id="{AAA0FF6B-FF96-6A4A-8E46-A0814D68BF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4" name="TextBox 23">
              <a:extLst>
                <a:ext uri="{FF2B5EF4-FFF2-40B4-BE49-F238E27FC236}">
                  <a16:creationId xmlns:a16="http://schemas.microsoft.com/office/drawing/2014/main" id="{EA88A3A3-AF9F-B74D-B10C-C991C64DB9A3}"/>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5" name="TextBox 24">
              <a:extLst>
                <a:ext uri="{FF2B5EF4-FFF2-40B4-BE49-F238E27FC236}">
                  <a16:creationId xmlns:a16="http://schemas.microsoft.com/office/drawing/2014/main" id="{F8B72CEF-3C8F-3B49-9680-C939BDF4C24C}"/>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370429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내용-1">
    <p:spTree>
      <p:nvGrpSpPr>
        <p:cNvPr id="1" name=""/>
        <p:cNvGrpSpPr/>
        <p:nvPr/>
      </p:nvGrpSpPr>
      <p:grpSpPr>
        <a:xfrm>
          <a:off x="0" y="0"/>
          <a:ext cx="0" cy="0"/>
          <a:chOff x="0" y="0"/>
          <a:chExt cx="0" cy="0"/>
        </a:xfrm>
      </p:grpSpPr>
      <p:pic>
        <p:nvPicPr>
          <p:cNvPr id="34" name="그림 33">
            <a:extLst>
              <a:ext uri="{FF2B5EF4-FFF2-40B4-BE49-F238E27FC236}">
                <a16:creationId xmlns:a16="http://schemas.microsoft.com/office/drawing/2014/main" id="{958AD16E-977F-374D-B7EF-B9ACCC539AE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3638477"/>
          </a:xfrm>
          <a:prstGeom prst="rect">
            <a:avLst/>
          </a:prstGeom>
        </p:spPr>
      </p:pic>
      <p:sp>
        <p:nvSpPr>
          <p:cNvPr id="15" name="순서도: 문서 14"/>
          <p:cNvSpPr/>
          <p:nvPr userDrawn="1"/>
        </p:nvSpPr>
        <p:spPr>
          <a:xfrm rot="10800000">
            <a:off x="0" y="2792266"/>
            <a:ext cx="12192000" cy="4080326"/>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9" name="그림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0" y="3048682"/>
            <a:ext cx="12192000" cy="3799874"/>
          </a:xfrm>
          <a:prstGeom prst="rect">
            <a:avLst/>
          </a:prstGeom>
        </p:spPr>
      </p:pic>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12" name="그림 11">
            <a:extLst>
              <a:ext uri="{FF2B5EF4-FFF2-40B4-BE49-F238E27FC236}">
                <a16:creationId xmlns:a16="http://schemas.microsoft.com/office/drawing/2014/main" id="{E255F4A3-6036-4D4D-A54F-7696AE9FF79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685979">
            <a:off x="11175976" y="3779290"/>
            <a:ext cx="819478" cy="772276"/>
          </a:xfrm>
          <a:prstGeom prst="rect">
            <a:avLst/>
          </a:prstGeom>
          <a:effectLst>
            <a:outerShdw blurRad="127000" dist="254000" dir="2700000" algn="ctr" rotWithShape="0">
              <a:schemeClr val="bg1">
                <a:lumMod val="50000"/>
                <a:alpha val="43000"/>
              </a:schemeClr>
            </a:outerShdw>
          </a:effectLst>
        </p:spPr>
      </p:pic>
      <p:pic>
        <p:nvPicPr>
          <p:cNvPr id="13" name="그림 12">
            <a:extLst>
              <a:ext uri="{FF2B5EF4-FFF2-40B4-BE49-F238E27FC236}">
                <a16:creationId xmlns:a16="http://schemas.microsoft.com/office/drawing/2014/main" id="{C79D6825-94F1-5647-92A4-23D8FD1883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864599">
            <a:off x="10292784" y="4771383"/>
            <a:ext cx="945738" cy="891264"/>
          </a:xfrm>
          <a:prstGeom prst="rect">
            <a:avLst/>
          </a:prstGeom>
          <a:effectLst>
            <a:outerShdw blurRad="127000" dist="254000" dir="2700000" algn="ctr" rotWithShape="0">
              <a:schemeClr val="bg1">
                <a:lumMod val="50000"/>
                <a:alpha val="43000"/>
              </a:schemeClr>
            </a:outerShdw>
          </a:effectLst>
        </p:spPr>
      </p:pic>
      <p:pic>
        <p:nvPicPr>
          <p:cNvPr id="14" name="그림 13">
            <a:extLst>
              <a:ext uri="{FF2B5EF4-FFF2-40B4-BE49-F238E27FC236}">
                <a16:creationId xmlns:a16="http://schemas.microsoft.com/office/drawing/2014/main" id="{8425ABE7-A16A-824D-B06C-CEFB4D1FA8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02545">
            <a:off x="8912458" y="4831720"/>
            <a:ext cx="1100802" cy="1239949"/>
          </a:xfrm>
          <a:prstGeom prst="rect">
            <a:avLst/>
          </a:prstGeom>
          <a:effectLst>
            <a:outerShdw blurRad="127000" dist="254000" dir="2700000" algn="ctr" rotWithShape="0">
              <a:schemeClr val="bg1">
                <a:lumMod val="50000"/>
                <a:alpha val="43000"/>
              </a:schemeClr>
            </a:outerShdw>
          </a:effectLst>
        </p:spPr>
      </p:pic>
      <p:sp>
        <p:nvSpPr>
          <p:cNvPr id="38" name="제목 1"/>
          <p:cNvSpPr>
            <a:spLocks noGrp="1"/>
          </p:cNvSpPr>
          <p:nvPr>
            <p:ph type="title"/>
          </p:nvPr>
        </p:nvSpPr>
        <p:spPr>
          <a:xfrm>
            <a:off x="1116049" y="1724127"/>
            <a:ext cx="5818696" cy="676867"/>
          </a:xfrm>
          <a:prstGeom prst="rect">
            <a:avLst/>
          </a:prstGeom>
        </p:spPr>
        <p:txBody>
          <a:bodyPr/>
          <a:lstStyle>
            <a:lvl1pPr>
              <a:defRPr sz="4000"/>
            </a:lvl1pPr>
          </a:lstStyle>
          <a:p>
            <a:r>
              <a:rPr lang="ko-KR" altLang="en-US" dirty="0"/>
              <a:t>마스터 제목 스타일 편집</a:t>
            </a:r>
          </a:p>
        </p:txBody>
      </p:sp>
      <p:sp>
        <p:nvSpPr>
          <p:cNvPr id="16" name="직사각형 15">
            <a:extLst>
              <a:ext uri="{FF2B5EF4-FFF2-40B4-BE49-F238E27FC236}">
                <a16:creationId xmlns:a16="http://schemas.microsoft.com/office/drawing/2014/main" id="{D4F795EF-9235-A543-A155-14F810260B10}"/>
              </a:ext>
            </a:extLst>
          </p:cNvPr>
          <p:cNvSpPr/>
          <p:nvPr userDrawn="1"/>
        </p:nvSpPr>
        <p:spPr>
          <a:xfrm>
            <a:off x="0" y="1095375"/>
            <a:ext cx="4343399" cy="600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17" name="직사각형 16">
            <a:extLst>
              <a:ext uri="{FF2B5EF4-FFF2-40B4-BE49-F238E27FC236}">
                <a16:creationId xmlns:a16="http://schemas.microsoft.com/office/drawing/2014/main" id="{F3D9FA44-0CB8-554D-BD25-158D7F31CBCE}"/>
              </a:ext>
            </a:extLst>
          </p:cNvPr>
          <p:cNvSpPr/>
          <p:nvPr userDrawn="1"/>
        </p:nvSpPr>
        <p:spPr>
          <a:xfrm>
            <a:off x="1238251" y="1095375"/>
            <a:ext cx="3105148" cy="60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srgbClr val="1A3F66"/>
              </a:solidFill>
              <a:effectLst/>
              <a:uLnTx/>
              <a:uFillTx/>
              <a:latin typeface="Gill Sans MT"/>
              <a:ea typeface="굴림체"/>
              <a:cs typeface="+mn-cs"/>
            </a:endParaRPr>
          </a:p>
        </p:txBody>
      </p:sp>
      <p:grpSp>
        <p:nvGrpSpPr>
          <p:cNvPr id="22" name="그룹 21">
            <a:extLst>
              <a:ext uri="{FF2B5EF4-FFF2-40B4-BE49-F238E27FC236}">
                <a16:creationId xmlns:a16="http://schemas.microsoft.com/office/drawing/2014/main" id="{C0F4FC59-A339-E34D-B32C-FF695A2B8420}"/>
              </a:ext>
            </a:extLst>
          </p:cNvPr>
          <p:cNvGrpSpPr>
            <a:grpSpLocks noChangeAspect="1"/>
          </p:cNvGrpSpPr>
          <p:nvPr userDrawn="1"/>
        </p:nvGrpSpPr>
        <p:grpSpPr>
          <a:xfrm>
            <a:off x="9685114" y="6282729"/>
            <a:ext cx="2538970" cy="547143"/>
            <a:chOff x="2261630" y="1588458"/>
            <a:chExt cx="3058997" cy="659208"/>
          </a:xfrm>
        </p:grpSpPr>
        <p:pic>
          <p:nvPicPr>
            <p:cNvPr id="23" name="Picture 45">
              <a:extLst>
                <a:ext uri="{FF2B5EF4-FFF2-40B4-BE49-F238E27FC236}">
                  <a16:creationId xmlns:a16="http://schemas.microsoft.com/office/drawing/2014/main" id="{42D3F6DA-60F6-B545-A5A5-20642F7FC2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4" name="TextBox 23">
              <a:extLst>
                <a:ext uri="{FF2B5EF4-FFF2-40B4-BE49-F238E27FC236}">
                  <a16:creationId xmlns:a16="http://schemas.microsoft.com/office/drawing/2014/main" id="{39CA3AD4-A90B-6C43-A27F-43B6FFE45B81}"/>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5" name="TextBox 24">
              <a:extLst>
                <a:ext uri="{FF2B5EF4-FFF2-40B4-BE49-F238E27FC236}">
                  <a16:creationId xmlns:a16="http://schemas.microsoft.com/office/drawing/2014/main" id="{D29ADA3F-1882-F044-87EB-D868E5C5F62D}"/>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329407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내용-7">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01656"/>
            <a:ext cx="12192001" cy="6256343"/>
          </a:xfrm>
          <a:prstGeom prst="rect">
            <a:avLst/>
          </a:prstGeom>
        </p:spPr>
      </p:pic>
      <p:grpSp>
        <p:nvGrpSpPr>
          <p:cNvPr id="2" name="그룹 1"/>
          <p:cNvGrpSpPr/>
          <p:nvPr userDrawn="1"/>
        </p:nvGrpSpPr>
        <p:grpSpPr>
          <a:xfrm>
            <a:off x="0" y="-9568"/>
            <a:ext cx="12194645" cy="655618"/>
            <a:chOff x="0" y="-9568"/>
            <a:chExt cx="12194645" cy="655618"/>
          </a:xfrm>
        </p:grpSpPr>
        <p:pic>
          <p:nvPicPr>
            <p:cNvPr id="13" name="그림 12">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3"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4" name="직사각형 13">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grpSp>
        <p:nvGrpSpPr>
          <p:cNvPr id="16" name="그룹 15">
            <a:extLst>
              <a:ext uri="{FF2B5EF4-FFF2-40B4-BE49-F238E27FC236}">
                <a16:creationId xmlns:a16="http://schemas.microsoft.com/office/drawing/2014/main" id="{DAC11C86-7596-D24C-8602-1CCAB85DBFA9}"/>
              </a:ext>
            </a:extLst>
          </p:cNvPr>
          <p:cNvGrpSpPr>
            <a:grpSpLocks noChangeAspect="1"/>
          </p:cNvGrpSpPr>
          <p:nvPr userDrawn="1"/>
        </p:nvGrpSpPr>
        <p:grpSpPr>
          <a:xfrm>
            <a:off x="9808983" y="-3590"/>
            <a:ext cx="2538970" cy="547143"/>
            <a:chOff x="2261630" y="1588458"/>
            <a:chExt cx="3058997" cy="659208"/>
          </a:xfrm>
        </p:grpSpPr>
        <p:pic>
          <p:nvPicPr>
            <p:cNvPr id="17" name="Picture 45">
              <a:extLst>
                <a:ext uri="{FF2B5EF4-FFF2-40B4-BE49-F238E27FC236}">
                  <a16:creationId xmlns:a16="http://schemas.microsoft.com/office/drawing/2014/main" id="{9ED1AE66-620E-2344-B3F5-D4444E8C2A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8" name="TextBox 17">
              <a:extLst>
                <a:ext uri="{FF2B5EF4-FFF2-40B4-BE49-F238E27FC236}">
                  <a16:creationId xmlns:a16="http://schemas.microsoft.com/office/drawing/2014/main" id="{891BB89A-78C8-5B41-985E-EEBE854E65F8}"/>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CF1D3947-7D3E-E14D-8267-2C33CFBE8074}"/>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433202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내용-7">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17" name="그림 16">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8" name="직사각형 17">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cxnSp>
        <p:nvCxnSpPr>
          <p:cNvPr id="13"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1" name="그룹 10">
            <a:extLst>
              <a:ext uri="{FF2B5EF4-FFF2-40B4-BE49-F238E27FC236}">
                <a16:creationId xmlns:a16="http://schemas.microsoft.com/office/drawing/2014/main" id="{1421A132-A6C2-9B4B-9719-DE5B821FE372}"/>
              </a:ext>
            </a:extLst>
          </p:cNvPr>
          <p:cNvGrpSpPr>
            <a:grpSpLocks noChangeAspect="1"/>
          </p:cNvGrpSpPr>
          <p:nvPr userDrawn="1"/>
        </p:nvGrpSpPr>
        <p:grpSpPr>
          <a:xfrm>
            <a:off x="9685114" y="6282729"/>
            <a:ext cx="2538970" cy="547143"/>
            <a:chOff x="2261630" y="1588458"/>
            <a:chExt cx="3058997" cy="659208"/>
          </a:xfrm>
        </p:grpSpPr>
        <p:pic>
          <p:nvPicPr>
            <p:cNvPr id="15" name="Picture 45">
              <a:extLst>
                <a:ext uri="{FF2B5EF4-FFF2-40B4-BE49-F238E27FC236}">
                  <a16:creationId xmlns:a16="http://schemas.microsoft.com/office/drawing/2014/main" id="{89F5BFC4-F0F3-0F45-A47A-51960CEB16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6" name="TextBox 15">
              <a:extLst>
                <a:ext uri="{FF2B5EF4-FFF2-40B4-BE49-F238E27FC236}">
                  <a16:creationId xmlns:a16="http://schemas.microsoft.com/office/drawing/2014/main" id="{EE23BD18-490D-A04B-966C-F643F7479887}"/>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A5078A45-0DC8-B747-A15C-E222E81461C3}"/>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5267128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내용-7">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5" name="직사각형 14">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0" name="그림 9">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01656"/>
            <a:ext cx="12192001" cy="6256343"/>
          </a:xfrm>
          <a:prstGeom prst="rect">
            <a:avLst/>
          </a:prstGeom>
        </p:spPr>
      </p:pic>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1" name="그림 10">
            <a:extLst>
              <a:ext uri="{FF2B5EF4-FFF2-40B4-BE49-F238E27FC236}">
                <a16:creationId xmlns:a16="http://schemas.microsoft.com/office/drawing/2014/main" id="{8425ABE7-A16A-824D-B06C-CEFB4D1FA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grpSp>
        <p:nvGrpSpPr>
          <p:cNvPr id="21" name="그룹 20">
            <a:extLst>
              <a:ext uri="{FF2B5EF4-FFF2-40B4-BE49-F238E27FC236}">
                <a16:creationId xmlns:a16="http://schemas.microsoft.com/office/drawing/2014/main" id="{B65A3C89-B421-754E-8ED4-EB9693852505}"/>
              </a:ext>
            </a:extLst>
          </p:cNvPr>
          <p:cNvGrpSpPr>
            <a:grpSpLocks noChangeAspect="1"/>
          </p:cNvGrpSpPr>
          <p:nvPr userDrawn="1"/>
        </p:nvGrpSpPr>
        <p:grpSpPr>
          <a:xfrm>
            <a:off x="9808983" y="-3590"/>
            <a:ext cx="2538970" cy="547143"/>
            <a:chOff x="2261630" y="1588458"/>
            <a:chExt cx="3058997" cy="659208"/>
          </a:xfrm>
        </p:grpSpPr>
        <p:pic>
          <p:nvPicPr>
            <p:cNvPr id="22" name="Picture 45">
              <a:extLst>
                <a:ext uri="{FF2B5EF4-FFF2-40B4-BE49-F238E27FC236}">
                  <a16:creationId xmlns:a16="http://schemas.microsoft.com/office/drawing/2014/main" id="{D909D045-8C91-9D40-88A2-D6ED51E0DE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3" name="TextBox 22">
              <a:extLst>
                <a:ext uri="{FF2B5EF4-FFF2-40B4-BE49-F238E27FC236}">
                  <a16:creationId xmlns:a16="http://schemas.microsoft.com/office/drawing/2014/main" id="{A8DADBFC-CE46-2A40-A0DB-3F5F2B2FB226}"/>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4" name="TextBox 23">
              <a:extLst>
                <a:ext uri="{FF2B5EF4-FFF2-40B4-BE49-F238E27FC236}">
                  <a16:creationId xmlns:a16="http://schemas.microsoft.com/office/drawing/2014/main" id="{40A192CD-002A-134C-A8C8-532AB4317E34}"/>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43521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내용-7">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01656"/>
            <a:ext cx="12192001" cy="6256343"/>
          </a:xfrm>
          <a:prstGeom prst="rect">
            <a:avLst/>
          </a:prstGeom>
        </p:spPr>
      </p:pic>
      <p:pic>
        <p:nvPicPr>
          <p:cNvPr id="16" name="그림 15">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3"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7" name="직사각형 16">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1" name="그림 10">
            <a:extLst>
              <a:ext uri="{FF2B5EF4-FFF2-40B4-BE49-F238E27FC236}">
                <a16:creationId xmlns:a16="http://schemas.microsoft.com/office/drawing/2014/main" id="{8425ABE7-A16A-824D-B06C-CEFB4D1FA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cxnSp>
        <p:nvCxnSpPr>
          <p:cNvPr id="1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2" name="그룹 11"/>
          <p:cNvGrpSpPr>
            <a:grpSpLocks noChangeAspect="1"/>
          </p:cNvGrpSpPr>
          <p:nvPr userDrawn="1"/>
        </p:nvGrpSpPr>
        <p:grpSpPr>
          <a:xfrm>
            <a:off x="9731386" y="6280521"/>
            <a:ext cx="2460615" cy="521919"/>
            <a:chOff x="2261630" y="1618848"/>
            <a:chExt cx="2964595" cy="628818"/>
          </a:xfrm>
        </p:grpSpPr>
        <p:pic>
          <p:nvPicPr>
            <p:cNvPr id="14" name="Picture 45">
              <a:extLst>
                <a:ext uri="{FF2B5EF4-FFF2-40B4-BE49-F238E27FC236}">
                  <a16:creationId xmlns:a16="http://schemas.microsoft.com/office/drawing/2014/main" id="{37AF8506-181C-B54B-8F3B-DF4C2B31D6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8" name="TextBox 17"/>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278528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9" name="그림 8">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1" name="직사각형 10">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grpSp>
        <p:nvGrpSpPr>
          <p:cNvPr id="10" name="그룹 9"/>
          <p:cNvGrpSpPr>
            <a:grpSpLocks noChangeAspect="1"/>
          </p:cNvGrpSpPr>
          <p:nvPr userDrawn="1"/>
        </p:nvGrpSpPr>
        <p:grpSpPr>
          <a:xfrm>
            <a:off x="9754227" y="31950"/>
            <a:ext cx="2460615" cy="521919"/>
            <a:chOff x="2261630" y="1618848"/>
            <a:chExt cx="2964595" cy="628818"/>
          </a:xfrm>
        </p:grpSpPr>
        <p:pic>
          <p:nvPicPr>
            <p:cNvPr id="12" name="Picture 45">
              <a:extLst>
                <a:ext uri="{FF2B5EF4-FFF2-40B4-BE49-F238E27FC236}">
                  <a16:creationId xmlns:a16="http://schemas.microsoft.com/office/drawing/2014/main" id="{37AF8506-181C-B54B-8F3B-DF4C2B31D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3" name="TextBox 12"/>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1309838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12" name="그림 11">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4" name="직사각형 13">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cxnSp>
        <p:nvCxnSpPr>
          <p:cNvPr id="11"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0" name="그룹 9"/>
          <p:cNvGrpSpPr>
            <a:grpSpLocks noChangeAspect="1"/>
          </p:cNvGrpSpPr>
          <p:nvPr userDrawn="1"/>
        </p:nvGrpSpPr>
        <p:grpSpPr>
          <a:xfrm>
            <a:off x="9731386" y="6280521"/>
            <a:ext cx="2460615" cy="521919"/>
            <a:chOff x="2261630" y="1618848"/>
            <a:chExt cx="2964595" cy="628818"/>
          </a:xfrm>
        </p:grpSpPr>
        <p:pic>
          <p:nvPicPr>
            <p:cNvPr id="13" name="Picture 45">
              <a:extLst>
                <a:ext uri="{FF2B5EF4-FFF2-40B4-BE49-F238E27FC236}">
                  <a16:creationId xmlns:a16="http://schemas.microsoft.com/office/drawing/2014/main" id="{37AF8506-181C-B54B-8F3B-DF4C2B31D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5" name="TextBox 14"/>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3650356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9" name="그림 8">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1" name="직사각형 10">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0" y="6570238"/>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400" b="0" i="0" u="none" strike="noStrike" kern="1200" cap="none" spc="0" normalizeH="0" baseline="0" noProof="0" smtClean="0">
                <a:ln>
                  <a:noFill/>
                </a:ln>
                <a:solidFill>
                  <a:prstClr val="black"/>
                </a:solidFill>
                <a:effectLst/>
                <a:uLnTx/>
                <a:uFillTx/>
                <a:latin typeface="Arial" panose="020B0604020202020204" pitchFamily="34" charset="0"/>
                <a:ea typeface="굴림체"/>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400" b="0" i="0" u="none" strike="noStrike" kern="1200" cap="none" spc="0" normalizeH="0" baseline="0" noProof="0">
              <a:ln>
                <a:noFill/>
              </a:ln>
              <a:solidFill>
                <a:prstClr val="black"/>
              </a:solidFill>
              <a:effectLst/>
              <a:uLnTx/>
              <a:uFillTx/>
              <a:latin typeface="Arial" panose="020B0604020202020204" pitchFamily="34" charset="0"/>
              <a:ea typeface="굴림체"/>
              <a:cs typeface="Arial" panose="020B0604020202020204" pitchFamily="34" charset="0"/>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7" name="그림 16">
            <a:extLst>
              <a:ext uri="{FF2B5EF4-FFF2-40B4-BE49-F238E27FC236}">
                <a16:creationId xmlns:a16="http://schemas.microsoft.com/office/drawing/2014/main" id="{8425ABE7-A16A-824D-B06C-CEFB4D1FA8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grpSp>
        <p:nvGrpSpPr>
          <p:cNvPr id="14" name="그룹 13">
            <a:extLst>
              <a:ext uri="{FF2B5EF4-FFF2-40B4-BE49-F238E27FC236}">
                <a16:creationId xmlns:a16="http://schemas.microsoft.com/office/drawing/2014/main" id="{6F085852-5367-4A4F-9092-FC9FECB96D8D}"/>
              </a:ext>
            </a:extLst>
          </p:cNvPr>
          <p:cNvGrpSpPr>
            <a:grpSpLocks noChangeAspect="1"/>
          </p:cNvGrpSpPr>
          <p:nvPr userDrawn="1"/>
        </p:nvGrpSpPr>
        <p:grpSpPr>
          <a:xfrm>
            <a:off x="9808983" y="-3590"/>
            <a:ext cx="2538970" cy="547143"/>
            <a:chOff x="2261630" y="1588458"/>
            <a:chExt cx="3058997" cy="659208"/>
          </a:xfrm>
        </p:grpSpPr>
        <p:pic>
          <p:nvPicPr>
            <p:cNvPr id="15" name="Picture 45">
              <a:extLst>
                <a:ext uri="{FF2B5EF4-FFF2-40B4-BE49-F238E27FC236}">
                  <a16:creationId xmlns:a16="http://schemas.microsoft.com/office/drawing/2014/main" id="{92DBC398-4E65-9244-AD65-92FD2F7CB9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8" name="TextBox 17">
              <a:extLst>
                <a:ext uri="{FF2B5EF4-FFF2-40B4-BE49-F238E27FC236}">
                  <a16:creationId xmlns:a16="http://schemas.microsoft.com/office/drawing/2014/main" id="{63313844-007C-604E-A95D-F405DA78D177}"/>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ED6D7FFA-A49E-D64A-B699-52694EE5FF57}"/>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4188835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3033354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12" name="그림 11">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4" name="직사각형 13">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7" name="그림 16">
            <a:extLst>
              <a:ext uri="{FF2B5EF4-FFF2-40B4-BE49-F238E27FC236}">
                <a16:creationId xmlns:a16="http://schemas.microsoft.com/office/drawing/2014/main" id="{8425ABE7-A16A-824D-B06C-CEFB4D1FA8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cxnSp>
        <p:nvCxnSpPr>
          <p:cNvPr id="11"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0" name="그룹 9"/>
          <p:cNvGrpSpPr>
            <a:grpSpLocks noChangeAspect="1"/>
          </p:cNvGrpSpPr>
          <p:nvPr userDrawn="1"/>
        </p:nvGrpSpPr>
        <p:grpSpPr>
          <a:xfrm>
            <a:off x="9731386" y="6280521"/>
            <a:ext cx="2460615" cy="521919"/>
            <a:chOff x="2261630" y="1618848"/>
            <a:chExt cx="2964595" cy="628818"/>
          </a:xfrm>
        </p:grpSpPr>
        <p:pic>
          <p:nvPicPr>
            <p:cNvPr id="13" name="Picture 45">
              <a:extLst>
                <a:ext uri="{FF2B5EF4-FFF2-40B4-BE49-F238E27FC236}">
                  <a16:creationId xmlns:a16="http://schemas.microsoft.com/office/drawing/2014/main" id="{37AF8506-181C-B54B-8F3B-DF4C2B31D6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5" name="TextBox 14"/>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12795986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3"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6" name="직사각형 5">
            <a:extLst>
              <a:ext uri="{FF2B5EF4-FFF2-40B4-BE49-F238E27FC236}">
                <a16:creationId xmlns:a16="http://schemas.microsoft.com/office/drawing/2014/main" id="{5445AD98-B7EA-B248-9612-A3BD715DECC3}"/>
              </a:ext>
            </a:extLst>
          </p:cNvPr>
          <p:cNvSpPr/>
          <p:nvPr userDrawn="1"/>
        </p:nvSpPr>
        <p:spPr>
          <a:xfrm>
            <a:off x="0" y="565220"/>
            <a:ext cx="12192000" cy="4571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nvGrpSpPr>
          <p:cNvPr id="7" name="그룹 6"/>
          <p:cNvGrpSpPr>
            <a:grpSpLocks noChangeAspect="1"/>
          </p:cNvGrpSpPr>
          <p:nvPr userDrawn="1"/>
        </p:nvGrpSpPr>
        <p:grpSpPr>
          <a:xfrm>
            <a:off x="9731386" y="6280521"/>
            <a:ext cx="2460615" cy="521919"/>
            <a:chOff x="2261630" y="1618848"/>
            <a:chExt cx="2964595" cy="628818"/>
          </a:xfrm>
        </p:grpSpPr>
        <p:pic>
          <p:nvPicPr>
            <p:cNvPr id="8" name="Picture 45">
              <a:extLst>
                <a:ext uri="{FF2B5EF4-FFF2-40B4-BE49-F238E27FC236}">
                  <a16:creationId xmlns:a16="http://schemas.microsoft.com/office/drawing/2014/main" id="{37AF8506-181C-B54B-8F3B-DF4C2B31D6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9" name="TextBox 8"/>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130240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3"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6" name="그룹 5"/>
          <p:cNvGrpSpPr>
            <a:grpSpLocks noChangeAspect="1"/>
          </p:cNvGrpSpPr>
          <p:nvPr userDrawn="1"/>
        </p:nvGrpSpPr>
        <p:grpSpPr>
          <a:xfrm>
            <a:off x="9731386" y="6280521"/>
            <a:ext cx="2460615" cy="521919"/>
            <a:chOff x="2261630" y="1618848"/>
            <a:chExt cx="2964595" cy="628818"/>
          </a:xfrm>
        </p:grpSpPr>
        <p:pic>
          <p:nvPicPr>
            <p:cNvPr id="7" name="Picture 45">
              <a:extLst>
                <a:ext uri="{FF2B5EF4-FFF2-40B4-BE49-F238E27FC236}">
                  <a16:creationId xmlns:a16="http://schemas.microsoft.com/office/drawing/2014/main" id="{37AF8506-181C-B54B-8F3B-DF4C2B31D6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8" name="TextBox 7"/>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21493435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0"/>
            <a:ext cx="12192001" cy="6280031"/>
          </a:xfrm>
          <a:prstGeom prst="rect">
            <a:avLst/>
          </a:prstGeom>
        </p:spPr>
      </p:pic>
      <p:sp>
        <p:nvSpPr>
          <p:cNvPr id="3" name="직사각형 2">
            <a:extLst>
              <a:ext uri="{FF2B5EF4-FFF2-40B4-BE49-F238E27FC236}">
                <a16:creationId xmlns:a16="http://schemas.microsoft.com/office/drawing/2014/main" id="{5445AD98-B7EA-B248-9612-A3BD715DECC3}"/>
              </a:ext>
            </a:extLst>
          </p:cNvPr>
          <p:cNvSpPr/>
          <p:nvPr userDrawn="1"/>
        </p:nvSpPr>
        <p:spPr>
          <a:xfrm>
            <a:off x="0" y="624489"/>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5"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7"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9" name="그룹 8"/>
          <p:cNvGrpSpPr>
            <a:grpSpLocks noChangeAspect="1"/>
          </p:cNvGrpSpPr>
          <p:nvPr userDrawn="1"/>
        </p:nvGrpSpPr>
        <p:grpSpPr>
          <a:xfrm>
            <a:off x="9731386" y="6280521"/>
            <a:ext cx="2460615" cy="521919"/>
            <a:chOff x="2261630" y="1618848"/>
            <a:chExt cx="2964595" cy="628818"/>
          </a:xfrm>
        </p:grpSpPr>
        <p:pic>
          <p:nvPicPr>
            <p:cNvPr id="10" name="Picture 45">
              <a:extLst>
                <a:ext uri="{FF2B5EF4-FFF2-40B4-BE49-F238E27FC236}">
                  <a16:creationId xmlns:a16="http://schemas.microsoft.com/office/drawing/2014/main" id="{37AF8506-181C-B54B-8F3B-DF4C2B31D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1" name="TextBox 10"/>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31964975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5"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7"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8" name="그림 7">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0"/>
            <a:ext cx="12192001" cy="6280031"/>
          </a:xfrm>
          <a:prstGeom prst="rect">
            <a:avLst/>
          </a:prstGeom>
        </p:spPr>
      </p:pic>
      <p:grpSp>
        <p:nvGrpSpPr>
          <p:cNvPr id="9" name="그룹 8"/>
          <p:cNvGrpSpPr>
            <a:grpSpLocks noChangeAspect="1"/>
          </p:cNvGrpSpPr>
          <p:nvPr userDrawn="1"/>
        </p:nvGrpSpPr>
        <p:grpSpPr>
          <a:xfrm>
            <a:off x="9731386" y="6280521"/>
            <a:ext cx="2460615" cy="521919"/>
            <a:chOff x="2261630" y="1618848"/>
            <a:chExt cx="2964595" cy="628818"/>
          </a:xfrm>
        </p:grpSpPr>
        <p:pic>
          <p:nvPicPr>
            <p:cNvPr id="10" name="Picture 45">
              <a:extLst>
                <a:ext uri="{FF2B5EF4-FFF2-40B4-BE49-F238E27FC236}">
                  <a16:creationId xmlns:a16="http://schemas.microsoft.com/office/drawing/2014/main" id="{37AF8506-181C-B54B-8F3B-DF4C2B31D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1" name="TextBox 10"/>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158211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내용-2">
    <p:bg>
      <p:bgPr>
        <a:pattFill prst="ltUpDiag">
          <a:fgClr>
            <a:srgbClr val="D4EBEB"/>
          </a:fgClr>
          <a:bgClr>
            <a:schemeClr val="bg1"/>
          </a:bgClr>
        </a:pattFill>
        <a:effectLst/>
      </p:bgPr>
    </p:bg>
    <p:spTree>
      <p:nvGrpSpPr>
        <p:cNvPr id="1" name=""/>
        <p:cNvGrpSpPr/>
        <p:nvPr/>
      </p:nvGrpSpPr>
      <p:grpSpPr>
        <a:xfrm>
          <a:off x="0" y="0"/>
          <a:ext cx="0" cy="0"/>
          <a:chOff x="0" y="0"/>
          <a:chExt cx="0" cy="0"/>
        </a:xfrm>
      </p:grpSpPr>
      <p:sp>
        <p:nvSpPr>
          <p:cNvPr id="7"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11"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9" name="순서도: 문서 8"/>
          <p:cNvSpPr/>
          <p:nvPr userDrawn="1"/>
        </p:nvSpPr>
        <p:spPr>
          <a:xfrm rot="21425409">
            <a:off x="-127862" y="-38448"/>
            <a:ext cx="12301254" cy="4319415"/>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0" name="그림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9051"/>
            <a:ext cx="12192000" cy="3799874"/>
          </a:xfrm>
          <a:prstGeom prst="rect">
            <a:avLst/>
          </a:prstGeom>
        </p:spPr>
      </p:pic>
      <p:sp>
        <p:nvSpPr>
          <p:cNvPr id="14" name="제목 5"/>
          <p:cNvSpPr>
            <a:spLocks noGrp="1"/>
          </p:cNvSpPr>
          <p:nvPr>
            <p:ph type="title"/>
          </p:nvPr>
        </p:nvSpPr>
        <p:spPr>
          <a:xfrm>
            <a:off x="985468" y="1899285"/>
            <a:ext cx="10515600" cy="1325563"/>
          </a:xfrm>
          <a:prstGeom prst="rect">
            <a:avLst/>
          </a:prstGeom>
        </p:spPr>
        <p:txBody>
          <a:bodyPr/>
          <a:lstStyle>
            <a:lvl1pPr>
              <a:defRPr b="1">
                <a:solidFill>
                  <a:schemeClr val="bg1"/>
                </a:solidFill>
                <a:effectLst>
                  <a:outerShdw blurRad="63500" sx="102000" sy="102000" algn="ctr" rotWithShape="0">
                    <a:prstClr val="black">
                      <a:alpha val="40000"/>
                    </a:prstClr>
                  </a:outerShdw>
                </a:effectLst>
              </a:defRPr>
            </a:lvl1pPr>
          </a:lstStyle>
          <a:p>
            <a:r>
              <a:rPr lang="ko-KR" altLang="en-US" dirty="0"/>
              <a:t>마스터 제목 스타일 편집</a:t>
            </a:r>
          </a:p>
        </p:txBody>
      </p:sp>
      <p:grpSp>
        <p:nvGrpSpPr>
          <p:cNvPr id="16" name="그룹 15">
            <a:extLst>
              <a:ext uri="{FF2B5EF4-FFF2-40B4-BE49-F238E27FC236}">
                <a16:creationId xmlns:a16="http://schemas.microsoft.com/office/drawing/2014/main" id="{091EE90D-552A-4748-BA08-D8555246D8F3}"/>
              </a:ext>
            </a:extLst>
          </p:cNvPr>
          <p:cNvGrpSpPr>
            <a:grpSpLocks noChangeAspect="1"/>
          </p:cNvGrpSpPr>
          <p:nvPr userDrawn="1"/>
        </p:nvGrpSpPr>
        <p:grpSpPr>
          <a:xfrm>
            <a:off x="9685114" y="6282729"/>
            <a:ext cx="2538970" cy="547143"/>
            <a:chOff x="2261630" y="1588458"/>
            <a:chExt cx="3058997" cy="659208"/>
          </a:xfrm>
        </p:grpSpPr>
        <p:pic>
          <p:nvPicPr>
            <p:cNvPr id="17" name="Picture 45">
              <a:extLst>
                <a:ext uri="{FF2B5EF4-FFF2-40B4-BE49-F238E27FC236}">
                  <a16:creationId xmlns:a16="http://schemas.microsoft.com/office/drawing/2014/main" id="{AAA0FF6B-FF96-6A4A-8E46-A0814D68BF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8" name="TextBox 17">
              <a:extLst>
                <a:ext uri="{FF2B5EF4-FFF2-40B4-BE49-F238E27FC236}">
                  <a16:creationId xmlns:a16="http://schemas.microsoft.com/office/drawing/2014/main" id="{EA88A3A3-AF9F-B74D-B10C-C991C64DB9A3}"/>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F8B72CEF-3C8F-3B49-9680-C939BDF4C24C}"/>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209618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156759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1219631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2039636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324258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11D41774-3ADB-4AE4-B113-73D38FACDBC6}" type="datetimeFigureOut">
              <a:rPr lang="ko-KR" altLang="en-US" smtClean="0"/>
              <a:t>2025-06-11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265378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41774-3ADB-4AE4-B113-73D38FACDBC6}" type="datetimeFigureOut">
              <a:rPr lang="ko-KR" altLang="en-US" smtClean="0"/>
              <a:t>2025-06-11</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59920-AAB1-4A01-A768-03DF0B10DE48}" type="slidenum">
              <a:rPr lang="ko-KR" altLang="en-US" smtClean="0"/>
              <a:t>‹#›</a:t>
            </a:fld>
            <a:endParaRPr lang="ko-KR" altLang="en-US"/>
          </a:p>
        </p:txBody>
      </p:sp>
    </p:spTree>
    <p:extLst>
      <p:ext uri="{BB962C8B-B14F-4D97-AF65-F5344CB8AC3E}">
        <p14:creationId xmlns:p14="http://schemas.microsoft.com/office/powerpoint/2010/main" val="3600870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0716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694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그룹 1"/>
          <p:cNvGrpSpPr/>
          <p:nvPr/>
        </p:nvGrpSpPr>
        <p:grpSpPr>
          <a:xfrm>
            <a:off x="0" y="129309"/>
            <a:ext cx="12192000" cy="6408886"/>
            <a:chOff x="0" y="129309"/>
            <a:chExt cx="12192000" cy="6408886"/>
          </a:xfrm>
        </p:grpSpPr>
        <p:sp>
          <p:nvSpPr>
            <p:cNvPr id="4" name="직사각형 3"/>
            <p:cNvSpPr/>
            <p:nvPr/>
          </p:nvSpPr>
          <p:spPr>
            <a:xfrm>
              <a:off x="223935" y="129309"/>
              <a:ext cx="11685704" cy="369332"/>
            </a:xfrm>
            <a:prstGeom prst="rect">
              <a:avLst/>
            </a:prstGeom>
          </p:spPr>
          <p:txBody>
            <a:bodyPr wrap="square">
              <a:spAutoFit/>
            </a:bodyPr>
            <a:lstStyle/>
            <a:p>
              <a:pPr algn="r"/>
              <a:r>
                <a:rPr lang="en-US" altLang="ko-KR" b="1" dirty="0">
                  <a:latin typeface="Calibri" panose="020F0502020204030204" pitchFamily="34" charset="0"/>
                  <a:ea typeface="Calibri" panose="020F0502020204030204" pitchFamily="34" charset="0"/>
                  <a:cs typeface="Calibri" panose="020F0502020204030204" pitchFamily="34" charset="0"/>
                </a:rPr>
                <a:t>June 11, 2025</a:t>
              </a:r>
              <a:endParaRPr lang="en-US" altLang="ko-KR" sz="800" b="1" dirty="0">
                <a:latin typeface="Calibri" panose="020F0502020204030204" pitchFamily="34" charset="0"/>
                <a:ea typeface="Calibri" panose="020F0502020204030204" pitchFamily="34" charset="0"/>
                <a:cs typeface="Calibri" panose="020F0502020204030204" pitchFamily="34" charset="0"/>
              </a:endParaRPr>
            </a:p>
          </p:txBody>
        </p:sp>
        <p:sp>
          <p:nvSpPr>
            <p:cNvPr id="8" name="직사각형 7"/>
            <p:cNvSpPr/>
            <p:nvPr/>
          </p:nvSpPr>
          <p:spPr>
            <a:xfrm>
              <a:off x="296376" y="3675873"/>
              <a:ext cx="11599248" cy="2862322"/>
            </a:xfrm>
            <a:prstGeom prst="rect">
              <a:avLst/>
            </a:prstGeom>
          </p:spPr>
          <p:txBody>
            <a:bodyPr wrap="square">
              <a:spAutoFit/>
            </a:bodyPr>
            <a:lstStyle/>
            <a:p>
              <a:pPr algn="ctr"/>
              <a:r>
                <a:rPr lang="en-US" altLang="ko-KR" sz="2400" kern="100" dirty="0">
                  <a:latin typeface="Calibri" panose="020F0502020204030204" pitchFamily="34" charset="0"/>
                  <a:ea typeface="Calibri" panose="020F0502020204030204" pitchFamily="34" charset="0"/>
                  <a:cs typeface="Calibri" panose="020F0502020204030204" pitchFamily="34" charset="0"/>
                </a:rPr>
                <a:t>Sang-Woo Kim, </a:t>
              </a:r>
              <a:r>
                <a:rPr lang="en-US" altLang="ko-KR" sz="2400" dirty="0">
                  <a:latin typeface="Calibri" panose="020F0502020204030204" pitchFamily="34" charset="0"/>
                  <a:ea typeface="Calibri" panose="020F0502020204030204" pitchFamily="34" charset="0"/>
                  <a:cs typeface="Calibri" panose="020F0502020204030204" pitchFamily="34" charset="0"/>
                </a:rPr>
                <a:t>Jong-</a:t>
              </a:r>
              <a:r>
                <a:rPr lang="en-US" altLang="ko-KR" sz="2400" dirty="0" err="1">
                  <a:latin typeface="Calibri" panose="020F0502020204030204" pitchFamily="34" charset="0"/>
                  <a:ea typeface="Calibri" panose="020F0502020204030204" pitchFamily="34" charset="0"/>
                  <a:cs typeface="Calibri" panose="020F0502020204030204" pitchFamily="34" charset="0"/>
                </a:rPr>
                <a:t>Uk</a:t>
              </a:r>
              <a:r>
                <a:rPr lang="en-US" altLang="ko-KR" sz="2400" dirty="0">
                  <a:latin typeface="Calibri" panose="020F0502020204030204" pitchFamily="34" charset="0"/>
                  <a:ea typeface="Calibri" panose="020F0502020204030204" pitchFamily="34" charset="0"/>
                  <a:cs typeface="Calibri" panose="020F0502020204030204" pitchFamily="34" charset="0"/>
                </a:rPr>
                <a:t> Park, Soo-Bin Lim, Thomas F. </a:t>
              </a:r>
              <a:r>
                <a:rPr lang="en-US" altLang="ko-KR" sz="2400" dirty="0" err="1">
                  <a:latin typeface="Calibri" panose="020F0502020204030204" pitchFamily="34" charset="0"/>
                  <a:ea typeface="Calibri" panose="020F0502020204030204" pitchFamily="34" charset="0"/>
                  <a:cs typeface="Calibri" panose="020F0502020204030204" pitchFamily="34" charset="0"/>
                </a:rPr>
                <a:t>Hanisco</a:t>
              </a:r>
              <a:r>
                <a:rPr lang="en-US" altLang="ko-KR" sz="2400" dirty="0">
                  <a:latin typeface="Calibri" panose="020F0502020204030204" pitchFamily="34" charset="0"/>
                  <a:ea typeface="Calibri" panose="020F0502020204030204" pitchFamily="34" charset="0"/>
                  <a:cs typeface="Calibri" panose="020F0502020204030204" pitchFamily="34" charset="0"/>
                </a:rPr>
                <a:t>, Nader </a:t>
              </a:r>
              <a:r>
                <a:rPr lang="en-US" altLang="ko-KR" sz="2400" dirty="0" err="1">
                  <a:latin typeface="Calibri" panose="020F0502020204030204" pitchFamily="34" charset="0"/>
                  <a:ea typeface="Calibri" panose="020F0502020204030204" pitchFamily="34" charset="0"/>
                  <a:cs typeface="Calibri" panose="020F0502020204030204" pitchFamily="34" charset="0"/>
                </a:rPr>
                <a:t>Abuhassan</a:t>
              </a:r>
              <a:r>
                <a:rPr lang="en-US" altLang="ko-KR" sz="2400" dirty="0">
                  <a:latin typeface="Calibri" panose="020F0502020204030204" pitchFamily="34" charset="0"/>
                  <a:ea typeface="Calibri" panose="020F0502020204030204" pitchFamily="34" charset="0"/>
                  <a:cs typeface="Calibri" panose="020F0502020204030204" pitchFamily="34" charset="0"/>
                </a:rPr>
                <a:t>, </a:t>
              </a:r>
            </a:p>
            <a:p>
              <a:pPr algn="ctr"/>
              <a:r>
                <a:rPr lang="en-US" altLang="ko-KR" sz="2400" dirty="0">
                  <a:latin typeface="Calibri" panose="020F0502020204030204" pitchFamily="34" charset="0"/>
                  <a:ea typeface="Calibri" panose="020F0502020204030204" pitchFamily="34" charset="0"/>
                  <a:cs typeface="Calibri" panose="020F0502020204030204" pitchFamily="34" charset="0"/>
                </a:rPr>
                <a:t>Bryan K. Place, Apoorva Pandey, Alexander Cede, Martin </a:t>
              </a:r>
              <a:r>
                <a:rPr lang="en-US" altLang="ko-KR" sz="2400" dirty="0" err="1">
                  <a:latin typeface="Calibri" panose="020F0502020204030204" pitchFamily="34" charset="0"/>
                  <a:ea typeface="Calibri" panose="020F0502020204030204" pitchFamily="34" charset="0"/>
                  <a:cs typeface="Calibri" panose="020F0502020204030204" pitchFamily="34" charset="0"/>
                </a:rPr>
                <a:t>Tiefengraber</a:t>
              </a:r>
              <a:r>
                <a:rPr lang="en-US" altLang="ko-KR" sz="2400" dirty="0">
                  <a:latin typeface="Calibri" panose="020F0502020204030204" pitchFamily="34" charset="0"/>
                  <a:ea typeface="Calibri" panose="020F0502020204030204" pitchFamily="34" charset="0"/>
                  <a:cs typeface="Calibri" panose="020F0502020204030204" pitchFamily="34" charset="0"/>
                </a:rPr>
                <a:t>, </a:t>
              </a:r>
            </a:p>
            <a:p>
              <a:pPr algn="ctr"/>
              <a:r>
                <a:rPr lang="en-US" altLang="ko-KR" sz="2400" dirty="0">
                  <a:latin typeface="Calibri" panose="020F0502020204030204" pitchFamily="34" charset="0"/>
                  <a:ea typeface="Calibri" panose="020F0502020204030204" pitchFamily="34" charset="0"/>
                  <a:cs typeface="Calibri" panose="020F0502020204030204" pitchFamily="34" charset="0"/>
                </a:rPr>
                <a:t>Manuel </a:t>
              </a:r>
              <a:r>
                <a:rPr lang="en-US" altLang="ko-KR" sz="2400" dirty="0" err="1">
                  <a:latin typeface="Calibri" panose="020F0502020204030204" pitchFamily="34" charset="0"/>
                  <a:ea typeface="Calibri" panose="020F0502020204030204" pitchFamily="34" charset="0"/>
                  <a:cs typeface="Calibri" panose="020F0502020204030204" pitchFamily="34" charset="0"/>
                </a:rPr>
                <a:t>Gebetsberger</a:t>
              </a:r>
              <a:r>
                <a:rPr lang="en-US" altLang="ko-KR" sz="2400" dirty="0">
                  <a:latin typeface="Calibri" panose="020F0502020204030204" pitchFamily="34" charset="0"/>
                  <a:ea typeface="Calibri" panose="020F0502020204030204" pitchFamily="34" charset="0"/>
                  <a:cs typeface="Calibri" panose="020F0502020204030204" pitchFamily="34" charset="0"/>
                </a:rPr>
                <a:t>, James H. Crawford, Chang-</a:t>
              </a:r>
              <a:r>
                <a:rPr lang="en-US" altLang="ko-KR" sz="2400" dirty="0" err="1">
                  <a:latin typeface="Calibri" panose="020F0502020204030204" pitchFamily="34" charset="0"/>
                  <a:ea typeface="Calibri" panose="020F0502020204030204" pitchFamily="34" charset="0"/>
                  <a:cs typeface="Calibri" panose="020F0502020204030204" pitchFamily="34" charset="0"/>
                </a:rPr>
                <a:t>Keun</a:t>
              </a:r>
              <a:r>
                <a:rPr lang="en-US" altLang="ko-KR" sz="2400" dirty="0">
                  <a:latin typeface="Calibri" panose="020F0502020204030204" pitchFamily="34" charset="0"/>
                  <a:ea typeface="Calibri" panose="020F0502020204030204" pitchFamily="34" charset="0"/>
                  <a:cs typeface="Calibri" panose="020F0502020204030204" pitchFamily="34" charset="0"/>
                </a:rPr>
                <a:t> Song, </a:t>
              </a:r>
              <a:r>
                <a:rPr lang="en-US" altLang="ko-KR" sz="2400" dirty="0" err="1">
                  <a:latin typeface="Calibri" panose="020F0502020204030204" pitchFamily="34" charset="0"/>
                  <a:ea typeface="Calibri" panose="020F0502020204030204" pitchFamily="34" charset="0"/>
                  <a:cs typeface="Calibri" panose="020F0502020204030204" pitchFamily="34" charset="0"/>
                </a:rPr>
                <a:t>Limseok</a:t>
              </a:r>
              <a:r>
                <a:rPr lang="en-US" altLang="ko-KR" sz="2400" dirty="0">
                  <a:latin typeface="Calibri" panose="020F0502020204030204" pitchFamily="34" charset="0"/>
                  <a:ea typeface="Calibri" panose="020F0502020204030204" pitchFamily="34" charset="0"/>
                  <a:cs typeface="Calibri" panose="020F0502020204030204" pitchFamily="34" charset="0"/>
                </a:rPr>
                <a:t> Chang</a:t>
              </a:r>
              <a:endParaRPr lang="ko-KR" altLang="ko-KR" sz="2400" dirty="0">
                <a:latin typeface="Calibri" panose="020F0502020204030204" pitchFamily="34" charset="0"/>
                <a:cs typeface="Calibri" panose="020F0502020204030204" pitchFamily="34" charset="0"/>
              </a:endParaRPr>
            </a:p>
            <a:p>
              <a:pPr algn="ctr"/>
              <a:endParaRPr lang="en-US" altLang="ko-KR" sz="2000" dirty="0">
                <a:latin typeface="Calibri" panose="020F0502020204030204" pitchFamily="34" charset="0"/>
                <a:ea typeface="Calibri" panose="020F0502020204030204" pitchFamily="34" charset="0"/>
                <a:cs typeface="Calibri" panose="020F0502020204030204" pitchFamily="34" charset="0"/>
              </a:endParaRPr>
            </a:p>
            <a:p>
              <a:pPr algn="ctr"/>
              <a:r>
                <a:rPr lang="en-US" altLang="ko-KR" sz="2000" dirty="0">
                  <a:latin typeface="Calibri" panose="020F0502020204030204" pitchFamily="34" charset="0"/>
                  <a:ea typeface="Calibri" panose="020F0502020204030204" pitchFamily="34" charset="0"/>
                  <a:cs typeface="Calibri" panose="020F0502020204030204" pitchFamily="34" charset="0"/>
                </a:rPr>
                <a:t>School of Earth and Environmental Sciences, Seoul National University</a:t>
              </a:r>
            </a:p>
            <a:p>
              <a:pPr algn="ctr"/>
              <a:r>
                <a:rPr lang="en-US" altLang="ko-KR" sz="2000" dirty="0">
                  <a:latin typeface="Calibri" panose="020F0502020204030204" pitchFamily="34" charset="0"/>
                  <a:ea typeface="Calibri" panose="020F0502020204030204" pitchFamily="34" charset="0"/>
                  <a:cs typeface="Calibri" panose="020F0502020204030204" pitchFamily="34" charset="0"/>
                </a:rPr>
                <a:t>sangwookim@snu.ac.kr</a:t>
              </a:r>
            </a:p>
            <a:p>
              <a:pPr algn="ctr"/>
              <a:endParaRPr lang="en-US" altLang="ko-KR" sz="2000" b="1" dirty="0">
                <a:latin typeface="Calibri" panose="020F0502020204030204" pitchFamily="34" charset="0"/>
                <a:ea typeface="Calibri" panose="020F0502020204030204" pitchFamily="34" charset="0"/>
                <a:cs typeface="Calibri" panose="020F0502020204030204" pitchFamily="34" charset="0"/>
              </a:endParaRPr>
            </a:p>
            <a:p>
              <a:pPr algn="ctr"/>
              <a:r>
                <a:rPr lang="en-US" altLang="ko-KR" sz="2800" b="1" dirty="0">
                  <a:latin typeface="Calibri" panose="020F0502020204030204" pitchFamily="34" charset="0"/>
                  <a:ea typeface="Calibri" panose="020F0502020204030204" pitchFamily="34" charset="0"/>
                  <a:cs typeface="Calibri" panose="020F0502020204030204" pitchFamily="34" charset="0"/>
                </a:rPr>
                <a:t>Thanks all Pandora PIs and local operators @  93 sites</a:t>
              </a:r>
            </a:p>
          </p:txBody>
        </p:sp>
        <p:sp>
          <p:nvSpPr>
            <p:cNvPr id="9" name="TextBox 8"/>
            <p:cNvSpPr txBox="1"/>
            <p:nvPr/>
          </p:nvSpPr>
          <p:spPr>
            <a:xfrm>
              <a:off x="0" y="1241882"/>
              <a:ext cx="12192000" cy="1846659"/>
            </a:xfrm>
            <a:prstGeom prst="rect">
              <a:avLst/>
            </a:prstGeom>
            <a:noFill/>
          </p:spPr>
          <p:txBody>
            <a:bodyPr wrap="square" rtlCol="0">
              <a:spAutoFit/>
            </a:bodyPr>
            <a:lstStyle/>
            <a:p>
              <a:pPr algn="ctr"/>
              <a:r>
                <a:rPr lang="en-US" altLang="ko-KR" sz="3800" b="1" dirty="0">
                  <a:latin typeface="Calibri" panose="020F0502020204030204" pitchFamily="34" charset="0"/>
                  <a:ea typeface="Calibri" panose="020F0502020204030204" pitchFamily="34" charset="0"/>
                  <a:cs typeface="Calibri" panose="020F0502020204030204" pitchFamily="34" charset="0"/>
                </a:rPr>
                <a:t>Global Analysis of Nitrogen Dioxide and Formaldehyde </a:t>
              </a:r>
            </a:p>
            <a:p>
              <a:pPr algn="ctr"/>
              <a:r>
                <a:rPr lang="en-US" altLang="ko-KR" sz="3800" b="1" dirty="0">
                  <a:latin typeface="Calibri" panose="020F0502020204030204" pitchFamily="34" charset="0"/>
                  <a:ea typeface="Calibri" panose="020F0502020204030204" pitchFamily="34" charset="0"/>
                  <a:cs typeface="Calibri" panose="020F0502020204030204" pitchFamily="34" charset="0"/>
                </a:rPr>
                <a:t>Column Densities from the Pandora Global Network (PGN)</a:t>
              </a:r>
            </a:p>
            <a:p>
              <a:pPr algn="ctr"/>
              <a:r>
                <a:rPr lang="en-US" altLang="ko-KR" sz="3800" b="1" dirty="0">
                  <a:latin typeface="Calibri" panose="020F0502020204030204" pitchFamily="34" charset="0"/>
                  <a:ea typeface="Calibri" panose="020F0502020204030204" pitchFamily="34" charset="0"/>
                  <a:cs typeface="Calibri" panose="020F0502020204030204" pitchFamily="34" charset="0"/>
                </a:rPr>
                <a:t>: Variability and Implications for Satellite Validation </a:t>
              </a:r>
              <a:endParaRPr lang="ko-KR" altLang="en-US" sz="3800" dirty="0">
                <a:latin typeface="Calibri" panose="020F0502020204030204" pitchFamily="34" charset="0"/>
                <a:cs typeface="Calibri" panose="020F0502020204030204" pitchFamily="34" charset="0"/>
              </a:endParaRPr>
            </a:p>
          </p:txBody>
        </p:sp>
      </p:grpSp>
      <p:pic>
        <p:nvPicPr>
          <p:cNvPr id="5" name="그림 4">
            <a:extLst>
              <a:ext uri="{FF2B5EF4-FFF2-40B4-BE49-F238E27FC236}">
                <a16:creationId xmlns:a16="http://schemas.microsoft.com/office/drawing/2014/main" id="{52CAA2DD-F633-4C08-B812-4BFCCC365B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35" y="37386"/>
            <a:ext cx="1509498" cy="617165"/>
          </a:xfrm>
          <a:prstGeom prst="rect">
            <a:avLst/>
          </a:prstGeom>
        </p:spPr>
      </p:pic>
    </p:spTree>
    <p:extLst>
      <p:ext uri="{BB962C8B-B14F-4D97-AF65-F5344CB8AC3E}">
        <p14:creationId xmlns:p14="http://schemas.microsoft.com/office/powerpoint/2010/main" val="490232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제목 1"/>
          <p:cNvSpPr txBox="1">
            <a:spLocks/>
          </p:cNvSpPr>
          <p:nvPr/>
        </p:nvSpPr>
        <p:spPr>
          <a:xfrm>
            <a:off x="0" y="-19050"/>
            <a:ext cx="12192000" cy="532920"/>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HCHO Vertical Column Density</a:t>
            </a:r>
            <a:endParaRPr lang="ko-KR" altLang="en-US" sz="2800" b="1" dirty="0">
              <a:latin typeface="Calibri" pitchFamily="34" charset="0"/>
              <a:cs typeface="Calibri" pitchFamily="34" charset="0"/>
            </a:endParaRPr>
          </a:p>
        </p:txBody>
      </p:sp>
      <p:grpSp>
        <p:nvGrpSpPr>
          <p:cNvPr id="3" name="그룹 2">
            <a:extLst>
              <a:ext uri="{FF2B5EF4-FFF2-40B4-BE49-F238E27FC236}">
                <a16:creationId xmlns:a16="http://schemas.microsoft.com/office/drawing/2014/main" id="{F7ABB1C6-73BF-4332-A93C-DFEB4B7B3950}"/>
              </a:ext>
            </a:extLst>
          </p:cNvPr>
          <p:cNvGrpSpPr/>
          <p:nvPr/>
        </p:nvGrpSpPr>
        <p:grpSpPr>
          <a:xfrm>
            <a:off x="688549" y="685445"/>
            <a:ext cx="11163388" cy="5725893"/>
            <a:chOff x="688549" y="685445"/>
            <a:chExt cx="11163388" cy="5725893"/>
          </a:xfrm>
        </p:grpSpPr>
        <p:pic>
          <p:nvPicPr>
            <p:cNvPr id="6" name="그림 5"/>
            <p:cNvPicPr>
              <a:picLocks noChangeAspect="1"/>
            </p:cNvPicPr>
            <p:nvPr/>
          </p:nvPicPr>
          <p:blipFill>
            <a:blip r:embed="rId3"/>
            <a:stretch>
              <a:fillRect/>
            </a:stretch>
          </p:blipFill>
          <p:spPr>
            <a:xfrm>
              <a:off x="9334499" y="1040469"/>
              <a:ext cx="1184477" cy="834359"/>
            </a:xfrm>
            <a:prstGeom prst="rect">
              <a:avLst/>
            </a:prstGeom>
          </p:spPr>
        </p:pic>
        <p:sp>
          <p:nvSpPr>
            <p:cNvPr id="8" name="TextBox 7"/>
            <p:cNvSpPr txBox="1"/>
            <p:nvPr/>
          </p:nvSpPr>
          <p:spPr>
            <a:xfrm>
              <a:off x="9334499" y="792689"/>
              <a:ext cx="1218667" cy="400110"/>
            </a:xfrm>
            <a:prstGeom prst="rect">
              <a:avLst/>
            </a:prstGeom>
            <a:noFill/>
          </p:spPr>
          <p:txBody>
            <a:bodyPr wrap="none" rtlCol="0">
              <a:spAutoFit/>
            </a:bodyPr>
            <a:lstStyle/>
            <a:p>
              <a:pPr algn="ctr"/>
              <a:r>
                <a:rPr lang="en-US" altLang="ko-KR" sz="2000" b="1" dirty="0">
                  <a:latin typeface="Calibri" panose="020F0502020204030204" pitchFamily="34" charset="0"/>
                  <a:ea typeface="Calibri" panose="020F0502020204030204" pitchFamily="34" charset="0"/>
                  <a:cs typeface="Calibri" panose="020F0502020204030204" pitchFamily="34" charset="0"/>
                </a:rPr>
                <a:t>**Note**</a:t>
              </a:r>
              <a:endParaRPr lang="ko-KR" altLang="en-US" sz="2000" b="1" dirty="0">
                <a:latin typeface="Calibri" panose="020F0502020204030204" pitchFamily="34" charset="0"/>
                <a:cs typeface="Calibri" panose="020F0502020204030204" pitchFamily="34" charset="0"/>
              </a:endParaRPr>
            </a:p>
          </p:txBody>
        </p:sp>
        <p:pic>
          <p:nvPicPr>
            <p:cNvPr id="9" name="그림 8">
              <a:extLst>
                <a:ext uri="{FF2B5EF4-FFF2-40B4-BE49-F238E27FC236}">
                  <a16:creationId xmlns:a16="http://schemas.microsoft.com/office/drawing/2014/main" id="{5DA3B271-0297-BCD3-553B-6804587BF930}"/>
                </a:ext>
              </a:extLst>
            </p:cNvPr>
            <p:cNvPicPr>
              <a:picLocks noChangeAspect="1"/>
            </p:cNvPicPr>
            <p:nvPr/>
          </p:nvPicPr>
          <p:blipFill rotWithShape="1">
            <a:blip r:embed="rId4">
              <a:clrChange>
                <a:clrFrom>
                  <a:srgbClr val="FFFFFF"/>
                </a:clrFrom>
                <a:clrTo>
                  <a:srgbClr val="FFFFFF">
                    <a:alpha val="0"/>
                  </a:srgbClr>
                </a:clrTo>
              </a:clrChange>
            </a:blip>
            <a:srcRect t="1992"/>
            <a:stretch/>
          </p:blipFill>
          <p:spPr>
            <a:xfrm rot="16200000">
              <a:off x="3072611" y="-1698617"/>
              <a:ext cx="5725893" cy="10494017"/>
            </a:xfrm>
            <a:prstGeom prst="rect">
              <a:avLst/>
            </a:prstGeom>
          </p:spPr>
        </p:pic>
        <p:pic>
          <p:nvPicPr>
            <p:cNvPr id="10" name="그림 9">
              <a:extLst>
                <a:ext uri="{FF2B5EF4-FFF2-40B4-BE49-F238E27FC236}">
                  <a16:creationId xmlns:a16="http://schemas.microsoft.com/office/drawing/2014/main" id="{0C8A4BCD-BE95-1E9B-8C19-5345F0C32C41}"/>
                </a:ext>
              </a:extLst>
            </p:cNvPr>
            <p:cNvPicPr>
              <a:picLocks noChangeAspect="1"/>
            </p:cNvPicPr>
            <p:nvPr/>
          </p:nvPicPr>
          <p:blipFill>
            <a:blip r:embed="rId5"/>
            <a:stretch>
              <a:fillRect/>
            </a:stretch>
          </p:blipFill>
          <p:spPr>
            <a:xfrm rot="16200000">
              <a:off x="10601642" y="4790244"/>
              <a:ext cx="1626728" cy="873862"/>
            </a:xfrm>
            <a:prstGeom prst="rect">
              <a:avLst/>
            </a:prstGeom>
          </p:spPr>
        </p:pic>
        <p:sp>
          <p:nvSpPr>
            <p:cNvPr id="13" name="TextBox 12">
              <a:extLst>
                <a:ext uri="{FF2B5EF4-FFF2-40B4-BE49-F238E27FC236}">
                  <a16:creationId xmlns:a16="http://schemas.microsoft.com/office/drawing/2014/main" id="{D5DA586E-0588-FB7B-AFB9-D5FF737ECC76}"/>
                </a:ext>
              </a:extLst>
            </p:cNvPr>
            <p:cNvSpPr txBox="1"/>
            <p:nvPr/>
          </p:nvSpPr>
          <p:spPr>
            <a:xfrm>
              <a:off x="4017020" y="863823"/>
              <a:ext cx="5193655" cy="1015663"/>
            </a:xfrm>
            <a:prstGeom prst="rect">
              <a:avLst/>
            </a:prstGeom>
            <a:noFill/>
          </p:spPr>
          <p:txBody>
            <a:bodyPr wrap="square" rtlCol="0">
              <a:spAutoFit/>
            </a:bodyPr>
            <a:lstStyle/>
            <a:p>
              <a:pPr algn="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Polluted Urban (12 sites) </a:t>
              </a:r>
            </a:p>
            <a:p>
              <a:pPr algn="r"/>
              <a:r>
                <a:rPr lang="en-US" sz="2000" b="1" dirty="0">
                  <a:solidFill>
                    <a:srgbClr val="008000"/>
                  </a:solidFill>
                  <a:latin typeface="Calibri" panose="020F0502020204030204" pitchFamily="34" charset="0"/>
                  <a:ea typeface="Calibri" panose="020F0502020204030204" pitchFamily="34" charset="0"/>
                  <a:cs typeface="Calibri" panose="020F0502020204030204" pitchFamily="34" charset="0"/>
                </a:rPr>
                <a:t>Urban/Suburban (41 sites)</a:t>
              </a:r>
            </a:p>
            <a:p>
              <a:pPr algn="r"/>
              <a:r>
                <a:rPr lang="en-US" sz="2000" b="1" dirty="0">
                  <a:solidFill>
                    <a:srgbClr val="0000FF"/>
                  </a:solidFill>
                  <a:latin typeface="Calibri" panose="020F0502020204030204" pitchFamily="34" charset="0"/>
                  <a:ea typeface="Calibri" panose="020F0502020204030204" pitchFamily="34" charset="0"/>
                  <a:cs typeface="Calibri" panose="020F0502020204030204" pitchFamily="34" charset="0"/>
                </a:rPr>
                <a:t>Rural/Background (13 sites)</a:t>
              </a:r>
            </a:p>
          </p:txBody>
        </p:sp>
      </p:grpSp>
      <p:sp>
        <p:nvSpPr>
          <p:cNvPr id="2" name="TextBox 1">
            <a:extLst>
              <a:ext uri="{FF2B5EF4-FFF2-40B4-BE49-F238E27FC236}">
                <a16:creationId xmlns:a16="http://schemas.microsoft.com/office/drawing/2014/main" id="{F172D8C7-5819-428B-A083-E05B5AEB18B0}"/>
              </a:ext>
            </a:extLst>
          </p:cNvPr>
          <p:cNvSpPr txBox="1"/>
          <p:nvPr/>
        </p:nvSpPr>
        <p:spPr>
          <a:xfrm>
            <a:off x="417660" y="6381880"/>
            <a:ext cx="11085792" cy="369332"/>
          </a:xfrm>
          <a:prstGeom prst="rect">
            <a:avLst/>
          </a:prstGeom>
          <a:noFill/>
        </p:spPr>
        <p:txBody>
          <a:bodyPr wrap="none" rtlCol="0">
            <a:spAutoFit/>
          </a:bodyPr>
          <a:lstStyle/>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Urban/Suburban stations with substantial biogenic precursor emissions often show higher HCHO concentrations. </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5230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txBox="1">
            <a:spLocks/>
          </p:cNvSpPr>
          <p:nvPr/>
        </p:nvSpPr>
        <p:spPr>
          <a:xfrm>
            <a:off x="0" y="0"/>
            <a:ext cx="12192000" cy="597780"/>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Monthly Variation of HCHO Vertical Column Density</a:t>
            </a:r>
            <a:endParaRPr lang="ko-KR" altLang="en-US" sz="2800" b="1" dirty="0">
              <a:latin typeface="Calibri" pitchFamily="34" charset="0"/>
              <a:cs typeface="Calibri" pitchFamily="34" charset="0"/>
            </a:endParaRPr>
          </a:p>
        </p:txBody>
      </p:sp>
      <p:grpSp>
        <p:nvGrpSpPr>
          <p:cNvPr id="4" name="그룹 3"/>
          <p:cNvGrpSpPr/>
          <p:nvPr/>
        </p:nvGrpSpPr>
        <p:grpSpPr>
          <a:xfrm>
            <a:off x="1390523" y="859202"/>
            <a:ext cx="10089445" cy="5139596"/>
            <a:chOff x="1390523" y="859202"/>
            <a:chExt cx="10089445" cy="5139596"/>
          </a:xfrm>
        </p:grpSpPr>
        <p:grpSp>
          <p:nvGrpSpPr>
            <p:cNvPr id="9" name="그룹 8">
              <a:extLst>
                <a:ext uri="{FF2B5EF4-FFF2-40B4-BE49-F238E27FC236}">
                  <a16:creationId xmlns:a16="http://schemas.microsoft.com/office/drawing/2014/main" id="{AF2F4B43-3966-532D-030D-10345A14EC10}"/>
                </a:ext>
              </a:extLst>
            </p:cNvPr>
            <p:cNvGrpSpPr/>
            <p:nvPr/>
          </p:nvGrpSpPr>
          <p:grpSpPr>
            <a:xfrm>
              <a:off x="1390523" y="859202"/>
              <a:ext cx="9100693" cy="5139596"/>
              <a:chOff x="923308" y="10063341"/>
              <a:chExt cx="12198260" cy="7218055"/>
            </a:xfrm>
          </p:grpSpPr>
          <p:pic>
            <p:nvPicPr>
              <p:cNvPr id="14" name="그림 13">
                <a:extLst>
                  <a:ext uri="{FF2B5EF4-FFF2-40B4-BE49-F238E27FC236}">
                    <a16:creationId xmlns:a16="http://schemas.microsoft.com/office/drawing/2014/main" id="{12380881-9722-8690-8E88-F6A04ED1032E}"/>
                  </a:ext>
                </a:extLst>
              </p:cNvPr>
              <p:cNvPicPr>
                <a:picLocks noChangeAspect="1"/>
              </p:cNvPicPr>
              <p:nvPr/>
            </p:nvPicPr>
            <p:blipFill>
              <a:blip r:embed="rId3"/>
              <a:stretch>
                <a:fillRect/>
              </a:stretch>
            </p:blipFill>
            <p:spPr>
              <a:xfrm>
                <a:off x="923308" y="10063341"/>
                <a:ext cx="12198260" cy="7218055"/>
              </a:xfrm>
              <a:prstGeom prst="rect">
                <a:avLst/>
              </a:prstGeom>
            </p:spPr>
          </p:pic>
          <p:sp>
            <p:nvSpPr>
              <p:cNvPr id="15" name="TextBox 14">
                <a:extLst>
                  <a:ext uri="{FF2B5EF4-FFF2-40B4-BE49-F238E27FC236}">
                    <a16:creationId xmlns:a16="http://schemas.microsoft.com/office/drawing/2014/main" id="{D5DA586E-0588-FB7B-AFB9-D5FF737ECC76}"/>
                  </a:ext>
                </a:extLst>
              </p:cNvPr>
              <p:cNvSpPr txBox="1"/>
              <p:nvPr/>
            </p:nvSpPr>
            <p:spPr>
              <a:xfrm>
                <a:off x="9019463" y="10257620"/>
                <a:ext cx="3795563" cy="1296726"/>
              </a:xfrm>
              <a:prstGeom prst="rect">
                <a:avLst/>
              </a:prstGeom>
              <a:noFill/>
            </p:spPr>
            <p:txBody>
              <a:bodyPr wrap="none" rtlCol="0">
                <a:spAutoFit/>
              </a:bodyPr>
              <a:lstStyle/>
              <a:p>
                <a:pPr algn="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Polluted Urban (12 sites)</a:t>
                </a:r>
              </a:p>
              <a:p>
                <a:pPr algn="r"/>
                <a:r>
                  <a:rPr lang="en-US" b="1" dirty="0">
                    <a:solidFill>
                      <a:srgbClr val="008000"/>
                    </a:solidFill>
                    <a:latin typeface="Calibri" panose="020F0502020204030204" pitchFamily="34" charset="0"/>
                    <a:ea typeface="Calibri" panose="020F0502020204030204" pitchFamily="34" charset="0"/>
                    <a:cs typeface="Calibri" panose="020F0502020204030204" pitchFamily="34" charset="0"/>
                  </a:rPr>
                  <a:t>Urban/Suburban (41 sites)</a:t>
                </a:r>
              </a:p>
              <a:p>
                <a:pPr algn="r"/>
                <a:r>
                  <a:rPr lang="en-US" b="1" dirty="0">
                    <a:solidFill>
                      <a:srgbClr val="0000FF"/>
                    </a:solidFill>
                    <a:latin typeface="Calibri" panose="020F0502020204030204" pitchFamily="34" charset="0"/>
                    <a:ea typeface="Calibri" panose="020F0502020204030204" pitchFamily="34" charset="0"/>
                    <a:cs typeface="Calibri" panose="020F0502020204030204" pitchFamily="34" charset="0"/>
                  </a:rPr>
                  <a:t>Rural/Background (13 sites)</a:t>
                </a:r>
              </a:p>
            </p:txBody>
          </p:sp>
        </p:grpSp>
        <p:sp>
          <p:nvSpPr>
            <p:cNvPr id="16" name="TextBox 15"/>
            <p:cNvSpPr txBox="1"/>
            <p:nvPr/>
          </p:nvSpPr>
          <p:spPr>
            <a:xfrm>
              <a:off x="10410444" y="906098"/>
              <a:ext cx="1069524" cy="369332"/>
            </a:xfrm>
            <a:prstGeom prst="rect">
              <a:avLst/>
            </a:prstGeom>
            <a:noFill/>
          </p:spPr>
          <p:txBody>
            <a:bodyPr wrap="none" rtlCol="0">
              <a:spAutoFit/>
            </a:bodyPr>
            <a:lstStyle/>
            <a:p>
              <a:r>
                <a:rPr lang="en-US" altLang="ko-KR" b="1" dirty="0">
                  <a:latin typeface="Calibri" panose="020F0502020204030204" pitchFamily="34" charset="0"/>
                  <a:ea typeface="Calibri" panose="020F0502020204030204" pitchFamily="34" charset="0"/>
                  <a:cs typeface="Calibri" panose="020F0502020204030204" pitchFamily="34" charset="0"/>
                </a:rPr>
                <a:t>N.H. only</a:t>
              </a:r>
              <a:endParaRPr lang="ko-KR" altLang="en-US" b="1" dirty="0">
                <a:latin typeface="Calibri" panose="020F0502020204030204" pitchFamily="34" charset="0"/>
                <a:cs typeface="Calibri" panose="020F0502020204030204" pitchFamily="34" charset="0"/>
              </a:endParaRPr>
            </a:p>
          </p:txBody>
        </p:sp>
      </p:grpSp>
      <p:sp>
        <p:nvSpPr>
          <p:cNvPr id="2" name="TextBox 1">
            <a:extLst>
              <a:ext uri="{FF2B5EF4-FFF2-40B4-BE49-F238E27FC236}">
                <a16:creationId xmlns:a16="http://schemas.microsoft.com/office/drawing/2014/main" id="{A841EFA3-FB95-4677-B2C8-D2C33FADB887}"/>
              </a:ext>
            </a:extLst>
          </p:cNvPr>
          <p:cNvSpPr txBox="1"/>
          <p:nvPr/>
        </p:nvSpPr>
        <p:spPr>
          <a:xfrm>
            <a:off x="640080" y="6045694"/>
            <a:ext cx="11052047" cy="646331"/>
          </a:xfrm>
          <a:prstGeom prst="rect">
            <a:avLst/>
          </a:prstGeom>
          <a:noFill/>
        </p:spPr>
        <p:txBody>
          <a:bodyPr wrap="square" rtlCol="0">
            <a:spAutoFit/>
          </a:bodyPr>
          <a:lstStyle/>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A clear seasonal variation in HCHO VCDs across all environmental categories in the Northern Hemisphere, characterized by a distinct increase during summer and a decrease in winter.</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63680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1"/>
          <p:cNvSpPr txBox="1">
            <a:spLocks/>
          </p:cNvSpPr>
          <p:nvPr/>
        </p:nvSpPr>
        <p:spPr>
          <a:xfrm>
            <a:off x="0" y="0"/>
            <a:ext cx="12192000" cy="596900"/>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Diurnal Variation of HCHO Vertical Column Density</a:t>
            </a:r>
            <a:endParaRPr lang="ko-KR" altLang="en-US" sz="2800" b="1" dirty="0">
              <a:latin typeface="Calibri" pitchFamily="34" charset="0"/>
              <a:cs typeface="Calibri" pitchFamily="34" charset="0"/>
            </a:endParaRPr>
          </a:p>
        </p:txBody>
      </p:sp>
      <p:pic>
        <p:nvPicPr>
          <p:cNvPr id="2" name="그림 1"/>
          <p:cNvPicPr>
            <a:picLocks noChangeAspect="1"/>
          </p:cNvPicPr>
          <p:nvPr/>
        </p:nvPicPr>
        <p:blipFill>
          <a:blip r:embed="rId3"/>
          <a:stretch>
            <a:fillRect/>
          </a:stretch>
        </p:blipFill>
        <p:spPr>
          <a:xfrm>
            <a:off x="1425938" y="793350"/>
            <a:ext cx="8638558" cy="5063385"/>
          </a:xfrm>
          <a:prstGeom prst="rect">
            <a:avLst/>
          </a:prstGeom>
        </p:spPr>
      </p:pic>
      <p:sp>
        <p:nvSpPr>
          <p:cNvPr id="4" name="TextBox 3">
            <a:extLst>
              <a:ext uri="{FF2B5EF4-FFF2-40B4-BE49-F238E27FC236}">
                <a16:creationId xmlns:a16="http://schemas.microsoft.com/office/drawing/2014/main" id="{DF83DD6D-78FE-4224-B36C-8240BD52BB29}"/>
              </a:ext>
            </a:extLst>
          </p:cNvPr>
          <p:cNvSpPr txBox="1"/>
          <p:nvPr/>
        </p:nvSpPr>
        <p:spPr>
          <a:xfrm>
            <a:off x="10021824" y="730003"/>
            <a:ext cx="1069524" cy="369332"/>
          </a:xfrm>
          <a:prstGeom prst="rect">
            <a:avLst/>
          </a:prstGeom>
          <a:noFill/>
        </p:spPr>
        <p:txBody>
          <a:bodyPr wrap="none" rtlCol="0">
            <a:spAutoFit/>
          </a:bodyPr>
          <a:lstStyle/>
          <a:p>
            <a:r>
              <a:rPr lang="en-US" altLang="ko-KR" b="1" dirty="0">
                <a:latin typeface="Calibri" panose="020F0502020204030204" pitchFamily="34" charset="0"/>
                <a:ea typeface="Calibri" panose="020F0502020204030204" pitchFamily="34" charset="0"/>
                <a:cs typeface="Calibri" panose="020F0502020204030204" pitchFamily="34" charset="0"/>
              </a:rPr>
              <a:t>N.H. only</a:t>
            </a:r>
            <a:endParaRPr lang="ko-KR" altLang="en-US"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06E0C32-72C7-4BA3-9A88-F97475B5F3D0}"/>
              </a:ext>
            </a:extLst>
          </p:cNvPr>
          <p:cNvSpPr txBox="1"/>
          <p:nvPr/>
        </p:nvSpPr>
        <p:spPr>
          <a:xfrm>
            <a:off x="323088" y="5894828"/>
            <a:ext cx="11661648" cy="923330"/>
          </a:xfrm>
          <a:prstGeom prst="rect">
            <a:avLst/>
          </a:prstGeom>
          <a:noFill/>
        </p:spPr>
        <p:txBody>
          <a:bodyPr wrap="square" rtlCol="0">
            <a:spAutoFit/>
          </a:bodyPr>
          <a:lstStyle/>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The diurnal variation of HCHO VCD can be characterized by a general increase in the morning, followed by elevated levels persisting in the afternoon due to HCHO photochemical production from VOC oxidation after sunrise, but with exceptions during winter and at Rural/Background stations.</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3418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txBox="1">
            <a:spLocks/>
          </p:cNvSpPr>
          <p:nvPr/>
        </p:nvSpPr>
        <p:spPr>
          <a:xfrm>
            <a:off x="0" y="-3524"/>
            <a:ext cx="12192000" cy="549314"/>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Relationship bet. NO</a:t>
            </a:r>
            <a:r>
              <a:rPr lang="en-US"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3200" b="1" dirty="0">
                <a:latin typeface="Calibri" panose="020F0502020204030204" pitchFamily="34" charset="0"/>
                <a:ea typeface="Calibri" panose="020F0502020204030204" pitchFamily="34" charset="0"/>
                <a:cs typeface="Calibri" panose="020F0502020204030204" pitchFamily="34" charset="0"/>
              </a:rPr>
              <a:t> and HCHO Vertical Column Densities</a:t>
            </a:r>
            <a:endParaRPr lang="ko-KR" altLang="en-US" sz="2800" b="1" dirty="0">
              <a:latin typeface="Calibri" pitchFamily="34" charset="0"/>
              <a:cs typeface="Calibri" pitchFamily="34" charset="0"/>
            </a:endParaRPr>
          </a:p>
        </p:txBody>
      </p:sp>
      <p:sp>
        <p:nvSpPr>
          <p:cNvPr id="11" name="직사각형 10"/>
          <p:cNvSpPr/>
          <p:nvPr/>
        </p:nvSpPr>
        <p:spPr>
          <a:xfrm>
            <a:off x="145413" y="661886"/>
            <a:ext cx="2830327" cy="400110"/>
          </a:xfrm>
          <a:prstGeom prst="rect">
            <a:avLst/>
          </a:prstGeom>
        </p:spPr>
        <p:txBody>
          <a:bodyPr wrap="none">
            <a:spAutoFit/>
          </a:bodyPr>
          <a:lstStyle/>
          <a:p>
            <a:pPr algn="ctr">
              <a:lnSpc>
                <a:spcPct val="100000"/>
              </a:lnSpc>
            </a:pPr>
            <a:r>
              <a:rPr lang="en-ZA" altLang="ko-KR" sz="2000" b="1" dirty="0">
                <a:latin typeface="Calibri" panose="020F0502020204030204" pitchFamily="34" charset="0"/>
                <a:ea typeface="Calibri" panose="020F0502020204030204" pitchFamily="34" charset="0"/>
                <a:cs typeface="Calibri" panose="020F0502020204030204" pitchFamily="34" charset="0"/>
              </a:rPr>
              <a:t>HCHO-to-NO</a:t>
            </a:r>
            <a:r>
              <a:rPr lang="en-ZA" altLang="ko-KR" sz="2000" b="1" baseline="-25000" dirty="0">
                <a:latin typeface="Calibri" panose="020F0502020204030204" pitchFamily="34" charset="0"/>
                <a:ea typeface="Calibri" panose="020F0502020204030204" pitchFamily="34" charset="0"/>
                <a:cs typeface="Calibri" panose="020F0502020204030204" pitchFamily="34" charset="0"/>
              </a:rPr>
              <a:t>2</a:t>
            </a:r>
            <a:r>
              <a:rPr lang="en-ZA" altLang="ko-KR" sz="2000" b="1" dirty="0">
                <a:latin typeface="Calibri" panose="020F0502020204030204" pitchFamily="34" charset="0"/>
                <a:ea typeface="Calibri" panose="020F0502020204030204" pitchFamily="34" charset="0"/>
                <a:cs typeface="Calibri" panose="020F0502020204030204" pitchFamily="34" charset="0"/>
              </a:rPr>
              <a:t> ratio (FNR)</a:t>
            </a:r>
            <a:endParaRPr lang="ko-KR" altLang="en-US" sz="1400" b="1" dirty="0">
              <a:latin typeface="Calibri" pitchFamily="34" charset="0"/>
              <a:cs typeface="Calibri" pitchFamily="34" charset="0"/>
            </a:endParaRPr>
          </a:p>
        </p:txBody>
      </p:sp>
      <p:pic>
        <p:nvPicPr>
          <p:cNvPr id="3" name="그림 2">
            <a:extLst>
              <a:ext uri="{FF2B5EF4-FFF2-40B4-BE49-F238E27FC236}">
                <a16:creationId xmlns:a16="http://schemas.microsoft.com/office/drawing/2014/main" id="{89FCB08F-306C-4239-8FB9-F911C8E97E51}"/>
              </a:ext>
            </a:extLst>
          </p:cNvPr>
          <p:cNvPicPr>
            <a:picLocks noChangeAspect="1"/>
          </p:cNvPicPr>
          <p:nvPr/>
        </p:nvPicPr>
        <p:blipFill>
          <a:blip r:embed="rId3"/>
          <a:stretch>
            <a:fillRect/>
          </a:stretch>
        </p:blipFill>
        <p:spPr>
          <a:xfrm>
            <a:off x="487501" y="1061996"/>
            <a:ext cx="7112488" cy="5547980"/>
          </a:xfrm>
          <a:prstGeom prst="rect">
            <a:avLst/>
          </a:prstGeom>
        </p:spPr>
      </p:pic>
      <p:sp>
        <p:nvSpPr>
          <p:cNvPr id="4" name="직사각형 3">
            <a:extLst>
              <a:ext uri="{FF2B5EF4-FFF2-40B4-BE49-F238E27FC236}">
                <a16:creationId xmlns:a16="http://schemas.microsoft.com/office/drawing/2014/main" id="{BB9A5FF4-260F-4ED1-ABF0-FA20005A8B64}"/>
              </a:ext>
            </a:extLst>
          </p:cNvPr>
          <p:cNvSpPr/>
          <p:nvPr/>
        </p:nvSpPr>
        <p:spPr>
          <a:xfrm>
            <a:off x="7599989" y="1270939"/>
            <a:ext cx="4336290" cy="3970318"/>
          </a:xfrm>
          <a:prstGeom prst="rect">
            <a:avLst/>
          </a:prstGeom>
        </p:spPr>
        <p:txBody>
          <a:bodyPr wrap="square">
            <a:spAutoFit/>
          </a:bodyPr>
          <a:lstStyle/>
          <a:p>
            <a:pPr marL="285750" indent="-285750" algn="just">
              <a:buFont typeface="Arial" panose="020B0604020202020204" pitchFamily="34" charset="0"/>
              <a:buChar char="•"/>
            </a:pPr>
            <a:r>
              <a:rPr lang="en-US" altLang="ko-KR" dirty="0">
                <a:solidFill>
                  <a:srgbClr val="000000"/>
                </a:solidFill>
                <a:latin typeface="Calibri" panose="020F0502020204030204" pitchFamily="34" charset="0"/>
                <a:ea typeface="Calibri" panose="020F0502020204030204" pitchFamily="34" charset="0"/>
                <a:cs typeface="Calibri" panose="020F0502020204030204" pitchFamily="34" charset="0"/>
              </a:rPr>
              <a:t>Most </a:t>
            </a:r>
            <a:r>
              <a:rPr lang="en-US" altLang="ko-KR" b="1" dirty="0">
                <a:solidFill>
                  <a:srgbClr val="000000"/>
                </a:solidFill>
                <a:latin typeface="Calibri" panose="020F0502020204030204" pitchFamily="34" charset="0"/>
                <a:ea typeface="Calibri" panose="020F0502020204030204" pitchFamily="34" charset="0"/>
                <a:cs typeface="Calibri" panose="020F0502020204030204" pitchFamily="34" charset="0"/>
              </a:rPr>
              <a:t>Polluted Urban stations </a:t>
            </a:r>
            <a:r>
              <a:rPr lang="en-US" altLang="ko-KR" dirty="0">
                <a:solidFill>
                  <a:srgbClr val="000000"/>
                </a:solidFill>
                <a:latin typeface="Calibri" panose="020F0502020204030204" pitchFamily="34" charset="0"/>
                <a:ea typeface="Calibri" panose="020F0502020204030204" pitchFamily="34" charset="0"/>
                <a:cs typeface="Calibri" panose="020F0502020204030204" pitchFamily="34" charset="0"/>
              </a:rPr>
              <a:t>exhibit FNR values less than 1, with an average of 0.64 (±0.05); </a:t>
            </a:r>
            <a:r>
              <a:rPr lang="en-US" altLang="ko-KR" dirty="0">
                <a:latin typeface="Calibri" panose="020F0502020204030204" pitchFamily="34" charset="0"/>
                <a:ea typeface="Calibri" panose="020F0502020204030204" pitchFamily="34" charset="0"/>
                <a:cs typeface="Calibri" panose="020F0502020204030204" pitchFamily="34" charset="0"/>
              </a:rPr>
              <a:t>a VOC-sensitive regime.</a:t>
            </a:r>
          </a:p>
          <a:p>
            <a:pPr marL="285750" indent="-285750" algn="just">
              <a:buFont typeface="Arial" panose="020B0604020202020204" pitchFamily="34" charset="0"/>
              <a:buChar char="•"/>
            </a:pPr>
            <a:endParaRPr lang="en-US" altLang="ko-KR"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The average FNRs over </a:t>
            </a:r>
            <a:r>
              <a:rPr lang="en-US" altLang="ko-KR" b="1" dirty="0">
                <a:latin typeface="Calibri" panose="020F0502020204030204" pitchFamily="34" charset="0"/>
                <a:ea typeface="Calibri" panose="020F0502020204030204" pitchFamily="34" charset="0"/>
                <a:cs typeface="Calibri" panose="020F0502020204030204" pitchFamily="34" charset="0"/>
              </a:rPr>
              <a:t>Urban/Suburban stations and Rural/Background stations </a:t>
            </a:r>
            <a:r>
              <a:rPr lang="en-US" altLang="ko-KR" dirty="0">
                <a:latin typeface="Calibri" panose="020F0502020204030204" pitchFamily="34" charset="0"/>
                <a:ea typeface="Calibri" panose="020F0502020204030204" pitchFamily="34" charset="0"/>
                <a:cs typeface="Calibri" panose="020F0502020204030204" pitchFamily="34" charset="0"/>
              </a:rPr>
              <a:t>are 1.12 (±0.05) and 1.71 (±0.18), respectively, which are higher than those at Polluted Urban stations due to limited anthropogenic NOx emissions: transitional regime (e.g., 1 &lt; FNR &lt; 3), where these stations can shift between NOx-sensitive and VOC-sensitive regimes depending on the time of day and season.  </a:t>
            </a:r>
            <a:endParaRPr lang="ko-KR" altLang="ko-K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5805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txBox="1">
            <a:spLocks/>
          </p:cNvSpPr>
          <p:nvPr/>
        </p:nvSpPr>
        <p:spPr>
          <a:xfrm>
            <a:off x="0" y="0"/>
            <a:ext cx="12192000" cy="501650"/>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ZA" altLang="ko-KR" sz="3200" b="1" dirty="0">
                <a:latin typeface="Calibri" panose="020F0502020204030204" pitchFamily="34" charset="0"/>
                <a:ea typeface="Calibri" panose="020F0502020204030204" pitchFamily="34" charset="0"/>
                <a:cs typeface="Calibri" panose="020F0502020204030204" pitchFamily="34" charset="0"/>
              </a:rPr>
              <a:t>Monthly variations of HCHO-to-NO</a:t>
            </a:r>
            <a:r>
              <a:rPr lang="en-ZA"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ZA" altLang="ko-KR" sz="3200" b="1" dirty="0">
                <a:latin typeface="Calibri" panose="020F0502020204030204" pitchFamily="34" charset="0"/>
                <a:ea typeface="Calibri" panose="020F0502020204030204" pitchFamily="34" charset="0"/>
                <a:cs typeface="Calibri" panose="020F0502020204030204" pitchFamily="34" charset="0"/>
              </a:rPr>
              <a:t> ratio (FNR)</a:t>
            </a:r>
            <a:endParaRPr lang="ko-KR" altLang="en-US" sz="2000" b="1" dirty="0">
              <a:latin typeface="Calibri" pitchFamily="34" charset="0"/>
              <a:cs typeface="Calibri" pitchFamily="34" charset="0"/>
            </a:endParaRPr>
          </a:p>
        </p:txBody>
      </p:sp>
      <p:pic>
        <p:nvPicPr>
          <p:cNvPr id="6" name="그림 5"/>
          <p:cNvPicPr>
            <a:picLocks noChangeAspect="1"/>
          </p:cNvPicPr>
          <p:nvPr/>
        </p:nvPicPr>
        <p:blipFill>
          <a:blip r:embed="rId3"/>
          <a:stretch>
            <a:fillRect/>
          </a:stretch>
        </p:blipFill>
        <p:spPr>
          <a:xfrm>
            <a:off x="496013" y="501650"/>
            <a:ext cx="10837423" cy="5720520"/>
          </a:xfrm>
          <a:prstGeom prst="rect">
            <a:avLst/>
          </a:prstGeom>
        </p:spPr>
      </p:pic>
      <p:sp>
        <p:nvSpPr>
          <p:cNvPr id="2" name="TextBox 1">
            <a:extLst>
              <a:ext uri="{FF2B5EF4-FFF2-40B4-BE49-F238E27FC236}">
                <a16:creationId xmlns:a16="http://schemas.microsoft.com/office/drawing/2014/main" id="{80623EE2-8F99-4F91-AC8A-88DA3810F731}"/>
              </a:ext>
            </a:extLst>
          </p:cNvPr>
          <p:cNvSpPr txBox="1"/>
          <p:nvPr/>
        </p:nvSpPr>
        <p:spPr>
          <a:xfrm>
            <a:off x="188976" y="6222170"/>
            <a:ext cx="11698224" cy="646331"/>
          </a:xfrm>
          <a:prstGeom prst="rect">
            <a:avLst/>
          </a:prstGeom>
          <a:noFill/>
        </p:spPr>
        <p:txBody>
          <a:bodyPr wrap="square" rtlCol="0">
            <a:spAutoFit/>
          </a:bodyPr>
          <a:lstStyle/>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Since NO</a:t>
            </a:r>
            <a:r>
              <a:rPr lang="en-US" altLang="ko-KR" baseline="-25000" dirty="0">
                <a:latin typeface="Calibri" panose="020F0502020204030204" pitchFamily="34" charset="0"/>
                <a:ea typeface="Calibri" panose="020F0502020204030204" pitchFamily="34" charset="0"/>
                <a:cs typeface="Calibri" panose="020F0502020204030204" pitchFamily="34" charset="0"/>
              </a:rPr>
              <a:t>2</a:t>
            </a:r>
            <a:r>
              <a:rPr lang="en-US" altLang="ko-KR" dirty="0">
                <a:latin typeface="Calibri" panose="020F0502020204030204" pitchFamily="34" charset="0"/>
                <a:ea typeface="Calibri" panose="020F0502020204030204" pitchFamily="34" charset="0"/>
                <a:cs typeface="Calibri" panose="020F0502020204030204" pitchFamily="34" charset="0"/>
              </a:rPr>
              <a:t> and HCHO VCDs generally exhibit antiphase seasonal variation (i.e., NO</a:t>
            </a:r>
            <a:r>
              <a:rPr lang="en-US" altLang="ko-KR" baseline="-25000" dirty="0">
                <a:latin typeface="Calibri" panose="020F0502020204030204" pitchFamily="34" charset="0"/>
                <a:ea typeface="Calibri" panose="020F0502020204030204" pitchFamily="34" charset="0"/>
                <a:cs typeface="Calibri" panose="020F0502020204030204" pitchFamily="34" charset="0"/>
              </a:rPr>
              <a:t>2</a:t>
            </a:r>
            <a:r>
              <a:rPr lang="en-US" altLang="ko-KR" dirty="0">
                <a:latin typeface="Calibri" panose="020F0502020204030204" pitchFamily="34" charset="0"/>
                <a:ea typeface="Calibri" panose="020F0502020204030204" pitchFamily="34" charset="0"/>
                <a:cs typeface="Calibri" panose="020F0502020204030204" pitchFamily="34" charset="0"/>
              </a:rPr>
              <a:t> VCDs increase in winter, while HCHO VCDs increase in summer), FNRs show a prominent increase during summer across all environmental categories.</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6976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1"/>
          <p:cNvSpPr txBox="1">
            <a:spLocks/>
          </p:cNvSpPr>
          <p:nvPr/>
        </p:nvSpPr>
        <p:spPr>
          <a:xfrm>
            <a:off x="0" y="0"/>
            <a:ext cx="12192000" cy="515257"/>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   NO</a:t>
            </a:r>
            <a:r>
              <a:rPr lang="en-US"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3200" b="1" dirty="0">
                <a:latin typeface="Calibri" panose="020F0502020204030204" pitchFamily="34" charset="0"/>
                <a:ea typeface="Calibri" panose="020F0502020204030204" pitchFamily="34" charset="0"/>
                <a:cs typeface="Calibri" panose="020F0502020204030204" pitchFamily="34" charset="0"/>
              </a:rPr>
              <a:t> and HCHO VCDs: Pandora vs. TROPOMI</a:t>
            </a:r>
            <a:endParaRPr lang="ko-KR" altLang="en-US" sz="2800" b="1" dirty="0">
              <a:latin typeface="Calibri" pitchFamily="34" charset="0"/>
              <a:cs typeface="Calibri" pitchFamily="34" charset="0"/>
            </a:endParaRPr>
          </a:p>
        </p:txBody>
      </p:sp>
      <p:grpSp>
        <p:nvGrpSpPr>
          <p:cNvPr id="171" name="그룹 170"/>
          <p:cNvGrpSpPr/>
          <p:nvPr/>
        </p:nvGrpSpPr>
        <p:grpSpPr>
          <a:xfrm>
            <a:off x="72699" y="567587"/>
            <a:ext cx="5711244" cy="6196561"/>
            <a:chOff x="72699" y="567587"/>
            <a:chExt cx="5711244" cy="6196561"/>
          </a:xfrm>
        </p:grpSpPr>
        <p:grpSp>
          <p:nvGrpSpPr>
            <p:cNvPr id="29" name="그룹 28"/>
            <p:cNvGrpSpPr/>
            <p:nvPr/>
          </p:nvGrpSpPr>
          <p:grpSpPr>
            <a:xfrm>
              <a:off x="72699" y="567587"/>
              <a:ext cx="5711244" cy="6196314"/>
              <a:chOff x="232356" y="567587"/>
              <a:chExt cx="5711244" cy="6196314"/>
            </a:xfrm>
          </p:grpSpPr>
          <p:pic>
            <p:nvPicPr>
              <p:cNvPr id="20" name="그림 19"/>
              <p:cNvPicPr>
                <a:picLocks noChangeAspect="1"/>
              </p:cNvPicPr>
              <p:nvPr/>
            </p:nvPicPr>
            <p:blipFill>
              <a:blip r:embed="rId3"/>
              <a:stretch>
                <a:fillRect/>
              </a:stretch>
            </p:blipFill>
            <p:spPr>
              <a:xfrm>
                <a:off x="232356" y="567587"/>
                <a:ext cx="5711244" cy="6196314"/>
              </a:xfrm>
              <a:prstGeom prst="rect">
                <a:avLst/>
              </a:prstGeom>
            </p:spPr>
          </p:pic>
          <p:sp>
            <p:nvSpPr>
              <p:cNvPr id="21" name="직사각형 20"/>
              <p:cNvSpPr/>
              <p:nvPr/>
            </p:nvSpPr>
            <p:spPr>
              <a:xfrm>
                <a:off x="1248341" y="743128"/>
                <a:ext cx="867545" cy="523220"/>
              </a:xfrm>
              <a:prstGeom prst="rect">
                <a:avLst/>
              </a:prstGeom>
            </p:spPr>
            <p:txBody>
              <a:bodyPr wrap="none">
                <a:spAutoFit/>
              </a:bodyPr>
              <a:lstStyle/>
              <a:p>
                <a:r>
                  <a:rPr lang="en-US" altLang="ko-KR" sz="2800" b="1" dirty="0">
                    <a:latin typeface="Calibri" panose="020F0502020204030204" pitchFamily="34" charset="0"/>
                    <a:ea typeface="Calibri" panose="020F0502020204030204" pitchFamily="34" charset="0"/>
                    <a:cs typeface="Calibri" panose="020F0502020204030204" pitchFamily="34" charset="0"/>
                  </a:rPr>
                  <a:t>NO</a:t>
                </a:r>
                <a:r>
                  <a:rPr lang="en-US" altLang="ko-KR" sz="28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2800" b="1" dirty="0">
                    <a:latin typeface="Calibri" panose="020F0502020204030204" pitchFamily="34" charset="0"/>
                    <a:ea typeface="Calibri" panose="020F0502020204030204" pitchFamily="34" charset="0"/>
                    <a:cs typeface="Calibri" panose="020F0502020204030204" pitchFamily="34" charset="0"/>
                  </a:rPr>
                  <a:t> </a:t>
                </a:r>
                <a:endParaRPr lang="ko-KR" altLang="en-US" sz="2800" dirty="0"/>
              </a:p>
            </p:txBody>
          </p:sp>
        </p:grpSp>
        <p:sp>
          <p:nvSpPr>
            <p:cNvPr id="170" name="TextBox 169">
              <a:extLst>
                <a:ext uri="{FF2B5EF4-FFF2-40B4-BE49-F238E27FC236}">
                  <a16:creationId xmlns:a16="http://schemas.microsoft.com/office/drawing/2014/main" id="{01928C1C-57D1-B12E-613A-C48CEA72AA56}"/>
                </a:ext>
              </a:extLst>
            </p:cNvPr>
            <p:cNvSpPr txBox="1"/>
            <p:nvPr/>
          </p:nvSpPr>
          <p:spPr>
            <a:xfrm>
              <a:off x="1035392" y="6618724"/>
              <a:ext cx="1525838" cy="145424"/>
            </a:xfrm>
            <a:prstGeom prst="rect">
              <a:avLst/>
            </a:prstGeom>
            <a:solidFill>
              <a:schemeClr val="bg1"/>
            </a:solidFill>
          </p:spPr>
          <p:txBody>
            <a:bodyPr wrap="square" lIns="0" tIns="0" rIns="0" bIns="0" rtlCol="0" anchor="ctr">
              <a:spAutoFit/>
            </a:bodyPr>
            <a:lstStyle/>
            <a:p>
              <a:pPr algn="ctr">
                <a:lnSpc>
                  <a:spcPct val="90000"/>
                </a:lnSpc>
              </a:pPr>
              <a:r>
                <a:rPr lang="en-US" sz="1050" b="1" dirty="0">
                  <a:latin typeface="Calibri" panose="020F0502020204030204" pitchFamily="34" charset="0"/>
                  <a:ea typeface="Calibri" panose="020F0502020204030204" pitchFamily="34" charset="0"/>
                  <a:cs typeface="Calibri" panose="020F0502020204030204" pitchFamily="34" charset="0"/>
                </a:rPr>
                <a:t>TROPOMI – Pandora (DU)</a:t>
              </a:r>
            </a:p>
          </p:txBody>
        </p:sp>
      </p:grpSp>
      <p:sp>
        <p:nvSpPr>
          <p:cNvPr id="2" name="직사각형 1">
            <a:extLst>
              <a:ext uri="{FF2B5EF4-FFF2-40B4-BE49-F238E27FC236}">
                <a16:creationId xmlns:a16="http://schemas.microsoft.com/office/drawing/2014/main" id="{4C668A29-CDC3-4A2B-AD98-1F77195BBFB3}"/>
              </a:ext>
            </a:extLst>
          </p:cNvPr>
          <p:cNvSpPr/>
          <p:nvPr/>
        </p:nvSpPr>
        <p:spPr>
          <a:xfrm>
            <a:off x="5981700" y="823813"/>
            <a:ext cx="6064251" cy="4308872"/>
          </a:xfrm>
          <a:prstGeom prst="rect">
            <a:avLst/>
          </a:prstGeom>
        </p:spPr>
        <p:txBody>
          <a:bodyPr wrap="square">
            <a:spAutoFit/>
          </a:bodyPr>
          <a:lstStyle/>
          <a:p>
            <a:pPr marL="285750" indent="-285750" algn="just">
              <a:buFont typeface="Arial" panose="020B0604020202020204" pitchFamily="34" charset="0"/>
              <a:buChar char="•"/>
            </a:pPr>
            <a:r>
              <a:rPr lang="en-US" altLang="ko-KR" dirty="0">
                <a:solidFill>
                  <a:srgbClr val="000000"/>
                </a:solidFill>
                <a:latin typeface="Calibri" panose="020F0502020204030204" pitchFamily="34" charset="0"/>
                <a:ea typeface="Calibri" panose="020F0502020204030204" pitchFamily="34" charset="0"/>
                <a:cs typeface="Calibri" panose="020F0502020204030204" pitchFamily="34" charset="0"/>
              </a:rPr>
              <a:t>TROPOMI generally underestimates NO</a:t>
            </a:r>
            <a:r>
              <a:rPr lang="en-US" altLang="ko-KR"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US" altLang="ko-KR" dirty="0">
                <a:solidFill>
                  <a:srgbClr val="000000"/>
                </a:solidFill>
                <a:latin typeface="Calibri" panose="020F0502020204030204" pitchFamily="34" charset="0"/>
                <a:ea typeface="Calibri" panose="020F0502020204030204" pitchFamily="34" charset="0"/>
                <a:cs typeface="Calibri" panose="020F0502020204030204" pitchFamily="34" charset="0"/>
              </a:rPr>
              <a:t> VCDs in polluted environments, with more pronounced negative biases at stations with higher year-round NO</a:t>
            </a:r>
            <a:r>
              <a:rPr lang="en-US" altLang="ko-KR"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US" altLang="ko-KR" dirty="0">
                <a:solidFill>
                  <a:srgbClr val="000000"/>
                </a:solidFill>
                <a:latin typeface="Calibri" panose="020F0502020204030204" pitchFamily="34" charset="0"/>
                <a:ea typeface="Calibri" panose="020F0502020204030204" pitchFamily="34" charset="0"/>
                <a:cs typeface="Calibri" panose="020F0502020204030204" pitchFamily="34" charset="0"/>
              </a:rPr>
              <a:t> levels. </a:t>
            </a:r>
          </a:p>
          <a:p>
            <a:pPr marL="285750" indent="-285750" algn="just">
              <a:buFont typeface="Arial" panose="020B0604020202020204" pitchFamily="34" charset="0"/>
              <a:buChar char="•"/>
            </a:pPr>
            <a:endParaRPr lang="en-US" altLang="ko-KR"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NO</a:t>
            </a:r>
            <a:r>
              <a:rPr lang="en-US" altLang="ko-KR" baseline="-25000" dirty="0">
                <a:latin typeface="Calibri" panose="020F0502020204030204" pitchFamily="34" charset="0"/>
                <a:ea typeface="Calibri" panose="020F0502020204030204" pitchFamily="34" charset="0"/>
                <a:cs typeface="Calibri" panose="020F0502020204030204" pitchFamily="34" charset="0"/>
              </a:rPr>
              <a:t>2</a:t>
            </a:r>
            <a:r>
              <a:rPr lang="en-US" altLang="ko-KR" dirty="0">
                <a:latin typeface="Calibri" panose="020F0502020204030204" pitchFamily="34" charset="0"/>
                <a:ea typeface="Calibri" panose="020F0502020204030204" pitchFamily="34" charset="0"/>
                <a:cs typeface="Calibri" panose="020F0502020204030204" pitchFamily="34" charset="0"/>
              </a:rPr>
              <a:t> and HCHO VCDs from TROPOMI and Pandora are intercompared across different environmental conditions with various collocation strategies, including</a:t>
            </a:r>
          </a:p>
          <a:p>
            <a:pPr marL="628650" indent="-360363" algn="just"/>
            <a:r>
              <a:rPr lang="en-US" altLang="ko-KR" dirty="0">
                <a:latin typeface="Calibri" panose="020F0502020204030204" pitchFamily="34" charset="0"/>
                <a:ea typeface="Calibri" panose="020F0502020204030204" pitchFamily="34" charset="0"/>
                <a:cs typeface="Calibri" panose="020F0502020204030204" pitchFamily="34" charset="0"/>
              </a:rPr>
              <a:t>(1) enlarging the spatial collocation range (e.g., 1 pixel, 10 km, and 20 km), and </a:t>
            </a:r>
          </a:p>
          <a:p>
            <a:pPr marL="628650" indent="-360363" algn="just"/>
            <a:r>
              <a:rPr lang="en-US" altLang="ko-KR" dirty="0">
                <a:latin typeface="Calibri" panose="020F0502020204030204" pitchFamily="34" charset="0"/>
                <a:ea typeface="Calibri" panose="020F0502020204030204" pitchFamily="34" charset="0"/>
                <a:cs typeface="Calibri" panose="020F0502020204030204" pitchFamily="34" charset="0"/>
              </a:rPr>
              <a:t>(2) increasing the number of collocated data points (</a:t>
            </a:r>
            <a:r>
              <a:rPr lang="en-US" altLang="ko-KR" i="1" dirty="0">
                <a:latin typeface="Calibri" panose="020F0502020204030204" pitchFamily="34" charset="0"/>
                <a:ea typeface="Calibri" panose="020F0502020204030204" pitchFamily="34" charset="0"/>
                <a:cs typeface="Calibri" panose="020F0502020204030204" pitchFamily="34" charset="0"/>
              </a:rPr>
              <a:t>N</a:t>
            </a:r>
            <a:r>
              <a:rPr lang="en-US" altLang="ko-KR" dirty="0">
                <a:latin typeface="Calibri" panose="020F0502020204030204" pitchFamily="34" charset="0"/>
                <a:ea typeface="Calibri" panose="020F0502020204030204" pitchFamily="34" charset="0"/>
                <a:cs typeface="Calibri" panose="020F0502020204030204" pitchFamily="34" charset="0"/>
              </a:rPr>
              <a:t>) averaged before </a:t>
            </a:r>
            <a:r>
              <a:rPr lang="en-US" altLang="ko-KR" dirty="0" err="1">
                <a:latin typeface="Calibri" panose="020F0502020204030204" pitchFamily="34" charset="0"/>
                <a:ea typeface="Calibri" panose="020F0502020204030204" pitchFamily="34" charset="0"/>
                <a:cs typeface="Calibri" panose="020F0502020204030204" pitchFamily="34" charset="0"/>
              </a:rPr>
              <a:t>intercomparison</a:t>
            </a:r>
            <a:r>
              <a:rPr lang="en-US" altLang="ko-KR" dirty="0">
                <a:latin typeface="Calibri" panose="020F0502020204030204" pitchFamily="34" charset="0"/>
                <a:ea typeface="Calibri" panose="020F0502020204030204" pitchFamily="34" charset="0"/>
                <a:cs typeface="Calibri" panose="020F0502020204030204" pitchFamily="34" charset="0"/>
              </a:rPr>
              <a:t> (e.g., </a:t>
            </a:r>
            <a:r>
              <a:rPr lang="en-US" altLang="ko-KR" i="1" dirty="0">
                <a:latin typeface="Calibri" panose="020F0502020204030204" pitchFamily="34" charset="0"/>
                <a:ea typeface="Calibri" panose="020F0502020204030204" pitchFamily="34" charset="0"/>
                <a:cs typeface="Calibri" panose="020F0502020204030204" pitchFamily="34" charset="0"/>
              </a:rPr>
              <a:t>N</a:t>
            </a:r>
            <a:r>
              <a:rPr lang="en-US" altLang="ko-KR" dirty="0">
                <a:latin typeface="Calibri" panose="020F0502020204030204" pitchFamily="34" charset="0"/>
                <a:ea typeface="Calibri" panose="020F0502020204030204" pitchFamily="34" charset="0"/>
                <a:cs typeface="Calibri" panose="020F0502020204030204" pitchFamily="34" charset="0"/>
              </a:rPr>
              <a:t>=1, 10, and 20). </a:t>
            </a:r>
          </a:p>
          <a:p>
            <a:pPr marL="285750" indent="-285750" algn="just">
              <a:buFont typeface="Arial" panose="020B0604020202020204" pitchFamily="34" charset="0"/>
              <a:buChar char="•"/>
            </a:pPr>
            <a:endParaRPr lang="en-US" altLang="ko-KR" sz="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altLang="ko-KR" b="1" dirty="0">
                <a:latin typeface="Calibri" panose="020F0502020204030204" pitchFamily="34" charset="0"/>
                <a:ea typeface="Calibri" panose="020F0502020204030204" pitchFamily="34" charset="0"/>
                <a:cs typeface="Calibri" panose="020F0502020204030204" pitchFamily="34" charset="0"/>
              </a:rPr>
              <a:t>TROPOMI underestimates NO</a:t>
            </a:r>
            <a:r>
              <a:rPr lang="en-US" altLang="ko-KR"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b="1" dirty="0">
                <a:latin typeface="Calibri" panose="020F0502020204030204" pitchFamily="34" charset="0"/>
                <a:ea typeface="Calibri" panose="020F0502020204030204" pitchFamily="34" charset="0"/>
                <a:cs typeface="Calibri" panose="020F0502020204030204" pitchFamily="34" charset="0"/>
              </a:rPr>
              <a:t> VCDs at Polluted Urban (27.9±10.8 %) and Urban/Suburban (19.0±10.6 %) stations, </a:t>
            </a:r>
            <a:r>
              <a:rPr lang="en-US" altLang="ko-KR" dirty="0">
                <a:latin typeface="Calibri" panose="020F0502020204030204" pitchFamily="34" charset="0"/>
                <a:ea typeface="Calibri" panose="020F0502020204030204" pitchFamily="34" charset="0"/>
                <a:cs typeface="Calibri" panose="020F0502020204030204" pitchFamily="34" charset="0"/>
              </a:rPr>
              <a:t>whereas a slight overestimation is found for Rural/Background stations (6.9±19.4 %).</a:t>
            </a:r>
          </a:p>
        </p:txBody>
      </p:sp>
    </p:spTree>
    <p:extLst>
      <p:ext uri="{BB962C8B-B14F-4D97-AF65-F5344CB8AC3E}">
        <p14:creationId xmlns:p14="http://schemas.microsoft.com/office/powerpoint/2010/main" val="856111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1"/>
          <p:cNvSpPr txBox="1">
            <a:spLocks/>
          </p:cNvSpPr>
          <p:nvPr/>
        </p:nvSpPr>
        <p:spPr>
          <a:xfrm>
            <a:off x="0" y="0"/>
            <a:ext cx="12192000" cy="515257"/>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   NO</a:t>
            </a:r>
            <a:r>
              <a:rPr lang="en-US"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3200" b="1" dirty="0">
                <a:latin typeface="Calibri" panose="020F0502020204030204" pitchFamily="34" charset="0"/>
                <a:ea typeface="Calibri" panose="020F0502020204030204" pitchFamily="34" charset="0"/>
                <a:cs typeface="Calibri" panose="020F0502020204030204" pitchFamily="34" charset="0"/>
              </a:rPr>
              <a:t> and HCHO VCDs: Pandora vs. TROPOMI</a:t>
            </a:r>
            <a:endParaRPr lang="ko-KR" altLang="en-US" sz="2800" b="1" dirty="0">
              <a:latin typeface="Calibri" pitchFamily="34" charset="0"/>
              <a:cs typeface="Calibri" pitchFamily="34" charset="0"/>
            </a:endParaRPr>
          </a:p>
        </p:txBody>
      </p:sp>
      <p:grpSp>
        <p:nvGrpSpPr>
          <p:cNvPr id="171" name="그룹 170"/>
          <p:cNvGrpSpPr/>
          <p:nvPr/>
        </p:nvGrpSpPr>
        <p:grpSpPr>
          <a:xfrm>
            <a:off x="72699" y="567587"/>
            <a:ext cx="5863644" cy="6196561"/>
            <a:chOff x="72699" y="567587"/>
            <a:chExt cx="5863644" cy="6196561"/>
          </a:xfrm>
        </p:grpSpPr>
        <p:grpSp>
          <p:nvGrpSpPr>
            <p:cNvPr id="29" name="그룹 28"/>
            <p:cNvGrpSpPr/>
            <p:nvPr/>
          </p:nvGrpSpPr>
          <p:grpSpPr>
            <a:xfrm>
              <a:off x="72699" y="567587"/>
              <a:ext cx="5863644" cy="6196314"/>
              <a:chOff x="232356" y="567587"/>
              <a:chExt cx="5863644" cy="6196314"/>
            </a:xfrm>
          </p:grpSpPr>
          <p:pic>
            <p:nvPicPr>
              <p:cNvPr id="20" name="그림 19"/>
              <p:cNvPicPr>
                <a:picLocks noChangeAspect="1"/>
              </p:cNvPicPr>
              <p:nvPr/>
            </p:nvPicPr>
            <p:blipFill rotWithShape="1">
              <a:blip r:embed="rId3"/>
              <a:srcRect l="1" r="-2669"/>
              <a:stretch/>
            </p:blipFill>
            <p:spPr>
              <a:xfrm>
                <a:off x="232356" y="567587"/>
                <a:ext cx="5863644" cy="6196314"/>
              </a:xfrm>
              <a:prstGeom prst="rect">
                <a:avLst/>
              </a:prstGeom>
            </p:spPr>
          </p:pic>
          <p:sp>
            <p:nvSpPr>
              <p:cNvPr id="21" name="직사각형 20"/>
              <p:cNvSpPr/>
              <p:nvPr/>
            </p:nvSpPr>
            <p:spPr>
              <a:xfrm>
                <a:off x="1248341" y="743128"/>
                <a:ext cx="867545" cy="523220"/>
              </a:xfrm>
              <a:prstGeom prst="rect">
                <a:avLst/>
              </a:prstGeom>
            </p:spPr>
            <p:txBody>
              <a:bodyPr wrap="none">
                <a:spAutoFit/>
              </a:bodyPr>
              <a:lstStyle/>
              <a:p>
                <a:r>
                  <a:rPr lang="en-US" altLang="ko-KR" sz="2800" b="1" dirty="0">
                    <a:latin typeface="Calibri" panose="020F0502020204030204" pitchFamily="34" charset="0"/>
                    <a:ea typeface="Calibri" panose="020F0502020204030204" pitchFamily="34" charset="0"/>
                    <a:cs typeface="Calibri" panose="020F0502020204030204" pitchFamily="34" charset="0"/>
                  </a:rPr>
                  <a:t>NO</a:t>
                </a:r>
                <a:r>
                  <a:rPr lang="en-US" altLang="ko-KR" sz="28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2800" b="1" dirty="0">
                    <a:latin typeface="Calibri" panose="020F0502020204030204" pitchFamily="34" charset="0"/>
                    <a:ea typeface="Calibri" panose="020F0502020204030204" pitchFamily="34" charset="0"/>
                    <a:cs typeface="Calibri" panose="020F0502020204030204" pitchFamily="34" charset="0"/>
                  </a:rPr>
                  <a:t> </a:t>
                </a:r>
                <a:endParaRPr lang="ko-KR" altLang="en-US" sz="2800" dirty="0"/>
              </a:p>
            </p:txBody>
          </p:sp>
        </p:grpSp>
        <p:sp>
          <p:nvSpPr>
            <p:cNvPr id="170" name="TextBox 169">
              <a:extLst>
                <a:ext uri="{FF2B5EF4-FFF2-40B4-BE49-F238E27FC236}">
                  <a16:creationId xmlns:a16="http://schemas.microsoft.com/office/drawing/2014/main" id="{01928C1C-57D1-B12E-613A-C48CEA72AA56}"/>
                </a:ext>
              </a:extLst>
            </p:cNvPr>
            <p:cNvSpPr txBox="1"/>
            <p:nvPr/>
          </p:nvSpPr>
          <p:spPr>
            <a:xfrm>
              <a:off x="1035392" y="6618724"/>
              <a:ext cx="1525838" cy="145424"/>
            </a:xfrm>
            <a:prstGeom prst="rect">
              <a:avLst/>
            </a:prstGeom>
            <a:solidFill>
              <a:schemeClr val="bg1"/>
            </a:solidFill>
          </p:spPr>
          <p:txBody>
            <a:bodyPr wrap="square" lIns="0" tIns="0" rIns="0" bIns="0" rtlCol="0" anchor="ctr">
              <a:spAutoFit/>
            </a:bodyPr>
            <a:lstStyle/>
            <a:p>
              <a:pPr algn="ctr">
                <a:lnSpc>
                  <a:spcPct val="90000"/>
                </a:lnSpc>
              </a:pPr>
              <a:r>
                <a:rPr lang="en-US" sz="1050" b="1" dirty="0">
                  <a:latin typeface="Calibri" panose="020F0502020204030204" pitchFamily="34" charset="0"/>
                  <a:ea typeface="Calibri" panose="020F0502020204030204" pitchFamily="34" charset="0"/>
                  <a:cs typeface="Calibri" panose="020F0502020204030204" pitchFamily="34" charset="0"/>
                </a:rPr>
                <a:t>TROPOMI – Pandora (DU)</a:t>
              </a:r>
            </a:p>
          </p:txBody>
        </p:sp>
      </p:grpSp>
      <p:pic>
        <p:nvPicPr>
          <p:cNvPr id="3" name="그림 2">
            <a:extLst>
              <a:ext uri="{FF2B5EF4-FFF2-40B4-BE49-F238E27FC236}">
                <a16:creationId xmlns:a16="http://schemas.microsoft.com/office/drawing/2014/main" id="{D8FA8F02-2EFC-41D9-BBC4-C2D840AC49B7}"/>
              </a:ext>
            </a:extLst>
          </p:cNvPr>
          <p:cNvPicPr>
            <a:picLocks noChangeAspect="1"/>
          </p:cNvPicPr>
          <p:nvPr/>
        </p:nvPicPr>
        <p:blipFill rotWithShape="1">
          <a:blip r:embed="rId4"/>
          <a:srcRect b="48498"/>
          <a:stretch/>
        </p:blipFill>
        <p:spPr>
          <a:xfrm>
            <a:off x="6096000" y="1871012"/>
            <a:ext cx="5943473" cy="2700988"/>
          </a:xfrm>
          <a:prstGeom prst="rect">
            <a:avLst/>
          </a:prstGeom>
        </p:spPr>
      </p:pic>
    </p:spTree>
    <p:extLst>
      <p:ext uri="{BB962C8B-B14F-4D97-AF65-F5344CB8AC3E}">
        <p14:creationId xmlns:p14="http://schemas.microsoft.com/office/powerpoint/2010/main" val="2981078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1"/>
          <p:cNvSpPr txBox="1">
            <a:spLocks/>
          </p:cNvSpPr>
          <p:nvPr/>
        </p:nvSpPr>
        <p:spPr>
          <a:xfrm>
            <a:off x="0" y="0"/>
            <a:ext cx="12192000" cy="515257"/>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   NO</a:t>
            </a:r>
            <a:r>
              <a:rPr lang="en-US"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3200" b="1" dirty="0">
                <a:latin typeface="Calibri" panose="020F0502020204030204" pitchFamily="34" charset="0"/>
                <a:ea typeface="Calibri" panose="020F0502020204030204" pitchFamily="34" charset="0"/>
                <a:cs typeface="Calibri" panose="020F0502020204030204" pitchFamily="34" charset="0"/>
              </a:rPr>
              <a:t> and HCHO VCDs: Pandora vs. TROPOMI</a:t>
            </a:r>
            <a:endParaRPr lang="ko-KR" altLang="en-US" sz="2800" b="1" dirty="0">
              <a:latin typeface="Calibri" pitchFamily="34" charset="0"/>
              <a:cs typeface="Calibri" pitchFamily="34" charset="0"/>
            </a:endParaRPr>
          </a:p>
        </p:txBody>
      </p:sp>
      <p:grpSp>
        <p:nvGrpSpPr>
          <p:cNvPr id="171" name="그룹 170"/>
          <p:cNvGrpSpPr/>
          <p:nvPr/>
        </p:nvGrpSpPr>
        <p:grpSpPr>
          <a:xfrm>
            <a:off x="72699" y="567587"/>
            <a:ext cx="5711244" cy="6196561"/>
            <a:chOff x="72699" y="567587"/>
            <a:chExt cx="5711244" cy="6196561"/>
          </a:xfrm>
        </p:grpSpPr>
        <p:grpSp>
          <p:nvGrpSpPr>
            <p:cNvPr id="29" name="그룹 28"/>
            <p:cNvGrpSpPr/>
            <p:nvPr/>
          </p:nvGrpSpPr>
          <p:grpSpPr>
            <a:xfrm>
              <a:off x="72699" y="567587"/>
              <a:ext cx="5711244" cy="6196314"/>
              <a:chOff x="232356" y="567587"/>
              <a:chExt cx="5711244" cy="6196314"/>
            </a:xfrm>
          </p:grpSpPr>
          <p:pic>
            <p:nvPicPr>
              <p:cNvPr id="20" name="그림 19"/>
              <p:cNvPicPr>
                <a:picLocks noChangeAspect="1"/>
              </p:cNvPicPr>
              <p:nvPr/>
            </p:nvPicPr>
            <p:blipFill>
              <a:blip r:embed="rId3"/>
              <a:stretch>
                <a:fillRect/>
              </a:stretch>
            </p:blipFill>
            <p:spPr>
              <a:xfrm>
                <a:off x="232356" y="567587"/>
                <a:ext cx="5711244" cy="6196314"/>
              </a:xfrm>
              <a:prstGeom prst="rect">
                <a:avLst/>
              </a:prstGeom>
            </p:spPr>
          </p:pic>
          <p:sp>
            <p:nvSpPr>
              <p:cNvPr id="21" name="직사각형 20"/>
              <p:cNvSpPr/>
              <p:nvPr/>
            </p:nvSpPr>
            <p:spPr>
              <a:xfrm>
                <a:off x="1248341" y="743128"/>
                <a:ext cx="867545" cy="523220"/>
              </a:xfrm>
              <a:prstGeom prst="rect">
                <a:avLst/>
              </a:prstGeom>
            </p:spPr>
            <p:txBody>
              <a:bodyPr wrap="none">
                <a:spAutoFit/>
              </a:bodyPr>
              <a:lstStyle/>
              <a:p>
                <a:r>
                  <a:rPr lang="en-US" altLang="ko-KR" sz="2800" b="1" dirty="0">
                    <a:latin typeface="Calibri" panose="020F0502020204030204" pitchFamily="34" charset="0"/>
                    <a:ea typeface="Calibri" panose="020F0502020204030204" pitchFamily="34" charset="0"/>
                    <a:cs typeface="Calibri" panose="020F0502020204030204" pitchFamily="34" charset="0"/>
                  </a:rPr>
                  <a:t>NO</a:t>
                </a:r>
                <a:r>
                  <a:rPr lang="en-US" altLang="ko-KR" sz="28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2800" b="1" dirty="0">
                    <a:latin typeface="Calibri" panose="020F0502020204030204" pitchFamily="34" charset="0"/>
                    <a:ea typeface="Calibri" panose="020F0502020204030204" pitchFamily="34" charset="0"/>
                    <a:cs typeface="Calibri" panose="020F0502020204030204" pitchFamily="34" charset="0"/>
                  </a:rPr>
                  <a:t> </a:t>
                </a:r>
                <a:endParaRPr lang="ko-KR" altLang="en-US" sz="2800" dirty="0"/>
              </a:p>
            </p:txBody>
          </p:sp>
        </p:grpSp>
        <p:sp>
          <p:nvSpPr>
            <p:cNvPr id="170" name="TextBox 169">
              <a:extLst>
                <a:ext uri="{FF2B5EF4-FFF2-40B4-BE49-F238E27FC236}">
                  <a16:creationId xmlns:a16="http://schemas.microsoft.com/office/drawing/2014/main" id="{01928C1C-57D1-B12E-613A-C48CEA72AA56}"/>
                </a:ext>
              </a:extLst>
            </p:cNvPr>
            <p:cNvSpPr txBox="1"/>
            <p:nvPr/>
          </p:nvSpPr>
          <p:spPr>
            <a:xfrm>
              <a:off x="1035392" y="6618724"/>
              <a:ext cx="1525838" cy="145424"/>
            </a:xfrm>
            <a:prstGeom prst="rect">
              <a:avLst/>
            </a:prstGeom>
            <a:solidFill>
              <a:schemeClr val="bg1"/>
            </a:solidFill>
          </p:spPr>
          <p:txBody>
            <a:bodyPr wrap="square" lIns="0" tIns="0" rIns="0" bIns="0" rtlCol="0" anchor="ctr">
              <a:spAutoFit/>
            </a:bodyPr>
            <a:lstStyle/>
            <a:p>
              <a:pPr algn="ctr">
                <a:lnSpc>
                  <a:spcPct val="90000"/>
                </a:lnSpc>
              </a:pPr>
              <a:r>
                <a:rPr lang="en-US" sz="1050" b="1" dirty="0">
                  <a:latin typeface="Calibri" panose="020F0502020204030204" pitchFamily="34" charset="0"/>
                  <a:ea typeface="Calibri" panose="020F0502020204030204" pitchFamily="34" charset="0"/>
                  <a:cs typeface="Calibri" panose="020F0502020204030204" pitchFamily="34" charset="0"/>
                </a:rPr>
                <a:t>TROPOMI – Pandora (DU)</a:t>
              </a:r>
            </a:p>
          </p:txBody>
        </p:sp>
      </p:grpSp>
      <p:sp>
        <p:nvSpPr>
          <p:cNvPr id="2" name="직사각형 1">
            <a:extLst>
              <a:ext uri="{FF2B5EF4-FFF2-40B4-BE49-F238E27FC236}">
                <a16:creationId xmlns:a16="http://schemas.microsoft.com/office/drawing/2014/main" id="{4C668A29-CDC3-4A2B-AD98-1F77195BBFB3}"/>
              </a:ext>
            </a:extLst>
          </p:cNvPr>
          <p:cNvSpPr/>
          <p:nvPr/>
        </p:nvSpPr>
        <p:spPr>
          <a:xfrm>
            <a:off x="5981700" y="823813"/>
            <a:ext cx="6064251" cy="5940088"/>
          </a:xfrm>
          <a:prstGeom prst="rect">
            <a:avLst/>
          </a:prstGeom>
        </p:spPr>
        <p:txBody>
          <a:bodyPr wrap="square">
            <a:spAutoFit/>
          </a:bodyPr>
          <a:lstStyle/>
          <a:p>
            <a:pPr marL="285750" indent="-285750" algn="just">
              <a:buFont typeface="Arial" panose="020B0604020202020204" pitchFamily="34" charset="0"/>
              <a:buChar char="•"/>
            </a:pPr>
            <a:r>
              <a:rPr lang="en-US" altLang="ko-KR" dirty="0">
                <a:solidFill>
                  <a:srgbClr val="000000"/>
                </a:solidFill>
                <a:latin typeface="Calibri" panose="020F0502020204030204" pitchFamily="34" charset="0"/>
                <a:ea typeface="Calibri" panose="020F0502020204030204" pitchFamily="34" charset="0"/>
                <a:cs typeface="Calibri" panose="020F0502020204030204" pitchFamily="34" charset="0"/>
              </a:rPr>
              <a:t>TROPOMI generally underestimates NO</a:t>
            </a:r>
            <a:r>
              <a:rPr lang="en-US" altLang="ko-KR"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US" altLang="ko-KR" dirty="0">
                <a:solidFill>
                  <a:srgbClr val="000000"/>
                </a:solidFill>
                <a:latin typeface="Calibri" panose="020F0502020204030204" pitchFamily="34" charset="0"/>
                <a:ea typeface="Calibri" panose="020F0502020204030204" pitchFamily="34" charset="0"/>
                <a:cs typeface="Calibri" panose="020F0502020204030204" pitchFamily="34" charset="0"/>
              </a:rPr>
              <a:t> VCDs in polluted environments, with more pronounced negative biases at stations with higher year-round NO</a:t>
            </a:r>
            <a:r>
              <a:rPr lang="en-US" altLang="ko-KR"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US" altLang="ko-KR" dirty="0">
                <a:solidFill>
                  <a:srgbClr val="000000"/>
                </a:solidFill>
                <a:latin typeface="Calibri" panose="020F0502020204030204" pitchFamily="34" charset="0"/>
                <a:ea typeface="Calibri" panose="020F0502020204030204" pitchFamily="34" charset="0"/>
                <a:cs typeface="Calibri" panose="020F0502020204030204" pitchFamily="34" charset="0"/>
              </a:rPr>
              <a:t> levels. </a:t>
            </a:r>
          </a:p>
          <a:p>
            <a:pPr marL="285750" indent="-285750" algn="just">
              <a:buFont typeface="Arial" panose="020B0604020202020204" pitchFamily="34" charset="0"/>
              <a:buChar char="•"/>
            </a:pPr>
            <a:endParaRPr lang="en-US" altLang="ko-KR"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NO</a:t>
            </a:r>
            <a:r>
              <a:rPr lang="en-US" altLang="ko-KR" baseline="-25000" dirty="0">
                <a:latin typeface="Calibri" panose="020F0502020204030204" pitchFamily="34" charset="0"/>
                <a:ea typeface="Calibri" panose="020F0502020204030204" pitchFamily="34" charset="0"/>
                <a:cs typeface="Calibri" panose="020F0502020204030204" pitchFamily="34" charset="0"/>
              </a:rPr>
              <a:t>2</a:t>
            </a:r>
            <a:r>
              <a:rPr lang="en-US" altLang="ko-KR" dirty="0">
                <a:latin typeface="Calibri" panose="020F0502020204030204" pitchFamily="34" charset="0"/>
                <a:ea typeface="Calibri" panose="020F0502020204030204" pitchFamily="34" charset="0"/>
                <a:cs typeface="Calibri" panose="020F0502020204030204" pitchFamily="34" charset="0"/>
              </a:rPr>
              <a:t> and HCHO VCDs from TROPOMI and Pandora are intercompared across different environmental conditions with various collocation strategies, including</a:t>
            </a:r>
          </a:p>
          <a:p>
            <a:pPr marL="628650" indent="-360363" algn="just"/>
            <a:r>
              <a:rPr lang="en-US" altLang="ko-KR" dirty="0">
                <a:latin typeface="Calibri" panose="020F0502020204030204" pitchFamily="34" charset="0"/>
                <a:ea typeface="Calibri" panose="020F0502020204030204" pitchFamily="34" charset="0"/>
                <a:cs typeface="Calibri" panose="020F0502020204030204" pitchFamily="34" charset="0"/>
              </a:rPr>
              <a:t>(1) enlarging the spatial collocation range (e.g., 1 pixel, 10 km, and 20 km), and </a:t>
            </a:r>
          </a:p>
          <a:p>
            <a:pPr marL="628650" indent="-360363" algn="just"/>
            <a:r>
              <a:rPr lang="en-US" altLang="ko-KR" dirty="0">
                <a:latin typeface="Calibri" panose="020F0502020204030204" pitchFamily="34" charset="0"/>
                <a:ea typeface="Calibri" panose="020F0502020204030204" pitchFamily="34" charset="0"/>
                <a:cs typeface="Calibri" panose="020F0502020204030204" pitchFamily="34" charset="0"/>
              </a:rPr>
              <a:t>(2) increasing the number of collocated data points (</a:t>
            </a:r>
            <a:r>
              <a:rPr lang="en-US" altLang="ko-KR" i="1" dirty="0">
                <a:latin typeface="Calibri" panose="020F0502020204030204" pitchFamily="34" charset="0"/>
                <a:ea typeface="Calibri" panose="020F0502020204030204" pitchFamily="34" charset="0"/>
                <a:cs typeface="Calibri" panose="020F0502020204030204" pitchFamily="34" charset="0"/>
              </a:rPr>
              <a:t>N</a:t>
            </a:r>
            <a:r>
              <a:rPr lang="en-US" altLang="ko-KR" dirty="0">
                <a:latin typeface="Calibri" panose="020F0502020204030204" pitchFamily="34" charset="0"/>
                <a:ea typeface="Calibri" panose="020F0502020204030204" pitchFamily="34" charset="0"/>
                <a:cs typeface="Calibri" panose="020F0502020204030204" pitchFamily="34" charset="0"/>
              </a:rPr>
              <a:t>) averaged before </a:t>
            </a:r>
            <a:r>
              <a:rPr lang="en-US" altLang="ko-KR" dirty="0" err="1">
                <a:latin typeface="Calibri" panose="020F0502020204030204" pitchFamily="34" charset="0"/>
                <a:ea typeface="Calibri" panose="020F0502020204030204" pitchFamily="34" charset="0"/>
                <a:cs typeface="Calibri" panose="020F0502020204030204" pitchFamily="34" charset="0"/>
              </a:rPr>
              <a:t>intercomparison</a:t>
            </a:r>
            <a:r>
              <a:rPr lang="en-US" altLang="ko-KR" dirty="0">
                <a:latin typeface="Calibri" panose="020F0502020204030204" pitchFamily="34" charset="0"/>
                <a:ea typeface="Calibri" panose="020F0502020204030204" pitchFamily="34" charset="0"/>
                <a:cs typeface="Calibri" panose="020F0502020204030204" pitchFamily="34" charset="0"/>
              </a:rPr>
              <a:t> (e.g., </a:t>
            </a:r>
            <a:r>
              <a:rPr lang="en-US" altLang="ko-KR" i="1" dirty="0">
                <a:latin typeface="Calibri" panose="020F0502020204030204" pitchFamily="34" charset="0"/>
                <a:ea typeface="Calibri" panose="020F0502020204030204" pitchFamily="34" charset="0"/>
                <a:cs typeface="Calibri" panose="020F0502020204030204" pitchFamily="34" charset="0"/>
              </a:rPr>
              <a:t>N</a:t>
            </a:r>
            <a:r>
              <a:rPr lang="en-US" altLang="ko-KR" dirty="0">
                <a:latin typeface="Calibri" panose="020F0502020204030204" pitchFamily="34" charset="0"/>
                <a:ea typeface="Calibri" panose="020F0502020204030204" pitchFamily="34" charset="0"/>
                <a:cs typeface="Calibri" panose="020F0502020204030204" pitchFamily="34" charset="0"/>
              </a:rPr>
              <a:t>=1, 10, and 20). </a:t>
            </a:r>
          </a:p>
          <a:p>
            <a:pPr marL="285750" indent="-285750" algn="just">
              <a:buFont typeface="Arial" panose="020B0604020202020204" pitchFamily="34" charset="0"/>
              <a:buChar char="•"/>
            </a:pPr>
            <a:endParaRPr lang="en-US" altLang="ko-KR" sz="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TROPOMI underestimates NO</a:t>
            </a:r>
            <a:r>
              <a:rPr lang="en-US" altLang="ko-KR" baseline="-25000" dirty="0">
                <a:latin typeface="Calibri" panose="020F0502020204030204" pitchFamily="34" charset="0"/>
                <a:ea typeface="Calibri" panose="020F0502020204030204" pitchFamily="34" charset="0"/>
                <a:cs typeface="Calibri" panose="020F0502020204030204" pitchFamily="34" charset="0"/>
              </a:rPr>
              <a:t>2</a:t>
            </a:r>
            <a:r>
              <a:rPr lang="en-US" altLang="ko-KR" dirty="0">
                <a:latin typeface="Calibri" panose="020F0502020204030204" pitchFamily="34" charset="0"/>
                <a:ea typeface="Calibri" panose="020F0502020204030204" pitchFamily="34" charset="0"/>
                <a:cs typeface="Calibri" panose="020F0502020204030204" pitchFamily="34" charset="0"/>
              </a:rPr>
              <a:t> VCDs at Polluted Urban (27.9±10.8 %) and Urban/Suburban (19.0±10.6 %) stations, whereas a slight overestimation is found for Rural/Background stations (6.9±19.4 %).</a:t>
            </a:r>
          </a:p>
          <a:p>
            <a:pPr marL="285750" indent="-285750" algn="just">
              <a:buFont typeface="Arial" panose="020B0604020202020204" pitchFamily="34" charset="0"/>
              <a:buChar char="•"/>
            </a:pPr>
            <a:endParaRPr lang="en-US" altLang="ko-KR"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altLang="ko-KR" b="1" dirty="0">
                <a:latin typeface="Calibri" panose="020F0502020204030204" pitchFamily="34" charset="0"/>
                <a:ea typeface="Calibri" panose="020F0502020204030204" pitchFamily="34" charset="0"/>
                <a:cs typeface="Calibri" panose="020F0502020204030204" pitchFamily="34" charset="0"/>
              </a:rPr>
              <a:t>Increasing the number of collocated data points (</a:t>
            </a:r>
            <a:r>
              <a:rPr lang="en-US" altLang="ko-KR" b="1" i="1" dirty="0">
                <a:latin typeface="Calibri" panose="020F0502020204030204" pitchFamily="34" charset="0"/>
                <a:ea typeface="Calibri" panose="020F0502020204030204" pitchFamily="34" charset="0"/>
                <a:cs typeface="Calibri" panose="020F0502020204030204" pitchFamily="34" charset="0"/>
              </a:rPr>
              <a:t>N</a:t>
            </a:r>
            <a:r>
              <a:rPr lang="en-US" altLang="ko-KR" b="1" dirty="0">
                <a:latin typeface="Calibri" panose="020F0502020204030204" pitchFamily="34" charset="0"/>
                <a:ea typeface="Calibri" panose="020F0502020204030204" pitchFamily="34" charset="0"/>
                <a:cs typeface="Calibri" panose="020F0502020204030204" pitchFamily="34" charset="0"/>
              </a:rPr>
              <a:t>) in the satellite–Pandora </a:t>
            </a:r>
            <a:r>
              <a:rPr lang="en-US" altLang="ko-KR" b="1" dirty="0" err="1">
                <a:latin typeface="Calibri" panose="020F0502020204030204" pitchFamily="34" charset="0"/>
                <a:ea typeface="Calibri" panose="020F0502020204030204" pitchFamily="34" charset="0"/>
                <a:cs typeface="Calibri" panose="020F0502020204030204" pitchFamily="34" charset="0"/>
              </a:rPr>
              <a:t>intercomparison</a:t>
            </a:r>
            <a:r>
              <a:rPr lang="en-US" altLang="ko-KR" b="1" dirty="0">
                <a:latin typeface="Calibri" panose="020F0502020204030204" pitchFamily="34" charset="0"/>
                <a:ea typeface="Calibri" panose="020F0502020204030204" pitchFamily="34" charset="0"/>
                <a:cs typeface="Calibri" panose="020F0502020204030204" pitchFamily="34" charset="0"/>
              </a:rPr>
              <a:t> effectively reduces the influence of random biases </a:t>
            </a:r>
            <a:r>
              <a:rPr lang="en-US" altLang="ko-KR" dirty="0">
                <a:latin typeface="Calibri" panose="020F0502020204030204" pitchFamily="34" charset="0"/>
                <a:ea typeface="Calibri" panose="020F0502020204030204" pitchFamily="34" charset="0"/>
                <a:cs typeface="Calibri" panose="020F0502020204030204" pitchFamily="34" charset="0"/>
              </a:rPr>
              <a:t>regardless of their origin—not only in polluted environments but also at Rural/Background stations.</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2769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1"/>
          <p:cNvSpPr txBox="1">
            <a:spLocks/>
          </p:cNvSpPr>
          <p:nvPr/>
        </p:nvSpPr>
        <p:spPr>
          <a:xfrm>
            <a:off x="0" y="0"/>
            <a:ext cx="12192000" cy="515257"/>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   NO</a:t>
            </a:r>
            <a:r>
              <a:rPr lang="en-US"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3200" b="1" dirty="0">
                <a:latin typeface="Calibri" panose="020F0502020204030204" pitchFamily="34" charset="0"/>
                <a:ea typeface="Calibri" panose="020F0502020204030204" pitchFamily="34" charset="0"/>
                <a:cs typeface="Calibri" panose="020F0502020204030204" pitchFamily="34" charset="0"/>
              </a:rPr>
              <a:t> and HCHO VCDs: Pandora vs. TROPOMI</a:t>
            </a:r>
            <a:endParaRPr lang="ko-KR" altLang="en-US" sz="2800" b="1" dirty="0">
              <a:latin typeface="Calibri" pitchFamily="34" charset="0"/>
              <a:cs typeface="Calibri" pitchFamily="34" charset="0"/>
            </a:endParaRPr>
          </a:p>
        </p:txBody>
      </p:sp>
      <p:grpSp>
        <p:nvGrpSpPr>
          <p:cNvPr id="4" name="그룹 3"/>
          <p:cNvGrpSpPr/>
          <p:nvPr/>
        </p:nvGrpSpPr>
        <p:grpSpPr>
          <a:xfrm>
            <a:off x="240793" y="573683"/>
            <a:ext cx="6166393" cy="6101626"/>
            <a:chOff x="5836921" y="567587"/>
            <a:chExt cx="6166393" cy="6101626"/>
          </a:xfrm>
        </p:grpSpPr>
        <p:pic>
          <p:nvPicPr>
            <p:cNvPr id="2" name="그림 1"/>
            <p:cNvPicPr>
              <a:picLocks noChangeAspect="1"/>
            </p:cNvPicPr>
            <p:nvPr/>
          </p:nvPicPr>
          <p:blipFill>
            <a:blip r:embed="rId3"/>
            <a:stretch>
              <a:fillRect/>
            </a:stretch>
          </p:blipFill>
          <p:spPr>
            <a:xfrm>
              <a:off x="5836921" y="798419"/>
              <a:ext cx="6166393" cy="5870794"/>
            </a:xfrm>
            <a:prstGeom prst="rect">
              <a:avLst/>
            </a:prstGeom>
          </p:spPr>
        </p:pic>
        <p:sp>
          <p:nvSpPr>
            <p:cNvPr id="168" name="직사각형 167"/>
            <p:cNvSpPr/>
            <p:nvPr/>
          </p:nvSpPr>
          <p:spPr>
            <a:xfrm>
              <a:off x="6096000" y="567587"/>
              <a:ext cx="1151277" cy="523220"/>
            </a:xfrm>
            <a:prstGeom prst="rect">
              <a:avLst/>
            </a:prstGeom>
          </p:spPr>
          <p:txBody>
            <a:bodyPr wrap="none">
              <a:spAutoFit/>
            </a:bodyPr>
            <a:lstStyle/>
            <a:p>
              <a:r>
                <a:rPr lang="en-US" altLang="ko-KR" sz="2800" b="1" dirty="0">
                  <a:latin typeface="Calibri" panose="020F0502020204030204" pitchFamily="34" charset="0"/>
                  <a:ea typeface="Calibri" panose="020F0502020204030204" pitchFamily="34" charset="0"/>
                  <a:cs typeface="Calibri" panose="020F0502020204030204" pitchFamily="34" charset="0"/>
                </a:rPr>
                <a:t>HCHO </a:t>
              </a:r>
              <a:endParaRPr lang="ko-KR" altLang="en-US" sz="2800" dirty="0"/>
            </a:p>
          </p:txBody>
        </p:sp>
        <p:sp>
          <p:nvSpPr>
            <p:cNvPr id="47" name="TextBox 46">
              <a:extLst>
                <a:ext uri="{FF2B5EF4-FFF2-40B4-BE49-F238E27FC236}">
                  <a16:creationId xmlns:a16="http://schemas.microsoft.com/office/drawing/2014/main" id="{01928C1C-57D1-B12E-613A-C48CEA72AA56}"/>
                </a:ext>
              </a:extLst>
            </p:cNvPr>
            <p:cNvSpPr txBox="1"/>
            <p:nvPr/>
          </p:nvSpPr>
          <p:spPr>
            <a:xfrm>
              <a:off x="7279243" y="6473300"/>
              <a:ext cx="1525838" cy="145424"/>
            </a:xfrm>
            <a:prstGeom prst="rect">
              <a:avLst/>
            </a:prstGeom>
            <a:solidFill>
              <a:schemeClr val="bg1"/>
            </a:solidFill>
          </p:spPr>
          <p:txBody>
            <a:bodyPr wrap="square" lIns="0" tIns="0" rIns="0" bIns="0" rtlCol="0" anchor="ctr">
              <a:spAutoFit/>
            </a:bodyPr>
            <a:lstStyle/>
            <a:p>
              <a:pPr algn="ctr">
                <a:lnSpc>
                  <a:spcPct val="90000"/>
                </a:lnSpc>
              </a:pPr>
              <a:r>
                <a:rPr lang="en-US" sz="1050" b="1" dirty="0">
                  <a:latin typeface="Calibri" panose="020F0502020204030204" pitchFamily="34" charset="0"/>
                  <a:ea typeface="Calibri" panose="020F0502020204030204" pitchFamily="34" charset="0"/>
                  <a:cs typeface="Calibri" panose="020F0502020204030204" pitchFamily="34" charset="0"/>
                </a:rPr>
                <a:t>TROPOMI – Pandora (DU)</a:t>
              </a:r>
            </a:p>
          </p:txBody>
        </p:sp>
      </p:grpSp>
      <p:sp>
        <p:nvSpPr>
          <p:cNvPr id="13" name="직사각형 12">
            <a:extLst>
              <a:ext uri="{FF2B5EF4-FFF2-40B4-BE49-F238E27FC236}">
                <a16:creationId xmlns:a16="http://schemas.microsoft.com/office/drawing/2014/main" id="{9D73FDA7-C553-41CE-87C7-1EB5524F3CFF}"/>
              </a:ext>
            </a:extLst>
          </p:cNvPr>
          <p:cNvSpPr/>
          <p:nvPr/>
        </p:nvSpPr>
        <p:spPr>
          <a:xfrm>
            <a:off x="6726934" y="925526"/>
            <a:ext cx="5224273" cy="4801314"/>
          </a:xfrm>
          <a:prstGeom prst="rect">
            <a:avLst/>
          </a:prstGeom>
        </p:spPr>
        <p:txBody>
          <a:bodyPr wrap="square">
            <a:spAutoFit/>
          </a:bodyPr>
          <a:lstStyle/>
          <a:p>
            <a:pPr marL="285750" indent="-285750" algn="just">
              <a:buFont typeface="Arial" panose="020B0604020202020204" pitchFamily="34" charset="0"/>
              <a:buChar char="•"/>
            </a:pPr>
            <a:r>
              <a:rPr lang="en-US" altLang="ko-KR" b="1" dirty="0">
                <a:latin typeface="Calibri" panose="020F0502020204030204" pitchFamily="34" charset="0"/>
                <a:ea typeface="Calibri" panose="020F0502020204030204" pitchFamily="34" charset="0"/>
                <a:cs typeface="Calibri" panose="020F0502020204030204" pitchFamily="34" charset="0"/>
              </a:rPr>
              <a:t>Pronounced negative mean biases in TROPOMI HCHO are observed at stations with higher HCHO VCDs</a:t>
            </a:r>
            <a:r>
              <a:rPr lang="en-US" altLang="ko-KR" dirty="0">
                <a:latin typeface="Calibri" panose="020F0502020204030204" pitchFamily="34" charset="0"/>
                <a:ea typeface="Calibri" panose="020F0502020204030204" pitchFamily="34" charset="0"/>
                <a:cs typeface="Calibri" panose="020F0502020204030204" pitchFamily="34" charset="0"/>
              </a:rPr>
              <a:t>, while no apparent positive biases are found at Rural/Background stations.</a:t>
            </a:r>
          </a:p>
          <a:p>
            <a:pPr marL="285750" indent="-285750" algn="just">
              <a:buFont typeface="Arial" panose="020B0604020202020204" pitchFamily="34" charset="0"/>
              <a:buChar char="•"/>
            </a:pPr>
            <a:endParaRPr lang="en-US" altLang="ko-KR"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altLang="ko-KR" b="1" dirty="0">
                <a:latin typeface="Calibri" panose="020F0502020204030204" pitchFamily="34" charset="0"/>
                <a:ea typeface="Calibri" panose="020F0502020204030204" pitchFamily="34" charset="0"/>
                <a:cs typeface="Calibri" panose="020F0502020204030204" pitchFamily="34" charset="0"/>
              </a:rPr>
              <a:t>Enlarging the spatial collocation range of TROPOMI generally improves the </a:t>
            </a:r>
            <a:r>
              <a:rPr lang="en-US" altLang="ko-KR" b="1" dirty="0" err="1">
                <a:latin typeface="Calibri" panose="020F0502020204030204" pitchFamily="34" charset="0"/>
                <a:ea typeface="Calibri" panose="020F0502020204030204" pitchFamily="34" charset="0"/>
                <a:cs typeface="Calibri" panose="020F0502020204030204" pitchFamily="34" charset="0"/>
              </a:rPr>
              <a:t>intercomparison</a:t>
            </a:r>
            <a:r>
              <a:rPr lang="en-US" altLang="ko-KR" b="1" dirty="0">
                <a:latin typeface="Calibri" panose="020F0502020204030204" pitchFamily="34" charset="0"/>
                <a:ea typeface="Calibri" panose="020F0502020204030204" pitchFamily="34" charset="0"/>
                <a:cs typeface="Calibri" panose="020F0502020204030204" pitchFamily="34" charset="0"/>
              </a:rPr>
              <a:t> results of HCHO VCDs</a:t>
            </a:r>
            <a:r>
              <a:rPr lang="en-US" altLang="ko-KR" dirty="0">
                <a:latin typeface="Calibri" panose="020F0502020204030204" pitchFamily="34" charset="0"/>
                <a:ea typeface="Calibri" panose="020F0502020204030204" pitchFamily="34" charset="0"/>
                <a:cs typeface="Calibri" panose="020F0502020204030204" pitchFamily="34" charset="0"/>
              </a:rPr>
              <a:t>, except for the slight increase in the negative mean bias of TROPOMI in Polluted Urban and Urban/Suburban environments. </a:t>
            </a:r>
          </a:p>
          <a:p>
            <a:pPr marL="285750" indent="-285750" algn="just">
              <a:buFont typeface="Arial" panose="020B0604020202020204" pitchFamily="34" charset="0"/>
              <a:buChar char="•"/>
            </a:pPr>
            <a:endParaRPr lang="en-US" altLang="ko-KR" dirty="0">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The improving </a:t>
            </a:r>
            <a:r>
              <a:rPr lang="en-US" altLang="ko-KR" dirty="0" err="1">
                <a:latin typeface="Calibri" panose="020F0502020204030204" pitchFamily="34" charset="0"/>
                <a:ea typeface="Calibri" panose="020F0502020204030204" pitchFamily="34" charset="0"/>
                <a:cs typeface="Calibri" panose="020F0502020204030204" pitchFamily="34" charset="0"/>
              </a:rPr>
              <a:t>intercomparison</a:t>
            </a:r>
            <a:r>
              <a:rPr lang="en-US" altLang="ko-KR" dirty="0">
                <a:latin typeface="Calibri" panose="020F0502020204030204" pitchFamily="34" charset="0"/>
                <a:ea typeface="Calibri" panose="020F0502020204030204" pitchFamily="34" charset="0"/>
                <a:cs typeface="Calibri" panose="020F0502020204030204" pitchFamily="34" charset="0"/>
              </a:rPr>
              <a:t> scores, especially the evident decrease in MAE and increase in r</a:t>
            </a:r>
            <a:r>
              <a:rPr lang="en-US" altLang="ko-KR" baseline="30000" dirty="0">
                <a:latin typeface="Calibri" panose="020F0502020204030204" pitchFamily="34" charset="0"/>
                <a:ea typeface="Calibri" panose="020F0502020204030204" pitchFamily="34" charset="0"/>
                <a:cs typeface="Calibri" panose="020F0502020204030204" pitchFamily="34" charset="0"/>
              </a:rPr>
              <a:t>2</a:t>
            </a:r>
            <a:r>
              <a:rPr lang="en-US" altLang="ko-KR" dirty="0">
                <a:latin typeface="Calibri" panose="020F0502020204030204" pitchFamily="34" charset="0"/>
                <a:ea typeface="Calibri" panose="020F0502020204030204" pitchFamily="34" charset="0"/>
                <a:cs typeface="Calibri" panose="020F0502020204030204" pitchFamily="34" charset="0"/>
              </a:rPr>
              <a:t>, further epitomize that random uncertainties in satellite HCHO VCD retrievals are the main cause of the generally low r</a:t>
            </a:r>
            <a:r>
              <a:rPr lang="en-US" altLang="ko-KR" baseline="30000" dirty="0">
                <a:latin typeface="Calibri" panose="020F0502020204030204" pitchFamily="34" charset="0"/>
                <a:ea typeface="Calibri" panose="020F0502020204030204" pitchFamily="34" charset="0"/>
                <a:cs typeface="Calibri" panose="020F0502020204030204" pitchFamily="34" charset="0"/>
              </a:rPr>
              <a:t>2</a:t>
            </a:r>
            <a:r>
              <a:rPr lang="en-US" altLang="ko-KR" dirty="0">
                <a:latin typeface="Calibri" panose="020F0502020204030204" pitchFamily="34" charset="0"/>
                <a:ea typeface="Calibri" panose="020F0502020204030204" pitchFamily="34" charset="0"/>
                <a:cs typeface="Calibri" panose="020F0502020204030204" pitchFamily="34" charset="0"/>
              </a:rPr>
              <a:t> and large MAE in HCHO VCD </a:t>
            </a:r>
            <a:r>
              <a:rPr lang="en-US" altLang="ko-KR" dirty="0" err="1">
                <a:latin typeface="Calibri" panose="020F0502020204030204" pitchFamily="34" charset="0"/>
                <a:ea typeface="Calibri" panose="020F0502020204030204" pitchFamily="34" charset="0"/>
                <a:cs typeface="Calibri" panose="020F0502020204030204" pitchFamily="34" charset="0"/>
              </a:rPr>
              <a:t>intercomparisons</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4147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0" y="203200"/>
            <a:ext cx="12192000" cy="523875"/>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Short Summary</a:t>
            </a:r>
            <a:endParaRPr lang="ko-KR" altLang="en-US" sz="3200" b="1" dirty="0">
              <a:latin typeface="Calibri" pitchFamily="34" charset="0"/>
              <a:cs typeface="Calibri" pitchFamily="34" charset="0"/>
            </a:endParaRPr>
          </a:p>
        </p:txBody>
      </p:sp>
      <p:sp>
        <p:nvSpPr>
          <p:cNvPr id="6" name="TextBox 5"/>
          <p:cNvSpPr txBox="1"/>
          <p:nvPr/>
        </p:nvSpPr>
        <p:spPr>
          <a:xfrm>
            <a:off x="258342" y="1043103"/>
            <a:ext cx="11549030" cy="5486117"/>
          </a:xfrm>
          <a:prstGeom prst="rect">
            <a:avLst/>
          </a:prstGeom>
          <a:noFill/>
        </p:spPr>
        <p:txBody>
          <a:bodyPr wrap="square" rtlCol="0">
            <a:spAutoFit/>
          </a:bodyPr>
          <a:lstStyle/>
          <a:p>
            <a:pPr marL="285750" indent="-285750" algn="just">
              <a:spcAft>
                <a:spcPts val="1500"/>
              </a:spcAft>
              <a:buFont typeface="Arial" panose="020B0604020202020204" pitchFamily="34" charset="0"/>
              <a:buChar char="•"/>
            </a:pPr>
            <a:r>
              <a:rPr lang="en-US" altLang="ko-KR" sz="2400" dirty="0">
                <a:latin typeface="Calibri" panose="020F0502020204030204" pitchFamily="34" charset="0"/>
                <a:ea typeface="Calibri" panose="020F0502020204030204" pitchFamily="34" charset="0"/>
                <a:cs typeface="Calibri" panose="020F0502020204030204" pitchFamily="34" charset="0"/>
              </a:rPr>
              <a:t>We conducted a global-scale analysis of </a:t>
            </a:r>
            <a:r>
              <a:rPr lang="en-US" altLang="ko-KR" sz="2400" b="1" dirty="0">
                <a:latin typeface="Calibri" panose="020F0502020204030204" pitchFamily="34" charset="0"/>
                <a:ea typeface="Calibri" panose="020F0502020204030204" pitchFamily="34" charset="0"/>
                <a:cs typeface="Calibri" panose="020F0502020204030204" pitchFamily="34" charset="0"/>
              </a:rPr>
              <a:t>5-year NO</a:t>
            </a:r>
            <a:r>
              <a:rPr lang="en-US" altLang="ko-KR" sz="24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2400" b="1" dirty="0">
                <a:latin typeface="Calibri" panose="020F0502020204030204" pitchFamily="34" charset="0"/>
                <a:ea typeface="Calibri" panose="020F0502020204030204" pitchFamily="34" charset="0"/>
                <a:cs typeface="Calibri" panose="020F0502020204030204" pitchFamily="34" charset="0"/>
              </a:rPr>
              <a:t> and HCHO VCDs </a:t>
            </a:r>
            <a:r>
              <a:rPr lang="en-US" altLang="ko-KR" sz="2400" dirty="0">
                <a:latin typeface="Calibri" panose="020F0502020204030204" pitchFamily="34" charset="0"/>
                <a:ea typeface="Calibri" panose="020F0502020204030204" pitchFamily="34" charset="0"/>
                <a:cs typeface="Calibri" panose="020F0502020204030204" pitchFamily="34" charset="0"/>
              </a:rPr>
              <a:t>from </a:t>
            </a:r>
            <a:r>
              <a:rPr lang="en-US" altLang="ko-KR" sz="2400" b="1" dirty="0">
                <a:latin typeface="Calibri" panose="020F0502020204030204" pitchFamily="34" charset="0"/>
                <a:ea typeface="Calibri" panose="020F0502020204030204" pitchFamily="34" charset="0"/>
                <a:cs typeface="Calibri" panose="020F0502020204030204" pitchFamily="34" charset="0"/>
              </a:rPr>
              <a:t>PGN sites</a:t>
            </a:r>
            <a:r>
              <a:rPr lang="en-US" altLang="ko-KR" sz="2400" dirty="0">
                <a:latin typeface="Calibri" panose="020F0502020204030204" pitchFamily="34" charset="0"/>
                <a:ea typeface="Calibri" panose="020F0502020204030204" pitchFamily="34" charset="0"/>
                <a:cs typeface="Calibri" panose="020F0502020204030204" pitchFamily="34" charset="0"/>
              </a:rPr>
              <a:t>.</a:t>
            </a:r>
          </a:p>
          <a:p>
            <a:pPr marL="285750" indent="-285750" algn="just">
              <a:spcAft>
                <a:spcPts val="1500"/>
              </a:spcAft>
              <a:buFont typeface="Arial" panose="020B0604020202020204" pitchFamily="34" charset="0"/>
              <a:buChar char="•"/>
            </a:pPr>
            <a:r>
              <a:rPr lang="en-US" altLang="ko-KR" sz="2400" b="1" dirty="0">
                <a:latin typeface="Calibri" panose="020F0502020204030204" pitchFamily="34" charset="0"/>
                <a:ea typeface="Calibri" panose="020F0502020204030204" pitchFamily="34" charset="0"/>
                <a:cs typeface="Calibri" panose="020F0502020204030204" pitchFamily="34" charset="0"/>
              </a:rPr>
              <a:t>NO</a:t>
            </a:r>
            <a:r>
              <a:rPr lang="en-US" altLang="ko-KR" sz="24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2400" b="1" dirty="0">
                <a:latin typeface="Calibri" panose="020F0502020204030204" pitchFamily="34" charset="0"/>
                <a:ea typeface="Calibri" panose="020F0502020204030204" pitchFamily="34" charset="0"/>
                <a:cs typeface="Calibri" panose="020F0502020204030204" pitchFamily="34" charset="0"/>
              </a:rPr>
              <a:t> in the polluted urban sites </a:t>
            </a:r>
            <a:r>
              <a:rPr lang="en-US" altLang="ko-KR" sz="2400" dirty="0">
                <a:latin typeface="Calibri" panose="020F0502020204030204" pitchFamily="34" charset="0"/>
                <a:ea typeface="Calibri" panose="020F0502020204030204" pitchFamily="34" charset="0"/>
                <a:cs typeface="Calibri" panose="020F0502020204030204" pitchFamily="34" charset="0"/>
              </a:rPr>
              <a:t>exhibited noticeable seasonal patterns, with a decrease during the summer months, and diurnal patterns, showing an increase in the morning hours.</a:t>
            </a:r>
          </a:p>
          <a:p>
            <a:pPr marL="285750" indent="-285750" algn="just">
              <a:spcAft>
                <a:spcPts val="1500"/>
              </a:spcAft>
              <a:buFont typeface="Arial" panose="020B0604020202020204" pitchFamily="34" charset="0"/>
              <a:buChar char="•"/>
            </a:pPr>
            <a:r>
              <a:rPr lang="en-US" altLang="ko-KR" sz="2400" dirty="0">
                <a:latin typeface="Calibri" panose="020F0502020204030204" pitchFamily="34" charset="0"/>
                <a:ea typeface="Calibri" panose="020F0502020204030204" pitchFamily="34" charset="0"/>
                <a:cs typeface="Calibri" panose="020F0502020204030204" pitchFamily="34" charset="0"/>
              </a:rPr>
              <a:t>On the other hand, </a:t>
            </a:r>
            <a:r>
              <a:rPr lang="en-US" altLang="ko-KR" sz="2400" b="1" dirty="0">
                <a:latin typeface="Calibri" panose="020F0502020204030204" pitchFamily="34" charset="0"/>
                <a:ea typeface="Calibri" panose="020F0502020204030204" pitchFamily="34" charset="0"/>
                <a:cs typeface="Calibri" panose="020F0502020204030204" pitchFamily="34" charset="0"/>
              </a:rPr>
              <a:t>HCHO VCDs </a:t>
            </a:r>
            <a:r>
              <a:rPr lang="en-US" altLang="ko-KR" sz="2400" dirty="0">
                <a:latin typeface="Calibri" panose="020F0502020204030204" pitchFamily="34" charset="0"/>
                <a:ea typeface="Calibri" panose="020F0502020204030204" pitchFamily="34" charset="0"/>
                <a:cs typeface="Calibri" panose="020F0502020204030204" pitchFamily="34" charset="0"/>
              </a:rPr>
              <a:t>displayed a consistent increase during the summer across all sites, with no clear diurnal variation, albeit a slight increase during daytime hours.</a:t>
            </a:r>
          </a:p>
          <a:p>
            <a:pPr marL="285750" indent="-285750" algn="just">
              <a:spcAft>
                <a:spcPts val="1500"/>
              </a:spcAft>
              <a:buFont typeface="Arial" panose="020B0604020202020204" pitchFamily="34" charset="0"/>
              <a:buChar char="•"/>
            </a:pPr>
            <a:r>
              <a:rPr lang="en-US" altLang="ko-KR" sz="2400" dirty="0">
                <a:latin typeface="Calibri" panose="020F0502020204030204" pitchFamily="34" charset="0"/>
                <a:cs typeface="Calibri" panose="020F0502020204030204" pitchFamily="34" charset="0"/>
              </a:rPr>
              <a:t>The</a:t>
            </a:r>
            <a:r>
              <a:rPr lang="en-US" altLang="ko-KR" sz="2400" b="1" dirty="0">
                <a:latin typeface="Calibri" panose="020F0502020204030204" pitchFamily="34" charset="0"/>
                <a:cs typeface="Calibri" panose="020F0502020204030204" pitchFamily="34" charset="0"/>
              </a:rPr>
              <a:t> HCHO-to-NO</a:t>
            </a:r>
            <a:r>
              <a:rPr lang="en-US" altLang="ko-KR" sz="2400" b="1" baseline="-25000" dirty="0">
                <a:latin typeface="Calibri" panose="020F0502020204030204" pitchFamily="34" charset="0"/>
                <a:cs typeface="Calibri" panose="020F0502020204030204" pitchFamily="34" charset="0"/>
              </a:rPr>
              <a:t>2</a:t>
            </a:r>
            <a:r>
              <a:rPr lang="en-US" altLang="ko-KR" sz="2400" b="1" dirty="0">
                <a:latin typeface="Calibri" panose="020F0502020204030204" pitchFamily="34" charset="0"/>
                <a:cs typeface="Calibri" panose="020F0502020204030204" pitchFamily="34" charset="0"/>
              </a:rPr>
              <a:t> ratio (FNR) </a:t>
            </a:r>
            <a:r>
              <a:rPr lang="en-US" altLang="ko-KR" sz="2400" dirty="0">
                <a:latin typeface="Calibri" panose="020F0502020204030204" pitchFamily="34" charset="0"/>
                <a:cs typeface="Calibri" panose="020F0502020204030204" pitchFamily="34" charset="0"/>
              </a:rPr>
              <a:t>in the polluted urban sites was found to be less than approximately 1.0, while in urban/suburban areas, it ranged between 1.0 and 2.0.</a:t>
            </a:r>
          </a:p>
          <a:p>
            <a:pPr marL="285750" indent="-285750" algn="just">
              <a:spcAft>
                <a:spcPts val="1500"/>
              </a:spcAft>
              <a:buFont typeface="Arial" panose="020B0604020202020204" pitchFamily="34" charset="0"/>
              <a:buChar char="•"/>
            </a:pPr>
            <a:r>
              <a:rPr lang="en-US" altLang="ko-KR" sz="2400" b="1" dirty="0">
                <a:latin typeface="Calibri" panose="020F0502020204030204" pitchFamily="34" charset="0"/>
                <a:ea typeface="Calibri" panose="020F0502020204030204" pitchFamily="34" charset="0"/>
                <a:cs typeface="Calibri" panose="020F0502020204030204" pitchFamily="34" charset="0"/>
              </a:rPr>
              <a:t>Collocation strategy from Pandora-TROPOMI comparison</a:t>
            </a:r>
            <a:endParaRPr lang="ko-KR" altLang="en-US" sz="2400" b="1" dirty="0">
              <a:latin typeface="Calibri" pitchFamily="34" charset="0"/>
              <a:cs typeface="Calibri" pitchFamily="34" charset="0"/>
            </a:endParaRPr>
          </a:p>
          <a:p>
            <a:pPr algn="just"/>
            <a:r>
              <a:rPr lang="en-US" altLang="ko-KR" sz="2400" dirty="0">
                <a:latin typeface="Calibri" panose="020F0502020204030204" pitchFamily="34" charset="0"/>
                <a:cs typeface="Calibri" panose="020F0502020204030204" pitchFamily="34" charset="0"/>
              </a:rPr>
              <a:t>    - NO</a:t>
            </a:r>
            <a:r>
              <a:rPr lang="en-US" altLang="ko-KR" sz="2400" baseline="-25000" dirty="0">
                <a:latin typeface="Calibri" panose="020F0502020204030204" pitchFamily="34" charset="0"/>
                <a:cs typeface="Calibri" panose="020F0502020204030204" pitchFamily="34" charset="0"/>
              </a:rPr>
              <a:t>2</a:t>
            </a:r>
            <a:r>
              <a:rPr lang="en-US" altLang="ko-KR" sz="2400" dirty="0">
                <a:latin typeface="Calibri" panose="020F0502020204030204" pitchFamily="34" charset="0"/>
                <a:cs typeface="Calibri" panose="020F0502020204030204" pitchFamily="34" charset="0"/>
              </a:rPr>
              <a:t>: closest data point from satellite footprint</a:t>
            </a:r>
          </a:p>
          <a:p>
            <a:pPr algn="just"/>
            <a:r>
              <a:rPr lang="en-US" altLang="ko-KR" sz="2400" dirty="0">
                <a:latin typeface="Calibri" panose="020F0502020204030204" pitchFamily="34" charset="0"/>
                <a:cs typeface="Calibri" panose="020F0502020204030204" pitchFamily="34" charset="0"/>
              </a:rPr>
              <a:t>    - HCHO: increase both data points and spatial coverage (i.e., ~ 20 points, ~ 20 km)</a:t>
            </a:r>
          </a:p>
          <a:p>
            <a:pPr marL="285750" indent="-285750" algn="just">
              <a:spcAft>
                <a:spcPts val="1500"/>
              </a:spcAft>
              <a:buFont typeface="Arial" panose="020B0604020202020204" pitchFamily="34" charset="0"/>
              <a:buChar char="•"/>
            </a:pPr>
            <a:endParaRPr lang="en-US" altLang="ko-K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93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0" y="129309"/>
            <a:ext cx="12192000" cy="2959232"/>
            <a:chOff x="0" y="129309"/>
            <a:chExt cx="12192000" cy="2959232"/>
          </a:xfrm>
        </p:grpSpPr>
        <p:sp>
          <p:nvSpPr>
            <p:cNvPr id="4" name="직사각형 3"/>
            <p:cNvSpPr/>
            <p:nvPr/>
          </p:nvSpPr>
          <p:spPr>
            <a:xfrm>
              <a:off x="223935" y="129309"/>
              <a:ext cx="11685704" cy="369332"/>
            </a:xfrm>
            <a:prstGeom prst="rect">
              <a:avLst/>
            </a:prstGeom>
          </p:spPr>
          <p:txBody>
            <a:bodyPr wrap="square">
              <a:spAutoFit/>
            </a:bodyPr>
            <a:lstStyle/>
            <a:p>
              <a:pPr algn="r"/>
              <a:r>
                <a:rPr lang="en-US" altLang="ko-KR" b="1" dirty="0">
                  <a:latin typeface="Calibri" panose="020F0502020204030204" pitchFamily="34" charset="0"/>
                  <a:ea typeface="Calibri" panose="020F0502020204030204" pitchFamily="34" charset="0"/>
                  <a:cs typeface="Calibri" panose="020F0502020204030204" pitchFamily="34" charset="0"/>
                </a:rPr>
                <a:t>June 11, 2025</a:t>
              </a:r>
              <a:endParaRPr lang="en-US" altLang="ko-KR" sz="8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0" y="1241882"/>
              <a:ext cx="12192000" cy="1846659"/>
            </a:xfrm>
            <a:prstGeom prst="rect">
              <a:avLst/>
            </a:prstGeom>
            <a:noFill/>
          </p:spPr>
          <p:txBody>
            <a:bodyPr wrap="square" rtlCol="0">
              <a:spAutoFit/>
            </a:bodyPr>
            <a:lstStyle/>
            <a:p>
              <a:pPr algn="ctr"/>
              <a:r>
                <a:rPr lang="en-US" altLang="ko-KR" sz="3800" b="1" dirty="0">
                  <a:latin typeface="Calibri" panose="020F0502020204030204" pitchFamily="34" charset="0"/>
                  <a:ea typeface="Calibri" panose="020F0502020204030204" pitchFamily="34" charset="0"/>
                  <a:cs typeface="Calibri" panose="020F0502020204030204" pitchFamily="34" charset="0"/>
                </a:rPr>
                <a:t>Global Analysis of Nitrogen Dioxide and Formaldehyde </a:t>
              </a:r>
            </a:p>
            <a:p>
              <a:pPr algn="ctr"/>
              <a:r>
                <a:rPr lang="en-US" altLang="ko-KR" sz="3800" b="1" dirty="0">
                  <a:latin typeface="Calibri" panose="020F0502020204030204" pitchFamily="34" charset="0"/>
                  <a:ea typeface="Calibri" panose="020F0502020204030204" pitchFamily="34" charset="0"/>
                  <a:cs typeface="Calibri" panose="020F0502020204030204" pitchFamily="34" charset="0"/>
                </a:rPr>
                <a:t>Column Densities from the Pandora Global Network (PGN)</a:t>
              </a:r>
            </a:p>
            <a:p>
              <a:pPr algn="ctr"/>
              <a:r>
                <a:rPr lang="en-US" altLang="ko-KR" sz="3800" b="1" dirty="0">
                  <a:latin typeface="Calibri" panose="020F0502020204030204" pitchFamily="34" charset="0"/>
                  <a:ea typeface="Calibri" panose="020F0502020204030204" pitchFamily="34" charset="0"/>
                  <a:cs typeface="Calibri" panose="020F0502020204030204" pitchFamily="34" charset="0"/>
                </a:rPr>
                <a:t>: Variability and Implications for Satellite Validation </a:t>
              </a:r>
              <a:endParaRPr lang="ko-KR" altLang="en-US" sz="3800" dirty="0">
                <a:latin typeface="Calibri" panose="020F0502020204030204" pitchFamily="34" charset="0"/>
                <a:cs typeface="Calibri" panose="020F0502020204030204" pitchFamily="34" charset="0"/>
              </a:endParaRPr>
            </a:p>
          </p:txBody>
        </p:sp>
      </p:grpSp>
      <p:pic>
        <p:nvPicPr>
          <p:cNvPr id="5" name="그림 4">
            <a:extLst>
              <a:ext uri="{FF2B5EF4-FFF2-40B4-BE49-F238E27FC236}">
                <a16:creationId xmlns:a16="http://schemas.microsoft.com/office/drawing/2014/main" id="{52CAA2DD-F633-4C08-B812-4BFCCC365B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35" y="37386"/>
            <a:ext cx="1509498" cy="617165"/>
          </a:xfrm>
          <a:prstGeom prst="rect">
            <a:avLst/>
          </a:prstGeom>
        </p:spPr>
      </p:pic>
      <p:sp>
        <p:nvSpPr>
          <p:cNvPr id="7" name="TextBox 6">
            <a:extLst>
              <a:ext uri="{FF2B5EF4-FFF2-40B4-BE49-F238E27FC236}">
                <a16:creationId xmlns:a16="http://schemas.microsoft.com/office/drawing/2014/main" id="{3C9FEAF4-4B8E-44ED-A796-7988F95A4C56}"/>
              </a:ext>
            </a:extLst>
          </p:cNvPr>
          <p:cNvSpPr txBox="1"/>
          <p:nvPr/>
        </p:nvSpPr>
        <p:spPr>
          <a:xfrm>
            <a:off x="291175" y="3648515"/>
            <a:ext cx="11551223" cy="2215991"/>
          </a:xfrm>
          <a:prstGeom prst="rect">
            <a:avLst/>
          </a:prstGeom>
          <a:noFill/>
        </p:spPr>
        <p:txBody>
          <a:bodyPr wrap="square" rtlCol="0">
            <a:spAutoFit/>
          </a:bodyPr>
          <a:lstStyle/>
          <a:p>
            <a:pPr algn="just">
              <a:spcAft>
                <a:spcPts val="1200"/>
              </a:spcAft>
            </a:pPr>
            <a:r>
              <a:rPr lang="en-US" altLang="ko-KR" sz="2800" b="1" u="sng" dirty="0">
                <a:latin typeface="Calibri" panose="020F0502020204030204" pitchFamily="34" charset="0"/>
                <a:ea typeface="Calibri" panose="020F0502020204030204" pitchFamily="34" charset="0"/>
                <a:cs typeface="Calibri" panose="020F0502020204030204" pitchFamily="34" charset="0"/>
              </a:rPr>
              <a:t>Outline:</a:t>
            </a:r>
          </a:p>
          <a:p>
            <a:pPr marL="342900" indent="-342900" algn="just">
              <a:spcAft>
                <a:spcPts val="1200"/>
              </a:spcAft>
              <a:buFont typeface="Arial" panose="020B0604020202020204" pitchFamily="34" charset="0"/>
              <a:buChar char="•"/>
            </a:pPr>
            <a:r>
              <a:rPr lang="en-US" altLang="ko-KR" sz="2000" dirty="0">
                <a:latin typeface="Calibri" panose="020F0502020204030204" pitchFamily="34" charset="0"/>
                <a:ea typeface="Calibri" panose="020F0502020204030204" pitchFamily="34" charset="0"/>
                <a:cs typeface="Calibri" panose="020F0502020204030204" pitchFamily="34" charset="0"/>
              </a:rPr>
              <a:t>Investigate seasonal and diurnal variabilities of NO</a:t>
            </a:r>
            <a:r>
              <a:rPr lang="en-US" altLang="ko-KR" sz="2000"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2000" dirty="0">
                <a:latin typeface="Calibri" panose="020F0502020204030204" pitchFamily="34" charset="0"/>
                <a:ea typeface="Calibri" panose="020F0502020204030204" pitchFamily="34" charset="0"/>
                <a:cs typeface="Calibri" panose="020F0502020204030204" pitchFamily="34" charset="0"/>
              </a:rPr>
              <a:t> and HCHO VCDs across various environments from 2019 to 2023</a:t>
            </a:r>
          </a:p>
          <a:p>
            <a:pPr marL="342900" indent="-342900" algn="just">
              <a:spcAft>
                <a:spcPts val="1200"/>
              </a:spcAft>
              <a:buFont typeface="Arial" panose="020B0604020202020204" pitchFamily="34" charset="0"/>
              <a:buChar char="•"/>
            </a:pPr>
            <a:r>
              <a:rPr lang="en-US" altLang="ko-KR" sz="2000" dirty="0">
                <a:latin typeface="Calibri" panose="020F0502020204030204" pitchFamily="34" charset="0"/>
                <a:ea typeface="Calibri" panose="020F0502020204030204" pitchFamily="34" charset="0"/>
                <a:cs typeface="Calibri" panose="020F0502020204030204" pitchFamily="34" charset="0"/>
              </a:rPr>
              <a:t>Discuss the relative abundance between NO</a:t>
            </a:r>
            <a:r>
              <a:rPr lang="en-US" altLang="ko-KR" sz="2000"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2000" dirty="0">
                <a:latin typeface="Calibri" panose="020F0502020204030204" pitchFamily="34" charset="0"/>
                <a:ea typeface="Calibri" panose="020F0502020204030204" pitchFamily="34" charset="0"/>
                <a:cs typeface="Calibri" panose="020F0502020204030204" pitchFamily="34" charset="0"/>
              </a:rPr>
              <a:t> and HCHO, as two key proxies for tropospheric O</a:t>
            </a:r>
            <a:r>
              <a:rPr lang="en-US" altLang="ko-KR" sz="2000" baseline="-25000" dirty="0">
                <a:latin typeface="Calibri" panose="020F0502020204030204" pitchFamily="34" charset="0"/>
                <a:ea typeface="Calibri" panose="020F0502020204030204" pitchFamily="34" charset="0"/>
                <a:cs typeface="Calibri" panose="020F0502020204030204" pitchFamily="34" charset="0"/>
              </a:rPr>
              <a:t>3</a:t>
            </a:r>
            <a:r>
              <a:rPr lang="en-US" altLang="ko-KR" sz="2000" dirty="0">
                <a:latin typeface="Calibri" panose="020F0502020204030204" pitchFamily="34" charset="0"/>
                <a:ea typeface="Calibri" panose="020F0502020204030204" pitchFamily="34" charset="0"/>
                <a:cs typeface="Calibri" panose="020F0502020204030204" pitchFamily="34" charset="0"/>
              </a:rPr>
              <a:t> pollution</a:t>
            </a:r>
          </a:p>
          <a:p>
            <a:pPr marL="342900" indent="-342900" algn="just">
              <a:spcAft>
                <a:spcPts val="1200"/>
              </a:spcAft>
              <a:buFont typeface="Arial" panose="020B0604020202020204" pitchFamily="34" charset="0"/>
              <a:buChar char="•"/>
            </a:pPr>
            <a:r>
              <a:rPr lang="en-US" altLang="ko-KR" sz="2000" dirty="0">
                <a:latin typeface="Calibri" panose="020F0502020204030204" pitchFamily="34" charset="0"/>
                <a:ea typeface="Calibri" panose="020F0502020204030204" pitchFamily="34" charset="0"/>
                <a:cs typeface="Calibri" panose="020F0502020204030204" pitchFamily="34" charset="0"/>
              </a:rPr>
              <a:t>Evaluate corresponding observations from the TROPOspheric Monitoring Instrument (TROPOMI)</a:t>
            </a:r>
            <a:endParaRPr lang="ko-KR" altLang="ko-K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2325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1" y="-10808"/>
            <a:ext cx="12192000" cy="506416"/>
          </a:xfrm>
          <a:prstGeom prst="rect">
            <a:avLst/>
          </a:prstGeom>
          <a:no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Global Pandora Data @ Pandonia Global Network (PGN)</a:t>
            </a:r>
            <a:endParaRPr lang="ko-KR" altLang="en-US" sz="3200" b="1" dirty="0">
              <a:latin typeface="Calibri" pitchFamily="34" charset="0"/>
              <a:cs typeface="Calibri" pitchFamily="34" charset="0"/>
            </a:endParaRPr>
          </a:p>
        </p:txBody>
      </p:sp>
      <p:sp>
        <p:nvSpPr>
          <p:cNvPr id="7" name="TextBox 6"/>
          <p:cNvSpPr txBox="1"/>
          <p:nvPr/>
        </p:nvSpPr>
        <p:spPr>
          <a:xfrm>
            <a:off x="1" y="404042"/>
            <a:ext cx="12191998" cy="400110"/>
          </a:xfrm>
          <a:prstGeom prst="rect">
            <a:avLst/>
          </a:prstGeom>
          <a:noFill/>
        </p:spPr>
        <p:txBody>
          <a:bodyPr wrap="square" rtlCol="0">
            <a:spAutoFit/>
          </a:bodyPr>
          <a:lstStyle/>
          <a:p>
            <a:pPr algn="ctr"/>
            <a:r>
              <a:rPr lang="en-US" altLang="ko-KR" sz="2000" b="1" dirty="0">
                <a:latin typeface="Calibri" panose="020F0502020204030204" pitchFamily="34" charset="0"/>
                <a:ea typeface="Calibri" panose="020F0502020204030204" pitchFamily="34" charset="0"/>
                <a:cs typeface="Calibri" panose="020F0502020204030204" pitchFamily="34" charset="0"/>
              </a:rPr>
              <a:t>(NO</a:t>
            </a:r>
            <a:r>
              <a:rPr lang="en-US" altLang="ko-KR" sz="20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2000" b="1" dirty="0">
                <a:latin typeface="Calibri" panose="020F0502020204030204" pitchFamily="34" charset="0"/>
                <a:ea typeface="Calibri" panose="020F0502020204030204" pitchFamily="34" charset="0"/>
                <a:cs typeface="Calibri" panose="020F0502020204030204" pitchFamily="34" charset="0"/>
              </a:rPr>
              <a:t>: 93 sites  &amp;  HCHO: 68 sites, 5-Year: January 2019 - December 2023)</a:t>
            </a:r>
            <a:endParaRPr lang="ko-KR" altLang="en-US" sz="2000" b="1" dirty="0">
              <a:latin typeface="Calibri" panose="020F0502020204030204" pitchFamily="34" charset="0"/>
              <a:cs typeface="Calibri" panose="020F0502020204030204" pitchFamily="34" charset="0"/>
            </a:endParaRPr>
          </a:p>
        </p:txBody>
      </p:sp>
      <p:pic>
        <p:nvPicPr>
          <p:cNvPr id="2" name="그림 1">
            <a:extLst>
              <a:ext uri="{FF2B5EF4-FFF2-40B4-BE49-F238E27FC236}">
                <a16:creationId xmlns:a16="http://schemas.microsoft.com/office/drawing/2014/main" id="{C83B9BF8-43DB-4664-B3E0-40634815BFD8}"/>
              </a:ext>
            </a:extLst>
          </p:cNvPr>
          <p:cNvPicPr>
            <a:picLocks noChangeAspect="1"/>
          </p:cNvPicPr>
          <p:nvPr/>
        </p:nvPicPr>
        <p:blipFill>
          <a:blip r:embed="rId3"/>
          <a:stretch>
            <a:fillRect/>
          </a:stretch>
        </p:blipFill>
        <p:spPr>
          <a:xfrm>
            <a:off x="607769" y="910458"/>
            <a:ext cx="10976462" cy="5703040"/>
          </a:xfrm>
          <a:prstGeom prst="rect">
            <a:avLst/>
          </a:prstGeom>
        </p:spPr>
      </p:pic>
    </p:spTree>
    <p:extLst>
      <p:ext uri="{BB962C8B-B14F-4D97-AF65-F5344CB8AC3E}">
        <p14:creationId xmlns:p14="http://schemas.microsoft.com/office/powerpoint/2010/main" val="4100912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p:cNvSpPr txBox="1">
            <a:spLocks/>
          </p:cNvSpPr>
          <p:nvPr/>
        </p:nvSpPr>
        <p:spPr>
          <a:xfrm>
            <a:off x="1" y="-10808"/>
            <a:ext cx="12192000" cy="506416"/>
          </a:xfrm>
          <a:prstGeom prst="rect">
            <a:avLst/>
          </a:prstGeom>
          <a:no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Global Pandora Data @ Pandonia Global Network (PGN)</a:t>
            </a:r>
            <a:endParaRPr lang="ko-KR" altLang="en-US" sz="3200" b="1" dirty="0">
              <a:latin typeface="Calibri" pitchFamily="34" charset="0"/>
              <a:cs typeface="Calibri" pitchFamily="34" charset="0"/>
            </a:endParaRPr>
          </a:p>
        </p:txBody>
      </p:sp>
      <p:sp>
        <p:nvSpPr>
          <p:cNvPr id="7" name="TextBox 6"/>
          <p:cNvSpPr txBox="1"/>
          <p:nvPr/>
        </p:nvSpPr>
        <p:spPr>
          <a:xfrm>
            <a:off x="1" y="404042"/>
            <a:ext cx="12191998" cy="400110"/>
          </a:xfrm>
          <a:prstGeom prst="rect">
            <a:avLst/>
          </a:prstGeom>
          <a:noFill/>
        </p:spPr>
        <p:txBody>
          <a:bodyPr wrap="square" rtlCol="0">
            <a:spAutoFit/>
          </a:bodyPr>
          <a:lstStyle/>
          <a:p>
            <a:pPr algn="ctr"/>
            <a:r>
              <a:rPr lang="en-US" altLang="ko-KR" sz="2000" b="1" dirty="0">
                <a:latin typeface="Calibri" panose="020F0502020204030204" pitchFamily="34" charset="0"/>
                <a:ea typeface="Calibri" panose="020F0502020204030204" pitchFamily="34" charset="0"/>
                <a:cs typeface="Calibri" panose="020F0502020204030204" pitchFamily="34" charset="0"/>
              </a:rPr>
              <a:t>(NO</a:t>
            </a:r>
            <a:r>
              <a:rPr lang="en-US" altLang="ko-KR" sz="20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2000" b="1" dirty="0">
                <a:latin typeface="Calibri" panose="020F0502020204030204" pitchFamily="34" charset="0"/>
                <a:ea typeface="Calibri" panose="020F0502020204030204" pitchFamily="34" charset="0"/>
                <a:cs typeface="Calibri" panose="020F0502020204030204" pitchFamily="34" charset="0"/>
              </a:rPr>
              <a:t>: 93 sites  &amp;  HCHO: 68 sites, 5-Year: January 2019 - December 2023)</a:t>
            </a:r>
            <a:endParaRPr lang="ko-KR" altLang="en-US" sz="2000" b="1" dirty="0">
              <a:latin typeface="Calibri" panose="020F0502020204030204" pitchFamily="34" charset="0"/>
              <a:cs typeface="Calibri" panose="020F0502020204030204" pitchFamily="34" charset="0"/>
            </a:endParaRPr>
          </a:p>
        </p:txBody>
      </p:sp>
      <p:pic>
        <p:nvPicPr>
          <p:cNvPr id="2" name="그림 1">
            <a:extLst>
              <a:ext uri="{FF2B5EF4-FFF2-40B4-BE49-F238E27FC236}">
                <a16:creationId xmlns:a16="http://schemas.microsoft.com/office/drawing/2014/main" id="{C83B9BF8-43DB-4664-B3E0-40634815BFD8}"/>
              </a:ext>
            </a:extLst>
          </p:cNvPr>
          <p:cNvPicPr>
            <a:picLocks noChangeAspect="1"/>
          </p:cNvPicPr>
          <p:nvPr/>
        </p:nvPicPr>
        <p:blipFill>
          <a:blip r:embed="rId3"/>
          <a:stretch>
            <a:fillRect/>
          </a:stretch>
        </p:blipFill>
        <p:spPr>
          <a:xfrm>
            <a:off x="607769" y="910458"/>
            <a:ext cx="10976462" cy="5703040"/>
          </a:xfrm>
          <a:prstGeom prst="rect">
            <a:avLst/>
          </a:prstGeom>
        </p:spPr>
      </p:pic>
      <p:pic>
        <p:nvPicPr>
          <p:cNvPr id="6" name="그림 5">
            <a:extLst>
              <a:ext uri="{FF2B5EF4-FFF2-40B4-BE49-F238E27FC236}">
                <a16:creationId xmlns:a16="http://schemas.microsoft.com/office/drawing/2014/main" id="{8824A8E0-A4C2-44C2-8DA2-358596F07394}"/>
              </a:ext>
            </a:extLst>
          </p:cNvPr>
          <p:cNvPicPr>
            <a:picLocks noChangeAspect="1"/>
          </p:cNvPicPr>
          <p:nvPr/>
        </p:nvPicPr>
        <p:blipFill rotWithShape="1">
          <a:blip r:embed="rId4"/>
          <a:srcRect l="1408" t="1657" r="1312" b="1240"/>
          <a:stretch/>
        </p:blipFill>
        <p:spPr>
          <a:xfrm>
            <a:off x="709384" y="1120748"/>
            <a:ext cx="6680201" cy="5492750"/>
          </a:xfrm>
          <a:prstGeom prst="rect">
            <a:avLst/>
          </a:prstGeom>
          <a:ln w="57150">
            <a:solidFill>
              <a:schemeClr val="tx1"/>
            </a:solidFill>
          </a:ln>
        </p:spPr>
      </p:pic>
    </p:spTree>
    <p:extLst>
      <p:ext uri="{BB962C8B-B14F-4D97-AF65-F5344CB8AC3E}">
        <p14:creationId xmlns:p14="http://schemas.microsoft.com/office/powerpoint/2010/main" val="2873968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제목 1"/>
          <p:cNvSpPr txBox="1">
            <a:spLocks/>
          </p:cNvSpPr>
          <p:nvPr/>
        </p:nvSpPr>
        <p:spPr>
          <a:xfrm>
            <a:off x="0" y="0"/>
            <a:ext cx="12192000" cy="581872"/>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NO</a:t>
            </a:r>
            <a:r>
              <a:rPr lang="en-US"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3200" b="1" dirty="0">
                <a:latin typeface="Calibri" panose="020F0502020204030204" pitchFamily="34" charset="0"/>
                <a:ea typeface="Calibri" panose="020F0502020204030204" pitchFamily="34" charset="0"/>
                <a:cs typeface="Calibri" panose="020F0502020204030204" pitchFamily="34" charset="0"/>
              </a:rPr>
              <a:t> Vertical Column Density (VCD) &amp; Classifying Environment</a:t>
            </a:r>
            <a:endParaRPr lang="ko-KR" altLang="en-US" sz="3200" b="1" dirty="0">
              <a:latin typeface="Calibri" pitchFamily="34" charset="0"/>
              <a:cs typeface="Calibri" pitchFamily="34" charset="0"/>
            </a:endParaRPr>
          </a:p>
        </p:txBody>
      </p:sp>
      <p:pic>
        <p:nvPicPr>
          <p:cNvPr id="12" name="그림 11">
            <a:extLst>
              <a:ext uri="{FF2B5EF4-FFF2-40B4-BE49-F238E27FC236}">
                <a16:creationId xmlns:a16="http://schemas.microsoft.com/office/drawing/2014/main" id="{0C8A4BCD-BE95-1E9B-8C19-5345F0C32C41}"/>
              </a:ext>
            </a:extLst>
          </p:cNvPr>
          <p:cNvPicPr>
            <a:picLocks noChangeAspect="1"/>
          </p:cNvPicPr>
          <p:nvPr/>
        </p:nvPicPr>
        <p:blipFill>
          <a:blip r:embed="rId3"/>
          <a:stretch>
            <a:fillRect/>
          </a:stretch>
        </p:blipFill>
        <p:spPr>
          <a:xfrm rot="16200000">
            <a:off x="10679583" y="5181488"/>
            <a:ext cx="1626728" cy="873862"/>
          </a:xfrm>
          <a:prstGeom prst="rect">
            <a:avLst/>
          </a:prstGeom>
        </p:spPr>
      </p:pic>
      <p:sp>
        <p:nvSpPr>
          <p:cNvPr id="14" name="TextBox 13">
            <a:extLst>
              <a:ext uri="{FF2B5EF4-FFF2-40B4-BE49-F238E27FC236}">
                <a16:creationId xmlns:a16="http://schemas.microsoft.com/office/drawing/2014/main" id="{549BD106-C92D-4D00-B2AB-9F770B2A7041}"/>
              </a:ext>
            </a:extLst>
          </p:cNvPr>
          <p:cNvSpPr txBox="1"/>
          <p:nvPr/>
        </p:nvSpPr>
        <p:spPr>
          <a:xfrm>
            <a:off x="255026" y="6018468"/>
            <a:ext cx="10689839" cy="646331"/>
          </a:xfrm>
          <a:prstGeom prst="rect">
            <a:avLst/>
          </a:prstGeom>
          <a:noFill/>
        </p:spPr>
        <p:txBody>
          <a:bodyPr wrap="square" rtlCol="0">
            <a:spAutoFit/>
          </a:bodyPr>
          <a:lstStyle/>
          <a:p>
            <a:pPr marL="285750" indent="-285750" algn="just">
              <a:buFont typeface="Arial" panose="020B0604020202020204" pitchFamily="34" charset="0"/>
              <a:buChar char="•"/>
            </a:pPr>
            <a:r>
              <a:rPr lang="en-ZA" altLang="ko-KR" dirty="0">
                <a:latin typeface="Calibri" panose="020F0502020204030204" pitchFamily="34" charset="0"/>
                <a:ea typeface="Calibri" panose="020F0502020204030204" pitchFamily="34" charset="0"/>
                <a:cs typeface="Calibri" panose="020F0502020204030204" pitchFamily="34" charset="0"/>
              </a:rPr>
              <a:t>NO</a:t>
            </a:r>
            <a:r>
              <a:rPr lang="en-ZA" altLang="ko-KR" baseline="-25000" dirty="0">
                <a:latin typeface="Calibri" panose="020F0502020204030204" pitchFamily="34" charset="0"/>
                <a:ea typeface="Calibri" panose="020F0502020204030204" pitchFamily="34" charset="0"/>
                <a:cs typeface="Calibri" panose="020F0502020204030204" pitchFamily="34" charset="0"/>
              </a:rPr>
              <a:t>2</a:t>
            </a:r>
            <a:r>
              <a:rPr lang="en-ZA" altLang="ko-KR" dirty="0">
                <a:latin typeface="Calibri" panose="020F0502020204030204" pitchFamily="34" charset="0"/>
                <a:ea typeface="Calibri" panose="020F0502020204030204" pitchFamily="34" charset="0"/>
                <a:cs typeface="Calibri" panose="020F0502020204030204" pitchFamily="34" charset="0"/>
              </a:rPr>
              <a:t> VCD from Jan 2019 to Dec 2023, sorted in a descending order of the station-averaged NO</a:t>
            </a:r>
            <a:r>
              <a:rPr lang="en-ZA" altLang="ko-KR" baseline="-25000" dirty="0">
                <a:latin typeface="Calibri" panose="020F0502020204030204" pitchFamily="34" charset="0"/>
                <a:ea typeface="Calibri" panose="020F0502020204030204" pitchFamily="34" charset="0"/>
                <a:cs typeface="Calibri" panose="020F0502020204030204" pitchFamily="34" charset="0"/>
              </a:rPr>
              <a:t>2</a:t>
            </a:r>
            <a:r>
              <a:rPr lang="en-ZA" altLang="ko-KR" dirty="0">
                <a:latin typeface="Calibri" panose="020F0502020204030204" pitchFamily="34" charset="0"/>
                <a:ea typeface="Calibri" panose="020F0502020204030204" pitchFamily="34" charset="0"/>
                <a:cs typeface="Calibri" panose="020F0502020204030204" pitchFamily="34" charset="0"/>
              </a:rPr>
              <a:t> VCD.</a:t>
            </a:r>
          </a:p>
          <a:p>
            <a:pPr marL="285750" indent="-285750" algn="just">
              <a:buFont typeface="Arial" panose="020B0604020202020204" pitchFamily="34" charset="0"/>
              <a:buChar char="•"/>
            </a:pPr>
            <a:r>
              <a:rPr lang="en-ZA" altLang="ko-KR" dirty="0">
                <a:latin typeface="Calibri" panose="020F0502020204030204" pitchFamily="34" charset="0"/>
                <a:ea typeface="Calibri" panose="020F0502020204030204" pitchFamily="34" charset="0"/>
                <a:cs typeface="Calibri" panose="020F0502020204030204" pitchFamily="34" charset="0"/>
              </a:rPr>
              <a:t>Classify 3 environmental categories: Polluted Urban, Urban/Suburban, and Rural/Background.</a:t>
            </a:r>
            <a:endParaRPr lang="ko-KR" altLang="en-US" dirty="0">
              <a:latin typeface="Calibri" panose="020F0502020204030204" pitchFamily="34" charset="0"/>
              <a:cs typeface="Calibri" panose="020F0502020204030204" pitchFamily="34" charset="0"/>
            </a:endParaRPr>
          </a:p>
        </p:txBody>
      </p:sp>
      <p:pic>
        <p:nvPicPr>
          <p:cNvPr id="2" name="그림 1">
            <a:extLst>
              <a:ext uri="{FF2B5EF4-FFF2-40B4-BE49-F238E27FC236}">
                <a16:creationId xmlns:a16="http://schemas.microsoft.com/office/drawing/2014/main" id="{D7F67C53-40DC-4328-8832-47AE360AAE9E}"/>
              </a:ext>
            </a:extLst>
          </p:cNvPr>
          <p:cNvPicPr>
            <a:picLocks noChangeAspect="1"/>
          </p:cNvPicPr>
          <p:nvPr/>
        </p:nvPicPr>
        <p:blipFill>
          <a:blip r:embed="rId4"/>
          <a:stretch>
            <a:fillRect/>
          </a:stretch>
        </p:blipFill>
        <p:spPr>
          <a:xfrm>
            <a:off x="255026" y="739628"/>
            <a:ext cx="11674852" cy="5121084"/>
          </a:xfrm>
          <a:prstGeom prst="rect">
            <a:avLst/>
          </a:prstGeom>
        </p:spPr>
      </p:pic>
    </p:spTree>
    <p:extLst>
      <p:ext uri="{BB962C8B-B14F-4D97-AF65-F5344CB8AC3E}">
        <p14:creationId xmlns:p14="http://schemas.microsoft.com/office/powerpoint/2010/main" val="3502748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제목 1"/>
          <p:cNvSpPr txBox="1">
            <a:spLocks/>
          </p:cNvSpPr>
          <p:nvPr/>
        </p:nvSpPr>
        <p:spPr>
          <a:xfrm>
            <a:off x="0" y="0"/>
            <a:ext cx="12192000" cy="581872"/>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NO</a:t>
            </a:r>
            <a:r>
              <a:rPr lang="en-US"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3200" b="1" dirty="0">
                <a:latin typeface="Calibri" panose="020F0502020204030204" pitchFamily="34" charset="0"/>
                <a:ea typeface="Calibri" panose="020F0502020204030204" pitchFamily="34" charset="0"/>
                <a:cs typeface="Calibri" panose="020F0502020204030204" pitchFamily="34" charset="0"/>
              </a:rPr>
              <a:t> Vertical Column Density (VCD) &amp; Classifying Environment</a:t>
            </a:r>
            <a:endParaRPr lang="ko-KR" altLang="en-US" sz="3200" b="1" dirty="0">
              <a:latin typeface="Calibri" pitchFamily="34" charset="0"/>
              <a:cs typeface="Calibri" pitchFamily="34" charset="0"/>
            </a:endParaRPr>
          </a:p>
        </p:txBody>
      </p:sp>
      <p:pic>
        <p:nvPicPr>
          <p:cNvPr id="12" name="그림 11">
            <a:extLst>
              <a:ext uri="{FF2B5EF4-FFF2-40B4-BE49-F238E27FC236}">
                <a16:creationId xmlns:a16="http://schemas.microsoft.com/office/drawing/2014/main" id="{0C8A4BCD-BE95-1E9B-8C19-5345F0C32C41}"/>
              </a:ext>
            </a:extLst>
          </p:cNvPr>
          <p:cNvPicPr>
            <a:picLocks noChangeAspect="1"/>
          </p:cNvPicPr>
          <p:nvPr/>
        </p:nvPicPr>
        <p:blipFill>
          <a:blip r:embed="rId3"/>
          <a:stretch>
            <a:fillRect/>
          </a:stretch>
        </p:blipFill>
        <p:spPr>
          <a:xfrm rot="16200000">
            <a:off x="10679583" y="5181488"/>
            <a:ext cx="1626728" cy="873862"/>
          </a:xfrm>
          <a:prstGeom prst="rect">
            <a:avLst/>
          </a:prstGeom>
        </p:spPr>
      </p:pic>
      <p:sp>
        <p:nvSpPr>
          <p:cNvPr id="14" name="TextBox 13">
            <a:extLst>
              <a:ext uri="{FF2B5EF4-FFF2-40B4-BE49-F238E27FC236}">
                <a16:creationId xmlns:a16="http://schemas.microsoft.com/office/drawing/2014/main" id="{549BD106-C92D-4D00-B2AB-9F770B2A7041}"/>
              </a:ext>
            </a:extLst>
          </p:cNvPr>
          <p:cNvSpPr txBox="1"/>
          <p:nvPr/>
        </p:nvSpPr>
        <p:spPr>
          <a:xfrm>
            <a:off x="255026" y="6018468"/>
            <a:ext cx="10689839" cy="646331"/>
          </a:xfrm>
          <a:prstGeom prst="rect">
            <a:avLst/>
          </a:prstGeom>
          <a:noFill/>
        </p:spPr>
        <p:txBody>
          <a:bodyPr wrap="square" rtlCol="0">
            <a:spAutoFit/>
          </a:bodyPr>
          <a:lstStyle/>
          <a:p>
            <a:pPr marL="285750" indent="-285750" algn="just">
              <a:buFont typeface="Arial" panose="020B0604020202020204" pitchFamily="34" charset="0"/>
              <a:buChar char="•"/>
            </a:pPr>
            <a:r>
              <a:rPr lang="en-US" altLang="ko-KR" b="1" dirty="0">
                <a:latin typeface="Calibri" panose="020F0502020204030204" pitchFamily="34" charset="0"/>
                <a:ea typeface="Calibri" panose="020F0502020204030204" pitchFamily="34" charset="0"/>
                <a:cs typeface="Calibri" panose="020F0502020204030204" pitchFamily="34" charset="0"/>
              </a:rPr>
              <a:t>Dhaka </a:t>
            </a:r>
            <a:r>
              <a:rPr lang="en-US" altLang="ko-KR" dirty="0">
                <a:latin typeface="Calibri" panose="020F0502020204030204" pitchFamily="34" charset="0"/>
                <a:ea typeface="Calibri" panose="020F0502020204030204" pitchFamily="34" charset="0"/>
                <a:cs typeface="Calibri" panose="020F0502020204030204" pitchFamily="34" charset="0"/>
              </a:rPr>
              <a:t>(P76), Bangladesh, has the highest annual mean NO</a:t>
            </a:r>
            <a:r>
              <a:rPr lang="en-US" altLang="ko-KR" baseline="-25000" dirty="0">
                <a:latin typeface="Calibri" panose="020F0502020204030204" pitchFamily="34" charset="0"/>
                <a:ea typeface="Calibri" panose="020F0502020204030204" pitchFamily="34" charset="0"/>
                <a:cs typeface="Calibri" panose="020F0502020204030204" pitchFamily="34" charset="0"/>
              </a:rPr>
              <a:t>2</a:t>
            </a:r>
            <a:r>
              <a:rPr lang="en-US" altLang="ko-KR" dirty="0">
                <a:latin typeface="Calibri" panose="020F0502020204030204" pitchFamily="34" charset="0"/>
                <a:ea typeface="Calibri" panose="020F0502020204030204" pitchFamily="34" charset="0"/>
                <a:cs typeface="Calibri" panose="020F0502020204030204" pitchFamily="34" charset="0"/>
              </a:rPr>
              <a:t> VCD (1.15 DU).</a:t>
            </a:r>
          </a:p>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The station with </a:t>
            </a:r>
            <a:r>
              <a:rPr lang="en-US" altLang="ko-KR" b="1" dirty="0">
                <a:latin typeface="Calibri" panose="020F0502020204030204" pitchFamily="34" charset="0"/>
                <a:ea typeface="Calibri" panose="020F0502020204030204" pitchFamily="34" charset="0"/>
                <a:cs typeface="Calibri" panose="020F0502020204030204" pitchFamily="34" charset="0"/>
              </a:rPr>
              <a:t>the most significant TROPOMI NO</a:t>
            </a:r>
            <a:r>
              <a:rPr lang="en-US" altLang="ko-KR"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b="1" dirty="0">
                <a:latin typeface="Calibri" panose="020F0502020204030204" pitchFamily="34" charset="0"/>
                <a:ea typeface="Calibri" panose="020F0502020204030204" pitchFamily="34" charset="0"/>
                <a:cs typeface="Calibri" panose="020F0502020204030204" pitchFamily="34" charset="0"/>
              </a:rPr>
              <a:t> VCD underestimation is Dhaka.</a:t>
            </a:r>
            <a:endParaRPr lang="ko-KR" altLang="en-US" b="1" dirty="0">
              <a:latin typeface="Calibri" panose="020F0502020204030204" pitchFamily="34" charset="0"/>
              <a:cs typeface="Calibri" panose="020F0502020204030204" pitchFamily="34" charset="0"/>
            </a:endParaRPr>
          </a:p>
        </p:txBody>
      </p:sp>
      <p:pic>
        <p:nvPicPr>
          <p:cNvPr id="2" name="그림 1">
            <a:extLst>
              <a:ext uri="{FF2B5EF4-FFF2-40B4-BE49-F238E27FC236}">
                <a16:creationId xmlns:a16="http://schemas.microsoft.com/office/drawing/2014/main" id="{D7F67C53-40DC-4328-8832-47AE360AAE9E}"/>
              </a:ext>
            </a:extLst>
          </p:cNvPr>
          <p:cNvPicPr>
            <a:picLocks noChangeAspect="1"/>
          </p:cNvPicPr>
          <p:nvPr/>
        </p:nvPicPr>
        <p:blipFill>
          <a:blip r:embed="rId4"/>
          <a:stretch>
            <a:fillRect/>
          </a:stretch>
        </p:blipFill>
        <p:spPr>
          <a:xfrm>
            <a:off x="255026" y="739628"/>
            <a:ext cx="11674852" cy="5121084"/>
          </a:xfrm>
          <a:prstGeom prst="rect">
            <a:avLst/>
          </a:prstGeom>
        </p:spPr>
      </p:pic>
      <p:pic>
        <p:nvPicPr>
          <p:cNvPr id="7" name="그림 6">
            <a:extLst>
              <a:ext uri="{FF2B5EF4-FFF2-40B4-BE49-F238E27FC236}">
                <a16:creationId xmlns:a16="http://schemas.microsoft.com/office/drawing/2014/main" id="{ECDCC0E0-9350-428E-AC40-D24D72D7B784}"/>
              </a:ext>
            </a:extLst>
          </p:cNvPr>
          <p:cNvPicPr>
            <a:picLocks noChangeAspect="1"/>
          </p:cNvPicPr>
          <p:nvPr/>
        </p:nvPicPr>
        <p:blipFill>
          <a:blip r:embed="rId5"/>
          <a:stretch>
            <a:fillRect/>
          </a:stretch>
        </p:blipFill>
        <p:spPr>
          <a:xfrm>
            <a:off x="1718202" y="1862279"/>
            <a:ext cx="9337814" cy="4156189"/>
          </a:xfrm>
          <a:prstGeom prst="rect">
            <a:avLst/>
          </a:prstGeom>
          <a:ln w="28575">
            <a:solidFill>
              <a:schemeClr val="tx1"/>
            </a:solidFill>
          </a:ln>
        </p:spPr>
      </p:pic>
      <p:sp>
        <p:nvSpPr>
          <p:cNvPr id="3" name="화살표: 오른쪽 2">
            <a:extLst>
              <a:ext uri="{FF2B5EF4-FFF2-40B4-BE49-F238E27FC236}">
                <a16:creationId xmlns:a16="http://schemas.microsoft.com/office/drawing/2014/main" id="{8A572C83-D40D-4A25-94C9-379185DD1A2A}"/>
              </a:ext>
            </a:extLst>
          </p:cNvPr>
          <p:cNvSpPr/>
          <p:nvPr/>
        </p:nvSpPr>
        <p:spPr>
          <a:xfrm rot="16973625">
            <a:off x="131978" y="4904332"/>
            <a:ext cx="631302" cy="389569"/>
          </a:xfrm>
          <a:prstGeom prst="rightArrow">
            <a:avLst>
              <a:gd name="adj1" fmla="val 50000"/>
              <a:gd name="adj2" fmla="val 7449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15010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제목 1"/>
          <p:cNvSpPr txBox="1">
            <a:spLocks/>
          </p:cNvSpPr>
          <p:nvPr/>
        </p:nvSpPr>
        <p:spPr>
          <a:xfrm>
            <a:off x="0" y="0"/>
            <a:ext cx="12192000" cy="597780"/>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Monthly Variation of NO</a:t>
            </a:r>
            <a:r>
              <a:rPr lang="en-US"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3200" b="1" dirty="0">
                <a:latin typeface="Calibri" panose="020F0502020204030204" pitchFamily="34" charset="0"/>
                <a:ea typeface="Calibri" panose="020F0502020204030204" pitchFamily="34" charset="0"/>
                <a:cs typeface="Calibri" panose="020F0502020204030204" pitchFamily="34" charset="0"/>
              </a:rPr>
              <a:t> Vertical Column Density</a:t>
            </a:r>
            <a:endParaRPr lang="ko-KR" altLang="en-US" sz="2800" b="1" dirty="0">
              <a:latin typeface="Calibri" pitchFamily="34" charset="0"/>
              <a:cs typeface="Calibri" pitchFamily="34" charset="0"/>
            </a:endParaRPr>
          </a:p>
        </p:txBody>
      </p:sp>
      <p:grpSp>
        <p:nvGrpSpPr>
          <p:cNvPr id="2" name="그룹 1"/>
          <p:cNvGrpSpPr/>
          <p:nvPr/>
        </p:nvGrpSpPr>
        <p:grpSpPr>
          <a:xfrm>
            <a:off x="1274063" y="895320"/>
            <a:ext cx="9393208" cy="5151912"/>
            <a:chOff x="265714" y="920450"/>
            <a:chExt cx="10564227" cy="6060959"/>
          </a:xfrm>
        </p:grpSpPr>
        <p:grpSp>
          <p:nvGrpSpPr>
            <p:cNvPr id="6" name="그룹 5">
              <a:extLst>
                <a:ext uri="{FF2B5EF4-FFF2-40B4-BE49-F238E27FC236}">
                  <a16:creationId xmlns:a16="http://schemas.microsoft.com/office/drawing/2014/main" id="{63205D7A-A414-B6E9-1503-2334DC9B51E5}"/>
                </a:ext>
              </a:extLst>
            </p:cNvPr>
            <p:cNvGrpSpPr/>
            <p:nvPr/>
          </p:nvGrpSpPr>
          <p:grpSpPr>
            <a:xfrm>
              <a:off x="265714" y="920450"/>
              <a:ext cx="10564227" cy="6060959"/>
              <a:chOff x="-1351530" y="8610111"/>
              <a:chExt cx="14875313" cy="8802142"/>
            </a:xfrm>
          </p:grpSpPr>
          <p:pic>
            <p:nvPicPr>
              <p:cNvPr id="7" name="그림 6">
                <a:extLst>
                  <a:ext uri="{FF2B5EF4-FFF2-40B4-BE49-F238E27FC236}">
                    <a16:creationId xmlns:a16="http://schemas.microsoft.com/office/drawing/2014/main" id="{1C276023-879E-20C3-298C-3D989DDF8B6C}"/>
                  </a:ext>
                </a:extLst>
              </p:cNvPr>
              <p:cNvPicPr>
                <a:picLocks noChangeAspect="1"/>
              </p:cNvPicPr>
              <p:nvPr/>
            </p:nvPicPr>
            <p:blipFill>
              <a:blip r:embed="rId3"/>
              <a:stretch>
                <a:fillRect/>
              </a:stretch>
            </p:blipFill>
            <p:spPr>
              <a:xfrm>
                <a:off x="-1351530" y="8610111"/>
                <a:ext cx="14875313" cy="8802142"/>
              </a:xfrm>
              <a:prstGeom prst="rect">
                <a:avLst/>
              </a:prstGeom>
            </p:spPr>
          </p:pic>
          <p:sp>
            <p:nvSpPr>
              <p:cNvPr id="8" name="TextBox 7">
                <a:extLst>
                  <a:ext uri="{FF2B5EF4-FFF2-40B4-BE49-F238E27FC236}">
                    <a16:creationId xmlns:a16="http://schemas.microsoft.com/office/drawing/2014/main" id="{2B3371A1-322D-5845-939B-64AB3FB1E5A0}"/>
                  </a:ext>
                </a:extLst>
              </p:cNvPr>
              <p:cNvSpPr txBox="1"/>
              <p:nvPr/>
            </p:nvSpPr>
            <p:spPr>
              <a:xfrm>
                <a:off x="4897383" y="9151648"/>
                <a:ext cx="4651274" cy="1682397"/>
              </a:xfrm>
              <a:prstGeom prst="rect">
                <a:avLst/>
              </a:prstGeom>
              <a:noFill/>
            </p:spPr>
            <p:txBody>
              <a:bodyPr wrap="none" rtlCol="0">
                <a:spAutoFit/>
              </a:bodyPr>
              <a:lstStyle/>
              <a:p>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Polluted Urban (15 sites)</a:t>
                </a:r>
              </a:p>
              <a:p>
                <a:r>
                  <a:rPr lang="en-US" sz="2400" b="1" dirty="0">
                    <a:solidFill>
                      <a:srgbClr val="008000"/>
                    </a:solidFill>
                    <a:latin typeface="Calibri" panose="020F0502020204030204" pitchFamily="34" charset="0"/>
                    <a:ea typeface="Calibri" panose="020F0502020204030204" pitchFamily="34" charset="0"/>
                    <a:cs typeface="Calibri" panose="020F0502020204030204" pitchFamily="34" charset="0"/>
                  </a:rPr>
                  <a:t>Urban/Suburban (54 sites)</a:t>
                </a:r>
              </a:p>
              <a:p>
                <a:r>
                  <a:rPr lang="en-US" sz="2400" b="1" dirty="0">
                    <a:solidFill>
                      <a:srgbClr val="0000FF"/>
                    </a:solidFill>
                    <a:latin typeface="Calibri" panose="020F0502020204030204" pitchFamily="34" charset="0"/>
                    <a:ea typeface="Calibri" panose="020F0502020204030204" pitchFamily="34" charset="0"/>
                    <a:cs typeface="Calibri" panose="020F0502020204030204" pitchFamily="34" charset="0"/>
                  </a:rPr>
                  <a:t>Rural/Background (20 sites)</a:t>
                </a:r>
              </a:p>
            </p:txBody>
          </p:sp>
        </p:grpSp>
        <p:sp>
          <p:nvSpPr>
            <p:cNvPr id="5" name="TextBox 4"/>
            <p:cNvSpPr txBox="1"/>
            <p:nvPr/>
          </p:nvSpPr>
          <p:spPr>
            <a:xfrm>
              <a:off x="9165733" y="1021778"/>
              <a:ext cx="1534580" cy="543125"/>
            </a:xfrm>
            <a:prstGeom prst="rect">
              <a:avLst/>
            </a:prstGeom>
            <a:noFill/>
          </p:spPr>
          <p:txBody>
            <a:bodyPr wrap="none" rtlCol="0">
              <a:spAutoFit/>
            </a:bodyPr>
            <a:lstStyle/>
            <a:p>
              <a:r>
                <a:rPr lang="en-US" altLang="ko-KR" sz="2400" b="1" dirty="0">
                  <a:latin typeface="Calibri" panose="020F0502020204030204" pitchFamily="34" charset="0"/>
                  <a:ea typeface="Calibri" panose="020F0502020204030204" pitchFamily="34" charset="0"/>
                  <a:cs typeface="Calibri" panose="020F0502020204030204" pitchFamily="34" charset="0"/>
                </a:rPr>
                <a:t>N.H. only</a:t>
              </a:r>
              <a:endParaRPr lang="ko-KR" altLang="en-US" sz="2400" b="1" dirty="0">
                <a:latin typeface="Calibri" panose="020F0502020204030204" pitchFamily="34" charset="0"/>
                <a:cs typeface="Calibri" panose="020F0502020204030204" pitchFamily="34" charset="0"/>
              </a:endParaRPr>
            </a:p>
          </p:txBody>
        </p:sp>
      </p:grpSp>
      <p:sp>
        <p:nvSpPr>
          <p:cNvPr id="3" name="TextBox 2">
            <a:extLst>
              <a:ext uri="{FF2B5EF4-FFF2-40B4-BE49-F238E27FC236}">
                <a16:creationId xmlns:a16="http://schemas.microsoft.com/office/drawing/2014/main" id="{AFEEC3A5-3777-4139-B5CF-3D07DABF41C4}"/>
              </a:ext>
            </a:extLst>
          </p:cNvPr>
          <p:cNvSpPr txBox="1"/>
          <p:nvPr/>
        </p:nvSpPr>
        <p:spPr>
          <a:xfrm>
            <a:off x="804672" y="6114288"/>
            <a:ext cx="9037667" cy="369332"/>
          </a:xfrm>
          <a:prstGeom prst="rect">
            <a:avLst/>
          </a:prstGeom>
          <a:noFill/>
        </p:spPr>
        <p:txBody>
          <a:bodyPr wrap="none" rtlCol="0">
            <a:spAutoFit/>
          </a:bodyPr>
          <a:lstStyle/>
          <a:p>
            <a:pPr marL="285750" indent="-285750">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NO</a:t>
            </a:r>
            <a:r>
              <a:rPr lang="en-US" altLang="ko-KR" baseline="-25000" dirty="0">
                <a:latin typeface="Calibri" panose="020F0502020204030204" pitchFamily="34" charset="0"/>
                <a:ea typeface="Calibri" panose="020F0502020204030204" pitchFamily="34" charset="0"/>
                <a:cs typeface="Calibri" panose="020F0502020204030204" pitchFamily="34" charset="0"/>
              </a:rPr>
              <a:t>2</a:t>
            </a:r>
            <a:r>
              <a:rPr lang="en-US" altLang="ko-KR" dirty="0">
                <a:latin typeface="Calibri" panose="020F0502020204030204" pitchFamily="34" charset="0"/>
                <a:ea typeface="Calibri" panose="020F0502020204030204" pitchFamily="34" charset="0"/>
                <a:cs typeface="Calibri" panose="020F0502020204030204" pitchFamily="34" charset="0"/>
              </a:rPr>
              <a:t> VCDs at Polluted Urban stations generally exhibit winter maxima and summer minima. </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7339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제목 1"/>
          <p:cNvSpPr txBox="1">
            <a:spLocks/>
          </p:cNvSpPr>
          <p:nvPr/>
        </p:nvSpPr>
        <p:spPr>
          <a:xfrm>
            <a:off x="0" y="0"/>
            <a:ext cx="12192000" cy="596900"/>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Diurnal Variation of NO</a:t>
            </a:r>
            <a:r>
              <a:rPr lang="en-US"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3200" b="1" dirty="0">
                <a:latin typeface="Calibri" panose="020F0502020204030204" pitchFamily="34" charset="0"/>
                <a:ea typeface="Calibri" panose="020F0502020204030204" pitchFamily="34" charset="0"/>
                <a:cs typeface="Calibri" panose="020F0502020204030204" pitchFamily="34" charset="0"/>
              </a:rPr>
              <a:t> Vertical Column Density</a:t>
            </a:r>
            <a:endParaRPr lang="ko-KR" altLang="en-US" sz="2800" b="1" dirty="0">
              <a:latin typeface="Calibri" pitchFamily="34" charset="0"/>
              <a:cs typeface="Calibri" pitchFamily="34" charset="0"/>
            </a:endParaRPr>
          </a:p>
        </p:txBody>
      </p:sp>
      <p:sp>
        <p:nvSpPr>
          <p:cNvPr id="18" name="TextBox 17"/>
          <p:cNvSpPr txBox="1"/>
          <p:nvPr/>
        </p:nvSpPr>
        <p:spPr>
          <a:xfrm>
            <a:off x="10733545" y="774940"/>
            <a:ext cx="1069524" cy="369332"/>
          </a:xfrm>
          <a:prstGeom prst="rect">
            <a:avLst/>
          </a:prstGeom>
          <a:noFill/>
        </p:spPr>
        <p:txBody>
          <a:bodyPr wrap="none" rtlCol="0">
            <a:spAutoFit/>
          </a:bodyPr>
          <a:lstStyle/>
          <a:p>
            <a:r>
              <a:rPr lang="en-US" altLang="ko-KR" b="1" dirty="0">
                <a:latin typeface="Calibri" panose="020F0502020204030204" pitchFamily="34" charset="0"/>
                <a:ea typeface="Calibri" panose="020F0502020204030204" pitchFamily="34" charset="0"/>
                <a:cs typeface="Calibri" panose="020F0502020204030204" pitchFamily="34" charset="0"/>
              </a:rPr>
              <a:t>N.H. only</a:t>
            </a:r>
            <a:endParaRPr lang="ko-KR" altLang="en-US" b="1" dirty="0">
              <a:latin typeface="Calibri" panose="020F0502020204030204" pitchFamily="34" charset="0"/>
              <a:cs typeface="Calibri" panose="020F0502020204030204" pitchFamily="34" charset="0"/>
            </a:endParaRPr>
          </a:p>
        </p:txBody>
      </p:sp>
      <p:pic>
        <p:nvPicPr>
          <p:cNvPr id="2" name="그림 1">
            <a:extLst>
              <a:ext uri="{FF2B5EF4-FFF2-40B4-BE49-F238E27FC236}">
                <a16:creationId xmlns:a16="http://schemas.microsoft.com/office/drawing/2014/main" id="{5D00E84B-A331-4756-AE2E-E399BB2D954A}"/>
              </a:ext>
            </a:extLst>
          </p:cNvPr>
          <p:cNvPicPr>
            <a:picLocks noChangeAspect="1"/>
          </p:cNvPicPr>
          <p:nvPr/>
        </p:nvPicPr>
        <p:blipFill>
          <a:blip r:embed="rId3"/>
          <a:stretch>
            <a:fillRect/>
          </a:stretch>
        </p:blipFill>
        <p:spPr>
          <a:xfrm>
            <a:off x="1127289" y="818038"/>
            <a:ext cx="9632151" cy="5221924"/>
          </a:xfrm>
          <a:prstGeom prst="rect">
            <a:avLst/>
          </a:prstGeom>
        </p:spPr>
      </p:pic>
      <p:sp>
        <p:nvSpPr>
          <p:cNvPr id="3" name="TextBox 2">
            <a:extLst>
              <a:ext uri="{FF2B5EF4-FFF2-40B4-BE49-F238E27FC236}">
                <a16:creationId xmlns:a16="http://schemas.microsoft.com/office/drawing/2014/main" id="{92DF67FF-CD93-4B1E-B0AE-2E9F820F9427}"/>
              </a:ext>
            </a:extLst>
          </p:cNvPr>
          <p:cNvSpPr txBox="1"/>
          <p:nvPr/>
        </p:nvSpPr>
        <p:spPr>
          <a:xfrm>
            <a:off x="459540" y="6144768"/>
            <a:ext cx="11343529" cy="646331"/>
          </a:xfrm>
          <a:prstGeom prst="rect">
            <a:avLst/>
          </a:prstGeom>
          <a:noFill/>
        </p:spPr>
        <p:txBody>
          <a:bodyPr wrap="square" rtlCol="0">
            <a:spAutoFit/>
          </a:bodyPr>
          <a:lstStyle/>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Polluted Urban stations generally exhibit pronounced diurnal variations with larger amplitudes and show a clear seasonal dependency in their diurnal variation patterns.</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310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제목 1"/>
          <p:cNvSpPr txBox="1">
            <a:spLocks/>
          </p:cNvSpPr>
          <p:nvPr/>
        </p:nvSpPr>
        <p:spPr>
          <a:xfrm>
            <a:off x="0" y="0"/>
            <a:ext cx="12192000" cy="596900"/>
          </a:xfrm>
          <a:prstGeom prst="rect">
            <a:avLst/>
          </a:prstGeom>
          <a:solidFill>
            <a:schemeClr val="bg1"/>
          </a:solidFill>
        </p:spPr>
        <p:txBody>
          <a:bodyPr vert="horz" lIns="91440" tIns="45720" rIns="91440" bIns="45720" rtlCol="0" anchor="ctr">
            <a:noAutofit/>
          </a:bodyPr>
          <a:lstStyle>
            <a:lvl1pPr algn="l" defTabSz="914400" rtl="0" eaLnBrk="1" latinLnBrk="1"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altLang="ko-KR" sz="3200" b="1" dirty="0">
                <a:latin typeface="Calibri" panose="020F0502020204030204" pitchFamily="34" charset="0"/>
                <a:ea typeface="Calibri" panose="020F0502020204030204" pitchFamily="34" charset="0"/>
                <a:cs typeface="Calibri" panose="020F0502020204030204" pitchFamily="34" charset="0"/>
              </a:rPr>
              <a:t>Diurnal Variation of NO</a:t>
            </a:r>
            <a:r>
              <a:rPr lang="en-US" altLang="ko-KR" sz="3200" b="1" baseline="-25000" dirty="0">
                <a:latin typeface="Calibri" panose="020F0502020204030204" pitchFamily="34" charset="0"/>
                <a:ea typeface="Calibri" panose="020F0502020204030204" pitchFamily="34" charset="0"/>
                <a:cs typeface="Calibri" panose="020F0502020204030204" pitchFamily="34" charset="0"/>
              </a:rPr>
              <a:t>2</a:t>
            </a:r>
            <a:r>
              <a:rPr lang="en-US" altLang="ko-KR" sz="3200" b="1" dirty="0">
                <a:latin typeface="Calibri" panose="020F0502020204030204" pitchFamily="34" charset="0"/>
                <a:ea typeface="Calibri" panose="020F0502020204030204" pitchFamily="34" charset="0"/>
                <a:cs typeface="Calibri" panose="020F0502020204030204" pitchFamily="34" charset="0"/>
              </a:rPr>
              <a:t> Vertical Column Density</a:t>
            </a:r>
            <a:endParaRPr lang="ko-KR" altLang="en-US" sz="2800" b="1" dirty="0">
              <a:latin typeface="Calibri" pitchFamily="34" charset="0"/>
              <a:cs typeface="Calibri" pitchFamily="34" charset="0"/>
            </a:endParaRPr>
          </a:p>
        </p:txBody>
      </p:sp>
      <p:pic>
        <p:nvPicPr>
          <p:cNvPr id="2" name="그림 1">
            <a:extLst>
              <a:ext uri="{FF2B5EF4-FFF2-40B4-BE49-F238E27FC236}">
                <a16:creationId xmlns:a16="http://schemas.microsoft.com/office/drawing/2014/main" id="{5D00E84B-A331-4756-AE2E-E399BB2D954A}"/>
              </a:ext>
            </a:extLst>
          </p:cNvPr>
          <p:cNvPicPr>
            <a:picLocks noChangeAspect="1"/>
          </p:cNvPicPr>
          <p:nvPr/>
        </p:nvPicPr>
        <p:blipFill rotWithShape="1">
          <a:blip r:embed="rId3"/>
          <a:srcRect r="48415"/>
          <a:stretch/>
        </p:blipFill>
        <p:spPr>
          <a:xfrm>
            <a:off x="1127289" y="818038"/>
            <a:ext cx="4968711" cy="5221924"/>
          </a:xfrm>
          <a:prstGeom prst="rect">
            <a:avLst/>
          </a:prstGeom>
        </p:spPr>
      </p:pic>
      <p:grpSp>
        <p:nvGrpSpPr>
          <p:cNvPr id="6" name="그룹 5">
            <a:extLst>
              <a:ext uri="{FF2B5EF4-FFF2-40B4-BE49-F238E27FC236}">
                <a16:creationId xmlns:a16="http://schemas.microsoft.com/office/drawing/2014/main" id="{99782FB3-768E-40E2-951A-4FD3720409CD}"/>
              </a:ext>
            </a:extLst>
          </p:cNvPr>
          <p:cNvGrpSpPr/>
          <p:nvPr/>
        </p:nvGrpSpPr>
        <p:grpSpPr>
          <a:xfrm>
            <a:off x="6873735" y="721114"/>
            <a:ext cx="4128094" cy="5221924"/>
            <a:chOff x="7380344" y="709235"/>
            <a:chExt cx="4663191" cy="6115985"/>
          </a:xfrm>
        </p:grpSpPr>
        <p:grpSp>
          <p:nvGrpSpPr>
            <p:cNvPr id="7" name="그룹 6">
              <a:extLst>
                <a:ext uri="{FF2B5EF4-FFF2-40B4-BE49-F238E27FC236}">
                  <a16:creationId xmlns:a16="http://schemas.microsoft.com/office/drawing/2014/main" id="{C60D3D34-3385-4439-9D4E-0CEAD2A16833}"/>
                </a:ext>
              </a:extLst>
            </p:cNvPr>
            <p:cNvGrpSpPr/>
            <p:nvPr/>
          </p:nvGrpSpPr>
          <p:grpSpPr>
            <a:xfrm>
              <a:off x="7380344" y="709235"/>
              <a:ext cx="4663191" cy="6115985"/>
              <a:chOff x="7759037" y="747175"/>
              <a:chExt cx="4663191" cy="6115985"/>
            </a:xfrm>
          </p:grpSpPr>
          <p:sp>
            <p:nvSpPr>
              <p:cNvPr id="9" name="직사각형 8">
                <a:extLst>
                  <a:ext uri="{FF2B5EF4-FFF2-40B4-BE49-F238E27FC236}">
                    <a16:creationId xmlns:a16="http://schemas.microsoft.com/office/drawing/2014/main" id="{018909A8-2D21-4F9F-AB5A-245EC93339B8}"/>
                  </a:ext>
                </a:extLst>
              </p:cNvPr>
              <p:cNvSpPr/>
              <p:nvPr/>
            </p:nvSpPr>
            <p:spPr>
              <a:xfrm>
                <a:off x="8637128" y="5250716"/>
                <a:ext cx="671598" cy="172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cs typeface="Calibri" panose="020F0502020204030204" pitchFamily="34" charset="0"/>
                </a:endParaRPr>
              </a:p>
            </p:txBody>
          </p:sp>
          <p:pic>
            <p:nvPicPr>
              <p:cNvPr id="10" name="그림 9">
                <a:extLst>
                  <a:ext uri="{FF2B5EF4-FFF2-40B4-BE49-F238E27FC236}">
                    <a16:creationId xmlns:a16="http://schemas.microsoft.com/office/drawing/2014/main" id="{8B82DC46-1949-4F8B-944A-7BE9A144D82B}"/>
                  </a:ext>
                </a:extLst>
              </p:cNvPr>
              <p:cNvPicPr>
                <a:picLocks noChangeAspect="1"/>
              </p:cNvPicPr>
              <p:nvPr/>
            </p:nvPicPr>
            <p:blipFill rotWithShape="1">
              <a:blip r:embed="rId4"/>
              <a:srcRect l="51679"/>
              <a:stretch/>
            </p:blipFill>
            <p:spPr>
              <a:xfrm>
                <a:off x="7857652" y="3887431"/>
                <a:ext cx="3656475" cy="2975729"/>
              </a:xfrm>
              <a:prstGeom prst="rect">
                <a:avLst/>
              </a:prstGeom>
            </p:spPr>
          </p:pic>
          <p:pic>
            <p:nvPicPr>
              <p:cNvPr id="12" name="그림 11">
                <a:extLst>
                  <a:ext uri="{FF2B5EF4-FFF2-40B4-BE49-F238E27FC236}">
                    <a16:creationId xmlns:a16="http://schemas.microsoft.com/office/drawing/2014/main" id="{050DB7D1-4906-4858-8D77-5797D5496D1D}"/>
                  </a:ext>
                </a:extLst>
              </p:cNvPr>
              <p:cNvPicPr>
                <a:picLocks noChangeAspect="1"/>
              </p:cNvPicPr>
              <p:nvPr/>
            </p:nvPicPr>
            <p:blipFill rotWithShape="1">
              <a:blip r:embed="rId4"/>
              <a:srcRect r="49438"/>
              <a:stretch/>
            </p:blipFill>
            <p:spPr>
              <a:xfrm>
                <a:off x="7759037" y="747175"/>
                <a:ext cx="4153994" cy="3230775"/>
              </a:xfrm>
              <a:prstGeom prst="rect">
                <a:avLst/>
              </a:prstGeom>
            </p:spPr>
          </p:pic>
          <p:sp>
            <p:nvSpPr>
              <p:cNvPr id="13" name="TextBox 12">
                <a:extLst>
                  <a:ext uri="{FF2B5EF4-FFF2-40B4-BE49-F238E27FC236}">
                    <a16:creationId xmlns:a16="http://schemas.microsoft.com/office/drawing/2014/main" id="{714DFFBA-95FE-451A-ADB6-995F9EBC1065}"/>
                  </a:ext>
                </a:extLst>
              </p:cNvPr>
              <p:cNvSpPr txBox="1"/>
              <p:nvPr/>
            </p:nvSpPr>
            <p:spPr>
              <a:xfrm>
                <a:off x="10606025" y="6519871"/>
                <a:ext cx="1816203" cy="307777"/>
              </a:xfrm>
              <a:prstGeom prst="rect">
                <a:avLst/>
              </a:prstGeom>
              <a:noFill/>
            </p:spPr>
            <p:txBody>
              <a:bodyPr wrap="none" rtlCol="0">
                <a:spAutoFit/>
              </a:bodyPr>
              <a:lstStyle/>
              <a:p>
                <a:r>
                  <a:rPr lang="en-US" altLang="ko-KR" sz="1400" dirty="0">
                    <a:latin typeface="Calibri" panose="020F0502020204030204" pitchFamily="34" charset="0"/>
                    <a:ea typeface="Calibri" panose="020F0502020204030204" pitchFamily="34" charset="0"/>
                    <a:cs typeface="Calibri" panose="020F0502020204030204" pitchFamily="34" charset="0"/>
                  </a:rPr>
                  <a:t>[Crawford et al., 2021]</a:t>
                </a:r>
                <a:endParaRPr lang="ko-KR" altLang="en-US" sz="1400" dirty="0">
                  <a:latin typeface="Calibri" panose="020F0502020204030204" pitchFamily="34" charset="0"/>
                  <a:cs typeface="Calibri" panose="020F0502020204030204" pitchFamily="34" charset="0"/>
                </a:endParaRPr>
              </a:p>
            </p:txBody>
          </p:sp>
        </p:grpSp>
        <p:pic>
          <p:nvPicPr>
            <p:cNvPr id="8" name="Picture 3">
              <a:extLst>
                <a:ext uri="{FF2B5EF4-FFF2-40B4-BE49-F238E27FC236}">
                  <a16:creationId xmlns:a16="http://schemas.microsoft.com/office/drawing/2014/main" id="{32695F0E-2176-4A7B-A31C-DABA8AC3C95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28133" y="5177760"/>
              <a:ext cx="2140650" cy="46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7C7A7EA5-C45F-4FE3-ADD8-7CF816999090}"/>
              </a:ext>
            </a:extLst>
          </p:cNvPr>
          <p:cNvSpPr txBox="1"/>
          <p:nvPr/>
        </p:nvSpPr>
        <p:spPr>
          <a:xfrm>
            <a:off x="493487" y="6132426"/>
            <a:ext cx="11371942" cy="646331"/>
          </a:xfrm>
          <a:prstGeom prst="rect">
            <a:avLst/>
          </a:prstGeom>
          <a:noFill/>
        </p:spPr>
        <p:txBody>
          <a:bodyPr wrap="square" rtlCol="0">
            <a:spAutoFit/>
          </a:bodyPr>
          <a:lstStyle/>
          <a:p>
            <a:pPr marL="285750" indent="-285750" algn="just">
              <a:buFont typeface="Arial" panose="020B0604020202020204" pitchFamily="34" charset="0"/>
              <a:buChar char="•"/>
            </a:pPr>
            <a:r>
              <a:rPr lang="en-US" altLang="ko-KR" dirty="0">
                <a:latin typeface="Calibri" panose="020F0502020204030204" pitchFamily="34" charset="0"/>
                <a:ea typeface="Calibri" panose="020F0502020204030204" pitchFamily="34" charset="0"/>
                <a:cs typeface="Calibri" panose="020F0502020204030204" pitchFamily="34" charset="0"/>
              </a:rPr>
              <a:t>Diurnal variation of NO</a:t>
            </a:r>
            <a:r>
              <a:rPr lang="en-US" altLang="ko-KR" baseline="-25000" dirty="0">
                <a:latin typeface="Calibri" panose="020F0502020204030204" pitchFamily="34" charset="0"/>
                <a:ea typeface="Calibri" panose="020F0502020204030204" pitchFamily="34" charset="0"/>
                <a:cs typeface="Calibri" panose="020F0502020204030204" pitchFamily="34" charset="0"/>
              </a:rPr>
              <a:t>2</a:t>
            </a:r>
            <a:r>
              <a:rPr lang="en-US" altLang="ko-KR" dirty="0">
                <a:latin typeface="Calibri" panose="020F0502020204030204" pitchFamily="34" charset="0"/>
                <a:ea typeface="Calibri" panose="020F0502020204030204" pitchFamily="34" charset="0"/>
                <a:cs typeface="Calibri" panose="020F0502020204030204" pitchFamily="34" charset="0"/>
              </a:rPr>
              <a:t> VCD can largely differ from that of surface concentrations. As additional factors, such as the boundary Layer height, can significantly influence the ground-level mixing ratios.</a:t>
            </a:r>
            <a:endParaRPr lang="ko-KR" altLang="en-US" sz="160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B364236-232C-4091-9C0E-982F6257C812}"/>
              </a:ext>
            </a:extLst>
          </p:cNvPr>
          <p:cNvSpPr txBox="1"/>
          <p:nvPr/>
        </p:nvSpPr>
        <p:spPr>
          <a:xfrm>
            <a:off x="7617649" y="1103111"/>
            <a:ext cx="841897" cy="338554"/>
          </a:xfrm>
          <a:prstGeom prst="rect">
            <a:avLst/>
          </a:prstGeom>
          <a:noFill/>
        </p:spPr>
        <p:txBody>
          <a:bodyPr wrap="none" rtlCol="0">
            <a:spAutoFit/>
          </a:bodyPr>
          <a:lstStyle/>
          <a:p>
            <a:r>
              <a:rPr lang="en-US" altLang="ko-KR" sz="16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Column</a:t>
            </a:r>
            <a:endParaRPr lang="ko-KR" altLang="en-US" sz="1600" b="1" dirty="0">
              <a:solidFill>
                <a:schemeClr val="accent1">
                  <a:lumMod val="75000"/>
                </a:schemeClr>
              </a:solidFill>
              <a:latin typeface="Calibri" panose="020F0502020204030204" pitchFamily="34" charset="0"/>
              <a:cs typeface="Calibri" panose="020F0502020204030204" pitchFamily="34" charset="0"/>
            </a:endParaRPr>
          </a:p>
        </p:txBody>
      </p:sp>
      <p:sp>
        <p:nvSpPr>
          <p:cNvPr id="5" name="직사각형 4">
            <a:extLst>
              <a:ext uri="{FF2B5EF4-FFF2-40B4-BE49-F238E27FC236}">
                <a16:creationId xmlns:a16="http://schemas.microsoft.com/office/drawing/2014/main" id="{B0250299-1747-41DD-BD79-0EFF05C87034}"/>
              </a:ext>
            </a:extLst>
          </p:cNvPr>
          <p:cNvSpPr/>
          <p:nvPr/>
        </p:nvSpPr>
        <p:spPr>
          <a:xfrm>
            <a:off x="8712398" y="2729134"/>
            <a:ext cx="1276350" cy="137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a:extLst>
              <a:ext uri="{FF2B5EF4-FFF2-40B4-BE49-F238E27FC236}">
                <a16:creationId xmlns:a16="http://schemas.microsoft.com/office/drawing/2014/main" id="{22C7CEF6-39FD-42F1-90C1-6C6B4B0C3C97}"/>
              </a:ext>
            </a:extLst>
          </p:cNvPr>
          <p:cNvSpPr txBox="1"/>
          <p:nvPr/>
        </p:nvSpPr>
        <p:spPr>
          <a:xfrm>
            <a:off x="8893053" y="2602971"/>
            <a:ext cx="1001962" cy="338554"/>
          </a:xfrm>
          <a:prstGeom prst="rect">
            <a:avLst/>
          </a:prstGeom>
          <a:noFill/>
        </p:spPr>
        <p:txBody>
          <a:bodyPr wrap="square" rtlCol="0">
            <a:spAutoFit/>
          </a:bodyPr>
          <a:lstStyle/>
          <a:p>
            <a:pPr algn="ctr"/>
            <a:r>
              <a:rPr lang="en-US" altLang="ko-KR" sz="1600" b="1" dirty="0">
                <a:solidFill>
                  <a:srgbClr val="FF0000"/>
                </a:solidFill>
                <a:latin typeface="Calibri" panose="020F0502020204030204" pitchFamily="34" charset="0"/>
                <a:ea typeface="Calibri" panose="020F0502020204030204" pitchFamily="34" charset="0"/>
                <a:cs typeface="Calibri" panose="020F0502020204030204" pitchFamily="34" charset="0"/>
              </a:rPr>
              <a:t>Surface           </a:t>
            </a:r>
            <a:endParaRPr lang="ko-KR" altLang="en-US" sz="1600" b="1" dirty="0">
              <a:solidFill>
                <a:srgbClr val="FF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A645DDE7-8AC5-400E-A50C-B675EDCF9567}"/>
              </a:ext>
            </a:extLst>
          </p:cNvPr>
          <p:cNvSpPr txBox="1"/>
          <p:nvPr/>
        </p:nvSpPr>
        <p:spPr>
          <a:xfrm>
            <a:off x="10140192" y="3028890"/>
            <a:ext cx="1625638" cy="800219"/>
          </a:xfrm>
          <a:prstGeom prst="rect">
            <a:avLst/>
          </a:prstGeom>
          <a:noFill/>
        </p:spPr>
        <p:txBody>
          <a:bodyPr wrap="none" rtlCol="0">
            <a:spAutoFit/>
          </a:bodyPr>
          <a:lstStyle/>
          <a:p>
            <a:r>
              <a:rPr lang="en-US" altLang="ko-KR" sz="2800" b="1" dirty="0">
                <a:latin typeface="Calibri" panose="020F0502020204030204" pitchFamily="34" charset="0"/>
                <a:ea typeface="Calibri" panose="020F0502020204030204" pitchFamily="34" charset="0"/>
                <a:cs typeface="Calibri" panose="020F0502020204030204" pitchFamily="34" charset="0"/>
              </a:rPr>
              <a:t>Seoul</a:t>
            </a:r>
          </a:p>
          <a:p>
            <a:r>
              <a:rPr lang="en-US" altLang="ko-KR" b="1" dirty="0">
                <a:latin typeface="Calibri" panose="020F0502020204030204" pitchFamily="34" charset="0"/>
                <a:ea typeface="Calibri" panose="020F0502020204030204" pitchFamily="34" charset="0"/>
                <a:cs typeface="Calibri" panose="020F0502020204030204" pitchFamily="34" charset="0"/>
              </a:rPr>
              <a:t>Polluted Urban</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6804622"/>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디자인 사용자 지정">
  <a:themeElements>
    <a:clrScheme name="NIER_blue">
      <a:dk1>
        <a:sysClr val="windowText" lastClr="000000"/>
      </a:dk1>
      <a:lt1>
        <a:sysClr val="window" lastClr="FFFFFF"/>
      </a:lt1>
      <a:dk2>
        <a:srgbClr val="2DBABD"/>
      </a:dk2>
      <a:lt2>
        <a:srgbClr val="EEECE1"/>
      </a:lt2>
      <a:accent1>
        <a:srgbClr val="4FC3E7"/>
      </a:accent1>
      <a:accent2>
        <a:srgbClr val="3BB2BF"/>
      </a:accent2>
      <a:accent3>
        <a:srgbClr val="8A96EE"/>
      </a:accent3>
      <a:accent4>
        <a:srgbClr val="9DD454"/>
      </a:accent4>
      <a:accent5>
        <a:srgbClr val="0E5673"/>
      </a:accent5>
      <a:accent6>
        <a:srgbClr val="9BBB59"/>
      </a:accent6>
      <a:hlink>
        <a:srgbClr val="7030A0"/>
      </a:hlink>
      <a:folHlink>
        <a:srgbClr val="D86A6A"/>
      </a:folHlink>
    </a:clrScheme>
    <a:fontScheme name="사용자 지정 1">
      <a:majorFont>
        <a:latin typeface="Gill Sans MT"/>
        <a:ea typeface="HY헤드라인M"/>
        <a:cs typeface=""/>
      </a:majorFont>
      <a:minorFont>
        <a:latin typeface="Gill Sans MT"/>
        <a:ea typeface="굴림체"/>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디자인 사용자 지정">
  <a:themeElements>
    <a:clrScheme name="NIER_blue">
      <a:dk1>
        <a:sysClr val="windowText" lastClr="000000"/>
      </a:dk1>
      <a:lt1>
        <a:sysClr val="window" lastClr="FFFFFF"/>
      </a:lt1>
      <a:dk2>
        <a:srgbClr val="2DBABD"/>
      </a:dk2>
      <a:lt2>
        <a:srgbClr val="EEECE1"/>
      </a:lt2>
      <a:accent1>
        <a:srgbClr val="4FC3E7"/>
      </a:accent1>
      <a:accent2>
        <a:srgbClr val="3BB2BF"/>
      </a:accent2>
      <a:accent3>
        <a:srgbClr val="8A96EE"/>
      </a:accent3>
      <a:accent4>
        <a:srgbClr val="9DD454"/>
      </a:accent4>
      <a:accent5>
        <a:srgbClr val="0E5673"/>
      </a:accent5>
      <a:accent6>
        <a:srgbClr val="9BBB59"/>
      </a:accent6>
      <a:hlink>
        <a:srgbClr val="7030A0"/>
      </a:hlink>
      <a:folHlink>
        <a:srgbClr val="D86A6A"/>
      </a:folHlink>
    </a:clrScheme>
    <a:fontScheme name="사용자 지정 1">
      <a:majorFont>
        <a:latin typeface="Gill Sans MT"/>
        <a:ea typeface="HY헤드라인M"/>
        <a:cs typeface=""/>
      </a:majorFont>
      <a:minorFont>
        <a:latin typeface="Gill Sans MT"/>
        <a:ea typeface="굴림체"/>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3614</TotalTime>
  <Words>2831</Words>
  <Application>Microsoft Office PowerPoint</Application>
  <PresentationFormat>와이드스크린</PresentationFormat>
  <Paragraphs>208</Paragraphs>
  <Slides>19</Slides>
  <Notes>18</Notes>
  <HiddenSlides>0</HiddenSlides>
  <MMClips>0</MMClips>
  <ScaleCrop>false</ScaleCrop>
  <HeadingPairs>
    <vt:vector size="6" baseType="variant">
      <vt:variant>
        <vt:lpstr>사용한 글꼴</vt:lpstr>
      </vt:variant>
      <vt:variant>
        <vt:i4>11</vt:i4>
      </vt:variant>
      <vt:variant>
        <vt:lpstr>테마</vt:lpstr>
      </vt:variant>
      <vt:variant>
        <vt:i4>3</vt:i4>
      </vt:variant>
      <vt:variant>
        <vt:lpstr>슬라이드 제목</vt:lpstr>
      </vt:variant>
      <vt:variant>
        <vt:i4>19</vt:i4>
      </vt:variant>
    </vt:vector>
  </HeadingPairs>
  <TitlesOfParts>
    <vt:vector size="33" baseType="lpstr">
      <vt:lpstr>Calibri</vt:lpstr>
      <vt:lpstr>굴림체</vt:lpstr>
      <vt:lpstr>맑은 고딕</vt:lpstr>
      <vt:lpstr>HY견고딕</vt:lpstr>
      <vt:lpstr>Times New Roman</vt:lpstr>
      <vt:lpstr>청소년서체</vt:lpstr>
      <vt:lpstr>Arial</vt:lpstr>
      <vt:lpstr>Wingdings</vt:lpstr>
      <vt:lpstr>HY헤드라인M</vt:lpstr>
      <vt:lpstr>Gill Sans MT</vt:lpstr>
      <vt:lpstr>고양덕양 B</vt:lpstr>
      <vt:lpstr>Office 테마</vt:lpstr>
      <vt:lpstr>디자인 사용자 지정</vt:lpstr>
      <vt:lpstr>1_디자인 사용자 지정</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Sang-Woo KIM</dc:creator>
  <cp:lastModifiedBy>Sang-Woo KIM</cp:lastModifiedBy>
  <cp:revision>329</cp:revision>
  <cp:lastPrinted>2025-06-02T05:32:32Z</cp:lastPrinted>
  <dcterms:created xsi:type="dcterms:W3CDTF">2021-03-31T00:54:36Z</dcterms:created>
  <dcterms:modified xsi:type="dcterms:W3CDTF">2025-06-11T01:32:36Z</dcterms:modified>
</cp:coreProperties>
</file>