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</p:sldMasterIdLst>
  <p:notesMasterIdLst>
    <p:notesMasterId r:id="rId14"/>
  </p:notesMasterIdLst>
  <p:sldIdLst>
    <p:sldId id="542" r:id="rId4"/>
    <p:sldId id="544" r:id="rId5"/>
    <p:sldId id="510" r:id="rId6"/>
    <p:sldId id="501" r:id="rId7"/>
    <p:sldId id="505" r:id="rId8"/>
    <p:sldId id="545" r:id="rId9"/>
    <p:sldId id="504" r:id="rId10"/>
    <p:sldId id="546" r:id="rId11"/>
    <p:sldId id="538" r:id="rId12"/>
    <p:sldId id="506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27E05"/>
    <a:srgbClr val="2172AD"/>
    <a:srgbClr val="F24048"/>
    <a:srgbClr val="F89599"/>
    <a:srgbClr val="A82A2A"/>
    <a:srgbClr val="3A749C"/>
    <a:srgbClr val="1F75B2"/>
    <a:srgbClr val="0081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457" autoAdjust="0"/>
  </p:normalViewPr>
  <p:slideViewPr>
    <p:cSldViewPr snapToGrid="0">
      <p:cViewPr varScale="1">
        <p:scale>
          <a:sx n="86" d="100"/>
          <a:sy n="86" d="100"/>
        </p:scale>
        <p:origin x="1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gemsv3no2_yokosuka\gemsv3_yokosuka_2201-2406avk_r.xlsm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gemsv3no2_yokosuka\gemsv3_yokosuka_2201-2406avk_r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AVK (TropNO2)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GEMSv3</a:t>
            </a:r>
            <a:endParaRPr lang="ja-JP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'gemsv3_yokosuka_2201-2203'!$CB$6070:$DV$6070</c:f>
                <c:numCache>
                  <c:formatCode>General</c:formatCode>
                  <c:ptCount val="47"/>
                  <c:pt idx="0">
                    <c:v>0.11133325753627182</c:v>
                  </c:pt>
                  <c:pt idx="1">
                    <c:v>0.11190043267909144</c:v>
                  </c:pt>
                  <c:pt idx="2">
                    <c:v>0.11306758690376675</c:v>
                  </c:pt>
                  <c:pt idx="3">
                    <c:v>0.11472123633088045</c:v>
                  </c:pt>
                  <c:pt idx="4">
                    <c:v>0.11732070743031783</c:v>
                  </c:pt>
                  <c:pt idx="5">
                    <c:v>0.12172688928137268</c:v>
                  </c:pt>
                  <c:pt idx="6">
                    <c:v>0.12859215163426418</c:v>
                  </c:pt>
                  <c:pt idx="7">
                    <c:v>0.34713863528853767</c:v>
                  </c:pt>
                  <c:pt idx="8">
                    <c:v>0.56381937311130403</c:v>
                  </c:pt>
                  <c:pt idx="9">
                    <c:v>0.56665171948457338</c:v>
                  </c:pt>
                  <c:pt idx="10">
                    <c:v>0.5707750478199064</c:v>
                  </c:pt>
                  <c:pt idx="11">
                    <c:v>0.57563479647768945</c:v>
                  </c:pt>
                  <c:pt idx="12">
                    <c:v>0.58225372306755963</c:v>
                  </c:pt>
                  <c:pt idx="13">
                    <c:v>0.58953165460330015</c:v>
                  </c:pt>
                  <c:pt idx="14">
                    <c:v>0.59553689141599442</c:v>
                  </c:pt>
                  <c:pt idx="15">
                    <c:v>0.60067779586145753</c:v>
                  </c:pt>
                  <c:pt idx="16">
                    <c:v>0.5252150885954785</c:v>
                  </c:pt>
                  <c:pt idx="17">
                    <c:v>0.58540900357719616</c:v>
                  </c:pt>
                  <c:pt idx="18">
                    <c:v>0.60512772179520768</c:v>
                  </c:pt>
                  <c:pt idx="19">
                    <c:v>0.61767134722436279</c:v>
                  </c:pt>
                  <c:pt idx="20">
                    <c:v>0.63034741668083483</c:v>
                  </c:pt>
                  <c:pt idx="21">
                    <c:v>0.64321571742760253</c:v>
                  </c:pt>
                  <c:pt idx="22">
                    <c:v>0.65125343919513701</c:v>
                  </c:pt>
                  <c:pt idx="23">
                    <c:v>0.63391093043451119</c:v>
                  </c:pt>
                  <c:pt idx="24">
                    <c:v>0.64824616115098144</c:v>
                  </c:pt>
                  <c:pt idx="25">
                    <c:v>0.66180418089095983</c:v>
                  </c:pt>
                  <c:pt idx="26">
                    <c:v>0.67538129130688174</c:v>
                  </c:pt>
                  <c:pt idx="27">
                    <c:v>0.69329274793626638</c:v>
                  </c:pt>
                  <c:pt idx="28">
                    <c:v>0.70901568524613812</c:v>
                  </c:pt>
                  <c:pt idx="29">
                    <c:v>0.72213725872157963</c:v>
                  </c:pt>
                  <c:pt idx="30">
                    <c:v>0.73052535957698872</c:v>
                  </c:pt>
                  <c:pt idx="31">
                    <c:v>0.7385606210857929</c:v>
                  </c:pt>
                  <c:pt idx="32">
                    <c:v>0.74505791486760564</c:v>
                  </c:pt>
                  <c:pt idx="33">
                    <c:v>0.74998955020815683</c:v>
                  </c:pt>
                  <c:pt idx="34">
                    <c:v>0.75342032541626636</c:v>
                  </c:pt>
                  <c:pt idx="35">
                    <c:v>0.75570996110163891</c:v>
                  </c:pt>
                  <c:pt idx="36">
                    <c:v>0.75746047150563145</c:v>
                  </c:pt>
                  <c:pt idx="37">
                    <c:v>0.75684274617673786</c:v>
                  </c:pt>
                  <c:pt idx="38">
                    <c:v>0.754847550323691</c:v>
                  </c:pt>
                  <c:pt idx="39">
                    <c:v>0.7523497541490568</c:v>
                  </c:pt>
                  <c:pt idx="40">
                    <c:v>0.74745256712690578</c:v>
                  </c:pt>
                  <c:pt idx="41">
                    <c:v>0.74338954538263857</c:v>
                  </c:pt>
                  <c:pt idx="42">
                    <c:v>0.74006913661093365</c:v>
                  </c:pt>
                  <c:pt idx="43">
                    <c:v>0.73709183201063033</c:v>
                  </c:pt>
                  <c:pt idx="44">
                    <c:v>0.73438243849743035</c:v>
                  </c:pt>
                  <c:pt idx="45">
                    <c:v>0.73165537885031195</c:v>
                  </c:pt>
                  <c:pt idx="46">
                    <c:v>0.72739979650534736</c:v>
                  </c:pt>
                </c:numCache>
              </c:numRef>
            </c:plus>
            <c:minus>
              <c:numRef>
                <c:f>'gemsv3_yokosuka_2201-2203'!$CB$6070:$DV$6070</c:f>
                <c:numCache>
                  <c:formatCode>General</c:formatCode>
                  <c:ptCount val="47"/>
                  <c:pt idx="0">
                    <c:v>0.11133325753627182</c:v>
                  </c:pt>
                  <c:pt idx="1">
                    <c:v>0.11190043267909144</c:v>
                  </c:pt>
                  <c:pt idx="2">
                    <c:v>0.11306758690376675</c:v>
                  </c:pt>
                  <c:pt idx="3">
                    <c:v>0.11472123633088045</c:v>
                  </c:pt>
                  <c:pt idx="4">
                    <c:v>0.11732070743031783</c:v>
                  </c:pt>
                  <c:pt idx="5">
                    <c:v>0.12172688928137268</c:v>
                  </c:pt>
                  <c:pt idx="6">
                    <c:v>0.12859215163426418</c:v>
                  </c:pt>
                  <c:pt idx="7">
                    <c:v>0.34713863528853767</c:v>
                  </c:pt>
                  <c:pt idx="8">
                    <c:v>0.56381937311130403</c:v>
                  </c:pt>
                  <c:pt idx="9">
                    <c:v>0.56665171948457338</c:v>
                  </c:pt>
                  <c:pt idx="10">
                    <c:v>0.5707750478199064</c:v>
                  </c:pt>
                  <c:pt idx="11">
                    <c:v>0.57563479647768945</c:v>
                  </c:pt>
                  <c:pt idx="12">
                    <c:v>0.58225372306755963</c:v>
                  </c:pt>
                  <c:pt idx="13">
                    <c:v>0.58953165460330015</c:v>
                  </c:pt>
                  <c:pt idx="14">
                    <c:v>0.59553689141599442</c:v>
                  </c:pt>
                  <c:pt idx="15">
                    <c:v>0.60067779586145753</c:v>
                  </c:pt>
                  <c:pt idx="16">
                    <c:v>0.5252150885954785</c:v>
                  </c:pt>
                  <c:pt idx="17">
                    <c:v>0.58540900357719616</c:v>
                  </c:pt>
                  <c:pt idx="18">
                    <c:v>0.60512772179520768</c:v>
                  </c:pt>
                  <c:pt idx="19">
                    <c:v>0.61767134722436279</c:v>
                  </c:pt>
                  <c:pt idx="20">
                    <c:v>0.63034741668083483</c:v>
                  </c:pt>
                  <c:pt idx="21">
                    <c:v>0.64321571742760253</c:v>
                  </c:pt>
                  <c:pt idx="22">
                    <c:v>0.65125343919513701</c:v>
                  </c:pt>
                  <c:pt idx="23">
                    <c:v>0.63391093043451119</c:v>
                  </c:pt>
                  <c:pt idx="24">
                    <c:v>0.64824616115098144</c:v>
                  </c:pt>
                  <c:pt idx="25">
                    <c:v>0.66180418089095983</c:v>
                  </c:pt>
                  <c:pt idx="26">
                    <c:v>0.67538129130688174</c:v>
                  </c:pt>
                  <c:pt idx="27">
                    <c:v>0.69329274793626638</c:v>
                  </c:pt>
                  <c:pt idx="28">
                    <c:v>0.70901568524613812</c:v>
                  </c:pt>
                  <c:pt idx="29">
                    <c:v>0.72213725872157963</c:v>
                  </c:pt>
                  <c:pt idx="30">
                    <c:v>0.73052535957698872</c:v>
                  </c:pt>
                  <c:pt idx="31">
                    <c:v>0.7385606210857929</c:v>
                  </c:pt>
                  <c:pt idx="32">
                    <c:v>0.74505791486760564</c:v>
                  </c:pt>
                  <c:pt idx="33">
                    <c:v>0.74998955020815683</c:v>
                  </c:pt>
                  <c:pt idx="34">
                    <c:v>0.75342032541626636</c:v>
                  </c:pt>
                  <c:pt idx="35">
                    <c:v>0.75570996110163891</c:v>
                  </c:pt>
                  <c:pt idx="36">
                    <c:v>0.75746047150563145</c:v>
                  </c:pt>
                  <c:pt idx="37">
                    <c:v>0.75684274617673786</c:v>
                  </c:pt>
                  <c:pt idx="38">
                    <c:v>0.754847550323691</c:v>
                  </c:pt>
                  <c:pt idx="39">
                    <c:v>0.7523497541490568</c:v>
                  </c:pt>
                  <c:pt idx="40">
                    <c:v>0.74745256712690578</c:v>
                  </c:pt>
                  <c:pt idx="41">
                    <c:v>0.74338954538263857</c:v>
                  </c:pt>
                  <c:pt idx="42">
                    <c:v>0.74006913661093365</c:v>
                  </c:pt>
                  <c:pt idx="43">
                    <c:v>0.73709183201063033</c:v>
                  </c:pt>
                  <c:pt idx="44">
                    <c:v>0.73438243849743035</c:v>
                  </c:pt>
                  <c:pt idx="45">
                    <c:v>0.73165537885031195</c:v>
                  </c:pt>
                  <c:pt idx="46">
                    <c:v>0.72739979650534736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'gemsv3_yokosuka_2201-2203'!$CB$6069:$DV$6069</c:f>
              <c:numCache>
                <c:formatCode>0.00E+00</c:formatCode>
                <c:ptCount val="47"/>
                <c:pt idx="0">
                  <c:v>0.31157220558944726</c:v>
                </c:pt>
                <c:pt idx="1">
                  <c:v>0.35823963048639823</c:v>
                </c:pt>
                <c:pt idx="2">
                  <c:v>0.4059044263973613</c:v>
                </c:pt>
                <c:pt idx="3">
                  <c:v>0.45675249690024766</c:v>
                </c:pt>
                <c:pt idx="4">
                  <c:v>0.51154618466611734</c:v>
                </c:pt>
                <c:pt idx="5">
                  <c:v>0.57016274987634019</c:v>
                </c:pt>
                <c:pt idx="6">
                  <c:v>0.6312984041220121</c:v>
                </c:pt>
                <c:pt idx="7">
                  <c:v>1.0442332798021463</c:v>
                </c:pt>
                <c:pt idx="8">
                  <c:v>1.3159100308326479</c:v>
                </c:pt>
                <c:pt idx="9">
                  <c:v>1.3706007459192078</c:v>
                </c:pt>
                <c:pt idx="10">
                  <c:v>1.4186477686727157</c:v>
                </c:pt>
                <c:pt idx="11">
                  <c:v>1.4602670352844198</c:v>
                </c:pt>
                <c:pt idx="12">
                  <c:v>1.5078802811211844</c:v>
                </c:pt>
                <c:pt idx="13">
                  <c:v>1.5579761389942266</c:v>
                </c:pt>
                <c:pt idx="14">
                  <c:v>1.6014476702390821</c:v>
                </c:pt>
                <c:pt idx="15">
                  <c:v>1.6411739511953911</c:v>
                </c:pt>
                <c:pt idx="16">
                  <c:v>1.795329897444351</c:v>
                </c:pt>
                <c:pt idx="17">
                  <c:v>2.0487577183841674</c:v>
                </c:pt>
                <c:pt idx="18">
                  <c:v>2.1021016796372614</c:v>
                </c:pt>
                <c:pt idx="19">
                  <c:v>2.1472152468260575</c:v>
                </c:pt>
                <c:pt idx="20">
                  <c:v>2.1903295879637281</c:v>
                </c:pt>
                <c:pt idx="21">
                  <c:v>2.2318156153338871</c:v>
                </c:pt>
                <c:pt idx="22">
                  <c:v>2.2745757452596806</c:v>
                </c:pt>
                <c:pt idx="23">
                  <c:v>2.3434860103874664</c:v>
                </c:pt>
                <c:pt idx="24">
                  <c:v>2.3817609429513711</c:v>
                </c:pt>
                <c:pt idx="25">
                  <c:v>2.4163036326463323</c:v>
                </c:pt>
                <c:pt idx="26">
                  <c:v>2.4487720270403996</c:v>
                </c:pt>
                <c:pt idx="27">
                  <c:v>2.4879692016487995</c:v>
                </c:pt>
                <c:pt idx="28">
                  <c:v>2.5185032356141841</c:v>
                </c:pt>
                <c:pt idx="29">
                  <c:v>2.5408599195383328</c:v>
                </c:pt>
                <c:pt idx="30">
                  <c:v>2.5580230305028859</c:v>
                </c:pt>
                <c:pt idx="31">
                  <c:v>2.5682234707337201</c:v>
                </c:pt>
                <c:pt idx="32">
                  <c:v>2.5731903231657012</c:v>
                </c:pt>
                <c:pt idx="33">
                  <c:v>2.5743014558944743</c:v>
                </c:pt>
                <c:pt idx="34">
                  <c:v>2.5721702159933977</c:v>
                </c:pt>
                <c:pt idx="35">
                  <c:v>2.5677217394888729</c:v>
                </c:pt>
                <c:pt idx="36">
                  <c:v>2.5540420412201144</c:v>
                </c:pt>
                <c:pt idx="37">
                  <c:v>2.5372323231657079</c:v>
                </c:pt>
                <c:pt idx="38">
                  <c:v>2.5200178615004094</c:v>
                </c:pt>
                <c:pt idx="39">
                  <c:v>2.5042121879637245</c:v>
                </c:pt>
                <c:pt idx="40">
                  <c:v>2.4797133899422978</c:v>
                </c:pt>
                <c:pt idx="41">
                  <c:v>2.4638821203627423</c:v>
                </c:pt>
                <c:pt idx="42">
                  <c:v>2.4543255713107976</c:v>
                </c:pt>
                <c:pt idx="43">
                  <c:v>2.448228550700736</c:v>
                </c:pt>
                <c:pt idx="44">
                  <c:v>2.4437352728771571</c:v>
                </c:pt>
                <c:pt idx="45">
                  <c:v>2.4392326067600987</c:v>
                </c:pt>
                <c:pt idx="46">
                  <c:v>2.432332613355316</c:v>
                </c:pt>
              </c:numCache>
            </c:numRef>
          </c:xVal>
          <c:yVal>
            <c:numRef>
              <c:f>'gemsv3_yokosuka_2201-2203'!$CB$6068:$DV$6068</c:f>
              <c:numCache>
                <c:formatCode>General</c:formatCode>
                <c:ptCount val="47"/>
                <c:pt idx="0">
                  <c:v>5.8000000000000003E-2</c:v>
                </c:pt>
                <c:pt idx="1">
                  <c:v>0.189</c:v>
                </c:pt>
                <c:pt idx="2">
                  <c:v>0.32</c:v>
                </c:pt>
                <c:pt idx="3">
                  <c:v>0.45400000000000001</c:v>
                </c:pt>
                <c:pt idx="4">
                  <c:v>0.58899999999999997</c:v>
                </c:pt>
                <c:pt idx="5">
                  <c:v>0.72599999999999998</c:v>
                </c:pt>
                <c:pt idx="6">
                  <c:v>0.86399999999999999</c:v>
                </c:pt>
                <c:pt idx="7">
                  <c:v>1.004</c:v>
                </c:pt>
                <c:pt idx="8">
                  <c:v>1.1459999999999999</c:v>
                </c:pt>
                <c:pt idx="9">
                  <c:v>1.29</c:v>
                </c:pt>
                <c:pt idx="10">
                  <c:v>1.4359999999999999</c:v>
                </c:pt>
                <c:pt idx="11">
                  <c:v>1.5840000000000001</c:v>
                </c:pt>
                <c:pt idx="12">
                  <c:v>1.7589999999999999</c:v>
                </c:pt>
                <c:pt idx="13">
                  <c:v>1.988</c:v>
                </c:pt>
                <c:pt idx="14">
                  <c:v>2.2490000000000001</c:v>
                </c:pt>
                <c:pt idx="15">
                  <c:v>2.5169999999999999</c:v>
                </c:pt>
                <c:pt idx="16">
                  <c:v>2.7919999999999998</c:v>
                </c:pt>
                <c:pt idx="17">
                  <c:v>3.0739999999999998</c:v>
                </c:pt>
                <c:pt idx="18">
                  <c:v>3.4390000000000001</c:v>
                </c:pt>
                <c:pt idx="19">
                  <c:v>3.8959999999999999</c:v>
                </c:pt>
                <c:pt idx="20">
                  <c:v>4.375</c:v>
                </c:pt>
                <c:pt idx="21">
                  <c:v>4.8789999999999996</c:v>
                </c:pt>
                <c:pt idx="22">
                  <c:v>5.4130000000000003</c:v>
                </c:pt>
                <c:pt idx="23">
                  <c:v>5.98</c:v>
                </c:pt>
                <c:pt idx="24">
                  <c:v>6.585</c:v>
                </c:pt>
                <c:pt idx="25">
                  <c:v>7.2370000000000001</c:v>
                </c:pt>
                <c:pt idx="26">
                  <c:v>7.9429999999999996</c:v>
                </c:pt>
                <c:pt idx="27">
                  <c:v>8.8460000000000001</c:v>
                </c:pt>
                <c:pt idx="28">
                  <c:v>9.9359999999999999</c:v>
                </c:pt>
                <c:pt idx="29">
                  <c:v>11.021000000000001</c:v>
                </c:pt>
                <c:pt idx="30">
                  <c:v>12.086</c:v>
                </c:pt>
                <c:pt idx="31">
                  <c:v>13.134</c:v>
                </c:pt>
                <c:pt idx="32">
                  <c:v>14.17</c:v>
                </c:pt>
                <c:pt idx="33">
                  <c:v>15.198</c:v>
                </c:pt>
                <c:pt idx="34">
                  <c:v>16.222000000000001</c:v>
                </c:pt>
                <c:pt idx="35">
                  <c:v>17.242999999999999</c:v>
                </c:pt>
                <c:pt idx="36">
                  <c:v>18.727</c:v>
                </c:pt>
                <c:pt idx="37">
                  <c:v>20.835999999999999</c:v>
                </c:pt>
                <c:pt idx="38">
                  <c:v>23.02</c:v>
                </c:pt>
                <c:pt idx="39">
                  <c:v>25.306999999999999</c:v>
                </c:pt>
                <c:pt idx="40">
                  <c:v>28.654</c:v>
                </c:pt>
                <c:pt idx="41">
                  <c:v>34.024000000000001</c:v>
                </c:pt>
                <c:pt idx="42">
                  <c:v>40.165999999999997</c:v>
                </c:pt>
                <c:pt idx="43">
                  <c:v>47.134999999999998</c:v>
                </c:pt>
                <c:pt idx="44">
                  <c:v>54.834000000000003</c:v>
                </c:pt>
                <c:pt idx="45">
                  <c:v>63.052999999999997</c:v>
                </c:pt>
                <c:pt idx="46">
                  <c:v>72.180000000000007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BE-4B9F-BFF2-636CBBEB4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9056496"/>
        <c:axId val="1069055416"/>
      </c:scatterChart>
      <c:valAx>
        <c:axId val="1069056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AVK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069055416"/>
        <c:crosses val="autoZero"/>
        <c:crossBetween val="midCat"/>
      </c:valAx>
      <c:valAx>
        <c:axId val="1069055416"/>
        <c:scaling>
          <c:orientation val="minMax"/>
          <c:max val="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69056496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000">
        <a:lumMod val="20000"/>
        <a:lumOff val="80000"/>
      </a:srgbClr>
    </a:solidFill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Yokosuka NO2,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GEMSv3</a:t>
            </a:r>
            <a:r>
              <a:rPr lang="en-US" dirty="0"/>
              <a:t> &amp; </a:t>
            </a:r>
            <a:r>
              <a:rPr lang="en-US" dirty="0">
                <a:solidFill>
                  <a:srgbClr val="0000CC"/>
                </a:solidFill>
              </a:rPr>
              <a:t>MAX-DOAS</a:t>
            </a:r>
            <a:endParaRPr lang="ja-JP" dirty="0">
              <a:solidFill>
                <a:srgbClr val="0000CC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'gemsv3_yokosuka_2201-2203'!$AG$6070:$CA$6070</c:f>
                <c:numCache>
                  <c:formatCode>General</c:formatCode>
                  <c:ptCount val="47"/>
                  <c:pt idx="0">
                    <c:v>1394003820739852.8</c:v>
                  </c:pt>
                  <c:pt idx="1">
                    <c:v>1049719398298701.5</c:v>
                  </c:pt>
                  <c:pt idx="2">
                    <c:v>696728245116813</c:v>
                  </c:pt>
                  <c:pt idx="3">
                    <c:v>483556881391634.75</c:v>
                  </c:pt>
                  <c:pt idx="4">
                    <c:v>367865899230305.75</c:v>
                  </c:pt>
                  <c:pt idx="5">
                    <c:v>290250657050675.06</c:v>
                  </c:pt>
                  <c:pt idx="6">
                    <c:v>218824913002849</c:v>
                  </c:pt>
                  <c:pt idx="7">
                    <c:v>160781712174437.47</c:v>
                  </c:pt>
                  <c:pt idx="8">
                    <c:v>121885140729717.59</c:v>
                  </c:pt>
                  <c:pt idx="9">
                    <c:v>93277015032647.25</c:v>
                  </c:pt>
                  <c:pt idx="10">
                    <c:v>68530781225311.883</c:v>
                  </c:pt>
                  <c:pt idx="11">
                    <c:v>63315827448648.445</c:v>
                  </c:pt>
                  <c:pt idx="12">
                    <c:v>57168965471441.852</c:v>
                  </c:pt>
                  <c:pt idx="13">
                    <c:v>41113748197651.25</c:v>
                  </c:pt>
                  <c:pt idx="14">
                    <c:v>28625087637371.934</c:v>
                  </c:pt>
                  <c:pt idx="15">
                    <c:v>23083791308090.094</c:v>
                  </c:pt>
                  <c:pt idx="16">
                    <c:v>18830775160028.523</c:v>
                  </c:pt>
                  <c:pt idx="17">
                    <c:v>22763095054230.676</c:v>
                  </c:pt>
                  <c:pt idx="18">
                    <c:v>17826450891467.324</c:v>
                  </c:pt>
                  <c:pt idx="19">
                    <c:v>14346024835902.395</c:v>
                  </c:pt>
                  <c:pt idx="20">
                    <c:v>12586439886610.117</c:v>
                  </c:pt>
                  <c:pt idx="21">
                    <c:v>11253848446494.625</c:v>
                  </c:pt>
                  <c:pt idx="22">
                    <c:v>9945387420653.3145</c:v>
                  </c:pt>
                  <c:pt idx="23">
                    <c:v>8850725190624.9707</c:v>
                  </c:pt>
                  <c:pt idx="24">
                    <c:v>7598692446481.123</c:v>
                  </c:pt>
                  <c:pt idx="25">
                    <c:v>6227233106486.4658</c:v>
                  </c:pt>
                  <c:pt idx="26">
                    <c:v>6332755362382.3535</c:v>
                  </c:pt>
                  <c:pt idx="27">
                    <c:v>3847645367867.3457</c:v>
                  </c:pt>
                  <c:pt idx="28">
                    <c:v>2280890587261.6841</c:v>
                  </c:pt>
                  <c:pt idx="29">
                    <c:v>2986968183771.3594</c:v>
                  </c:pt>
                  <c:pt idx="30">
                    <c:v>4349785925593.0571</c:v>
                  </c:pt>
                  <c:pt idx="31">
                    <c:v>5591078591899.0947</c:v>
                  </c:pt>
                  <c:pt idx="32">
                    <c:v>6743180001700.3984</c:v>
                  </c:pt>
                  <c:pt idx="33">
                    <c:v>8129227129538.1826</c:v>
                  </c:pt>
                  <c:pt idx="34">
                    <c:v>10646081503156.236</c:v>
                  </c:pt>
                  <c:pt idx="35">
                    <c:v>33846461198694.902</c:v>
                  </c:pt>
                  <c:pt idx="36">
                    <c:v>48405962268158.813</c:v>
                  </c:pt>
                  <c:pt idx="37">
                    <c:v>56316487060592.711</c:v>
                  </c:pt>
                  <c:pt idx="38">
                    <c:v>71144003309182</c:v>
                  </c:pt>
                  <c:pt idx="39">
                    <c:v>167602571789969.34</c:v>
                  </c:pt>
                  <c:pt idx="40">
                    <c:v>125685514218609.3</c:v>
                  </c:pt>
                  <c:pt idx="41">
                    <c:v>39107579897786.555</c:v>
                  </c:pt>
                  <c:pt idx="42">
                    <c:v>8918613515448.1934</c:v>
                  </c:pt>
                  <c:pt idx="43">
                    <c:v>567663644037.60461</c:v>
                  </c:pt>
                  <c:pt idx="44">
                    <c:v>44425965247.697014</c:v>
                  </c:pt>
                  <c:pt idx="45">
                    <c:v>414661495.76145214</c:v>
                  </c:pt>
                  <c:pt idx="46">
                    <c:v>703745461106563.13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'gemsv3_yokosuka_2201-2203'!$AG$6069:$CA$6069</c:f>
              <c:numCache>
                <c:formatCode>0.00E+00</c:formatCode>
                <c:ptCount val="47"/>
                <c:pt idx="0">
                  <c:v>2934283687386698.5</c:v>
                </c:pt>
                <c:pt idx="1">
                  <c:v>2324937901401476</c:v>
                </c:pt>
                <c:pt idx="2">
                  <c:v>1620831412530919</c:v>
                </c:pt>
                <c:pt idx="3">
                  <c:v>1112337151690028</c:v>
                </c:pt>
                <c:pt idx="4">
                  <c:v>785139252926636.25</c:v>
                </c:pt>
                <c:pt idx="5">
                  <c:v>569795412366034.63</c:v>
                </c:pt>
                <c:pt idx="6">
                  <c:v>420406811871393.25</c:v>
                </c:pt>
                <c:pt idx="7">
                  <c:v>317656285572959.63</c:v>
                </c:pt>
                <c:pt idx="8">
                  <c:v>245740554822753.5</c:v>
                </c:pt>
                <c:pt idx="9">
                  <c:v>193031806908491.34</c:v>
                </c:pt>
                <c:pt idx="10">
                  <c:v>154319403759274.53</c:v>
                </c:pt>
                <c:pt idx="11">
                  <c:v>165551564319868.09</c:v>
                </c:pt>
                <c:pt idx="12">
                  <c:v>159622999258037.94</c:v>
                </c:pt>
                <c:pt idx="13">
                  <c:v>112000312827699.92</c:v>
                </c:pt>
                <c:pt idx="14">
                  <c:v>75007546084089.031</c:v>
                </c:pt>
                <c:pt idx="15">
                  <c:v>54653288161582.852</c:v>
                </c:pt>
                <c:pt idx="16">
                  <c:v>42157558483099.75</c:v>
                </c:pt>
                <c:pt idx="17">
                  <c:v>47992325622423.742</c:v>
                </c:pt>
                <c:pt idx="18">
                  <c:v>36485651145919.211</c:v>
                </c:pt>
                <c:pt idx="19">
                  <c:v>30363732794723.824</c:v>
                </c:pt>
                <c:pt idx="20">
                  <c:v>26565683841714.758</c:v>
                </c:pt>
                <c:pt idx="21">
                  <c:v>24031073784006.594</c:v>
                </c:pt>
                <c:pt idx="22">
                  <c:v>22011088903544.93</c:v>
                </c:pt>
                <c:pt idx="23">
                  <c:v>19857169018961.254</c:v>
                </c:pt>
                <c:pt idx="24">
                  <c:v>17556672860676.01</c:v>
                </c:pt>
                <c:pt idx="25">
                  <c:v>15788258235779.061</c:v>
                </c:pt>
                <c:pt idx="26">
                  <c:v>19465190008244.023</c:v>
                </c:pt>
                <c:pt idx="27">
                  <c:v>17183166875515.252</c:v>
                </c:pt>
                <c:pt idx="28">
                  <c:v>15980126166529.266</c:v>
                </c:pt>
                <c:pt idx="29">
                  <c:v>15178595581203.627</c:v>
                </c:pt>
                <c:pt idx="30">
                  <c:v>12470825230008.244</c:v>
                </c:pt>
                <c:pt idx="31">
                  <c:v>10945865277823.578</c:v>
                </c:pt>
                <c:pt idx="32">
                  <c:v>14428512494641.385</c:v>
                </c:pt>
                <c:pt idx="33">
                  <c:v>22215356257213.52</c:v>
                </c:pt>
                <c:pt idx="34">
                  <c:v>34075365737840.066</c:v>
                </c:pt>
                <c:pt idx="35">
                  <c:v>110256089051937.34</c:v>
                </c:pt>
                <c:pt idx="36">
                  <c:v>163676016570486.41</c:v>
                </c:pt>
                <c:pt idx="37">
                  <c:v>216619029183841.72</c:v>
                </c:pt>
                <c:pt idx="38">
                  <c:v>296315085902720.5</c:v>
                </c:pt>
                <c:pt idx="39">
                  <c:v>906772025391590.63</c:v>
                </c:pt>
                <c:pt idx="40">
                  <c:v>993059400659506.63</c:v>
                </c:pt>
                <c:pt idx="41">
                  <c:v>533629579389942.31</c:v>
                </c:pt>
                <c:pt idx="42">
                  <c:v>111677499274525.97</c:v>
                </c:pt>
                <c:pt idx="43">
                  <c:v>5307524189612.5313</c:v>
                </c:pt>
                <c:pt idx="44">
                  <c:v>189503358450.12366</c:v>
                </c:pt>
                <c:pt idx="45">
                  <c:v>1934195111.2943115</c:v>
                </c:pt>
              </c:numCache>
            </c:numRef>
          </c:xVal>
          <c:yVal>
            <c:numRef>
              <c:f>'gemsv3_yokosuka_2201-2203'!$AG$6068:$CA$6068</c:f>
              <c:numCache>
                <c:formatCode>General</c:formatCode>
                <c:ptCount val="47"/>
                <c:pt idx="0">
                  <c:v>5.8000000000000003E-2</c:v>
                </c:pt>
                <c:pt idx="1">
                  <c:v>0.189</c:v>
                </c:pt>
                <c:pt idx="2">
                  <c:v>0.32</c:v>
                </c:pt>
                <c:pt idx="3">
                  <c:v>0.45400000000000001</c:v>
                </c:pt>
                <c:pt idx="4">
                  <c:v>0.58899999999999997</c:v>
                </c:pt>
                <c:pt idx="5">
                  <c:v>0.72599999999999998</c:v>
                </c:pt>
                <c:pt idx="6">
                  <c:v>0.86399999999999999</c:v>
                </c:pt>
                <c:pt idx="7">
                  <c:v>1.004</c:v>
                </c:pt>
                <c:pt idx="8">
                  <c:v>1.1459999999999999</c:v>
                </c:pt>
                <c:pt idx="9">
                  <c:v>1.29</c:v>
                </c:pt>
                <c:pt idx="10">
                  <c:v>1.4359999999999999</c:v>
                </c:pt>
                <c:pt idx="11">
                  <c:v>1.5840000000000001</c:v>
                </c:pt>
                <c:pt idx="12">
                  <c:v>1.7589999999999999</c:v>
                </c:pt>
                <c:pt idx="13">
                  <c:v>1.988</c:v>
                </c:pt>
                <c:pt idx="14">
                  <c:v>2.2490000000000001</c:v>
                </c:pt>
                <c:pt idx="15">
                  <c:v>2.5169999999999999</c:v>
                </c:pt>
                <c:pt idx="16">
                  <c:v>2.7919999999999998</c:v>
                </c:pt>
                <c:pt idx="17">
                  <c:v>3.0739999999999998</c:v>
                </c:pt>
                <c:pt idx="18">
                  <c:v>3.4390000000000001</c:v>
                </c:pt>
                <c:pt idx="19">
                  <c:v>3.8959999999999999</c:v>
                </c:pt>
                <c:pt idx="20">
                  <c:v>4.375</c:v>
                </c:pt>
                <c:pt idx="21">
                  <c:v>4.8789999999999996</c:v>
                </c:pt>
                <c:pt idx="22">
                  <c:v>5.4130000000000003</c:v>
                </c:pt>
                <c:pt idx="23">
                  <c:v>5.98</c:v>
                </c:pt>
                <c:pt idx="24">
                  <c:v>6.585</c:v>
                </c:pt>
                <c:pt idx="25">
                  <c:v>7.2370000000000001</c:v>
                </c:pt>
                <c:pt idx="26">
                  <c:v>7.9429999999999996</c:v>
                </c:pt>
                <c:pt idx="27">
                  <c:v>8.8460000000000001</c:v>
                </c:pt>
                <c:pt idx="28">
                  <c:v>9.9359999999999999</c:v>
                </c:pt>
                <c:pt idx="29">
                  <c:v>11.021000000000001</c:v>
                </c:pt>
                <c:pt idx="30">
                  <c:v>12.086</c:v>
                </c:pt>
                <c:pt idx="31">
                  <c:v>13.134</c:v>
                </c:pt>
                <c:pt idx="32">
                  <c:v>14.17</c:v>
                </c:pt>
                <c:pt idx="33">
                  <c:v>15.198</c:v>
                </c:pt>
                <c:pt idx="34">
                  <c:v>16.222000000000001</c:v>
                </c:pt>
                <c:pt idx="35">
                  <c:v>17.242999999999999</c:v>
                </c:pt>
                <c:pt idx="36">
                  <c:v>18.727</c:v>
                </c:pt>
                <c:pt idx="37">
                  <c:v>20.835999999999999</c:v>
                </c:pt>
                <c:pt idx="38">
                  <c:v>23.02</c:v>
                </c:pt>
                <c:pt idx="39">
                  <c:v>25.306999999999999</c:v>
                </c:pt>
                <c:pt idx="40">
                  <c:v>28.654</c:v>
                </c:pt>
                <c:pt idx="41">
                  <c:v>34.024000000000001</c:v>
                </c:pt>
                <c:pt idx="42">
                  <c:v>40.165999999999997</c:v>
                </c:pt>
                <c:pt idx="43">
                  <c:v>47.134999999999998</c:v>
                </c:pt>
                <c:pt idx="44">
                  <c:v>54.834000000000003</c:v>
                </c:pt>
                <c:pt idx="45">
                  <c:v>63.052999999999997</c:v>
                </c:pt>
                <c:pt idx="46">
                  <c:v>72.180000000000007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8B-43E6-A450-AA39CC40D630}"/>
            </c:ext>
          </c:extLst>
        </c:ser>
        <c:ser>
          <c:idx val="1"/>
          <c:order val="1"/>
          <c:tx>
            <c:v>"MAX-DOASredistributed"</c:v>
          </c:tx>
          <c:spPr>
            <a:ln w="12700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solidFill>
                  <a:srgbClr val="0000CC"/>
                </a:solidFill>
              </a:ln>
              <a:effectLst/>
            </c:spPr>
          </c:marker>
          <c:errBars>
            <c:errDir val="x"/>
            <c:errBarType val="plus"/>
            <c:errValType val="cust"/>
            <c:noEndCap val="0"/>
            <c:plus>
              <c:numRef>
                <c:f>'gemsv3_yokosuka_2201-2203'!$IA$6070:$JU$6070</c:f>
                <c:numCache>
                  <c:formatCode>General</c:formatCode>
                  <c:ptCount val="47"/>
                  <c:pt idx="0">
                    <c:v>2819858664226055.5</c:v>
                  </c:pt>
                  <c:pt idx="1">
                    <c:v>2204589084997790</c:v>
                  </c:pt>
                  <c:pt idx="2">
                    <c:v>1451669447747778.5</c:v>
                  </c:pt>
                  <c:pt idx="3">
                    <c:v>815548697588585.63</c:v>
                  </c:pt>
                  <c:pt idx="4">
                    <c:v>650673662876104.63</c:v>
                  </c:pt>
                  <c:pt idx="5">
                    <c:v>523649183822240.31</c:v>
                  </c:pt>
                  <c:pt idx="6">
                    <c:v>418286292281507.56</c:v>
                  </c:pt>
                  <c:pt idx="7">
                    <c:v>359525085509447.94</c:v>
                  </c:pt>
                  <c:pt idx="8">
                    <c:v>307880579398414.5</c:v>
                  </c:pt>
                  <c:pt idx="9">
                    <c:v>267275787505568.09</c:v>
                  </c:pt>
                  <c:pt idx="10">
                    <c:v>242188190080358.5</c:v>
                  </c:pt>
                  <c:pt idx="11">
                    <c:v>224350595018047.22</c:v>
                  </c:pt>
                  <c:pt idx="12">
                    <c:v>288012322570320.44</c:v>
                  </c:pt>
                  <c:pt idx="13">
                    <c:v>344561769951327</c:v>
                  </c:pt>
                  <c:pt idx="14">
                    <c:v>216705524531137.88</c:v>
                  </c:pt>
                  <c:pt idx="15">
                    <c:v>122393996003231.48</c:v>
                  </c:pt>
                  <c:pt idx="16">
                    <c:v>69093121321643.281</c:v>
                  </c:pt>
                  <c:pt idx="17">
                    <c:v>39138704121448.07</c:v>
                  </c:pt>
                  <c:pt idx="18">
                    <c:v>28984687718016.207</c:v>
                  </c:pt>
                  <c:pt idx="19">
                    <c:v>12266719395905.412</c:v>
                  </c:pt>
                  <c:pt idx="20">
                    <c:v>5116015825157.3906</c:v>
                  </c:pt>
                  <c:pt idx="21">
                    <c:v>1991541561965.7722</c:v>
                  </c:pt>
                  <c:pt idx="22">
                    <c:v>0.79694094190916986</c:v>
                  </c:pt>
                  <c:pt idx="23">
                    <c:v>0.35452152195224101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</c:numCache>
              </c:numRef>
            </c:plus>
            <c:minus>
              <c:numRef>
                <c:f>'gemsv3_yokosuka_2201-2203'!$IA$6070:$JU$6070</c:f>
                <c:numCache>
                  <c:formatCode>General</c:formatCode>
                  <c:ptCount val="47"/>
                  <c:pt idx="0">
                    <c:v>2819858664226055.5</c:v>
                  </c:pt>
                  <c:pt idx="1">
                    <c:v>2204589084997790</c:v>
                  </c:pt>
                  <c:pt idx="2">
                    <c:v>1451669447747778.5</c:v>
                  </c:pt>
                  <c:pt idx="3">
                    <c:v>815548697588585.63</c:v>
                  </c:pt>
                  <c:pt idx="4">
                    <c:v>650673662876104.63</c:v>
                  </c:pt>
                  <c:pt idx="5">
                    <c:v>523649183822240.31</c:v>
                  </c:pt>
                  <c:pt idx="6">
                    <c:v>418286292281507.56</c:v>
                  </c:pt>
                  <c:pt idx="7">
                    <c:v>359525085509447.94</c:v>
                  </c:pt>
                  <c:pt idx="8">
                    <c:v>307880579398414.5</c:v>
                  </c:pt>
                  <c:pt idx="9">
                    <c:v>267275787505568.09</c:v>
                  </c:pt>
                  <c:pt idx="10">
                    <c:v>242188190080358.5</c:v>
                  </c:pt>
                  <c:pt idx="11">
                    <c:v>224350595018047.22</c:v>
                  </c:pt>
                  <c:pt idx="12">
                    <c:v>288012322570320.44</c:v>
                  </c:pt>
                  <c:pt idx="13">
                    <c:v>344561769951327</c:v>
                  </c:pt>
                  <c:pt idx="14">
                    <c:v>216705524531137.88</c:v>
                  </c:pt>
                  <c:pt idx="15">
                    <c:v>122393996003231.48</c:v>
                  </c:pt>
                  <c:pt idx="16">
                    <c:v>69093121321643.281</c:v>
                  </c:pt>
                  <c:pt idx="17">
                    <c:v>39138704121448.07</c:v>
                  </c:pt>
                  <c:pt idx="18">
                    <c:v>28984687718016.207</c:v>
                  </c:pt>
                  <c:pt idx="19">
                    <c:v>12266719395905.412</c:v>
                  </c:pt>
                  <c:pt idx="20">
                    <c:v>5116015825157.3906</c:v>
                  </c:pt>
                  <c:pt idx="21">
                    <c:v>1991541561965.7722</c:v>
                  </c:pt>
                  <c:pt idx="22">
                    <c:v>0.79694094190916986</c:v>
                  </c:pt>
                  <c:pt idx="23">
                    <c:v>0.35452152195224101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00CC"/>
                </a:solidFill>
                <a:round/>
              </a:ln>
              <a:effectLst/>
            </c:spPr>
          </c:errBars>
          <c:xVal>
            <c:numRef>
              <c:f>'gemsv3_yokosuka_2201-2203'!$IA$6069:$JU$6069</c:f>
              <c:numCache>
                <c:formatCode>0.00E+00</c:formatCode>
                <c:ptCount val="47"/>
                <c:pt idx="0">
                  <c:v>3879553058676001.5</c:v>
                </c:pt>
                <c:pt idx="1">
                  <c:v>3124742259534430</c:v>
                </c:pt>
                <c:pt idx="2">
                  <c:v>2145191812278815.3</c:v>
                </c:pt>
                <c:pt idx="3">
                  <c:v>1054133415526444.9</c:v>
                </c:pt>
                <c:pt idx="4">
                  <c:v>575088262984425</c:v>
                </c:pt>
                <c:pt idx="5">
                  <c:v>509562357926714.31</c:v>
                </c:pt>
                <c:pt idx="6">
                  <c:v>445252404307590.94</c:v>
                </c:pt>
                <c:pt idx="7">
                  <c:v>393199739539286.19</c:v>
                </c:pt>
                <c:pt idx="8">
                  <c:v>314645118097291.5</c:v>
                </c:pt>
                <c:pt idx="9">
                  <c:v>245881507017468.84</c:v>
                </c:pt>
                <c:pt idx="10">
                  <c:v>199924038909493.25</c:v>
                </c:pt>
                <c:pt idx="11">
                  <c:v>160740980356177.31</c:v>
                </c:pt>
                <c:pt idx="12">
                  <c:v>174153318404901.09</c:v>
                </c:pt>
                <c:pt idx="13">
                  <c:v>169126364891473.28</c:v>
                </c:pt>
                <c:pt idx="14">
                  <c:v>112058411340902.81</c:v>
                </c:pt>
                <c:pt idx="15">
                  <c:v>72494086580564.359</c:v>
                </c:pt>
                <c:pt idx="16">
                  <c:v>46980045134592.922</c:v>
                </c:pt>
                <c:pt idx="17">
                  <c:v>30769784648469.766</c:v>
                </c:pt>
                <c:pt idx="18">
                  <c:v>27490712872397.988</c:v>
                </c:pt>
                <c:pt idx="19">
                  <c:v>15071077005326.594</c:v>
                </c:pt>
                <c:pt idx="20">
                  <c:v>8656209860747.4814</c:v>
                </c:pt>
                <c:pt idx="21">
                  <c:v>5492335522311.8193</c:v>
                </c:pt>
                <c:pt idx="22">
                  <c:v>5982777777776.9814</c:v>
                </c:pt>
                <c:pt idx="23">
                  <c:v>4101105555555.9102</c:v>
                </c:pt>
                <c:pt idx="24">
                  <c:v>6123000000000</c:v>
                </c:pt>
                <c:pt idx="25">
                  <c:v>6804450000000</c:v>
                </c:pt>
                <c:pt idx="26">
                  <c:v>7901800000000</c:v>
                </c:pt>
                <c:pt idx="27">
                  <c:v>12932500000000</c:v>
                </c:pt>
                <c:pt idx="28">
                  <c:v>14443500000000</c:v>
                </c:pt>
                <c:pt idx="29">
                  <c:v>14284600000000</c:v>
                </c:pt>
                <c:pt idx="30">
                  <c:v>18430850000000</c:v>
                </c:pt>
                <c:pt idx="31">
                  <c:v>21496650000000</c:v>
                </c:pt>
                <c:pt idx="32">
                  <c:v>36066200000000</c:v>
                </c:pt>
                <c:pt idx="33">
                  <c:v>42588750000000</c:v>
                </c:pt>
                <c:pt idx="34">
                  <c:v>56356950000000</c:v>
                </c:pt>
                <c:pt idx="35">
                  <c:v>61200000000000</c:v>
                </c:pt>
                <c:pt idx="36">
                  <c:v>149962500000000</c:v>
                </c:pt>
                <c:pt idx="37">
                  <c:v>217643500000000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</c:numCache>
            </c:numRef>
          </c:xVal>
          <c:yVal>
            <c:numRef>
              <c:f>'gemsv3_yokosuka_2201-2203'!$IA$6068:$JU$6068</c:f>
              <c:numCache>
                <c:formatCode>General</c:formatCode>
                <c:ptCount val="47"/>
                <c:pt idx="0">
                  <c:v>5.8000000000000003E-2</c:v>
                </c:pt>
                <c:pt idx="1">
                  <c:v>0.189</c:v>
                </c:pt>
                <c:pt idx="2">
                  <c:v>0.32</c:v>
                </c:pt>
                <c:pt idx="3">
                  <c:v>0.45400000000000001</c:v>
                </c:pt>
                <c:pt idx="4">
                  <c:v>0.58899999999999997</c:v>
                </c:pt>
                <c:pt idx="5">
                  <c:v>0.72599999999999998</c:v>
                </c:pt>
                <c:pt idx="6">
                  <c:v>0.86399999999999999</c:v>
                </c:pt>
                <c:pt idx="7">
                  <c:v>1.004</c:v>
                </c:pt>
                <c:pt idx="8">
                  <c:v>1.1459999999999999</c:v>
                </c:pt>
                <c:pt idx="9">
                  <c:v>1.29</c:v>
                </c:pt>
                <c:pt idx="10">
                  <c:v>1.4359999999999999</c:v>
                </c:pt>
                <c:pt idx="11">
                  <c:v>1.5840000000000001</c:v>
                </c:pt>
                <c:pt idx="12">
                  <c:v>1.7589999999999999</c:v>
                </c:pt>
                <c:pt idx="13">
                  <c:v>1.988</c:v>
                </c:pt>
                <c:pt idx="14">
                  <c:v>2.2490000000000001</c:v>
                </c:pt>
                <c:pt idx="15">
                  <c:v>2.5169999999999999</c:v>
                </c:pt>
                <c:pt idx="16">
                  <c:v>2.7919999999999998</c:v>
                </c:pt>
                <c:pt idx="17">
                  <c:v>3.0739999999999998</c:v>
                </c:pt>
                <c:pt idx="18">
                  <c:v>3.4390000000000001</c:v>
                </c:pt>
                <c:pt idx="19">
                  <c:v>3.8959999999999999</c:v>
                </c:pt>
                <c:pt idx="20">
                  <c:v>4.375</c:v>
                </c:pt>
                <c:pt idx="21">
                  <c:v>4.8789999999999996</c:v>
                </c:pt>
                <c:pt idx="22">
                  <c:v>5.4130000000000003</c:v>
                </c:pt>
                <c:pt idx="23">
                  <c:v>5.98</c:v>
                </c:pt>
                <c:pt idx="24">
                  <c:v>6.585</c:v>
                </c:pt>
                <c:pt idx="25">
                  <c:v>7.2370000000000001</c:v>
                </c:pt>
                <c:pt idx="26">
                  <c:v>7.9429999999999996</c:v>
                </c:pt>
                <c:pt idx="27">
                  <c:v>8.8460000000000001</c:v>
                </c:pt>
                <c:pt idx="28">
                  <c:v>9.9359999999999999</c:v>
                </c:pt>
                <c:pt idx="29">
                  <c:v>11.021000000000001</c:v>
                </c:pt>
                <c:pt idx="30">
                  <c:v>12.086</c:v>
                </c:pt>
                <c:pt idx="31">
                  <c:v>13.134</c:v>
                </c:pt>
                <c:pt idx="32">
                  <c:v>14.17</c:v>
                </c:pt>
                <c:pt idx="33">
                  <c:v>15.198</c:v>
                </c:pt>
                <c:pt idx="34">
                  <c:v>16.222000000000001</c:v>
                </c:pt>
                <c:pt idx="35">
                  <c:v>17.242999999999999</c:v>
                </c:pt>
                <c:pt idx="36">
                  <c:v>18.727</c:v>
                </c:pt>
                <c:pt idx="37">
                  <c:v>20.835999999999999</c:v>
                </c:pt>
                <c:pt idx="38">
                  <c:v>23.02</c:v>
                </c:pt>
                <c:pt idx="39">
                  <c:v>25.306999999999999</c:v>
                </c:pt>
                <c:pt idx="40">
                  <c:v>28.654</c:v>
                </c:pt>
                <c:pt idx="41">
                  <c:v>34.024000000000001</c:v>
                </c:pt>
                <c:pt idx="42">
                  <c:v>40.165999999999997</c:v>
                </c:pt>
                <c:pt idx="43">
                  <c:v>47.134999999999998</c:v>
                </c:pt>
                <c:pt idx="44">
                  <c:v>54.834000000000003</c:v>
                </c:pt>
                <c:pt idx="45">
                  <c:v>63.052999999999997</c:v>
                </c:pt>
                <c:pt idx="46">
                  <c:v>72.180000000000007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8B-43E6-A450-AA39CC40D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1304056"/>
        <c:axId val="1291301896"/>
      </c:scatterChart>
      <c:valAx>
        <c:axId val="1291304056"/>
        <c:scaling>
          <c:orientation val="minMax"/>
          <c:max val="80000000000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Partial NO2 VCD (molec cm-2)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291301896"/>
        <c:crosses val="autoZero"/>
        <c:crossBetween val="midCat"/>
        <c:majorUnit val="2000000000000000"/>
      </c:valAx>
      <c:valAx>
        <c:axId val="129130189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Altitude (km)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291304056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000">
        <a:lumMod val="20000"/>
        <a:lumOff val="80000"/>
      </a:srgbClr>
    </a:solidFill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6445-883E-44DA-8A87-91F03BAC16E5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4ABE9-B904-443C-A11D-3324415231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05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ore-JP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CB874-F033-4F55-ACEF-30AE014C357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416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45FC3-F086-17E0-EE8C-9FB2A5513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9A8787-916B-4AF9-E700-D01AE34FE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3F5BEC3-8DFB-B039-B567-39B65F345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JP" dirty="0"/>
              <a:t>https://mpc-vdaf.tropomi.eu/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BA92256-3120-F8F6-68AB-8A4BAA562E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CB874-F033-4F55-ACEF-30AE014C3577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173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F:\maxdoas\results\was_yok1_22_2405.xlsm</a:t>
            </a:r>
          </a:p>
          <a:p>
            <a:r>
              <a:rPr kumimoji="1" lang="en-US" altLang="ja-JP" dirty="0"/>
              <a:t>F:\maxdoas\results\was_yok1_22_2405_maxdoas_vs_pandoracaps.png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57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F:\gemsv3no2_Yokosuka\gemsv3_yokosuka_2201-2406avk_r.xlsm</a:t>
            </a:r>
          </a:p>
          <a:p>
            <a:r>
              <a:rPr kumimoji="1" lang="en-US" altLang="ja-JP" dirty="0"/>
              <a:t>F:\tropomi_yokosuka_out240730reduced_avk240805.xlsm</a:t>
            </a:r>
          </a:p>
          <a:p>
            <a:r>
              <a:rPr kumimoji="1" lang="en-US" altLang="ja-JP" dirty="0"/>
              <a:t>F:\gemsv3no2_Yokosuka\gemsv3_tropomi_yokosuka_fukue_hedo_2201-2406_avk.pxp, </a:t>
            </a:r>
            <a:r>
              <a:rPr kumimoji="1" lang="en-US" altLang="ja-JP" dirty="0" err="1"/>
              <a:t>png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65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gemsv3_tropomi_yokosuka_fukue_hedo_2201-2406_avk.pxp</a:t>
            </a:r>
          </a:p>
          <a:p>
            <a:r>
              <a:rPr kumimoji="1" lang="en-US" altLang="ja-JP" dirty="0"/>
              <a:t>gemsv3_tropomi_fukue_hedo_2201-2406_nonavk.png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576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6487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F:\gemsv3no2_Yokosuka\gemsv3_tropomi_maxdoasratio_aod_alb.png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316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2621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ABE9-B904-443C-A11D-3324415231B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33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E81B9F-D500-453A-6B31-A163C8300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4DDE2C1-6AED-106E-6734-CE045106C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C65071-DDB9-E71C-ECCE-7E4F147D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B532-0814-46CF-A5C6-BA6A666DB9D4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A8107-2EDE-C0C7-A011-B05A06A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CD650E-D72F-F658-C004-1674D3CA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962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B34B85-72B3-CB54-074A-F5B25621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0E40BB-B7C5-7C58-0375-9EB211835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23875A-C7DB-27D1-D1BA-E2C768F6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1AC1-B0BF-4A40-B7E3-551416CEDAAF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DD1919-F2DC-B91D-B46D-BA137809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80A5CB-0737-D3CF-7088-836428FB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323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41AEBB8-01E3-3632-4F44-93C8312AB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E7F02E-6118-A39C-DA12-B4211E3B8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FA8EAD-862E-B583-F8EA-2D05A9F9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2395-B179-4F07-B5AB-A24DAD0945B5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C85B88-472A-ABC6-856C-7599607F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68E3F5-19A6-104F-12E8-C7515F7A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301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6AD3B7EC-4433-45E5-B5A5-9944DE69750F}"/>
              </a:ext>
            </a:extLst>
          </p:cNvPr>
          <p:cNvSpPr/>
          <p:nvPr userDrawn="1"/>
        </p:nvSpPr>
        <p:spPr>
          <a:xfrm>
            <a:off x="2" y="3"/>
            <a:ext cx="2332383" cy="222007"/>
          </a:xfrm>
          <a:prstGeom prst="rect">
            <a:avLst/>
          </a:prstGeom>
          <a:solidFill>
            <a:srgbClr val="1B1A87"/>
          </a:solidFill>
          <a:ln>
            <a:solidFill>
              <a:srgbClr val="1B1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57" y="264543"/>
            <a:ext cx="10876215" cy="652641"/>
          </a:xfrm>
        </p:spPr>
        <p:txBody>
          <a:bodyPr>
            <a:noAutofit/>
          </a:bodyPr>
          <a:lstStyle>
            <a:lvl1pPr latinLnBrk="0">
              <a:defRPr sz="3200" b="1" i="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" y="1042878"/>
            <a:ext cx="11530270" cy="4995241"/>
          </a:xfrm>
        </p:spPr>
        <p:txBody>
          <a:bodyPr>
            <a:noAutofit/>
          </a:bodyPr>
          <a:lstStyle>
            <a:lvl1pPr marL="228600" indent="-228600" fontAlgn="auto" latinLnBrk="0">
              <a:buFont typeface="Wingdings" panose="05000000000000000000" pitchFamily="2" charset="2"/>
              <a:buChar char="§"/>
              <a:defRPr sz="22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1pPr>
            <a:lvl2pPr marL="360000" indent="-180000" fontAlgn="auto" latinLnBrk="0">
              <a:buFont typeface="Meiryo UI" panose="020B0604030504040204" pitchFamily="34" charset="-128"/>
              <a:buChar char="▹"/>
              <a:defRPr sz="20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2pPr>
            <a:lvl3pPr marL="540000" indent="-228600" fontAlgn="auto" latinLnBrk="0">
              <a:buFont typeface="Meiryo UI" panose="020B0604030504040204" pitchFamily="34" charset="-128"/>
              <a:buChar char="◦"/>
              <a:defRPr sz="20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3pPr>
            <a:lvl4pPr fontAlgn="auto" latinLnBrk="0">
              <a:defRPr sz="18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4pPr>
            <a:lvl5pPr fontAlgn="auto" latinLnBrk="0">
              <a:defRPr sz="18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E022-E330-4641-8EEA-2A301B61F7F5}" type="datetime1">
              <a:rPr lang="ja-JP" altLang="en-US" smtClean="0"/>
              <a:t>2025/6/3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3473-9437-4D97-8861-231DA7A3EE8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4FA2454-D7B6-5A49-A134-CEAAE99935D7}"/>
              </a:ext>
            </a:extLst>
          </p:cNvPr>
          <p:cNvSpPr/>
          <p:nvPr userDrawn="1"/>
        </p:nvSpPr>
        <p:spPr>
          <a:xfrm>
            <a:off x="-2" y="-15859"/>
            <a:ext cx="12192000" cy="1043862"/>
          </a:xfrm>
          <a:prstGeom prst="rect">
            <a:avLst/>
          </a:prstGeom>
          <a:solidFill>
            <a:srgbClr val="5EADD0">
              <a:alpha val="20000"/>
            </a:srgbClr>
          </a:solidFill>
          <a:ln w="0">
            <a:solidFill>
              <a:srgbClr val="5EADD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0387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C12D06-22DA-7428-4DC5-D0A2E8F95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E94AE5A-2DD4-5592-E49D-8ACBACAFE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399C62-B4AB-8D09-3069-4D6A51F7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3889-2B1F-4D0B-A55F-722C52B0174C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131A58-B539-F8F3-68C9-84162C023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AE44D1-238A-D38D-31F0-144B2AB0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588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D860A4-9322-A828-D5A4-1C78800F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283E5F-4270-0AA6-46B5-F763560C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0C3E74-E851-1EB3-26B5-1276D4F0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D724-B393-4EFE-B5E6-E239F2D6C98F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258FD5-80D0-2F89-0C3C-19A2D835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0DCE63-3931-13C7-DE81-CAFB058D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138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C5F91D-822F-4092-5EB8-EE391860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26E3F9-EB2C-9432-7A02-3E832054B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8B0A71-5D80-6BA4-8C53-3C9462A0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E731-3065-46A7-AFB9-8D7028EF1EE7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7C5808-BA68-F3B9-FA08-E64CF858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BA4089-80CC-77E2-FA99-930F8FFE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554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CAEE5D-B7FA-D33F-6C0E-505EAD02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E13B52-83AC-8BF4-3173-DD200A622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8363ED-ECF1-8CD1-0DBB-E64E924C3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9C4E64-9A72-043F-116E-9F40ED9A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996-8233-4541-8F4F-06792533D4CB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44DC12-4AA8-24E4-BF8B-18F1AF1D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B37ED4-9296-B907-391F-A279130C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288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C2C1AC-1896-26F6-A328-592F2BB7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F5C21D2-08D0-6FF5-8304-0E2C1A41D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04937FF-D17D-95F3-E841-93739B915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DFB0D88-1947-252C-256C-148EF68D6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BAF2802-03E6-A8E7-D37E-4B81E9E4D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ED30BE3-22C0-1FA3-6735-14F85938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51B-B6E1-49B2-8259-BC36D02353A7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77D4D5B-7894-F483-585B-66BFFC01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DE3EA4F-4E68-F58B-EBDB-7F0E02C0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158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0F126D-EBC9-9431-1349-27C7F031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4C389D0-444D-2880-E3EC-E66FCCC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9555-9299-430D-B476-276EB7BEA9E6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7EC947-674B-CC97-0B25-E10697CA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8B43773-A65E-F5E7-CB99-0721E1FC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360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A9123AD-3F3F-8A6C-00ED-EAB7E5CB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88EA2-7A83-469C-AED1-3052788352BB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9A88170-6511-0131-2E35-5FACF966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56EF15-9DE5-568B-1673-BB334AA8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17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D2DA6-1C43-C58D-E7D8-AE11CAB6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1932DF-65D2-B835-647D-44D1FB849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2C817F-7A60-585A-DB7B-3205FBB2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0A38-1719-4161-A195-286E27ED885D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E25154-7A86-3E72-5629-DCBAA921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9EA6FF-D4E6-2206-49CD-0FCF5C9F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18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5B4B72-F0C0-0F7C-2A0D-FB8FAD3C1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1718C4-A630-D97C-62ED-5EBD9097B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FC273D2-7F9F-4E66-86D1-B838F6AB7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0167AE-3308-418A-07DE-24B1518E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CD3A-C445-4A0D-82B7-9AAE7A3B3168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12510E4-5F94-7FED-EB2D-CF11FF7F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6E6125C-7758-122D-0A3A-1CBC487B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877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87BF4E-D298-630F-98A3-8E04963BD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F37E90E-1041-CA37-A820-289F9DE8E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6ABF962-3106-7D46-40F7-E9CEFBA96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D102CC-A330-FF14-77C1-64128A416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DA6-9E14-457C-A6AF-3F235CB3A6D9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45C37E-20C3-AACE-5099-529FF784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4692419-365A-824E-AB74-F366F079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270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FDE758-E692-1550-4B45-649BF3992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69A7E01-5336-5D34-6DBF-FEDBC5AC6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001D80-05DC-366A-2E3D-5602F7CC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F6CF-1151-4985-B95E-5400B36E8BB1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DDE617-3BFC-5A56-8151-6817CA83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B4D096-3A92-EDF2-B399-89582B8C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177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8445B09-C6B0-0DFA-E163-A92D4266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DEC86F0-16A1-B83E-CDC9-48BB1A1FE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715189-8C2E-5BBD-22AF-224ECA0D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B1D0-6988-497D-B0E0-B3F1588DC3EB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D898F5-AB08-9DEC-79CA-20C73B55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86E8AA-D7A6-4A45-69BE-36D464DE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3311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E81B9F-D500-453A-6B31-A163C8300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4DDE2C1-6AED-106E-6734-CE045106C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C65071-DDB9-E71C-ECCE-7E4F147D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B532-0814-46CF-A5C6-BA6A666DB9D4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A8107-2EDE-C0C7-A011-B05A06A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CD650E-D72F-F658-C004-1674D3CA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6518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D2DA6-1C43-C58D-E7D8-AE11CAB6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1932DF-65D2-B835-647D-44D1FB849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2C817F-7A60-585A-DB7B-3205FBB2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0A38-1719-4161-A195-286E27ED885D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E25154-7A86-3E72-5629-DCBAA921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9EA6FF-D4E6-2206-49CD-0FCF5C9F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637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7A9F07-553D-F303-5BC2-AED3F677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144970A-DDC6-A0DB-D0EA-07B737FA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B9C05-D993-05BD-BF59-FF598607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934-44F9-406F-B079-1EB7B1B9BAB0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272847-C17B-E33D-0D52-C2E4105E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4330FB-0CF7-2733-1F77-E1F96F33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683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E299C1-C312-7E21-248F-EDB421E4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38F874-F966-2CE4-2A6B-46F34A6DA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51C4A3-FF2F-17D7-9E80-922F2F249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056837B-143C-C4E2-F25B-40CD373E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4EBF-2FC0-476F-A5D4-92D3BA500016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D64CBE5-3D4A-0E9C-BE3A-7E4B2D7D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8A6D36-64CB-8085-A9E1-1E2E4C3A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99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AEB2F-D71A-93DD-1287-0244C954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D4F890-86E4-9EFB-CC53-02A9F0BD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0A397C-221C-AC19-D71D-92BE54A4D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0E7CDBD-50BA-0962-DAE1-8A66E4ED1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882AE41-5232-921D-42DF-75702E777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46BDD52-142C-6D66-AC0E-D5166016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5F1D0-9F3A-40AC-8724-56DB97C9D7AA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B1BD90-1D93-752F-DDFE-5276C771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8720189-ADF7-D601-4238-BADEF506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3120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2B1DCD-9B98-C435-E5FD-ECEDF0FE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AB0A5F0-665E-5DBE-F1C0-79CAE176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AAFB-DE52-41F0-9646-00405C5F9BFB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B16474-D9FE-E6F2-A1FA-E6F27235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69B5BBB-73B0-E758-27F8-377958E7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81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7A9F07-553D-F303-5BC2-AED3F677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144970A-DDC6-A0DB-D0EA-07B737FA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B9C05-D993-05BD-BF59-FF598607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934-44F9-406F-B079-1EB7B1B9BAB0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272847-C17B-E33D-0D52-C2E4105E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4330FB-0CF7-2733-1F77-E1F96F33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962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48A5E1D-16B1-15A1-73ED-B39B1E2B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8F0E-5525-4289-9434-361AD97BC9AE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7518854-6BEC-B7B4-D3CE-9010E060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EEA9F-1633-A5E0-444F-0693FDBC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536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F8612-D4EE-47B1-52E6-F42FD75A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F92A08-5B6A-5BF7-13B9-B5354ADC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8A0BE1F-80F1-8D3B-46E6-989E81072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64B30C3-AE29-0FC1-59DB-8367C913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A28C-B2DA-4BD6-B92D-A9D3F8F4F445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C36CDB-DF91-1242-AB41-6DA5BC23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1881B3-3852-37DC-F2D9-A7C257A4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514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CDC883-44A3-2D62-B78E-ABDA0672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00E8515-1889-2AFF-E366-C5322AC82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2798CC7-CCD8-0C94-8AF3-7C4A8E69F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D17C64-073A-9B1F-8A77-E2A1D4A6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6199-EC39-4E5D-BF30-33F1D3EFE22D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77C605-4E6D-3809-EAC3-070FD83B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9B0677E-8B11-467F-74E2-C0895732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782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B34B85-72B3-CB54-074A-F5B25621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0E40BB-B7C5-7C58-0375-9EB211835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23875A-C7DB-27D1-D1BA-E2C768F6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1AC1-B0BF-4A40-B7E3-551416CEDAAF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DD1919-F2DC-B91D-B46D-BA137809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80A5CB-0737-D3CF-7088-836428FB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6828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41AEBB8-01E3-3632-4F44-93C8312AB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E7F02E-6118-A39C-DA12-B4211E3B8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FA8EAD-862E-B583-F8EA-2D05A9F9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2395-B179-4F07-B5AB-A24DAD0945B5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C85B88-472A-ABC6-856C-7599607F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68E3F5-19A6-104F-12E8-C7515F7A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497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6AD3B7EC-4433-45E5-B5A5-9944DE69750F}"/>
              </a:ext>
            </a:extLst>
          </p:cNvPr>
          <p:cNvSpPr/>
          <p:nvPr userDrawn="1"/>
        </p:nvSpPr>
        <p:spPr>
          <a:xfrm>
            <a:off x="2" y="3"/>
            <a:ext cx="2332383" cy="222007"/>
          </a:xfrm>
          <a:prstGeom prst="rect">
            <a:avLst/>
          </a:prstGeom>
          <a:solidFill>
            <a:srgbClr val="1B1A87"/>
          </a:solidFill>
          <a:ln>
            <a:solidFill>
              <a:srgbClr val="1B1A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57" y="264543"/>
            <a:ext cx="10876215" cy="652641"/>
          </a:xfrm>
        </p:spPr>
        <p:txBody>
          <a:bodyPr>
            <a:noAutofit/>
          </a:bodyPr>
          <a:lstStyle>
            <a:lvl1pPr latinLnBrk="0">
              <a:defRPr sz="3200" b="1" i="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" y="1042878"/>
            <a:ext cx="11530270" cy="4995241"/>
          </a:xfrm>
        </p:spPr>
        <p:txBody>
          <a:bodyPr>
            <a:noAutofit/>
          </a:bodyPr>
          <a:lstStyle>
            <a:lvl1pPr marL="228600" indent="-228600" fontAlgn="auto" latinLnBrk="0">
              <a:buFont typeface="Wingdings" panose="05000000000000000000" pitchFamily="2" charset="2"/>
              <a:buChar char="§"/>
              <a:defRPr sz="22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1pPr>
            <a:lvl2pPr marL="360000" indent="-180000" fontAlgn="auto" latinLnBrk="0">
              <a:buFont typeface="Meiryo UI" panose="020B0604030504040204" pitchFamily="34" charset="-128"/>
              <a:buChar char="▹"/>
              <a:defRPr sz="20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2pPr>
            <a:lvl3pPr marL="540000" indent="-228600" fontAlgn="auto" latinLnBrk="0">
              <a:buFont typeface="Meiryo UI" panose="020B0604030504040204" pitchFamily="34" charset="-128"/>
              <a:buChar char="◦"/>
              <a:defRPr sz="20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3pPr>
            <a:lvl4pPr fontAlgn="auto" latinLnBrk="0">
              <a:defRPr sz="18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4pPr>
            <a:lvl5pPr fontAlgn="auto" latinLnBrk="0">
              <a:defRPr sz="1800" baseline="0">
                <a:solidFill>
                  <a:srgbClr val="1B1A87"/>
                </a:solidFill>
                <a:latin typeface="Arial" panose="020B0604020202020204" pitchFamily="34" charset="0"/>
                <a:ea typeface="나눔바른고딕" panose="020B060302010102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E022-E330-4641-8EEA-2A301B61F7F5}" type="datetime1">
              <a:rPr lang="ja-JP" altLang="en-US" smtClean="0"/>
              <a:t>2025/6/3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3473-9437-4D97-8861-231DA7A3EE8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4FA2454-D7B6-5A49-A134-CEAAE99935D7}"/>
              </a:ext>
            </a:extLst>
          </p:cNvPr>
          <p:cNvSpPr/>
          <p:nvPr userDrawn="1"/>
        </p:nvSpPr>
        <p:spPr>
          <a:xfrm>
            <a:off x="-2" y="-15859"/>
            <a:ext cx="12192000" cy="1043862"/>
          </a:xfrm>
          <a:prstGeom prst="rect">
            <a:avLst/>
          </a:prstGeom>
          <a:solidFill>
            <a:srgbClr val="5EADD0">
              <a:alpha val="20000"/>
            </a:srgbClr>
          </a:solidFill>
          <a:ln w="0">
            <a:solidFill>
              <a:srgbClr val="5EADD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28424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1B38-6162-407F-A86F-9F8934290F7D}" type="datetimeFigureOut">
              <a:rPr lang="ko-KR" altLang="en-US" smtClean="0"/>
              <a:t>2025-06-03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4BCA1-CC29-4734-AC98-7DDE212666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제목 개체 틀 1"/>
          <p:cNvSpPr>
            <a:spLocks noGrp="1"/>
          </p:cNvSpPr>
          <p:nvPr>
            <p:ph type="title"/>
          </p:nvPr>
        </p:nvSpPr>
        <p:spPr>
          <a:xfrm>
            <a:off x="0" y="0"/>
            <a:ext cx="10272464" cy="692696"/>
          </a:xfrm>
          <a:prstGeom prst="rect">
            <a:avLst/>
          </a:prstGeom>
        </p:spPr>
        <p:txBody>
          <a:bodyPr wrap="square" lIns="324000" tIns="72000" rIns="0" bIns="0"/>
          <a:lstStyle>
            <a:lvl1pPr>
              <a:defRPr b="1" baseline="0">
                <a:latin typeface="Arial" panose="020B0604020202020204" pitchFamily="34" charset="0"/>
                <a:ea typeface="한국외대체 M" panose="02020503020101020101" pitchFamily="18" charset="-127"/>
              </a:defRPr>
            </a:lvl1pPr>
          </a:lstStyle>
          <a:p>
            <a:pPr marL="0" lvl="0" eaLnBrk="0" fontAlgn="base" hangingPunct="0">
              <a:spcAft>
                <a:spcPct val="0"/>
              </a:spcAft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978D72-D867-4574-940D-22A91BD9E0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95943" y="764704"/>
            <a:ext cx="11840717" cy="5616623"/>
          </a:xfrm>
        </p:spPr>
        <p:txBody>
          <a:bodyPr>
            <a:noAutofit/>
          </a:bodyPr>
          <a:lstStyle>
            <a:lvl1pPr marL="228600" indent="-228600" fontAlgn="auto" latinLnBrk="0">
              <a:lnSpc>
                <a:spcPct val="130000"/>
              </a:lnSpc>
              <a:buFont typeface="Wingdings" panose="05000000000000000000" pitchFamily="2" charset="2"/>
              <a:buChar char="§"/>
              <a:defRPr sz="22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1pPr>
            <a:lvl2pPr marL="360000" indent="-180000" fontAlgn="auto" latinLnBrk="0">
              <a:lnSpc>
                <a:spcPct val="130000"/>
              </a:lnSpc>
              <a:buFont typeface="Arial" panose="020B0604020202020204" pitchFamily="34" charset="0"/>
              <a:buChar char="-"/>
              <a:defRPr sz="20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2pPr>
            <a:lvl3pPr marL="540000" indent="-228600" fontAlgn="auto" latinLnBrk="0">
              <a:lnSpc>
                <a:spcPct val="130000"/>
              </a:lnSpc>
              <a:buFont typeface="Meiryo UI" panose="020B0604030504040204" pitchFamily="34" charset="-128"/>
              <a:buChar char="◦"/>
              <a:defRPr sz="20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3pPr>
            <a:lvl4pPr fontAlgn="auto" latinLnBrk="0">
              <a:lnSpc>
                <a:spcPct val="130000"/>
              </a:lnSpc>
              <a:defRPr sz="18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4pPr>
            <a:lvl5pPr fontAlgn="auto" latinLnBrk="0">
              <a:lnSpc>
                <a:spcPct val="130000"/>
              </a:lnSpc>
              <a:defRPr sz="1800" baseline="0">
                <a:solidFill>
                  <a:srgbClr val="002D56"/>
                </a:solidFill>
                <a:latin typeface="Arial" panose="020B0604020202020204" pitchFamily="34" charset="0"/>
                <a:ea typeface="한국외대체 M" panose="02020503020101020101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E299C1-C312-7E21-248F-EDB421E4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38F874-F966-2CE4-2A6B-46F34A6DA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51C4A3-FF2F-17D7-9E80-922F2F249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056837B-143C-C4E2-F25B-40CD373E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4EBF-2FC0-476F-A5D4-92D3BA500016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D64CBE5-3D4A-0E9C-BE3A-7E4B2D7D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8A6D36-64CB-8085-A9E1-1E2E4C3A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32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AEB2F-D71A-93DD-1287-0244C954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D4F890-86E4-9EFB-CC53-02A9F0BD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0A397C-221C-AC19-D71D-92BE54A4D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0E7CDBD-50BA-0962-DAE1-8A66E4ED1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882AE41-5232-921D-42DF-75702E777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46BDD52-142C-6D66-AC0E-D5166016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5F1D0-9F3A-40AC-8724-56DB97C9D7AA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B1BD90-1D93-752F-DDFE-5276C771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8720189-ADF7-D601-4238-BADEF506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154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2B1DCD-9B98-C435-E5FD-ECEDF0FE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AB0A5F0-665E-5DBE-F1C0-79CAE176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AAFB-DE52-41F0-9646-00405C5F9BFB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B16474-D9FE-E6F2-A1FA-E6F27235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69B5BBB-73B0-E758-27F8-377958E7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439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48A5E1D-16B1-15A1-73ED-B39B1E2B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8F0E-5525-4289-9434-361AD97BC9AE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7518854-6BEC-B7B4-D3CE-9010E060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EEA9F-1633-A5E0-444F-0693FDBC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65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F8612-D4EE-47B1-52E6-F42FD75A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F92A08-5B6A-5BF7-13B9-B5354ADC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8A0BE1F-80F1-8D3B-46E6-989E81072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64B30C3-AE29-0FC1-59DB-8367C913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A28C-B2DA-4BD6-B92D-A9D3F8F4F445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C36CDB-DF91-1242-AB41-6DA5BC23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1881B3-3852-37DC-F2D9-A7C257A4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93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CDC883-44A3-2D62-B78E-ABDA0672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00E8515-1889-2AFF-E366-C5322AC82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2798CC7-CCD8-0C94-8AF3-7C4A8E69F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D17C64-073A-9B1F-8A77-E2A1D4A6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6199-EC39-4E5D-BF30-33F1D3EFE22D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77C605-4E6D-3809-EAC3-070FD83B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9B0677E-8B11-467F-74E2-C0895732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04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B95548-31CB-329C-7B3B-DD4B923A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53FA14-7DC8-358A-4833-A6053B9FE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3D048C-B636-B73A-E4DC-33625D93B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CB17F-6422-4F65-A721-83D0D7CF2FB6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BC13E4-D9EA-5341-182A-4C05D68D1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FEBC41-FD82-3D6F-EF40-875112BB8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7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FE466D3-F279-E362-9013-E9A5D34E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57CA34-5ABA-71D4-9787-3DBE92817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E3AB8A-8C87-F73C-61DA-FB58C061F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2B7DD-B00E-4D56-9C81-E78B74635ED6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F8D179-507E-1F24-E0CE-5A924FCA2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F0059B-62D8-23D9-A0A6-B1662AC93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7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99DBE310-870A-48DE-8A2C-0C840981234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61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B95548-31CB-329C-7B3B-DD4B923A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53FA14-7DC8-358A-4833-A6053B9FE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3D048C-B636-B73A-E4DC-33625D93B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CB17F-6422-4F65-A721-83D0D7CF2FB6}" type="datetime1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BC13E4-D9EA-5341-182A-4C05D68D1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FEBC41-FD82-3D6F-EF40-875112BB8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F44C9-E22B-4E55-9662-2DE0131F57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80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emf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emf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emf"/><Relationship Id="rId5" Type="http://schemas.openxmlformats.org/officeDocument/2006/relationships/image" Target="../media/image23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E77E51-C8C7-8D4D-A191-2179C601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2" y="-4248"/>
            <a:ext cx="9214107" cy="100594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ts val="3400"/>
              </a:lnSpc>
            </a:pPr>
            <a:r>
              <a:rPr lang="en-US" altLang="ja-JP" sz="2400" b="1" i="0" u="none" strike="noStrike" baseline="0" dirty="0">
                <a:latin typeface="Calibri" panose="020F0502020204030204" pitchFamily="34" charset="0"/>
              </a:rPr>
              <a:t>Progress with </a:t>
            </a:r>
            <a:r>
              <a:rPr lang="en-US" altLang="ja-JP" sz="3200" b="1" i="0" u="none" strike="noStrike" baseline="0" dirty="0">
                <a:latin typeface="Calibri" panose="020F0502020204030204" pitchFamily="34" charset="0"/>
              </a:rPr>
              <a:t>MAX-DOAS </a:t>
            </a:r>
            <a:r>
              <a:rPr lang="en-US" altLang="ja-JP" sz="2400" b="1" i="0" u="none" strike="noStrike" baseline="0" dirty="0">
                <a:latin typeface="Calibri" panose="020F0502020204030204" pitchFamily="34" charset="0"/>
              </a:rPr>
              <a:t>observations to </a:t>
            </a:r>
            <a:br>
              <a:rPr lang="en-US" altLang="ja-JP" sz="2400" b="1" i="0" u="none" strike="noStrike" baseline="0" dirty="0">
                <a:latin typeface="Calibri" panose="020F0502020204030204" pitchFamily="34" charset="0"/>
              </a:rPr>
            </a:br>
            <a:r>
              <a:rPr lang="en-US" altLang="ja-JP" sz="3200" b="1" i="0" u="none" strike="noStrike" baseline="0" dirty="0">
                <a:latin typeface="Calibri" panose="020F0502020204030204" pitchFamily="34" charset="0"/>
              </a:rPr>
              <a:t>validate TROPOMI </a:t>
            </a:r>
            <a:r>
              <a:rPr lang="en-US" altLang="ja-JP" sz="2400" b="1" i="0" u="none" strike="noStrike" baseline="0" dirty="0">
                <a:latin typeface="Calibri" panose="020F0502020204030204" pitchFamily="34" charset="0"/>
              </a:rPr>
              <a:t>Collection 3 </a:t>
            </a:r>
            <a:r>
              <a:rPr lang="en-US" altLang="ja-JP" sz="3200" b="1" i="0" u="none" strike="noStrike" baseline="0" dirty="0">
                <a:latin typeface="Calibri" panose="020F0502020204030204" pitchFamily="34" charset="0"/>
              </a:rPr>
              <a:t>and GEMSv3 NO</a:t>
            </a:r>
            <a:r>
              <a:rPr lang="en-US" altLang="ja-JP" sz="3200" b="1" i="0" u="none" strike="noStrike" baseline="-25000" dirty="0">
                <a:latin typeface="Calibri" panose="020F0502020204030204" pitchFamily="34" charset="0"/>
              </a:rPr>
              <a:t>2</a:t>
            </a:r>
            <a:r>
              <a:rPr lang="en-US" altLang="ja-JP" sz="3200" b="1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altLang="ja-JP" sz="2000" b="1" i="0" u="none" strike="noStrike" baseline="0" dirty="0">
                <a:latin typeface="Calibri" panose="020F0502020204030204" pitchFamily="34" charset="0"/>
              </a:rPr>
              <a:t>(</a:t>
            </a:r>
            <a:r>
              <a:rPr lang="en-US" altLang="ja-JP" sz="2000" b="1" i="0" u="none" strike="noStrike" baseline="0" dirty="0" err="1">
                <a:latin typeface="Calibri" panose="020F0502020204030204" pitchFamily="34" charset="0"/>
              </a:rPr>
              <a:t>TropVCD</a:t>
            </a:r>
            <a:r>
              <a:rPr lang="en-US" altLang="ja-JP" sz="2000" b="1" i="0" u="none" strike="noStrike" baseline="0" dirty="0">
                <a:latin typeface="Calibri" panose="020F0502020204030204" pitchFamily="34" charset="0"/>
              </a:rPr>
              <a:t>)</a:t>
            </a:r>
            <a:endParaRPr kumimoji="1" lang="ko-Kore-JP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378AAE7-21FC-4729-8892-0FB461F6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283"/>
            <a:ext cx="2743200" cy="365125"/>
          </a:xfrm>
        </p:spPr>
        <p:txBody>
          <a:bodyPr/>
          <a:lstStyle/>
          <a:p>
            <a:fld id="{55103473-9437-4D97-8861-231DA7A3EE86}" type="slidenum">
              <a:rPr lang="ko-KR" altLang="en-US" smtClean="0"/>
              <a:t>1</a:t>
            </a:fld>
            <a:endParaRPr lang="ko-KR" altLang="en-US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053A8B4-5A25-1C5B-D240-BBFFABF3A0FA}"/>
              </a:ext>
            </a:extLst>
          </p:cNvPr>
          <p:cNvGrpSpPr/>
          <p:nvPr/>
        </p:nvGrpSpPr>
        <p:grpSpPr>
          <a:xfrm>
            <a:off x="9948289" y="-12733"/>
            <a:ext cx="2219668" cy="1401855"/>
            <a:chOff x="10045460" y="76383"/>
            <a:chExt cx="2662333" cy="1681425"/>
          </a:xfrm>
        </p:grpSpPr>
        <p:pic>
          <p:nvPicPr>
            <p:cNvPr id="12" name="Picture 2" descr="国立環境研究所 (@NIES_JP) | Twitter">
              <a:extLst>
                <a:ext uri="{FF2B5EF4-FFF2-40B4-BE49-F238E27FC236}">
                  <a16:creationId xmlns:a16="http://schemas.microsoft.com/office/drawing/2014/main" id="{3F8A1AC4-C58C-9541-8CED-1BDA6DC6A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5460" y="980394"/>
              <a:ext cx="777416" cy="77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6D6101E-B5BC-0344-A0FA-C8040036A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9414" y="944769"/>
              <a:ext cx="996927" cy="75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NASA Jet Propulsion Laboratory | LinkedIn">
              <a:extLst>
                <a:ext uri="{FF2B5EF4-FFF2-40B4-BE49-F238E27FC236}">
                  <a16:creationId xmlns:a16="http://schemas.microsoft.com/office/drawing/2014/main" id="{86B350CC-C1A9-1444-931D-DF58626A8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2425" y="980394"/>
              <a:ext cx="765368" cy="76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GIST">
              <a:extLst>
                <a:ext uri="{FF2B5EF4-FFF2-40B4-BE49-F238E27FC236}">
                  <a16:creationId xmlns:a16="http://schemas.microsoft.com/office/drawing/2014/main" id="{784471E0-AA21-ABE2-6E0E-B5D25B9C7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9554" y="76383"/>
              <a:ext cx="876865" cy="876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한국외국어대학교 (Hankuk University of Foreign Studies, HUFS) - Home | Facebook">
              <a:extLst>
                <a:ext uri="{FF2B5EF4-FFF2-40B4-BE49-F238E27FC236}">
                  <a16:creationId xmlns:a16="http://schemas.microsoft.com/office/drawing/2014/main" id="{8371E58A-8945-4A2C-962B-A9AB15381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8790" y="113686"/>
              <a:ext cx="844226" cy="839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65F08BD-BAEF-9356-485F-88DC5FFCB4CB}"/>
              </a:ext>
            </a:extLst>
          </p:cNvPr>
          <p:cNvSpPr txBox="1"/>
          <p:nvPr/>
        </p:nvSpPr>
        <p:spPr>
          <a:xfrm>
            <a:off x="58912" y="979742"/>
            <a:ext cx="9389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en-US" altLang="ja-JP" sz="24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Yugo Kanaya</a:t>
            </a:r>
            <a:r>
              <a:rPr lang="en-US" altLang="ja-JP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, Phuc T. M. Ha</a:t>
            </a:r>
            <a:r>
              <a:rPr lang="en-US" altLang="ja-JP" sz="16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 </a:t>
            </a:r>
            <a:r>
              <a:rPr lang="en-US" altLang="ja-JP" sz="20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(JAMSTEC), </a:t>
            </a:r>
            <a:r>
              <a:rPr lang="en-US" altLang="ja-JP" sz="2400" b="1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Yongjoo</a:t>
            </a:r>
            <a:r>
              <a:rPr lang="en-US" altLang="ja-JP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 Choi</a:t>
            </a:r>
            <a:r>
              <a:rPr lang="en-US" altLang="ja-JP" sz="1600" b="1" kern="1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altLang="ja-JP" sz="16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(HUFS), </a:t>
            </a:r>
            <a:r>
              <a:rPr lang="en-US" altLang="ja-JP" sz="20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anumGothic" pitchFamily="2" charset="-127"/>
                <a:cs typeface="Calibri" panose="020F0502020204030204" pitchFamily="34" charset="0"/>
              </a:rPr>
              <a:t>and colleagues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E1977C-4D36-E3AC-8FA8-D7FE6C50E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262" y="31567"/>
            <a:ext cx="489826" cy="658816"/>
          </a:xfrm>
          <a:prstGeom prst="rect">
            <a:avLst/>
          </a:prstGeom>
        </p:spPr>
      </p:pic>
      <p:sp>
        <p:nvSpPr>
          <p:cNvPr id="4" name="직사각형 5">
            <a:extLst>
              <a:ext uri="{FF2B5EF4-FFF2-40B4-BE49-F238E27FC236}">
                <a16:creationId xmlns:a16="http://schemas.microsoft.com/office/drawing/2014/main" id="{1A734CC5-FEA3-40AE-68F5-371DC1E2AEC2}"/>
              </a:ext>
            </a:extLst>
          </p:cNvPr>
          <p:cNvSpPr/>
          <p:nvPr/>
        </p:nvSpPr>
        <p:spPr>
          <a:xfrm>
            <a:off x="3730804" y="6460896"/>
            <a:ext cx="301076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GEMS (grid size 0.5°</a:t>
            </a:r>
            <a:r>
              <a:rPr kumimoji="1" lang="en-US" altLang="ko-Kore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t>×</a:t>
            </a: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0.5°; SZA&lt;85°; CF&lt;30%)</a:t>
            </a:r>
            <a:endParaRPr kumimoji="1" lang="ko-Kore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1B1A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2074A20-20E4-597A-B1DB-813C5834AEE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047" y="2040168"/>
            <a:ext cx="3420000" cy="210287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1373CA2-FDC8-3969-4C23-12867D69CC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1" y="2671283"/>
            <a:ext cx="3420000" cy="2066970"/>
          </a:xfrm>
          <a:prstGeom prst="rect">
            <a:avLst/>
          </a:prstGeom>
        </p:spPr>
      </p:pic>
      <p:pic>
        <p:nvPicPr>
          <p:cNvPr id="20" name="그림 9">
            <a:extLst>
              <a:ext uri="{FF2B5EF4-FFF2-40B4-BE49-F238E27FC236}">
                <a16:creationId xmlns:a16="http://schemas.microsoft.com/office/drawing/2014/main" id="{7A67F32E-942D-FE68-8144-F7870D68784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434" y="4336397"/>
            <a:ext cx="3420000" cy="2066970"/>
          </a:xfrm>
          <a:prstGeom prst="rect">
            <a:avLst/>
          </a:prstGeom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88FB09F1-0A59-2315-FED4-91965AC2DA4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67" y="4776508"/>
            <a:ext cx="3420000" cy="2104422"/>
          </a:xfrm>
          <a:prstGeom prst="rect">
            <a:avLst/>
          </a:prstGeom>
        </p:spPr>
      </p:pic>
      <p:pic>
        <p:nvPicPr>
          <p:cNvPr id="22" name="그림 4">
            <a:extLst>
              <a:ext uri="{FF2B5EF4-FFF2-40B4-BE49-F238E27FC236}">
                <a16:creationId xmlns:a16="http://schemas.microsoft.com/office/drawing/2014/main" id="{3D4B3746-90F3-F66A-F0BC-65E12210115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712" y="2585557"/>
            <a:ext cx="4575143" cy="3880184"/>
          </a:xfrm>
          <a:prstGeom prst="rect">
            <a:avLst/>
          </a:prstGeom>
        </p:spPr>
      </p:pic>
      <p:cxnSp>
        <p:nvCxnSpPr>
          <p:cNvPr id="25" name="직선 화살표 연결선 8">
            <a:extLst>
              <a:ext uri="{FF2B5EF4-FFF2-40B4-BE49-F238E27FC236}">
                <a16:creationId xmlns:a16="http://schemas.microsoft.com/office/drawing/2014/main" id="{D7A4D606-DBBB-E2A0-EFD3-727849C80163}"/>
              </a:ext>
            </a:extLst>
          </p:cNvPr>
          <p:cNvCxnSpPr>
            <a:cxnSpLocks/>
          </p:cNvCxnSpPr>
          <p:nvPr/>
        </p:nvCxnSpPr>
        <p:spPr>
          <a:xfrm flipV="1">
            <a:off x="7495300" y="3612698"/>
            <a:ext cx="1096747" cy="3111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12">
            <a:extLst>
              <a:ext uri="{FF2B5EF4-FFF2-40B4-BE49-F238E27FC236}">
                <a16:creationId xmlns:a16="http://schemas.microsoft.com/office/drawing/2014/main" id="{093C82A9-EF53-2BA2-CBBC-C92A7AD5854C}"/>
              </a:ext>
            </a:extLst>
          </p:cNvPr>
          <p:cNvCxnSpPr>
            <a:cxnSpLocks/>
          </p:cNvCxnSpPr>
          <p:nvPr/>
        </p:nvCxnSpPr>
        <p:spPr>
          <a:xfrm>
            <a:off x="6126313" y="4305476"/>
            <a:ext cx="2481121" cy="4526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18">
            <a:extLst>
              <a:ext uri="{FF2B5EF4-FFF2-40B4-BE49-F238E27FC236}">
                <a16:creationId xmlns:a16="http://schemas.microsoft.com/office/drawing/2014/main" id="{8E91D0FB-9A16-55B7-EB2F-D1DD133D5B68}"/>
              </a:ext>
            </a:extLst>
          </p:cNvPr>
          <p:cNvCxnSpPr>
            <a:cxnSpLocks/>
          </p:cNvCxnSpPr>
          <p:nvPr/>
        </p:nvCxnSpPr>
        <p:spPr>
          <a:xfrm flipH="1">
            <a:off x="3511221" y="5061513"/>
            <a:ext cx="2307700" cy="4153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1">
            <a:extLst>
              <a:ext uri="{FF2B5EF4-FFF2-40B4-BE49-F238E27FC236}">
                <a16:creationId xmlns:a16="http://schemas.microsoft.com/office/drawing/2014/main" id="{F7B6D634-A15F-E2E6-CADF-A80CC510857B}"/>
              </a:ext>
            </a:extLst>
          </p:cNvPr>
          <p:cNvCxnSpPr>
            <a:cxnSpLocks/>
          </p:cNvCxnSpPr>
          <p:nvPr/>
        </p:nvCxnSpPr>
        <p:spPr>
          <a:xfrm flipH="1" flipV="1">
            <a:off x="3490042" y="3374414"/>
            <a:ext cx="2189158" cy="5494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4">
            <a:extLst>
              <a:ext uri="{FF2B5EF4-FFF2-40B4-BE49-F238E27FC236}">
                <a16:creationId xmlns:a16="http://schemas.microsoft.com/office/drawing/2014/main" id="{DBEFB098-24A1-5647-5CC8-86189AA64EC5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5860843" y="3365854"/>
            <a:ext cx="358431" cy="2644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6">
            <a:extLst>
              <a:ext uri="{FF2B5EF4-FFF2-40B4-BE49-F238E27FC236}">
                <a16:creationId xmlns:a16="http://schemas.microsoft.com/office/drawing/2014/main" id="{5E27E3E5-F8EF-4D98-50C0-5E18C183E40C}"/>
              </a:ext>
            </a:extLst>
          </p:cNvPr>
          <p:cNvSpPr txBox="1"/>
          <p:nvPr/>
        </p:nvSpPr>
        <p:spPr>
          <a:xfrm>
            <a:off x="6219274" y="3042688"/>
            <a:ext cx="126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Yongin </a:t>
            </a:r>
            <a:r>
              <a:rPr kumimoji="1" lang="en-US" altLang="ko-K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w. </a:t>
            </a: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Pandor</a:t>
            </a:r>
            <a:r>
              <a:rPr kumimoji="1" lang="en-US" altLang="ko-K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</a:t>
            </a:r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(since 2021/09)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8A8753EE-DF41-76F3-74EB-3F994B9E139F}"/>
              </a:ext>
            </a:extLst>
          </p:cNvPr>
          <p:cNvSpPr txBox="1"/>
          <p:nvPr/>
        </p:nvSpPr>
        <p:spPr>
          <a:xfrm>
            <a:off x="6828550" y="3976331"/>
            <a:ext cx="1378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Yokosuka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w. </a:t>
            </a: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Pandor</a:t>
            </a:r>
            <a:r>
              <a:rPr kumimoji="1" lang="en-US" altLang="ko-K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(since 2018/11)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D528D82C-C398-6562-36AA-AD2406941DAF}"/>
              </a:ext>
            </a:extLst>
          </p:cNvPr>
          <p:cNvSpPr txBox="1"/>
          <p:nvPr/>
        </p:nvSpPr>
        <p:spPr>
          <a:xfrm>
            <a:off x="4196415" y="2694048"/>
            <a:ext cx="1230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June, 2021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C3911735-3998-7D38-C1E8-ED5BB73A7266}"/>
              </a:ext>
            </a:extLst>
          </p:cNvPr>
          <p:cNvSpPr txBox="1"/>
          <p:nvPr/>
        </p:nvSpPr>
        <p:spPr>
          <a:xfrm>
            <a:off x="1300801" y="1918765"/>
            <a:ext cx="449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Kanaya et al. ACP 2014, </a:t>
            </a:r>
            <a:r>
              <a:rPr kumimoji="1" lang="en-US" altLang="ko-Kore-JP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Choi et al. (RS, 2021), Ha et al. (</a:t>
            </a:r>
            <a:r>
              <a:rPr kumimoji="1" lang="en-US" altLang="ko-Kore-JP" sz="1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submitted to </a:t>
            </a:r>
            <a:r>
              <a:rPr kumimoji="1" lang="en-US" altLang="ko-Kore-JP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PEPS, 2025)</a:t>
            </a:r>
            <a:endParaRPr kumimoji="1" lang="ko-Kore-JP" altLang="en-US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C7386849-8DE8-FDA8-95BD-9829592ED87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13709" y="1694503"/>
            <a:ext cx="1120328" cy="739798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B498B01E-85FB-88CF-BD48-76B2E1B577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60" y="1573464"/>
            <a:ext cx="1367029" cy="1025272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9597D3-5B00-36B3-697A-E89271BA15AB}"/>
              </a:ext>
            </a:extLst>
          </p:cNvPr>
          <p:cNvSpPr txBox="1"/>
          <p:nvPr/>
        </p:nvSpPr>
        <p:spPr>
          <a:xfrm>
            <a:off x="5713408" y="1530453"/>
            <a:ext cx="1526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7 x MAX-DOAS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FD66498-F6B5-DFB0-E3F8-09035CAE1894}"/>
              </a:ext>
            </a:extLst>
          </p:cNvPr>
          <p:cNvSpPr txBox="1"/>
          <p:nvPr/>
        </p:nvSpPr>
        <p:spPr>
          <a:xfrm>
            <a:off x="7259227" y="1430034"/>
            <a:ext cx="1202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2 x Pandora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1C7005EF-0D74-6858-B2B1-FB7056A0FF76}"/>
              </a:ext>
            </a:extLst>
          </p:cNvPr>
          <p:cNvSpPr txBox="1"/>
          <p:nvPr/>
        </p:nvSpPr>
        <p:spPr>
          <a:xfrm>
            <a:off x="5507751" y="4289608"/>
            <a:ext cx="748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Fukue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2B8436EA-B26E-FB9D-8477-F5B5F75A2223}"/>
              </a:ext>
            </a:extLst>
          </p:cNvPr>
          <p:cNvSpPr txBox="1"/>
          <p:nvPr/>
        </p:nvSpPr>
        <p:spPr>
          <a:xfrm>
            <a:off x="5993536" y="4815678"/>
            <a:ext cx="74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Cape Hedo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5BB2DBF3-D7CF-88F5-A602-BC64A13A7753}"/>
              </a:ext>
            </a:extLst>
          </p:cNvPr>
          <p:cNvSpPr txBox="1"/>
          <p:nvPr/>
        </p:nvSpPr>
        <p:spPr>
          <a:xfrm>
            <a:off x="4934982" y="3872671"/>
            <a:ext cx="826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Gwangju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2" name="직사각형 1">
            <a:extLst>
              <a:ext uri="{FF2B5EF4-FFF2-40B4-BE49-F238E27FC236}">
                <a16:creationId xmlns:a16="http://schemas.microsoft.com/office/drawing/2014/main" id="{386A7D4E-F205-2E5D-8E4D-B04C34D4EE2F}"/>
              </a:ext>
            </a:extLst>
          </p:cNvPr>
          <p:cNvSpPr/>
          <p:nvPr/>
        </p:nvSpPr>
        <p:spPr>
          <a:xfrm>
            <a:off x="5734160" y="3608450"/>
            <a:ext cx="58914" cy="64268"/>
          </a:xfrm>
          <a:prstGeom prst="rect">
            <a:avLst/>
          </a:prstGeom>
          <a:noFill/>
          <a:ln>
            <a:solidFill>
              <a:srgbClr val="DEA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3" name="직사각형 2">
            <a:extLst>
              <a:ext uri="{FF2B5EF4-FFF2-40B4-BE49-F238E27FC236}">
                <a16:creationId xmlns:a16="http://schemas.microsoft.com/office/drawing/2014/main" id="{8003DFD7-8DF7-5F95-6A80-011C82606B11}"/>
              </a:ext>
            </a:extLst>
          </p:cNvPr>
          <p:cNvSpPr/>
          <p:nvPr/>
        </p:nvSpPr>
        <p:spPr>
          <a:xfrm>
            <a:off x="5675246" y="3630312"/>
            <a:ext cx="58914" cy="64268"/>
          </a:xfrm>
          <a:prstGeom prst="rect">
            <a:avLst/>
          </a:prstGeom>
          <a:noFill/>
          <a:ln>
            <a:solidFill>
              <a:srgbClr val="DEA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4" name="TextBox 26">
            <a:extLst>
              <a:ext uri="{FF2B5EF4-FFF2-40B4-BE49-F238E27FC236}">
                <a16:creationId xmlns:a16="http://schemas.microsoft.com/office/drawing/2014/main" id="{93AC0557-3E92-2871-4ACB-7F70BECEA207}"/>
              </a:ext>
            </a:extLst>
          </p:cNvPr>
          <p:cNvSpPr txBox="1"/>
          <p:nvPr/>
        </p:nvSpPr>
        <p:spPr>
          <a:xfrm>
            <a:off x="5450441" y="2877340"/>
            <a:ext cx="1303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Seoul (Korea U.)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45" name="직선 화살표 연결선 24">
            <a:extLst>
              <a:ext uri="{FF2B5EF4-FFF2-40B4-BE49-F238E27FC236}">
                <a16:creationId xmlns:a16="http://schemas.microsoft.com/office/drawing/2014/main" id="{24B62611-B320-667C-FA45-6EE9631D368B}"/>
              </a:ext>
            </a:extLst>
          </p:cNvPr>
          <p:cNvCxnSpPr>
            <a:cxnSpLocks/>
          </p:cNvCxnSpPr>
          <p:nvPr/>
        </p:nvCxnSpPr>
        <p:spPr>
          <a:xfrm flipV="1">
            <a:off x="5745067" y="3156873"/>
            <a:ext cx="174746" cy="4240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24">
            <a:extLst>
              <a:ext uri="{FF2B5EF4-FFF2-40B4-BE49-F238E27FC236}">
                <a16:creationId xmlns:a16="http://schemas.microsoft.com/office/drawing/2014/main" id="{66B50610-9CED-011F-095D-5F1F62D8C1C6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5413405" y="3557960"/>
            <a:ext cx="261841" cy="1044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26">
            <a:extLst>
              <a:ext uri="{FF2B5EF4-FFF2-40B4-BE49-F238E27FC236}">
                <a16:creationId xmlns:a16="http://schemas.microsoft.com/office/drawing/2014/main" id="{EE280D16-F5C8-D1B3-8791-3759DDC7D328}"/>
              </a:ext>
            </a:extLst>
          </p:cNvPr>
          <p:cNvSpPr txBox="1"/>
          <p:nvPr/>
        </p:nvSpPr>
        <p:spPr>
          <a:xfrm>
            <a:off x="4301329" y="3102561"/>
            <a:ext cx="126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Incheon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(POSCO tower)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245F788-80B8-2488-6A0A-EE87282BAB38}"/>
              </a:ext>
            </a:extLst>
          </p:cNvPr>
          <p:cNvSpPr txBox="1"/>
          <p:nvPr/>
        </p:nvSpPr>
        <p:spPr>
          <a:xfrm>
            <a:off x="1328555" y="1528393"/>
            <a:ext cx="3708905" cy="247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https://www.jamstec.go.jp/egcr/e/atmos/observation/maxdoashp/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6E935E1-9F39-D0E9-44EA-7036BDAE1736}"/>
              </a:ext>
            </a:extLst>
          </p:cNvPr>
          <p:cNvSpPr txBox="1"/>
          <p:nvPr/>
        </p:nvSpPr>
        <p:spPr>
          <a:xfrm>
            <a:off x="9158636" y="1417622"/>
            <a:ext cx="2974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CEOS </a:t>
            </a:r>
            <a:r>
              <a:rPr lang="en-US" altLang="ja-JP" sz="12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AC-VC#21, Takamatsu, 11 Jun 2025</a:t>
            </a:r>
            <a:endParaRPr kumimoji="1" lang="ja-JP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326B97A4-C29A-4B76-977C-6C57E3E1F2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" y="1410004"/>
            <a:ext cx="1230051" cy="123005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E625C93-08A3-066F-D639-0975C710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-5041"/>
          <a:stretch/>
        </p:blipFill>
        <p:spPr bwMode="auto">
          <a:xfrm>
            <a:off x="9301582" y="15592"/>
            <a:ext cx="739798" cy="72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6103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598C30-DE7A-8A33-B9F3-C83138D95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192722"/>
            <a:ext cx="10515600" cy="758281"/>
          </a:xfrm>
        </p:spPr>
        <p:txBody>
          <a:bodyPr>
            <a:normAutofit/>
          </a:bodyPr>
          <a:lstStyle/>
          <a:p>
            <a:r>
              <a:rPr kumimoji="1"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kumimoji="1" lang="ja-JP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C69D38-2007-F4FA-BF49-071126EEC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1555659"/>
            <a:ext cx="11591109" cy="4351338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 tools improved: </a:t>
            </a:r>
            <a:r>
              <a:rPr kumimoji="1"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algorith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update (optimal estimation), </a:t>
            </a: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agreed better with </a:t>
            </a: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Pandora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(TropNO2VCD) and </a:t>
            </a: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(surface NO</a:t>
            </a:r>
            <a:r>
              <a:rPr lang="en-US" altLang="ja-JP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at Yokosuka.</a:t>
            </a:r>
          </a:p>
          <a:p>
            <a:r>
              <a:rPr kumimoji="1" lang="en-US" altLang="ja-JP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GEMSv3.0</a:t>
            </a:r>
            <a:r>
              <a:rPr lang="en-US" altLang="ja-JP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performance (TropNO2VCD) improved: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Against </a:t>
            </a:r>
            <a:r>
              <a:rPr kumimoji="1" lang="en-US" altLang="ja-JP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1" lang="en-US" altLang="ja-JP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kumimoji="1"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-DOAS, GEMSv3.0 performed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well as TROPOMI. Diurnal variations are almost reasonable. Same for </a:t>
            </a:r>
            <a:r>
              <a:rPr lang="en-US" altLang="ja-JP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Fukue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Cape Hedo, and Korean sites.</a:t>
            </a:r>
          </a:p>
          <a:p>
            <a:r>
              <a:rPr kumimoji="1"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Challenges: NO</a:t>
            </a:r>
            <a:r>
              <a:rPr lang="en-US" altLang="ja-JP" sz="2400" baseline="-25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verti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 profiles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yet difficult to determine from MAX-DOAS, hindering comparisons with AVK-smoothing. Benchmarking with aircraft observations etc. is underway.</a:t>
            </a:r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A156B4-05A4-E914-3F79-5CEB345E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495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A2D53-683E-3EAC-2F65-0CB2223FB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F7CE2BD-1A88-6795-4075-4748495AF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1"/>
          <a:stretch/>
        </p:blipFill>
        <p:spPr>
          <a:xfrm>
            <a:off x="6130834" y="2339532"/>
            <a:ext cx="5968114" cy="425434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DAC5A65-88E0-BDBF-2102-77F5423F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710" y="24128"/>
            <a:ext cx="7812958" cy="1183294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i="0" u="none" strike="noStrike" baseline="0" dirty="0">
                <a:latin typeface="Calibri" panose="020F0502020204030204" pitchFamily="34" charset="0"/>
              </a:rPr>
              <a:t>Validation of</a:t>
            </a:r>
            <a:r>
              <a:rPr lang="en-US" altLang="ja-JP" sz="3600" b="1" dirty="0">
                <a:latin typeface="Calibri" panose="020F0502020204030204" pitchFamily="34" charset="0"/>
              </a:rPr>
              <a:t> </a:t>
            </a:r>
            <a:r>
              <a:rPr lang="en-US" altLang="ja-JP" sz="3600" b="1" i="0" u="none" strike="noStrike" baseline="0" dirty="0">
                <a:latin typeface="Calibri" panose="020F0502020204030204" pitchFamily="34" charset="0"/>
              </a:rPr>
              <a:t>TROPOMI Collection 03 </a:t>
            </a:r>
            <a:br>
              <a:rPr lang="en-US" altLang="ja-JP" sz="3600" b="1" i="0" u="none" strike="noStrike" baseline="0" dirty="0">
                <a:latin typeface="Calibri" panose="020F0502020204030204" pitchFamily="34" charset="0"/>
              </a:rPr>
            </a:br>
            <a:r>
              <a:rPr lang="en-US" altLang="ja-JP" sz="3600" b="1" i="0" u="none" strike="noStrike" baseline="0" dirty="0">
                <a:latin typeface="Calibri" panose="020F0502020204030204" pitchFamily="34" charset="0"/>
              </a:rPr>
              <a:t>and GEMSv3 NO2</a:t>
            </a:r>
            <a:endParaRPr kumimoji="1" lang="ko-Kore-JP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43A8B7D-836D-BD76-64E3-A00EAC40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2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03473-9437-4D97-8861-231DA7A3EE86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" name="図 11">
            <a:extLst>
              <a:ext uri="{FF2B5EF4-FFF2-40B4-BE49-F238E27FC236}">
                <a16:creationId xmlns:a16="http://schemas.microsoft.com/office/drawing/2014/main" id="{C1ABB5B8-50F7-74D7-EF3C-87556B004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86" y="1500611"/>
            <a:ext cx="2025956" cy="734239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71DB57BA-A05E-9BF2-05D5-231B4FF9790F}"/>
              </a:ext>
            </a:extLst>
          </p:cNvPr>
          <p:cNvGrpSpPr/>
          <p:nvPr/>
        </p:nvGrpSpPr>
        <p:grpSpPr>
          <a:xfrm>
            <a:off x="-1" y="0"/>
            <a:ext cx="4274049" cy="7026449"/>
            <a:chOff x="2068497" y="633415"/>
            <a:chExt cx="3578175" cy="588244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57771D0-4C29-7900-AC98-9F193F442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7" t="45178" r="53233" b="14175"/>
            <a:stretch/>
          </p:blipFill>
          <p:spPr>
            <a:xfrm>
              <a:off x="2068497" y="633415"/>
              <a:ext cx="3578175" cy="5882446"/>
            </a:xfrm>
            <a:prstGeom prst="rect">
              <a:avLst/>
            </a:prstGeom>
          </p:spPr>
        </p:pic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32073CD7-69FC-46BE-89D3-C6B2D0E7E827}"/>
                </a:ext>
              </a:extLst>
            </p:cNvPr>
            <p:cNvCxnSpPr/>
            <p:nvPr/>
          </p:nvCxnSpPr>
          <p:spPr>
            <a:xfrm flipH="1">
              <a:off x="2450237" y="5850384"/>
              <a:ext cx="541538" cy="5504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13D6E970-8784-D214-EB8E-6AE1CD20A6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0035" y="5665291"/>
              <a:ext cx="381740" cy="3879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88C7396F-249D-28FE-8037-B53D9D6065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0237" y="2569631"/>
              <a:ext cx="541538" cy="5654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893D031A-1EFE-B9AC-3D2C-989A0AC5CD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2381" y="3495757"/>
              <a:ext cx="479394" cy="5291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2A771666-1701-0FB8-A648-EC665AF70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85" y="1967529"/>
            <a:ext cx="2025956" cy="2864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7B0BE07-6DA3-BF9A-2E35-DD00432B4546}"/>
              </a:ext>
            </a:extLst>
          </p:cNvPr>
          <p:cNvSpPr txBox="1"/>
          <p:nvPr/>
        </p:nvSpPr>
        <p:spPr>
          <a:xfrm>
            <a:off x="3708385" y="4945898"/>
            <a:ext cx="1889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https://mpc-vdaf.tropomi.eu/</a:t>
            </a:r>
          </a:p>
        </p:txBody>
      </p:sp>
    </p:spTree>
    <p:extLst>
      <p:ext uri="{BB962C8B-B14F-4D97-AF65-F5344CB8AC3E}">
        <p14:creationId xmlns:p14="http://schemas.microsoft.com/office/powerpoint/2010/main" val="197215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D862CD5-461B-9E6A-BDD0-2AF4FC4AC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94" y="86609"/>
            <a:ext cx="12097305" cy="645934"/>
          </a:xfrm>
        </p:spPr>
        <p:txBody>
          <a:bodyPr>
            <a:normAutofit/>
          </a:bodyPr>
          <a:lstStyle/>
          <a:p>
            <a:r>
              <a:rPr lang="en-US" altLang="ja-JP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</a:t>
            </a:r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MAX-DOAS retrieval: agreed better with co-located </a:t>
            </a:r>
            <a:r>
              <a:rPr lang="en-US" altLang="ja-JP" sz="28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 </a:t>
            </a:r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ja-JP" sz="2800" b="1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Pandora</a:t>
            </a:r>
            <a:endParaRPr lang="ja-JP" altLang="en-US" sz="2800" b="1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04D9CA-F416-B0B9-13A9-E3476CD8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444A291-5D77-8DB7-4B89-319ED927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2" y="1608292"/>
            <a:ext cx="8390138" cy="523383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05863D-4A73-FFD9-D904-C580F2B25C51}"/>
              </a:ext>
            </a:extLst>
          </p:cNvPr>
          <p:cNvSpPr txBox="1"/>
          <p:nvPr/>
        </p:nvSpPr>
        <p:spPr>
          <a:xfrm>
            <a:off x="88776" y="692458"/>
            <a:ext cx="1104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Updated optimal estimation parameters </a:t>
            </a: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vector (TNO2VCD, v</a:t>
            </a:r>
            <a:r>
              <a:rPr kumimoji="1" lang="en-US" altLang="ja-JP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0-1km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</a:t>
            </a:r>
            <a:r>
              <a:rPr kumimoji="1" lang="en-US" altLang="ja-JP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1-2km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</a:t>
            </a:r>
            <a:r>
              <a:rPr kumimoji="1" lang="en-US" altLang="ja-JP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2-3km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           Uncertainty range (Sa(2,2), (3,3), (4,4)=(0.05, 0.03, 0.03)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58146F-0B08-CBFE-F025-53AA16BD9821}"/>
              </a:ext>
            </a:extLst>
          </p:cNvPr>
          <p:cNvSpPr txBox="1"/>
          <p:nvPr/>
        </p:nvSpPr>
        <p:spPr>
          <a:xfrm>
            <a:off x="2319292" y="1135010"/>
            <a:ext cx="4081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1" lang="en-US" altLang="ja-JP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0-0.5km</a:t>
            </a:r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</a:t>
            </a:r>
            <a:r>
              <a:rPr kumimoji="1" lang="en-US" altLang="ja-JP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0.5-1km</a:t>
            </a:r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</a:t>
            </a:r>
            <a:r>
              <a:rPr kumimoji="1" lang="en-US" altLang="ja-JP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1-2km  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en-US" altLang="ja-JP" sz="1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kumimoji="1"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0.6, 0.5, 0.8)</a:t>
            </a:r>
            <a:endParaRPr lang="ja-JP" alt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C7A235A-E82D-152D-EE23-64A93921FF2E}"/>
              </a:ext>
            </a:extLst>
          </p:cNvPr>
          <p:cNvCxnSpPr>
            <a:cxnSpLocks/>
          </p:cNvCxnSpPr>
          <p:nvPr/>
        </p:nvCxnSpPr>
        <p:spPr>
          <a:xfrm>
            <a:off x="2399191" y="1160674"/>
            <a:ext cx="17466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E25C0E-85E0-B07E-4667-CBA4C23211FF}"/>
              </a:ext>
            </a:extLst>
          </p:cNvPr>
          <p:cNvSpPr txBox="1"/>
          <p:nvPr/>
        </p:nvSpPr>
        <p:spPr>
          <a:xfrm>
            <a:off x="8465228" y="1121909"/>
            <a:ext cx="2385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0.4,    0.4,    0.2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F21AB9C-22BB-F753-0FE0-B9719D303B1D}"/>
              </a:ext>
            </a:extLst>
          </p:cNvPr>
          <p:cNvCxnSpPr>
            <a:cxnSpLocks/>
          </p:cNvCxnSpPr>
          <p:nvPr/>
        </p:nvCxnSpPr>
        <p:spPr>
          <a:xfrm>
            <a:off x="8545127" y="1147573"/>
            <a:ext cx="17466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7E9951-E64F-D0D8-050F-C0F7281640F9}"/>
              </a:ext>
            </a:extLst>
          </p:cNvPr>
          <p:cNvSpPr txBox="1"/>
          <p:nvPr/>
        </p:nvSpPr>
        <p:spPr>
          <a:xfrm rot="16200000">
            <a:off x="288316" y="5006906"/>
            <a:ext cx="14165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TropNO2VCD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8941DDE-38D6-2AD5-E4CC-C0F0AE541CA6}"/>
              </a:ext>
            </a:extLst>
          </p:cNvPr>
          <p:cNvSpPr txBox="1"/>
          <p:nvPr/>
        </p:nvSpPr>
        <p:spPr>
          <a:xfrm rot="16200000">
            <a:off x="0" y="2478349"/>
            <a:ext cx="19931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in-situ NO</a:t>
            </a:r>
            <a:r>
              <a:rPr kumimoji="1" lang="en-US" altLang="ja-JP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1" lang="ja-JP" alt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10470A-6AB3-8D6F-E59F-27BEB929445F}"/>
              </a:ext>
            </a:extLst>
          </p:cNvPr>
          <p:cNvSpPr txBox="1"/>
          <p:nvPr/>
        </p:nvSpPr>
        <p:spPr>
          <a:xfrm>
            <a:off x="2580072" y="2663015"/>
            <a:ext cx="229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CAPS(in situ)-NO</a:t>
            </a:r>
            <a:r>
              <a:rPr kumimoji="1" lang="en-US" altLang="ja-JP" baseline="-250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1" lang="ja-JP" altLang="en-US" baseline="-250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51217C3-1A08-3677-6E96-124D013D1089}"/>
              </a:ext>
            </a:extLst>
          </p:cNvPr>
          <p:cNvSpPr txBox="1"/>
          <p:nvPr/>
        </p:nvSpPr>
        <p:spPr>
          <a:xfrm>
            <a:off x="1933482" y="2419717"/>
            <a:ext cx="229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 retrieval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1D983D6-4340-CF1C-F424-EABDE48546CE}"/>
              </a:ext>
            </a:extLst>
          </p:cNvPr>
          <p:cNvSpPr txBox="1"/>
          <p:nvPr/>
        </p:nvSpPr>
        <p:spPr>
          <a:xfrm rot="16200000">
            <a:off x="6229681" y="2505599"/>
            <a:ext cx="147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1A0F448-6410-015B-B5D0-2FEA902A85ED}"/>
              </a:ext>
            </a:extLst>
          </p:cNvPr>
          <p:cNvSpPr txBox="1"/>
          <p:nvPr/>
        </p:nvSpPr>
        <p:spPr>
          <a:xfrm>
            <a:off x="10094127" y="3747810"/>
            <a:ext cx="229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CAPS(</a:t>
            </a:r>
            <a:r>
              <a:rPr kumimoji="1" lang="en-US" altLang="ja-JP" dirty="0" err="1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insitu</a:t>
            </a:r>
            <a:r>
              <a:rPr kumimoji="1" lang="en-US" altLang="ja-JP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)-NO2</a:t>
            </a:r>
            <a:endParaRPr kumimoji="1" lang="ja-JP" altLang="en-US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BF1AAB-9452-41A9-BD5C-2BAB3A1F7D27}"/>
              </a:ext>
            </a:extLst>
          </p:cNvPr>
          <p:cNvSpPr txBox="1"/>
          <p:nvPr/>
        </p:nvSpPr>
        <p:spPr>
          <a:xfrm>
            <a:off x="9705881" y="2757812"/>
            <a:ext cx="2290439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 increased by a factor of 2</a:t>
            </a:r>
          </a:p>
          <a:p>
            <a:r>
              <a:rPr kumimoji="1"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Slope ~1.2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833034A-7C60-4705-05ED-FCF682151A45}"/>
              </a:ext>
            </a:extLst>
          </p:cNvPr>
          <p:cNvSpPr txBox="1"/>
          <p:nvPr/>
        </p:nvSpPr>
        <p:spPr>
          <a:xfrm>
            <a:off x="3647242" y="5308340"/>
            <a:ext cx="337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Pandora #146 (</a:t>
            </a:r>
            <a:r>
              <a:rPr kumimoji="1" lang="en-US" altLang="ja-JP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nvs</a:t>
            </a:r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Total - </a:t>
            </a:r>
            <a:r>
              <a:rPr kumimoji="1" lang="en-US" altLang="ja-JP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strato</a:t>
            </a:r>
            <a:endParaRPr kumimoji="1" lang="ja-JP" altLang="en-US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59FB78D-08A8-7AC5-319B-13DF746903A8}"/>
              </a:ext>
            </a:extLst>
          </p:cNvPr>
          <p:cNvSpPr txBox="1"/>
          <p:nvPr/>
        </p:nvSpPr>
        <p:spPr>
          <a:xfrm>
            <a:off x="3000652" y="5065042"/>
            <a:ext cx="229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 retrieval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ECBA61C-965A-4CDB-F2CF-B1186A24FEDD}"/>
              </a:ext>
            </a:extLst>
          </p:cNvPr>
          <p:cNvSpPr txBox="1"/>
          <p:nvPr/>
        </p:nvSpPr>
        <p:spPr>
          <a:xfrm rot="16200000">
            <a:off x="6251923" y="4976442"/>
            <a:ext cx="147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2EF99A-B6EA-B5F4-BDDC-B8340918B2BB}"/>
              </a:ext>
            </a:extLst>
          </p:cNvPr>
          <p:cNvSpPr txBox="1"/>
          <p:nvPr/>
        </p:nvSpPr>
        <p:spPr>
          <a:xfrm>
            <a:off x="10071084" y="5981744"/>
            <a:ext cx="212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Pandora #146 (</a:t>
            </a:r>
            <a:r>
              <a:rPr kumimoji="1" lang="en-US" altLang="ja-JP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nvs</a:t>
            </a:r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kumimoji="1" lang="en-US" altLang="ja-JP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- </a:t>
            </a:r>
            <a:r>
              <a:rPr kumimoji="1" lang="en-US" altLang="ja-JP" dirty="0" err="1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strato</a:t>
            </a:r>
            <a:endParaRPr kumimoji="1" lang="ja-JP" altLang="en-US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C34A1BC-333F-B4BB-EA99-FA536ABAE09C}"/>
              </a:ext>
            </a:extLst>
          </p:cNvPr>
          <p:cNvSpPr txBox="1"/>
          <p:nvPr/>
        </p:nvSpPr>
        <p:spPr>
          <a:xfrm>
            <a:off x="9982046" y="5031341"/>
            <a:ext cx="1985053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 decreased by ~10%, </a:t>
            </a:r>
            <a:r>
              <a:rPr kumimoji="1"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Slope ~1.15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A52F9A-A263-C338-DE21-C370AFB70C3D}"/>
              </a:ext>
            </a:extLst>
          </p:cNvPr>
          <p:cNvSpPr txBox="1"/>
          <p:nvPr/>
        </p:nvSpPr>
        <p:spPr>
          <a:xfrm>
            <a:off x="5440938" y="1662914"/>
            <a:ext cx="136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Yokosuka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17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1B3E015E-9939-293D-9BFC-063BC5F2A257}"/>
              </a:ext>
            </a:extLst>
          </p:cNvPr>
          <p:cNvGrpSpPr/>
          <p:nvPr/>
        </p:nvGrpSpPr>
        <p:grpSpPr>
          <a:xfrm>
            <a:off x="3959895" y="3773356"/>
            <a:ext cx="2812752" cy="601217"/>
            <a:chOff x="5049751" y="2569"/>
            <a:chExt cx="5257158" cy="1123702"/>
          </a:xfrm>
        </p:grpSpPr>
        <p:pic>
          <p:nvPicPr>
            <p:cNvPr id="21" name="그림 2">
              <a:extLst>
                <a:ext uri="{FF2B5EF4-FFF2-40B4-BE49-F238E27FC236}">
                  <a16:creationId xmlns:a16="http://schemas.microsoft.com/office/drawing/2014/main" id="{C92A205D-2939-43DD-E9E2-F6679AC09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011"/>
            <a:stretch/>
          </p:blipFill>
          <p:spPr>
            <a:xfrm>
              <a:off x="5049751" y="2569"/>
              <a:ext cx="5253054" cy="1123702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73C40CD-242D-0DF1-F3BF-9FD93BFCF938}"/>
                </a:ext>
              </a:extLst>
            </p:cNvPr>
            <p:cNvSpPr txBox="1"/>
            <p:nvPr/>
          </p:nvSpPr>
          <p:spPr>
            <a:xfrm>
              <a:off x="5785680" y="204972"/>
              <a:ext cx="620712" cy="167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MAXDOAS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16B3D16-048A-CA0C-6393-1F80DE80B47A}"/>
                </a:ext>
              </a:extLst>
            </p:cNvPr>
            <p:cNvSpPr txBox="1"/>
            <p:nvPr/>
          </p:nvSpPr>
          <p:spPr>
            <a:xfrm>
              <a:off x="5684305" y="633996"/>
              <a:ext cx="620712" cy="167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MAXDOAS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9B6BC09-5A85-BF98-0BD7-80C1F3733B79}"/>
                </a:ext>
              </a:extLst>
            </p:cNvPr>
            <p:cNvSpPr txBox="1"/>
            <p:nvPr/>
          </p:nvSpPr>
          <p:spPr>
            <a:xfrm>
              <a:off x="8496861" y="636235"/>
              <a:ext cx="559712" cy="167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MAXDOAS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F8AF1B5-09E8-5311-6659-554CC7CA51F7}"/>
                </a:ext>
              </a:extLst>
            </p:cNvPr>
            <p:cNvSpPr txBox="1"/>
            <p:nvPr/>
          </p:nvSpPr>
          <p:spPr>
            <a:xfrm>
              <a:off x="9614000" y="633996"/>
              <a:ext cx="688805" cy="167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MAXDOAS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8BAA342-69DC-BCBA-1E24-5D35EBAA474F}"/>
                </a:ext>
              </a:extLst>
            </p:cNvPr>
            <p:cNvSpPr txBox="1"/>
            <p:nvPr/>
          </p:nvSpPr>
          <p:spPr>
            <a:xfrm>
              <a:off x="7046261" y="608603"/>
              <a:ext cx="308504" cy="3355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00" b="1" i="0" u="none" strike="noStrike" kern="1200" cap="none" spc="-12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GEOSChem</a:t>
              </a:r>
              <a:endParaRPr kumimoji="1" lang="ja-JP" altLang="en-US" sz="600" b="1" i="0" u="none" strike="noStrike" kern="1200" cap="none" spc="-12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45285352-ECD7-D54B-7842-2741DF58AF9B}"/>
                </a:ext>
              </a:extLst>
            </p:cNvPr>
            <p:cNvSpPr txBox="1"/>
            <p:nvPr/>
          </p:nvSpPr>
          <p:spPr>
            <a:xfrm>
              <a:off x="7676278" y="117472"/>
              <a:ext cx="2630631" cy="460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Douros</a:t>
              </a:r>
              <a:r>
                <a:rPr kumimoji="1" lang="en-US" altLang="ja-JP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 et al., 2023</a:t>
              </a:r>
              <a:endParaRPr kumimoji="1" lang="ja-JP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F70E8C2-16A4-2402-9F84-FD8EEAA61FB0}"/>
              </a:ext>
            </a:extLst>
          </p:cNvPr>
          <p:cNvGrpSpPr/>
          <p:nvPr/>
        </p:nvGrpSpPr>
        <p:grpSpPr>
          <a:xfrm>
            <a:off x="61306" y="552358"/>
            <a:ext cx="9484448" cy="5770970"/>
            <a:chOff x="61306" y="432438"/>
            <a:chExt cx="9484448" cy="5770970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0D52D972-C825-245A-1845-9C175526B4B6}"/>
                </a:ext>
              </a:extLst>
            </p:cNvPr>
            <p:cNvGrpSpPr/>
            <p:nvPr/>
          </p:nvGrpSpPr>
          <p:grpSpPr>
            <a:xfrm>
              <a:off x="61306" y="432438"/>
              <a:ext cx="9484448" cy="5770970"/>
              <a:chOff x="20990" y="610954"/>
              <a:chExt cx="9484448" cy="5770970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CCE4EE05-8363-A84A-D656-15A2A24A3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990" y="610954"/>
                <a:ext cx="9251196" cy="5770970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8F34331-DAEA-7010-0EA9-B07533AD6B37}"/>
                  </a:ext>
                </a:extLst>
              </p:cNvPr>
              <p:cNvSpPr txBox="1"/>
              <p:nvPr/>
            </p:nvSpPr>
            <p:spPr>
              <a:xfrm>
                <a:off x="8434284" y="937679"/>
                <a:ext cx="107115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GEMS v3</a:t>
                </a:r>
              </a:p>
              <a:p>
                <a:r>
                  <a:rPr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slope = 0.79</a:t>
                </a:r>
              </a:p>
              <a:p>
                <a:r>
                  <a:rPr kumimoji="1"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kumimoji="1" lang="en-US" altLang="ja-JP" sz="1100" b="1" baseline="300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kumimoji="1"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0.5</a:t>
                </a:r>
                <a:r>
                  <a:rPr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kumimoji="1" lang="ja-JP" altLang="en-US" sz="11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CD537123-BC58-F562-8A6F-606F466BB36D}"/>
                  </a:ext>
                </a:extLst>
              </p:cNvPr>
              <p:cNvSpPr txBox="1"/>
              <p:nvPr/>
            </p:nvSpPr>
            <p:spPr>
              <a:xfrm>
                <a:off x="8317996" y="1664213"/>
                <a:ext cx="107115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TROPOMI</a:t>
                </a:r>
              </a:p>
              <a:p>
                <a:r>
                  <a:rPr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slope = 0.63</a:t>
                </a:r>
              </a:p>
              <a:p>
                <a:r>
                  <a:rPr kumimoji="1"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kumimoji="1" lang="en-US" altLang="ja-JP" sz="1100" b="1" baseline="300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kumimoji="1"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0.76</a:t>
                </a:r>
                <a:endParaRPr kumimoji="1" lang="ja-JP" altLang="en-US" sz="11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A69E353-D24B-B7A1-5617-B6135F2B13C0}"/>
                  </a:ext>
                </a:extLst>
              </p:cNvPr>
              <p:cNvSpPr txBox="1"/>
              <p:nvPr/>
            </p:nvSpPr>
            <p:spPr>
              <a:xfrm>
                <a:off x="8201032" y="3615755"/>
                <a:ext cx="10711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slope=1.90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E91AA8A-99ED-5668-24B1-787E73F60C81}"/>
                  </a:ext>
                </a:extLst>
              </p:cNvPr>
              <p:cNvSpPr txBox="1"/>
              <p:nvPr/>
            </p:nvSpPr>
            <p:spPr>
              <a:xfrm>
                <a:off x="8059718" y="4209789"/>
                <a:ext cx="10711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slope=1.33</a:t>
                </a: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786E558-F82B-504B-C9EA-74EC20F93659}"/>
                </a:ext>
              </a:extLst>
            </p:cNvPr>
            <p:cNvSpPr txBox="1"/>
            <p:nvPr/>
          </p:nvSpPr>
          <p:spPr>
            <a:xfrm>
              <a:off x="1331840" y="3289832"/>
              <a:ext cx="5154313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When AVK &amp; MAX-DOAS profile are used for smoothing..</a:t>
              </a:r>
              <a:endParaRPr kumimoji="1" lang="ja-JP" altLang="en-US" sz="16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C0682B0-FC35-AB86-8881-A3FEC1A7339C}"/>
              </a:ext>
            </a:extLst>
          </p:cNvPr>
          <p:cNvSpPr/>
          <p:nvPr/>
        </p:nvSpPr>
        <p:spPr>
          <a:xfrm>
            <a:off x="1" y="3409752"/>
            <a:ext cx="9312502" cy="3454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18E0286-0F62-DDEF-853A-0572CB69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41"/>
            <a:ext cx="11756571" cy="553999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 &amp; TROPOMI TropNO2VCD vs. </a:t>
            </a:r>
            <a:r>
              <a:rPr lang="en-US" altLang="ja-JP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ja-JP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-DOAS: </a:t>
            </a:r>
            <a:r>
              <a:rPr lang="en-US" altLang="ja-JP" sz="28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Yokosuka</a:t>
            </a:r>
            <a:endParaRPr lang="ja-JP" altLang="en-US" sz="2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AA7CB5-8C5D-A935-38C6-89929004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7D5FBA-6825-50D9-45A3-6D599C98C786}"/>
              </a:ext>
            </a:extLst>
          </p:cNvPr>
          <p:cNvSpPr txBox="1"/>
          <p:nvPr/>
        </p:nvSpPr>
        <p:spPr>
          <a:xfrm>
            <a:off x="9545754" y="1304250"/>
            <a:ext cx="2348307" cy="5078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GEMSv3 performed  well, as TROPOMI, when validated against </a:t>
            </a:r>
            <a:r>
              <a:rPr kumimoji="1" lang="en-US" altLang="ja-JP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-DOAS, in terms of slope and correlation.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Comparisons considering “vertical profile shape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 and AVK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” are still difficult, as the NO</a:t>
            </a:r>
            <a:r>
              <a:rPr kumimoji="1"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profile shapes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are not certain enough (Though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GEMSv3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GEOSChem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profiles and AVKs look OK)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D16D21D-97F4-DB36-F4DC-38E90B10904C}"/>
              </a:ext>
            </a:extLst>
          </p:cNvPr>
          <p:cNvGrpSpPr/>
          <p:nvPr/>
        </p:nvGrpSpPr>
        <p:grpSpPr>
          <a:xfrm>
            <a:off x="20990" y="3798069"/>
            <a:ext cx="3888007" cy="3066365"/>
            <a:chOff x="8867248" y="4838809"/>
            <a:chExt cx="5248985" cy="4139730"/>
          </a:xfrm>
        </p:grpSpPr>
        <p:graphicFrame>
          <p:nvGraphicFramePr>
            <p:cNvPr id="7" name="グラフ 6">
              <a:extLst>
                <a:ext uri="{FF2B5EF4-FFF2-40B4-BE49-F238E27FC236}">
                  <a16:creationId xmlns:a16="http://schemas.microsoft.com/office/drawing/2014/main" id="{0F3937F6-B7D0-8D9C-486E-C36FE29693A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20898531"/>
                </p:ext>
              </p:extLst>
            </p:nvPr>
          </p:nvGraphicFramePr>
          <p:xfrm>
            <a:off x="11905583" y="4838809"/>
            <a:ext cx="2210650" cy="40909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8" name="グラフ 7">
              <a:extLst>
                <a:ext uri="{FF2B5EF4-FFF2-40B4-BE49-F238E27FC236}">
                  <a16:creationId xmlns:a16="http://schemas.microsoft.com/office/drawing/2014/main" id="{1C4042EA-4B73-C335-8FA0-43A3D6B81F2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69303322"/>
                </p:ext>
              </p:extLst>
            </p:nvPr>
          </p:nvGraphicFramePr>
          <p:xfrm>
            <a:off x="8867248" y="4882790"/>
            <a:ext cx="3133725" cy="40957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7966223-717C-9493-E710-EE5593DDFF36}"/>
              </a:ext>
            </a:extLst>
          </p:cNvPr>
          <p:cNvSpPr txBox="1"/>
          <p:nvPr/>
        </p:nvSpPr>
        <p:spPr>
          <a:xfrm>
            <a:off x="9482308" y="232759"/>
            <a:ext cx="267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Δlat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&lt;0.05,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Δt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&lt;30min, </a:t>
            </a:r>
          </a:p>
          <a:p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 v3: 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Algorithm Flag=0, CF&lt;0.3</a:t>
            </a:r>
          </a:p>
          <a:p>
            <a:r>
              <a:rPr kumimoji="1" lang="en-US" altLang="ja-JP" sz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TROPOMI: </a:t>
            </a:r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 3 (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≥v2.4),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value&gt;0.75,  CRF&lt;0.5</a:t>
            </a:r>
            <a:endParaRPr kumimoji="1" lang="ja-JP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図 11">
            <a:extLst>
              <a:ext uri="{FF2B5EF4-FFF2-40B4-BE49-F238E27FC236}">
                <a16:creationId xmlns:a16="http://schemas.microsoft.com/office/drawing/2014/main" id="{4F00463E-FB88-711D-31F2-1BBB661F3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48632" y="1406757"/>
            <a:ext cx="1100072" cy="398684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48334BB-26B7-9DAA-886C-AB748D2B2C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r="12467"/>
          <a:stretch/>
        </p:blipFill>
        <p:spPr>
          <a:xfrm rot="16200000">
            <a:off x="6289112" y="2293216"/>
            <a:ext cx="430932" cy="38686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06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B41D17-FAB4-F3A7-82B3-99E7642A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91E7A6-33DA-6F42-6DE2-AB64ABE8D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5950"/>
            <a:ext cx="9550927" cy="5943612"/>
          </a:xfrm>
          <a:prstGeom prst="rect">
            <a:avLst/>
          </a:prstGeom>
        </p:spPr>
      </p:pic>
      <p:sp>
        <p:nvSpPr>
          <p:cNvPr id="8" name="タイトル 2">
            <a:extLst>
              <a:ext uri="{FF2B5EF4-FFF2-40B4-BE49-F238E27FC236}">
                <a16:creationId xmlns:a16="http://schemas.microsoft.com/office/drawing/2014/main" id="{4F01E7E2-1A00-454D-D48F-DA1DFE842242}"/>
              </a:ext>
            </a:extLst>
          </p:cNvPr>
          <p:cNvSpPr txBox="1">
            <a:spLocks/>
          </p:cNvSpPr>
          <p:nvPr/>
        </p:nvSpPr>
        <p:spPr>
          <a:xfrm>
            <a:off x="95794" y="15875"/>
            <a:ext cx="10920549" cy="623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 &amp; TROPOMI TropNO2VCD vs. </a:t>
            </a:r>
            <a:r>
              <a:rPr lang="en-US" altLang="ja-JP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ja-JP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-DOAS: </a:t>
            </a:r>
            <a:r>
              <a:rPr lang="en-US" altLang="ja-JP" sz="2800" b="1" dirty="0" err="1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Fukue</a:t>
            </a:r>
            <a:r>
              <a:rPr lang="en-US" altLang="ja-JP" sz="28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Cape Hedo</a:t>
            </a:r>
            <a:endParaRPr lang="ja-JP" altLang="en-US" sz="2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D1D273-A855-FB81-413A-7C50ED973FE1}"/>
              </a:ext>
            </a:extLst>
          </p:cNvPr>
          <p:cNvSpPr txBox="1"/>
          <p:nvPr/>
        </p:nvSpPr>
        <p:spPr>
          <a:xfrm>
            <a:off x="9766978" y="1663574"/>
            <a:ext cx="2348307" cy="43088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At cleaner sites, GEMSv3 TropNO2VCD also agrees well with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iMAX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-DOAS as well as TROPOMI.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Y-axis intercepts diminished to (0.5-2) from GEMSv2 (3-10)x10</a:t>
            </a:r>
            <a:r>
              <a:rPr lang="en-US" altLang="ja-JP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altLang="ja-JP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(B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i-variate regressions are difficult to evaluate for Cape Hedo)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15CEC3-794A-2666-2D8D-C65A4F0C8C48}"/>
              </a:ext>
            </a:extLst>
          </p:cNvPr>
          <p:cNvSpPr txBox="1"/>
          <p:nvPr/>
        </p:nvSpPr>
        <p:spPr>
          <a:xfrm>
            <a:off x="8354034" y="2361739"/>
            <a:ext cx="1071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 v3</a:t>
            </a:r>
          </a:p>
          <a:p>
            <a:r>
              <a:rPr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= 0.51</a:t>
            </a:r>
          </a:p>
          <a:p>
            <a:r>
              <a:rPr kumimoji="1"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1" lang="en-US" altLang="ja-JP" sz="1100" b="1" baseline="30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1"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</a:t>
            </a:r>
            <a:r>
              <a:rPr lang="en-US" altLang="ja-JP" sz="11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1" lang="ja-JP" altLang="en-US" sz="11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EFFC6D0-7DBD-363E-2A0B-9603B5F02DAA}"/>
              </a:ext>
            </a:extLst>
          </p:cNvPr>
          <p:cNvSpPr txBox="1"/>
          <p:nvPr/>
        </p:nvSpPr>
        <p:spPr>
          <a:xfrm>
            <a:off x="8377646" y="1837687"/>
            <a:ext cx="1071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TROPOMI</a:t>
            </a:r>
          </a:p>
          <a:p>
            <a:r>
              <a:rPr lang="en-US" altLang="ja-JP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= 0.57</a:t>
            </a:r>
          </a:p>
          <a:p>
            <a:r>
              <a:rPr kumimoji="1" lang="en-US" altLang="ja-JP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1" lang="en-US" altLang="ja-JP" sz="1100" b="1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1" lang="en-US" altLang="ja-JP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0.34</a:t>
            </a:r>
            <a:endParaRPr kumimoji="1" lang="ja-JP" altLang="en-US" sz="11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1">
            <a:extLst>
              <a:ext uri="{FF2B5EF4-FFF2-40B4-BE49-F238E27FC236}">
                <a16:creationId xmlns:a16="http://schemas.microsoft.com/office/drawing/2014/main" id="{A91A3687-453C-5FBB-81EE-24BA4DDB4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20437" y="1524696"/>
            <a:ext cx="1181100" cy="428050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43E4922-85DC-4B78-5A68-7FAC68FAA1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r="12467"/>
          <a:stretch/>
        </p:blipFill>
        <p:spPr>
          <a:xfrm rot="16200000">
            <a:off x="6385996" y="2481530"/>
            <a:ext cx="462673" cy="41535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7" name="図 11">
            <a:extLst>
              <a:ext uri="{FF2B5EF4-FFF2-40B4-BE49-F238E27FC236}">
                <a16:creationId xmlns:a16="http://schemas.microsoft.com/office/drawing/2014/main" id="{F1EFCC3D-40F8-279E-9207-BEA93C7BE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33850" y="4545315"/>
            <a:ext cx="1181100" cy="428050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7037D4A-5DAC-4C2D-528C-AF7DCC4712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r="12467"/>
          <a:stretch/>
        </p:blipFill>
        <p:spPr>
          <a:xfrm rot="16200000">
            <a:off x="6399409" y="5502149"/>
            <a:ext cx="462673" cy="41535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8E06843-3E74-2E19-C340-EE55A1263C67}"/>
              </a:ext>
            </a:extLst>
          </p:cNvPr>
          <p:cNvGrpSpPr/>
          <p:nvPr/>
        </p:nvGrpSpPr>
        <p:grpSpPr>
          <a:xfrm>
            <a:off x="6838425" y="841384"/>
            <a:ext cx="2914906" cy="2877645"/>
            <a:chOff x="-2626589" y="-964266"/>
            <a:chExt cx="3520225" cy="3475226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3" name="그림 4">
              <a:extLst>
                <a:ext uri="{FF2B5EF4-FFF2-40B4-BE49-F238E27FC236}">
                  <a16:creationId xmlns:a16="http://schemas.microsoft.com/office/drawing/2014/main" id="{CD453C4B-A031-E2A7-E573-D3C719C35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9275" r="67251"/>
            <a:stretch/>
          </p:blipFill>
          <p:spPr>
            <a:xfrm>
              <a:off x="-2508602" y="-964266"/>
              <a:ext cx="3402238" cy="3475226"/>
            </a:xfrm>
            <a:prstGeom prst="rect">
              <a:avLst/>
            </a:prstGeom>
            <a:grpFill/>
          </p:spPr>
        </p:pic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29A0F439-5B71-A770-0341-2428568D9A54}"/>
                </a:ext>
              </a:extLst>
            </p:cNvPr>
            <p:cNvCxnSpPr>
              <a:cxnSpLocks/>
            </p:cNvCxnSpPr>
            <p:nvPr/>
          </p:nvCxnSpPr>
          <p:spPr>
            <a:xfrm>
              <a:off x="-2626589" y="1608616"/>
              <a:ext cx="609293" cy="0"/>
            </a:xfrm>
            <a:prstGeom prst="straightConnector1">
              <a:avLst/>
            </a:prstGeom>
            <a:grpFill/>
            <a:ln w="571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D217739-1369-042E-CE09-228FF2F9CA91}"/>
                </a:ext>
              </a:extLst>
            </p:cNvPr>
            <p:cNvSpPr txBox="1"/>
            <p:nvPr/>
          </p:nvSpPr>
          <p:spPr>
            <a:xfrm>
              <a:off x="-1977060" y="-37554"/>
              <a:ext cx="118814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GEMSv2.0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CC892F-BB3C-235B-A2C6-F987803FA8AD}"/>
              </a:ext>
            </a:extLst>
          </p:cNvPr>
          <p:cNvSpPr txBox="1"/>
          <p:nvPr/>
        </p:nvSpPr>
        <p:spPr>
          <a:xfrm>
            <a:off x="9501367" y="529694"/>
            <a:ext cx="267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Δlat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&lt;0.05,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Δt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&lt;30min, </a:t>
            </a:r>
          </a:p>
          <a:p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 v3: 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Algorithm Flag=0, CF&lt;0.3</a:t>
            </a:r>
          </a:p>
          <a:p>
            <a:r>
              <a:rPr kumimoji="1" lang="en-US" altLang="ja-JP" sz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TROPOMI: </a:t>
            </a:r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 3 (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≥v2.4), </a:t>
            </a:r>
            <a:r>
              <a:rPr lang="en-US" altLang="ja-JP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value&gt;0.75,  CRF&lt;0.5</a:t>
            </a:r>
            <a:endParaRPr kumimoji="1" lang="ja-JP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43A84B4-9CAA-6B1C-891F-86F91B39F3C8}"/>
              </a:ext>
            </a:extLst>
          </p:cNvPr>
          <p:cNvGrpSpPr/>
          <p:nvPr/>
        </p:nvGrpSpPr>
        <p:grpSpPr>
          <a:xfrm>
            <a:off x="1429987" y="297371"/>
            <a:ext cx="9785450" cy="6263258"/>
            <a:chOff x="602992" y="17936"/>
            <a:chExt cx="11356848" cy="726904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0CE533E-F6EE-49B8-CB73-8C9D27D8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416" y="17936"/>
              <a:ext cx="5678424" cy="3758184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3A746233-EFA2-362C-21F6-2294B5183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92" y="3528687"/>
              <a:ext cx="5678424" cy="3758184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F9C0B133-DB7B-B187-1022-2FC807A51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416" y="3528796"/>
              <a:ext cx="5678424" cy="3758184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B8A77F-B5FA-83EF-2BEA-510E48CB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30" y="190893"/>
            <a:ext cx="4724612" cy="103841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Diurnal variation of GEMSv3 TropNO2VCD</a:t>
            </a:r>
            <a:endParaRPr kumimoji="1" lang="ja-JP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514D28-2FE6-ED05-C439-AC5716DB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94BC3E-1A03-482D-D06A-A1BE96FF8F27}"/>
              </a:ext>
            </a:extLst>
          </p:cNvPr>
          <p:cNvSpPr txBox="1"/>
          <p:nvPr/>
        </p:nvSpPr>
        <p:spPr>
          <a:xfrm>
            <a:off x="7016298" y="1229310"/>
            <a:ext cx="185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Yokosuka</a:t>
            </a:r>
            <a:endParaRPr kumimoji="1" lang="ja-JP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A64CB7-0BD0-EF93-4E7A-AA5C485676B1}"/>
              </a:ext>
            </a:extLst>
          </p:cNvPr>
          <p:cNvSpPr txBox="1"/>
          <p:nvPr/>
        </p:nvSpPr>
        <p:spPr>
          <a:xfrm rot="16200000">
            <a:off x="4639580" y="1625608"/>
            <a:ext cx="2740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GEMSv3/MAX-DOAS ratio </a:t>
            </a:r>
          </a:p>
          <a:p>
            <a:pPr algn="ctr"/>
            <a:r>
              <a:rPr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(TropNO2VCD)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00209B-650C-8ABB-78D4-AB2FF41A10D0}"/>
              </a:ext>
            </a:extLst>
          </p:cNvPr>
          <p:cNvSpPr txBox="1"/>
          <p:nvPr/>
        </p:nvSpPr>
        <p:spPr>
          <a:xfrm>
            <a:off x="2344036" y="4293353"/>
            <a:ext cx="185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Fukue</a:t>
            </a:r>
            <a:endParaRPr kumimoji="1" lang="ja-JP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74CCB3-DED7-20D9-EBC6-FA272AA0E228}"/>
              </a:ext>
            </a:extLst>
          </p:cNvPr>
          <p:cNvSpPr txBox="1"/>
          <p:nvPr/>
        </p:nvSpPr>
        <p:spPr>
          <a:xfrm>
            <a:off x="7071502" y="4341791"/>
            <a:ext cx="185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Cape Hedo</a:t>
            </a:r>
            <a:endParaRPr kumimoji="1" lang="ja-JP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4F4E50-E146-CA48-9B8E-97BD35D164EB}"/>
              </a:ext>
            </a:extLst>
          </p:cNvPr>
          <p:cNvSpPr txBox="1"/>
          <p:nvPr/>
        </p:nvSpPr>
        <p:spPr>
          <a:xfrm>
            <a:off x="2570780" y="1506309"/>
            <a:ext cx="277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et al., submitted 2025</a:t>
            </a:r>
            <a:endParaRPr kumimoji="1" lang="ja-JP" altLang="en-US" b="1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EB0363D-55B5-B920-7D68-C4B37BAC7310}"/>
              </a:ext>
            </a:extLst>
          </p:cNvPr>
          <p:cNvSpPr txBox="1"/>
          <p:nvPr/>
        </p:nvSpPr>
        <p:spPr>
          <a:xfrm>
            <a:off x="10130589" y="1130968"/>
            <a:ext cx="806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3F77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DJF</a:t>
            </a:r>
          </a:p>
          <a:p>
            <a:r>
              <a:rPr lang="en-US" altLang="ja-JP" b="1" dirty="0">
                <a:solidFill>
                  <a:srgbClr val="F1B2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MAM</a:t>
            </a:r>
          </a:p>
          <a:p>
            <a:r>
              <a:rPr kumimoji="1" lang="en-US" altLang="ja-JP" b="1" dirty="0">
                <a:solidFill>
                  <a:srgbClr val="C71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JJA</a:t>
            </a:r>
          </a:p>
          <a:p>
            <a:r>
              <a:rPr kumimoji="1" lang="en-US" altLang="ja-JP" b="1" dirty="0">
                <a:solidFill>
                  <a:srgbClr val="7CAC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</a:t>
            </a:r>
            <a:endParaRPr kumimoji="1" lang="ja-JP" altLang="en-US" b="1" dirty="0">
              <a:solidFill>
                <a:srgbClr val="7CACB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D7825E3-6813-8101-D0EC-FEB24376C4A0}"/>
              </a:ext>
            </a:extLst>
          </p:cNvPr>
          <p:cNvSpPr txBox="1"/>
          <p:nvPr/>
        </p:nvSpPr>
        <p:spPr>
          <a:xfrm>
            <a:off x="10417342" y="4154853"/>
            <a:ext cx="806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3F77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DJF</a:t>
            </a:r>
          </a:p>
          <a:p>
            <a:r>
              <a:rPr lang="en-US" altLang="ja-JP" b="1" dirty="0">
                <a:solidFill>
                  <a:srgbClr val="F1B2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MAM</a:t>
            </a:r>
          </a:p>
          <a:p>
            <a:r>
              <a:rPr kumimoji="1" lang="en-US" altLang="ja-JP" b="1" dirty="0">
                <a:solidFill>
                  <a:srgbClr val="C71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JJA</a:t>
            </a:r>
          </a:p>
          <a:p>
            <a:r>
              <a:rPr kumimoji="1" lang="en-US" altLang="ja-JP" b="1" dirty="0">
                <a:solidFill>
                  <a:srgbClr val="7CAC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</a:t>
            </a:r>
            <a:endParaRPr kumimoji="1" lang="ja-JP" altLang="en-US" b="1" dirty="0">
              <a:solidFill>
                <a:srgbClr val="7CACB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A49E593-E349-3C5C-12CA-9D35F9603E77}"/>
              </a:ext>
            </a:extLst>
          </p:cNvPr>
          <p:cNvSpPr txBox="1"/>
          <p:nvPr/>
        </p:nvSpPr>
        <p:spPr>
          <a:xfrm>
            <a:off x="5558154" y="4096784"/>
            <a:ext cx="806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3F77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DJF</a:t>
            </a:r>
          </a:p>
          <a:p>
            <a:r>
              <a:rPr lang="en-US" altLang="ja-JP" b="1" dirty="0">
                <a:solidFill>
                  <a:srgbClr val="F1B26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MAM</a:t>
            </a:r>
          </a:p>
          <a:p>
            <a:r>
              <a:rPr kumimoji="1" lang="en-US" altLang="ja-JP" b="1" dirty="0">
                <a:solidFill>
                  <a:srgbClr val="C71B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JJA</a:t>
            </a:r>
          </a:p>
          <a:p>
            <a:r>
              <a:rPr kumimoji="1" lang="en-US" altLang="ja-JP" b="1" dirty="0">
                <a:solidFill>
                  <a:srgbClr val="7CAC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</a:t>
            </a:r>
            <a:endParaRPr kumimoji="1" lang="ja-JP" altLang="en-US" b="1" dirty="0">
              <a:solidFill>
                <a:srgbClr val="7CACB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DCDB035-78BD-DCE1-4440-BE9A229BCB33}"/>
              </a:ext>
            </a:extLst>
          </p:cNvPr>
          <p:cNvSpPr txBox="1"/>
          <p:nvPr/>
        </p:nvSpPr>
        <p:spPr>
          <a:xfrm>
            <a:off x="205484" y="2331297"/>
            <a:ext cx="514503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Almost</a:t>
            </a:r>
            <a:r>
              <a:rPr kumimoji="1" lang="ja-JP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flat and close to unity over time of day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473F72-2200-EB3D-ECA5-14E442EF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428059"/>
            <a:ext cx="3374932" cy="1511818"/>
          </a:xfrm>
        </p:spPr>
        <p:txBody>
          <a:bodyPr>
            <a:normAutofit/>
          </a:bodyPr>
          <a:lstStyle/>
          <a:p>
            <a:r>
              <a:rPr kumimoji="1" lang="en-US" altLang="ja-JP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 shielding effect?</a:t>
            </a:r>
            <a:br>
              <a:rPr kumimoji="1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013900-5C94-952F-1BF0-A170D80F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E310-870A-48DE-8A2C-0C8409812346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5F4838D-DB24-8104-E01F-7CC614521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10" y="130629"/>
            <a:ext cx="6346371" cy="634637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FB56E5D-3F72-F6A3-BCE9-293581298733}"/>
              </a:ext>
            </a:extLst>
          </p:cNvPr>
          <p:cNvSpPr txBox="1"/>
          <p:nvPr/>
        </p:nvSpPr>
        <p:spPr>
          <a:xfrm rot="16200000">
            <a:off x="3043610" y="1332635"/>
            <a:ext cx="242906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/MAX-DOAS ratio </a:t>
            </a:r>
          </a:p>
          <a:p>
            <a:pPr algn="ctr"/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(TropNO2VCD)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D3B478-15A6-178D-0996-E964D1AD8BD5}"/>
              </a:ext>
            </a:extLst>
          </p:cNvPr>
          <p:cNvSpPr txBox="1"/>
          <p:nvPr/>
        </p:nvSpPr>
        <p:spPr>
          <a:xfrm rot="16200000">
            <a:off x="2867602" y="4320365"/>
            <a:ext cx="278108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TROPOMI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/MAX-DOAS ratio </a:t>
            </a:r>
          </a:p>
          <a:p>
            <a:pPr algn="ctr"/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(TropNO2VCD)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5557D1C-C50A-B701-FCA2-66660F717804}"/>
              </a:ext>
            </a:extLst>
          </p:cNvPr>
          <p:cNvSpPr txBox="1"/>
          <p:nvPr/>
        </p:nvSpPr>
        <p:spPr>
          <a:xfrm>
            <a:off x="6456806" y="6474897"/>
            <a:ext cx="6101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AOD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11618D-E359-F188-E718-0A55209DFF3A}"/>
              </a:ext>
            </a:extLst>
          </p:cNvPr>
          <p:cNvSpPr txBox="1"/>
          <p:nvPr/>
        </p:nvSpPr>
        <p:spPr>
          <a:xfrm>
            <a:off x="8534794" y="6498528"/>
            <a:ext cx="31336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Albedo/Reflectance440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0D1DC0-38DD-D96E-4F1B-1CBE4E16B3A5}"/>
              </a:ext>
            </a:extLst>
          </p:cNvPr>
          <p:cNvSpPr txBox="1"/>
          <p:nvPr/>
        </p:nvSpPr>
        <p:spPr>
          <a:xfrm>
            <a:off x="10280341" y="104894"/>
            <a:ext cx="172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CF&lt;0.05, Yokosuka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07F8A6-8DB2-4F36-430F-D213F7707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42848" r="60644" b="32557"/>
          <a:stretch/>
        </p:blipFill>
        <p:spPr>
          <a:xfrm>
            <a:off x="444322" y="2654424"/>
            <a:ext cx="2606677" cy="275149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80A513-D1DF-62C8-A267-FCD822D0D819}"/>
              </a:ext>
            </a:extLst>
          </p:cNvPr>
          <p:cNvSpPr txBox="1"/>
          <p:nvPr/>
        </p:nvSpPr>
        <p:spPr>
          <a:xfrm>
            <a:off x="363985" y="5578438"/>
            <a:ext cx="2928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Kanaya et al., ACP 2014 (OMI validation)</a:t>
            </a:r>
            <a:endParaRPr lang="ja-JP" altLang="en-US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A9DF766-97E7-2268-8FBB-DF0002D781C1}"/>
              </a:ext>
            </a:extLst>
          </p:cNvPr>
          <p:cNvSpPr txBox="1"/>
          <p:nvPr/>
        </p:nvSpPr>
        <p:spPr>
          <a:xfrm rot="16200000">
            <a:off x="-350190" y="3517106"/>
            <a:ext cx="1589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OMI</a:t>
            </a:r>
            <a:r>
              <a:rPr kumimoji="1" lang="en-US" altLang="ja-JP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/MAX-DOAS ratio </a:t>
            </a:r>
          </a:p>
          <a:p>
            <a:pPr algn="ctr"/>
            <a:r>
              <a:rPr kumimoji="1" lang="en-US" altLang="ja-JP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(TropNO2VCD)</a:t>
            </a:r>
            <a:endParaRPr kumimoji="1"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62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76736E62-26BA-30B6-C871-71739C0B1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21" y="1517905"/>
            <a:ext cx="5346459" cy="46781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5271D7-66EC-F8CC-9F1A-162975D9B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" y="1549908"/>
            <a:ext cx="5678424" cy="375818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5E63BAB-EFA0-F84B-1738-301A48F0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4" y="159489"/>
            <a:ext cx="11924553" cy="712377"/>
          </a:xfrm>
        </p:spPr>
        <p:txBody>
          <a:bodyPr>
            <a:noAutofit/>
          </a:bodyPr>
          <a:lstStyle/>
          <a:p>
            <a:r>
              <a:rPr kumimoji="1" lang="en-US" altLang="ja-JP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TropNO2VCD midday decay rates in clean region </a:t>
            </a:r>
            <a:r>
              <a:rPr kumimoji="1" lang="en-US" altLang="ja-JP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(Cape Hedo, Autumn)</a:t>
            </a:r>
            <a:endParaRPr kumimoji="1" lang="ja-JP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4949194-5FC9-C9C8-8D98-DF7109AC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44C9-E22B-4E55-9662-2DE0131F5705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4D6A90-99E6-04A1-5286-F5510CAFC131}"/>
              </a:ext>
            </a:extLst>
          </p:cNvPr>
          <p:cNvSpPr txBox="1"/>
          <p:nvPr/>
        </p:nvSpPr>
        <p:spPr>
          <a:xfrm>
            <a:off x="10600992" y="2702819"/>
            <a:ext cx="1541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240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TCR-2</a:t>
            </a:r>
          </a:p>
          <a:p>
            <a:r>
              <a:rPr lang="en-US" altLang="ja-JP" b="1" kern="1200" dirty="0">
                <a:solidFill>
                  <a:srgbClr val="F2404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ja-JP" altLang="ja-JP" b="1" kern="1200" dirty="0">
                <a:solidFill>
                  <a:srgbClr val="F24048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±</a:t>
            </a:r>
            <a:r>
              <a:rPr lang="en-US" altLang="ja-JP" b="1" kern="1200" dirty="0">
                <a:solidFill>
                  <a:srgbClr val="F2404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h</a:t>
            </a:r>
          </a:p>
          <a:p>
            <a:endParaRPr lang="en-US" altLang="ja-JP" b="1" kern="1200" dirty="0">
              <a:solidFill>
                <a:srgbClr val="1F75B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ja-JP" b="1" dirty="0">
                <a:solidFill>
                  <a:srgbClr val="2172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</a:t>
            </a:r>
          </a:p>
          <a:p>
            <a:r>
              <a:rPr lang="en-US" altLang="ja-JP" b="1" kern="1200" dirty="0">
                <a:solidFill>
                  <a:srgbClr val="2172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ja-JP" altLang="ja-JP" b="1" kern="1200" dirty="0">
                <a:solidFill>
                  <a:srgbClr val="2172AD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±</a:t>
            </a:r>
            <a:r>
              <a:rPr lang="en-US" altLang="ja-JP" b="1" kern="1200" dirty="0">
                <a:solidFill>
                  <a:srgbClr val="2172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h</a:t>
            </a:r>
          </a:p>
          <a:p>
            <a:endParaRPr kumimoji="1" lang="en-US" altLang="ja-JP" b="1" dirty="0">
              <a:solidFill>
                <a:srgbClr val="1F75B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b="1" dirty="0">
                <a:solidFill>
                  <a:srgbClr val="027E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</a:t>
            </a:r>
          </a:p>
          <a:p>
            <a:r>
              <a:rPr lang="en-US" altLang="ja-JP" b="1" kern="1200" dirty="0">
                <a:solidFill>
                  <a:srgbClr val="027E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ja-JP" altLang="ja-JP" b="1" kern="1200" dirty="0">
                <a:solidFill>
                  <a:srgbClr val="027E05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±</a:t>
            </a:r>
            <a:r>
              <a:rPr lang="en-US" altLang="ja-JP" b="1" kern="1200" dirty="0">
                <a:solidFill>
                  <a:srgbClr val="027E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h</a:t>
            </a:r>
            <a:endParaRPr kumimoji="1" lang="ja-JP" altLang="en-US" b="1" dirty="0">
              <a:solidFill>
                <a:srgbClr val="027E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D43F49-46AB-7186-1093-2212221BA9E4}"/>
              </a:ext>
            </a:extLst>
          </p:cNvPr>
          <p:cNvSpPr txBox="1"/>
          <p:nvPr/>
        </p:nvSpPr>
        <p:spPr>
          <a:xfrm>
            <a:off x="1624780" y="3231510"/>
            <a:ext cx="209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MAX-DOAS</a:t>
            </a:r>
          </a:p>
          <a:p>
            <a:r>
              <a:rPr lang="en-US" altLang="ja-JP" sz="2400" b="1" dirty="0">
                <a:solidFill>
                  <a:srgbClr val="3A749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GEMSv3</a:t>
            </a:r>
            <a:endParaRPr kumimoji="1" lang="ja-JP" altLang="en-US" sz="2400" b="1" dirty="0">
              <a:solidFill>
                <a:srgbClr val="3A7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906E22-F1B4-4AB8-F6F9-B308F9ADAF83}"/>
              </a:ext>
            </a:extLst>
          </p:cNvPr>
          <p:cNvSpPr txBox="1"/>
          <p:nvPr/>
        </p:nvSpPr>
        <p:spPr>
          <a:xfrm>
            <a:off x="3722593" y="3718481"/>
            <a:ext cx="1492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A8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TROPOMI</a:t>
            </a:r>
            <a:endParaRPr kumimoji="1" lang="ja-JP" altLang="en-US" sz="1400" b="1" dirty="0">
              <a:solidFill>
                <a:srgbClr val="A8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C11B52-71F6-E4C3-2036-2A67551EF7EE}"/>
              </a:ext>
            </a:extLst>
          </p:cNvPr>
          <p:cNvSpPr txBox="1"/>
          <p:nvPr/>
        </p:nvSpPr>
        <p:spPr>
          <a:xfrm>
            <a:off x="828435" y="4071992"/>
            <a:ext cx="1492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TCR-2</a:t>
            </a:r>
            <a:endParaRPr kumimoji="1" lang="ja-JP" altLang="en-US" sz="1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036E3E-C31E-9ACC-EFF3-CD327C75C044}"/>
              </a:ext>
            </a:extLst>
          </p:cNvPr>
          <p:cNvSpPr txBox="1"/>
          <p:nvPr/>
        </p:nvSpPr>
        <p:spPr>
          <a:xfrm>
            <a:off x="694831" y="2097643"/>
            <a:ext cx="20935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Sep-Oct-Nov</a:t>
            </a:r>
            <a:endParaRPr kumimoji="1" lang="ja-JP" altLang="en-US" sz="24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FF2DAC-FD48-E00E-3972-E39CB3FC12B4}"/>
              </a:ext>
            </a:extLst>
          </p:cNvPr>
          <p:cNvSpPr txBox="1"/>
          <p:nvPr/>
        </p:nvSpPr>
        <p:spPr>
          <a:xfrm>
            <a:off x="8694854" y="818673"/>
            <a:ext cx="277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et al., submitted 2025</a:t>
            </a:r>
            <a:endParaRPr kumimoji="1" lang="ja-JP" altLang="en-US" b="1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54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D6C04D8-D63C-F92D-3690-48C5FD1E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4BCA1-CC29-4734-AC98-7DDE21266633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6ABA24BF-D99F-B57E-C53A-8709F349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ko-K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Challenges: True NO</a:t>
            </a:r>
            <a:r>
              <a:rPr lang="en-US" altLang="ko-KR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profile shapes? MAX-DOAS vs. aircraft during ASIA-AQ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EAEEA-AA80-0294-4000-413107B8E8A3}"/>
              </a:ext>
            </a:extLst>
          </p:cNvPr>
          <p:cNvSpPr txBox="1"/>
          <p:nvPr/>
        </p:nvSpPr>
        <p:spPr>
          <a:xfrm>
            <a:off x="9935318" y="4902922"/>
            <a:ext cx="119782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srgbClr val="027E0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in-situ data under ~ 1 km</a:t>
            </a:r>
            <a:endParaRPr kumimoji="1" lang="en" altLang="ko-Kore-KR" sz="1600" b="0" i="0" u="none" strike="noStrike" kern="1200" cap="none" spc="0" normalizeH="0" baseline="-25000" noProof="0" dirty="0">
              <a:ln>
                <a:noFill/>
              </a:ln>
              <a:solidFill>
                <a:srgbClr val="027E0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D8C82277-990A-94FD-4B77-EFE9B027ACF1}"/>
              </a:ext>
            </a:extLst>
          </p:cNvPr>
          <p:cNvCxnSpPr>
            <a:cxnSpLocks/>
          </p:cNvCxnSpPr>
          <p:nvPr/>
        </p:nvCxnSpPr>
        <p:spPr>
          <a:xfrm>
            <a:off x="9781867" y="4796242"/>
            <a:ext cx="0" cy="1235760"/>
          </a:xfrm>
          <a:prstGeom prst="straightConnector1">
            <a:avLst/>
          </a:prstGeom>
          <a:ln>
            <a:solidFill>
              <a:srgbClr val="027E0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6" descr="지도이(가) 표시된 사진&#10;&#10;자동 생성된 설명">
            <a:extLst>
              <a:ext uri="{FF2B5EF4-FFF2-40B4-BE49-F238E27FC236}">
                <a16:creationId xmlns:a16="http://schemas.microsoft.com/office/drawing/2014/main" id="{85E1E40D-B02E-5EC9-30CB-6942D30A6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" y="800708"/>
            <a:ext cx="5796644" cy="5796644"/>
          </a:xfrm>
          <a:prstGeom prst="rect">
            <a:avLst/>
          </a:prstGeom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0D65D0B1-D9AD-B2D2-19E8-3583224F79BF}"/>
              </a:ext>
            </a:extLst>
          </p:cNvPr>
          <p:cNvSpPr txBox="1"/>
          <p:nvPr/>
        </p:nvSpPr>
        <p:spPr>
          <a:xfrm>
            <a:off x="4534648" y="3762476"/>
            <a:ext cx="99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Livestock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ABF96D32-06F3-155F-E7E1-AAE38EB2F6DA}"/>
              </a:ext>
            </a:extLst>
          </p:cNvPr>
          <p:cNvSpPr txBox="1"/>
          <p:nvPr/>
        </p:nvSpPr>
        <p:spPr>
          <a:xfrm>
            <a:off x="2747628" y="3657074"/>
            <a:ext cx="1433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Osan Airbase</a:t>
            </a:r>
            <a:endParaRPr kumimoji="1" lang="ko-KR" altLang="en-US" sz="1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07DBE966-8C50-6B05-5FF1-6A832463B414}"/>
              </a:ext>
            </a:extLst>
          </p:cNvPr>
          <p:cNvSpPr txBox="1"/>
          <p:nvPr/>
        </p:nvSpPr>
        <p:spPr>
          <a:xfrm>
            <a:off x="2983735" y="141794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Seoul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A4AEFD32-43EC-C2C1-4E93-4B66F1059929}"/>
              </a:ext>
            </a:extLst>
          </p:cNvPr>
          <p:cNvSpPr txBox="1"/>
          <p:nvPr/>
        </p:nvSpPr>
        <p:spPr>
          <a:xfrm>
            <a:off x="623392" y="5598680"/>
            <a:ext cx="684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Teaan</a:t>
            </a:r>
            <a:endParaRPr kumimoji="1" lang="ko-KR" altLang="en-US" sz="1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B8B3213-8EF3-AB49-25DE-C3E8B066C23C}"/>
              </a:ext>
            </a:extLst>
          </p:cNvPr>
          <p:cNvSpPr txBox="1"/>
          <p:nvPr/>
        </p:nvSpPr>
        <p:spPr>
          <a:xfrm>
            <a:off x="78281" y="3829905"/>
            <a:ext cx="99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Teaan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PP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454CEBD5-2244-1B14-052B-974CB664235B}"/>
              </a:ext>
            </a:extLst>
          </p:cNvPr>
          <p:cNvSpPr txBox="1"/>
          <p:nvPr/>
        </p:nvSpPr>
        <p:spPr>
          <a:xfrm>
            <a:off x="630726" y="2492025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Yeonghueng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PP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FC9FB845-5E00-4481-B226-2451B5643E30}"/>
              </a:ext>
            </a:extLst>
          </p:cNvPr>
          <p:cNvSpPr txBox="1"/>
          <p:nvPr/>
        </p:nvSpPr>
        <p:spPr>
          <a:xfrm>
            <a:off x="1535691" y="3185158"/>
            <a:ext cx="111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Dangjin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PP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9C0B10BD-CA11-8C9E-8779-F75B33D84ACC}"/>
              </a:ext>
            </a:extLst>
          </p:cNvPr>
          <p:cNvSpPr txBox="1"/>
          <p:nvPr/>
        </p:nvSpPr>
        <p:spPr>
          <a:xfrm>
            <a:off x="574236" y="3421428"/>
            <a:ext cx="80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Deasan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8AD6C255-0D2F-AAD2-2DDE-02FADB3C2AB6}"/>
              </a:ext>
            </a:extLst>
          </p:cNvPr>
          <p:cNvSpPr txBox="1"/>
          <p:nvPr/>
        </p:nvSpPr>
        <p:spPr>
          <a:xfrm>
            <a:off x="1937239" y="3437939"/>
            <a:ext cx="913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Hyundai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2" name="타원 7">
            <a:extLst>
              <a:ext uri="{FF2B5EF4-FFF2-40B4-BE49-F238E27FC236}">
                <a16:creationId xmlns:a16="http://schemas.microsoft.com/office/drawing/2014/main" id="{04C0E511-C9FB-E9F3-A66A-876BC3A5DD04}"/>
              </a:ext>
            </a:extLst>
          </p:cNvPr>
          <p:cNvSpPr/>
          <p:nvPr/>
        </p:nvSpPr>
        <p:spPr>
          <a:xfrm>
            <a:off x="3903042" y="2261671"/>
            <a:ext cx="821520" cy="66690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AC49CC31-4FB5-27A3-6496-AAF9D02D84A0}"/>
              </a:ext>
            </a:extLst>
          </p:cNvPr>
          <p:cNvSpPr txBox="1"/>
          <p:nvPr/>
        </p:nvSpPr>
        <p:spPr>
          <a:xfrm>
            <a:off x="3791744" y="1782256"/>
            <a:ext cx="1983823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Target 2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 HUFS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(Pandora/MAX-DOAS)</a:t>
            </a:r>
            <a:endParaRPr kumimoji="1" lang="ko-KR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B702472F-549C-D799-83FA-C6F5EE96E865}"/>
              </a:ext>
            </a:extLst>
          </p:cNvPr>
          <p:cNvSpPr txBox="1"/>
          <p:nvPr/>
        </p:nvSpPr>
        <p:spPr>
          <a:xfrm>
            <a:off x="335360" y="1576447"/>
            <a:ext cx="1656184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Target 1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 Power plants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45A40C2C-FE93-EE45-344F-D6C318237010}"/>
              </a:ext>
            </a:extLst>
          </p:cNvPr>
          <p:cNvSpPr txBox="1"/>
          <p:nvPr/>
        </p:nvSpPr>
        <p:spPr>
          <a:xfrm>
            <a:off x="4313802" y="4070253"/>
            <a:ext cx="1281493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Target 3</a:t>
            </a: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 Livestock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36" name="그림 53" descr="야외, 하늘, 나무, 산이(가) 표시된 사진&#10;&#10;자동 생성된 설명">
            <a:extLst>
              <a:ext uri="{FF2B5EF4-FFF2-40B4-BE49-F238E27FC236}">
                <a16:creationId xmlns:a16="http://schemas.microsoft.com/office/drawing/2014/main" id="{ADE07ACC-3998-C778-068C-5AA10143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12708" r="3209"/>
          <a:stretch/>
        </p:blipFill>
        <p:spPr>
          <a:xfrm>
            <a:off x="2286910" y="5404740"/>
            <a:ext cx="2286270" cy="1364033"/>
          </a:xfrm>
          <a:prstGeom prst="rect">
            <a:avLst/>
          </a:prstGeom>
        </p:spPr>
      </p:pic>
      <p:sp>
        <p:nvSpPr>
          <p:cNvPr id="37" name="TextBox 54">
            <a:extLst>
              <a:ext uri="{FF2B5EF4-FFF2-40B4-BE49-F238E27FC236}">
                <a16:creationId xmlns:a16="http://schemas.microsoft.com/office/drawing/2014/main" id="{977095C2-AF29-EEAD-ECD6-7E74BAE25DBF}"/>
              </a:ext>
            </a:extLst>
          </p:cNvPr>
          <p:cNvSpPr txBox="1"/>
          <p:nvPr/>
        </p:nvSpPr>
        <p:spPr>
          <a:xfrm>
            <a:off x="2274572" y="5440425"/>
            <a:ext cx="1499010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MAX-DOAS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(2021.10~)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B1A87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38" name="그림 55" descr="야외, 하늘, 삼각대, 망원경이(가) 표시된 사진&#10;&#10;자동 생성된 설명">
            <a:extLst>
              <a:ext uri="{FF2B5EF4-FFF2-40B4-BE49-F238E27FC236}">
                <a16:creationId xmlns:a16="http://schemas.microsoft.com/office/drawing/2014/main" id="{2DE4AFD6-3E1B-709C-2124-CB80DC1580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17142" r="24601" b="8000"/>
          <a:stretch/>
        </p:blipFill>
        <p:spPr>
          <a:xfrm>
            <a:off x="4608729" y="4468127"/>
            <a:ext cx="1306922" cy="2300646"/>
          </a:xfrm>
          <a:prstGeom prst="rect">
            <a:avLst/>
          </a:prstGeom>
        </p:spPr>
      </p:pic>
      <p:sp>
        <p:nvSpPr>
          <p:cNvPr id="39" name="TextBox 56">
            <a:extLst>
              <a:ext uri="{FF2B5EF4-FFF2-40B4-BE49-F238E27FC236}">
                <a16:creationId xmlns:a16="http://schemas.microsoft.com/office/drawing/2014/main" id="{2BC088FF-0A47-0AF5-554D-397E4B1869F8}"/>
              </a:ext>
            </a:extLst>
          </p:cNvPr>
          <p:cNvSpPr txBox="1"/>
          <p:nvPr/>
        </p:nvSpPr>
        <p:spPr>
          <a:xfrm>
            <a:off x="4604213" y="4448593"/>
            <a:ext cx="1499010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Pandora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(2023.09~)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B1A87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40" name="그림 57">
            <a:extLst>
              <a:ext uri="{FF2B5EF4-FFF2-40B4-BE49-F238E27FC236}">
                <a16:creationId xmlns:a16="http://schemas.microsoft.com/office/drawing/2014/main" id="{A08A743F-7D0D-5731-E0E9-54ABA6A7B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575" y="4470762"/>
            <a:ext cx="2286271" cy="909746"/>
          </a:xfrm>
          <a:prstGeom prst="rect">
            <a:avLst/>
          </a:prstGeom>
        </p:spPr>
      </p:pic>
      <p:sp>
        <p:nvSpPr>
          <p:cNvPr id="41" name="TextBox 61">
            <a:extLst>
              <a:ext uri="{FF2B5EF4-FFF2-40B4-BE49-F238E27FC236}">
                <a16:creationId xmlns:a16="http://schemas.microsoft.com/office/drawing/2014/main" id="{B6AE126D-AEC4-0D59-D005-BA756BBEE8C9}"/>
              </a:ext>
            </a:extLst>
          </p:cNvPr>
          <p:cNvSpPr txBox="1"/>
          <p:nvPr/>
        </p:nvSpPr>
        <p:spPr>
          <a:xfrm>
            <a:off x="2292734" y="4468127"/>
            <a:ext cx="1599500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KingAir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B1A87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C90GT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22F601-8676-E06B-FBA2-88E6BAA34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62"/>
          <a:stretch/>
        </p:blipFill>
        <p:spPr>
          <a:xfrm>
            <a:off x="6744789" y="1021540"/>
            <a:ext cx="4234054" cy="568806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C51F2E-1EF8-B462-2E03-10BBDFFDD42F}"/>
              </a:ext>
            </a:extLst>
          </p:cNvPr>
          <p:cNvSpPr txBox="1"/>
          <p:nvPr/>
        </p:nvSpPr>
        <p:spPr>
          <a:xfrm>
            <a:off x="8861816" y="579055"/>
            <a:ext cx="319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ore-JP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Choi et al. in preparation, 2025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4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3110</TotalTime>
  <Words>1003</Words>
  <Application>Microsoft Office PowerPoint</Application>
  <PresentationFormat>ワイド画面</PresentationFormat>
  <Paragraphs>187</Paragraphs>
  <Slides>10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10</vt:i4>
      </vt:variant>
    </vt:vector>
  </HeadingPairs>
  <TitlesOfParts>
    <vt:vector size="20" baseType="lpstr">
      <vt:lpstr>Meiryo UI</vt:lpstr>
      <vt:lpstr>游ゴシック</vt:lpstr>
      <vt:lpstr>游ゴシック Light</vt:lpstr>
      <vt:lpstr>Arial</vt:lpstr>
      <vt:lpstr>Calibri</vt:lpstr>
      <vt:lpstr>Times New Roman</vt:lpstr>
      <vt:lpstr>Wingdings</vt:lpstr>
      <vt:lpstr>Office テーマ</vt:lpstr>
      <vt:lpstr>1_Office テーマ</vt:lpstr>
      <vt:lpstr>2_Office テーマ</vt:lpstr>
      <vt:lpstr>Progress with MAX-DOAS observations to  validate TROPOMI Collection 3 and GEMSv3 NO2 (TropVCD)</vt:lpstr>
      <vt:lpstr>Validation of TROPOMI Collection 03  and GEMSv3 NO2</vt:lpstr>
      <vt:lpstr>Improved MAX-DOAS retrieval: agreed better with co-located CAPS and Pandora</vt:lpstr>
      <vt:lpstr>GEMSv3 &amp; TROPOMI TropNO2VCD vs. iMAX-DOAS: Yokosuka</vt:lpstr>
      <vt:lpstr>PowerPoint プレゼンテーション</vt:lpstr>
      <vt:lpstr>Diurnal variation of GEMSv3 TropNO2VCD</vt:lpstr>
      <vt:lpstr>Aerosol shielding effect? </vt:lpstr>
      <vt:lpstr>TropNO2VCD midday decay rates in clean region (Cape Hedo, Autumn)</vt:lpstr>
      <vt:lpstr>Challenges: True NO2 profile shapes? MAX-DOAS vs. aircraft during ASIA-AQ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GEMS v1.0 (NO2, HCHO and O3) validation results from GnGval team</dc:title>
  <dc:creator>yugo</dc:creator>
  <cp:lastModifiedBy>金谷　有剛</cp:lastModifiedBy>
  <cp:revision>119</cp:revision>
  <dcterms:created xsi:type="dcterms:W3CDTF">2022-11-04T11:07:09Z</dcterms:created>
  <dcterms:modified xsi:type="dcterms:W3CDTF">2025-06-03T10:21:18Z</dcterms:modified>
</cp:coreProperties>
</file>