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3E259F24_69765B36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1042652964" r:id="rId3"/>
    <p:sldId id="1042652970" r:id="rId4"/>
    <p:sldId id="5026" r:id="rId5"/>
    <p:sldId id="258" r:id="rId6"/>
    <p:sldId id="286" r:id="rId7"/>
    <p:sldId id="287" r:id="rId8"/>
    <p:sldId id="1042652971" r:id="rId9"/>
    <p:sldId id="1042652966" r:id="rId10"/>
    <p:sldId id="10426529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F1D05E-220D-2656-FD06-B7F4DCAE938F}" name="Szykman, James J. (LARC-E303)[EPA/LaRC]" initials="SJJ(E" userId="S::jszykman@ndc.nasa.gov::58fccce6-2be3-4c0c-8569-5467e1f20f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3E259F24_69765B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490E4C-22F8-47C9-9B8E-481827D43483}" authorId="{D8F1D05E-220D-2656-FD06-B7F4DCAE938F}" created="2025-06-09T14:57:19.814">
    <pc:sldMkLst xmlns:pc="http://schemas.microsoft.com/office/powerpoint/2013/main/command">
      <pc:docMk/>
      <pc:sldMk cId="1769364278" sldId="1042652964"/>
    </pc:sldMkLst>
    <p188:txBody>
      <a:bodyPr/>
      <a:lstStyle/>
      <a:p>
        <a:r>
          <a:rPr lang="en-US"/>
          <a:t>Given this is CEOS AC-VC I suggest removing this slide and going right into the UCN. 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D5011-477D-4EF5-AEEC-CF11B75673E6}" type="datetimeFigureOut">
              <a:rPr lang="en-US" smtClean="0"/>
              <a:t>7/26/25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A2624-4458-4E84-89B4-1EF3D3B4C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5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63a3125f8_0_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600" rIns="93175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563a3125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866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63a3125f8_0_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600" rIns="93175" bIns="4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563a3125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37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Keep bullets tight; details live in the forthcoming review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4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practicality: steps are actionable starting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Close strong: call to action &amp;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DC7E-0A36-0FAB-C962-1DDF4F382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9FF0D-9D54-A782-471F-148808F8C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E55A-34A5-29C6-9BDB-B26B916B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6E222-2F8C-14D6-7187-C9B6A9C1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27767-B273-B63F-668E-8726717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3AD998-9E12-E877-B97E-8C49A576A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66309"/>
            <a:ext cx="12192000" cy="1191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A7A1DF-C25C-499E-AE14-4B7C4E7F2573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green and white logo&#10;&#10;AI-generated content may be incorrect.">
            <a:extLst>
              <a:ext uri="{FF2B5EF4-FFF2-40B4-BE49-F238E27FC236}">
                <a16:creationId xmlns:a16="http://schemas.microsoft.com/office/drawing/2014/main" id="{071F33D2-23F3-F6F5-34E4-B2D577BB0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93F40336-D5C0-FFC8-0ABE-FF599F7466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7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8A1C-3C09-C076-FF8D-91DBBFE4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EEF1D-EA3B-02F6-D345-FD2223973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17287-B0ED-F781-4AD3-829E7488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4B407-4228-8A53-FD7B-F2411EBB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E4CC6-356D-5FF4-57CC-2E5919DF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5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FAA89-7521-6359-BA61-B5BD71960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D29B1-51EA-60CD-84C2-64EF05ECF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8CCBD-5F2D-5899-9462-134D704CF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11AB6-056A-32D4-181D-7F5315B7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39526-0371-DAEA-AF2A-F7722892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14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D434-02CE-0023-F9F1-44A7EC4D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893A-137A-41F2-A37F-F9FC9EC18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9957D-9969-ADC8-1854-D3C35ACF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3EB7A-A5D4-03E3-6A27-7E32F6B3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826B3-9249-BCB3-15F7-CCEE595A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E6306-7A8B-C41B-BDA1-FDA2F4A17702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green and white logo&#10;&#10;AI-generated content may be incorrect.">
            <a:extLst>
              <a:ext uri="{FF2B5EF4-FFF2-40B4-BE49-F238E27FC236}">
                <a16:creationId xmlns:a16="http://schemas.microsoft.com/office/drawing/2014/main" id="{1D6A3CF5-015D-86DE-4D33-2FF00FA7D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111125BD-4A85-9DE6-9D58-3ED2DE01C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A42D-E4CA-0D22-E7E9-682BF249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834EE-CAE3-837F-65C5-647D2A33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7C3CC-12E6-EDDC-A786-F9E79B37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1808C-EFAB-9FD4-73EC-1EE4E4A9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95B7-80C4-8E83-2045-65172F4E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F1CDF-1B9C-E37D-7A53-170059BC2699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green and white logo&#10;&#10;AI-generated content may be incorrect.">
            <a:extLst>
              <a:ext uri="{FF2B5EF4-FFF2-40B4-BE49-F238E27FC236}">
                <a16:creationId xmlns:a16="http://schemas.microsoft.com/office/drawing/2014/main" id="{C1FA11D8-355D-1428-57E1-41C82734C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7CFE9FC0-3F79-F334-E0F5-2C6F988CE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6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839E-FC99-EB5A-E29D-B90F65E4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397C-CB43-E4F1-5D34-9495C0C0F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14866-9143-EE7E-5F2F-67C4BA47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6F971-8283-F17C-2825-F56E9BF5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17088-FA13-FB63-BF07-0C8C74AD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56F3B-6616-0717-1E46-A26678A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905A7-80AE-8B49-7A71-4B0EDB73B674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green and white logo&#10;&#10;AI-generated content may be incorrect.">
            <a:extLst>
              <a:ext uri="{FF2B5EF4-FFF2-40B4-BE49-F238E27FC236}">
                <a16:creationId xmlns:a16="http://schemas.microsoft.com/office/drawing/2014/main" id="{E332952A-9807-5EC5-00C3-6EAA66ABF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4EBC5EA-B562-40B5-4A20-257A86B06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8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EDC8-75EC-786C-3B0C-208D69DB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81CAA-6CF0-CB5E-9EFD-0E86B0F33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D1196-9DCC-667B-F56B-753299964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3AD94-8556-F66B-CCDE-8C42207F9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37ACC3-966B-A73B-9D00-16822E8E8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4C6B8-20A4-2D32-2A88-0DD70A0D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69F04-5455-43B3-6CA3-E7F46376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653313-9D8C-E8F7-0C31-8BC250D3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08214-E0EB-A134-EBC2-FE691F8FADEC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green and white logo&#10;&#10;AI-generated content may be incorrect.">
            <a:extLst>
              <a:ext uri="{FF2B5EF4-FFF2-40B4-BE49-F238E27FC236}">
                <a16:creationId xmlns:a16="http://schemas.microsoft.com/office/drawing/2014/main" id="{37EA1A22-5826-D30B-D33A-6FADD0E33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1240D3FA-910D-50EE-F44B-D3D09F0A6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4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44FB-1DB5-0B2C-10A8-C651EAA0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9CF26-28E9-3B90-49F3-73C64836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AB6B6-8E16-E0E1-CAE7-2EBA4E55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6FAAD-8EE4-9746-C80A-EACCAA6D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F5FE6-B473-B18E-F764-7A9CF22082B1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green and white logo&#10;&#10;AI-generated content may be incorrect.">
            <a:extLst>
              <a:ext uri="{FF2B5EF4-FFF2-40B4-BE49-F238E27FC236}">
                <a16:creationId xmlns:a16="http://schemas.microsoft.com/office/drawing/2014/main" id="{D2DED882-9CCA-998B-4D16-3EEC59648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454CE749-EEA4-3D1C-510B-EBFCF3AAE2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6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A89D5-EF1C-99B4-EA17-DB1BB3C5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BA30F-79AC-4381-9FC7-DD1FDA80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32851-E8B6-BD46-CE28-E2DCB974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D96A-57B8-0C85-76ED-1BD11FD791BD}"/>
              </a:ext>
            </a:extLst>
          </p:cNvPr>
          <p:cNvSpPr txBox="1"/>
          <p:nvPr userDrawn="1"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green and white logo&#10;&#10;AI-generated content may be incorrect.">
            <a:extLst>
              <a:ext uri="{FF2B5EF4-FFF2-40B4-BE49-F238E27FC236}">
                <a16:creationId xmlns:a16="http://schemas.microsoft.com/office/drawing/2014/main" id="{9448B0A7-5B11-9E85-3196-57608226F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2DECAC31-A6BF-ED67-5488-C2DB543241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5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F33A-F6C9-8811-1136-31722C31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5A9B-E7B1-C63C-5A77-BEC7789EF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A00F1-F2AE-CA5B-0189-3661C3996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50E81-56D6-4B80-8D22-A9F1D150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4C740-AA42-B6E6-D176-A04FC8EB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8212D-6C7A-1536-1E9B-03B90EA7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0087-0CD2-D2B8-44A2-E879E4FC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34D79-6D29-C1A2-16FD-04207B5BA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8782F-AD63-EC17-1BAA-D322FC35E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5C874-2B87-EEF9-2385-1B8B12B9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78370-52D2-4FB1-D418-3B74C5A4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760ED-0166-08CD-2098-EFB8194A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8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2B5A4-DAF7-44B6-4BDC-6C470BA8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AD012-2669-E5A3-6B80-B4E460154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403E9-D363-D58A-2346-C7493F29B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F785C-125E-4184-BFC5-4E98251A75C5}" type="datetimeFigureOut">
              <a:rPr lang="en-US" smtClean="0"/>
              <a:t>7/26/25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9ACA-542B-5A61-9A56-FE1165A88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0234D-0AF2-C497-C508-0A29E9E3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FC9266-1036-4290-A1BC-5CF038BDCC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3F488777-F924-68EB-F366-6217CC66921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291" y="104084"/>
            <a:ext cx="2182984" cy="1124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4F4945-CD0D-A936-94D9-40EB2451DF9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666309"/>
            <a:ext cx="12192000" cy="11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3E259F24_69765B3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hyperlink" Target="https://ucn.cas.hamptonu.ed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3.jpg"/><Relationship Id="rId5" Type="http://schemas.openxmlformats.org/officeDocument/2006/relationships/image" Target="../media/image7.jpeg"/><Relationship Id="rId10" Type="http://schemas.openxmlformats.org/officeDocument/2006/relationships/hyperlink" Target="https://ucn.cas.hamptonu.edu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5531-3953-FC11-71E6-1F24A1A1F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775" y="1401010"/>
            <a:ext cx="10607040" cy="14033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600" b="1" dirty="0">
                <a:solidFill>
                  <a:srgbClr val="285398"/>
                </a:solidFill>
                <a:highlight>
                  <a:srgbClr val="FFFFFF"/>
                </a:highlight>
              </a:rPr>
              <a:t>Validating Satellite Aerosol‑Layer Height with the Unified Ceilometer Network</a:t>
            </a:r>
            <a:endParaRPr lang="en-US" sz="3600" b="1" dirty="0">
              <a:solidFill>
                <a:srgbClr val="2853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385929-AD3B-9C0F-6DA7-D5B7B5E98249}"/>
              </a:ext>
            </a:extLst>
          </p:cNvPr>
          <p:cNvSpPr txBox="1"/>
          <p:nvPr/>
        </p:nvSpPr>
        <p:spPr>
          <a:xfrm>
            <a:off x="3272589" y="29450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CEOS ACVC‑21 ALH Panel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E9EF7-0EC5-69C7-1B49-917B2188A477}"/>
              </a:ext>
            </a:extLst>
          </p:cNvPr>
          <p:cNvSpPr txBox="1"/>
          <p:nvPr/>
        </p:nvSpPr>
        <p:spPr>
          <a:xfrm>
            <a:off x="3048000" y="3429000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Ruben Delgado</a:t>
            </a:r>
            <a:br>
              <a:rPr lang="en-US" dirty="0"/>
            </a:br>
            <a:r>
              <a:rPr lang="en-US" dirty="0"/>
              <a:t>Center for Atmospheric Sciences</a:t>
            </a:r>
          </a:p>
          <a:p>
            <a:pPr algn="ctr"/>
            <a:r>
              <a:rPr lang="en-US" dirty="0"/>
              <a:t>Hampton University, Hampton, VA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James Szykman</a:t>
            </a:r>
          </a:p>
          <a:p>
            <a:pPr algn="ctr"/>
            <a:r>
              <a:rPr lang="en-US" dirty="0"/>
              <a:t>Center For Environmental Measurements and Modeling​</a:t>
            </a:r>
          </a:p>
          <a:p>
            <a:pPr algn="ctr"/>
            <a:r>
              <a:rPr lang="en-US" dirty="0"/>
              <a:t>U.S. EPA Office of Research and Development, RTP NC USA​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9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65125"/>
            <a:ext cx="10515600" cy="1325563"/>
          </a:xfrm>
        </p:spPr>
        <p:txBody>
          <a:bodyPr>
            <a:normAutofit/>
          </a:bodyPr>
          <a:lstStyle/>
          <a:p>
            <a:r>
              <a:rPr sz="3600" b="1" dirty="0">
                <a:solidFill>
                  <a:srgbClr val="285398"/>
                </a:solidFill>
              </a:rPr>
              <a:t>Path Forward &amp; Take‑Aways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Standardize: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ALH algorithm and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QC recipe across UCN.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Synergize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UCN–satellite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-field campaign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IOPs during extreme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events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Share: real‑time open matchup service under CEOS AC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umbrella</a:t>
            </a:r>
            <a:r>
              <a:rPr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“UCN offers an immediately actionable, community‑owned platform to close the satellite ALH validation gap.”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E064-9241-B82A-FBB1-AA562763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841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5398"/>
                </a:solidFill>
              </a:rPr>
              <a:t>Why ALH Validation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C679B-84F4-64BD-7D40-9A248F85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ALH drives radiative forcing, air‑quality exposure, and data assimilation accuracy.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Satellite ALH suffers from cloud/aerosol confusion and scene‑dependent biases.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Surface‑based truth is the missing link for algorithm tuning and validation of satellite data products.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UCN offers continuous vertical profiling to close this gap.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642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F76F42-32CA-4C65-AAA4-0DC7AD14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362444"/>
            <a:ext cx="7826588" cy="73183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2853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Unified Ceilometer Network (UCN)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CAD8F-C7C2-0188-198B-3FD272CA9D5D}"/>
              </a:ext>
            </a:extLst>
          </p:cNvPr>
          <p:cNvSpPr txBox="1"/>
          <p:nvPr/>
        </p:nvSpPr>
        <p:spPr>
          <a:xfrm>
            <a:off x="274785" y="1098636"/>
            <a:ext cx="8079083" cy="537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8150" indent="-2857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Collaboration between Hampton University, EPA, NASA, NOAA, DOD, state and local agencies, and academia.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Network of ceilometers from U.S. Air Quality Network (~72 sites) and Academic Institutions.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Data archive of ceilometer attenuated backscatter profiles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</a:rPr>
              <a:t>β(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z); a subset of sites date back to 2001.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Near real-time data processing (MLH, NBL, residual layer (RL), aerosol layers) (Caicedo et al. 2020). </a:t>
            </a:r>
          </a:p>
          <a:p>
            <a:pPr marL="5143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6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Google Shape;157;p8">
            <a:extLst>
              <a:ext uri="{FF2B5EF4-FFF2-40B4-BE49-F238E27FC236}">
                <a16:creationId xmlns:a16="http://schemas.microsoft.com/office/drawing/2014/main" id="{3CA8AB7F-94D2-2ED3-C624-0F8C084CFE67}"/>
              </a:ext>
            </a:extLst>
          </p:cNvPr>
          <p:cNvSpPr txBox="1"/>
          <p:nvPr/>
        </p:nvSpPr>
        <p:spPr>
          <a:xfrm>
            <a:off x="8537612" y="2466259"/>
            <a:ext cx="25925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/>
            <a:r>
              <a:rPr lang="en-US" sz="20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EPA PAMS/NCORE Sites</a:t>
            </a:r>
            <a:endParaRPr sz="2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294692-74F3-310B-BE01-EE1FCCC54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868" y="1856955"/>
            <a:ext cx="3669678" cy="2774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572C64-81E5-593B-884A-688878A65DA4}"/>
              </a:ext>
            </a:extLst>
          </p:cNvPr>
          <p:cNvSpPr txBox="1"/>
          <p:nvPr/>
        </p:nvSpPr>
        <p:spPr>
          <a:xfrm>
            <a:off x="8148100" y="4749864"/>
            <a:ext cx="3875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585" indent="275202">
              <a:spcBef>
                <a:spcPts val="219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https://ucn.cas.hamptonu.edu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C176F-229B-EE16-85BE-3FF728D1DFD8}"/>
              </a:ext>
            </a:extLst>
          </p:cNvPr>
          <p:cNvSpPr txBox="1"/>
          <p:nvPr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A green and white logo&#10;&#10;AI-generated content may be incorrect.">
            <a:extLst>
              <a:ext uri="{FF2B5EF4-FFF2-40B4-BE49-F238E27FC236}">
                <a16:creationId xmlns:a16="http://schemas.microsoft.com/office/drawing/2014/main" id="{BB6F7F7F-3ADE-7EBF-B570-8EA3008C6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53D229E4-A944-6C4A-6471-69E1A1C4BA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3DD564-5906-F6D2-47E3-B5B6251B70B5}"/>
              </a:ext>
            </a:extLst>
          </p:cNvPr>
          <p:cNvGrpSpPr/>
          <p:nvPr/>
        </p:nvGrpSpPr>
        <p:grpSpPr>
          <a:xfrm>
            <a:off x="912694" y="8369553"/>
            <a:ext cx="8954832" cy="3090722"/>
            <a:chOff x="12731846" y="11767484"/>
            <a:chExt cx="7309298" cy="24640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D33303-453D-D002-1C96-672E09B96B70}"/>
                </a:ext>
              </a:extLst>
            </p:cNvPr>
            <p:cNvGrpSpPr/>
            <p:nvPr/>
          </p:nvGrpSpPr>
          <p:grpSpPr>
            <a:xfrm>
              <a:off x="15034872" y="11767484"/>
              <a:ext cx="5006272" cy="2464064"/>
              <a:chOff x="12974159" y="11720452"/>
              <a:chExt cx="5006272" cy="2464064"/>
            </a:xfrm>
          </p:grpSpPr>
          <p:pic>
            <p:nvPicPr>
              <p:cNvPr id="8" name="Picture 2" descr="https://lh7-us.googleusercontent.com/TcUpPv2hG84mls5ZxxGheLG93J-Gx_VqISHOjCHZBHXcVf1PvDXqKfCxpS7WPclhHU14MD9OU7x5GH5m0im4FZWL9ME0cJ_MrHkM4P2Q7p9NvkftJynufD8ouUHOfSUPrdyvfKkoiLDzsat8jbQK5w=s2048">
                <a:extLst>
                  <a:ext uri="{FF2B5EF4-FFF2-40B4-BE49-F238E27FC236}">
                    <a16:creationId xmlns:a16="http://schemas.microsoft.com/office/drawing/2014/main" id="{C3FC5594-6F0E-E303-9D71-3FAD85CAA2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4159" y="11720452"/>
                <a:ext cx="2082912" cy="246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EE4471E-E012-CACD-8AAE-B4B9AFBB4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70152" y="11725924"/>
                <a:ext cx="1505139" cy="245859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9A0B30E-475B-D5CD-07CD-A670B0510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75292" y="11725924"/>
                <a:ext cx="1505139" cy="245511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F4390E-EB14-4313-2F57-27DD6A17082A}"/>
                </a:ext>
              </a:extLst>
            </p:cNvPr>
            <p:cNvGrpSpPr/>
            <p:nvPr/>
          </p:nvGrpSpPr>
          <p:grpSpPr>
            <a:xfrm>
              <a:off x="12731846" y="11772956"/>
              <a:ext cx="2430344" cy="2455118"/>
              <a:chOff x="2691946" y="1786240"/>
              <a:chExt cx="7732427" cy="4813812"/>
            </a:xfrm>
          </p:grpSpPr>
          <p:pic>
            <p:nvPicPr>
              <p:cNvPr id="6" name="Google Shape;453;p4">
                <a:extLst>
                  <a:ext uri="{FF2B5EF4-FFF2-40B4-BE49-F238E27FC236}">
                    <a16:creationId xmlns:a16="http://schemas.microsoft.com/office/drawing/2014/main" id="{298843B6-B4BA-FC45-C55A-F1C382E06734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522267" y="1786240"/>
                <a:ext cx="3902106" cy="48138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Google Shape;454;p4">
                <a:extLst>
                  <a:ext uri="{FF2B5EF4-FFF2-40B4-BE49-F238E27FC236}">
                    <a16:creationId xmlns:a16="http://schemas.microsoft.com/office/drawing/2014/main" id="{E71654D1-BB8E-94CB-88CB-BD47788FB0C2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691945" y="1786240"/>
                <a:ext cx="3830322" cy="48138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4" name="Picture 2" descr="Research Transition Funnel">
            <a:extLst>
              <a:ext uri="{FF2B5EF4-FFF2-40B4-BE49-F238E27FC236}">
                <a16:creationId xmlns:a16="http://schemas.microsoft.com/office/drawing/2014/main" id="{36EF9524-094F-504A-94A0-BB3831C5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2" y="3730207"/>
            <a:ext cx="2107919" cy="22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0B426-6400-43D3-7DB7-16CEB56FF704}"/>
              </a:ext>
            </a:extLst>
          </p:cNvPr>
          <p:cNvSpPr txBox="1"/>
          <p:nvPr/>
        </p:nvSpPr>
        <p:spPr>
          <a:xfrm>
            <a:off x="2676545" y="4125561"/>
            <a:ext cx="46671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3F3F3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Readiness Level 8: Prototype Functionality</a:t>
            </a:r>
          </a:p>
          <a:p>
            <a:pPr algn="ctr"/>
            <a:endParaRPr lang="en-US" sz="800" b="1" i="0" dirty="0">
              <a:solidFill>
                <a:srgbClr val="3F3F3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Prototype system, process, product, service or tool demonstrated in an operational or other relevant environment (functionality demonstrated in near-real world environment; subsystem components fully integrated into system).</a:t>
            </a:r>
          </a:p>
          <a:p>
            <a:pPr algn="ctr"/>
            <a:br>
              <a:rPr lang="en-US" sz="1400" b="0" i="0" dirty="0">
                <a:solidFill>
                  <a:srgbClr val="3F3F3F"/>
                </a:solidFill>
                <a:effectLst/>
                <a:latin typeface="Roboto" panose="02000000000000000000" pitchFamily="2" charset="0"/>
              </a:rPr>
            </a:br>
            <a:endParaRPr lang="en-US" sz="1400" dirty="0"/>
          </a:p>
        </p:txBody>
      </p:sp>
      <p:sp>
        <p:nvSpPr>
          <p:cNvPr id="2" name="Google Shape;157;p8">
            <a:extLst>
              <a:ext uri="{FF2B5EF4-FFF2-40B4-BE49-F238E27FC236}">
                <a16:creationId xmlns:a16="http://schemas.microsoft.com/office/drawing/2014/main" id="{3CA8AB7F-94D2-2ED3-C624-0F8C084CFE67}"/>
              </a:ext>
            </a:extLst>
          </p:cNvPr>
          <p:cNvSpPr txBox="1"/>
          <p:nvPr/>
        </p:nvSpPr>
        <p:spPr>
          <a:xfrm>
            <a:off x="8537612" y="2466259"/>
            <a:ext cx="25925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1219170"/>
            <a:r>
              <a:rPr lang="en-US" sz="20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EPA PAMS/NCORE Sites</a:t>
            </a:r>
            <a:endParaRPr sz="2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294692-74F3-310B-BE01-EE1FCCC546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3868" y="1856955"/>
            <a:ext cx="3669678" cy="2774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572C64-81E5-593B-884A-688878A65DA4}"/>
              </a:ext>
            </a:extLst>
          </p:cNvPr>
          <p:cNvSpPr txBox="1"/>
          <p:nvPr/>
        </p:nvSpPr>
        <p:spPr>
          <a:xfrm>
            <a:off x="8148100" y="4749864"/>
            <a:ext cx="3875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0585" indent="275202">
              <a:spcBef>
                <a:spcPts val="219"/>
              </a:spcBef>
            </a:pPr>
            <a:r>
              <a:rPr lang="en-US" sz="2000" b="1" dirty="0">
                <a:solidFill>
                  <a:srgbClr val="FF0000"/>
                </a:solidFill>
                <a:latin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https://ucn.cas.hamptonu.edu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C176F-229B-EE16-85BE-3FF728D1DFD8}"/>
              </a:ext>
            </a:extLst>
          </p:cNvPr>
          <p:cNvSpPr txBox="1"/>
          <p:nvPr/>
        </p:nvSpPr>
        <p:spPr>
          <a:xfrm>
            <a:off x="9468635" y="0"/>
            <a:ext cx="2628290" cy="132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A green and white logo&#10;&#10;AI-generated content may be incorrect.">
            <a:extLst>
              <a:ext uri="{FF2B5EF4-FFF2-40B4-BE49-F238E27FC236}">
                <a16:creationId xmlns:a16="http://schemas.microsoft.com/office/drawing/2014/main" id="{BB6F7F7F-3ADE-7EBF-B570-8EA3008C6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61689"/>
            <a:ext cx="1353555" cy="415653"/>
          </a:xfrm>
          <a:prstGeom prst="rect">
            <a:avLst/>
          </a:prstGeom>
        </p:spPr>
      </p:pic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53D229E4-A944-6C4A-6471-69E1A1C4B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25" y="166574"/>
            <a:ext cx="1564257" cy="805882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4BA0C48-5F48-4CD4-FAE9-DE050AC79526}"/>
              </a:ext>
            </a:extLst>
          </p:cNvPr>
          <p:cNvSpPr txBox="1">
            <a:spLocks/>
          </p:cNvSpPr>
          <p:nvPr/>
        </p:nvSpPr>
        <p:spPr>
          <a:xfrm>
            <a:off x="614813" y="907451"/>
            <a:ext cx="7654892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Ceilometers (Vaisala and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Lufft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across CONUS; harmonized ingest at NOAA/NESDIS.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temporal and vertical resolution; hourly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QC’d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MLH + candidate ALH outputs.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Advantages: 24/7 sampling, co‑locations with AERONET and state air quality monitoring stations, open API access.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AFF8DF1-45F4-9D7E-4CBB-DF5E2DE8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49" y="387936"/>
            <a:ext cx="7946719" cy="550733"/>
          </a:xfrm>
        </p:spPr>
        <p:txBody>
          <a:bodyPr>
            <a:normAutofit fontScale="90000"/>
          </a:bodyPr>
          <a:lstStyle/>
          <a:p>
            <a:r>
              <a:rPr sz="3600" b="1" dirty="0">
                <a:solidFill>
                  <a:srgbClr val="285398"/>
                </a:solidFill>
              </a:rPr>
              <a:t>UCN: Ready‑Made Validation Backbone</a:t>
            </a:r>
          </a:p>
        </p:txBody>
      </p:sp>
    </p:spTree>
    <p:extLst>
      <p:ext uri="{BB962C8B-B14F-4D97-AF65-F5344CB8AC3E}">
        <p14:creationId xmlns:p14="http://schemas.microsoft.com/office/powerpoint/2010/main" val="303286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31800"/>
            <a:ext cx="10515600" cy="1325563"/>
          </a:xfrm>
        </p:spPr>
        <p:txBody>
          <a:bodyPr>
            <a:normAutofit/>
          </a:bodyPr>
          <a:lstStyle/>
          <a:p>
            <a:r>
              <a:rPr sz="3600" b="1" dirty="0">
                <a:solidFill>
                  <a:srgbClr val="285398"/>
                </a:solidFill>
              </a:rPr>
              <a:t>Current Retrieval State‑of‑Play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CAB9CD-F537-D09D-7646-78968A6739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2950" y="1690688"/>
            <a:ext cx="102501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Gradient/inflection, wavelet‑transform, and idealized‑fit algorithms dominate in operational ceilometer processing.</a:t>
            </a: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Emerging ML models (Random Forest, CNN) handle multilayer and noisy scenes but still lack broad validation datasets.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Satellite products: CALIOP v4, S5P/TROPOMI ALH, TEMPO early‑release layer heights—accuracy typically ±500 m to &gt;1 km over land.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2169" y="1053559"/>
            <a:ext cx="4395600" cy="311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6624" y="1196930"/>
            <a:ext cx="2966025" cy="2869909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64"/>
          <p:cNvSpPr txBox="1"/>
          <p:nvPr/>
        </p:nvSpPr>
        <p:spPr>
          <a:xfrm>
            <a:off x="552861" y="474394"/>
            <a:ext cx="9054908" cy="537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285398"/>
                </a:solidFill>
                <a:latin typeface="Calibri"/>
                <a:ea typeface="Calibri"/>
                <a:cs typeface="Calibri"/>
                <a:sym typeface="Calibri"/>
              </a:rPr>
              <a:t>UCN Aerosol Layer Height</a:t>
            </a:r>
            <a:endParaRPr sz="3600" b="1" dirty="0">
              <a:solidFill>
                <a:srgbClr val="2853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64"/>
          <p:cNvSpPr txBox="1"/>
          <p:nvPr/>
        </p:nvSpPr>
        <p:spPr>
          <a:xfrm>
            <a:off x="1459832" y="4194243"/>
            <a:ext cx="8206368" cy="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Sites Denser in Urban Corridors due to connection with EPA Photochemical Assessment Monitoring Stations.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Smoke transport within PBL observed by ceilometers network supplementing  GOES-16/ABI AOD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Huff et al. 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https://doi.org/10.1175/JTECH-D-20-0162.1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5"/>
          <p:cNvSpPr txBox="1"/>
          <p:nvPr/>
        </p:nvSpPr>
        <p:spPr>
          <a:xfrm>
            <a:off x="219165" y="393372"/>
            <a:ext cx="894366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285398"/>
                </a:solidFill>
                <a:latin typeface="Calibri"/>
                <a:ea typeface="Calibri"/>
                <a:cs typeface="Calibri"/>
                <a:sym typeface="Calibri"/>
              </a:rPr>
              <a:t>Illustrative Case Study: UCN vs TROPOMI ALH</a:t>
            </a:r>
            <a:endParaRPr sz="3600" dirty="0">
              <a:solidFill>
                <a:srgbClr val="285398"/>
              </a:solidFill>
            </a:endParaRPr>
          </a:p>
        </p:txBody>
      </p:sp>
      <p:grpSp>
        <p:nvGrpSpPr>
          <p:cNvPr id="517" name="Google Shape;517;p65"/>
          <p:cNvGrpSpPr/>
          <p:nvPr/>
        </p:nvGrpSpPr>
        <p:grpSpPr>
          <a:xfrm>
            <a:off x="382738" y="1110805"/>
            <a:ext cx="11263018" cy="4941382"/>
            <a:chOff x="79899" y="1347562"/>
            <a:chExt cx="11263018" cy="4941382"/>
          </a:xfrm>
        </p:grpSpPr>
        <p:pic>
          <p:nvPicPr>
            <p:cNvPr id="518" name="Google Shape;518;p65"/>
            <p:cNvPicPr preferRelativeResize="0"/>
            <p:nvPr/>
          </p:nvPicPr>
          <p:blipFill rotWithShape="1">
            <a:blip r:embed="rId3">
              <a:alphaModFix/>
            </a:blip>
            <a:srcRect b="26786"/>
            <a:stretch/>
          </p:blipFill>
          <p:spPr>
            <a:xfrm>
              <a:off x="2547247" y="3666452"/>
              <a:ext cx="7097507" cy="2149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65" descr="Graphical user interface&#10;&#10;Description automatically generated with medium confidenc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10870" y="1347562"/>
              <a:ext cx="2650823" cy="2322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65" descr="Graphical user interface&#10;&#10;Description automatically generated with medium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61694" y="1435511"/>
              <a:ext cx="2972527" cy="2234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65" descr="Graphical user interface&#10;&#10;Description automatically generated with medium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68310" y="1435511"/>
              <a:ext cx="2783357" cy="24055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2" name="Google Shape;522;p65"/>
            <p:cNvSpPr txBox="1"/>
            <p:nvPr/>
          </p:nvSpPr>
          <p:spPr>
            <a:xfrm>
              <a:off x="552997" y="5786411"/>
              <a:ext cx="10789920" cy="502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33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UCN site in Konza Prairie, Kansas (EPA Region 7: 39.1022°N, 96.6096°W Bottom a-b) captured the evolution of the smoke plume transport. Ceilometer planetary boundary layer heights were calculated at the times of TROPOMI measurements and contrasted against TROPOMI ALH (Top a-c).</a:t>
              </a:r>
              <a:endParaRPr dirty="0"/>
            </a:p>
          </p:txBody>
        </p:sp>
        <p:cxnSp>
          <p:nvCxnSpPr>
            <p:cNvPr id="523" name="Google Shape;523;p65"/>
            <p:cNvCxnSpPr/>
            <p:nvPr/>
          </p:nvCxnSpPr>
          <p:spPr>
            <a:xfrm>
              <a:off x="3172823" y="2508660"/>
              <a:ext cx="1171159" cy="2129235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24" name="Google Shape;524;p65"/>
            <p:cNvCxnSpPr/>
            <p:nvPr/>
          </p:nvCxnSpPr>
          <p:spPr>
            <a:xfrm>
              <a:off x="6073893" y="2675853"/>
              <a:ext cx="1171159" cy="1757291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25" name="Google Shape;525;p65"/>
            <p:cNvCxnSpPr/>
            <p:nvPr/>
          </p:nvCxnSpPr>
          <p:spPr>
            <a:xfrm flipH="1">
              <a:off x="7848022" y="2637161"/>
              <a:ext cx="1168580" cy="2735977"/>
            </a:xfrm>
            <a:prstGeom prst="straightConnector1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27" name="Google Shape;527;p65"/>
            <p:cNvSpPr txBox="1"/>
            <p:nvPr/>
          </p:nvSpPr>
          <p:spPr>
            <a:xfrm>
              <a:off x="79899" y="1836766"/>
              <a:ext cx="1860434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TROPOMI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Aerosol Layer Heights</a:t>
              </a:r>
              <a:endParaRPr/>
            </a:p>
          </p:txBody>
        </p:sp>
        <p:sp>
          <p:nvSpPr>
            <p:cNvPr id="528" name="Google Shape;528;p65"/>
            <p:cNvSpPr txBox="1"/>
            <p:nvPr/>
          </p:nvSpPr>
          <p:spPr>
            <a:xfrm>
              <a:off x="79899" y="4076293"/>
              <a:ext cx="246477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U.S. Region 7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CL51 at Konza Prairie Site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5"/>
          <p:cNvSpPr txBox="1"/>
          <p:nvPr/>
        </p:nvSpPr>
        <p:spPr>
          <a:xfrm>
            <a:off x="219165" y="393372"/>
            <a:ext cx="894366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285398"/>
                </a:solidFill>
                <a:latin typeface="Calibri"/>
                <a:ea typeface="Calibri"/>
                <a:cs typeface="Calibri"/>
                <a:sym typeface="Calibri"/>
              </a:rPr>
              <a:t>Illustrative Case Study: UCN vs TEMPO ALH</a:t>
            </a:r>
            <a:endParaRPr sz="3600" dirty="0">
              <a:solidFill>
                <a:srgbClr val="285398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863ACA-281D-13A5-C7E0-FCB3A3023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440" y="2533807"/>
            <a:ext cx="3888208" cy="2912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D7C81-C724-715C-2AC8-757632310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33" y="2444236"/>
            <a:ext cx="4624421" cy="2903136"/>
          </a:xfrm>
          <a:prstGeom prst="rect">
            <a:avLst/>
          </a:prstGeom>
        </p:spPr>
      </p:pic>
      <p:sp>
        <p:nvSpPr>
          <p:cNvPr id="4" name="Google Shape;225;p26">
            <a:extLst>
              <a:ext uri="{FF2B5EF4-FFF2-40B4-BE49-F238E27FC236}">
                <a16:creationId xmlns:a16="http://schemas.microsoft.com/office/drawing/2014/main" id="{291AC013-A279-F4C4-0744-DC6528A5FF64}"/>
              </a:ext>
            </a:extLst>
          </p:cNvPr>
          <p:cNvSpPr txBox="1"/>
          <p:nvPr/>
        </p:nvSpPr>
        <p:spPr>
          <a:xfrm>
            <a:off x="1750286" y="3244354"/>
            <a:ext cx="1906468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Smoke plume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24;p26">
            <a:extLst>
              <a:ext uri="{FF2B5EF4-FFF2-40B4-BE49-F238E27FC236}">
                <a16:creationId xmlns:a16="http://schemas.microsoft.com/office/drawing/2014/main" id="{96360BD3-0E17-9CF1-63B7-049615D5B73F}"/>
              </a:ext>
            </a:extLst>
          </p:cNvPr>
          <p:cNvSpPr txBox="1"/>
          <p:nvPr/>
        </p:nvSpPr>
        <p:spPr>
          <a:xfrm>
            <a:off x="798677" y="1416319"/>
            <a:ext cx="1101740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UCN ceilometer from Cleveland, OH (PAMS) shows smoke mixed down to the boundary layer by ~18:30 UTC; correlates with aerosol layer height from TEMPO Scan 10</a:t>
            </a:r>
            <a:endParaRPr sz="2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226;p26">
            <a:extLst>
              <a:ext uri="{FF2B5EF4-FFF2-40B4-BE49-F238E27FC236}">
                <a16:creationId xmlns:a16="http://schemas.microsoft.com/office/drawing/2014/main" id="{66A5B255-BBAD-2369-5961-364A8777D5E5}"/>
              </a:ext>
            </a:extLst>
          </p:cNvPr>
          <p:cNvCxnSpPr>
            <a:cxnSpLocks/>
          </p:cNvCxnSpPr>
          <p:nvPr/>
        </p:nvCxnSpPr>
        <p:spPr>
          <a:xfrm>
            <a:off x="3656754" y="3529679"/>
            <a:ext cx="4477924" cy="83966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0E574FB-CF4D-7F38-BAE5-7F1083AF4C93}"/>
              </a:ext>
            </a:extLst>
          </p:cNvPr>
          <p:cNvSpPr txBox="1"/>
          <p:nvPr/>
        </p:nvSpPr>
        <p:spPr>
          <a:xfrm>
            <a:off x="8903367" y="5275529"/>
            <a:ext cx="2430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TEMPO AHL NOAA/NESDIS</a:t>
            </a:r>
          </a:p>
        </p:txBody>
      </p:sp>
    </p:spTree>
    <p:extLst>
      <p:ext uri="{BB962C8B-B14F-4D97-AF65-F5344CB8AC3E}">
        <p14:creationId xmlns:p14="http://schemas.microsoft.com/office/powerpoint/2010/main" val="559894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600" b="1" dirty="0">
                <a:solidFill>
                  <a:srgbClr val="285398"/>
                </a:solidFill>
              </a:rPr>
              <a:t>Proposed Validation Framework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8FE8B0-8E5A-C4AD-A45C-F2B8E0CF2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45730"/>
              </p:ext>
            </p:extLst>
          </p:nvPr>
        </p:nvGraphicFramePr>
        <p:xfrm>
          <a:off x="838200" y="1580647"/>
          <a:ext cx="10515600" cy="42062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45112937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6828891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062995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132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Collocation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±30 min / 25 km satellite–ceilometer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balances temporal drift vs. sample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883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Vertical Metric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000"/>
                        <a:t>Δ</a:t>
                      </a:r>
                      <a:r>
                        <a:rPr lang="en-US" sz="2000"/>
                        <a:t>z = z_sat – z_UCN (bias, RMSE, hit‑rate)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simple, interpretable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909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Uncertainty Stratification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AOD, cloud fraction, surface 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diagnose scene dependence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944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Multi‑sensor Fusion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Pair UCN with Raman/DIAL lidars (HU, </a:t>
                      </a:r>
                      <a:r>
                        <a:rPr lang="en-US" sz="2000" dirty="0" err="1"/>
                        <a:t>LaRC</a:t>
                      </a:r>
                      <a:r>
                        <a:rPr lang="en-US" sz="2000" dirty="0"/>
                        <a:t>), aircraft (e.g., AEROMMA)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anchor high layers &amp; free‑troposphere smoke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168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/>
                        <a:t>Open Evaluation Portal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GitHub workflows; daily matchup plots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transparency, community feedback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705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771</Words>
  <Application>Microsoft Macintosh PowerPoint</Application>
  <PresentationFormat>ワイド画面</PresentationFormat>
  <Paragraphs>91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Roboto</vt:lpstr>
      <vt:lpstr>Office Theme</vt:lpstr>
      <vt:lpstr>Validating Satellite Aerosol‑Layer Height with the Unified Ceilometer Network</vt:lpstr>
      <vt:lpstr>Why ALH Validation Matters</vt:lpstr>
      <vt:lpstr>Unified Ceilometer Network (UCN)</vt:lpstr>
      <vt:lpstr>UCN: Ready‑Made Validation Backbone</vt:lpstr>
      <vt:lpstr>Current Retrieval State‑of‑Play</vt:lpstr>
      <vt:lpstr>PowerPoint プレゼンテーション</vt:lpstr>
      <vt:lpstr>PowerPoint プレゼンテーション</vt:lpstr>
      <vt:lpstr>PowerPoint プレゼンテーション</vt:lpstr>
      <vt:lpstr>Proposed Validation Framework</vt:lpstr>
      <vt:lpstr>Path Forward &amp; Take‑Aways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Validating Satellite Aerosol‑Layer Height with the Unified Ceilometer Network</dc:title>
  <dc:creator>DELGADO RUBEN</dc:creator>
  <cp:lastModifiedBy>Hiroshi TANIMOTO</cp:lastModifiedBy>
  <cp:revision>35</cp:revision>
  <dcterms:created xsi:type="dcterms:W3CDTF">2025-03-28T02:32:25Z</dcterms:created>
  <dcterms:modified xsi:type="dcterms:W3CDTF">2025-07-26T08:12:16Z</dcterms:modified>
</cp:coreProperties>
</file>