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Play" pitchFamily="2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gBrEx18E4l3A5vP9KTEyxZQaGV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510779-5771-4C0F-908D-F440FD7D390F}">
  <a:tblStyle styleId="{45510779-5771-4C0F-908D-F440FD7D39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107"/>
    <p:restoredTop sz="94658"/>
  </p:normalViewPr>
  <p:slideViewPr>
    <p:cSldViewPr snapToGrid="0">
      <p:cViewPr varScale="1">
        <p:scale>
          <a:sx n="80" d="100"/>
          <a:sy n="80" d="100"/>
        </p:scale>
        <p:origin x="920" y="200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V1&gt;v2 , surface reflectance updated, but cloud contamination ; bias and rmse increase </a:t>
            </a:r>
            <a:endParaRPr/>
          </a:p>
        </p:txBody>
      </p:sp>
      <p:sp>
        <p:nvSpPr>
          <p:cNvPr id="226" name="Google Shape;226;p1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Lufft CHM15k Ceilometer &amp; Vaisala Ceilometer)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5" name="Google Shape;2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79" name="Google Shape;2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8" name="Google Shape;328;p1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ctrTitle"/>
          </p:nvPr>
        </p:nvSpPr>
        <p:spPr>
          <a:xfrm>
            <a:off x="1371600" y="1683544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1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2"/>
          <p:cNvSpPr txBox="1">
            <a:spLocks noGrp="1"/>
          </p:cNvSpPr>
          <p:nvPr>
            <p:ph type="title"/>
          </p:nvPr>
        </p:nvSpPr>
        <p:spPr>
          <a:xfrm rot="5400000">
            <a:off x="10700148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2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2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2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2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4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 txBox="1">
            <a:spLocks noGrp="1"/>
          </p:cNvSpPr>
          <p:nvPr>
            <p:ph type="body" idx="1"/>
          </p:nvPr>
        </p:nvSpPr>
        <p:spPr>
          <a:xfrm>
            <a:off x="1371600" y="2129170"/>
            <a:ext cx="15544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005187"/>
              </a:buClr>
              <a:buSzPts val="2800"/>
              <a:buFont typeface="Arial"/>
              <a:buChar char="•"/>
              <a:defRPr>
                <a:solidFill>
                  <a:srgbClr val="0051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5187"/>
              </a:buClr>
              <a:buSzPts val="2400"/>
              <a:buFont typeface="Arial"/>
              <a:buChar char="–"/>
              <a:defRPr>
                <a:solidFill>
                  <a:srgbClr val="0051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187"/>
              </a:buClr>
              <a:buSzPts val="2000"/>
              <a:buFont typeface="Arial"/>
              <a:buChar char="•"/>
              <a:defRPr>
                <a:solidFill>
                  <a:srgbClr val="0051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005187"/>
              </a:buClr>
              <a:buSzPts val="1800"/>
              <a:buFont typeface="Arial"/>
              <a:buChar char="–"/>
              <a:defRPr>
                <a:solidFill>
                  <a:srgbClr val="0051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5187"/>
              </a:buClr>
              <a:buSzPts val="1600"/>
              <a:buFont typeface="Arial"/>
              <a:buChar char="»"/>
              <a:defRPr>
                <a:solidFill>
                  <a:srgbClr val="0051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title"/>
          </p:nvPr>
        </p:nvSpPr>
        <p:spPr>
          <a:xfrm>
            <a:off x="1371600" y="271582"/>
            <a:ext cx="15544800" cy="1043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87"/>
              </a:buClr>
              <a:buSzPts val="1400"/>
              <a:buFont typeface="Arial"/>
              <a:buNone/>
              <a:defRPr sz="5400">
                <a:solidFill>
                  <a:srgbClr val="0051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sldNum" idx="12"/>
          </p:nvPr>
        </p:nvSpPr>
        <p:spPr>
          <a:xfrm>
            <a:off x="14161906" y="9796316"/>
            <a:ext cx="3810000" cy="41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" name="Google Shape;4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66906" y="8752633"/>
            <a:ext cx="2097868" cy="78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2"/>
          </p:nvPr>
        </p:nvSpPr>
        <p:spPr>
          <a:xfrm>
            <a:off x="9258300" y="2738437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8"/>
          <p:cNvSpPr txBox="1">
            <a:spLocks noGrp="1"/>
          </p:cNvSpPr>
          <p:nvPr>
            <p:ph type="title"/>
          </p:nvPr>
        </p:nvSpPr>
        <p:spPr>
          <a:xfrm>
            <a:off x="1259682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body" idx="2"/>
          </p:nvPr>
        </p:nvSpPr>
        <p:spPr>
          <a:xfrm>
            <a:off x="1259684" y="3757613"/>
            <a:ext cx="7736680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3"/>
          </p:nvPr>
        </p:nvSpPr>
        <p:spPr>
          <a:xfrm>
            <a:off x="9258301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4"/>
          </p:nvPr>
        </p:nvSpPr>
        <p:spPr>
          <a:xfrm>
            <a:off x="9258301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body" idx="1"/>
          </p:nvPr>
        </p:nvSpPr>
        <p:spPr>
          <a:xfrm>
            <a:off x="7774782" y="1481139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body" idx="2"/>
          </p:nvPr>
        </p:nvSpPr>
        <p:spPr>
          <a:xfrm>
            <a:off x="1259682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>
            <a:spLocks noGrp="1"/>
          </p:cNvSpPr>
          <p:nvPr>
            <p:ph type="pic" idx="2"/>
          </p:nvPr>
        </p:nvSpPr>
        <p:spPr>
          <a:xfrm>
            <a:off x="7774782" y="1481139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40"/>
          <p:cNvSpPr txBox="1">
            <a:spLocks noGrp="1"/>
          </p:cNvSpPr>
          <p:nvPr>
            <p:ph type="body" idx="1"/>
          </p:nvPr>
        </p:nvSpPr>
        <p:spPr>
          <a:xfrm>
            <a:off x="1259682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  <a:defRPr sz="6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301" y="126540"/>
            <a:ext cx="2857499" cy="99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002000" y="58545"/>
            <a:ext cx="2286000" cy="10668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9.gif"/><Relationship Id="rId18" Type="http://schemas.openxmlformats.org/officeDocument/2006/relationships/image" Target="../media/image64.gif"/><Relationship Id="rId3" Type="http://schemas.openxmlformats.org/officeDocument/2006/relationships/image" Target="../media/image49.gif"/><Relationship Id="rId21" Type="http://schemas.openxmlformats.org/officeDocument/2006/relationships/image" Target="../media/image67.gif"/><Relationship Id="rId7" Type="http://schemas.openxmlformats.org/officeDocument/2006/relationships/image" Target="../media/image53.gif"/><Relationship Id="rId12" Type="http://schemas.openxmlformats.org/officeDocument/2006/relationships/image" Target="../media/image58.gif"/><Relationship Id="rId17" Type="http://schemas.openxmlformats.org/officeDocument/2006/relationships/image" Target="../media/image63.gi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2.gif"/><Relationship Id="rId20" Type="http://schemas.openxmlformats.org/officeDocument/2006/relationships/image" Target="../media/image6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gif"/><Relationship Id="rId11" Type="http://schemas.openxmlformats.org/officeDocument/2006/relationships/image" Target="../media/image57.gif"/><Relationship Id="rId5" Type="http://schemas.openxmlformats.org/officeDocument/2006/relationships/image" Target="../media/image51.gif"/><Relationship Id="rId15" Type="http://schemas.openxmlformats.org/officeDocument/2006/relationships/image" Target="../media/image61.gif"/><Relationship Id="rId10" Type="http://schemas.openxmlformats.org/officeDocument/2006/relationships/image" Target="../media/image56.gif"/><Relationship Id="rId19" Type="http://schemas.openxmlformats.org/officeDocument/2006/relationships/image" Target="../media/image65.gif"/><Relationship Id="rId4" Type="http://schemas.openxmlformats.org/officeDocument/2006/relationships/image" Target="../media/image50.gif"/><Relationship Id="rId9" Type="http://schemas.openxmlformats.org/officeDocument/2006/relationships/image" Target="../media/image55.gif"/><Relationship Id="rId14" Type="http://schemas.openxmlformats.org/officeDocument/2006/relationships/image" Target="../media/image60.gif"/><Relationship Id="rId22" Type="http://schemas.openxmlformats.org/officeDocument/2006/relationships/image" Target="../media/image6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hyperlink" Target="https://lamont.columbia.edu/" TargetMode="External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71600" y="7620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</a:pPr>
            <a:r>
              <a:rPr lang="en-US" sz="7200" dirty="0"/>
              <a:t>Atmospheric Composition Validation: Aerosol Layer Height</a:t>
            </a:r>
            <a:endParaRPr sz="7200"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2286000" y="3901678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/>
              <a:t>Mitch Goldberg, Mina Kang CCNY</a:t>
            </a:r>
            <a:endParaRPr/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2051" y="5295900"/>
            <a:ext cx="13195509" cy="4536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"/>
          <p:cNvSpPr txBox="1">
            <a:spLocks noGrp="1"/>
          </p:cNvSpPr>
          <p:nvPr>
            <p:ph type="title"/>
          </p:nvPr>
        </p:nvSpPr>
        <p:spPr>
          <a:xfrm>
            <a:off x="5539283" y="133817"/>
            <a:ext cx="11658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lang="en-US" sz="3600" b="1">
                <a:latin typeface="Open Sans"/>
                <a:ea typeface="Open Sans"/>
                <a:cs typeface="Open Sans"/>
                <a:sym typeface="Open Sans"/>
              </a:rPr>
              <a:t>Collocation Procedure</a:t>
            </a:r>
            <a:endParaRPr sz="3600"/>
          </a:p>
        </p:txBody>
      </p:sp>
      <p:sp>
        <p:nvSpPr>
          <p:cNvPr id="202" name="Google Shape;202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cxnSp>
        <p:nvCxnSpPr>
          <p:cNvPr id="203" name="Google Shape;203;p10"/>
          <p:cNvCxnSpPr>
            <a:stCxn id="204" idx="2"/>
            <a:endCxn id="205" idx="3"/>
          </p:cNvCxnSpPr>
          <p:nvPr/>
        </p:nvCxnSpPr>
        <p:spPr>
          <a:xfrm flipH="1">
            <a:off x="7679260" y="3853078"/>
            <a:ext cx="2172600" cy="1310700"/>
          </a:xfrm>
          <a:prstGeom prst="straightConnector1">
            <a:avLst/>
          </a:prstGeom>
          <a:noFill/>
          <a:ln w="19050" cap="flat" cmpd="sng">
            <a:solidFill>
              <a:srgbClr val="8CB3E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6" name="Google Shape;206;p10"/>
          <p:cNvCxnSpPr>
            <a:stCxn id="207" idx="2"/>
            <a:endCxn id="205" idx="0"/>
          </p:cNvCxnSpPr>
          <p:nvPr/>
        </p:nvCxnSpPr>
        <p:spPr>
          <a:xfrm>
            <a:off x="6195898" y="3857563"/>
            <a:ext cx="0" cy="832500"/>
          </a:xfrm>
          <a:prstGeom prst="straightConnector1">
            <a:avLst/>
          </a:prstGeom>
          <a:noFill/>
          <a:ln w="19050" cap="flat" cmpd="sng">
            <a:solidFill>
              <a:srgbClr val="8CB3E3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08" name="Google Shape;208;p10"/>
          <p:cNvGrpSpPr/>
          <p:nvPr/>
        </p:nvGrpSpPr>
        <p:grpSpPr>
          <a:xfrm>
            <a:off x="1219200" y="2213649"/>
            <a:ext cx="15538763" cy="4638226"/>
            <a:chOff x="16751014" y="3432589"/>
            <a:chExt cx="15618209" cy="4638226"/>
          </a:xfrm>
        </p:grpSpPr>
        <p:sp>
          <p:nvSpPr>
            <p:cNvPr id="209" name="Google Shape;209;p10"/>
            <p:cNvSpPr/>
            <p:nvPr/>
          </p:nvSpPr>
          <p:spPr>
            <a:xfrm>
              <a:off x="27160023" y="3432589"/>
              <a:ext cx="5209200" cy="270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pen Sans"/>
                <a:buNone/>
              </a:pPr>
              <a:r>
                <a:rPr lang="en-US" sz="1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*CAMS: Copernicus Atmosphere Monitoring Service global atmospheric composition forecasts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pen Sans"/>
                <a:buNone/>
              </a:pPr>
              <a:r>
                <a:rPr lang="en-US" sz="1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*GEOS-CF: Goddard Earth Observing System Composition Forecast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pen Sans"/>
                <a:buNone/>
              </a:pPr>
              <a:r>
                <a:rPr lang="en-US" sz="1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*PGN: Pandonia Global Network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pen Sans"/>
                <a:buNone/>
              </a:pPr>
              <a:r>
                <a:rPr lang="en-US" sz="1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*AERONET: Aerosol Robotic Network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pen Sans"/>
                <a:buNone/>
              </a:pPr>
              <a:r>
                <a:rPr lang="en-US" sz="1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*UCN: Unified Ceilometer Network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pen Sans"/>
                <a:buNone/>
              </a:pPr>
              <a:r>
                <a:rPr lang="en-US" sz="1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*AQS: Air Quality System </a:t>
              </a:r>
              <a:endPara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pen Sans"/>
                <a:buNone/>
              </a:pPr>
              <a:r>
                <a:rPr lang="en-US" sz="1600">
                  <a:latin typeface="Open Sans"/>
                  <a:ea typeface="Open Sans"/>
                  <a:cs typeface="Open Sans"/>
                  <a:sym typeface="Open Sans"/>
                </a:rPr>
                <a:t>*NAQFC: NOAA National Air Quality Forecast Capability</a:t>
              </a:r>
              <a:endParaRPr sz="16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210" name="Google Shape;210;p10"/>
            <p:cNvGrpSpPr/>
            <p:nvPr/>
          </p:nvGrpSpPr>
          <p:grpSpPr>
            <a:xfrm>
              <a:off x="16751014" y="4114749"/>
              <a:ext cx="10462119" cy="3956066"/>
              <a:chOff x="16765440" y="4101910"/>
              <a:chExt cx="10462119" cy="3956066"/>
            </a:xfrm>
          </p:grpSpPr>
          <p:sp>
            <p:nvSpPr>
              <p:cNvPr id="211" name="Google Shape;211;p10"/>
              <p:cNvSpPr/>
              <p:nvPr/>
            </p:nvSpPr>
            <p:spPr>
              <a:xfrm>
                <a:off x="24637363" y="5150393"/>
                <a:ext cx="2590196" cy="70788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2000"/>
                  <a:buFont typeface="Open Sans"/>
                  <a:buNone/>
                </a:pPr>
                <a:r>
                  <a:rPr lang="en-US" sz="2000" b="1">
                    <a:solidFill>
                      <a:srgbClr val="0070C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PGN*, AERONET*, </a:t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2000"/>
                  <a:buFont typeface="Open Sans"/>
                  <a:buNone/>
                </a:pPr>
                <a:r>
                  <a:rPr lang="en-US" sz="2000" b="1">
                    <a:solidFill>
                      <a:srgbClr val="0070C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UCN*, AQS*</a:t>
                </a:r>
                <a:endParaRPr sz="2000" b="1">
                  <a:solidFill>
                    <a:srgbClr val="0070C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212" name="Google Shape;212;p10"/>
              <p:cNvGrpSpPr/>
              <p:nvPr/>
            </p:nvGrpSpPr>
            <p:grpSpPr>
              <a:xfrm>
                <a:off x="16765440" y="4101910"/>
                <a:ext cx="10201274" cy="3956066"/>
                <a:chOff x="16876948" y="4128894"/>
                <a:chExt cx="10201274" cy="3956066"/>
              </a:xfrm>
            </p:grpSpPr>
            <p:grpSp>
              <p:nvGrpSpPr>
                <p:cNvPr id="213" name="Google Shape;213;p10"/>
                <p:cNvGrpSpPr/>
                <p:nvPr/>
              </p:nvGrpSpPr>
              <p:grpSpPr>
                <a:xfrm>
                  <a:off x="16876948" y="4128894"/>
                  <a:ext cx="10201274" cy="3614654"/>
                  <a:chOff x="16876947" y="4101807"/>
                  <a:chExt cx="10201274" cy="3614654"/>
                </a:xfrm>
              </p:grpSpPr>
              <p:grpSp>
                <p:nvGrpSpPr>
                  <p:cNvPr id="214" name="Google Shape;214;p10"/>
                  <p:cNvGrpSpPr/>
                  <p:nvPr/>
                </p:nvGrpSpPr>
                <p:grpSpPr>
                  <a:xfrm>
                    <a:off x="16876947" y="4101807"/>
                    <a:ext cx="10201274" cy="3614654"/>
                    <a:chOff x="17205634" y="7796707"/>
                    <a:chExt cx="11473099" cy="2972188"/>
                  </a:xfrm>
                </p:grpSpPr>
                <p:sp>
                  <p:nvSpPr>
                    <p:cNvPr id="215" name="Google Shape;215;p10"/>
                    <p:cNvSpPr/>
                    <p:nvPr/>
                  </p:nvSpPr>
                  <p:spPr>
                    <a:xfrm>
                      <a:off x="17205634" y="9315362"/>
                      <a:ext cx="3165239" cy="1453533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Open Sans"/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Validation Products 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TOZ, NO</a:t>
                      </a:r>
                      <a:r>
                        <a:rPr lang="en-US" sz="1800" baseline="-25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r>
                        <a:rPr lang="en-US" sz="18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HCHO 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(August 2023–2024)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AOD, ALH, PM2.5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(August 2023)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216" name="Google Shape;216;p10"/>
                    <p:cNvGrpSpPr/>
                    <p:nvPr/>
                  </p:nvGrpSpPr>
                  <p:grpSpPr>
                    <a:xfrm>
                      <a:off x="17241032" y="7796707"/>
                      <a:ext cx="11437701" cy="2254353"/>
                      <a:chOff x="19428471" y="7959826"/>
                      <a:chExt cx="11437701" cy="2254353"/>
                    </a:xfrm>
                  </p:grpSpPr>
                  <p:sp>
                    <p:nvSpPr>
                      <p:cNvPr id="217" name="Google Shape;217;p10"/>
                      <p:cNvSpPr/>
                      <p:nvPr/>
                    </p:nvSpPr>
                    <p:spPr>
                      <a:xfrm>
                        <a:off x="19428471" y="7959826"/>
                        <a:ext cx="3165240" cy="778934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8CB3E3">
                          <a:alpha val="49411"/>
                        </a:srgbClr>
                      </a:solidFill>
                      <a:ln w="25400" cap="flat" cmpd="sng">
                        <a:solidFill>
                          <a:srgbClr val="395E89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2200"/>
                          <a:buFont typeface="Open Sans"/>
                          <a:buNone/>
                        </a:pPr>
                        <a:r>
                          <a:rPr lang="en-US" sz="2200" b="1">
                            <a:solidFill>
                              <a:schemeClr val="dk1"/>
                            </a:solidFill>
                            <a:latin typeface="Open Sans"/>
                            <a:ea typeface="Open Sans"/>
                            <a:cs typeface="Open Sans"/>
                            <a:sym typeface="Open Sans"/>
                          </a:rPr>
                          <a:t>Satellite Measurements</a:t>
                        </a:r>
                        <a:endParaRPr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4" name="Google Shape;204;p10"/>
                      <p:cNvSpPr/>
                      <p:nvPr/>
                    </p:nvSpPr>
                    <p:spPr>
                      <a:xfrm>
                        <a:off x="27437093" y="7968017"/>
                        <a:ext cx="3429079" cy="778934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8CB3E3">
                          <a:alpha val="49411"/>
                        </a:srgbClr>
                      </a:solidFill>
                      <a:ln w="25400" cap="flat" cmpd="sng">
                        <a:solidFill>
                          <a:srgbClr val="395E89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2200"/>
                          <a:buFont typeface="Open Sans"/>
                          <a:buNone/>
                        </a:pPr>
                        <a:r>
                          <a:rPr lang="en-US" sz="2200" b="1">
                            <a:solidFill>
                              <a:schemeClr val="dk1"/>
                            </a:solidFill>
                            <a:latin typeface="Open Sans"/>
                            <a:ea typeface="Open Sans"/>
                            <a:cs typeface="Open Sans"/>
                            <a:sym typeface="Open Sans"/>
                          </a:rPr>
                          <a:t>Ground-based Observations</a:t>
                        </a:r>
                        <a:endParaRPr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5" name="Google Shape;205;p10"/>
                      <p:cNvSpPr/>
                      <p:nvPr/>
                    </p:nvSpPr>
                    <p:spPr>
                      <a:xfrm>
                        <a:off x="23341949" y="9435245"/>
                        <a:ext cx="3353796" cy="778934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8CB3E3">
                          <a:alpha val="49411"/>
                        </a:srgbClr>
                      </a:solidFill>
                      <a:ln w="25400" cap="flat" cmpd="sng">
                        <a:solidFill>
                          <a:srgbClr val="395E89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2200"/>
                          <a:buFont typeface="Open Sans"/>
                          <a:buNone/>
                        </a:pPr>
                        <a:r>
                          <a:rPr lang="en-US" sz="2200" b="1">
                            <a:solidFill>
                              <a:schemeClr val="dk1"/>
                            </a:solidFill>
                            <a:latin typeface="Open Sans"/>
                            <a:ea typeface="Open Sans"/>
                            <a:cs typeface="Open Sans"/>
                            <a:sym typeface="Open Sans"/>
                          </a:rPr>
                          <a:t>Collocation</a:t>
                        </a:r>
                        <a:endParaRPr sz="22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</p:grpSp>
                <p:sp>
                  <p:nvSpPr>
                    <p:cNvPr id="218" name="Google Shape;218;p10"/>
                    <p:cNvSpPr/>
                    <p:nvPr/>
                  </p:nvSpPr>
                  <p:spPr>
                    <a:xfrm>
                      <a:off x="21245335" y="8662209"/>
                      <a:ext cx="3680700" cy="48570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000"/>
                        <a:buFont typeface="Open Sans"/>
                        <a:buNone/>
                      </a:pPr>
                      <a:r>
                        <a:rPr lang="en-US" sz="2000" b="1">
                          <a:solidFill>
                            <a:srgbClr val="0070C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CAMS*, GEOS-CF* , NAQFC*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07" name="Google Shape;207;p10"/>
                  <p:cNvSpPr/>
                  <p:nvPr/>
                </p:nvSpPr>
                <p:spPr>
                  <a:xfrm>
                    <a:off x="20388080" y="4116253"/>
                    <a:ext cx="2982018" cy="94730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8CB3E3">
                      <a:alpha val="49411"/>
                    </a:srgbClr>
                  </a:solidFill>
                  <a:ln w="25400" cap="flat" cmpd="sng">
                    <a:solidFill>
                      <a:srgbClr val="395E8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200"/>
                      <a:buFont typeface="Open Sans"/>
                      <a:buNone/>
                    </a:pPr>
                    <a:r>
                      <a:rPr lang="en-US" sz="2200" b="1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Atmospheric Composition </a:t>
                    </a: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200"/>
                      <a:buFont typeface="Open Sans"/>
                      <a:buNone/>
                    </a:pPr>
                    <a:r>
                      <a:rPr lang="en-US" sz="2200" b="1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Forecast Models</a:t>
                    </a:r>
                    <a:endParaRPr sz="2200" b="1">
                      <a:solidFill>
                        <a:schemeClr val="dk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sp>
              <p:nvSpPr>
                <p:cNvPr id="219" name="Google Shape;219;p10"/>
                <p:cNvSpPr/>
                <p:nvPr/>
              </p:nvSpPr>
              <p:spPr>
                <a:xfrm>
                  <a:off x="19718573" y="7137652"/>
                  <a:ext cx="4321034" cy="94730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CB3E3">
                    <a:alpha val="49411"/>
                  </a:srgbClr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200"/>
                    <a:buFont typeface="Open Sans"/>
                    <a:buNone/>
                  </a:pPr>
                  <a:r>
                    <a:rPr lang="en-US" sz="2200" b="1">
                      <a:solidFill>
                        <a:schemeClr val="dk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Temporal statistics </a:t>
                  </a: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200"/>
                    <a:buFont typeface="Open Sans"/>
                    <a:buNone/>
                  </a:pPr>
                  <a:r>
                    <a:rPr lang="en-US" sz="2200" b="1">
                      <a:solidFill>
                        <a:schemeClr val="dk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Time Series </a:t>
                  </a:r>
                  <a:endParaRPr sz="2200" b="1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</p:grpSp>
      <p:graphicFrame>
        <p:nvGraphicFramePr>
          <p:cNvPr id="220" name="Google Shape;220;p10"/>
          <p:cNvGraphicFramePr/>
          <p:nvPr/>
        </p:nvGraphicFramePr>
        <p:xfrm>
          <a:off x="8582492" y="5219700"/>
          <a:ext cx="7970600" cy="2194575"/>
        </p:xfrm>
        <a:graphic>
          <a:graphicData uri="http://schemas.openxmlformats.org/drawingml/2006/table">
            <a:tbl>
              <a:tblPr>
                <a:noFill/>
                <a:tableStyleId>{45510779-5771-4C0F-908D-F440FD7D390F}</a:tableStyleId>
              </a:tblPr>
              <a:tblGrid>
                <a:gridCol w="274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Product</a:t>
                      </a:r>
                      <a:endParaRPr sz="1800" u="none" strike="noStrike" cap="non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Time (min.)</a:t>
                      </a:r>
                      <a:endParaRPr sz="1800" u="none" strike="noStrike" cap="non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Spatial (km)</a:t>
                      </a:r>
                      <a:endParaRPr sz="1800" u="none" strike="noStrike" cap="non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Remarks</a:t>
                      </a:r>
                      <a:endParaRPr sz="1800" u="none" strike="noStrike" cap="non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</a:t>
                      </a:r>
                      <a:r>
                        <a:rPr lang="en-US" sz="1800" u="none" strike="noStrike" cap="none" baseline="-25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r>
                        <a:rPr lang="en-US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HCHO, TOZ, PM2.5</a:t>
                      </a:r>
                      <a:endParaRPr sz="1800" u="none" strike="noStrike" cap="non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30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25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nearest datasets are selected within collocated datasets for NO₂. Other datasets are averaged within collocated datasets.</a:t>
                      </a:r>
                      <a:endParaRPr sz="1800" u="none" strike="noStrike" cap="non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AOD, ALH </a:t>
                      </a:r>
                      <a:endParaRPr sz="1800" u="none" strike="noStrike" cap="non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50" marR="91450" marT="45725" marB="45725" anchor="ctr">
                    <a:solidFill>
                      <a:srgbClr val="D1D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30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27.5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21" name="Google Shape;221;p10"/>
          <p:cNvCxnSpPr>
            <a:stCxn id="217" idx="2"/>
            <a:endCxn id="205" idx="1"/>
          </p:cNvCxnSpPr>
          <p:nvPr/>
        </p:nvCxnSpPr>
        <p:spPr>
          <a:xfrm>
            <a:off x="2650538" y="3843117"/>
            <a:ext cx="2061900" cy="1320600"/>
          </a:xfrm>
          <a:prstGeom prst="straightConnector1">
            <a:avLst/>
          </a:prstGeom>
          <a:noFill/>
          <a:ln w="19050" cap="flat" cmpd="sng">
            <a:solidFill>
              <a:srgbClr val="8CB3E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2" name="Google Shape;222;p10"/>
          <p:cNvCxnSpPr>
            <a:stCxn id="205" idx="2"/>
            <a:endCxn id="219" idx="0"/>
          </p:cNvCxnSpPr>
          <p:nvPr/>
        </p:nvCxnSpPr>
        <p:spPr>
          <a:xfrm>
            <a:off x="6195897" y="5637461"/>
            <a:ext cx="0" cy="267000"/>
          </a:xfrm>
          <a:prstGeom prst="straightConnector1">
            <a:avLst/>
          </a:prstGeom>
          <a:noFill/>
          <a:ln w="19050" cap="flat" cmpd="sng">
            <a:solidFill>
              <a:srgbClr val="8CB3E3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"/>
          <p:cNvSpPr txBox="1">
            <a:spLocks noGrp="1"/>
          </p:cNvSpPr>
          <p:nvPr>
            <p:ph type="title"/>
          </p:nvPr>
        </p:nvSpPr>
        <p:spPr>
          <a:xfrm>
            <a:off x="5106775" y="254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lang="en-US" sz="3600" b="1">
                <a:latin typeface="Open Sans"/>
                <a:ea typeface="Open Sans"/>
                <a:cs typeface="Open Sans"/>
                <a:sym typeface="Open Sans"/>
              </a:rPr>
              <a:t>TEMPO AOD Validation </a:t>
            </a:r>
            <a:endParaRPr sz="3600"/>
          </a:p>
        </p:txBody>
      </p:sp>
      <p:sp>
        <p:nvSpPr>
          <p:cNvPr id="229" name="Google Shape;229;p11"/>
          <p:cNvSpPr txBox="1">
            <a:spLocks noGrp="1"/>
          </p:cNvSpPr>
          <p:nvPr>
            <p:ph type="body" idx="1"/>
          </p:nvPr>
        </p:nvSpPr>
        <p:spPr>
          <a:xfrm>
            <a:off x="538675" y="1222672"/>
            <a:ext cx="1752875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Updated retrieval algorithms result in revised datasets and updated validation statistics.</a:t>
            </a:r>
            <a:endParaRPr/>
          </a:p>
        </p:txBody>
      </p:sp>
      <p:sp>
        <p:nvSpPr>
          <p:cNvPr id="230" name="Google Shape;230;p11"/>
          <p:cNvSpPr txBox="1"/>
          <p:nvPr/>
        </p:nvSpPr>
        <p:spPr>
          <a:xfrm>
            <a:off x="152400" y="2400300"/>
            <a:ext cx="76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v1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 txBox="1"/>
          <p:nvPr/>
        </p:nvSpPr>
        <p:spPr>
          <a:xfrm>
            <a:off x="152400" y="6126163"/>
            <a:ext cx="76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v2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1" title="aod_scatt_all_202308_new_spat_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2800" y="6270275"/>
            <a:ext cx="5407176" cy="360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1" title="aod_scatt_all_202308_old_spat_2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45425" y="2502025"/>
            <a:ext cx="5407176" cy="360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1" title="scatt_aero_tempo_spat27_v1_AOD_20230801_20230831_CCN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650" y="2474575"/>
            <a:ext cx="3661450" cy="36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1" title="scatt_aero_tempo_spat27_v2_AOD_20230801_20230831_CCNY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1650" y="6242825"/>
            <a:ext cx="3661450" cy="36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 title="scatt_aero_tempo_spat27_v1_AOD_20230801_20230831_GSFC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1913" y="2474586"/>
            <a:ext cx="3661450" cy="3661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 title="scatt_aero_tempo_spat27_v2_AOD_20230801_20230831_GSFC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11938" y="6242800"/>
            <a:ext cx="3661450" cy="366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1" title="scatt_aero_tempo_spat27_v2_AOD_20230801_20230831_NASA-LaRC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62248" y="6270300"/>
            <a:ext cx="3661440" cy="366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1" title="scatt_aero_tempo_spat27_v1_AOD_20230801_20230831_NASA-LaRC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42200" y="2555750"/>
            <a:ext cx="3499100" cy="349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"/>
          <p:cNvSpPr txBox="1">
            <a:spLocks noGrp="1"/>
          </p:cNvSpPr>
          <p:nvPr>
            <p:ph type="title"/>
          </p:nvPr>
        </p:nvSpPr>
        <p:spPr>
          <a:xfrm>
            <a:off x="4589931" y="21123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lang="en-US" sz="3600" b="1">
                <a:latin typeface="Open Sans"/>
                <a:ea typeface="Open Sans"/>
                <a:cs typeface="Open Sans"/>
                <a:sym typeface="Open Sans"/>
              </a:rPr>
              <a:t>TEMPO PM2.5 Validation </a:t>
            </a:r>
            <a:endParaRPr sz="3600"/>
          </a:p>
        </p:txBody>
      </p:sp>
      <p:sp>
        <p:nvSpPr>
          <p:cNvPr id="245" name="Google Shape;245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17449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Comparison with ground-based PM2.5 (126 sites available in the East Coast Corridor).</a:t>
            </a:r>
            <a:endParaRPr/>
          </a:p>
        </p:txBody>
      </p:sp>
      <p:grpSp>
        <p:nvGrpSpPr>
          <p:cNvPr id="246" name="Google Shape;246;p12"/>
          <p:cNvGrpSpPr/>
          <p:nvPr/>
        </p:nvGrpSpPr>
        <p:grpSpPr>
          <a:xfrm>
            <a:off x="6474630" y="3626288"/>
            <a:ext cx="4320000" cy="3240000"/>
            <a:chOff x="6474630" y="3626288"/>
            <a:chExt cx="4320000" cy="3240000"/>
          </a:xfrm>
        </p:grpSpPr>
        <p:pic>
          <p:nvPicPr>
            <p:cNvPr id="247" name="Google Shape;247;p12" descr="텍스트, 도표, 라인, 스크린샷이(가) 표시된 사진&#10;&#10;AI가 생성한 콘텐츠는 부정확할 수 있습니다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74630" y="3626288"/>
              <a:ext cx="4320000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2"/>
            <p:cNvSpPr/>
            <p:nvPr/>
          </p:nvSpPr>
          <p:spPr>
            <a:xfrm>
              <a:off x="10277350" y="3702500"/>
              <a:ext cx="517200" cy="254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2"/>
          <p:cNvSpPr/>
          <p:nvPr/>
        </p:nvSpPr>
        <p:spPr>
          <a:xfrm>
            <a:off x="6619750" y="3321500"/>
            <a:ext cx="517200" cy="25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" name="Google Shape;250;p12"/>
          <p:cNvGrpSpPr/>
          <p:nvPr/>
        </p:nvGrpSpPr>
        <p:grpSpPr>
          <a:xfrm>
            <a:off x="1825910" y="3626295"/>
            <a:ext cx="4396640" cy="3240000"/>
            <a:chOff x="1825910" y="3626295"/>
            <a:chExt cx="4396640" cy="3240000"/>
          </a:xfrm>
        </p:grpSpPr>
        <p:pic>
          <p:nvPicPr>
            <p:cNvPr id="251" name="Google Shape;251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25910" y="3626295"/>
              <a:ext cx="4320000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12"/>
            <p:cNvSpPr/>
            <p:nvPr/>
          </p:nvSpPr>
          <p:spPr>
            <a:xfrm>
              <a:off x="5705350" y="3702500"/>
              <a:ext cx="517200" cy="254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12"/>
          <p:cNvSpPr txBox="1"/>
          <p:nvPr/>
        </p:nvSpPr>
        <p:spPr>
          <a:xfrm>
            <a:off x="1148850" y="7900550"/>
            <a:ext cx="159903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</a:rPr>
              <a:t>Consistent temporal pattern with high correlation</a:t>
            </a:r>
            <a:r>
              <a:rPr lang="en-US" sz="3900">
                <a:solidFill>
                  <a:schemeClr val="dk1"/>
                </a:solidFill>
              </a:rPr>
              <a:t> </a:t>
            </a:r>
            <a:endParaRPr sz="3900">
              <a:solidFill>
                <a:schemeClr val="dk1"/>
              </a:solidFill>
            </a:endParaRPr>
          </a:p>
        </p:txBody>
      </p:sp>
      <p:pic>
        <p:nvPicPr>
          <p:cNvPr id="254" name="Google Shape;254;p12" title="pm25_scatt_all_CONUS_2023_0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78900" y="3139975"/>
            <a:ext cx="4711751" cy="476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"/>
          <p:cNvSpPr txBox="1"/>
          <p:nvPr/>
        </p:nvSpPr>
        <p:spPr>
          <a:xfrm>
            <a:off x="1595120" y="1409700"/>
            <a:ext cx="1711942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 for utilizing UCN dataset for satellite validation</a:t>
            </a:r>
            <a:endParaRPr/>
          </a:p>
          <a:p>
            <a:pPr marL="1028700" marR="0" lvl="1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source: CCNY Lufft CHM15k Ceilometer</a:t>
            </a:r>
            <a:endParaRPr/>
          </a:p>
          <a:p>
            <a:pPr marL="1028700" marR="0" lvl="1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Aerosol extinction coefficients (not part of the standard CHM15k output) are used to compute:</a:t>
            </a:r>
            <a:endParaRPr/>
          </a:p>
          <a:p>
            <a:pPr marL="1485900" marR="0" lvl="2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ALH: Weighted mean height based on extinction magnitude</a:t>
            </a:r>
            <a:endParaRPr/>
          </a:p>
          <a:p>
            <a:pPr marL="1485900" marR="0" lvl="2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AEH: Gaussian-weighted center of aerosol layer</a:t>
            </a:r>
            <a:endParaRPr/>
          </a:p>
        </p:txBody>
      </p:sp>
      <p:pic>
        <p:nvPicPr>
          <p:cNvPr id="261" name="Google Shape;261;p13" descr="텍스트, 스크린샷, 그래픽 디자인이(가) 표시된 사진&#10;&#10;AI 생성 콘텐츠는 정확하지 않을 수 있습니다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600" y="4762500"/>
            <a:ext cx="7378700" cy="50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3" descr="텍스트, 스크린샷, 다채로움, 그래픽 디자인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8440" y="4762500"/>
            <a:ext cx="7518400" cy="50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>
            <a:spLocks noGrp="1"/>
          </p:cNvSpPr>
          <p:nvPr>
            <p:ph type="title"/>
          </p:nvPr>
        </p:nvSpPr>
        <p:spPr>
          <a:xfrm>
            <a:off x="5105400" y="27576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lang="en-US" sz="3600" b="1">
                <a:latin typeface="Open Sans"/>
                <a:ea typeface="Open Sans"/>
                <a:cs typeface="Open Sans"/>
                <a:sym typeface="Open Sans"/>
              </a:rPr>
              <a:t>TEMPO ALH Validation </a:t>
            </a:r>
            <a:endParaRPr sz="3600"/>
          </a:p>
        </p:txBody>
      </p:sp>
      <p:sp>
        <p:nvSpPr>
          <p:cNvPr id="268" name="Google Shape;268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17602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600"/>
              <a:t>Derivation of ALH from extinction coefficient in Ceilometer Data (Among 21 sites in the East Coast Corridor, 9 sites available for August 2023)</a:t>
            </a:r>
            <a:endParaRPr sz="3600"/>
          </a:p>
          <a:p>
            <a:pPr marL="74295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ALH is estimated based on the top 10% of backscatter intensity.</a:t>
            </a:r>
            <a:endParaRPr sz="2800"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600"/>
              <a:t>Plan to update the quality control (QC) and improve the algorithm for derivation of ALH from the ceilometer.</a:t>
            </a:r>
            <a:endParaRPr sz="3600"/>
          </a:p>
        </p:txBody>
      </p:sp>
      <p:pic>
        <p:nvPicPr>
          <p:cNvPr id="269" name="Google Shape;269;p14" descr="텍스트, 스크린샷, 라인, 번호이(가) 표시된 사진&#10;&#10;AI가 생성한 콘텐츠는 부정확할 수 있습니다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0" y="5202971"/>
            <a:ext cx="4937984" cy="3284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4" descr="텍스트, 스크린샷, 폰트, 라인이(가) 표시된 사진&#10;&#10;AI가 생성한 콘텐츠는 부정확할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446" y="4885592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 descr="텍스트, 스크린샷, 라인, 폰트이(가) 표시된 사진&#10;&#10;AI가 생성한 콘텐츠는 부정확할 수 있습니다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4020" y="4876800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4" descr="텍스트, 스크린샷, 다채로움이(가) 표시된 사진&#10;&#10;AI가 생성한 콘텐츠는 부정확할 수 있습니다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4020" y="4122368"/>
            <a:ext cx="5788586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4" descr="텍스트, 스크린샷, 다채로움이(가) 표시된 사진&#10;&#10;AI가 생성한 콘텐츠는 부정확할 수 있습니다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44020" y="7048500"/>
            <a:ext cx="5788586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4"/>
          <p:cNvSpPr/>
          <p:nvPr/>
        </p:nvSpPr>
        <p:spPr>
          <a:xfrm>
            <a:off x="9144000" y="4762500"/>
            <a:ext cx="304800" cy="2057400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4"/>
          <p:cNvSpPr/>
          <p:nvPr/>
        </p:nvSpPr>
        <p:spPr>
          <a:xfrm>
            <a:off x="10596686" y="5097463"/>
            <a:ext cx="1366714" cy="1722437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"/>
          <p:cNvSpPr/>
          <p:nvPr/>
        </p:nvSpPr>
        <p:spPr>
          <a:xfrm>
            <a:off x="10424153" y="8337463"/>
            <a:ext cx="1158247" cy="1378037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"/>
          <p:cNvSpPr txBox="1">
            <a:spLocks noGrp="1"/>
          </p:cNvSpPr>
          <p:nvPr>
            <p:ph type="sldNum" idx="12"/>
          </p:nvPr>
        </p:nvSpPr>
        <p:spPr>
          <a:xfrm>
            <a:off x="12907430" y="9796316"/>
            <a:ext cx="2857500" cy="41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82" name="Google Shape;282;p15"/>
          <p:cNvSpPr txBox="1"/>
          <p:nvPr/>
        </p:nvSpPr>
        <p:spPr>
          <a:xfrm>
            <a:off x="3835092" y="0"/>
            <a:ext cx="9759150" cy="1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UCN Data Products to be covered in </a:t>
            </a:r>
            <a:endParaRPr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US EPA Quality Assurance Project Plan</a:t>
            </a:r>
            <a:endParaRPr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3" name="Google Shape;283;p15"/>
          <p:cNvGraphicFramePr/>
          <p:nvPr/>
        </p:nvGraphicFramePr>
        <p:xfrm>
          <a:off x="4203576" y="1426685"/>
          <a:ext cx="9647800" cy="8703373"/>
        </p:xfrm>
        <a:graphic>
          <a:graphicData uri="http://schemas.openxmlformats.org/drawingml/2006/table">
            <a:tbl>
              <a:tblPr>
                <a:noFill/>
                <a:tableStyleId>{45510779-5771-4C0F-908D-F440FD7D390F}</a:tableStyleId>
              </a:tblPr>
              <a:tblGrid>
                <a:gridCol w="215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2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7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Measurement /Retrieved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Parameter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Analysis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Method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Derived parameter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Sampling Frequency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QC Check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Mixing Layer Height 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Haar wavelet algorithm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PAMS -Hourly Mixing Layer Height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min average MLH generated as common sample frequency 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Visual check of data and products using aerosol backscatter and MLH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Residual height layer 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Haar wavelet algorithm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PAMS - Hourly residual Layer Height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min average MLH generated as common sample frequency 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Visual check of data and products using aerosol backscatter and MLH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Aerosol Backscatter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measured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Non-PAMS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derived parameter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Varies by ceilometer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15-36 seconds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Visual check of data and instrument diagnostics monitoring 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Aerosol layers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Haar wavelet algorithm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Non-PAMS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derived parameter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min average generated as common sample frequency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Visual check of data and uncertainty evaluations 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Cloud heights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Haar wavelet algorithm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Non-PAMS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derived parameter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min average generated as common sample frequency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Visual check of data and products using aerosol backscatter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58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Precipitation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Haar wavelet algorithm (measure properties of image regions)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Non-PAMS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derived parameter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min average MLH generated as common sample frequency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Visual check of data and products using aerosol backscatter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900" marR="629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"/>
          <p:cNvSpPr txBox="1">
            <a:spLocks noGrp="1"/>
          </p:cNvSpPr>
          <p:nvPr>
            <p:ph type="title"/>
          </p:nvPr>
        </p:nvSpPr>
        <p:spPr>
          <a:xfrm>
            <a:off x="2971800" y="49969"/>
            <a:ext cx="18440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lang="en-US" sz="2800" b="1">
                <a:latin typeface="Open Sans"/>
                <a:ea typeface="Open Sans"/>
                <a:cs typeface="Open Sans"/>
                <a:sym typeface="Open Sans"/>
              </a:rPr>
              <a:t>Compare Atmospheric Composition Forecast Model </a:t>
            </a:r>
            <a:r>
              <a:rPr lang="en-US" sz="2000" b="1">
                <a:latin typeface="Open Sans"/>
                <a:ea typeface="Open Sans"/>
                <a:cs typeface="Open Sans"/>
                <a:sym typeface="Open Sans"/>
              </a:rPr>
              <a:t>(August 02, 2023, 16 to 21 UTC)</a:t>
            </a:r>
            <a:endParaRPr sz="28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16"/>
          <p:cNvSpPr txBox="1"/>
          <p:nvPr/>
        </p:nvSpPr>
        <p:spPr>
          <a:xfrm>
            <a:off x="-77285" y="1604058"/>
            <a:ext cx="1752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</a:pPr>
            <a:r>
              <a:rPr lang="en-US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GEOS-CF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6"/>
          <p:cNvSpPr txBox="1"/>
          <p:nvPr/>
        </p:nvSpPr>
        <p:spPr>
          <a:xfrm>
            <a:off x="-367" y="3629124"/>
            <a:ext cx="1752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</a:pPr>
            <a:r>
              <a:rPr lang="en-US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CAMS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6"/>
          <p:cNvSpPr txBox="1"/>
          <p:nvPr/>
        </p:nvSpPr>
        <p:spPr>
          <a:xfrm>
            <a:off x="3393" y="5947288"/>
            <a:ext cx="1752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</a:pPr>
            <a:r>
              <a:rPr lang="en-US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WRF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</a:pPr>
            <a:r>
              <a:rPr lang="en-US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6"/>
          <p:cNvSpPr txBox="1"/>
          <p:nvPr/>
        </p:nvSpPr>
        <p:spPr>
          <a:xfrm>
            <a:off x="0" y="8424096"/>
            <a:ext cx="1752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</a:pPr>
            <a:r>
              <a:rPr lang="en-US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TEMPO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7063" y="3632801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063" y="1472801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850" y="5844287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 descr="텍스트, 스크린샷, 아쿠아, 지도이(가) 표시된 사진&#10;&#10;AI가 생성한 콘텐츠는 부정확할 수 있습니다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7042" y="3684287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 descr="텍스트, 지도, 스크린샷, 일렉트릭 블루이(가) 표시된 사진&#10;&#10;AI가 생성한 콘텐츠는 부정확할 수 있습니다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7042" y="1472801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 descr="텍스트, 스크린샷, 일렉트릭 블루, 지도이(가) 표시된 사진&#10;&#10;AI가 생성한 콘텐츠는 부정확할 수 있습니다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28823" y="8105744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25569" y="5895773"/>
            <a:ext cx="2160000" cy="21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16"/>
          <p:cNvGrpSpPr/>
          <p:nvPr/>
        </p:nvGrpSpPr>
        <p:grpSpPr>
          <a:xfrm>
            <a:off x="974850" y="8107288"/>
            <a:ext cx="2161802" cy="2160000"/>
            <a:chOff x="244990" y="8097582"/>
            <a:chExt cx="2161802" cy="2160000"/>
          </a:xfrm>
        </p:grpSpPr>
        <p:pic>
          <p:nvPicPr>
            <p:cNvPr id="301" name="Google Shape;301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44990" y="8097582"/>
              <a:ext cx="2161802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16"/>
            <p:cNvPicPr preferRelativeResize="0"/>
            <p:nvPr/>
          </p:nvPicPr>
          <p:blipFill rotWithShape="1">
            <a:blip r:embed="rId3">
              <a:alphaModFix/>
            </a:blip>
            <a:srcRect l="40231" t="1763" r="31546" b="94708"/>
            <a:stretch/>
          </p:blipFill>
          <p:spPr>
            <a:xfrm>
              <a:off x="914400" y="8117622"/>
              <a:ext cx="800754" cy="1000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3" name="Google Shape;303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73195" y="3632801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73195" y="8127328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873195" y="5878003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819348" y="3632801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817567" y="8155711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818450" y="5895773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765501" y="1470962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2763705" y="5895773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5708960" y="3632643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5708960" y="8026796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5708960" y="5844287"/>
            <a:ext cx="21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6" descr="텍스트, 지도, 스크린샷, 다채로움이(가) 표시된 사진&#10;&#10;AI가 생성한 콘텐츠는 부정확할 수 있습니다.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5708960" y="1478479"/>
            <a:ext cx="216000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6"/>
          <p:cNvSpPr txBox="1"/>
          <p:nvPr/>
        </p:nvSpPr>
        <p:spPr>
          <a:xfrm>
            <a:off x="983584" y="1339709"/>
            <a:ext cx="2159999" cy="369332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HCHO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6"/>
          <p:cNvSpPr txBox="1"/>
          <p:nvPr/>
        </p:nvSpPr>
        <p:spPr>
          <a:xfrm>
            <a:off x="3933562" y="1339709"/>
            <a:ext cx="2159999" cy="369332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NO2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6"/>
          <p:cNvSpPr txBox="1"/>
          <p:nvPr/>
        </p:nvSpPr>
        <p:spPr>
          <a:xfrm>
            <a:off x="6873196" y="1337232"/>
            <a:ext cx="2159999" cy="369332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AOD 550 nm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6"/>
          <p:cNvSpPr txBox="1"/>
          <p:nvPr/>
        </p:nvSpPr>
        <p:spPr>
          <a:xfrm>
            <a:off x="9809003" y="1345168"/>
            <a:ext cx="2159999" cy="369332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PM2.5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6"/>
          <p:cNvSpPr txBox="1"/>
          <p:nvPr/>
        </p:nvSpPr>
        <p:spPr>
          <a:xfrm>
            <a:off x="12744810" y="1345168"/>
            <a:ext cx="2159999" cy="369332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PBL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6"/>
          <p:cNvSpPr txBox="1"/>
          <p:nvPr/>
        </p:nvSpPr>
        <p:spPr>
          <a:xfrm>
            <a:off x="15722000" y="1345168"/>
            <a:ext cx="2159999" cy="369332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TOZ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6"/>
          <p:cNvSpPr txBox="1"/>
          <p:nvPr/>
        </p:nvSpPr>
        <p:spPr>
          <a:xfrm>
            <a:off x="0" y="2004168"/>
            <a:ext cx="9748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Resol.: 25 km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 txBox="1"/>
          <p:nvPr/>
        </p:nvSpPr>
        <p:spPr>
          <a:xfrm>
            <a:off x="-30225" y="4018764"/>
            <a:ext cx="9748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Resol.: 40 km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6"/>
          <p:cNvSpPr txBox="1"/>
          <p:nvPr/>
        </p:nvSpPr>
        <p:spPr>
          <a:xfrm>
            <a:off x="31265" y="6634837"/>
            <a:ext cx="9748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Resol.: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km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6"/>
          <p:cNvSpPr txBox="1"/>
          <p:nvPr/>
        </p:nvSpPr>
        <p:spPr>
          <a:xfrm>
            <a:off x="0" y="8862578"/>
            <a:ext cx="1143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Resol.: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by 5km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pSp>
        <p:nvGrpSpPr>
          <p:cNvPr id="331" name="Google Shape;331;p17"/>
          <p:cNvGrpSpPr/>
          <p:nvPr/>
        </p:nvGrpSpPr>
        <p:grpSpPr>
          <a:xfrm>
            <a:off x="419100" y="1553090"/>
            <a:ext cx="16535400" cy="8152431"/>
            <a:chOff x="484701" y="25028701"/>
            <a:chExt cx="14819858" cy="7653515"/>
          </a:xfrm>
        </p:grpSpPr>
        <p:grpSp>
          <p:nvGrpSpPr>
            <p:cNvPr id="332" name="Google Shape;332;p17"/>
            <p:cNvGrpSpPr/>
            <p:nvPr/>
          </p:nvGrpSpPr>
          <p:grpSpPr>
            <a:xfrm>
              <a:off x="484701" y="25028701"/>
              <a:ext cx="14819858" cy="7653515"/>
              <a:chOff x="477246" y="22138440"/>
              <a:chExt cx="13954042" cy="6904689"/>
            </a:xfrm>
          </p:grpSpPr>
          <p:grpSp>
            <p:nvGrpSpPr>
              <p:cNvPr id="333" name="Google Shape;333;p17"/>
              <p:cNvGrpSpPr/>
              <p:nvPr/>
            </p:nvGrpSpPr>
            <p:grpSpPr>
              <a:xfrm>
                <a:off x="514246" y="24972950"/>
                <a:ext cx="13917042" cy="4070179"/>
                <a:chOff x="26324946" y="16137600"/>
                <a:chExt cx="6118601" cy="3009952"/>
              </a:xfrm>
            </p:grpSpPr>
            <p:sp>
              <p:nvSpPr>
                <p:cNvPr id="334" name="Google Shape;334;p17"/>
                <p:cNvSpPr txBox="1"/>
                <p:nvPr/>
              </p:nvSpPr>
              <p:spPr>
                <a:xfrm>
                  <a:off x="26383593" y="16137600"/>
                  <a:ext cx="6059954" cy="777745"/>
                </a:xfrm>
                <a:prstGeom prst="rect">
                  <a:avLst/>
                </a:prstGeom>
                <a:blipFill rotWithShape="1">
                  <a:blip r:embed="rId3">
                    <a:alphaModFix/>
                  </a:blip>
                  <a:stretch>
                    <a:fillRect l="-345" r="-344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r>
                    <a:rPr lang="en-US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 </a:t>
                  </a: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17"/>
                <p:cNvSpPr/>
                <p:nvPr/>
              </p:nvSpPr>
              <p:spPr>
                <a:xfrm>
                  <a:off x="26324946" y="18395750"/>
                  <a:ext cx="6081886" cy="751802"/>
                </a:xfrm>
                <a:prstGeom prst="rect">
                  <a:avLst/>
                </a:prstGeom>
                <a:blipFill rotWithShape="1">
                  <a:blip r:embed="rId4">
                    <a:alphaModFix/>
                  </a:blip>
                  <a:stretch>
                    <a:fillRect l="-617" t="-4164" r="-539" b="-10415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r>
                    <a:rPr lang="en-US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 </a:t>
                  </a: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6" name="Google Shape;336;p17"/>
              <p:cNvGrpSpPr/>
              <p:nvPr/>
            </p:nvGrpSpPr>
            <p:grpSpPr>
              <a:xfrm>
                <a:off x="477246" y="22138440"/>
                <a:ext cx="13580648" cy="2899267"/>
                <a:chOff x="11486619" y="19318039"/>
                <a:chExt cx="13580648" cy="2899267"/>
              </a:xfrm>
            </p:grpSpPr>
            <p:pic>
              <p:nvPicPr>
                <p:cNvPr id="337" name="Google Shape;337;p1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22187267" y="19318039"/>
                  <a:ext cx="2880000" cy="28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8" name="Google Shape;338;p17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9530715" y="19318040"/>
                  <a:ext cx="2880000" cy="28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" name="Google Shape;339;p17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6836943" y="19318040"/>
                  <a:ext cx="2880000" cy="28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" name="Google Shape;340;p17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14180391" y="19337306"/>
                  <a:ext cx="2880000" cy="28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41" name="Google Shape;341;p17"/>
                <p:cNvGrpSpPr/>
                <p:nvPr/>
              </p:nvGrpSpPr>
              <p:grpSpPr>
                <a:xfrm>
                  <a:off x="11486619" y="19321662"/>
                  <a:ext cx="2880000" cy="2880000"/>
                  <a:chOff x="1327763" y="4158907"/>
                  <a:chExt cx="2880000" cy="2880000"/>
                </a:xfrm>
              </p:grpSpPr>
              <p:pic>
                <p:nvPicPr>
                  <p:cNvPr id="342" name="Google Shape;342;p17"/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/>
                  <a:stretch/>
                </p:blipFill>
                <p:spPr>
                  <a:xfrm>
                    <a:off x="1327763" y="4158907"/>
                    <a:ext cx="2880000" cy="2880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343" name="Google Shape;343;p17"/>
                  <p:cNvCxnSpPr/>
                  <p:nvPr/>
                </p:nvCxnSpPr>
                <p:spPr>
                  <a:xfrm rot="10800000">
                    <a:off x="3208507" y="4388552"/>
                    <a:ext cx="0" cy="2418059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BD4B48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344" name="Google Shape;344;p17"/>
                <p:cNvCxnSpPr/>
                <p:nvPr/>
              </p:nvCxnSpPr>
              <p:spPr>
                <a:xfrm rot="10800000">
                  <a:off x="16034363" y="19551307"/>
                  <a:ext cx="0" cy="2418059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BD4B4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5" name="Google Shape;345;p17"/>
                <p:cNvCxnSpPr/>
                <p:nvPr/>
              </p:nvCxnSpPr>
              <p:spPr>
                <a:xfrm rot="10800000">
                  <a:off x="18701363" y="19551307"/>
                  <a:ext cx="0" cy="2418059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BD4B4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6" name="Google Shape;346;p17"/>
                <p:cNvCxnSpPr/>
                <p:nvPr/>
              </p:nvCxnSpPr>
              <p:spPr>
                <a:xfrm rot="10800000">
                  <a:off x="21368363" y="19568276"/>
                  <a:ext cx="0" cy="2418059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BD4B4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7" name="Google Shape;347;p17"/>
                <p:cNvCxnSpPr/>
                <p:nvPr/>
              </p:nvCxnSpPr>
              <p:spPr>
                <a:xfrm rot="10800000">
                  <a:off x="24035363" y="19551307"/>
                  <a:ext cx="0" cy="2418059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BD4B4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348" name="Google Shape;348;p17" descr="텍스트, 스크린샷, 라인, 그래프이(가) 표시된 사진&#10;&#10;AI가 생성한 콘텐츠는 부정확할 수 있습니다.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499693" y="29307298"/>
              <a:ext cx="3060000" cy="2052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1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563274" y="29330231"/>
              <a:ext cx="2856255" cy="2006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509451" y="29307298"/>
              <a:ext cx="3060000" cy="2052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89935" y="29307298"/>
              <a:ext cx="3060000" cy="20521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2363652" y="29330060"/>
              <a:ext cx="2856255" cy="20064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17"/>
          <p:cNvSpPr txBox="1"/>
          <p:nvPr/>
        </p:nvSpPr>
        <p:spPr>
          <a:xfrm>
            <a:off x="5443555" y="2241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lang="en-US" sz="3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TEMPO O3T Yearly Validation 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endParaRPr/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7795" y="850392"/>
            <a:ext cx="9603006" cy="8586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Fred Mosha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750" y="547688"/>
            <a:ext cx="3544728" cy="354472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 txBox="1"/>
          <p:nvPr/>
        </p:nvSpPr>
        <p:spPr>
          <a:xfrm>
            <a:off x="269750" y="4230934"/>
            <a:ext cx="345211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Fred Moshary,  </a:t>
            </a:r>
            <a:r>
              <a:rPr lang="en-US"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CESSRST-II Director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Professor of Electrical Engineering, City College of New York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7763" y="795496"/>
            <a:ext cx="3613654" cy="329692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4207622" y="4235550"/>
            <a:ext cx="290779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Ruben Delgado, HU CESSRST PI,  </a:t>
            </a: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Professor of Atmospheric Science, Hampton University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457199" y="9491504"/>
            <a:ext cx="47594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Mitch Goldberg, </a:t>
            </a: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CESSRST-II Distinguished Research Scientist,  Professor Earth Systems Science and Environmental Engineering</a:t>
            </a:r>
            <a:endParaRPr/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6748" y="5319943"/>
            <a:ext cx="2915025" cy="4048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98754" y="5164610"/>
            <a:ext cx="3102721" cy="413696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4629234" y="9459982"/>
            <a:ext cx="39511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Mina Kang </a:t>
            </a: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CESSRST-II  Research Scientist, 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2971800" y="786417"/>
            <a:ext cx="13030200" cy="11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lay"/>
              <a:buNone/>
            </a:pPr>
            <a:r>
              <a:rPr lang="en-US" sz="4800" u="sng">
                <a:solidFill>
                  <a:schemeClr val="accent1"/>
                </a:solidFill>
              </a:rPr>
              <a:t>Joint Collaborative Research Development Project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117" name="Google Shape;117;p3"/>
          <p:cNvSpPr txBox="1">
            <a:spLocks noGrp="1"/>
          </p:cNvSpPr>
          <p:nvPr>
            <p:ph type="body" idx="1"/>
          </p:nvPr>
        </p:nvSpPr>
        <p:spPr>
          <a:xfrm>
            <a:off x="664200" y="2733288"/>
            <a:ext cx="16959600" cy="722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01600" lvl="0" indent="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07336F"/>
              </a:buClr>
              <a:buSzPts val="2800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JCRDP will produce a Satellite AC validation system by leveraging CESSRST II and NCAS-M observing systems, which include radiosondes, lidars, doppler radar, flux towers, microwave profilers, Aeronet and Pandora observations, and Meteorological Stations.  </a:t>
            </a:r>
            <a:endParaRPr/>
          </a:p>
          <a:p>
            <a:pPr marL="914400" lvl="0" indent="-6350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07336F"/>
              </a:buClr>
              <a:buSzPts val="2800"/>
              <a:buNone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validation system (with associated elements – data plan, data collection, collocations, statistical analysis, and website) will be developed collaboratively with CESSRT II and NCAS-M researchers and students together with guidance from SMEs at NOAA, NASA and EPA.</a:t>
            </a:r>
            <a:endParaRPr/>
          </a:p>
        </p:txBody>
      </p:sp>
      <p:grpSp>
        <p:nvGrpSpPr>
          <p:cNvPr id="118" name="Google Shape;118;p3"/>
          <p:cNvGrpSpPr/>
          <p:nvPr/>
        </p:nvGrpSpPr>
        <p:grpSpPr>
          <a:xfrm>
            <a:off x="2153797" y="8439274"/>
            <a:ext cx="5323562" cy="1964731"/>
            <a:chOff x="1026275" y="259883"/>
            <a:chExt cx="3986400" cy="2079044"/>
          </a:xfrm>
        </p:grpSpPr>
        <p:pic>
          <p:nvPicPr>
            <p:cNvPr id="119" name="Google Shape;11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26278" y="259883"/>
              <a:ext cx="3483158" cy="10881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3"/>
            <p:cNvSpPr txBox="1"/>
            <p:nvPr/>
          </p:nvSpPr>
          <p:spPr>
            <a:xfrm>
              <a:off x="1026275" y="1410775"/>
              <a:ext cx="3986400" cy="92815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0"/>
                </a:schemeClr>
              </a:outerShdw>
            </a:effectLst>
          </p:spPr>
          <p:txBody>
            <a:bodyPr spcFirstLastPara="1" wrap="square" lIns="137125" tIns="137125" rIns="137125" bIns="137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CENTER FOR EARTH SYSTEM SCIENCES &amp; REMOTE SENSING TECHNOLOGIES (CESSRST-II)</a:t>
              </a:r>
              <a:endParaRPr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1" name="Google Shape;121;p3" descr="A screenshot of a cell phone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41883" y="8711416"/>
            <a:ext cx="4283746" cy="12472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/>
          <p:nvPr/>
        </p:nvSpPr>
        <p:spPr>
          <a:xfrm>
            <a:off x="5791200" y="2171700"/>
            <a:ext cx="12725400" cy="7868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3300"/>
              <a:buFont typeface="Times New Roman"/>
              <a:buAutoNum type="arabicPeriod"/>
            </a:pPr>
            <a:r>
              <a:rPr lang="en-US" sz="3300" b="1" u="sng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CCNY multi-wavelength elastic-Raman Lidar</a:t>
            </a:r>
            <a:endParaRPr sz="3300" b="1" i="1" u="sng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Aerosol extinction &amp; backscatter coefficient profile at 0.5-8 km altitude at 1064-532-355-nm, 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Angstrom exponent,  Water vapor in the PBL, Mixing-layer-height (MLH) and Cloud height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3300" b="1" u="sng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Ceilometers (Lufft-CHM15K, Vaisala CL51, CL31)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MLH or PBLH dynamics and Cloud base; 24-hr/7-day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3600" b="1" u="sng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NASA-AERONET Cimel Sunphotometer (CCNY site)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AOD, IPW, Angstrom exponent, size distribution, SSA, etc. 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3300" b="1" u="sng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CCNY Ozone DIfferential Absorption Lidar (DIAL)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Ozone concentration profiles at 0.3-8 km altitude (daytime), NASA-TOLNet member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3300" b="1" u="sng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Coherent Doppler Wind Lidar (Leosphere/Vaisala Windcube S200)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3D winds in the PBL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3300" b="1" u="sng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Microwave radiometer (Radiometric TP 300A)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Temperature, RH or water vapor, Liquid water profiles (~10 km), total WV and LW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3300" b="1" u="sng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Ground samplers and weather station at CCNY (CCNY and NYSDEC)</a:t>
            </a:r>
            <a:endParaRPr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O3, CO, PM2.5 (NYSDEC); O3, NO2, CO2/H2O, Aerosol size distribution (CCNY)</a:t>
            </a: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5334000" y="488866"/>
            <a:ext cx="86868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Atmospheric observations and data product at CCNY-ORSL </a:t>
            </a:r>
            <a:endParaRPr/>
          </a:p>
        </p:txBody>
      </p:sp>
      <p:pic>
        <p:nvPicPr>
          <p:cNvPr id="129" name="Google Shape;12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00300"/>
            <a:ext cx="4800600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 txBox="1"/>
          <p:nvPr/>
        </p:nvSpPr>
        <p:spPr>
          <a:xfrm>
            <a:off x="609600" y="720090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Yonghua Wu, CCNY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/>
          <p:nvPr/>
        </p:nvSpPr>
        <p:spPr>
          <a:xfrm>
            <a:off x="19582" y="78640"/>
            <a:ext cx="397160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CCNY Aerosol and Ozone Lidar 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36" name="Google Shape;136;p5"/>
          <p:cNvGrpSpPr/>
          <p:nvPr/>
        </p:nvGrpSpPr>
        <p:grpSpPr>
          <a:xfrm>
            <a:off x="5228373" y="632639"/>
            <a:ext cx="4255642" cy="4567608"/>
            <a:chOff x="6279919" y="694887"/>
            <a:chExt cx="5138433" cy="5275569"/>
          </a:xfrm>
        </p:grpSpPr>
        <p:pic>
          <p:nvPicPr>
            <p:cNvPr id="137" name="Google Shape;13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79919" y="694887"/>
              <a:ext cx="5138433" cy="5275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5"/>
            <p:cNvSpPr txBox="1"/>
            <p:nvPr/>
          </p:nvSpPr>
          <p:spPr>
            <a:xfrm>
              <a:off x="9616417" y="3788264"/>
              <a:ext cx="1747620" cy="1812951"/>
            </a:xfrm>
            <a:prstGeom prst="rect">
              <a:avLst/>
            </a:prstGeom>
            <a:solidFill>
              <a:schemeClr val="lt1">
                <a:alpha val="63921"/>
              </a:schemeClr>
            </a:solidFill>
            <a:ln w="190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Lufft CHM15k ceilometer</a:t>
              </a:r>
              <a:endParaRPr/>
            </a:p>
          </p:txBody>
        </p:sp>
        <p:sp>
          <p:nvSpPr>
            <p:cNvPr id="139" name="Google Shape;139;p5"/>
            <p:cNvSpPr txBox="1"/>
            <p:nvPr/>
          </p:nvSpPr>
          <p:spPr>
            <a:xfrm>
              <a:off x="6610110" y="959894"/>
              <a:ext cx="2270748" cy="959798"/>
            </a:xfrm>
            <a:prstGeom prst="rect">
              <a:avLst/>
            </a:prstGeom>
            <a:solidFill>
              <a:schemeClr val="lt1">
                <a:alpha val="57647"/>
              </a:schemeClr>
            </a:solidFill>
            <a:ln w="190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Vaisala CL31 ceilometer</a:t>
              </a:r>
              <a:endParaRPr/>
            </a:p>
          </p:txBody>
        </p:sp>
        <p:sp>
          <p:nvSpPr>
            <p:cNvPr id="140" name="Google Shape;140;p5"/>
            <p:cNvSpPr txBox="1"/>
            <p:nvPr/>
          </p:nvSpPr>
          <p:spPr>
            <a:xfrm>
              <a:off x="9584265" y="1769807"/>
              <a:ext cx="1320336" cy="533221"/>
            </a:xfrm>
            <a:prstGeom prst="rect">
              <a:avLst/>
            </a:prstGeom>
            <a:solidFill>
              <a:schemeClr val="lt1">
                <a:alpha val="57647"/>
              </a:schemeClr>
            </a:solidFill>
            <a:ln w="190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Lidar </a:t>
              </a:r>
              <a:endParaRPr/>
            </a:p>
          </p:txBody>
        </p:sp>
        <p:cxnSp>
          <p:nvCxnSpPr>
            <p:cNvPr id="141" name="Google Shape;141;p5"/>
            <p:cNvCxnSpPr>
              <a:stCxn id="139" idx="2"/>
            </p:cNvCxnSpPr>
            <p:nvPr/>
          </p:nvCxnSpPr>
          <p:spPr>
            <a:xfrm flipH="1">
              <a:off x="7355484" y="1919692"/>
              <a:ext cx="390000" cy="371400"/>
            </a:xfrm>
            <a:prstGeom prst="straightConnector1">
              <a:avLst/>
            </a:prstGeom>
            <a:noFill/>
            <a:ln w="254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42" name="Google Shape;142;p5"/>
            <p:cNvCxnSpPr/>
            <p:nvPr/>
          </p:nvCxnSpPr>
          <p:spPr>
            <a:xfrm>
              <a:off x="9821333" y="2295682"/>
              <a:ext cx="0" cy="249455"/>
            </a:xfrm>
            <a:prstGeom prst="straightConnector1">
              <a:avLst/>
            </a:prstGeom>
            <a:noFill/>
            <a:ln w="254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43" name="Google Shape;143;p5"/>
          <p:cNvSpPr txBox="1"/>
          <p:nvPr/>
        </p:nvSpPr>
        <p:spPr>
          <a:xfrm>
            <a:off x="5313970" y="182880"/>
            <a:ext cx="465156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Ceilometers (Lufft &amp; Vaisala)</a:t>
            </a:r>
            <a:endParaRPr sz="2550" b="1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114658" y="5867528"/>
            <a:ext cx="4250368" cy="423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63490" y="5882304"/>
            <a:ext cx="4056872" cy="4203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3716" y="5882305"/>
            <a:ext cx="4390776" cy="4117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230" y="587305"/>
            <a:ext cx="4390776" cy="461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0489" y="733557"/>
            <a:ext cx="4062638" cy="446669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>
            <a:off x="9893151" y="188028"/>
            <a:ext cx="447817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Wind Lidar (Windcube 200s)</a:t>
            </a:r>
            <a:endParaRPr sz="2550" b="1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50" name="Google Shape;150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371323" y="781625"/>
            <a:ext cx="3749038" cy="441862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14159598" y="219368"/>
            <a:ext cx="4200732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AERONET sunphotometer</a:t>
            </a:r>
            <a:endParaRPr sz="2550" b="1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01708" y="5859072"/>
            <a:ext cx="4010776" cy="419188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"/>
          <p:cNvSpPr/>
          <p:nvPr/>
        </p:nvSpPr>
        <p:spPr>
          <a:xfrm>
            <a:off x="-29532" y="5374473"/>
            <a:ext cx="41646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Microwave radiometer: T, RH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4871750" y="5354262"/>
            <a:ext cx="3635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AQ station (NYSDEC/CCNY)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10039918" y="5351388"/>
            <a:ext cx="261321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Field obs (CL51+O3)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14755981" y="5374472"/>
            <a:ext cx="205056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Mobile O3-lidar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5400" dirty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Why UCN Is Valuable for Satellite Validation</a:t>
            </a:r>
            <a:endParaRPr sz="5400" dirty="0"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67359" y="2575243"/>
            <a:ext cx="16992601" cy="74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 b="1"/>
              <a:t>Direct measurement of aerosol layer height</a:t>
            </a:r>
            <a:endParaRPr/>
          </a:p>
          <a:p>
            <a:pPr marL="1028700" lvl="1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/>
              <a:t>Ceilometers record backscatter vs. altitude directly, providing ground truth for satellite retrieval bias.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 </a:t>
            </a:r>
            <a:r>
              <a:rPr lang="en-US" b="1"/>
              <a:t>High temporal resolution vs. satellite overpass</a:t>
            </a:r>
            <a:endParaRPr/>
          </a:p>
          <a:p>
            <a:pPr marL="1028700" lvl="1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/>
              <a:t> Profiles every few seconds capture rapid evolution (e.g., boundary-layer growth, dust plumes) at overpass time.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 </a:t>
            </a:r>
            <a:r>
              <a:rPr lang="en-US" b="1"/>
              <a:t>Assessment of lower-tropospheric layers</a:t>
            </a:r>
            <a:endParaRPr/>
          </a:p>
          <a:p>
            <a:pPr marL="1028700" lvl="1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/>
              <a:t>Excels at detecting layers below 3 km where satellites struggle to separate aerosol from molecular scattering.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7" descr="텍스트, 스크린샷, 다채로움, 소프트웨어이(가) 표시된 사진&#10;&#10;AI가 생성한 콘텐츠는 부정확할 수 있습니다."/>
          <p:cNvPicPr preferRelativeResize="0"/>
          <p:nvPr/>
        </p:nvPicPr>
        <p:blipFill rotWithShape="1">
          <a:blip r:embed="rId3">
            <a:alphaModFix/>
          </a:blip>
          <a:srcRect l="15243" r="19778" b="-1"/>
          <a:stretch/>
        </p:blipFill>
        <p:spPr>
          <a:xfrm>
            <a:off x="13665202" y="4098615"/>
            <a:ext cx="4241798" cy="559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 descr="텍스트, 스크린샷, 다채로움, 소프트웨어이(가) 표시된 사진&#10;&#10;AI가 생성한 콘텐츠는 부정확할 수 있습니다."/>
          <p:cNvPicPr preferRelativeResize="0"/>
          <p:nvPr/>
        </p:nvPicPr>
        <p:blipFill rotWithShape="1">
          <a:blip r:embed="rId4">
            <a:alphaModFix/>
          </a:blip>
          <a:srcRect l="16894" r="18127" b="-1"/>
          <a:stretch/>
        </p:blipFill>
        <p:spPr>
          <a:xfrm>
            <a:off x="4535682" y="4066611"/>
            <a:ext cx="4241797" cy="559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 descr="텍스트, 스크린샷이(가) 표시된 사진&#10;&#10;AI가 생성한 콘텐츠는 부정확할 수 있습니다."/>
          <p:cNvPicPr preferRelativeResize="0"/>
          <p:nvPr/>
        </p:nvPicPr>
        <p:blipFill rotWithShape="1">
          <a:blip r:embed="rId5">
            <a:alphaModFix/>
          </a:blip>
          <a:srcRect l="15336" r="19686" b="-1"/>
          <a:stretch/>
        </p:blipFill>
        <p:spPr>
          <a:xfrm>
            <a:off x="91437" y="4066611"/>
            <a:ext cx="4241798" cy="559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 descr="텍스트, 스크린샷, 다채로움이(가) 표시된 사진&#10;&#10;AI가 생성한 콘텐츠는 부정확할 수 있습니다."/>
          <p:cNvPicPr preferRelativeResize="0"/>
          <p:nvPr/>
        </p:nvPicPr>
        <p:blipFill rotWithShape="1">
          <a:blip r:embed="rId6">
            <a:alphaModFix/>
          </a:blip>
          <a:srcRect l="16407" r="18614" b="-1"/>
          <a:stretch/>
        </p:blipFill>
        <p:spPr>
          <a:xfrm>
            <a:off x="9100442" y="4098615"/>
            <a:ext cx="4241797" cy="559783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7"/>
          <p:cNvSpPr txBox="1"/>
          <p:nvPr/>
        </p:nvSpPr>
        <p:spPr>
          <a:xfrm>
            <a:off x="1158412" y="1730663"/>
            <a:ext cx="1711942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28700" marR="0" lvl="1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CCNY-Ceilometer measurement</a:t>
            </a:r>
            <a:endParaRPr/>
          </a:p>
          <a:p>
            <a:pPr marL="1485900" marR="0" lvl="2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April 22 shows a high aerosol loading event with strong backscatter signatures in the lower atmosphere. </a:t>
            </a:r>
            <a:endParaRPr/>
          </a:p>
        </p:txBody>
      </p:sp>
      <p:sp>
        <p:nvSpPr>
          <p:cNvPr id="172" name="Google Shape;172;p7"/>
          <p:cNvSpPr txBox="1"/>
          <p:nvPr/>
        </p:nvSpPr>
        <p:spPr>
          <a:xfrm>
            <a:off x="5589824" y="3604946"/>
            <a:ext cx="75149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Jersey Fire Event  April 22-28, 2025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1621354"/>
            <a:ext cx="7143303" cy="86656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8"/>
          <p:cNvGrpSpPr/>
          <p:nvPr/>
        </p:nvGrpSpPr>
        <p:grpSpPr>
          <a:xfrm>
            <a:off x="9508935" y="2324100"/>
            <a:ext cx="7010398" cy="6033820"/>
            <a:chOff x="2209800" y="4024580"/>
            <a:chExt cx="7923103" cy="6262420"/>
          </a:xfrm>
        </p:grpSpPr>
        <p:pic>
          <p:nvPicPr>
            <p:cNvPr id="180" name="Google Shape;180;p8" descr="텍스트, 지도, 도표, 아틀라스이(가) 표시된 사진&#10;&#10;AI가 생성한 콘텐츠는 부정확할 수 있습니다.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09800" y="4024580"/>
              <a:ext cx="7923103" cy="6262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8"/>
            <p:cNvSpPr/>
            <p:nvPr/>
          </p:nvSpPr>
          <p:spPr>
            <a:xfrm rot="-961017">
              <a:off x="5146484" y="6721424"/>
              <a:ext cx="2685876" cy="609068"/>
            </a:xfrm>
            <a:prstGeom prst="ellipse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4800600" y="302178"/>
            <a:ext cx="17119428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Advantage of UCN dataset </a:t>
            </a:r>
            <a:endParaRPr/>
          </a:p>
          <a:p>
            <a:pPr marL="1028700" marR="0" lvl="1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 measurement of aerosol layer height</a:t>
            </a:r>
            <a:endParaRPr/>
          </a:p>
          <a:p>
            <a:pPr marL="1028700" marR="0" lvl="1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temporal and vertical resolution </a:t>
            </a:r>
            <a:endParaRPr/>
          </a:p>
          <a:p>
            <a:pPr marL="1028700" marR="0" lvl="1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Assessment of lower‐tropospheric layers</a:t>
            </a:r>
            <a:endParaRPr/>
          </a:p>
          <a:p>
            <a:pPr marL="914400" marR="0" lvl="1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9" descr="텍스트, 스크린샷이(가) 표시된 사진&#10;&#10;AI 생성 콘텐츠는 정확하지 않을 수 있습니다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800" y="2839908"/>
            <a:ext cx="6431762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9" descr="텍스트, 스크린샷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60362" y="2839908"/>
            <a:ext cx="6431762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9" descr="텍스트, 스크린샷이(가) 표시된 사진&#10;&#10;AI 생성 콘텐츠는 정확하지 않을 수 있습니다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60362" y="6744120"/>
            <a:ext cx="6431762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 descr="텍스트, 스크린샷이(가) 표시된 사진&#10;&#10;AI 생성 콘텐츠는 정확하지 않을 수 있습니다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9800" y="6744120"/>
            <a:ext cx="6431762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3064362" y="3262276"/>
            <a:ext cx="2209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Urban 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9"/>
          <p:cNvSpPr txBox="1"/>
          <p:nvPr/>
        </p:nvSpPr>
        <p:spPr>
          <a:xfrm>
            <a:off x="9922362" y="3262276"/>
            <a:ext cx="2209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Rural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9"/>
          <p:cNvSpPr txBox="1"/>
          <p:nvPr/>
        </p:nvSpPr>
        <p:spPr>
          <a:xfrm>
            <a:off x="3054634" y="7072276"/>
            <a:ext cx="2209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Coastal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9"/>
          <p:cNvSpPr txBox="1"/>
          <p:nvPr/>
        </p:nvSpPr>
        <p:spPr>
          <a:xfrm>
            <a:off x="9912634" y="7072276"/>
            <a:ext cx="2209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Urban, Costal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/>
          <p:cNvSpPr txBox="1"/>
          <p:nvPr/>
        </p:nvSpPr>
        <p:spPr>
          <a:xfrm>
            <a:off x="5425674" y="2342650"/>
            <a:ext cx="85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Aerosol Enhancement Observed on August 30, 2023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1130</Words>
  <Application>Microsoft Macintosh PowerPoint</Application>
  <PresentationFormat>ユーザー設定</PresentationFormat>
  <Paragraphs>184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5" baseType="lpstr">
      <vt:lpstr>Play</vt:lpstr>
      <vt:lpstr>Arial</vt:lpstr>
      <vt:lpstr>Noto Sans Symbols</vt:lpstr>
      <vt:lpstr>Times New Roman</vt:lpstr>
      <vt:lpstr>Calibri</vt:lpstr>
      <vt:lpstr>Open Sans</vt:lpstr>
      <vt:lpstr>Lato</vt:lpstr>
      <vt:lpstr>1_Office Theme</vt:lpstr>
      <vt:lpstr>Atmospheric Composition Validation: Aerosol Layer Height</vt:lpstr>
      <vt:lpstr>PowerPoint プレゼンテーション</vt:lpstr>
      <vt:lpstr>Joint Collaborative Research Development Project</vt:lpstr>
      <vt:lpstr>PowerPoint プレゼンテーション</vt:lpstr>
      <vt:lpstr>PowerPoint プレゼンテーション</vt:lpstr>
      <vt:lpstr>Why UCN Is Valuable for Satellite Validation</vt:lpstr>
      <vt:lpstr>PowerPoint プレゼンテーション</vt:lpstr>
      <vt:lpstr>PowerPoint プレゼンテーション</vt:lpstr>
      <vt:lpstr>PowerPoint プレゼンテーション</vt:lpstr>
      <vt:lpstr>Collocation Procedure</vt:lpstr>
      <vt:lpstr>TEMPO AOD Validation </vt:lpstr>
      <vt:lpstr>TEMPO PM2.5 Validation </vt:lpstr>
      <vt:lpstr>PowerPoint プレゼンテーション</vt:lpstr>
      <vt:lpstr>TEMPO ALH Validation </vt:lpstr>
      <vt:lpstr>PowerPoint プレゼンテーション</vt:lpstr>
      <vt:lpstr>Compare Atmospheric Composition Forecast Model (August 02, 2023, 16 to 21 UTC)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Kymberley Leggett</dc:creator>
  <cp:lastModifiedBy>Hiroshi TANIMOTO</cp:lastModifiedBy>
  <cp:revision>2</cp:revision>
  <dcterms:created xsi:type="dcterms:W3CDTF">2006-08-16T00:00:00Z</dcterms:created>
  <dcterms:modified xsi:type="dcterms:W3CDTF">2025-07-26T08:12:54Z</dcterms:modified>
</cp:coreProperties>
</file>