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0"/>
  </p:notesMasterIdLst>
  <p:sldIdLst>
    <p:sldId id="256" r:id="rId3"/>
    <p:sldId id="489" r:id="rId4"/>
    <p:sldId id="493" r:id="rId5"/>
    <p:sldId id="511" r:id="rId6"/>
    <p:sldId id="515" r:id="rId7"/>
    <p:sldId id="516" r:id="rId8"/>
    <p:sldId id="514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F1F1"/>
    <a:srgbClr val="FF00E7"/>
    <a:srgbClr val="01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D7173-6537-E748-A3B8-C0D08949610C}" v="10" dt="2025-06-08T20:38:25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2"/>
    <p:restoredTop sz="82222"/>
  </p:normalViewPr>
  <p:slideViewPr>
    <p:cSldViewPr snapToGrid="0" snapToObjects="1">
      <p:cViewPr varScale="1">
        <p:scale>
          <a:sx n="108" d="100"/>
          <a:sy n="108" d="100"/>
        </p:scale>
        <p:origin x="472" y="4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039DC-2113-6540-B3CE-1B68A322F325}" type="datetimeFigureOut">
              <a:rPr lang="en-US" smtClean="0"/>
              <a:t>6/8/25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64D7C-964D-B945-82FB-B99D3055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64D7C-964D-B945-82FB-B99D3055EE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64D7C-964D-B945-82FB-B99D3055EE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64D7C-964D-B945-82FB-B99D3055EE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0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96" indent="0" algn="ctr">
              <a:buNone/>
              <a:defRPr/>
            </a:lvl2pPr>
            <a:lvl3pPr marL="761992" indent="0" algn="ctr">
              <a:buNone/>
              <a:defRPr/>
            </a:lvl3pPr>
            <a:lvl4pPr marL="1142989" indent="0" algn="ctr">
              <a:buNone/>
              <a:defRPr/>
            </a:lvl4pPr>
            <a:lvl5pPr marL="1523985" indent="0" algn="ctr">
              <a:buNone/>
              <a:defRPr/>
            </a:lvl5pPr>
            <a:lvl6pPr marL="1904981" indent="0" algn="ctr">
              <a:buNone/>
              <a:defRPr/>
            </a:lvl6pPr>
            <a:lvl7pPr marL="2285977" indent="0" algn="ctr">
              <a:buNone/>
              <a:defRPr/>
            </a:lvl7pPr>
            <a:lvl8pPr marL="2666973" indent="0" algn="ctr">
              <a:buNone/>
              <a:defRPr/>
            </a:lvl8pPr>
            <a:lvl9pPr marL="30479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A1E5-858C-F24D-B29E-102AAB8D4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9398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D67E-BB1B-8248-966E-AC3F4F092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58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44500"/>
            <a:ext cx="2019300" cy="463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44500"/>
            <a:ext cx="5905500" cy="4635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37F2-DBD2-6848-81A8-4D229887A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639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42896" indent="0" algn="ctr">
              <a:buNone/>
              <a:defRPr/>
            </a:lvl2pPr>
            <a:lvl3pPr marL="685793" indent="0" algn="ctr">
              <a:buNone/>
              <a:defRPr/>
            </a:lvl3pPr>
            <a:lvl4pPr marL="1028690" indent="0" algn="ctr">
              <a:buNone/>
              <a:defRPr/>
            </a:lvl4pPr>
            <a:lvl5pPr marL="1371587" indent="0" algn="ctr">
              <a:buNone/>
              <a:defRPr/>
            </a:lvl5pPr>
            <a:lvl6pPr marL="1714483" indent="0" algn="ctr">
              <a:buNone/>
              <a:defRPr/>
            </a:lvl6pPr>
            <a:lvl7pPr marL="2057379" indent="0" algn="ctr">
              <a:buNone/>
              <a:defRPr/>
            </a:lvl7pPr>
            <a:lvl8pPr marL="2400276" indent="0" algn="ctr">
              <a:buNone/>
              <a:defRPr/>
            </a:lvl8pPr>
            <a:lvl9pPr marL="27431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A1E5-858C-F24D-B29E-102AAB8D4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092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B708-FC12-3C46-8A5F-D9A09CB52F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1225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6" indent="0">
              <a:buNone/>
              <a:defRPr sz="1350"/>
            </a:lvl2pPr>
            <a:lvl3pPr marL="685793" indent="0">
              <a:buNone/>
              <a:defRPr sz="1200"/>
            </a:lvl3pPr>
            <a:lvl4pPr marL="1028690" indent="0">
              <a:buNone/>
              <a:defRPr sz="1050"/>
            </a:lvl4pPr>
            <a:lvl5pPr marL="1371587" indent="0">
              <a:buNone/>
              <a:defRPr sz="1050"/>
            </a:lvl5pPr>
            <a:lvl6pPr marL="1714483" indent="0">
              <a:buNone/>
              <a:defRPr sz="1050"/>
            </a:lvl6pPr>
            <a:lvl7pPr marL="2057379" indent="0">
              <a:buNone/>
              <a:defRPr sz="1050"/>
            </a:lvl7pPr>
            <a:lvl8pPr marL="2400276" indent="0">
              <a:buNone/>
              <a:defRPr sz="1050"/>
            </a:lvl8pPr>
            <a:lvl9pPr marL="2743173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3149-3357-DB44-9FC8-6C8D19A12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2492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1A2-400B-CB4E-B885-30F42F24EC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2921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320F-906A-E843-9C28-4AC8EEE4CC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880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F421-22C2-FF40-9AB7-1D73853F27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4908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5993-02A8-4447-8FA1-48598B7871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4909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896" indent="0">
              <a:buNone/>
              <a:defRPr sz="900"/>
            </a:lvl2pPr>
            <a:lvl3pPr marL="685793" indent="0">
              <a:buNone/>
              <a:defRPr sz="750"/>
            </a:lvl3pPr>
            <a:lvl4pPr marL="1028690" indent="0">
              <a:buNone/>
              <a:defRPr sz="675"/>
            </a:lvl4pPr>
            <a:lvl5pPr marL="1371587" indent="0">
              <a:buNone/>
              <a:defRPr sz="675"/>
            </a:lvl5pPr>
            <a:lvl6pPr marL="1714483" indent="0">
              <a:buNone/>
              <a:defRPr sz="675"/>
            </a:lvl6pPr>
            <a:lvl7pPr marL="2057379" indent="0">
              <a:buNone/>
              <a:defRPr sz="675"/>
            </a:lvl7pPr>
            <a:lvl8pPr marL="2400276" indent="0">
              <a:buNone/>
              <a:defRPr sz="675"/>
            </a:lvl8pPr>
            <a:lvl9pPr marL="2743173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8E07-7438-A343-B397-5B434252C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05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B708-FC12-3C46-8A5F-D9A09CB52F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8538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2896" indent="0">
              <a:buNone/>
              <a:defRPr sz="2100"/>
            </a:lvl2pPr>
            <a:lvl3pPr marL="685793" indent="0">
              <a:buNone/>
              <a:defRPr sz="1800"/>
            </a:lvl3pPr>
            <a:lvl4pPr marL="1028690" indent="0">
              <a:buNone/>
              <a:defRPr sz="1500"/>
            </a:lvl4pPr>
            <a:lvl5pPr marL="1371587" indent="0">
              <a:buNone/>
              <a:defRPr sz="1500"/>
            </a:lvl5pPr>
            <a:lvl6pPr marL="1714483" indent="0">
              <a:buNone/>
              <a:defRPr sz="1500"/>
            </a:lvl6pPr>
            <a:lvl7pPr marL="2057379" indent="0">
              <a:buNone/>
              <a:defRPr sz="1500"/>
            </a:lvl7pPr>
            <a:lvl8pPr marL="2400276" indent="0">
              <a:buNone/>
              <a:defRPr sz="1500"/>
            </a:lvl8pPr>
            <a:lvl9pPr marL="2743173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050"/>
            </a:lvl1pPr>
            <a:lvl2pPr marL="342896" indent="0">
              <a:buNone/>
              <a:defRPr sz="900"/>
            </a:lvl2pPr>
            <a:lvl3pPr marL="685793" indent="0">
              <a:buNone/>
              <a:defRPr sz="750"/>
            </a:lvl3pPr>
            <a:lvl4pPr marL="1028690" indent="0">
              <a:buNone/>
              <a:defRPr sz="675"/>
            </a:lvl4pPr>
            <a:lvl5pPr marL="1371587" indent="0">
              <a:buNone/>
              <a:defRPr sz="675"/>
            </a:lvl5pPr>
            <a:lvl6pPr marL="1714483" indent="0">
              <a:buNone/>
              <a:defRPr sz="675"/>
            </a:lvl6pPr>
            <a:lvl7pPr marL="2057379" indent="0">
              <a:buNone/>
              <a:defRPr sz="675"/>
            </a:lvl7pPr>
            <a:lvl8pPr marL="2400276" indent="0">
              <a:buNone/>
              <a:defRPr sz="675"/>
            </a:lvl8pPr>
            <a:lvl9pPr marL="2743173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EA5E-D33B-5448-8BBA-B435945A5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6064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D67E-BB1B-8248-966E-AC3F4F092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7614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44500"/>
            <a:ext cx="2019300" cy="463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44500"/>
            <a:ext cx="5905500" cy="4635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37F2-DBD2-6848-81A8-4D229887A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7150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96" indent="0">
              <a:buNone/>
              <a:defRPr sz="1500"/>
            </a:lvl2pPr>
            <a:lvl3pPr marL="761992" indent="0">
              <a:buNone/>
              <a:defRPr sz="1333"/>
            </a:lvl3pPr>
            <a:lvl4pPr marL="1142989" indent="0">
              <a:buNone/>
              <a:defRPr sz="1167"/>
            </a:lvl4pPr>
            <a:lvl5pPr marL="1523985" indent="0">
              <a:buNone/>
              <a:defRPr sz="1167"/>
            </a:lvl5pPr>
            <a:lvl6pPr marL="1904981" indent="0">
              <a:buNone/>
              <a:defRPr sz="1167"/>
            </a:lvl6pPr>
            <a:lvl7pPr marL="2285977" indent="0">
              <a:buNone/>
              <a:defRPr sz="1167"/>
            </a:lvl7pPr>
            <a:lvl8pPr marL="2666973" indent="0">
              <a:buNone/>
              <a:defRPr sz="1167"/>
            </a:lvl8pPr>
            <a:lvl9pPr marL="3047970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3149-3357-DB44-9FC8-6C8D19A12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6251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1A2-400B-CB4E-B885-30F42F24EC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4561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320F-906A-E843-9C28-4AC8EEE4CC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579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F421-22C2-FF40-9AB7-1D73853F27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5851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5993-02A8-4447-8FA1-48598B7871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7968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8E07-7438-A343-B397-5B434252C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8255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EA5E-D33B-5448-8BBA-B435945A5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906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445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b="0">
                <a:latin typeface="Times New Roman" charset="0"/>
              </a:defRPr>
            </a:lvl1pPr>
          </a:lstStyle>
          <a:p>
            <a:pPr defTabSz="76199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b="0">
                <a:latin typeface="Times New Roman" charset="0"/>
              </a:defRPr>
            </a:lvl1pPr>
          </a:lstStyle>
          <a:p>
            <a:pPr defTabSz="76199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 b="0">
                <a:latin typeface="Times New Roman" charset="0"/>
              </a:defRPr>
            </a:lvl1pPr>
          </a:lstStyle>
          <a:p>
            <a:pPr defTabSz="761992" fontAlgn="base">
              <a:spcBef>
                <a:spcPct val="0"/>
              </a:spcBef>
              <a:spcAft>
                <a:spcPct val="0"/>
              </a:spcAft>
              <a:defRPr/>
            </a:pPr>
            <a:fld id="{B288D412-57B1-4049-A134-E3FB489FF5F4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7619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67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5pPr>
      <a:lvl6pPr marL="380996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6pPr>
      <a:lvl7pPr marL="761992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7pPr>
      <a:lvl8pPr marL="1142989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8pPr>
      <a:lvl9pPr marL="1523985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9pPr>
    </p:titleStyle>
    <p:bodyStyle>
      <a:lvl1pPr marL="285747" indent="-285747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619119" indent="-238123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00"/>
          </a:solidFill>
          <a:latin typeface="+mn-lt"/>
          <a:ea typeface="ＭＳ Ｐゴシック" charset="-128"/>
        </a:defRPr>
      </a:lvl2pPr>
      <a:lvl3pPr marL="952490" indent="-190498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3pPr>
      <a:lvl4pPr marL="1333487" indent="-190498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00"/>
          </a:solidFill>
          <a:latin typeface="+mn-lt"/>
          <a:ea typeface="ＭＳ Ｐゴシック" charset="-128"/>
        </a:defRPr>
      </a:lvl4pPr>
      <a:lvl5pPr marL="1714483" indent="-1904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000000"/>
          </a:solidFill>
          <a:latin typeface="+mn-lt"/>
          <a:ea typeface="ＭＳ Ｐゴシック" charset="-128"/>
        </a:defRPr>
      </a:lvl5pPr>
      <a:lvl6pPr marL="2095479" indent="-1904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476475" indent="-1904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2857471" indent="-1904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238468" indent="-190498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445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Times New Roman" charset="0"/>
              </a:defRPr>
            </a:lvl1pPr>
          </a:lstStyle>
          <a:p>
            <a:pPr defTabSz="6857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latin typeface="Times New Roman" charset="0"/>
              </a:defRPr>
            </a:lvl1pPr>
          </a:lstStyle>
          <a:p>
            <a:pPr defTabSz="6857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charset="0"/>
              </a:defRPr>
            </a:lvl1pPr>
          </a:lstStyle>
          <a:p>
            <a:pPr defTabSz="685793" fontAlgn="base">
              <a:spcBef>
                <a:spcPct val="0"/>
              </a:spcBef>
              <a:spcAft>
                <a:spcPct val="0"/>
              </a:spcAft>
              <a:defRPr/>
            </a:pPr>
            <a:fld id="{B288D412-57B1-4049-A134-E3FB489FF5F4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6857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9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  <a:ea typeface="ＭＳ Ｐゴシック" charset="-128"/>
          <a:cs typeface="ＭＳ Ｐゴシック" charset="-128"/>
        </a:defRPr>
      </a:lvl5pPr>
      <a:lvl6pPr marL="342896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6pPr>
      <a:lvl7pPr marL="685793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7pPr>
      <a:lvl8pPr marL="102869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8pPr>
      <a:lvl9pPr marL="1371587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9pPr>
    </p:titleStyle>
    <p:bodyStyle>
      <a:lvl1pPr marL="257172" indent="-257172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557207" indent="-214311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00"/>
          </a:solidFill>
          <a:latin typeface="+mn-lt"/>
          <a:ea typeface="ＭＳ Ｐゴシック" charset="-128"/>
        </a:defRPr>
      </a:lvl2pPr>
      <a:lvl3pPr marL="857241" indent="-171449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3pPr>
      <a:lvl4pPr marL="1200138" indent="-171449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00"/>
          </a:solidFill>
          <a:latin typeface="+mn-lt"/>
          <a:ea typeface="ＭＳ Ｐゴシック" charset="-128"/>
        </a:defRPr>
      </a:lvl4pPr>
      <a:lvl5pPr marL="1543035" indent="-171449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000000"/>
          </a:solidFill>
          <a:latin typeface="+mn-lt"/>
          <a:ea typeface="ＭＳ Ｐゴシック" charset="-128"/>
        </a:defRPr>
      </a:lvl5pPr>
      <a:lvl6pPr marL="1885931" indent="-171449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228828" indent="-171449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2571724" indent="-171449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2914622" indent="-171449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450" y="1215792"/>
            <a:ext cx="7772400" cy="1225021"/>
          </a:xfrm>
        </p:spPr>
        <p:txBody>
          <a:bodyPr/>
          <a:lstStyle/>
          <a:p>
            <a:r>
              <a:rPr lang="en-US" dirty="0">
                <a:effectLst/>
              </a:rPr>
              <a:t>Satellite remote sensing of aerosol vertical distribution: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 brief introduction</a:t>
            </a: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41" y="2440813"/>
            <a:ext cx="7549979" cy="2207444"/>
          </a:xfrm>
        </p:spPr>
        <p:txBody>
          <a:bodyPr/>
          <a:lstStyle/>
          <a:p>
            <a:r>
              <a:rPr lang="en-US" dirty="0"/>
              <a:t>Jun Wang</a:t>
            </a:r>
          </a:p>
          <a:p>
            <a:r>
              <a:rPr lang="en-US" dirty="0"/>
              <a:t>College of Engineering </a:t>
            </a:r>
          </a:p>
          <a:p>
            <a:r>
              <a:rPr lang="en-US" dirty="0"/>
              <a:t>University of Iowa</a:t>
            </a:r>
          </a:p>
          <a:p>
            <a:endParaRPr lang="en-US" dirty="0"/>
          </a:p>
          <a:p>
            <a:r>
              <a:rPr lang="en-US" dirty="0"/>
              <a:t>AC-VC meeting</a:t>
            </a:r>
          </a:p>
          <a:p>
            <a:r>
              <a:rPr lang="en-US" dirty="0"/>
              <a:t>June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1616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EBA304-F3F8-7148-9B3F-1B928EC07E03}"/>
              </a:ext>
            </a:extLst>
          </p:cNvPr>
          <p:cNvSpPr txBox="1"/>
          <p:nvPr/>
        </p:nvSpPr>
        <p:spPr>
          <a:xfrm>
            <a:off x="7153829" y="4274382"/>
            <a:ext cx="555137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1480"/>
            <a:r>
              <a:rPr lang="en-US" sz="1620" dirty="0">
                <a:solidFill>
                  <a:srgbClr val="000000"/>
                </a:solidFill>
                <a:latin typeface="Helvetica"/>
              </a:rPr>
              <a:t>Shin et al., 2018. </a:t>
            </a:r>
          </a:p>
          <a:p>
            <a:pPr defTabSz="411480"/>
            <a:endParaRPr lang="en-US" sz="1620" dirty="0">
              <a:solidFill>
                <a:srgbClr val="000000"/>
              </a:solidFill>
              <a:latin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831CA-A5CE-2249-A194-628E4663D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72" y="1454769"/>
            <a:ext cx="3431244" cy="2899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73BB90-0603-0947-9332-63BA5580820A}"/>
              </a:ext>
            </a:extLst>
          </p:cNvPr>
          <p:cNvSpPr txBox="1"/>
          <p:nvPr/>
        </p:nvSpPr>
        <p:spPr>
          <a:xfrm>
            <a:off x="5365615" y="1170360"/>
            <a:ext cx="29846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1480"/>
            <a:r>
              <a:rPr lang="en-US" sz="1620" dirty="0">
                <a:solidFill>
                  <a:srgbClr val="000000"/>
                </a:solidFill>
                <a:latin typeface="Helvetica"/>
              </a:rPr>
              <a:t>Annual-mean PBLH difference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884BBB-469C-DA4F-A873-E2CBE7A6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1" y="151860"/>
            <a:ext cx="8389490" cy="857250"/>
          </a:xfrm>
        </p:spPr>
        <p:txBody>
          <a:bodyPr/>
          <a:lstStyle/>
          <a:p>
            <a:r>
              <a:rPr lang="en-US" dirty="0"/>
              <a:t>Modeled PBLH itself is elusive in some ways; </a:t>
            </a:r>
            <a:r>
              <a:rPr lang="en-US" u="sng" dirty="0"/>
              <a:t>diurnal cycle </a:t>
            </a:r>
            <a:r>
              <a:rPr lang="en-US" dirty="0"/>
              <a:t>requires geo-stationary satellite measurement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5B437-78A5-2A4D-96B3-0CF3B1E777E1}"/>
              </a:ext>
            </a:extLst>
          </p:cNvPr>
          <p:cNvSpPr txBox="1"/>
          <p:nvPr/>
        </p:nvSpPr>
        <p:spPr>
          <a:xfrm>
            <a:off x="2704922" y="712282"/>
            <a:ext cx="394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Definition of PBLH; PBL scheme; …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9ED0C-23E6-3848-981D-18F4046A1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5" t="3837" r="2258" b="-1932"/>
          <a:stretch/>
        </p:blipFill>
        <p:spPr>
          <a:xfrm>
            <a:off x="5009728" y="1503875"/>
            <a:ext cx="3431244" cy="29047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795FB9-6534-4447-AC6F-8952DD43B3ED}"/>
              </a:ext>
            </a:extLst>
          </p:cNvPr>
          <p:cNvSpPr/>
          <p:nvPr/>
        </p:nvSpPr>
        <p:spPr>
          <a:xfrm>
            <a:off x="1601835" y="1095802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PBLH diurnal amplitude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C0F3D-E85E-3A45-8A28-55DC9B3436CF}"/>
              </a:ext>
            </a:extLst>
          </p:cNvPr>
          <p:cNvSpPr txBox="1"/>
          <p:nvPr/>
        </p:nvSpPr>
        <p:spPr>
          <a:xfrm>
            <a:off x="602419" y="4569847"/>
            <a:ext cx="822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observation data for evaluation of global PBLH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re-analysis datasets are used as the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Inconsistent diurnal variation and definition of PBLH among different models</a:t>
            </a:r>
          </a:p>
        </p:txBody>
      </p:sp>
    </p:spTree>
    <p:extLst>
      <p:ext uri="{BB962C8B-B14F-4D97-AF65-F5344CB8AC3E}">
        <p14:creationId xmlns:p14="http://schemas.microsoft.com/office/powerpoint/2010/main" val="202376331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2DDB-D2E5-4E43-A8C1-18263A90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0329"/>
            <a:ext cx="7772400" cy="952500"/>
          </a:xfrm>
        </p:spPr>
        <p:txBody>
          <a:bodyPr/>
          <a:lstStyle/>
          <a:p>
            <a:r>
              <a:rPr lang="en-US" dirty="0"/>
              <a:t>Different techniques for sensing AVD from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FF64C6-1263-504B-8891-2B818293CC2F}"/>
              </a:ext>
            </a:extLst>
          </p:cNvPr>
          <p:cNvSpPr/>
          <p:nvPr/>
        </p:nvSpPr>
        <p:spPr>
          <a:xfrm>
            <a:off x="797206" y="1396440"/>
            <a:ext cx="75495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Active</a:t>
            </a:r>
          </a:p>
          <a:p>
            <a:pPr marL="356616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Lida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 such as CALIOP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CATS</a:t>
            </a:r>
          </a:p>
          <a:p>
            <a:pPr marL="356616" lvl="1" defTabSz="713232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ATLID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ATmospheric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LIDar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)</a:t>
            </a:r>
          </a:p>
          <a:p>
            <a:pPr marL="0" marR="0" lvl="0" indent="-238115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-238115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Passive</a:t>
            </a:r>
          </a:p>
          <a:p>
            <a:pPr marL="642366" marR="0" lvl="1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Limb/ occultation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SAGE, OMPS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642366" marR="0" lvl="1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Stereo photogrammetry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: ATSR, MISR</a:t>
            </a:r>
          </a:p>
          <a:p>
            <a:pPr marL="642366" marR="0" lvl="1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UV, Deep Blue + Polarization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: OMI, TROPOMI, POLDER/PARASOL</a:t>
            </a:r>
          </a:p>
          <a:p>
            <a:pPr marL="642366" marR="0" lvl="1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Oxygen absorption spectroscopy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POLDER and MERIS, OMI, TROPOMI, SCIAMACHY;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EPIC/DSCOVR, GEMS</a:t>
            </a:r>
          </a:p>
          <a:p>
            <a:pPr marL="642366" marR="0" lvl="1" indent="-28575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Infrared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dust and smoke, MODIS, VIIRS, AIRS…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Active + Passive: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OMI/OMPS, MODIS/VIIRS, and CALIOP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BCE03-B015-8540-AFE1-9348B2783127}"/>
              </a:ext>
            </a:extLst>
          </p:cNvPr>
          <p:cNvSpPr txBox="1"/>
          <p:nvPr/>
        </p:nvSpPr>
        <p:spPr>
          <a:xfrm>
            <a:off x="6970292" y="1396440"/>
            <a:ext cx="1487908" cy="524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Diurnal</a:t>
            </a:r>
            <a:r>
              <a: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variation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Global converge</a:t>
            </a:r>
          </a:p>
        </p:txBody>
      </p:sp>
    </p:spTree>
    <p:extLst>
      <p:ext uri="{BB962C8B-B14F-4D97-AF65-F5344CB8AC3E}">
        <p14:creationId xmlns:p14="http://schemas.microsoft.com/office/powerpoint/2010/main" val="105997785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1369-C4E1-DC4A-99F9-310665D0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82" y="0"/>
            <a:ext cx="7772400" cy="952500"/>
          </a:xfrm>
        </p:spPr>
        <p:txBody>
          <a:bodyPr/>
          <a:lstStyle/>
          <a:p>
            <a:r>
              <a:rPr lang="en-US" dirty="0"/>
              <a:t>Oxygen absorption spectroscopy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18B18-3F43-2D46-9FE1-3BC584A513BA}"/>
              </a:ext>
            </a:extLst>
          </p:cNvPr>
          <p:cNvSpPr/>
          <p:nvPr/>
        </p:nvSpPr>
        <p:spPr>
          <a:xfrm>
            <a:off x="3071374" y="763737"/>
            <a:ext cx="60726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Pros</a:t>
            </a:r>
          </a:p>
          <a:p>
            <a:pPr marL="962035" lvl="2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</a:rPr>
              <a:t>Surface reflectance is low in O2 B and O2-O2</a:t>
            </a:r>
          </a:p>
          <a:p>
            <a:pPr marL="962035" lvl="2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</a:rPr>
              <a:t>Has sensitivity in low, middle and upper troposphere.</a:t>
            </a:r>
          </a:p>
          <a:p>
            <a:pPr marL="962035" lvl="2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Work well for from source to downwind region</a:t>
            </a:r>
          </a:p>
          <a:p>
            <a:pPr marL="962035" lvl="2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Sensitive to both scattering and absorption aerosols</a:t>
            </a:r>
          </a:p>
          <a:p>
            <a:pPr marL="962035" lvl="2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</a:rPr>
              <a:t>Aerosol optical properties have less uncertainties (as compared to that in UV)</a:t>
            </a:r>
          </a:p>
          <a:p>
            <a:pPr marL="962035" lvl="2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</a:rPr>
              <a:t>Simplicity and robustness (the ratio between absorption and continuum bands can be well attributed to the aerosol height)</a:t>
            </a:r>
          </a:p>
          <a:p>
            <a:pPr marL="962035" lvl="2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Less sensitivity to aerosol absorption</a:t>
            </a:r>
            <a:endParaRPr lang="en-US" sz="1600" dirty="0">
              <a:solidFill>
                <a:srgbClr val="000000"/>
              </a:solidFill>
              <a:latin typeface="Helvetica"/>
            </a:endParaRPr>
          </a:p>
          <a:p>
            <a:pPr marL="962035" lvl="2" indent="-285750" defTabSz="713232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000000"/>
              </a:solidFill>
              <a:latin typeface="Helvetica"/>
            </a:endParaRPr>
          </a:p>
          <a:p>
            <a:pPr marL="0" marR="0" lvl="0" indent="-238115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Cons</a:t>
            </a:r>
          </a:p>
          <a:p>
            <a:pPr marL="962035" lvl="2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</a:rPr>
              <a:t>Subject to the shape of aerosol profile, but that is true for all passive techniques</a:t>
            </a:r>
          </a:p>
          <a:p>
            <a:pPr marL="962035" lvl="2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</a:rPr>
              <a:t>Subject to the surface reflectance (with a note that in O2 B-band, the reflectance is low).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10FBE-D75E-0C4A-B416-E2B4E38F0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" t="3766" r="54258" b="93213"/>
          <a:stretch/>
        </p:blipFill>
        <p:spPr>
          <a:xfrm>
            <a:off x="242121" y="698744"/>
            <a:ext cx="2769098" cy="201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1C7855-4AA9-A846-A5EF-B3CB0AD6A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52" t="3766" r="1" b="93213"/>
          <a:stretch/>
        </p:blipFill>
        <p:spPr>
          <a:xfrm>
            <a:off x="332643" y="5247954"/>
            <a:ext cx="2935705" cy="203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D19E76-ECE1-D743-858E-751AAF0E4DDB}"/>
              </a:ext>
            </a:extLst>
          </p:cNvPr>
          <p:cNvSpPr txBox="1"/>
          <p:nvPr/>
        </p:nvSpPr>
        <p:spPr>
          <a:xfrm>
            <a:off x="3817627" y="5180196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Xu et al.,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396348-AA54-CA47-ADC8-EF5733A45AF2}"/>
              </a:ext>
            </a:extLst>
          </p:cNvPr>
          <p:cNvGrpSpPr/>
          <p:nvPr/>
        </p:nvGrpSpPr>
        <p:grpSpPr>
          <a:xfrm>
            <a:off x="497200" y="909852"/>
            <a:ext cx="2438505" cy="4351849"/>
            <a:chOff x="497200" y="909852"/>
            <a:chExt cx="2438505" cy="43518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10B768-16AF-4046-8C8D-89ACAB350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7" t="56797" r="50808" b="5390"/>
            <a:stretch/>
          </p:blipFill>
          <p:spPr>
            <a:xfrm>
              <a:off x="551683" y="909852"/>
              <a:ext cx="2384022" cy="201460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012045-4942-3647-A885-FC5861291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711" t="55984" r="1"/>
            <a:stretch/>
          </p:blipFill>
          <p:spPr>
            <a:xfrm>
              <a:off x="741644" y="2902784"/>
              <a:ext cx="2194061" cy="23451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25EE62-6134-AE40-9AD5-4DFCC058E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" t="55984" r="94952"/>
            <a:stretch/>
          </p:blipFill>
          <p:spPr>
            <a:xfrm>
              <a:off x="497200" y="2916531"/>
              <a:ext cx="244444" cy="2345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07185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4287D454-CE5C-3940-03A5-57A8CEFCC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59" y="243405"/>
            <a:ext cx="6195536" cy="27803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E4D06-9873-03D0-1F9E-3036C682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7" y="907473"/>
            <a:ext cx="7772400" cy="952500"/>
          </a:xfrm>
        </p:spPr>
        <p:txBody>
          <a:bodyPr/>
          <a:lstStyle/>
          <a:p>
            <a:r>
              <a:rPr lang="en-US" dirty="0"/>
              <a:t>Definition &amp; Validation</a:t>
            </a:r>
          </a:p>
        </p:txBody>
      </p:sp>
      <p:pic>
        <p:nvPicPr>
          <p:cNvPr id="7" name="Picture 6" descr="A mathematical equation with black text&#10;&#10;AI-generated content may be incorrect.">
            <a:extLst>
              <a:ext uri="{FF2B5EF4-FFF2-40B4-BE49-F238E27FC236}">
                <a16:creationId xmlns:a16="http://schemas.microsoft.com/office/drawing/2014/main" id="{B2554D82-FEC2-829A-CCF0-831EB14A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60" y="3031177"/>
            <a:ext cx="4286913" cy="1083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72B71E-61CC-788E-AD91-1A75CD810ED1}"/>
              </a:ext>
            </a:extLst>
          </p:cNvPr>
          <p:cNvSpPr txBox="1"/>
          <p:nvPr/>
        </p:nvSpPr>
        <p:spPr>
          <a:xfrm>
            <a:off x="870283" y="4271266"/>
            <a:ext cx="755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definition, any optical parameters shall be wavelength dependence.</a:t>
            </a:r>
          </a:p>
          <a:p>
            <a:r>
              <a:rPr lang="en-US" dirty="0"/>
              <a:t>However, if wavelength dependence does not vary with altitude, AOCH may be independent of wavelength. In reality, AOCH shall vary with wavelength.</a:t>
            </a:r>
          </a:p>
        </p:txBody>
      </p:sp>
    </p:spTree>
    <p:extLst>
      <p:ext uri="{BB962C8B-B14F-4D97-AF65-F5344CB8AC3E}">
        <p14:creationId xmlns:p14="http://schemas.microsoft.com/office/powerpoint/2010/main" val="335623355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C1CF3AF7-839F-41C8-9345-D2C5941A1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174" y="158547"/>
            <a:ext cx="5786252" cy="1524405"/>
          </a:xfrm>
        </p:spPr>
      </p:pic>
      <p:pic>
        <p:nvPicPr>
          <p:cNvPr id="7" name="Picture 6" descr="A screenshot of a weather map&#10;&#10;AI-generated content may be incorrect.">
            <a:extLst>
              <a:ext uri="{FF2B5EF4-FFF2-40B4-BE49-F238E27FC236}">
                <a16:creationId xmlns:a16="http://schemas.microsoft.com/office/drawing/2014/main" id="{6B0D7762-57E3-97BA-727C-6BDBA6FB5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81" y="1918756"/>
            <a:ext cx="8379762" cy="3330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3E44EE-5DD5-87CC-5A3E-50CC438E2166}"/>
              </a:ext>
            </a:extLst>
          </p:cNvPr>
          <p:cNvSpPr txBox="1"/>
          <p:nvPr/>
        </p:nvSpPr>
        <p:spPr>
          <a:xfrm>
            <a:off x="7077694" y="961901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GRL  2023</a:t>
            </a:r>
          </a:p>
        </p:txBody>
      </p:sp>
    </p:spTree>
    <p:extLst>
      <p:ext uri="{BB962C8B-B14F-4D97-AF65-F5344CB8AC3E}">
        <p14:creationId xmlns:p14="http://schemas.microsoft.com/office/powerpoint/2010/main" val="12375552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2B3-81D2-4145-820A-F9AE348C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3" y="232228"/>
            <a:ext cx="7772400" cy="952500"/>
          </a:xfrm>
        </p:spPr>
        <p:txBody>
          <a:bodyPr/>
          <a:lstStyle/>
          <a:p>
            <a:r>
              <a:rPr lang="en-US" dirty="0"/>
              <a:t>Four techniques together to provide unprecedented characterization of aerosol vertical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3AFE8-E6C3-8946-A390-C170CE96F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1" t="39693" r="51518"/>
          <a:stretch/>
        </p:blipFill>
        <p:spPr>
          <a:xfrm>
            <a:off x="160563" y="1424868"/>
            <a:ext cx="4335235" cy="2191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78F62-1FE8-8A4E-8401-63AAB0259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44" t="37185" r="1131"/>
          <a:stretch/>
        </p:blipFill>
        <p:spPr>
          <a:xfrm>
            <a:off x="4648203" y="1351390"/>
            <a:ext cx="4400550" cy="2265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4AA63-9876-6F45-86C7-93BC6C1A3692}"/>
              </a:ext>
            </a:extLst>
          </p:cNvPr>
          <p:cNvSpPr txBox="1"/>
          <p:nvPr/>
        </p:nvSpPr>
        <p:spPr>
          <a:xfrm>
            <a:off x="369846" y="3728446"/>
            <a:ext cx="8774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Accuracy: 	lidar data can help correct localized bias in imager-based height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Spatially:	imager-based AOCH and stereo height data help expand lidar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Temporally: 	time varying, around-the-clock measurements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Multiple-angle + O2 B-band further helps the retrieval in the downwind region.</a:t>
            </a:r>
          </a:p>
          <a:p>
            <a:r>
              <a:rPr lang="en-US" dirty="0"/>
              <a:t>	Chen et al., 2021, in review.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E5791-4BB4-0B7B-7D27-AB11DE727B36}"/>
              </a:ext>
            </a:extLst>
          </p:cNvPr>
          <p:cNvSpPr txBox="1"/>
          <p:nvPr/>
        </p:nvSpPr>
        <p:spPr>
          <a:xfrm>
            <a:off x="5246393" y="5225108"/>
            <a:ext cx="352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Yorks, Wang, et al., BAMS, 2023</a:t>
            </a:r>
          </a:p>
        </p:txBody>
      </p:sp>
    </p:spTree>
    <p:extLst>
      <p:ext uri="{BB962C8B-B14F-4D97-AF65-F5344CB8AC3E}">
        <p14:creationId xmlns:p14="http://schemas.microsoft.com/office/powerpoint/2010/main" val="7145349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fault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00A06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2FD25F75-46D5-8A42-AEDB-1F7F00C492B2}" vid="{2E328289-0710-4A44-A63D-BA0E9309B1D5}"/>
    </a:ext>
  </a:extLst>
</a:theme>
</file>

<file path=ppt/theme/theme2.xml><?xml version="1.0" encoding="utf-8"?>
<a:theme xmlns:a="http://schemas.openxmlformats.org/drawingml/2006/main" name="2_Default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00A06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apter2" id="{04932088-7011-3444-8FC0-DEA7CF8AFE75}" vid="{9EBC7C1F-F31D-A340-B936-AACD875078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2429</TotalTime>
  <Words>428</Words>
  <Application>Microsoft Macintosh PowerPoint</Application>
  <PresentationFormat>On-screen Show (16:10)</PresentationFormat>
  <Paragraphs>59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Times New Roman</vt:lpstr>
      <vt:lpstr>Default Theme</vt:lpstr>
      <vt:lpstr>2_Default Theme</vt:lpstr>
      <vt:lpstr>Satellite remote sensing of aerosol vertical distribution:  A brief introduction   </vt:lpstr>
      <vt:lpstr>Modeled PBLH itself is elusive in some ways; diurnal cycle requires geo-stationary satellite measurement </vt:lpstr>
      <vt:lpstr>Different techniques for sensing AVD from space</vt:lpstr>
      <vt:lpstr>Oxygen absorption spectroscopy</vt:lpstr>
      <vt:lpstr>Definition &amp; Validation</vt:lpstr>
      <vt:lpstr>PowerPoint Presentation</vt:lpstr>
      <vt:lpstr>Four techniques together to provide unprecedented characterization of aerosol vertical distribution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remote sensing of aerosol layer height from O2 A and B bands: A critical review </dc:title>
  <dc:creator>Wang, Jun</dc:creator>
  <cp:lastModifiedBy>Wang, Jun</cp:lastModifiedBy>
  <cp:revision>54</cp:revision>
  <dcterms:created xsi:type="dcterms:W3CDTF">2019-04-02T00:08:51Z</dcterms:created>
  <dcterms:modified xsi:type="dcterms:W3CDTF">2025-06-08T20:41:23Z</dcterms:modified>
</cp:coreProperties>
</file>