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8" r:id="rId4"/>
    <p:sldId id="2060" r:id="rId5"/>
    <p:sldId id="262" r:id="rId6"/>
    <p:sldId id="2061" r:id="rId7"/>
    <p:sldId id="261" r:id="rId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9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D6770-10E3-4128-B779-145788AC46F4}" type="datetimeFigureOut">
              <a:rPr lang="ko-KR" altLang="en-US" smtClean="0"/>
              <a:t>2025. 6. 11.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2D3074-84AC-414E-AF32-88557441517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3663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BBD2-5F2F-4E7A-92FD-C2CD41873110}" type="datetimeFigureOut">
              <a:rPr lang="ko-KR" altLang="en-US" smtClean="0"/>
              <a:t>2025. 6. 11.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2A91-8554-49E9-BFF6-C925D5A640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4020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BBD2-5F2F-4E7A-92FD-C2CD41873110}" type="datetimeFigureOut">
              <a:rPr lang="ko-KR" altLang="en-US" smtClean="0"/>
              <a:t>2025. 6. 11.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2A91-8554-49E9-BFF6-C925D5A640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9128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BBD2-5F2F-4E7A-92FD-C2CD41873110}" type="datetimeFigureOut">
              <a:rPr lang="ko-KR" altLang="en-US" smtClean="0"/>
              <a:t>2025. 6. 11.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2A91-8554-49E9-BFF6-C925D5A640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2794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868408" y="5781972"/>
            <a:ext cx="10176203" cy="439738"/>
          </a:xfrm>
        </p:spPr>
        <p:txBody>
          <a:bodyPr anchor="ctr">
            <a:noAutofit/>
          </a:bodyPr>
          <a:lstStyle>
            <a:lvl1pPr marL="146322" indent="0">
              <a:buFontTx/>
              <a:buNone/>
              <a:defRPr sz="1600">
                <a:latin typeface="+mn-lt"/>
              </a:defRPr>
            </a:lvl1pPr>
            <a:lvl2pPr marL="365806" indent="0">
              <a:buFontTx/>
              <a:buNone/>
              <a:defRPr sz="1600">
                <a:latin typeface="+mn-lt"/>
              </a:defRPr>
            </a:lvl2pPr>
            <a:lvl3pPr marL="731611" indent="0">
              <a:buFontTx/>
              <a:buNone/>
              <a:defRPr sz="1600">
                <a:latin typeface="+mn-lt"/>
              </a:defRPr>
            </a:lvl3pPr>
            <a:lvl4pPr marL="975482" indent="0">
              <a:buFontTx/>
              <a:buNone/>
              <a:defRPr sz="1600">
                <a:latin typeface="+mn-lt"/>
              </a:defRPr>
            </a:lvl4pPr>
            <a:lvl5pPr marL="1341287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868408" y="6265862"/>
            <a:ext cx="10176203" cy="439738"/>
          </a:xfrm>
        </p:spPr>
        <p:txBody>
          <a:bodyPr anchor="ctr">
            <a:noAutofit/>
          </a:bodyPr>
          <a:lstStyle>
            <a:lvl1pPr marL="146322" indent="0">
              <a:buFontTx/>
              <a:buNone/>
              <a:defRPr sz="1600">
                <a:latin typeface="+mn-lt"/>
              </a:defRPr>
            </a:lvl1pPr>
            <a:lvl2pPr marL="365806" indent="0">
              <a:buFontTx/>
              <a:buNone/>
              <a:defRPr sz="1600">
                <a:latin typeface="+mn-lt"/>
              </a:defRPr>
            </a:lvl2pPr>
            <a:lvl3pPr marL="731611" indent="0">
              <a:buFontTx/>
              <a:buNone/>
              <a:defRPr sz="1600">
                <a:latin typeface="+mn-lt"/>
              </a:defRPr>
            </a:lvl3pPr>
            <a:lvl4pPr marL="975482" indent="0">
              <a:buFontTx/>
              <a:buNone/>
              <a:defRPr sz="1600">
                <a:latin typeface="+mn-lt"/>
              </a:defRPr>
            </a:lvl4pPr>
            <a:lvl5pPr marL="1341287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-64" y="4606401"/>
            <a:ext cx="1219212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69728" y="4682602"/>
            <a:ext cx="10174883" cy="1055218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spcAft>
                <a:spcPts val="0"/>
              </a:spcAft>
              <a:defRPr sz="3201" baseline="0">
                <a:latin typeface="+mj-lt"/>
                <a:cs typeface="Arial"/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0EF2E3E-4982-439A-9E9E-ED77DBBFC7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6" b="5477"/>
          <a:stretch/>
        </p:blipFill>
        <p:spPr>
          <a:xfrm>
            <a:off x="0" y="5783488"/>
            <a:ext cx="1088240" cy="101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09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9ADC2A91-8554-49E9-BFF6-C925D5A640E0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</p:txBody>
      </p:sp>
    </p:spTree>
    <p:extLst>
      <p:ext uri="{BB962C8B-B14F-4D97-AF65-F5344CB8AC3E}">
        <p14:creationId xmlns:p14="http://schemas.microsoft.com/office/powerpoint/2010/main" val="4092837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사용자 지정 레이아웃">
    <p:bg>
      <p:bgPr>
        <a:gradFill>
          <a:gsLst>
            <a:gs pos="100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72AF3A71-5B02-5865-9067-BD12DB109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05263"/>
            <a:ext cx="2743200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37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  <p15:guide id="2" pos="257">
          <p15:clr>
            <a:srgbClr val="FBAE40"/>
          </p15:clr>
        </p15:guide>
        <p15:guide id="3" pos="742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+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2315" y="276993"/>
            <a:ext cx="11707369" cy="576299"/>
          </a:xfrm>
        </p:spPr>
        <p:txBody>
          <a:bodyPr anchor="ctr">
            <a:noAutofit/>
          </a:bodyPr>
          <a:lstStyle>
            <a:lvl1pPr>
              <a:defRPr sz="2801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782552" y="6493932"/>
            <a:ext cx="689935" cy="276977"/>
          </a:xfrm>
          <a:prstGeom prst="rect">
            <a:avLst/>
          </a:prstGeom>
          <a:noFill/>
        </p:spPr>
        <p:txBody>
          <a:bodyPr wrap="square" lIns="121931" tIns="60965" rIns="121931" bIns="60965" rtlCol="0">
            <a:spAutoFit/>
          </a:bodyPr>
          <a:lstStyle/>
          <a:p>
            <a:pPr algn="r"/>
            <a:fld id="{DCFB13CF-645F-484C-BFC8-11F8027CA644}" type="slidenum">
              <a:rPr lang="en-US" sz="1000" smtClean="0">
                <a:latin typeface="+mn-lt"/>
                <a:cs typeface="Arial"/>
              </a:rPr>
              <a:pPr algn="r"/>
              <a:t>‹#›</a:t>
            </a:fld>
            <a:endParaRPr lang="en-US" sz="1000" dirty="0">
              <a:latin typeface="+mn-lt"/>
              <a:cs typeface="Arial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F4DC439-DF67-46F5-BC01-6F33E1CDEF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97300" y="6193912"/>
            <a:ext cx="689935" cy="66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2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BBD2-5F2F-4E7A-92FD-C2CD41873110}" type="datetimeFigureOut">
              <a:rPr lang="ko-KR" altLang="en-US" smtClean="0"/>
              <a:t>2025. 6. 11.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2A91-8554-49E9-BFF6-C925D5A640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9643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BBD2-5F2F-4E7A-92FD-C2CD41873110}" type="datetimeFigureOut">
              <a:rPr lang="ko-KR" altLang="en-US" smtClean="0"/>
              <a:t>2025. 6. 11.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2A91-8554-49E9-BFF6-C925D5A640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531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BBD2-5F2F-4E7A-92FD-C2CD41873110}" type="datetimeFigureOut">
              <a:rPr lang="ko-KR" altLang="en-US" smtClean="0"/>
              <a:t>2025. 6. 11.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2A91-8554-49E9-BFF6-C925D5A640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4855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BBD2-5F2F-4E7A-92FD-C2CD41873110}" type="datetimeFigureOut">
              <a:rPr lang="ko-KR" altLang="en-US" smtClean="0"/>
              <a:t>2025. 6. 11.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2A91-8554-49E9-BFF6-C925D5A640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947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82246"/>
            <a:ext cx="12192000" cy="715530"/>
          </a:xfrm>
        </p:spPr>
        <p:txBody>
          <a:bodyPr>
            <a:normAutofit/>
          </a:bodyPr>
          <a:lstStyle>
            <a:lvl1pPr algn="ctr"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BBD2-5F2F-4E7A-92FD-C2CD41873110}" type="datetimeFigureOut">
              <a:rPr lang="ko-KR" altLang="en-US" smtClean="0"/>
              <a:t>2025. 6. 11.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2A91-8554-49E9-BFF6-C925D5A640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4301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BBD2-5F2F-4E7A-92FD-C2CD41873110}" type="datetimeFigureOut">
              <a:rPr lang="ko-KR" altLang="en-US" smtClean="0"/>
              <a:t>2025. 6. 11.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2A91-8554-49E9-BFF6-C925D5A640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06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BBD2-5F2F-4E7A-92FD-C2CD41873110}" type="datetimeFigureOut">
              <a:rPr lang="ko-KR" altLang="en-US" smtClean="0"/>
              <a:t>2025. 6. 11.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2A91-8554-49E9-BFF6-C925D5A640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317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ABBD2-5F2F-4E7A-92FD-C2CD41873110}" type="datetimeFigureOut">
              <a:rPr lang="ko-KR" altLang="en-US" smtClean="0"/>
              <a:t>2025. 6. 11.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C2A91-8554-49E9-BFF6-C925D5A640E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4274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0000"/>
              </a:schemeClr>
            </a:gs>
            <a:gs pos="19000">
              <a:schemeClr val="accent1">
                <a:lumMod val="0"/>
                <a:lumOff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ABBD2-5F2F-4E7A-92FD-C2CD41873110}" type="datetimeFigureOut">
              <a:rPr lang="ko-KR" altLang="en-US" smtClean="0"/>
              <a:t>2025. 6. 11.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936705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C2A91-8554-49E9-BFF6-C925D5A640E0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484" y="151852"/>
            <a:ext cx="1360516" cy="63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7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NUL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0000"/>
              </a:schemeClr>
            </a:gs>
            <a:gs pos="0">
              <a:schemeClr val="accent1">
                <a:lumMod val="0"/>
                <a:lumOff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09802" y="1122363"/>
            <a:ext cx="9144000" cy="2387600"/>
          </a:xfrm>
        </p:spPr>
        <p:txBody>
          <a:bodyPr/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Aerosol Layer Heights </a:t>
            </a:r>
            <a:b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from GEMS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8"/>
          <p:cNvSpPr txBox="1">
            <a:spLocks/>
          </p:cNvSpPr>
          <p:nvPr/>
        </p:nvSpPr>
        <p:spPr>
          <a:xfrm>
            <a:off x="1774371" y="5011384"/>
            <a:ext cx="10144497" cy="1384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Jhoon</a:t>
            </a:r>
            <a:r>
              <a:rPr lang="ko-KR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</a:p>
          <a:p>
            <a:pPr algn="ctr"/>
            <a:r>
              <a:rPr lang="en-US" altLang="ko-KR" sz="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en-US" altLang="ko-KR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 </a:t>
            </a:r>
            <a:r>
              <a:rPr lang="en-US" altLang="ko-KR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</a:t>
            </a:r>
            <a:r>
              <a:rPr lang="en-US" altLang="ko-K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Jae Fellow Professor of Atmospheric Science, </a:t>
            </a:r>
            <a:r>
              <a:rPr lang="en-US" altLang="ko-KR" sz="1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Yonsei University, Korea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006" y="5768926"/>
            <a:ext cx="1103994" cy="1097528"/>
          </a:xfrm>
          <a:prstGeom prst="rect">
            <a:avLst/>
          </a:prstGeom>
        </p:spPr>
      </p:pic>
      <p:pic>
        <p:nvPicPr>
          <p:cNvPr id="6" name="그림 5" descr="새, 야외, 명금류, 잔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C8F6357-14E2-C3AB-45DD-F73F93B6E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t="32926" r="22583" b="21058"/>
          <a:stretch>
            <a:fillRect/>
          </a:stretch>
        </p:blipFill>
        <p:spPr>
          <a:xfrm>
            <a:off x="-10228" y="1806597"/>
            <a:ext cx="2176486" cy="1597165"/>
          </a:xfrm>
          <a:prstGeom prst="rect">
            <a:avLst/>
          </a:prstGeom>
        </p:spPr>
      </p:pic>
      <p:pic>
        <p:nvPicPr>
          <p:cNvPr id="8" name="그림 7" descr="새, 야외, 잔디, 부리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638A6D8-685A-0DB4-59D5-F997BBEB6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77" b="15385"/>
          <a:stretch>
            <a:fillRect/>
          </a:stretch>
        </p:blipFill>
        <p:spPr>
          <a:xfrm>
            <a:off x="-10228" y="0"/>
            <a:ext cx="2176486" cy="1796142"/>
          </a:xfrm>
          <a:prstGeom prst="rect">
            <a:avLst/>
          </a:prstGeom>
        </p:spPr>
      </p:pic>
      <p:pic>
        <p:nvPicPr>
          <p:cNvPr id="10" name="그림 9" descr="야외, 하늘, 일본 건축, 중국 건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38FD4E0-B287-AD31-76F5-FDE4E495F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t="10525" r="19384" b="4999"/>
          <a:stretch>
            <a:fillRect/>
          </a:stretch>
        </p:blipFill>
        <p:spPr>
          <a:xfrm>
            <a:off x="1" y="3425534"/>
            <a:ext cx="2166258" cy="1558478"/>
          </a:xfrm>
          <a:prstGeom prst="rect">
            <a:avLst/>
          </a:prstGeom>
        </p:spPr>
      </p:pic>
      <p:pic>
        <p:nvPicPr>
          <p:cNvPr id="12" name="그림 11" descr="야외, 하늘, 나무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D8718A-333C-B421-33D6-C173466FB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3"/>
          <a:stretch>
            <a:fillRect/>
          </a:stretch>
        </p:blipFill>
        <p:spPr>
          <a:xfrm>
            <a:off x="-10228" y="4970694"/>
            <a:ext cx="2176486" cy="189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81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4E834-3262-6092-9A0B-C78944550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2B76A26-89CD-CC44-EE18-4D7FE15D1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80" y="2401678"/>
            <a:ext cx="3264118" cy="162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64195333-0750-9675-E966-4B1C5CE4A948}"/>
              </a:ext>
            </a:extLst>
          </p:cNvPr>
          <p:cNvSpPr/>
          <p:nvPr/>
        </p:nvSpPr>
        <p:spPr>
          <a:xfrm>
            <a:off x="9650267" y="-1"/>
            <a:ext cx="653143" cy="426027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79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ACB9DF67-D9AA-60C1-EC2E-60B699BA12DA}"/>
              </a:ext>
            </a:extLst>
          </p:cNvPr>
          <p:cNvSpPr/>
          <p:nvPr/>
        </p:nvSpPr>
        <p:spPr>
          <a:xfrm>
            <a:off x="10388396" y="4249882"/>
            <a:ext cx="653143" cy="1911927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7" name="구름 16">
            <a:extLst>
              <a:ext uri="{FF2B5EF4-FFF2-40B4-BE49-F238E27FC236}">
                <a16:creationId xmlns:a16="http://schemas.microsoft.com/office/drawing/2014/main" id="{1A67154D-4FB5-CB42-BA9C-D7C257DB8B36}"/>
              </a:ext>
            </a:extLst>
          </p:cNvPr>
          <p:cNvSpPr/>
          <p:nvPr/>
        </p:nvSpPr>
        <p:spPr>
          <a:xfrm>
            <a:off x="5489331" y="4059450"/>
            <a:ext cx="5215109" cy="438538"/>
          </a:xfrm>
          <a:prstGeom prst="cloud">
            <a:avLst/>
          </a:prstGeom>
          <a:solidFill>
            <a:schemeClr val="accent3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                  </a:t>
            </a: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Aerosol Layer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A61473-C228-E143-8790-BA489D42A1EC}"/>
              </a:ext>
            </a:extLst>
          </p:cNvPr>
          <p:cNvSpPr txBox="1"/>
          <p:nvPr/>
        </p:nvSpPr>
        <p:spPr>
          <a:xfrm rot="10800000">
            <a:off x="9754658" y="4239490"/>
            <a:ext cx="461665" cy="189114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Shielded O</a:t>
            </a:r>
            <a:r>
              <a:rPr kumimoji="0" lang="en-US" altLang="ko-KR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2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O</a:t>
            </a:r>
            <a:r>
              <a:rPr kumimoji="0" lang="en-US" altLang="ko-KR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2</a:t>
            </a:r>
            <a:endParaRPr kumimoji="0" lang="ko-KR" alt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CBDD2440-6EE3-1B78-F4FC-49246AD432D7}"/>
              </a:ext>
            </a:extLst>
          </p:cNvPr>
          <p:cNvCxnSpPr>
            <a:cxnSpLocks/>
          </p:cNvCxnSpPr>
          <p:nvPr/>
        </p:nvCxnSpPr>
        <p:spPr>
          <a:xfrm flipH="1" flipV="1">
            <a:off x="5790915" y="2313542"/>
            <a:ext cx="1586429" cy="192795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C98219DC-887C-5262-1D10-59AD3A19CC8D}"/>
              </a:ext>
            </a:extLst>
          </p:cNvPr>
          <p:cNvCxnSpPr/>
          <p:nvPr/>
        </p:nvCxnSpPr>
        <p:spPr>
          <a:xfrm flipH="1">
            <a:off x="8911398" y="880533"/>
            <a:ext cx="2764239" cy="5232400"/>
          </a:xfrm>
          <a:prstGeom prst="straightConnector1">
            <a:avLst/>
          </a:prstGeom>
          <a:ln w="1905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9000">
                  <a:srgbClr val="FFFF00"/>
                </a:gs>
                <a:gs pos="54000">
                  <a:srgbClr val="00B050"/>
                </a:gs>
                <a:gs pos="16000">
                  <a:srgbClr val="FF0000"/>
                </a:gs>
                <a:gs pos="100000">
                  <a:srgbClr val="7030A0"/>
                </a:gs>
                <a:gs pos="79000">
                  <a:srgbClr val="0000FF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44D2A66-3C75-2617-0E89-831D54DC7845}"/>
              </a:ext>
            </a:extLst>
          </p:cNvPr>
          <p:cNvSpPr txBox="1"/>
          <p:nvPr/>
        </p:nvSpPr>
        <p:spPr>
          <a:xfrm rot="16200000">
            <a:off x="9150412" y="1309817"/>
            <a:ext cx="1600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O</a:t>
            </a:r>
            <a:r>
              <a:rPr kumimoji="0" lang="en-US" altLang="ko-KR" sz="1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2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O</a:t>
            </a:r>
            <a:r>
              <a:rPr kumimoji="0" lang="en-US" altLang="ko-KR" sz="1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2</a:t>
            </a: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absorption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2" name="그림 1" descr="교통, 밤, 야외이(가) 표시된 사진&#10;&#10;자동 생성된 설명">
            <a:extLst>
              <a:ext uri="{FF2B5EF4-FFF2-40B4-BE49-F238E27FC236}">
                <a16:creationId xmlns:a16="http://schemas.microsoft.com/office/drawing/2014/main" id="{796B104A-60C4-0629-4E6E-6338044C7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9631">
            <a:off x="4941450" y="730472"/>
            <a:ext cx="2364256" cy="1632892"/>
          </a:xfrm>
          <a:prstGeom prst="rect">
            <a:avLst/>
          </a:prstGeom>
        </p:spPr>
      </p:pic>
      <p:sp>
        <p:nvSpPr>
          <p:cNvPr id="3" name="해 2">
            <a:extLst>
              <a:ext uri="{FF2B5EF4-FFF2-40B4-BE49-F238E27FC236}">
                <a16:creationId xmlns:a16="http://schemas.microsoft.com/office/drawing/2014/main" id="{7E912D7A-7344-BEC3-8E92-A5889676C773}"/>
              </a:ext>
            </a:extLst>
          </p:cNvPr>
          <p:cNvSpPr/>
          <p:nvPr/>
        </p:nvSpPr>
        <p:spPr>
          <a:xfrm>
            <a:off x="11464097" y="197427"/>
            <a:ext cx="716973" cy="737755"/>
          </a:xfrm>
          <a:prstGeom prst="sun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DA259D6D-6398-5ADA-C0B6-6488C6148BA5}"/>
              </a:ext>
            </a:extLst>
          </p:cNvPr>
          <p:cNvCxnSpPr>
            <a:cxnSpLocks/>
          </p:cNvCxnSpPr>
          <p:nvPr/>
        </p:nvCxnSpPr>
        <p:spPr>
          <a:xfrm flipH="1" flipV="1">
            <a:off x="7233796" y="1182793"/>
            <a:ext cx="2564630" cy="303491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4F3C580-D074-512D-1A7C-E0F8372BC9AD}"/>
              </a:ext>
            </a:extLst>
          </p:cNvPr>
          <p:cNvSpPr/>
          <p:nvPr/>
        </p:nvSpPr>
        <p:spPr>
          <a:xfrm>
            <a:off x="5551675" y="6109855"/>
            <a:ext cx="6026728" cy="675409"/>
          </a:xfrm>
          <a:prstGeom prst="rect">
            <a:avLst/>
          </a:prstGeom>
          <a:pattFill prst="dkUpDiag">
            <a:fgClr>
              <a:schemeClr val="accent4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ore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cxnSp>
        <p:nvCxnSpPr>
          <p:cNvPr id="96" name="직선 화살표 연결선 95">
            <a:extLst>
              <a:ext uri="{FF2B5EF4-FFF2-40B4-BE49-F238E27FC236}">
                <a16:creationId xmlns:a16="http://schemas.microsoft.com/office/drawing/2014/main" id="{24E4FA8A-D8DA-EFB3-D5A6-AF487C7E1C3E}"/>
              </a:ext>
            </a:extLst>
          </p:cNvPr>
          <p:cNvCxnSpPr>
            <a:cxnSpLocks/>
          </p:cNvCxnSpPr>
          <p:nvPr/>
        </p:nvCxnSpPr>
        <p:spPr>
          <a:xfrm flipH="1" flipV="1">
            <a:off x="7364489" y="4217623"/>
            <a:ext cx="1586429" cy="1927952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B6E5C673-C9BA-C470-AAF9-B5D1810F1066}"/>
              </a:ext>
            </a:extLst>
          </p:cNvPr>
          <p:cNvGrpSpPr/>
          <p:nvPr/>
        </p:nvGrpSpPr>
        <p:grpSpPr>
          <a:xfrm>
            <a:off x="5491910" y="3628138"/>
            <a:ext cx="2205302" cy="2502497"/>
            <a:chOff x="3545880" y="3628138"/>
            <a:chExt cx="2205302" cy="2502497"/>
          </a:xfrm>
        </p:grpSpPr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F6D15A1E-3A01-04FB-041B-0FD1F2A79983}"/>
                </a:ext>
              </a:extLst>
            </p:cNvPr>
            <p:cNvSpPr/>
            <p:nvPr/>
          </p:nvSpPr>
          <p:spPr>
            <a:xfrm>
              <a:off x="3803073" y="5850082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2809A7E6-5C9B-7311-F26D-FC8EDC22147E}"/>
                </a:ext>
              </a:extLst>
            </p:cNvPr>
            <p:cNvSpPr/>
            <p:nvPr/>
          </p:nvSpPr>
          <p:spPr>
            <a:xfrm>
              <a:off x="3955473" y="5950527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DD4B38B8-C58C-1DBB-D6C8-F14E84C8F697}"/>
                </a:ext>
              </a:extLst>
            </p:cNvPr>
            <p:cNvSpPr/>
            <p:nvPr/>
          </p:nvSpPr>
          <p:spPr>
            <a:xfrm>
              <a:off x="4087092" y="5843154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FCCE58F4-4E6E-EEF4-9EA4-F4DEBC1EBDCD}"/>
                </a:ext>
              </a:extLst>
            </p:cNvPr>
            <p:cNvSpPr/>
            <p:nvPr/>
          </p:nvSpPr>
          <p:spPr>
            <a:xfrm>
              <a:off x="4239491" y="5964382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F8C41DD1-85E5-639E-126A-027385CB14FB}"/>
                </a:ext>
              </a:extLst>
            </p:cNvPr>
            <p:cNvSpPr/>
            <p:nvPr/>
          </p:nvSpPr>
          <p:spPr>
            <a:xfrm>
              <a:off x="4391891" y="5877792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5D558208-B5B6-408E-770F-86F064F2CCF2}"/>
                </a:ext>
              </a:extLst>
            </p:cNvPr>
            <p:cNvSpPr/>
            <p:nvPr/>
          </p:nvSpPr>
          <p:spPr>
            <a:xfrm>
              <a:off x="4554683" y="5988628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E24A786C-F69E-2D36-29C9-454FADE2F370}"/>
                </a:ext>
              </a:extLst>
            </p:cNvPr>
            <p:cNvSpPr/>
            <p:nvPr/>
          </p:nvSpPr>
          <p:spPr>
            <a:xfrm>
              <a:off x="3602176" y="5846617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01410973-F90A-4C5C-AD2E-A8364A105C81}"/>
                </a:ext>
              </a:extLst>
            </p:cNvPr>
            <p:cNvSpPr/>
            <p:nvPr/>
          </p:nvSpPr>
          <p:spPr>
            <a:xfrm>
              <a:off x="3723403" y="5947062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EB6F56B9-E9C2-F95A-BE35-1883AEEBD658}"/>
                </a:ext>
              </a:extLst>
            </p:cNvPr>
            <p:cNvSpPr/>
            <p:nvPr/>
          </p:nvSpPr>
          <p:spPr>
            <a:xfrm>
              <a:off x="3886195" y="5839689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37" name="타원 36">
              <a:extLst>
                <a:ext uri="{FF2B5EF4-FFF2-40B4-BE49-F238E27FC236}">
                  <a16:creationId xmlns:a16="http://schemas.microsoft.com/office/drawing/2014/main" id="{926AC64A-C741-6FD3-A6E7-EFC91EE9862C}"/>
                </a:ext>
              </a:extLst>
            </p:cNvPr>
            <p:cNvSpPr/>
            <p:nvPr/>
          </p:nvSpPr>
          <p:spPr>
            <a:xfrm>
              <a:off x="4038594" y="5960917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BBBB0AEC-9043-CB95-BC51-13408A02C685}"/>
                </a:ext>
              </a:extLst>
            </p:cNvPr>
            <p:cNvSpPr/>
            <p:nvPr/>
          </p:nvSpPr>
          <p:spPr>
            <a:xfrm>
              <a:off x="4190994" y="5874327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606FA9D9-285F-C0FC-155A-AF097F9CAA3A}"/>
                </a:ext>
              </a:extLst>
            </p:cNvPr>
            <p:cNvSpPr/>
            <p:nvPr/>
          </p:nvSpPr>
          <p:spPr>
            <a:xfrm>
              <a:off x="4353786" y="5985163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E52CB636-E891-F4F4-AA56-07E8F8372533}"/>
                </a:ext>
              </a:extLst>
            </p:cNvPr>
            <p:cNvSpPr/>
            <p:nvPr/>
          </p:nvSpPr>
          <p:spPr>
            <a:xfrm>
              <a:off x="3799608" y="5524497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41" name="타원 40">
              <a:extLst>
                <a:ext uri="{FF2B5EF4-FFF2-40B4-BE49-F238E27FC236}">
                  <a16:creationId xmlns:a16="http://schemas.microsoft.com/office/drawing/2014/main" id="{6CFBD3A4-CCCE-EF07-7614-5408B4ABE892}"/>
                </a:ext>
              </a:extLst>
            </p:cNvPr>
            <p:cNvSpPr/>
            <p:nvPr/>
          </p:nvSpPr>
          <p:spPr>
            <a:xfrm>
              <a:off x="3952008" y="5624942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42" name="타원 41">
              <a:extLst>
                <a:ext uri="{FF2B5EF4-FFF2-40B4-BE49-F238E27FC236}">
                  <a16:creationId xmlns:a16="http://schemas.microsoft.com/office/drawing/2014/main" id="{81BB2A9E-AA8B-D2AD-FEA6-02B069D7CDA0}"/>
                </a:ext>
              </a:extLst>
            </p:cNvPr>
            <p:cNvSpPr/>
            <p:nvPr/>
          </p:nvSpPr>
          <p:spPr>
            <a:xfrm>
              <a:off x="3636814" y="5268185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43" name="타원 42">
              <a:extLst>
                <a:ext uri="{FF2B5EF4-FFF2-40B4-BE49-F238E27FC236}">
                  <a16:creationId xmlns:a16="http://schemas.microsoft.com/office/drawing/2014/main" id="{B089DADF-7282-346C-99BB-49C75B128410}"/>
                </a:ext>
              </a:extLst>
            </p:cNvPr>
            <p:cNvSpPr/>
            <p:nvPr/>
          </p:nvSpPr>
          <p:spPr>
            <a:xfrm>
              <a:off x="3841168" y="5202377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44" name="타원 43">
              <a:extLst>
                <a:ext uri="{FF2B5EF4-FFF2-40B4-BE49-F238E27FC236}">
                  <a16:creationId xmlns:a16="http://schemas.microsoft.com/office/drawing/2014/main" id="{70C39F3C-9191-DEEB-8FCE-CDA884FE8262}"/>
                </a:ext>
              </a:extLst>
            </p:cNvPr>
            <p:cNvSpPr/>
            <p:nvPr/>
          </p:nvSpPr>
          <p:spPr>
            <a:xfrm>
              <a:off x="3754578" y="5427514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45" name="타원 44">
              <a:extLst>
                <a:ext uri="{FF2B5EF4-FFF2-40B4-BE49-F238E27FC236}">
                  <a16:creationId xmlns:a16="http://schemas.microsoft.com/office/drawing/2014/main" id="{2182B611-C270-96B6-2198-F80630BB9832}"/>
                </a:ext>
              </a:extLst>
            </p:cNvPr>
            <p:cNvSpPr/>
            <p:nvPr/>
          </p:nvSpPr>
          <p:spPr>
            <a:xfrm>
              <a:off x="4166750" y="5579914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46" name="타원 45">
              <a:extLst>
                <a:ext uri="{FF2B5EF4-FFF2-40B4-BE49-F238E27FC236}">
                  <a16:creationId xmlns:a16="http://schemas.microsoft.com/office/drawing/2014/main" id="{7D529D24-7065-4C01-5B11-1D5EA23F9AC4}"/>
                </a:ext>
              </a:extLst>
            </p:cNvPr>
            <p:cNvSpPr/>
            <p:nvPr/>
          </p:nvSpPr>
          <p:spPr>
            <a:xfrm>
              <a:off x="3598711" y="5531423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057C692A-7A45-DE3A-2963-FBE7F81052FE}"/>
                </a:ext>
              </a:extLst>
            </p:cNvPr>
            <p:cNvSpPr/>
            <p:nvPr/>
          </p:nvSpPr>
          <p:spPr>
            <a:xfrm>
              <a:off x="3667983" y="5683823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48" name="타원 47">
              <a:extLst>
                <a:ext uri="{FF2B5EF4-FFF2-40B4-BE49-F238E27FC236}">
                  <a16:creationId xmlns:a16="http://schemas.microsoft.com/office/drawing/2014/main" id="{AA840EBA-6930-8C82-D360-A896855614B7}"/>
                </a:ext>
              </a:extLst>
            </p:cNvPr>
            <p:cNvSpPr/>
            <p:nvPr/>
          </p:nvSpPr>
          <p:spPr>
            <a:xfrm>
              <a:off x="3882730" y="5701142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49" name="타원 48">
              <a:extLst>
                <a:ext uri="{FF2B5EF4-FFF2-40B4-BE49-F238E27FC236}">
                  <a16:creationId xmlns:a16="http://schemas.microsoft.com/office/drawing/2014/main" id="{10839D0A-48F6-04D7-7F44-C41CA9966302}"/>
                </a:ext>
              </a:extLst>
            </p:cNvPr>
            <p:cNvSpPr/>
            <p:nvPr/>
          </p:nvSpPr>
          <p:spPr>
            <a:xfrm>
              <a:off x="4035129" y="5635332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50" name="타원 49">
              <a:extLst>
                <a:ext uri="{FF2B5EF4-FFF2-40B4-BE49-F238E27FC236}">
                  <a16:creationId xmlns:a16="http://schemas.microsoft.com/office/drawing/2014/main" id="{331FFF67-22DF-D490-7074-56ACDC54FCD4}"/>
                </a:ext>
              </a:extLst>
            </p:cNvPr>
            <p:cNvSpPr/>
            <p:nvPr/>
          </p:nvSpPr>
          <p:spPr>
            <a:xfrm>
              <a:off x="3647198" y="5008413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51" name="타원 50">
              <a:extLst>
                <a:ext uri="{FF2B5EF4-FFF2-40B4-BE49-F238E27FC236}">
                  <a16:creationId xmlns:a16="http://schemas.microsoft.com/office/drawing/2014/main" id="{514C529B-F8F8-8836-96ED-3DD4F5FAD70F}"/>
                </a:ext>
              </a:extLst>
            </p:cNvPr>
            <p:cNvSpPr/>
            <p:nvPr/>
          </p:nvSpPr>
          <p:spPr>
            <a:xfrm>
              <a:off x="3903508" y="5410194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52" name="타원 51">
              <a:extLst>
                <a:ext uri="{FF2B5EF4-FFF2-40B4-BE49-F238E27FC236}">
                  <a16:creationId xmlns:a16="http://schemas.microsoft.com/office/drawing/2014/main" id="{060F9D2E-485E-FF54-FD3B-C7593D5D7D39}"/>
                </a:ext>
              </a:extLst>
            </p:cNvPr>
            <p:cNvSpPr/>
            <p:nvPr/>
          </p:nvSpPr>
          <p:spPr>
            <a:xfrm>
              <a:off x="3706091" y="5534891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914A67DA-3B16-0285-FB23-9D7BABB37562}"/>
                </a:ext>
              </a:extLst>
            </p:cNvPr>
            <p:cNvSpPr/>
            <p:nvPr/>
          </p:nvSpPr>
          <p:spPr>
            <a:xfrm rot="20395238">
              <a:off x="3661063" y="5406735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3F752A8F-C136-D30C-A4A7-52D69D18B57F}"/>
                </a:ext>
              </a:extLst>
            </p:cNvPr>
            <p:cNvSpPr/>
            <p:nvPr/>
          </p:nvSpPr>
          <p:spPr>
            <a:xfrm>
              <a:off x="3626428" y="4603172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46CB95A4-9A3A-5448-F98C-AEDA0BDB9F26}"/>
                </a:ext>
              </a:extLst>
            </p:cNvPr>
            <p:cNvSpPr/>
            <p:nvPr/>
          </p:nvSpPr>
          <p:spPr>
            <a:xfrm>
              <a:off x="4038600" y="5410200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26E0F91E-C989-BE4F-C455-CEB66BB763BF}"/>
                </a:ext>
              </a:extLst>
            </p:cNvPr>
            <p:cNvSpPr/>
            <p:nvPr/>
          </p:nvSpPr>
          <p:spPr>
            <a:xfrm>
              <a:off x="3609109" y="5957455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57" name="타원 56">
              <a:extLst>
                <a:ext uri="{FF2B5EF4-FFF2-40B4-BE49-F238E27FC236}">
                  <a16:creationId xmlns:a16="http://schemas.microsoft.com/office/drawing/2014/main" id="{BFB2B3DB-97DB-42C0-DD56-E0679E48C7FC}"/>
                </a:ext>
              </a:extLst>
            </p:cNvPr>
            <p:cNvSpPr/>
            <p:nvPr/>
          </p:nvSpPr>
          <p:spPr>
            <a:xfrm>
              <a:off x="3740728" y="5725391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58" name="타원 57">
              <a:extLst>
                <a:ext uri="{FF2B5EF4-FFF2-40B4-BE49-F238E27FC236}">
                  <a16:creationId xmlns:a16="http://schemas.microsoft.com/office/drawing/2014/main" id="{A8A02B3F-4319-8410-6B7C-7C68930CC0C6}"/>
                </a:ext>
              </a:extLst>
            </p:cNvPr>
            <p:cNvSpPr/>
            <p:nvPr/>
          </p:nvSpPr>
          <p:spPr>
            <a:xfrm>
              <a:off x="4149430" y="5739244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8C3ECAE1-C83A-0B17-10B7-95350488B6FF}"/>
                </a:ext>
              </a:extLst>
            </p:cNvPr>
            <p:cNvSpPr/>
            <p:nvPr/>
          </p:nvSpPr>
          <p:spPr>
            <a:xfrm>
              <a:off x="3896585" y="6005944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3FA5EE0E-8865-C6AD-4691-0D85C6E290ED}"/>
                </a:ext>
              </a:extLst>
            </p:cNvPr>
            <p:cNvSpPr/>
            <p:nvPr/>
          </p:nvSpPr>
          <p:spPr>
            <a:xfrm>
              <a:off x="3986641" y="5763489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2B2374F8-0461-2E9A-B6E9-083027ABF5ED}"/>
                </a:ext>
              </a:extLst>
            </p:cNvPr>
            <p:cNvSpPr/>
            <p:nvPr/>
          </p:nvSpPr>
          <p:spPr>
            <a:xfrm>
              <a:off x="3764967" y="4845626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62" name="타원 61">
              <a:extLst>
                <a:ext uri="{FF2B5EF4-FFF2-40B4-BE49-F238E27FC236}">
                  <a16:creationId xmlns:a16="http://schemas.microsoft.com/office/drawing/2014/main" id="{8EB5B97F-AB41-B597-DE72-B250EA8B003A}"/>
                </a:ext>
              </a:extLst>
            </p:cNvPr>
            <p:cNvSpPr/>
            <p:nvPr/>
          </p:nvSpPr>
          <p:spPr>
            <a:xfrm>
              <a:off x="3761503" y="5122718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02E87FA1-0E25-08A4-C1DA-2B442BE33620}"/>
                </a:ext>
              </a:extLst>
            </p:cNvPr>
            <p:cNvSpPr/>
            <p:nvPr/>
          </p:nvSpPr>
          <p:spPr>
            <a:xfrm>
              <a:off x="3591786" y="4786745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4B51DE-BE0D-6CDA-AF33-D29D54FC3BE6}"/>
                </a:ext>
              </a:extLst>
            </p:cNvPr>
            <p:cNvSpPr txBox="1"/>
            <p:nvPr/>
          </p:nvSpPr>
          <p:spPr>
            <a:xfrm>
              <a:off x="4712926" y="5222175"/>
              <a:ext cx="103825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맑은 고딕" panose="020B0503020000020004" pitchFamily="34" charset="-127"/>
                  <a:cs typeface="Times New Roman" panose="02020603050405020304" pitchFamily="18" charset="0"/>
                </a:rPr>
                <a:t>Rayleigh </a:t>
              </a:r>
            </a:p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맑은 고딕" panose="020B0503020000020004" pitchFamily="34" charset="-127"/>
                  <a:cs typeface="Times New Roman" panose="02020603050405020304" pitchFamily="18" charset="0"/>
                </a:rPr>
                <a:t>scattering</a:t>
              </a:r>
              <a:endParaRPr kumimoji="0" lang="ko-KR" alt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endParaRP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69AD4A8-94BB-3834-E9D7-6F742B13C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701114">
              <a:off x="4139731" y="5133838"/>
              <a:ext cx="682656" cy="411948"/>
            </a:xfrm>
            <a:prstGeom prst="rect">
              <a:avLst/>
            </a:prstGeom>
          </p:spPr>
        </p:pic>
        <p:cxnSp>
          <p:nvCxnSpPr>
            <p:cNvPr id="65" name="직선 화살표 연결선 64">
              <a:extLst>
                <a:ext uri="{FF2B5EF4-FFF2-40B4-BE49-F238E27FC236}">
                  <a16:creationId xmlns:a16="http://schemas.microsoft.com/office/drawing/2014/main" id="{71AC8BAE-2A31-7D32-3AFF-ECACA8E388FA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4626752" y="4516916"/>
              <a:ext cx="418973" cy="677298"/>
            </a:xfrm>
            <a:prstGeom prst="straightConnector1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직선 화살표 연결선 66">
              <a:extLst>
                <a:ext uri="{FF2B5EF4-FFF2-40B4-BE49-F238E27FC236}">
                  <a16:creationId xmlns:a16="http://schemas.microsoft.com/office/drawing/2014/main" id="{6EAA72F0-2E43-B25C-4BE7-9657ED239745}"/>
                </a:ext>
              </a:extLst>
            </p:cNvPr>
            <p:cNvCxnSpPr>
              <a:cxnSpLocks/>
            </p:cNvCxnSpPr>
            <p:nvPr/>
          </p:nvCxnSpPr>
          <p:spPr>
            <a:xfrm>
              <a:off x="5003036" y="4521298"/>
              <a:ext cx="121227" cy="183572"/>
            </a:xfrm>
            <a:prstGeom prst="straightConnector1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직선 화살표 연결선 68">
              <a:extLst>
                <a:ext uri="{FF2B5EF4-FFF2-40B4-BE49-F238E27FC236}">
                  <a16:creationId xmlns:a16="http://schemas.microsoft.com/office/drawing/2014/main" id="{AC2E4166-BB39-AD35-8EF3-80E0A793C9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17236" y="4053333"/>
              <a:ext cx="150188" cy="1012726"/>
            </a:xfrm>
            <a:prstGeom prst="straightConnector1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직선 화살표 연결선 70">
              <a:extLst>
                <a:ext uri="{FF2B5EF4-FFF2-40B4-BE49-F238E27FC236}">
                  <a16:creationId xmlns:a16="http://schemas.microsoft.com/office/drawing/2014/main" id="{DB65833E-AE1B-365E-4F83-84C5642BC7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35445" y="4500142"/>
              <a:ext cx="103909" cy="602673"/>
            </a:xfrm>
            <a:prstGeom prst="straightConnector1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화살표 연결선 74">
              <a:extLst>
                <a:ext uri="{FF2B5EF4-FFF2-40B4-BE49-F238E27FC236}">
                  <a16:creationId xmlns:a16="http://schemas.microsoft.com/office/drawing/2014/main" id="{99D87A22-1BFC-AA1B-658F-20C52CB2F7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1209" y="3845515"/>
              <a:ext cx="519545" cy="1246909"/>
            </a:xfrm>
            <a:prstGeom prst="straightConnector1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C368955-D0ED-3939-FA96-9CADF9378515}"/>
                    </a:ext>
                  </a:extLst>
                </p:cNvPr>
                <p:cNvSpPr txBox="1"/>
                <p:nvPr/>
              </p:nvSpPr>
              <p:spPr>
                <a:xfrm>
                  <a:off x="4873150" y="5747051"/>
                  <a:ext cx="65383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ko-Kore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1" lang="en-US" altLang="ko-Kore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∝</m:t>
                            </m:r>
                            <m:r>
                              <a:rPr kumimoji="1" lang="en-US" altLang="ko-Kore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𝜆</m:t>
                            </m:r>
                          </m:e>
                          <m:sup>
                            <m:r>
                              <a:rPr kumimoji="1" lang="en-US" altLang="ko-Kore-K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−4</m:t>
                            </m:r>
                          </m:sup>
                        </m:sSup>
                      </m:oMath>
                    </m:oMathPara>
                  </a14:m>
                  <a:endParaRPr kumimoji="1" lang="ko-Kore-KR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맑은 고딕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FC368955-D0ED-3939-FA96-9CADF93785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3150" y="5747051"/>
                  <a:ext cx="653833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1887" b="-13043"/>
                  </a:stretch>
                </a:blipFill>
              </p:spPr>
              <p:txBody>
                <a:bodyPr/>
                <a:lstStyle/>
                <a:p>
                  <a:r>
                    <a:rPr lang="ko-Kore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타원 81">
              <a:extLst>
                <a:ext uri="{FF2B5EF4-FFF2-40B4-BE49-F238E27FC236}">
                  <a16:creationId xmlns:a16="http://schemas.microsoft.com/office/drawing/2014/main" id="{06908028-C365-2637-A403-D3B20D3AF62E}"/>
                </a:ext>
              </a:extLst>
            </p:cNvPr>
            <p:cNvSpPr/>
            <p:nvPr/>
          </p:nvSpPr>
          <p:spPr>
            <a:xfrm>
              <a:off x="3590908" y="4109578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83" name="타원 82">
              <a:extLst>
                <a:ext uri="{FF2B5EF4-FFF2-40B4-BE49-F238E27FC236}">
                  <a16:creationId xmlns:a16="http://schemas.microsoft.com/office/drawing/2014/main" id="{DF153323-D459-2BED-FD77-8654B10C57E1}"/>
                </a:ext>
              </a:extLst>
            </p:cNvPr>
            <p:cNvSpPr/>
            <p:nvPr/>
          </p:nvSpPr>
          <p:spPr>
            <a:xfrm>
              <a:off x="3795262" y="4550546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84" name="타원 83">
              <a:extLst>
                <a:ext uri="{FF2B5EF4-FFF2-40B4-BE49-F238E27FC236}">
                  <a16:creationId xmlns:a16="http://schemas.microsoft.com/office/drawing/2014/main" id="{C3D8A861-76EA-E39B-A867-F17E19FADD00}"/>
                </a:ext>
              </a:extLst>
            </p:cNvPr>
            <p:cNvSpPr/>
            <p:nvPr/>
          </p:nvSpPr>
          <p:spPr>
            <a:xfrm>
              <a:off x="3601292" y="3849806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85" name="타원 84">
              <a:extLst>
                <a:ext uri="{FF2B5EF4-FFF2-40B4-BE49-F238E27FC236}">
                  <a16:creationId xmlns:a16="http://schemas.microsoft.com/office/drawing/2014/main" id="{2C32232E-BD0F-365B-DE68-901CAA0B8DB4}"/>
                </a:ext>
              </a:extLst>
            </p:cNvPr>
            <p:cNvSpPr/>
            <p:nvPr/>
          </p:nvSpPr>
          <p:spPr>
            <a:xfrm>
              <a:off x="3719061" y="3687019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86" name="타원 85">
              <a:extLst>
                <a:ext uri="{FF2B5EF4-FFF2-40B4-BE49-F238E27FC236}">
                  <a16:creationId xmlns:a16="http://schemas.microsoft.com/office/drawing/2014/main" id="{1200AA1D-ACEC-AB65-233C-A8F8A93B6071}"/>
                </a:ext>
              </a:extLst>
            </p:cNvPr>
            <p:cNvSpPr/>
            <p:nvPr/>
          </p:nvSpPr>
          <p:spPr>
            <a:xfrm>
              <a:off x="3715597" y="3964111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87" name="타원 86">
              <a:extLst>
                <a:ext uri="{FF2B5EF4-FFF2-40B4-BE49-F238E27FC236}">
                  <a16:creationId xmlns:a16="http://schemas.microsoft.com/office/drawing/2014/main" id="{DE0BF8A3-ABA3-000E-5FEA-8D7799124D25}"/>
                </a:ext>
              </a:extLst>
            </p:cNvPr>
            <p:cNvSpPr/>
            <p:nvPr/>
          </p:nvSpPr>
          <p:spPr>
            <a:xfrm>
              <a:off x="3545880" y="3628138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88" name="타원 87">
              <a:extLst>
                <a:ext uri="{FF2B5EF4-FFF2-40B4-BE49-F238E27FC236}">
                  <a16:creationId xmlns:a16="http://schemas.microsoft.com/office/drawing/2014/main" id="{C8E5724E-4BF8-AD9F-0A7D-572824828D18}"/>
                </a:ext>
              </a:extLst>
            </p:cNvPr>
            <p:cNvSpPr/>
            <p:nvPr/>
          </p:nvSpPr>
          <p:spPr>
            <a:xfrm>
              <a:off x="3690061" y="4781601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89" name="타원 88">
              <a:extLst>
                <a:ext uri="{FF2B5EF4-FFF2-40B4-BE49-F238E27FC236}">
                  <a16:creationId xmlns:a16="http://schemas.microsoft.com/office/drawing/2014/main" id="{BDB9D9BE-6912-464C-A236-6DC7B66CAE1B}"/>
                </a:ext>
              </a:extLst>
            </p:cNvPr>
            <p:cNvSpPr/>
            <p:nvPr/>
          </p:nvSpPr>
          <p:spPr>
            <a:xfrm>
              <a:off x="3894415" y="5057317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90" name="타원 89">
              <a:extLst>
                <a:ext uri="{FF2B5EF4-FFF2-40B4-BE49-F238E27FC236}">
                  <a16:creationId xmlns:a16="http://schemas.microsoft.com/office/drawing/2014/main" id="{15B8E53D-C532-14EB-9E4E-686B6A3C3C62}"/>
                </a:ext>
              </a:extLst>
            </p:cNvPr>
            <p:cNvSpPr/>
            <p:nvPr/>
          </p:nvSpPr>
          <p:spPr>
            <a:xfrm>
              <a:off x="3700445" y="4521829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91" name="타원 90">
              <a:extLst>
                <a:ext uri="{FF2B5EF4-FFF2-40B4-BE49-F238E27FC236}">
                  <a16:creationId xmlns:a16="http://schemas.microsoft.com/office/drawing/2014/main" id="{86EBA040-8EA3-2FB7-AEA6-DC1A5DF7CBA0}"/>
                </a:ext>
              </a:extLst>
            </p:cNvPr>
            <p:cNvSpPr/>
            <p:nvPr/>
          </p:nvSpPr>
          <p:spPr>
            <a:xfrm>
              <a:off x="3818214" y="4359042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92" name="타원 91">
              <a:extLst>
                <a:ext uri="{FF2B5EF4-FFF2-40B4-BE49-F238E27FC236}">
                  <a16:creationId xmlns:a16="http://schemas.microsoft.com/office/drawing/2014/main" id="{6E572BC5-A9CB-712B-127A-4B2F0B39B3CC}"/>
                </a:ext>
              </a:extLst>
            </p:cNvPr>
            <p:cNvSpPr/>
            <p:nvPr/>
          </p:nvSpPr>
          <p:spPr>
            <a:xfrm>
              <a:off x="3814750" y="4636134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sp>
          <p:nvSpPr>
            <p:cNvPr id="93" name="타원 92">
              <a:extLst>
                <a:ext uri="{FF2B5EF4-FFF2-40B4-BE49-F238E27FC236}">
                  <a16:creationId xmlns:a16="http://schemas.microsoft.com/office/drawing/2014/main" id="{15CEECDE-48B3-BB9C-1D37-C368FD9AEDB8}"/>
                </a:ext>
              </a:extLst>
            </p:cNvPr>
            <p:cNvSpPr/>
            <p:nvPr/>
          </p:nvSpPr>
          <p:spPr>
            <a:xfrm>
              <a:off x="3645033" y="4300161"/>
              <a:ext cx="114300" cy="12469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+mn-ea"/>
                <a:cs typeface="+mn-cs"/>
              </a:endParaRPr>
            </a:p>
          </p:txBody>
        </p:sp>
        <p:cxnSp>
          <p:nvCxnSpPr>
            <p:cNvPr id="100" name="직선 화살표 연결선 99">
              <a:extLst>
                <a:ext uri="{FF2B5EF4-FFF2-40B4-BE49-F238E27FC236}">
                  <a16:creationId xmlns:a16="http://schemas.microsoft.com/office/drawing/2014/main" id="{4FBB9F28-768F-876A-F1F7-B80E9FF6B7BD}"/>
                </a:ext>
              </a:extLst>
            </p:cNvPr>
            <p:cNvCxnSpPr>
              <a:cxnSpLocks/>
            </p:cNvCxnSpPr>
            <p:nvPr/>
          </p:nvCxnSpPr>
          <p:spPr>
            <a:xfrm>
              <a:off x="4648659" y="4464375"/>
              <a:ext cx="121227" cy="183572"/>
            </a:xfrm>
            <a:prstGeom prst="straightConnector1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직선 화살표 연결선 104">
              <a:extLst>
                <a:ext uri="{FF2B5EF4-FFF2-40B4-BE49-F238E27FC236}">
                  <a16:creationId xmlns:a16="http://schemas.microsoft.com/office/drawing/2014/main" id="{68684067-9C9C-1056-241E-E33166AF0E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72848" y="4483865"/>
              <a:ext cx="143219" cy="99151"/>
            </a:xfrm>
            <a:prstGeom prst="straightConnector1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직선 화살표 연결선 108">
              <a:extLst>
                <a:ext uri="{FF2B5EF4-FFF2-40B4-BE49-F238E27FC236}">
                  <a16:creationId xmlns:a16="http://schemas.microsoft.com/office/drawing/2014/main" id="{38CB9588-CEB8-99C4-6805-C9BFA51642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45588" y="4504061"/>
              <a:ext cx="143219" cy="99151"/>
            </a:xfrm>
            <a:prstGeom prst="straightConnector1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제목 1">
            <a:extLst>
              <a:ext uri="{FF2B5EF4-FFF2-40B4-BE49-F238E27FC236}">
                <a16:creationId xmlns:a16="http://schemas.microsoft.com/office/drawing/2014/main" id="{D6D1E148-E05D-53F0-EEAF-0C814495624C}"/>
              </a:ext>
            </a:extLst>
          </p:cNvPr>
          <p:cNvSpPr txBox="1">
            <a:spLocks/>
          </p:cNvSpPr>
          <p:nvPr/>
        </p:nvSpPr>
        <p:spPr>
          <a:xfrm>
            <a:off x="633046" y="271342"/>
            <a:ext cx="7069016" cy="68995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ore-KR" sz="3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Principle</a:t>
            </a:r>
            <a:r>
              <a:rPr lang="ko-Kore-KR" altLang="ko-Kore-KR" sz="3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altLang="ko-Kore-KR" sz="3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ALH Retrieval in UV-Vis</a:t>
            </a:r>
            <a:endParaRPr kumimoji="1" lang="ko-Kore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A9E1EB82-D514-3E07-D919-4F4B9EA8BA59}"/>
              </a:ext>
            </a:extLst>
          </p:cNvPr>
          <p:cNvGrpSpPr/>
          <p:nvPr/>
        </p:nvGrpSpPr>
        <p:grpSpPr>
          <a:xfrm>
            <a:off x="523812" y="2414954"/>
            <a:ext cx="4470220" cy="4079152"/>
            <a:chOff x="673100" y="0"/>
            <a:chExt cx="6390173" cy="5486400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0727B4D0-4AEB-3C63-A15A-AC0AB45010F3}"/>
                </a:ext>
              </a:extLst>
            </p:cNvPr>
            <p:cNvSpPr/>
            <p:nvPr/>
          </p:nvSpPr>
          <p:spPr>
            <a:xfrm>
              <a:off x="673100" y="0"/>
              <a:ext cx="6390173" cy="548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34" charset="-127"/>
                <a:cs typeface="+mn-cs"/>
              </a:endParaRP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DF5C9746-D003-AF6B-81D0-23AA9A7444D1}"/>
                </a:ext>
              </a:extLst>
            </p:cNvPr>
            <p:cNvGrpSpPr/>
            <p:nvPr/>
          </p:nvGrpSpPr>
          <p:grpSpPr>
            <a:xfrm>
              <a:off x="676325" y="189468"/>
              <a:ext cx="5620844" cy="5198570"/>
              <a:chOff x="676325" y="189468"/>
              <a:chExt cx="5620844" cy="5198570"/>
            </a:xfrm>
          </p:grpSpPr>
          <p:cxnSp>
            <p:nvCxnSpPr>
              <p:cNvPr id="12" name="직선 연결선 4">
                <a:extLst>
                  <a:ext uri="{FF2B5EF4-FFF2-40B4-BE49-F238E27FC236}">
                    <a16:creationId xmlns:a16="http://schemas.microsoft.com/office/drawing/2014/main" id="{6C50CD95-BA3A-5319-772A-DED9A2FCF6F5}"/>
                  </a:ext>
                </a:extLst>
              </p:cNvPr>
              <p:cNvCxnSpPr/>
              <p:nvPr/>
            </p:nvCxnSpPr>
            <p:spPr>
              <a:xfrm>
                <a:off x="1562100" y="558800"/>
                <a:ext cx="0" cy="431800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직선 연결선 5">
                <a:extLst>
                  <a:ext uri="{FF2B5EF4-FFF2-40B4-BE49-F238E27FC236}">
                    <a16:creationId xmlns:a16="http://schemas.microsoft.com/office/drawing/2014/main" id="{7170D6A0-8B4D-7184-96D3-8E985A95B01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549400" y="4864100"/>
                <a:ext cx="43688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560BFF-6552-6BAE-DD59-E9C558295386}"/>
                  </a:ext>
                </a:extLst>
              </p:cNvPr>
              <p:cNvSpPr txBox="1"/>
              <p:nvPr/>
            </p:nvSpPr>
            <p:spPr>
              <a:xfrm>
                <a:off x="2192052" y="5018706"/>
                <a:ext cx="32575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Aerosol Extinction Coefficient</a:t>
                </a: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4C7BD4-C1D6-A1E7-D436-B0AC238273B7}"/>
                  </a:ext>
                </a:extLst>
              </p:cNvPr>
              <p:cNvSpPr txBox="1"/>
              <p:nvPr/>
            </p:nvSpPr>
            <p:spPr>
              <a:xfrm>
                <a:off x="880663" y="189468"/>
                <a:ext cx="1362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Altitude (Z)</a:t>
                </a: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BBB68035-D016-493F-D121-B06C789D816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587501" y="546100"/>
                <a:ext cx="4317999" cy="4343401"/>
              </a:xfrm>
              <a:custGeom>
                <a:avLst/>
                <a:gdLst>
                  <a:gd name="T0" fmla="*/ 736 w 22448"/>
                  <a:gd name="T1" fmla="*/ 11464 h 11608"/>
                  <a:gd name="T2" fmla="*/ 1632 w 22448"/>
                  <a:gd name="T3" fmla="*/ 11464 h 11608"/>
                  <a:gd name="T4" fmla="*/ 2520 w 22448"/>
                  <a:gd name="T5" fmla="*/ 11464 h 11608"/>
                  <a:gd name="T6" fmla="*/ 3414 w 22448"/>
                  <a:gd name="T7" fmla="*/ 11441 h 11608"/>
                  <a:gd name="T8" fmla="*/ 4297 w 22448"/>
                  <a:gd name="T9" fmla="*/ 11377 h 11608"/>
                  <a:gd name="T10" fmla="*/ 5178 w 22448"/>
                  <a:gd name="T11" fmla="*/ 11172 h 11608"/>
                  <a:gd name="T12" fmla="*/ 6053 w 22448"/>
                  <a:gd name="T13" fmla="*/ 10671 h 11608"/>
                  <a:gd name="T14" fmla="*/ 6925 w 22448"/>
                  <a:gd name="T15" fmla="*/ 9616 h 11608"/>
                  <a:gd name="T16" fmla="*/ 7814 w 22448"/>
                  <a:gd name="T17" fmla="*/ 7789 h 11608"/>
                  <a:gd name="T18" fmla="*/ 8700 w 22448"/>
                  <a:gd name="T19" fmla="*/ 5258 h 11608"/>
                  <a:gd name="T20" fmla="*/ 9596 w 22448"/>
                  <a:gd name="T21" fmla="*/ 2545 h 11608"/>
                  <a:gd name="T22" fmla="*/ 10491 w 22448"/>
                  <a:gd name="T23" fmla="*/ 540 h 11608"/>
                  <a:gd name="T24" fmla="*/ 10983 w 22448"/>
                  <a:gd name="T25" fmla="*/ 59 h 11608"/>
                  <a:gd name="T26" fmla="*/ 11492 w 22448"/>
                  <a:gd name="T27" fmla="*/ 71 h 11608"/>
                  <a:gd name="T28" fmla="*/ 12182 w 22448"/>
                  <a:gd name="T29" fmla="*/ 916 h 11608"/>
                  <a:gd name="T30" fmla="*/ 13077 w 22448"/>
                  <a:gd name="T31" fmla="*/ 3193 h 11608"/>
                  <a:gd name="T32" fmla="*/ 13973 w 22448"/>
                  <a:gd name="T33" fmla="*/ 5938 h 11608"/>
                  <a:gd name="T34" fmla="*/ 14859 w 22448"/>
                  <a:gd name="T35" fmla="*/ 8325 h 11608"/>
                  <a:gd name="T36" fmla="*/ 15748 w 22448"/>
                  <a:gd name="T37" fmla="*/ 9944 h 11608"/>
                  <a:gd name="T38" fmla="*/ 16620 w 22448"/>
                  <a:gd name="T39" fmla="*/ 10839 h 11608"/>
                  <a:gd name="T40" fmla="*/ 17495 w 22448"/>
                  <a:gd name="T41" fmla="*/ 11244 h 11608"/>
                  <a:gd name="T42" fmla="*/ 18368 w 22448"/>
                  <a:gd name="T43" fmla="*/ 11401 h 11608"/>
                  <a:gd name="T44" fmla="*/ 19259 w 22448"/>
                  <a:gd name="T45" fmla="*/ 11449 h 11608"/>
                  <a:gd name="T46" fmla="*/ 20152 w 22448"/>
                  <a:gd name="T47" fmla="*/ 11464 h 11608"/>
                  <a:gd name="T48" fmla="*/ 21040 w 22448"/>
                  <a:gd name="T49" fmla="*/ 11464 h 11608"/>
                  <a:gd name="T50" fmla="*/ 21936 w 22448"/>
                  <a:gd name="T51" fmla="*/ 11464 h 11608"/>
                  <a:gd name="T52" fmla="*/ 22376 w 22448"/>
                  <a:gd name="T53" fmla="*/ 11608 h 11608"/>
                  <a:gd name="T54" fmla="*/ 21488 w 22448"/>
                  <a:gd name="T55" fmla="*/ 11608 h 11608"/>
                  <a:gd name="T56" fmla="*/ 20592 w 22448"/>
                  <a:gd name="T57" fmla="*/ 11608 h 11608"/>
                  <a:gd name="T58" fmla="*/ 19704 w 22448"/>
                  <a:gd name="T59" fmla="*/ 11600 h 11608"/>
                  <a:gd name="T60" fmla="*/ 18803 w 22448"/>
                  <a:gd name="T61" fmla="*/ 11576 h 11608"/>
                  <a:gd name="T62" fmla="*/ 17908 w 22448"/>
                  <a:gd name="T63" fmla="*/ 11479 h 11608"/>
                  <a:gd name="T64" fmla="*/ 16990 w 22448"/>
                  <a:gd name="T65" fmla="*/ 11216 h 11608"/>
                  <a:gd name="T66" fmla="*/ 16083 w 22448"/>
                  <a:gd name="T67" fmla="*/ 10569 h 11608"/>
                  <a:gd name="T68" fmla="*/ 15176 w 22448"/>
                  <a:gd name="T69" fmla="*/ 9305 h 11608"/>
                  <a:gd name="T70" fmla="*/ 14277 w 22448"/>
                  <a:gd name="T71" fmla="*/ 7256 h 11608"/>
                  <a:gd name="T72" fmla="*/ 13388 w 22448"/>
                  <a:gd name="T73" fmla="*/ 4607 h 11608"/>
                  <a:gd name="T74" fmla="*/ 12494 w 22448"/>
                  <a:gd name="T75" fmla="*/ 1988 h 11608"/>
                  <a:gd name="T76" fmla="*/ 11616 w 22448"/>
                  <a:gd name="T77" fmla="*/ 341 h 11608"/>
                  <a:gd name="T78" fmla="*/ 11207 w 22448"/>
                  <a:gd name="T79" fmla="*/ 142 h 11608"/>
                  <a:gd name="T80" fmla="*/ 10820 w 22448"/>
                  <a:gd name="T81" fmla="*/ 354 h 11608"/>
                  <a:gd name="T82" fmla="*/ 10179 w 22448"/>
                  <a:gd name="T83" fmla="*/ 1452 h 11608"/>
                  <a:gd name="T84" fmla="*/ 9285 w 22448"/>
                  <a:gd name="T85" fmla="*/ 3911 h 11608"/>
                  <a:gd name="T86" fmla="*/ 8388 w 22448"/>
                  <a:gd name="T87" fmla="*/ 6640 h 11608"/>
                  <a:gd name="T88" fmla="*/ 7497 w 22448"/>
                  <a:gd name="T89" fmla="*/ 8865 h 11608"/>
                  <a:gd name="T90" fmla="*/ 6590 w 22448"/>
                  <a:gd name="T91" fmla="*/ 10321 h 11608"/>
                  <a:gd name="T92" fmla="*/ 5682 w 22448"/>
                  <a:gd name="T93" fmla="*/ 11096 h 11608"/>
                  <a:gd name="T94" fmla="*/ 4765 w 22448"/>
                  <a:gd name="T95" fmla="*/ 11439 h 11608"/>
                  <a:gd name="T96" fmla="*/ 3870 w 22448"/>
                  <a:gd name="T97" fmla="*/ 11560 h 11608"/>
                  <a:gd name="T98" fmla="*/ 2968 w 22448"/>
                  <a:gd name="T99" fmla="*/ 11600 h 11608"/>
                  <a:gd name="T100" fmla="*/ 2080 w 22448"/>
                  <a:gd name="T101" fmla="*/ 11608 h 11608"/>
                  <a:gd name="T102" fmla="*/ 1184 w 22448"/>
                  <a:gd name="T103" fmla="*/ 11608 h 11608"/>
                  <a:gd name="T104" fmla="*/ 288 w 22448"/>
                  <a:gd name="T105" fmla="*/ 11608 h 11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448" h="11608">
                    <a:moveTo>
                      <a:pt x="72" y="11464"/>
                    </a:moveTo>
                    <a:lnTo>
                      <a:pt x="288" y="11464"/>
                    </a:lnTo>
                    <a:lnTo>
                      <a:pt x="512" y="11464"/>
                    </a:lnTo>
                    <a:lnTo>
                      <a:pt x="736" y="11464"/>
                    </a:lnTo>
                    <a:lnTo>
                      <a:pt x="960" y="11464"/>
                    </a:lnTo>
                    <a:lnTo>
                      <a:pt x="1184" y="11464"/>
                    </a:lnTo>
                    <a:lnTo>
                      <a:pt x="1408" y="11464"/>
                    </a:lnTo>
                    <a:lnTo>
                      <a:pt x="1632" y="11464"/>
                    </a:lnTo>
                    <a:lnTo>
                      <a:pt x="1856" y="11464"/>
                    </a:lnTo>
                    <a:lnTo>
                      <a:pt x="2080" y="11464"/>
                    </a:lnTo>
                    <a:lnTo>
                      <a:pt x="2296" y="11464"/>
                    </a:lnTo>
                    <a:lnTo>
                      <a:pt x="2520" y="11464"/>
                    </a:lnTo>
                    <a:lnTo>
                      <a:pt x="2742" y="11457"/>
                    </a:lnTo>
                    <a:lnTo>
                      <a:pt x="2968" y="11456"/>
                    </a:lnTo>
                    <a:lnTo>
                      <a:pt x="3190" y="11449"/>
                    </a:lnTo>
                    <a:lnTo>
                      <a:pt x="3414" y="11441"/>
                    </a:lnTo>
                    <a:lnTo>
                      <a:pt x="3638" y="11433"/>
                    </a:lnTo>
                    <a:lnTo>
                      <a:pt x="3859" y="11417"/>
                    </a:lnTo>
                    <a:lnTo>
                      <a:pt x="4083" y="11401"/>
                    </a:lnTo>
                    <a:lnTo>
                      <a:pt x="4297" y="11377"/>
                    </a:lnTo>
                    <a:lnTo>
                      <a:pt x="4516" y="11338"/>
                    </a:lnTo>
                    <a:lnTo>
                      <a:pt x="4740" y="11298"/>
                    </a:lnTo>
                    <a:lnTo>
                      <a:pt x="4959" y="11243"/>
                    </a:lnTo>
                    <a:lnTo>
                      <a:pt x="5178" y="11172"/>
                    </a:lnTo>
                    <a:lnTo>
                      <a:pt x="5398" y="11085"/>
                    </a:lnTo>
                    <a:lnTo>
                      <a:pt x="5614" y="10969"/>
                    </a:lnTo>
                    <a:lnTo>
                      <a:pt x="5835" y="10835"/>
                    </a:lnTo>
                    <a:lnTo>
                      <a:pt x="6053" y="10671"/>
                    </a:lnTo>
                    <a:lnTo>
                      <a:pt x="6263" y="10469"/>
                    </a:lnTo>
                    <a:lnTo>
                      <a:pt x="6483" y="10224"/>
                    </a:lnTo>
                    <a:lnTo>
                      <a:pt x="6704" y="9940"/>
                    </a:lnTo>
                    <a:lnTo>
                      <a:pt x="6925" y="9616"/>
                    </a:lnTo>
                    <a:lnTo>
                      <a:pt x="7146" y="9236"/>
                    </a:lnTo>
                    <a:lnTo>
                      <a:pt x="7368" y="8800"/>
                    </a:lnTo>
                    <a:lnTo>
                      <a:pt x="7591" y="8322"/>
                    </a:lnTo>
                    <a:lnTo>
                      <a:pt x="7814" y="7789"/>
                    </a:lnTo>
                    <a:lnTo>
                      <a:pt x="8037" y="7207"/>
                    </a:lnTo>
                    <a:lnTo>
                      <a:pt x="8253" y="6593"/>
                    </a:lnTo>
                    <a:lnTo>
                      <a:pt x="8476" y="5937"/>
                    </a:lnTo>
                    <a:lnTo>
                      <a:pt x="8700" y="5258"/>
                    </a:lnTo>
                    <a:lnTo>
                      <a:pt x="8924" y="4562"/>
                    </a:lnTo>
                    <a:lnTo>
                      <a:pt x="9148" y="3866"/>
                    </a:lnTo>
                    <a:lnTo>
                      <a:pt x="9372" y="3194"/>
                    </a:lnTo>
                    <a:lnTo>
                      <a:pt x="9596" y="2545"/>
                    </a:lnTo>
                    <a:lnTo>
                      <a:pt x="9821" y="1936"/>
                    </a:lnTo>
                    <a:lnTo>
                      <a:pt x="10046" y="1397"/>
                    </a:lnTo>
                    <a:lnTo>
                      <a:pt x="10263" y="923"/>
                    </a:lnTo>
                    <a:lnTo>
                      <a:pt x="10491" y="540"/>
                    </a:lnTo>
                    <a:lnTo>
                      <a:pt x="10720" y="251"/>
                    </a:lnTo>
                    <a:cubicBezTo>
                      <a:pt x="10724" y="247"/>
                      <a:pt x="10728" y="243"/>
                      <a:pt x="10733" y="239"/>
                    </a:cubicBezTo>
                    <a:lnTo>
                      <a:pt x="10957" y="71"/>
                    </a:lnTo>
                    <a:cubicBezTo>
                      <a:pt x="10965" y="65"/>
                      <a:pt x="10974" y="61"/>
                      <a:pt x="10983" y="59"/>
                    </a:cubicBezTo>
                    <a:lnTo>
                      <a:pt x="11207" y="3"/>
                    </a:lnTo>
                    <a:cubicBezTo>
                      <a:pt x="11218" y="0"/>
                      <a:pt x="11230" y="0"/>
                      <a:pt x="11242" y="3"/>
                    </a:cubicBezTo>
                    <a:lnTo>
                      <a:pt x="11466" y="59"/>
                    </a:lnTo>
                    <a:cubicBezTo>
                      <a:pt x="11475" y="61"/>
                      <a:pt x="11484" y="65"/>
                      <a:pt x="11492" y="71"/>
                    </a:cubicBezTo>
                    <a:lnTo>
                      <a:pt x="11716" y="239"/>
                    </a:lnTo>
                    <a:cubicBezTo>
                      <a:pt x="11721" y="243"/>
                      <a:pt x="11725" y="247"/>
                      <a:pt x="11729" y="251"/>
                    </a:cubicBezTo>
                    <a:lnTo>
                      <a:pt x="11953" y="531"/>
                    </a:lnTo>
                    <a:lnTo>
                      <a:pt x="12182" y="916"/>
                    </a:lnTo>
                    <a:lnTo>
                      <a:pt x="12402" y="1395"/>
                    </a:lnTo>
                    <a:lnTo>
                      <a:pt x="12627" y="1933"/>
                    </a:lnTo>
                    <a:lnTo>
                      <a:pt x="12852" y="2544"/>
                    </a:lnTo>
                    <a:lnTo>
                      <a:pt x="13077" y="3193"/>
                    </a:lnTo>
                    <a:lnTo>
                      <a:pt x="13301" y="3866"/>
                    </a:lnTo>
                    <a:lnTo>
                      <a:pt x="13525" y="4562"/>
                    </a:lnTo>
                    <a:lnTo>
                      <a:pt x="13749" y="5258"/>
                    </a:lnTo>
                    <a:lnTo>
                      <a:pt x="13973" y="5938"/>
                    </a:lnTo>
                    <a:lnTo>
                      <a:pt x="14197" y="6593"/>
                    </a:lnTo>
                    <a:lnTo>
                      <a:pt x="14412" y="7209"/>
                    </a:lnTo>
                    <a:lnTo>
                      <a:pt x="14636" y="7791"/>
                    </a:lnTo>
                    <a:lnTo>
                      <a:pt x="14859" y="8325"/>
                    </a:lnTo>
                    <a:lnTo>
                      <a:pt x="15082" y="8802"/>
                    </a:lnTo>
                    <a:lnTo>
                      <a:pt x="15305" y="9240"/>
                    </a:lnTo>
                    <a:lnTo>
                      <a:pt x="15527" y="9620"/>
                    </a:lnTo>
                    <a:lnTo>
                      <a:pt x="15748" y="9944"/>
                    </a:lnTo>
                    <a:lnTo>
                      <a:pt x="15969" y="10228"/>
                    </a:lnTo>
                    <a:lnTo>
                      <a:pt x="16190" y="10472"/>
                    </a:lnTo>
                    <a:lnTo>
                      <a:pt x="16402" y="10677"/>
                    </a:lnTo>
                    <a:lnTo>
                      <a:pt x="16620" y="10839"/>
                    </a:lnTo>
                    <a:lnTo>
                      <a:pt x="16838" y="10971"/>
                    </a:lnTo>
                    <a:lnTo>
                      <a:pt x="17058" y="11089"/>
                    </a:lnTo>
                    <a:lnTo>
                      <a:pt x="17275" y="11173"/>
                    </a:lnTo>
                    <a:lnTo>
                      <a:pt x="17495" y="11244"/>
                    </a:lnTo>
                    <a:lnTo>
                      <a:pt x="17714" y="11299"/>
                    </a:lnTo>
                    <a:lnTo>
                      <a:pt x="17933" y="11338"/>
                    </a:lnTo>
                    <a:lnTo>
                      <a:pt x="18157" y="11378"/>
                    </a:lnTo>
                    <a:lnTo>
                      <a:pt x="18368" y="11401"/>
                    </a:lnTo>
                    <a:lnTo>
                      <a:pt x="18590" y="11417"/>
                    </a:lnTo>
                    <a:lnTo>
                      <a:pt x="18814" y="11433"/>
                    </a:lnTo>
                    <a:lnTo>
                      <a:pt x="19035" y="11441"/>
                    </a:lnTo>
                    <a:lnTo>
                      <a:pt x="19259" y="11449"/>
                    </a:lnTo>
                    <a:lnTo>
                      <a:pt x="19483" y="11457"/>
                    </a:lnTo>
                    <a:lnTo>
                      <a:pt x="19704" y="11456"/>
                    </a:lnTo>
                    <a:lnTo>
                      <a:pt x="19931" y="11465"/>
                    </a:lnTo>
                    <a:lnTo>
                      <a:pt x="20152" y="11464"/>
                    </a:lnTo>
                    <a:lnTo>
                      <a:pt x="20368" y="11464"/>
                    </a:lnTo>
                    <a:lnTo>
                      <a:pt x="20592" y="11464"/>
                    </a:lnTo>
                    <a:lnTo>
                      <a:pt x="20816" y="11464"/>
                    </a:lnTo>
                    <a:lnTo>
                      <a:pt x="21040" y="11464"/>
                    </a:lnTo>
                    <a:lnTo>
                      <a:pt x="21264" y="11464"/>
                    </a:lnTo>
                    <a:lnTo>
                      <a:pt x="21488" y="11464"/>
                    </a:lnTo>
                    <a:lnTo>
                      <a:pt x="21712" y="11464"/>
                    </a:lnTo>
                    <a:lnTo>
                      <a:pt x="21936" y="11464"/>
                    </a:lnTo>
                    <a:lnTo>
                      <a:pt x="22160" y="11464"/>
                    </a:lnTo>
                    <a:lnTo>
                      <a:pt x="22376" y="11464"/>
                    </a:lnTo>
                    <a:cubicBezTo>
                      <a:pt x="22416" y="11464"/>
                      <a:pt x="22448" y="11497"/>
                      <a:pt x="22448" y="11536"/>
                    </a:cubicBezTo>
                    <a:cubicBezTo>
                      <a:pt x="22448" y="11576"/>
                      <a:pt x="22416" y="11608"/>
                      <a:pt x="22376" y="11608"/>
                    </a:cubicBezTo>
                    <a:lnTo>
                      <a:pt x="22160" y="11608"/>
                    </a:lnTo>
                    <a:lnTo>
                      <a:pt x="21936" y="11608"/>
                    </a:lnTo>
                    <a:lnTo>
                      <a:pt x="21712" y="11608"/>
                    </a:lnTo>
                    <a:lnTo>
                      <a:pt x="21488" y="11608"/>
                    </a:lnTo>
                    <a:lnTo>
                      <a:pt x="21264" y="11608"/>
                    </a:lnTo>
                    <a:lnTo>
                      <a:pt x="21040" y="11608"/>
                    </a:lnTo>
                    <a:lnTo>
                      <a:pt x="20816" y="11608"/>
                    </a:lnTo>
                    <a:lnTo>
                      <a:pt x="20592" y="11608"/>
                    </a:lnTo>
                    <a:lnTo>
                      <a:pt x="20368" y="11608"/>
                    </a:lnTo>
                    <a:lnTo>
                      <a:pt x="20152" y="11608"/>
                    </a:lnTo>
                    <a:lnTo>
                      <a:pt x="19926" y="11608"/>
                    </a:lnTo>
                    <a:lnTo>
                      <a:pt x="19704" y="11600"/>
                    </a:lnTo>
                    <a:lnTo>
                      <a:pt x="19478" y="11600"/>
                    </a:lnTo>
                    <a:lnTo>
                      <a:pt x="19254" y="11592"/>
                    </a:lnTo>
                    <a:lnTo>
                      <a:pt x="19030" y="11584"/>
                    </a:lnTo>
                    <a:lnTo>
                      <a:pt x="18803" y="11576"/>
                    </a:lnTo>
                    <a:lnTo>
                      <a:pt x="18579" y="11560"/>
                    </a:lnTo>
                    <a:lnTo>
                      <a:pt x="18353" y="11544"/>
                    </a:lnTo>
                    <a:lnTo>
                      <a:pt x="18132" y="11519"/>
                    </a:lnTo>
                    <a:lnTo>
                      <a:pt x="17908" y="11479"/>
                    </a:lnTo>
                    <a:lnTo>
                      <a:pt x="17679" y="11438"/>
                    </a:lnTo>
                    <a:lnTo>
                      <a:pt x="17450" y="11381"/>
                    </a:lnTo>
                    <a:lnTo>
                      <a:pt x="17222" y="11307"/>
                    </a:lnTo>
                    <a:lnTo>
                      <a:pt x="16990" y="11216"/>
                    </a:lnTo>
                    <a:lnTo>
                      <a:pt x="16763" y="11094"/>
                    </a:lnTo>
                    <a:lnTo>
                      <a:pt x="16533" y="10954"/>
                    </a:lnTo>
                    <a:lnTo>
                      <a:pt x="16303" y="10780"/>
                    </a:lnTo>
                    <a:lnTo>
                      <a:pt x="16083" y="10569"/>
                    </a:lnTo>
                    <a:lnTo>
                      <a:pt x="15856" y="10317"/>
                    </a:lnTo>
                    <a:lnTo>
                      <a:pt x="15629" y="10025"/>
                    </a:lnTo>
                    <a:lnTo>
                      <a:pt x="15402" y="9693"/>
                    </a:lnTo>
                    <a:lnTo>
                      <a:pt x="15176" y="9305"/>
                    </a:lnTo>
                    <a:lnTo>
                      <a:pt x="14951" y="8863"/>
                    </a:lnTo>
                    <a:lnTo>
                      <a:pt x="14726" y="8380"/>
                    </a:lnTo>
                    <a:lnTo>
                      <a:pt x="14501" y="7842"/>
                    </a:lnTo>
                    <a:lnTo>
                      <a:pt x="14277" y="7256"/>
                    </a:lnTo>
                    <a:lnTo>
                      <a:pt x="14060" y="6640"/>
                    </a:lnTo>
                    <a:lnTo>
                      <a:pt x="13836" y="5983"/>
                    </a:lnTo>
                    <a:lnTo>
                      <a:pt x="13612" y="5303"/>
                    </a:lnTo>
                    <a:lnTo>
                      <a:pt x="13388" y="4607"/>
                    </a:lnTo>
                    <a:lnTo>
                      <a:pt x="13164" y="3911"/>
                    </a:lnTo>
                    <a:lnTo>
                      <a:pt x="12940" y="3240"/>
                    </a:lnTo>
                    <a:lnTo>
                      <a:pt x="12717" y="2593"/>
                    </a:lnTo>
                    <a:lnTo>
                      <a:pt x="12494" y="1988"/>
                    </a:lnTo>
                    <a:lnTo>
                      <a:pt x="12271" y="1454"/>
                    </a:lnTo>
                    <a:lnTo>
                      <a:pt x="12059" y="989"/>
                    </a:lnTo>
                    <a:lnTo>
                      <a:pt x="11840" y="621"/>
                    </a:lnTo>
                    <a:lnTo>
                      <a:pt x="11616" y="341"/>
                    </a:lnTo>
                    <a:lnTo>
                      <a:pt x="11629" y="354"/>
                    </a:lnTo>
                    <a:lnTo>
                      <a:pt x="11405" y="186"/>
                    </a:lnTo>
                    <a:lnTo>
                      <a:pt x="11431" y="198"/>
                    </a:lnTo>
                    <a:lnTo>
                      <a:pt x="11207" y="142"/>
                    </a:lnTo>
                    <a:lnTo>
                      <a:pt x="11242" y="142"/>
                    </a:lnTo>
                    <a:lnTo>
                      <a:pt x="11018" y="198"/>
                    </a:lnTo>
                    <a:lnTo>
                      <a:pt x="11044" y="186"/>
                    </a:lnTo>
                    <a:lnTo>
                      <a:pt x="10820" y="354"/>
                    </a:lnTo>
                    <a:lnTo>
                      <a:pt x="10833" y="341"/>
                    </a:lnTo>
                    <a:lnTo>
                      <a:pt x="10614" y="613"/>
                    </a:lnTo>
                    <a:lnTo>
                      <a:pt x="10394" y="982"/>
                    </a:lnTo>
                    <a:lnTo>
                      <a:pt x="10179" y="1452"/>
                    </a:lnTo>
                    <a:lnTo>
                      <a:pt x="9956" y="1985"/>
                    </a:lnTo>
                    <a:lnTo>
                      <a:pt x="9733" y="2592"/>
                    </a:lnTo>
                    <a:lnTo>
                      <a:pt x="9509" y="3239"/>
                    </a:lnTo>
                    <a:lnTo>
                      <a:pt x="9285" y="3911"/>
                    </a:lnTo>
                    <a:lnTo>
                      <a:pt x="9061" y="4607"/>
                    </a:lnTo>
                    <a:lnTo>
                      <a:pt x="8837" y="5303"/>
                    </a:lnTo>
                    <a:lnTo>
                      <a:pt x="8613" y="5984"/>
                    </a:lnTo>
                    <a:lnTo>
                      <a:pt x="8388" y="6640"/>
                    </a:lnTo>
                    <a:lnTo>
                      <a:pt x="8172" y="7258"/>
                    </a:lnTo>
                    <a:lnTo>
                      <a:pt x="7947" y="7844"/>
                    </a:lnTo>
                    <a:lnTo>
                      <a:pt x="7722" y="8383"/>
                    </a:lnTo>
                    <a:lnTo>
                      <a:pt x="7497" y="8865"/>
                    </a:lnTo>
                    <a:lnTo>
                      <a:pt x="7271" y="9309"/>
                    </a:lnTo>
                    <a:lnTo>
                      <a:pt x="7044" y="9697"/>
                    </a:lnTo>
                    <a:lnTo>
                      <a:pt x="6817" y="10029"/>
                    </a:lnTo>
                    <a:lnTo>
                      <a:pt x="6590" y="10321"/>
                    </a:lnTo>
                    <a:lnTo>
                      <a:pt x="6362" y="10572"/>
                    </a:lnTo>
                    <a:lnTo>
                      <a:pt x="6140" y="10786"/>
                    </a:lnTo>
                    <a:lnTo>
                      <a:pt x="5910" y="10958"/>
                    </a:lnTo>
                    <a:lnTo>
                      <a:pt x="5682" y="11096"/>
                    </a:lnTo>
                    <a:lnTo>
                      <a:pt x="5451" y="11219"/>
                    </a:lnTo>
                    <a:lnTo>
                      <a:pt x="5223" y="11309"/>
                    </a:lnTo>
                    <a:lnTo>
                      <a:pt x="4994" y="11382"/>
                    </a:lnTo>
                    <a:lnTo>
                      <a:pt x="4765" y="11439"/>
                    </a:lnTo>
                    <a:lnTo>
                      <a:pt x="4541" y="11479"/>
                    </a:lnTo>
                    <a:lnTo>
                      <a:pt x="4312" y="11520"/>
                    </a:lnTo>
                    <a:lnTo>
                      <a:pt x="4094" y="11544"/>
                    </a:lnTo>
                    <a:lnTo>
                      <a:pt x="3870" y="11560"/>
                    </a:lnTo>
                    <a:lnTo>
                      <a:pt x="3643" y="11576"/>
                    </a:lnTo>
                    <a:lnTo>
                      <a:pt x="3419" y="11584"/>
                    </a:lnTo>
                    <a:lnTo>
                      <a:pt x="3195" y="11592"/>
                    </a:lnTo>
                    <a:lnTo>
                      <a:pt x="2968" y="11600"/>
                    </a:lnTo>
                    <a:lnTo>
                      <a:pt x="2747" y="11600"/>
                    </a:lnTo>
                    <a:lnTo>
                      <a:pt x="2520" y="11608"/>
                    </a:lnTo>
                    <a:lnTo>
                      <a:pt x="2296" y="11608"/>
                    </a:lnTo>
                    <a:lnTo>
                      <a:pt x="2080" y="11608"/>
                    </a:lnTo>
                    <a:lnTo>
                      <a:pt x="1856" y="11608"/>
                    </a:lnTo>
                    <a:lnTo>
                      <a:pt x="1632" y="11608"/>
                    </a:lnTo>
                    <a:lnTo>
                      <a:pt x="1408" y="11608"/>
                    </a:lnTo>
                    <a:lnTo>
                      <a:pt x="1184" y="11608"/>
                    </a:lnTo>
                    <a:lnTo>
                      <a:pt x="960" y="11608"/>
                    </a:lnTo>
                    <a:lnTo>
                      <a:pt x="736" y="11608"/>
                    </a:lnTo>
                    <a:lnTo>
                      <a:pt x="512" y="11608"/>
                    </a:lnTo>
                    <a:lnTo>
                      <a:pt x="288" y="11608"/>
                    </a:lnTo>
                    <a:lnTo>
                      <a:pt x="72" y="11608"/>
                    </a:lnTo>
                    <a:cubicBezTo>
                      <a:pt x="33" y="11608"/>
                      <a:pt x="0" y="11576"/>
                      <a:pt x="0" y="11536"/>
                    </a:cubicBezTo>
                    <a:cubicBezTo>
                      <a:pt x="0" y="11497"/>
                      <a:pt x="33" y="11464"/>
                      <a:pt x="72" y="11464"/>
                    </a:cubicBezTo>
                    <a:close/>
                  </a:path>
                </a:pathLst>
              </a:custGeom>
              <a:solidFill>
                <a:srgbClr val="FF0000"/>
              </a:solidFill>
              <a:ln w="1" cap="flat">
                <a:solidFill>
                  <a:srgbClr val="FF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cxnSp>
            <p:nvCxnSpPr>
              <p:cNvPr id="22" name="직선 연결선 14">
                <a:extLst>
                  <a:ext uri="{FF2B5EF4-FFF2-40B4-BE49-F238E27FC236}">
                    <a16:creationId xmlns:a16="http://schemas.microsoft.com/office/drawing/2014/main" id="{86438847-2A05-5F73-E350-5374425A5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2100" y="2717800"/>
                <a:ext cx="4329535" cy="0"/>
              </a:xfrm>
              <a:prstGeom prst="line">
                <a:avLst/>
              </a:prstGeom>
              <a:ln w="25400">
                <a:solidFill>
                  <a:srgbClr val="00206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직선 연결선 15">
                <a:extLst>
                  <a:ext uri="{FF2B5EF4-FFF2-40B4-BE49-F238E27FC236}">
                    <a16:creationId xmlns:a16="http://schemas.microsoft.com/office/drawing/2014/main" id="{DBAC6322-EB90-2E85-8492-4D43FD29151F}"/>
                  </a:ext>
                </a:extLst>
              </p:cNvPr>
              <p:cNvCxnSpPr>
                <a:cxnSpLocks/>
                <a:endCxn id="20" idx="9"/>
              </p:cNvCxnSpPr>
              <p:nvPr/>
            </p:nvCxnSpPr>
            <p:spPr>
              <a:xfrm flipV="1">
                <a:off x="1549400" y="2232295"/>
                <a:ext cx="2401399" cy="0"/>
              </a:xfrm>
              <a:prstGeom prst="line">
                <a:avLst/>
              </a:prstGeom>
              <a:ln w="25400">
                <a:solidFill>
                  <a:srgbClr val="00206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A1BB892-983D-207F-43A9-B6B32B303B37}"/>
                  </a:ext>
                </a:extLst>
              </p:cNvPr>
              <p:cNvSpPr txBox="1"/>
              <p:nvPr/>
            </p:nvSpPr>
            <p:spPr>
              <a:xfrm>
                <a:off x="676325" y="1993900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AEH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DF1C2-FA50-5404-F486-5562ECB336CA}"/>
                  </a:ext>
                </a:extLst>
              </p:cNvPr>
              <p:cNvSpPr txBox="1"/>
              <p:nvPr/>
            </p:nvSpPr>
            <p:spPr>
              <a:xfrm>
                <a:off x="693083" y="2473596"/>
                <a:ext cx="671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맑은 고딕" panose="020B0503020000020004" pitchFamily="34" charset="-127"/>
                    <a:cs typeface="Arial" panose="020B0604020202020204" pitchFamily="34" charset="0"/>
                  </a:rPr>
                  <a:t>ALH</a:t>
                </a:r>
                <a:endParaRPr kumimoji="0" lang="ko-KR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27E3217D-EC0B-38D7-567A-BE9311A5C297}"/>
                      </a:ext>
                    </a:extLst>
                  </p:cNvPr>
                  <p:cNvSpPr txBox="1"/>
                  <p:nvPr/>
                </p:nvSpPr>
                <p:spPr>
                  <a:xfrm>
                    <a:off x="2458831" y="779576"/>
                    <a:ext cx="3838338" cy="99375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limLoc m:val="undOvr"/>
                              <m:grow m:val="on"/>
                              <m:ctrlPr>
                                <a:rPr kumimoji="0" lang="ko-KR" altLang="en-US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kumimoji="0" lang="ko-KR" altLang="en-US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ko-KR" altLang="en-US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𝑧</m:t>
                                  </m:r>
                                  <m:r>
                                    <a:rPr kumimoji="0" lang="en-US" altLang="ko-K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=0</m:t>
                                  </m:r>
                                </m:e>
                                <m:sub/>
                                <m:sup/>
                              </m:sSubSup>
                            </m:sub>
                            <m:sup>
                              <m:r>
                                <a:rPr kumimoji="0" lang="ko-KR" alt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𝐴𝐸𝐻</m:t>
                              </m:r>
                            </m:sup>
                            <m:e>
                              <m:r>
                                <a:rPr kumimoji="0" lang="en-US" altLang="ko-K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𝐴𝐸𝐶</m:t>
                              </m:r>
                              <m:d>
                                <m:dPr>
                                  <m:ctrlPr>
                                    <a:rPr kumimoji="0" lang="en-US" altLang="ko-K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ko-K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kumimoji="0" lang="en-US" altLang="ko-K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𝑑𝑧</m:t>
                              </m:r>
                            </m:e>
                          </m:nary>
                          <m:r>
                            <a:rPr kumimoji="0" lang="en-US" altLang="ko-K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d>
                            <m:dPr>
                              <m:ctrlPr>
                                <a:rPr kumimoji="0" lang="en-US" altLang="ko-K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altLang="ko-K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kumimoji="0" lang="en-US" altLang="ko-K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ko-K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0" lang="en-US" altLang="ko-KR" sz="1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r>
                            <m:rPr>
                              <m:nor/>
                            </m:rPr>
                            <a:rPr kumimoji="0" lang="en-US" altLang="ko-KR" sz="1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맑은 고딕" panose="020F0502020204030204"/>
                              <a:ea typeface="맑은 고딕" panose="020B0503020000020004" pitchFamily="34" charset="-127"/>
                              <a:cs typeface="+mn-cs"/>
                            </a:rPr>
                            <m:t>×</m:t>
                          </m:r>
                          <m:r>
                            <m:rPr>
                              <m:sty m:val="p"/>
                            </m:rPr>
                            <a:rPr kumimoji="0" lang="en-US" altLang="ko-KR" sz="1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AOD</m:t>
                          </m:r>
                        </m:oMath>
                      </m:oMathPara>
                    </a14:m>
                    <a:endParaRPr kumimoji="0" lang="ko-KR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34" charset="-127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id="{27E3217D-EC0B-38D7-567A-BE9311A5C2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58831" y="779576"/>
                    <a:ext cx="3838338" cy="99375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1698" t="-106780" r="-943" b="-152542"/>
                    </a:stretch>
                  </a:blipFill>
                </p:spPr>
                <p:txBody>
                  <a:bodyPr/>
                  <a:lstStyle/>
                  <a:p>
                    <a:r>
                      <a:rPr lang="ko-Kore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9DFBBBD6-FE22-5E26-D1F7-6DA9B0B1BC3A}"/>
                      </a:ext>
                    </a:extLst>
                  </p:cNvPr>
                  <p:cNvSpPr txBox="1"/>
                  <p:nvPr/>
                </p:nvSpPr>
                <p:spPr>
                  <a:xfrm>
                    <a:off x="2420287" y="3658862"/>
                    <a:ext cx="2644196" cy="99228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kumimoji="0" lang="en-US" altLang="ko-KR" sz="1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AOD</m:t>
                          </m:r>
                          <m:r>
                            <a:rPr kumimoji="0" lang="en-US" altLang="ko-KR" sz="1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nary>
                            <m:naryPr>
                              <m:limLoc m:val="undOvr"/>
                              <m:grow m:val="on"/>
                              <m:ctrlPr>
                                <a:rPr kumimoji="0" lang="ko-KR" altLang="en-US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kumimoji="0" lang="ko-KR" altLang="en-US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ko-KR" altLang="en-US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𝑧</m:t>
                                  </m:r>
                                  <m:r>
                                    <a:rPr kumimoji="0" lang="en-US" altLang="ko-K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=0</m:t>
                                  </m:r>
                                </m:e>
                                <m:sub/>
                                <m:sup/>
                              </m:sSubSup>
                            </m:sub>
                            <m:sup>
                              <m:r>
                                <a:rPr kumimoji="0" lang="en-US" altLang="ko-K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𝑍</m:t>
                              </m:r>
                              <m:r>
                                <a:rPr kumimoji="0" lang="en-US" altLang="ko-KR" sz="1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= ∞</m:t>
                              </m:r>
                            </m:sup>
                            <m:e>
                              <m:r>
                                <a:rPr kumimoji="0" lang="en-US" altLang="ko-K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𝐴𝐸𝐶</m:t>
                              </m:r>
                              <m:d>
                                <m:dPr>
                                  <m:ctrlPr>
                                    <a:rPr kumimoji="0" lang="en-US" altLang="ko-K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ko-KR" sz="1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kumimoji="0" lang="en-US" altLang="ko-KR" sz="1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𝑑𝑧</m:t>
                              </m:r>
                            </m:e>
                          </m:nary>
                        </m:oMath>
                      </m:oMathPara>
                    </a14:m>
                    <a:endParaRPr kumimoji="0" lang="ko-KR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맑은 고딕" panose="020F0502020204030204"/>
                      <a:ea typeface="맑은 고딕" panose="020B0503020000020004" pitchFamily="34" charset="-127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9DFBBBD6-FE22-5E26-D1F7-6DA9B0B1BC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20287" y="3658862"/>
                    <a:ext cx="2644196" cy="99228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361" t="-106780" r="-1361" b="-150847"/>
                    </a:stretch>
                  </a:blipFill>
                </p:spPr>
                <p:txBody>
                  <a:bodyPr/>
                  <a:lstStyle/>
                  <a:p>
                    <a:r>
                      <a:rPr lang="ko-Kore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C3C9AF93-A92C-489D-683A-C80592D95740}"/>
              </a:ext>
            </a:extLst>
          </p:cNvPr>
          <p:cNvSpPr txBox="1"/>
          <p:nvPr/>
        </p:nvSpPr>
        <p:spPr>
          <a:xfrm>
            <a:off x="138886" y="460972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i="1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b</a:t>
            </a:r>
            <a:r>
              <a:rPr kumimoji="0" lang="en-US" altLang="ko-K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y OE</a:t>
            </a:r>
            <a:endParaRPr kumimoji="0" lang="ko-KR" alt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A3F49F-5DE9-6ED1-7298-4B7E6AC53E1B}"/>
              </a:ext>
            </a:extLst>
          </p:cNvPr>
          <p:cNvSpPr txBox="1"/>
          <p:nvPr/>
        </p:nvSpPr>
        <p:spPr>
          <a:xfrm>
            <a:off x="0" y="360154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i="1" dirty="0">
                <a:solidFill>
                  <a:prstClr val="black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b</a:t>
            </a:r>
            <a:r>
              <a:rPr kumimoji="0" lang="en-US" altLang="ko-K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y DOAS</a:t>
            </a:r>
            <a:endParaRPr kumimoji="0" lang="ko-KR" alt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50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3A0B5B-0CF1-1B08-6657-B7926850D9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2563"/>
            <a:ext cx="12192000" cy="715962"/>
          </a:xfrm>
        </p:spPr>
        <p:txBody>
          <a:bodyPr>
            <a:normAutofit/>
          </a:bodyPr>
          <a:lstStyle/>
          <a:p>
            <a:pPr algn="ctr"/>
            <a:r>
              <a:rPr lang="ko-Kore-KR" altLang="ko-Kore-KR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Sensitivity of UV-Visible reflectance to</a:t>
            </a:r>
            <a:r>
              <a:rPr lang="en-US" altLang="ko-Kore-KR" sz="3200" b="1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ALH</a:t>
            </a:r>
            <a:endParaRPr kumimoji="1" lang="ko-Kore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D4DE92B-306A-E667-1C74-A74816404E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808" y="1992616"/>
            <a:ext cx="3057893" cy="2880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605A9A5-CAE5-7888-E866-54A903767A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430" y="4923573"/>
            <a:ext cx="2053913" cy="193442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B154E60-4954-1DBB-44DA-F9B2F821B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447" y="4923573"/>
            <a:ext cx="2053912" cy="193442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89277E4-2119-B52D-18C7-D01D01DE94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7" y="1918840"/>
            <a:ext cx="3057893" cy="2880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698AFEE-FD00-8304-1732-9B9746922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47" y="1992616"/>
            <a:ext cx="2880000" cy="2880000"/>
          </a:xfrm>
          <a:prstGeom prst="rect">
            <a:avLst/>
          </a:prstGeom>
        </p:spPr>
      </p:pic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F7B18E87-3055-E0EA-F989-2B0AA4F466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992532"/>
              </p:ext>
            </p:extLst>
          </p:nvPr>
        </p:nvGraphicFramePr>
        <p:xfrm>
          <a:off x="245790" y="1177160"/>
          <a:ext cx="11737569" cy="74168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912523">
                  <a:extLst>
                    <a:ext uri="{9D8B030D-6E8A-4147-A177-3AD203B41FA5}">
                      <a16:colId xmlns:a16="http://schemas.microsoft.com/office/drawing/2014/main" val="399433902"/>
                    </a:ext>
                  </a:extLst>
                </a:gridCol>
                <a:gridCol w="3912523">
                  <a:extLst>
                    <a:ext uri="{9D8B030D-6E8A-4147-A177-3AD203B41FA5}">
                      <a16:colId xmlns:a16="http://schemas.microsoft.com/office/drawing/2014/main" val="4021593785"/>
                    </a:ext>
                  </a:extLst>
                </a:gridCol>
                <a:gridCol w="3912523">
                  <a:extLst>
                    <a:ext uri="{9D8B030D-6E8A-4147-A177-3AD203B41FA5}">
                      <a16:colId xmlns:a16="http://schemas.microsoft.com/office/drawing/2014/main" val="401865482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DUST [HGT</a:t>
                      </a:r>
                      <a:r>
                        <a:rPr lang="en-US" altLang="ko-K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1.5km]</a:t>
                      </a:r>
                      <a:endParaRPr lang="ko-KR" alt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49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</a:t>
                      </a:r>
                      <a:r>
                        <a:rPr lang="en-US" altLang="ko-K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altLang="ko-KR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dAOD</a:t>
                      </a:r>
                      <a:endParaRPr lang="ko-KR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</a:t>
                      </a:r>
                      <a:r>
                        <a:rPr lang="en-US" altLang="ko-K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altLang="ko-KR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dSSA</a:t>
                      </a:r>
                      <a:endParaRPr lang="ko-KR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</a:t>
                      </a:r>
                      <a:r>
                        <a:rPr lang="en-US" altLang="ko-KR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altLang="ko-KR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dHGT</a:t>
                      </a:r>
                      <a:endParaRPr lang="ko-KR" alt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1193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3786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214A0EA-0C04-2A74-9800-B64054F09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15" y="181993"/>
            <a:ext cx="11707369" cy="576299"/>
          </a:xfrm>
        </p:spPr>
        <p:txBody>
          <a:bodyPr/>
          <a:lstStyle/>
          <a:p>
            <a:r>
              <a:rPr kumimoji="1" lang="en-US" altLang="ko-Kore-KR" dirty="0"/>
              <a:t>Aerosol Layer Height from O</a:t>
            </a:r>
            <a:r>
              <a:rPr kumimoji="1" lang="en-US" altLang="ko-Kore-KR" baseline="-25000" dirty="0"/>
              <a:t>2</a:t>
            </a:r>
            <a:r>
              <a:rPr kumimoji="1" lang="en-US" altLang="ko-Kore-KR" dirty="0"/>
              <a:t>O</a:t>
            </a:r>
            <a:r>
              <a:rPr kumimoji="1" lang="en-US" altLang="ko-Kore-KR" baseline="-25000" dirty="0"/>
              <a:t>2</a:t>
            </a:r>
            <a:r>
              <a:rPr kumimoji="1" lang="en-US" altLang="ko-Kore-KR" dirty="0"/>
              <a:t> bands of GEMS, EPIC, &amp; TROPOMI</a:t>
            </a:r>
            <a:endParaRPr kumimoji="1" lang="ko-Kore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363C8F6-3BB8-8CC1-CC51-5C640B7C4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480"/>
          <a:stretch/>
        </p:blipFill>
        <p:spPr>
          <a:xfrm>
            <a:off x="2412130" y="4112137"/>
            <a:ext cx="9684870" cy="2685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D276F3-F6CD-5B5B-A813-D85DB05F7C8F}"/>
              </a:ext>
            </a:extLst>
          </p:cNvPr>
          <p:cNvSpPr txBox="1"/>
          <p:nvPr/>
        </p:nvSpPr>
        <p:spPr>
          <a:xfrm>
            <a:off x="190003" y="6139432"/>
            <a:ext cx="2266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H. Kim, J. Wang et al.</a:t>
            </a:r>
          </a:p>
          <a:p>
            <a:pPr marL="0" marR="0" lvl="0" indent="0" algn="l" defTabSz="6094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ore-K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(AMT 2024)</a:t>
            </a:r>
            <a:endParaRPr kumimoji="1" lang="ko-Kore-KR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23F5DFE-3925-7238-6C51-5DEDE2BA6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331" y="1194019"/>
            <a:ext cx="4253015" cy="2392321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37067D68-B59E-A0A6-C216-D98DE2A9C966}"/>
              </a:ext>
            </a:extLst>
          </p:cNvPr>
          <p:cNvGrpSpPr/>
          <p:nvPr/>
        </p:nvGrpSpPr>
        <p:grpSpPr>
          <a:xfrm>
            <a:off x="70181" y="960824"/>
            <a:ext cx="7727201" cy="3367726"/>
            <a:chOff x="4380923" y="3478398"/>
            <a:chExt cx="7727201" cy="3367726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59410C40-FC2A-B994-E74A-C9EEA7D88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34650" y="4910365"/>
              <a:ext cx="2066307" cy="1466684"/>
            </a:xfrm>
            <a:prstGeom prst="rect">
              <a:avLst/>
            </a:prstGeom>
          </p:spPr>
        </p:pic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AFC4F88F-312B-97A1-7B6B-27ED7411E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0701" y="4905912"/>
              <a:ext cx="2094188" cy="1383848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2E2D15BD-B610-AD96-E130-81183C7BD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54091" y="4901128"/>
              <a:ext cx="2099451" cy="1394372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B062580-58D2-684D-FA09-B35CD6A3E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08674" y="3484418"/>
              <a:ext cx="2099450" cy="1389110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8C77BF50-3085-6395-9391-2D0164980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46227" y="3491922"/>
              <a:ext cx="2099451" cy="1394372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84FEDE89-8482-808B-BAC4-5A7D5929C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80923" y="3478398"/>
              <a:ext cx="2109974" cy="1415419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62FF5CE8-922F-FFFE-9159-7A5DE0471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01823" y="3492748"/>
              <a:ext cx="1867932" cy="1383848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19A5D0E7-8175-1DE1-FA7B-73E70CDBA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00798" y="4912263"/>
              <a:ext cx="2083664" cy="1378586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B0618D71-A24C-A377-2EB1-B66C2246E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31384" y="6379117"/>
              <a:ext cx="2375065" cy="467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8791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1A16310-BBFD-7378-FE0F-9A2F2AF4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5</a:t>
            </a:fld>
            <a:endParaRPr lang="en-US"/>
          </a:p>
        </p:txBody>
      </p:sp>
      <p:sp>
        <p:nvSpPr>
          <p:cNvPr id="3" name="제목 1">
            <a:extLst>
              <a:ext uri="{FF2B5EF4-FFF2-40B4-BE49-F238E27FC236}">
                <a16:creationId xmlns:a16="http://schemas.microsoft.com/office/drawing/2014/main" id="{D40D2510-258C-847D-6072-8D9F0F77B611}"/>
              </a:ext>
            </a:extLst>
          </p:cNvPr>
          <p:cNvSpPr txBox="1">
            <a:spLocks/>
          </p:cNvSpPr>
          <p:nvPr/>
        </p:nvSpPr>
        <p:spPr>
          <a:xfrm>
            <a:off x="1109572" y="94930"/>
            <a:ext cx="9776142" cy="770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3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Aerosol Effective Height</a:t>
            </a:r>
            <a:endParaRPr lang="ko-KR" altLang="en-US" sz="36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그림 22" descr="텍스트, 스크린샷, 라인, 도표이(가) 표시된 사진&#10;&#10;자동 생성된 설명">
            <a:extLst>
              <a:ext uri="{FF2B5EF4-FFF2-40B4-BE49-F238E27FC236}">
                <a16:creationId xmlns:a16="http://schemas.microsoft.com/office/drawing/2014/main" id="{48413386-D698-C2CE-D245-2312680C3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1540"/>
            <a:ext cx="3505200" cy="2840299"/>
          </a:xfrm>
          <a:prstGeom prst="rect">
            <a:avLst/>
          </a:prstGeom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0814DD6B-BEB4-6E89-E515-8ED09CB88536}"/>
              </a:ext>
            </a:extLst>
          </p:cNvPr>
          <p:cNvGrpSpPr/>
          <p:nvPr/>
        </p:nvGrpSpPr>
        <p:grpSpPr>
          <a:xfrm>
            <a:off x="3718019" y="982395"/>
            <a:ext cx="5106428" cy="4693659"/>
            <a:chOff x="3718019" y="1624891"/>
            <a:chExt cx="5106428" cy="4693659"/>
          </a:xfrm>
        </p:grpSpPr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5601F13D-D438-5BEF-805F-A9B8B829BDD5}"/>
                </a:ext>
              </a:extLst>
            </p:cNvPr>
            <p:cNvGrpSpPr/>
            <p:nvPr/>
          </p:nvGrpSpPr>
          <p:grpSpPr>
            <a:xfrm>
              <a:off x="3718019" y="1662488"/>
              <a:ext cx="5106428" cy="4656062"/>
              <a:chOff x="730359" y="-824848"/>
              <a:chExt cx="11021568" cy="8667352"/>
            </a:xfrm>
          </p:grpSpPr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F99570DC-65BF-FAFF-38CA-0094521BE869}"/>
                  </a:ext>
                </a:extLst>
              </p:cNvPr>
              <p:cNvSpPr/>
              <p:nvPr/>
            </p:nvSpPr>
            <p:spPr>
              <a:xfrm>
                <a:off x="730359" y="-824848"/>
                <a:ext cx="11021568" cy="86673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0" name="그림 29">
                <a:extLst>
                  <a:ext uri="{FF2B5EF4-FFF2-40B4-BE49-F238E27FC236}">
                    <a16:creationId xmlns:a16="http://schemas.microsoft.com/office/drawing/2014/main" id="{471000B4-65EF-C869-3F47-DC31A671B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4782" y="3429000"/>
                <a:ext cx="5510784" cy="4413504"/>
              </a:xfrm>
              <a:prstGeom prst="rect">
                <a:avLst/>
              </a:prstGeom>
            </p:spPr>
          </p:pic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8AD84839-3578-28E7-8770-D8A26866C6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359" y="-694219"/>
                <a:ext cx="5510784" cy="4413504"/>
              </a:xfrm>
              <a:prstGeom prst="rect">
                <a:avLst/>
              </a:prstGeom>
            </p:spPr>
          </p:pic>
          <p:pic>
            <p:nvPicPr>
              <p:cNvPr id="32" name="그림 31">
                <a:extLst>
                  <a:ext uri="{FF2B5EF4-FFF2-40B4-BE49-F238E27FC236}">
                    <a16:creationId xmlns:a16="http://schemas.microsoft.com/office/drawing/2014/main" id="{C98E12F7-F81C-52A0-7E4F-A69E9B65C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1143" y="-694219"/>
                <a:ext cx="5510784" cy="4413504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0741BB1-76C7-944C-B53B-4BD29A20A3FC}"/>
                </a:ext>
              </a:extLst>
            </p:cNvPr>
            <p:cNvSpPr txBox="1"/>
            <p:nvPr/>
          </p:nvSpPr>
          <p:spPr>
            <a:xfrm>
              <a:off x="3981970" y="1624891"/>
              <a:ext cx="4605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AEH vs AEH (CALIOP vs GEMS)</a:t>
              </a:r>
              <a:endPara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76E7D992-453A-F339-53B9-73CD400B80E4}"/>
              </a:ext>
            </a:extLst>
          </p:cNvPr>
          <p:cNvGrpSpPr/>
          <p:nvPr/>
        </p:nvGrpSpPr>
        <p:grpSpPr>
          <a:xfrm>
            <a:off x="8133984" y="971638"/>
            <a:ext cx="4605424" cy="5078580"/>
            <a:chOff x="8133984" y="1614134"/>
            <a:chExt cx="4605424" cy="5078580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581AF98D-5A2A-D857-53DD-A0A5B2105971}"/>
                </a:ext>
              </a:extLst>
            </p:cNvPr>
            <p:cNvGrpSpPr/>
            <p:nvPr/>
          </p:nvGrpSpPr>
          <p:grpSpPr>
            <a:xfrm>
              <a:off x="8727363" y="1713812"/>
              <a:ext cx="3383010" cy="4978902"/>
              <a:chOff x="6505575" y="236669"/>
              <a:chExt cx="4314825" cy="6621331"/>
            </a:xfrm>
          </p:grpSpPr>
          <p:sp>
            <p:nvSpPr>
              <p:cNvPr id="25" name="직사각형 24">
                <a:extLst>
                  <a:ext uri="{FF2B5EF4-FFF2-40B4-BE49-F238E27FC236}">
                    <a16:creationId xmlns:a16="http://schemas.microsoft.com/office/drawing/2014/main" id="{517B2BC7-3EC6-F19A-6447-FD9802FC7B85}"/>
                  </a:ext>
                </a:extLst>
              </p:cNvPr>
              <p:cNvSpPr/>
              <p:nvPr/>
            </p:nvSpPr>
            <p:spPr>
              <a:xfrm>
                <a:off x="6505575" y="236669"/>
                <a:ext cx="4314825" cy="6621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6" name="그림 25">
                <a:extLst>
                  <a:ext uri="{FF2B5EF4-FFF2-40B4-BE49-F238E27FC236}">
                    <a16:creationId xmlns:a16="http://schemas.microsoft.com/office/drawing/2014/main" id="{1C756962-074B-E1F9-DB2B-D73139E50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3429000"/>
                <a:ext cx="4112652" cy="3240000"/>
              </a:xfrm>
              <a:prstGeom prst="rect">
                <a:avLst/>
              </a:prstGeom>
            </p:spPr>
          </p:pic>
          <p:pic>
            <p:nvPicPr>
              <p:cNvPr id="27" name="그림 26">
                <a:extLst>
                  <a:ext uri="{FF2B5EF4-FFF2-40B4-BE49-F238E27FC236}">
                    <a16:creationId xmlns:a16="http://schemas.microsoft.com/office/drawing/2014/main" id="{FED07933-1E9E-2AFC-ACA4-06D0ACD57F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9400" y="285317"/>
                <a:ext cx="4112652" cy="3240000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8034058-8BFF-938D-D7BD-C282CF6B3688}"/>
                </a:ext>
              </a:extLst>
            </p:cNvPr>
            <p:cNvSpPr txBox="1"/>
            <p:nvPr/>
          </p:nvSpPr>
          <p:spPr>
            <a:xfrm>
              <a:off x="8133984" y="1614134"/>
              <a:ext cx="46054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ALH vs AEH (TROPOMI vs GEMS)</a:t>
              </a:r>
              <a:endParaRPr lang="ko-KR" alt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AD2AEFB3-4214-8F6C-810B-2D82CAF13AEE}"/>
              </a:ext>
            </a:extLst>
          </p:cNvPr>
          <p:cNvSpPr/>
          <p:nvPr/>
        </p:nvSpPr>
        <p:spPr>
          <a:xfrm>
            <a:off x="3842621" y="5786684"/>
            <a:ext cx="8267752" cy="1059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Large variability still remains due to the variability of aerosol vertical distribution.</a:t>
            </a:r>
          </a:p>
          <a:p>
            <a:pPr>
              <a:lnSpc>
                <a:spcPct val="12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l-GR" altLang="ko-KR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(CALIOP vs. GEMS) &gt; </a:t>
            </a:r>
            <a:r>
              <a:rPr lang="el-GR" altLang="ko-KR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(TROPOMI vs. GEMS)</a:t>
            </a:r>
          </a:p>
          <a:p>
            <a:pPr>
              <a:lnSpc>
                <a:spcPct val="120000"/>
              </a:lnSpc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Due to aerosol layer thickness and shape differences</a:t>
            </a: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18E8B7-40CE-8088-EDB1-78EB301E684E}"/>
              </a:ext>
            </a:extLst>
          </p:cNvPr>
          <p:cNvSpPr txBox="1"/>
          <p:nvPr/>
        </p:nvSpPr>
        <p:spPr>
          <a:xfrm>
            <a:off x="81627" y="6404693"/>
            <a:ext cx="2338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sz="1600" dirty="0"/>
              <a:t>Park et al. (AMT, 2025.)</a:t>
            </a:r>
            <a:endParaRPr kumimoji="1" lang="ko-KR" alt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50529F-725D-A531-EF14-91AF4325AB1A}"/>
              </a:ext>
            </a:extLst>
          </p:cNvPr>
          <p:cNvSpPr txBox="1"/>
          <p:nvPr/>
        </p:nvSpPr>
        <p:spPr>
          <a:xfrm>
            <a:off x="228703" y="3731839"/>
            <a:ext cx="4245325" cy="2314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AEH vs ALH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AEH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denotes the middle of layer between top and center height.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ALH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defines most thick layer altitude.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Difference of definition between AEH and ALH 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Difference (ALH-AEH) depends on the aerosol vertical distribution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56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BB3572-C459-AF6B-83C8-E51FEEDD9433}"/>
              </a:ext>
            </a:extLst>
          </p:cNvPr>
          <p:cNvSpPr txBox="1"/>
          <p:nvPr/>
        </p:nvSpPr>
        <p:spPr>
          <a:xfrm>
            <a:off x="2873795" y="255654"/>
            <a:ext cx="6451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dirty="0"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HSRL aerosol profile and GEMS ALH</a:t>
            </a:r>
            <a:endParaRPr kumimoji="1" lang="ko-KR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2" y="950760"/>
            <a:ext cx="3823796" cy="1871998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52" y="2833814"/>
            <a:ext cx="3823796" cy="187199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48" y="4721250"/>
            <a:ext cx="3823796" cy="187199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42" y="948565"/>
            <a:ext cx="3823796" cy="187199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32EFAD6-E92A-069E-C59B-D309517669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512" y="964240"/>
            <a:ext cx="3828415" cy="187425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FE44B3D-3A27-523F-5882-D005EFC9A7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16" y="2845033"/>
            <a:ext cx="3828415" cy="1874259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6710CB8-B5A1-1C81-2CA8-B462FCBFC4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04" y="4748292"/>
            <a:ext cx="3828415" cy="18742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6F952B-F9E6-EEB8-2213-E30558E44AEC}"/>
              </a:ext>
            </a:extLst>
          </p:cNvPr>
          <p:cNvSpPr txBox="1"/>
          <p:nvPr/>
        </p:nvSpPr>
        <p:spPr>
          <a:xfrm>
            <a:off x="6075" y="958828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endParaRPr kumimoji="1" lang="ko-Kore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DC8EA8-EC08-BD14-48B0-B5CFADE19AEF}"/>
              </a:ext>
            </a:extLst>
          </p:cNvPr>
          <p:cNvSpPr txBox="1"/>
          <p:nvPr/>
        </p:nvSpPr>
        <p:spPr>
          <a:xfrm>
            <a:off x="429" y="2815850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endParaRPr kumimoji="1" lang="ko-Kore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EEA033-810F-F5C6-4D1E-B978F502FD87}"/>
              </a:ext>
            </a:extLst>
          </p:cNvPr>
          <p:cNvSpPr txBox="1"/>
          <p:nvPr/>
        </p:nvSpPr>
        <p:spPr>
          <a:xfrm>
            <a:off x="34296" y="4734961"/>
            <a:ext cx="454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Tw</a:t>
            </a:r>
            <a:endParaRPr kumimoji="1" lang="ko-Kore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D57939-509E-A2CF-DF7B-A72D98C664BB}"/>
              </a:ext>
            </a:extLst>
          </p:cNvPr>
          <p:cNvSpPr txBox="1"/>
          <p:nvPr/>
        </p:nvSpPr>
        <p:spPr>
          <a:xfrm>
            <a:off x="4002344" y="95882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Kr</a:t>
            </a:r>
            <a:endParaRPr kumimoji="1" lang="ko-Kore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8E2E9F-2D82-608B-AB72-1867228C3605}"/>
              </a:ext>
            </a:extLst>
          </p:cNvPr>
          <p:cNvSpPr txBox="1"/>
          <p:nvPr/>
        </p:nvSpPr>
        <p:spPr>
          <a:xfrm>
            <a:off x="7972419" y="953183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kumimoji="1" lang="ko-Kore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894A2595-5ABE-F49B-83EC-B6812EEF32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92" y="4730243"/>
            <a:ext cx="3839246" cy="18795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40B5CCB-E17D-EC99-2BDC-6029D6040D28}"/>
              </a:ext>
            </a:extLst>
          </p:cNvPr>
          <p:cNvSpPr txBox="1"/>
          <p:nvPr/>
        </p:nvSpPr>
        <p:spPr>
          <a:xfrm>
            <a:off x="4007987" y="474624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Kr</a:t>
            </a:r>
            <a:endParaRPr kumimoji="1" lang="ko-Kore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20E51A-CA36-9524-D16E-F104C8868F85}"/>
              </a:ext>
            </a:extLst>
          </p:cNvPr>
          <p:cNvSpPr txBox="1"/>
          <p:nvPr/>
        </p:nvSpPr>
        <p:spPr>
          <a:xfrm>
            <a:off x="7978062" y="2866650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kumimoji="1" lang="ko-Kore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331E8D-D5CA-8700-B5D2-DD5AC3889A41}"/>
              </a:ext>
            </a:extLst>
          </p:cNvPr>
          <p:cNvSpPr txBox="1"/>
          <p:nvPr/>
        </p:nvSpPr>
        <p:spPr>
          <a:xfrm>
            <a:off x="7983705" y="4780119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kumimoji="1" lang="ko-Kore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1C822BDE-3BD2-7C15-DC0D-733D85B397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74" y="2815850"/>
            <a:ext cx="3845842" cy="18827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E4BF94A-4B67-0EAC-1780-24E4C5502661}"/>
              </a:ext>
            </a:extLst>
          </p:cNvPr>
          <p:cNvSpPr txBox="1"/>
          <p:nvPr/>
        </p:nvSpPr>
        <p:spPr>
          <a:xfrm>
            <a:off x="4007987" y="2838422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600" b="1" dirty="0">
                <a:latin typeface="Arial" panose="020B0604020202020204" pitchFamily="34" charset="0"/>
                <a:cs typeface="Arial" panose="020B0604020202020204" pitchFamily="34" charset="0"/>
              </a:rPr>
              <a:t>Kr</a:t>
            </a:r>
            <a:endParaRPr kumimoji="1" lang="ko-Kore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FAD742-D461-BCC6-D192-03674C209B04}"/>
              </a:ext>
            </a:extLst>
          </p:cNvPr>
          <p:cNvSpPr txBox="1"/>
          <p:nvPr/>
        </p:nvSpPr>
        <p:spPr>
          <a:xfrm>
            <a:off x="451554" y="1072447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2024-02-06</a:t>
            </a:r>
            <a:endParaRPr kumimoji="1" lang="ko-Kore-KR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6E5A1B-DE1A-7E55-754A-76CB8173B603}"/>
              </a:ext>
            </a:extLst>
          </p:cNvPr>
          <p:cNvSpPr txBox="1"/>
          <p:nvPr/>
        </p:nvSpPr>
        <p:spPr>
          <a:xfrm>
            <a:off x="457197" y="2952047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2024-02-10</a:t>
            </a:r>
            <a:endParaRPr kumimoji="1" lang="ko-Kore-KR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96FAE2-5B6B-3D31-7882-9569AC5862BD}"/>
              </a:ext>
            </a:extLst>
          </p:cNvPr>
          <p:cNvSpPr txBox="1"/>
          <p:nvPr/>
        </p:nvSpPr>
        <p:spPr>
          <a:xfrm>
            <a:off x="462840" y="4854224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2024-02-15</a:t>
            </a:r>
            <a:endParaRPr kumimoji="1" lang="ko-Kore-KR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31FAAF-5172-0233-43D8-FC9894D7A8DA}"/>
              </a:ext>
            </a:extLst>
          </p:cNvPr>
          <p:cNvSpPr txBox="1"/>
          <p:nvPr/>
        </p:nvSpPr>
        <p:spPr>
          <a:xfrm>
            <a:off x="4425246" y="2946401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2024-03-02</a:t>
            </a:r>
            <a:endParaRPr kumimoji="1" lang="ko-Kore-KR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82CDED-E57B-B9F9-CD83-E8D22E482E06}"/>
              </a:ext>
            </a:extLst>
          </p:cNvPr>
          <p:cNvSpPr txBox="1"/>
          <p:nvPr/>
        </p:nvSpPr>
        <p:spPr>
          <a:xfrm>
            <a:off x="4419600" y="4859868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2024-03-09</a:t>
            </a:r>
            <a:endParaRPr kumimoji="1" lang="ko-Kore-KR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5B3643-EFD2-56A2-902A-A10660BEC5D8}"/>
              </a:ext>
            </a:extLst>
          </p:cNvPr>
          <p:cNvSpPr txBox="1"/>
          <p:nvPr/>
        </p:nvSpPr>
        <p:spPr>
          <a:xfrm>
            <a:off x="4442178" y="1078087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2024-02-17</a:t>
            </a:r>
            <a:endParaRPr kumimoji="1" lang="ko-Kore-KR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F7A39A-5A4A-D842-68DD-394506DC8A51}"/>
              </a:ext>
            </a:extLst>
          </p:cNvPr>
          <p:cNvSpPr txBox="1"/>
          <p:nvPr/>
        </p:nvSpPr>
        <p:spPr>
          <a:xfrm>
            <a:off x="8393296" y="1089376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2024-03-18</a:t>
            </a:r>
            <a:endParaRPr kumimoji="1" lang="ko-Kore-KR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2E1168-DE2E-EE31-ABD3-F497FE539C07}"/>
              </a:ext>
            </a:extLst>
          </p:cNvPr>
          <p:cNvSpPr txBox="1"/>
          <p:nvPr/>
        </p:nvSpPr>
        <p:spPr>
          <a:xfrm>
            <a:off x="8421517" y="2968976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2024-03-23</a:t>
            </a:r>
            <a:endParaRPr kumimoji="1" lang="ko-Kore-KR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73DC57-CADC-FC60-9BA7-E5899EC9C213}"/>
              </a:ext>
            </a:extLst>
          </p:cNvPr>
          <p:cNvSpPr txBox="1"/>
          <p:nvPr/>
        </p:nvSpPr>
        <p:spPr>
          <a:xfrm>
            <a:off x="8427160" y="4882444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2024-03-25</a:t>
            </a:r>
            <a:endParaRPr kumimoji="1" lang="ko-Kore-KR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95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3A0B5B-0CF1-1B08-6657-B7926850D92B}"/>
              </a:ext>
            </a:extLst>
          </p:cNvPr>
          <p:cNvSpPr txBox="1">
            <a:spLocks/>
          </p:cNvSpPr>
          <p:nvPr/>
        </p:nvSpPr>
        <p:spPr>
          <a:xfrm>
            <a:off x="0" y="182563"/>
            <a:ext cx="11038732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ASIA-AQ Intercomparison between GEMS and HSRL</a:t>
            </a:r>
            <a:endParaRPr kumimoji="1" lang="ko-Kore-KR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459" y="898525"/>
            <a:ext cx="3666273" cy="2520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6" y="898525"/>
            <a:ext cx="2904882" cy="252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288" y="898525"/>
            <a:ext cx="2904882" cy="25200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70" y="3563279"/>
            <a:ext cx="3666273" cy="252000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43" y="3563279"/>
            <a:ext cx="2904882" cy="252000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16" y="3563279"/>
            <a:ext cx="2904882" cy="252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086" y="727837"/>
            <a:ext cx="179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ALH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07" y="3427952"/>
            <a:ext cx="179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AEH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0343" y="2842570"/>
            <a:ext cx="18629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300" b="1" dirty="0">
                <a:latin typeface="Arial" panose="020B0604020202020204" pitchFamily="34" charset="0"/>
                <a:cs typeface="Arial" panose="020B0604020202020204" pitchFamily="34" charset="0"/>
              </a:rPr>
              <a:t>AOD</a:t>
            </a:r>
            <a:r>
              <a:rPr lang="en-US" altLang="ko-KR" sz="13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HSRL, 532 nm</a:t>
            </a:r>
            <a:r>
              <a:rPr lang="en-US" altLang="ko-KR" sz="1300" b="1" dirty="0">
                <a:latin typeface="Arial" panose="020B0604020202020204" pitchFamily="34" charset="0"/>
                <a:cs typeface="Arial" panose="020B0604020202020204" pitchFamily="34" charset="0"/>
              </a:rPr>
              <a:t> &gt; 0.4</a:t>
            </a:r>
            <a:endParaRPr lang="ko-KR" alt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144" y="6034282"/>
            <a:ext cx="10651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39% of the </a:t>
            </a:r>
            <a:r>
              <a:rPr lang="en-US" altLang="ko-KR" sz="1400" b="1" dirty="0"/>
              <a:t>ALH</a:t>
            </a:r>
            <a:r>
              <a:rPr lang="en-US" altLang="ko-KR" sz="1400" dirty="0"/>
              <a:t> values fall within a 0.5 km difference, and 76% fall within 1 km. When AOD is greater than 0.4, GEMS shows better agreement with HSRL.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28% of the </a:t>
            </a:r>
            <a:r>
              <a:rPr lang="en-US" altLang="ko-KR" sz="1400" b="1" dirty="0"/>
              <a:t>AEH</a:t>
            </a:r>
            <a:r>
              <a:rPr lang="en-US" altLang="ko-KR" sz="1400" dirty="0"/>
              <a:t> values fall within 1 km, and 51% fall within 1.5 km, showing a tendency for </a:t>
            </a:r>
            <a:r>
              <a:rPr lang="en-US" altLang="ko-KR" sz="1400" b="1" dirty="0"/>
              <a:t>overestimation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7A4AC4B-6B38-87CD-EC7A-B7E5C7065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24" y="5871275"/>
            <a:ext cx="1017363" cy="99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663979-288A-E16A-EAA9-57D863CC9750}"/>
              </a:ext>
            </a:extLst>
          </p:cNvPr>
          <p:cNvSpPr txBox="1"/>
          <p:nvPr/>
        </p:nvSpPr>
        <p:spPr>
          <a:xfrm>
            <a:off x="4931227" y="5498684"/>
            <a:ext cx="18629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300" b="1" dirty="0">
                <a:latin typeface="Arial" panose="020B0604020202020204" pitchFamily="34" charset="0"/>
                <a:cs typeface="Arial" panose="020B0604020202020204" pitchFamily="34" charset="0"/>
              </a:rPr>
              <a:t>AOD</a:t>
            </a:r>
            <a:r>
              <a:rPr lang="en-US" altLang="ko-KR" sz="13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HSRL, 532 nm</a:t>
            </a:r>
            <a:r>
              <a:rPr lang="en-US" altLang="ko-KR" sz="1300" b="1" dirty="0">
                <a:latin typeface="Arial" panose="020B0604020202020204" pitchFamily="34" charset="0"/>
                <a:cs typeface="Arial" panose="020B0604020202020204" pitchFamily="34" charset="0"/>
              </a:rPr>
              <a:t> &gt; 0.4</a:t>
            </a:r>
            <a:endParaRPr lang="ko-KR" altLang="en-US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247689"/>
      </p:ext>
    </p:extLst>
  </p:cSld>
  <p:clrMapOvr>
    <a:masterClrMapping/>
  </p:clrMapOvr>
</p:sld>
</file>

<file path=ppt/theme/theme1.xml><?xml version="1.0" encoding="utf-8"?>
<a:theme xmlns:a="http://schemas.openxmlformats.org/drawingml/2006/main" name="테마_발표자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테마_발표자료" id="{BA7C1000-F1E7-459D-991E-707D09D87CC5}" vid="{CBB30ED2-7945-4972-B28A-0E72D62A8C9B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테마_발표자료</Template>
  <TotalTime>1291</TotalTime>
  <Words>319</Words>
  <Application>Microsoft Macintosh PowerPoint</Application>
  <PresentationFormat>와이드스크린</PresentationFormat>
  <Paragraphs>66</Paragraphs>
  <Slides>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3" baseType="lpstr">
      <vt:lpstr>맑은 고딕</vt:lpstr>
      <vt:lpstr>Arial</vt:lpstr>
      <vt:lpstr>Cambria Math</vt:lpstr>
      <vt:lpstr>Century Gothic</vt:lpstr>
      <vt:lpstr>Times New Roman</vt:lpstr>
      <vt:lpstr>테마_발표자료</vt:lpstr>
      <vt:lpstr>Aerosol Layer Heights  from GEMS</vt:lpstr>
      <vt:lpstr>PowerPoint 프레젠테이션</vt:lpstr>
      <vt:lpstr>Sensitivity of UV-Visible reflectance to ALH</vt:lpstr>
      <vt:lpstr>Aerosol Layer Height from O2O2 bands of GEMS, EPIC, &amp; TROPOMI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Aerosol Layer Height from UV-visible</dc:title>
  <dc:creator>Yujin Chai</dc:creator>
  <cp:lastModifiedBy>Jhoon Kim</cp:lastModifiedBy>
  <cp:revision>33</cp:revision>
  <dcterms:created xsi:type="dcterms:W3CDTF">2025-05-28T06:28:19Z</dcterms:created>
  <dcterms:modified xsi:type="dcterms:W3CDTF">2025-06-11T20:07:55Z</dcterms:modified>
</cp:coreProperties>
</file>