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66" r:id="rId6"/>
    <p:sldId id="265" r:id="rId7"/>
    <p:sldId id="269" r:id="rId8"/>
    <p:sldId id="278" r:id="rId9"/>
    <p:sldId id="267" r:id="rId10"/>
    <p:sldId id="280" r:id="rId11"/>
    <p:sldId id="279" r:id="rId12"/>
    <p:sldId id="272" r:id="rId13"/>
    <p:sldId id="268" r:id="rId14"/>
    <p:sldId id="273" r:id="rId15"/>
    <p:sldId id="274"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obha Kondragunta" initials="SK" lastIdx="1" clrIdx="0">
    <p:extLst>
      <p:ext uri="{19B8F6BF-5375-455C-9EA6-DF929625EA0E}">
        <p15:presenceInfo xmlns:p15="http://schemas.microsoft.com/office/powerpoint/2012/main" userId="S-1-5-21-3006950946-1794026527-731168022-5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varScale="1">
        <p:scale>
          <a:sx n="102" d="100"/>
          <a:sy n="102" d="100"/>
        </p:scale>
        <p:origin x="15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EB98-F6CB-491E-A07B-4BE023C13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48A1DE-F271-4713-B4CF-8D30269E06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B2C996-7971-436A-B154-61B797BE6729}"/>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E3F44CB6-8B86-47EB-B4E4-ECC088A45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C6096-59E8-40BC-ACE9-93B9470FE553}"/>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3316691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3A4D-9D98-4AA1-B434-D018ACB518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5A0EB-C92C-434B-BF79-9F1AE6CE4A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022D1-0006-4A98-B820-C70EC1B167CE}"/>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624DFE78-716D-4D6E-B60A-7A3A721B2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D5484-9441-471E-8B95-412BD745F3B4}"/>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7732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E9C88-9346-4AAD-8B8F-8157167F7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B56CE1-6036-4279-A7D9-E0648EFF73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37B1E-0CA0-43B0-89A9-2CD1CFA7BFBF}"/>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42C6E335-B8C8-4182-BF29-F5888410B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EE2C1-F558-4539-A1CE-EE38DC1A2187}"/>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329963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1D4E-AA48-4D91-8CB8-F51C56B93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61B480-9AC9-46A5-8CDC-FAF4DE838B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40635-BC4B-48D4-814F-802780977A63}"/>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68F24E69-9306-4D6A-91B8-453F753A6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0A89E-C153-423F-8809-6D4BA19B58B5}"/>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76771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566F-EEA8-46FB-8402-C857B57399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6ED96-B558-435B-8BB4-E55C2170E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8FA475-E354-4725-A10B-4665CFFC92FC}"/>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4A986866-B239-4A37-9F43-EB2060333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5DC09-60AC-4C78-9E48-37C605260C9D}"/>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208244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C9B1-F937-46BF-A9DC-FDFDEF58A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FC543-3013-4159-A351-6E6E306FDB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ED0E48-F45F-43AE-AA2E-C6CDFADB61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D5C9A-D843-4033-AE29-7A5716CEDD8E}"/>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6" name="Footer Placeholder 5">
            <a:extLst>
              <a:ext uri="{FF2B5EF4-FFF2-40B4-BE49-F238E27FC236}">
                <a16:creationId xmlns:a16="http://schemas.microsoft.com/office/drawing/2014/main" id="{B08CFC0B-8487-4072-8614-5803C98A2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26EFF-2778-4AB2-8356-FE01F613F253}"/>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127019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31BD-B112-4C2E-B32B-972ACAB75E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610F0-5654-4860-B2A6-790941A2F5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07C667-6C09-4629-808A-F63210492E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2F17D4-B367-4202-A065-29E357A13B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9C0FF0-E53C-477F-92BE-1342C5E9F0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0A0EC-D3AB-41FF-8BE3-D4767547C09F}"/>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8" name="Footer Placeholder 7">
            <a:extLst>
              <a:ext uri="{FF2B5EF4-FFF2-40B4-BE49-F238E27FC236}">
                <a16:creationId xmlns:a16="http://schemas.microsoft.com/office/drawing/2014/main" id="{E22310A9-9534-460A-9003-1D675AA2CB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E28911-2401-49F4-A063-CE623BA30EBB}"/>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164036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E04F-78A1-4598-BC4F-923A64784E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9D479-D97E-4299-B483-8E9A2D418C4A}"/>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4" name="Footer Placeholder 3">
            <a:extLst>
              <a:ext uri="{FF2B5EF4-FFF2-40B4-BE49-F238E27FC236}">
                <a16:creationId xmlns:a16="http://schemas.microsoft.com/office/drawing/2014/main" id="{1488D2E8-EC9D-4703-996D-CEBF6EB94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F32DC-A99E-4249-A584-E0A91ABAF3E8}"/>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425048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B738D7-7E9E-40AF-9E4D-C44F39C1A996}"/>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3" name="Footer Placeholder 2">
            <a:extLst>
              <a:ext uri="{FF2B5EF4-FFF2-40B4-BE49-F238E27FC236}">
                <a16:creationId xmlns:a16="http://schemas.microsoft.com/office/drawing/2014/main" id="{32BD8B19-A531-459D-9EB6-4027FE44C1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369C6-229E-4691-ACDD-9CB688B770B6}"/>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80316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6A30-DE1F-456E-8A66-C45CB68A9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6B0AC3-9FFC-4393-A01C-BE2FE78651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A924E8-CDB7-4EDF-B52B-E34CA6094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BE47B4-6C21-4EA1-9340-DC9B6009BBAF}"/>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6" name="Footer Placeholder 5">
            <a:extLst>
              <a:ext uri="{FF2B5EF4-FFF2-40B4-BE49-F238E27FC236}">
                <a16:creationId xmlns:a16="http://schemas.microsoft.com/office/drawing/2014/main" id="{0744F688-C261-439F-8954-6568C3CA6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AE4CD-9F45-4E73-AB9A-DCA21C98CA13}"/>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225012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4-DE0A-43EF-A43F-5FADF77F9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94439E-7931-4A87-A83B-4EDDFDE204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4B5DA-2217-4776-8333-A165A43C7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735BFC-BFA4-4C34-999A-F5D98C074C53}"/>
              </a:ext>
            </a:extLst>
          </p:cNvPr>
          <p:cNvSpPr>
            <a:spLocks noGrp="1"/>
          </p:cNvSpPr>
          <p:nvPr>
            <p:ph type="dt" sz="half" idx="10"/>
          </p:nvPr>
        </p:nvSpPr>
        <p:spPr/>
        <p:txBody>
          <a:bodyPr/>
          <a:lstStyle/>
          <a:p>
            <a:fld id="{7AD32D82-C6B9-4161-9A99-3337B0C1EB89}" type="datetimeFigureOut">
              <a:rPr lang="en-US" smtClean="0"/>
              <a:t>6/6/2025</a:t>
            </a:fld>
            <a:endParaRPr lang="en-US"/>
          </a:p>
        </p:txBody>
      </p:sp>
      <p:sp>
        <p:nvSpPr>
          <p:cNvPr id="6" name="Footer Placeholder 5">
            <a:extLst>
              <a:ext uri="{FF2B5EF4-FFF2-40B4-BE49-F238E27FC236}">
                <a16:creationId xmlns:a16="http://schemas.microsoft.com/office/drawing/2014/main" id="{B3DE74D2-76C7-4335-8F0B-8317FD788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462A2-87A0-46F9-8D0C-771432A0F4A0}"/>
              </a:ext>
            </a:extLst>
          </p:cNvPr>
          <p:cNvSpPr>
            <a:spLocks noGrp="1"/>
          </p:cNvSpPr>
          <p:nvPr>
            <p:ph type="sldNum" sz="quarter" idx="12"/>
          </p:nvPr>
        </p:nvSpPr>
        <p:spPr/>
        <p:txBody>
          <a:bodyPr/>
          <a:lstStyle/>
          <a:p>
            <a:fld id="{E6B724CA-FA17-4D56-89F5-7C32D8FCF3C6}" type="slidenum">
              <a:rPr lang="en-US" smtClean="0"/>
              <a:t>‹#›</a:t>
            </a:fld>
            <a:endParaRPr lang="en-US"/>
          </a:p>
        </p:txBody>
      </p:sp>
    </p:spTree>
    <p:extLst>
      <p:ext uri="{BB962C8B-B14F-4D97-AF65-F5344CB8AC3E}">
        <p14:creationId xmlns:p14="http://schemas.microsoft.com/office/powerpoint/2010/main" val="299825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72595-A0B3-4360-A733-B552DA9B7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D75CB2-56B4-48C4-883E-390D8FBF9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EAEDA-6065-4B94-985E-2BD7D8E2D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32D82-C6B9-4161-9A99-3337B0C1EB89}" type="datetimeFigureOut">
              <a:rPr lang="en-US" smtClean="0"/>
              <a:t>6/6/2025</a:t>
            </a:fld>
            <a:endParaRPr lang="en-US"/>
          </a:p>
        </p:txBody>
      </p:sp>
      <p:sp>
        <p:nvSpPr>
          <p:cNvPr id="5" name="Footer Placeholder 4">
            <a:extLst>
              <a:ext uri="{FF2B5EF4-FFF2-40B4-BE49-F238E27FC236}">
                <a16:creationId xmlns:a16="http://schemas.microsoft.com/office/drawing/2014/main" id="{DA6E184F-46A1-494D-9255-9BBAC2F7E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C4F6BA-2878-4192-BEF5-B83B20157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724CA-FA17-4D56-89F5-7C32D8FCF3C6}" type="slidenum">
              <a:rPr lang="en-US" smtClean="0"/>
              <a:t>‹#›</a:t>
            </a:fld>
            <a:endParaRPr lang="en-US"/>
          </a:p>
        </p:txBody>
      </p:sp>
    </p:spTree>
    <p:extLst>
      <p:ext uri="{BB962C8B-B14F-4D97-AF65-F5344CB8AC3E}">
        <p14:creationId xmlns:p14="http://schemas.microsoft.com/office/powerpoint/2010/main" val="417732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12B72F-044C-48EC-A040-36BAD4058D22}"/>
              </a:ext>
            </a:extLst>
          </p:cNvPr>
          <p:cNvGrpSpPr/>
          <p:nvPr/>
        </p:nvGrpSpPr>
        <p:grpSpPr>
          <a:xfrm>
            <a:off x="103930" y="21944"/>
            <a:ext cx="4071940" cy="6753131"/>
            <a:chOff x="103930" y="21944"/>
            <a:chExt cx="4071940" cy="6753131"/>
          </a:xfrm>
        </p:grpSpPr>
        <p:sp>
          <p:nvSpPr>
            <p:cNvPr id="4" name="Oval 3">
              <a:extLst>
                <a:ext uri="{FF2B5EF4-FFF2-40B4-BE49-F238E27FC236}">
                  <a16:creationId xmlns:a16="http://schemas.microsoft.com/office/drawing/2014/main" id="{ACADD3B3-DEDD-4A7F-A788-CBF9F2DC51D8}"/>
                </a:ext>
              </a:extLst>
            </p:cNvPr>
            <p:cNvSpPr>
              <a:spLocks noChangeAspect="1"/>
            </p:cNvSpPr>
            <p:nvPr/>
          </p:nvSpPr>
          <p:spPr>
            <a:xfrm>
              <a:off x="2009774" y="21944"/>
              <a:ext cx="1663065"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PM2.5 White Paper</a:t>
              </a:r>
            </a:p>
          </p:txBody>
        </p:sp>
        <p:sp>
          <p:nvSpPr>
            <p:cNvPr id="8" name="Rectangle 7">
              <a:extLst>
                <a:ext uri="{FF2B5EF4-FFF2-40B4-BE49-F238E27FC236}">
                  <a16:creationId xmlns:a16="http://schemas.microsoft.com/office/drawing/2014/main" id="{1924F731-68B7-4C87-A7B6-8DECDBCE2889}"/>
                </a:ext>
              </a:extLst>
            </p:cNvPr>
            <p:cNvSpPr>
              <a:spLocks noChangeAspect="1"/>
            </p:cNvSpPr>
            <p:nvPr/>
          </p:nvSpPr>
          <p:spPr>
            <a:xfrm>
              <a:off x="103930" y="2311557"/>
              <a:ext cx="1828800" cy="621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Satellite Products</a:t>
              </a:r>
            </a:p>
          </p:txBody>
        </p:sp>
        <p:sp>
          <p:nvSpPr>
            <p:cNvPr id="9" name="Rectangle 8">
              <a:extLst>
                <a:ext uri="{FF2B5EF4-FFF2-40B4-BE49-F238E27FC236}">
                  <a16:creationId xmlns:a16="http://schemas.microsoft.com/office/drawing/2014/main" id="{868C1405-36D7-418D-A14A-FA82A4D82BB3}"/>
                </a:ext>
              </a:extLst>
            </p:cNvPr>
            <p:cNvSpPr>
              <a:spLocks noChangeAspect="1"/>
            </p:cNvSpPr>
            <p:nvPr/>
          </p:nvSpPr>
          <p:spPr>
            <a:xfrm>
              <a:off x="103930" y="2945038"/>
              <a:ext cx="1828800" cy="621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Model Integration</a:t>
              </a:r>
              <a:endParaRPr lang="en-US" sz="1400" dirty="0"/>
            </a:p>
          </p:txBody>
        </p:sp>
        <p:sp>
          <p:nvSpPr>
            <p:cNvPr id="10" name="Rectangle 9">
              <a:extLst>
                <a:ext uri="{FF2B5EF4-FFF2-40B4-BE49-F238E27FC236}">
                  <a16:creationId xmlns:a16="http://schemas.microsoft.com/office/drawing/2014/main" id="{189AC5B8-014E-4FC7-9E70-94F6F4CA388F}"/>
                </a:ext>
              </a:extLst>
            </p:cNvPr>
            <p:cNvSpPr>
              <a:spLocks noChangeAspect="1"/>
            </p:cNvSpPr>
            <p:nvPr/>
          </p:nvSpPr>
          <p:spPr>
            <a:xfrm>
              <a:off x="103930" y="3579005"/>
              <a:ext cx="1828800" cy="621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Validation</a:t>
              </a:r>
            </a:p>
          </p:txBody>
        </p:sp>
        <p:sp>
          <p:nvSpPr>
            <p:cNvPr id="11" name="Rectangle 10">
              <a:extLst>
                <a:ext uri="{FF2B5EF4-FFF2-40B4-BE49-F238E27FC236}">
                  <a16:creationId xmlns:a16="http://schemas.microsoft.com/office/drawing/2014/main" id="{50C1F100-73C3-42D0-89B3-7F9D15F0B5A0}"/>
                </a:ext>
              </a:extLst>
            </p:cNvPr>
            <p:cNvSpPr/>
            <p:nvPr/>
          </p:nvSpPr>
          <p:spPr>
            <a:xfrm>
              <a:off x="1719736" y="1273000"/>
              <a:ext cx="2243139"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Sixteen Recommendations</a:t>
              </a:r>
            </a:p>
          </p:txBody>
        </p:sp>
        <p:sp>
          <p:nvSpPr>
            <p:cNvPr id="18" name="Parallelogram 17">
              <a:extLst>
                <a:ext uri="{FF2B5EF4-FFF2-40B4-BE49-F238E27FC236}">
                  <a16:creationId xmlns:a16="http://schemas.microsoft.com/office/drawing/2014/main" id="{F21EC09D-D5DB-455A-AF2C-E7A8FEB67073}"/>
                </a:ext>
              </a:extLst>
            </p:cNvPr>
            <p:cNvSpPr/>
            <p:nvPr/>
          </p:nvSpPr>
          <p:spPr>
            <a:xfrm>
              <a:off x="1932730" y="4670572"/>
              <a:ext cx="2243140" cy="762001"/>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Satellite Informed PM2.5</a:t>
              </a:r>
            </a:p>
          </p:txBody>
        </p:sp>
        <p:sp>
          <p:nvSpPr>
            <p:cNvPr id="20" name="Flowchart: Document 19">
              <a:extLst>
                <a:ext uri="{FF2B5EF4-FFF2-40B4-BE49-F238E27FC236}">
                  <a16:creationId xmlns:a16="http://schemas.microsoft.com/office/drawing/2014/main" id="{4180D859-A234-44E4-A27A-E03F507F1520}"/>
                </a:ext>
              </a:extLst>
            </p:cNvPr>
            <p:cNvSpPr/>
            <p:nvPr/>
          </p:nvSpPr>
          <p:spPr>
            <a:xfrm>
              <a:off x="2209348" y="5744928"/>
              <a:ext cx="1689904" cy="1030147"/>
            </a:xfrm>
            <a:prstGeom prst="flowChart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Health Applications</a:t>
              </a:r>
            </a:p>
            <a:p>
              <a:pPr algn="ctr"/>
              <a:r>
                <a:rPr lang="en-US" sz="1400" dirty="0">
                  <a:solidFill>
                    <a:schemeClr val="tx1"/>
                  </a:solidFill>
                </a:rPr>
                <a:t>Policy Implications</a:t>
              </a:r>
            </a:p>
            <a:p>
              <a:pPr algn="ctr"/>
              <a:r>
                <a:rPr lang="en-US" sz="1400" dirty="0">
                  <a:solidFill>
                    <a:schemeClr val="tx1"/>
                  </a:solidFill>
                </a:rPr>
                <a:t>EJ Applications</a:t>
              </a:r>
            </a:p>
          </p:txBody>
        </p:sp>
        <p:cxnSp>
          <p:nvCxnSpPr>
            <p:cNvPr id="23" name="Connector: Elbow 22">
              <a:extLst>
                <a:ext uri="{FF2B5EF4-FFF2-40B4-BE49-F238E27FC236}">
                  <a16:creationId xmlns:a16="http://schemas.microsoft.com/office/drawing/2014/main" id="{B1ADBE6A-7BDC-4039-A735-C8E2F28934BD}"/>
                </a:ext>
              </a:extLst>
            </p:cNvPr>
            <p:cNvCxnSpPr>
              <a:stCxn id="11" idx="1"/>
              <a:endCxn id="8" idx="0"/>
            </p:cNvCxnSpPr>
            <p:nvPr/>
          </p:nvCxnSpPr>
          <p:spPr>
            <a:xfrm rot="10800000" flipV="1">
              <a:off x="1018330" y="1653999"/>
              <a:ext cx="701406" cy="65755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ight Bracket 23">
              <a:extLst>
                <a:ext uri="{FF2B5EF4-FFF2-40B4-BE49-F238E27FC236}">
                  <a16:creationId xmlns:a16="http://schemas.microsoft.com/office/drawing/2014/main" id="{F3C85F24-291B-4701-9E13-493EA4FD4C1F}"/>
                </a:ext>
              </a:extLst>
            </p:cNvPr>
            <p:cNvSpPr/>
            <p:nvPr/>
          </p:nvSpPr>
          <p:spPr>
            <a:xfrm>
              <a:off x="1932730" y="2622181"/>
              <a:ext cx="276618" cy="130301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7" name="Connector: Elbow 26">
              <a:extLst>
                <a:ext uri="{FF2B5EF4-FFF2-40B4-BE49-F238E27FC236}">
                  <a16:creationId xmlns:a16="http://schemas.microsoft.com/office/drawing/2014/main" id="{2BEEF70A-A362-4722-90A4-7F5FF2268CA2}"/>
                </a:ext>
              </a:extLst>
            </p:cNvPr>
            <p:cNvCxnSpPr>
              <a:stCxn id="10" idx="2"/>
              <a:endCxn id="18" idx="5"/>
            </p:cNvCxnSpPr>
            <p:nvPr/>
          </p:nvCxnSpPr>
          <p:spPr>
            <a:xfrm rot="16200000" flipH="1">
              <a:off x="1097495" y="4121088"/>
              <a:ext cx="851320" cy="10096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Flowchart: Alternate Process 27">
              <a:extLst>
                <a:ext uri="{FF2B5EF4-FFF2-40B4-BE49-F238E27FC236}">
                  <a16:creationId xmlns:a16="http://schemas.microsoft.com/office/drawing/2014/main" id="{79C69BBF-0046-4EC7-9C55-0F596659C806}"/>
                </a:ext>
              </a:extLst>
            </p:cNvPr>
            <p:cNvSpPr/>
            <p:nvPr/>
          </p:nvSpPr>
          <p:spPr>
            <a:xfrm>
              <a:off x="448759" y="4803494"/>
              <a:ext cx="1009651" cy="493107"/>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Activities/Use Cases</a:t>
              </a:r>
            </a:p>
          </p:txBody>
        </p:sp>
        <p:cxnSp>
          <p:nvCxnSpPr>
            <p:cNvPr id="30" name="Connector: Elbow 29">
              <a:extLst>
                <a:ext uri="{FF2B5EF4-FFF2-40B4-BE49-F238E27FC236}">
                  <a16:creationId xmlns:a16="http://schemas.microsoft.com/office/drawing/2014/main" id="{3392A154-8210-40D0-A225-583908C488C7}"/>
                </a:ext>
              </a:extLst>
            </p:cNvPr>
            <p:cNvCxnSpPr>
              <a:cxnSpLocks/>
              <a:stCxn id="24" idx="2"/>
              <a:endCxn id="18" idx="0"/>
            </p:cNvCxnSpPr>
            <p:nvPr/>
          </p:nvCxnSpPr>
          <p:spPr>
            <a:xfrm rot="10800000" flipH="1" flipV="1">
              <a:off x="2209348" y="3273688"/>
              <a:ext cx="844952" cy="1396883"/>
            </a:xfrm>
            <a:prstGeom prst="bentConnector4">
              <a:avLst>
                <a:gd name="adj1" fmla="val 100342"/>
                <a:gd name="adj2" fmla="val 733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D9E384E-2AAB-4EF5-9A89-5BCCBEA1A8F5}"/>
                </a:ext>
              </a:extLst>
            </p:cNvPr>
            <p:cNvSpPr/>
            <p:nvPr/>
          </p:nvSpPr>
          <p:spPr>
            <a:xfrm>
              <a:off x="2550288" y="2730224"/>
              <a:ext cx="1219199" cy="11525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AC-VC</a:t>
              </a:r>
            </a:p>
            <a:p>
              <a:pPr algn="ctr"/>
              <a:r>
                <a:rPr lang="en-US" sz="1200" dirty="0">
                  <a:solidFill>
                    <a:schemeClr val="tx1"/>
                  </a:solidFill>
                </a:rPr>
                <a:t>WGCV</a:t>
              </a:r>
            </a:p>
            <a:p>
              <a:pPr algn="ctr"/>
              <a:r>
                <a:rPr lang="en-US" sz="1200" dirty="0">
                  <a:solidFill>
                    <a:schemeClr val="tx1"/>
                  </a:solidFill>
                </a:rPr>
                <a:t>GSICS</a:t>
              </a:r>
            </a:p>
            <a:p>
              <a:pPr algn="ctr"/>
              <a:r>
                <a:rPr lang="en-US" sz="1200" dirty="0">
                  <a:solidFill>
                    <a:schemeClr val="tx1"/>
                  </a:solidFill>
                </a:rPr>
                <a:t>AEROSAT/</a:t>
              </a:r>
            </a:p>
            <a:p>
              <a:pPr algn="ctr"/>
              <a:r>
                <a:rPr lang="en-US" sz="1200" dirty="0">
                  <a:solidFill>
                    <a:schemeClr val="tx1"/>
                  </a:solidFill>
                </a:rPr>
                <a:t>AEROCOM</a:t>
              </a:r>
            </a:p>
          </p:txBody>
        </p:sp>
        <p:cxnSp>
          <p:nvCxnSpPr>
            <p:cNvPr id="34" name="Straight Arrow Connector 33">
              <a:extLst>
                <a:ext uri="{FF2B5EF4-FFF2-40B4-BE49-F238E27FC236}">
                  <a16:creationId xmlns:a16="http://schemas.microsoft.com/office/drawing/2014/main" id="{BF212735-349E-4341-8CA7-A4021B4FEAC5}"/>
                </a:ext>
              </a:extLst>
            </p:cNvPr>
            <p:cNvCxnSpPr>
              <a:stCxn id="18" idx="4"/>
              <a:endCxn id="20" idx="0"/>
            </p:cNvCxnSpPr>
            <p:nvPr/>
          </p:nvCxnSpPr>
          <p:spPr>
            <a:xfrm>
              <a:off x="3054300" y="5432573"/>
              <a:ext cx="0" cy="312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4F5925D-4DAF-4AC4-8276-1EFA01660036}"/>
                </a:ext>
              </a:extLst>
            </p:cNvPr>
            <p:cNvCxnSpPr>
              <a:cxnSpLocks/>
            </p:cNvCxnSpPr>
            <p:nvPr/>
          </p:nvCxnSpPr>
          <p:spPr>
            <a:xfrm>
              <a:off x="2824735" y="783944"/>
              <a:ext cx="0" cy="500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415F569-DEB2-4272-9B42-D2A4955C51AC}"/>
              </a:ext>
            </a:extLst>
          </p:cNvPr>
          <p:cNvSpPr/>
          <p:nvPr/>
        </p:nvSpPr>
        <p:spPr>
          <a:xfrm>
            <a:off x="5515236" y="1449234"/>
            <a:ext cx="6518194" cy="4616648"/>
          </a:xfrm>
          <a:prstGeom prst="rect">
            <a:avLst/>
          </a:prstGeom>
          <a:ln w="28575">
            <a:solidFill>
              <a:schemeClr val="tx1"/>
            </a:solidFill>
          </a:ln>
        </p:spPr>
        <p:txBody>
          <a:bodyPr wrap="square">
            <a:spAutoFit/>
          </a:bodyPr>
          <a:lstStyle/>
          <a:p>
            <a:pPr marL="342900" marR="72390" lvl="0" indent="-342900">
              <a:buFont typeface="Symbol" panose="05050102010706020507" pitchFamily="18" charset="2"/>
              <a:buChar char=""/>
            </a:pPr>
            <a:r>
              <a:rPr lang="en-US" sz="1400" dirty="0">
                <a:solidFill>
                  <a:srgbClr val="252525"/>
                </a:solidFill>
                <a:latin typeface="Times New Roman" panose="02020603050405020304" pitchFamily="18" charset="0"/>
                <a:ea typeface="Calibri" panose="020F0502020204030204" pitchFamily="34" charset="0"/>
              </a:rPr>
              <a:t>Satellite products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Exploit Near Real Time aerosol information from meteorological imagers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Exploit aerosol information from multi-angle polarimetric imagers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Exploit aerosol vertical information from spectrometers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Develop synergetic aerosol retrievals from multiple sensors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Enhance consistency of aerosol products </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Enhance radiometric consistency of space-borne sensors</a:t>
            </a:r>
            <a:endParaRPr lang="en-US" sz="1400" dirty="0">
              <a:latin typeface="Calibri" panose="020F0502020204030204" pitchFamily="34" charset="0"/>
              <a:ea typeface="Calibri" panose="020F0502020204030204" pitchFamily="34" charset="0"/>
            </a:endParaRPr>
          </a:p>
          <a:p>
            <a:pPr marL="342900" marR="72390" lvl="0" indent="-342900">
              <a:buFont typeface="Symbol" panose="05050102010706020507" pitchFamily="18" charset="2"/>
              <a:buChar char=""/>
            </a:pPr>
            <a:r>
              <a:rPr lang="en-US" sz="1400" dirty="0">
                <a:solidFill>
                  <a:srgbClr val="252525"/>
                </a:solidFill>
                <a:latin typeface="Times New Roman" panose="02020603050405020304" pitchFamily="18" charset="0"/>
                <a:ea typeface="Calibri" panose="020F0502020204030204" pitchFamily="34" charset="0"/>
              </a:rPr>
              <a:t>Integration with models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Develop fast forward operators for assimilation of satellite observations  </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Improve consistency of aerosol representation in models and satellite products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Improve uncertainty estimates in satellite aerosol products </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Develop schemes for assimilation of Level-1 satellite data</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Improve aerosol models and Level-2 assimilation schemes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Develop data processing tools including machine learning</a:t>
            </a:r>
            <a:endParaRPr lang="en-US" sz="1400" dirty="0">
              <a:latin typeface="Calibri" panose="020F0502020204030204" pitchFamily="34" charset="0"/>
              <a:ea typeface="Calibri" panose="020F0502020204030204" pitchFamily="34" charset="0"/>
            </a:endParaRPr>
          </a:p>
          <a:p>
            <a:pPr marL="342900" marR="72390" lvl="0" indent="-342900">
              <a:buFont typeface="Symbol" panose="05050102010706020507" pitchFamily="18" charset="2"/>
              <a:buChar char=""/>
            </a:pPr>
            <a:r>
              <a:rPr lang="en-US" sz="1400" dirty="0">
                <a:solidFill>
                  <a:srgbClr val="252525"/>
                </a:solidFill>
                <a:latin typeface="Times New Roman" panose="02020603050405020304" pitchFamily="18" charset="0"/>
                <a:ea typeface="Calibri" panose="020F0502020204030204" pitchFamily="34" charset="0"/>
              </a:rPr>
              <a:t>Validation</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Create ground-based validation supersites with comprehensive sets of sensors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Enhance ground-based observation infrastructure including low-cost PM sensors</a:t>
            </a:r>
            <a:endParaRPr lang="en-US" sz="1400" dirty="0">
              <a:latin typeface="Calibri" panose="020F0502020204030204" pitchFamily="34" charset="0"/>
              <a:ea typeface="Calibri" panose="020F0502020204030204" pitchFamily="34" charset="0"/>
            </a:endParaRPr>
          </a:p>
          <a:p>
            <a:pPr marL="742950" marR="72390" lvl="1" indent="-285750">
              <a:buFont typeface="Courier New" panose="02070309020205020404" pitchFamily="49" charset="0"/>
              <a:buChar char="o"/>
            </a:pPr>
            <a:r>
              <a:rPr lang="en-US" sz="1400" dirty="0">
                <a:solidFill>
                  <a:srgbClr val="252525"/>
                </a:solidFill>
                <a:latin typeface="Times New Roman" panose="02020603050405020304" pitchFamily="18" charset="0"/>
                <a:ea typeface="Calibri" panose="020F0502020204030204" pitchFamily="34" charset="0"/>
              </a:rPr>
              <a:t>Facilitate data access</a:t>
            </a:r>
            <a:endParaRPr lang="en-US" sz="1400" dirty="0"/>
          </a:p>
        </p:txBody>
      </p:sp>
      <p:cxnSp>
        <p:nvCxnSpPr>
          <p:cNvPr id="6" name="Straight Connector 5">
            <a:extLst>
              <a:ext uri="{FF2B5EF4-FFF2-40B4-BE49-F238E27FC236}">
                <a16:creationId xmlns:a16="http://schemas.microsoft.com/office/drawing/2014/main" id="{A7DC0531-0EB7-480B-BCFE-5C657F7132F5}"/>
              </a:ext>
            </a:extLst>
          </p:cNvPr>
          <p:cNvCxnSpPr>
            <a:cxnSpLocks/>
          </p:cNvCxnSpPr>
          <p:nvPr/>
        </p:nvCxnSpPr>
        <p:spPr>
          <a:xfrm flipH="1" flipV="1">
            <a:off x="3962875" y="1273000"/>
            <a:ext cx="1559383" cy="161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D86A5A-CC0F-4498-9625-4D285C5333A0}"/>
              </a:ext>
            </a:extLst>
          </p:cNvPr>
          <p:cNvCxnSpPr>
            <a:cxnSpLocks/>
          </p:cNvCxnSpPr>
          <p:nvPr/>
        </p:nvCxnSpPr>
        <p:spPr>
          <a:xfrm flipH="1" flipV="1">
            <a:off x="3962875" y="2049881"/>
            <a:ext cx="1552361" cy="4016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F07023-8F8C-42E3-9C9B-C11858E257EB}"/>
              </a:ext>
            </a:extLst>
          </p:cNvPr>
          <p:cNvSpPr/>
          <p:nvPr/>
        </p:nvSpPr>
        <p:spPr>
          <a:xfrm>
            <a:off x="5827058" y="30038"/>
            <a:ext cx="6096000" cy="1200329"/>
          </a:xfrm>
          <a:prstGeom prst="rect">
            <a:avLst/>
          </a:prstGeom>
        </p:spPr>
        <p:txBody>
          <a:bodyPr>
            <a:spAutoFit/>
          </a:bodyPr>
          <a:lstStyle/>
          <a:p>
            <a:pPr algn="ctr">
              <a:spcAft>
                <a:spcPts val="90"/>
              </a:spcAft>
            </a:pPr>
            <a:r>
              <a:rPr lang="en-US" dirty="0">
                <a:solidFill>
                  <a:srgbClr val="000000"/>
                </a:solidFill>
                <a:latin typeface="Times New Roman" panose="02020603050405020304" pitchFamily="18" charset="0"/>
                <a:ea typeface="Calibri" panose="020F0502020204030204" pitchFamily="34" charset="0"/>
              </a:rPr>
              <a:t>ROADMAP FOR IMPLEMENTATION OF MONITORING SURFACE PM2.5: AN INTERNATIONAL CONSTELLATION APPROACH TO ENHANCING THE ROLE OF SATELLITE OBSERVATIONS</a:t>
            </a:r>
            <a:endParaRPr lang="en-US"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6113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fontScale="92500"/>
          </a:bodyPr>
          <a:lstStyle/>
          <a:p>
            <a:pPr marL="0" indent="0">
              <a:buNone/>
            </a:pPr>
            <a:r>
              <a:rPr lang="en-US" dirty="0">
                <a:solidFill>
                  <a:srgbClr val="FF0000"/>
                </a:solidFill>
              </a:rPr>
              <a:t>Recommendation 9: Continue to develop the ability of chemical transport models to relate AOD to PM2.5 to represent long-term PM2.5 concentrations. </a:t>
            </a:r>
          </a:p>
          <a:p>
            <a:pPr>
              <a:spcBef>
                <a:spcPts val="0"/>
              </a:spcBef>
            </a:pPr>
            <a:r>
              <a:rPr lang="en-US" dirty="0">
                <a:solidFill>
                  <a:srgbClr val="252525"/>
                </a:solidFill>
                <a:latin typeface="Calibri" panose="020F0502020204030204" pitchFamily="34" charset="0"/>
                <a:cs typeface="Calibri" panose="020F0502020204030204" pitchFamily="34" charset="0"/>
              </a:rPr>
              <a:t>Sustain and enhance co-located measurements of AOD, PM2.5, PM2.5</a:t>
            </a:r>
          </a:p>
          <a:p>
            <a:pPr marL="0" indent="0">
              <a:spcBef>
                <a:spcPts val="0"/>
              </a:spcBef>
              <a:buNone/>
            </a:pPr>
            <a:r>
              <a:rPr lang="en-US" dirty="0">
                <a:solidFill>
                  <a:srgbClr val="252525"/>
                </a:solidFill>
                <a:latin typeface="Calibri" panose="020F0502020204030204" pitchFamily="34" charset="0"/>
                <a:cs typeface="Calibri" panose="020F0502020204030204" pitchFamily="34" charset="0"/>
              </a:rPr>
              <a:t>chemical composition, aerosol extinction, and aerosol vertical profile for</a:t>
            </a:r>
          </a:p>
          <a:p>
            <a:pPr marL="0" indent="0">
              <a:spcBef>
                <a:spcPts val="0"/>
              </a:spcBef>
              <a:buNone/>
            </a:pPr>
            <a:r>
              <a:rPr lang="en-US" dirty="0">
                <a:solidFill>
                  <a:srgbClr val="252525"/>
                </a:solidFill>
                <a:latin typeface="Calibri" panose="020F0502020204030204" pitchFamily="34" charset="0"/>
                <a:cs typeface="Calibri" panose="020F0502020204030204" pitchFamily="34" charset="0"/>
              </a:rPr>
              <a:t>model evaluation</a:t>
            </a:r>
            <a:endParaRPr lang="en-US" dirty="0">
              <a:solidFill>
                <a:srgbClr val="252525"/>
              </a:solidFill>
              <a:latin typeface="Times New Roman" panose="02020603050405020304" pitchFamily="18" charset="0"/>
            </a:endParaRPr>
          </a:p>
          <a:p>
            <a:pPr>
              <a:spcBef>
                <a:spcPts val="0"/>
              </a:spcBef>
            </a:pPr>
            <a:r>
              <a:rPr lang="en-US" dirty="0">
                <a:solidFill>
                  <a:srgbClr val="252525"/>
                </a:solidFill>
                <a:latin typeface="Times New Roman" panose="02020603050405020304" pitchFamily="18" charset="0"/>
              </a:rPr>
              <a:t>Evaluate and improve representation of model processes affecting the AOD</a:t>
            </a:r>
          </a:p>
          <a:p>
            <a:pPr marL="0" indent="0">
              <a:spcBef>
                <a:spcPts val="0"/>
              </a:spcBef>
              <a:buNone/>
            </a:pPr>
            <a:r>
              <a:rPr lang="en-US" dirty="0">
                <a:solidFill>
                  <a:srgbClr val="252525"/>
                </a:solidFill>
                <a:latin typeface="Times New Roman" panose="02020603050405020304" pitchFamily="18" charset="0"/>
              </a:rPr>
              <a:t>to PM2.5 relationship including aerosol vertical profile, aerosol chemical</a:t>
            </a:r>
          </a:p>
          <a:p>
            <a:pPr marL="0" indent="0">
              <a:spcBef>
                <a:spcPts val="0"/>
              </a:spcBef>
              <a:buNone/>
            </a:pPr>
            <a:r>
              <a:rPr lang="en-US" dirty="0">
                <a:solidFill>
                  <a:srgbClr val="252525"/>
                </a:solidFill>
                <a:latin typeface="Times New Roman" panose="02020603050405020304" pitchFamily="18" charset="0"/>
              </a:rPr>
              <a:t>composition dependent hygroscopicity, and aerosol size</a:t>
            </a:r>
          </a:p>
        </p:txBody>
      </p:sp>
    </p:spTree>
    <p:extLst>
      <p:ext uri="{BB962C8B-B14F-4D97-AF65-F5344CB8AC3E}">
        <p14:creationId xmlns:p14="http://schemas.microsoft.com/office/powerpoint/2010/main" val="17392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fontScale="92500"/>
          </a:bodyPr>
          <a:lstStyle/>
          <a:p>
            <a:pPr marL="0" indent="0">
              <a:buNone/>
            </a:pPr>
            <a:r>
              <a:rPr lang="en-US" dirty="0">
                <a:solidFill>
                  <a:srgbClr val="FF0000"/>
                </a:solidFill>
              </a:rPr>
              <a:t>Recommendation 10: Continue and reinforce efforts (such as those made by the AEROCOM community) to evaluate and improve the skill of aerosol models and the capability of aerosol assimilation schemes. </a:t>
            </a:r>
          </a:p>
          <a:p>
            <a:r>
              <a:rPr lang="en-US" dirty="0"/>
              <a:t>Models are useful to understand the physical connections between AOD and PM2.5 on various timescales (e.g. hourly, daily, monthly, annually) and how their relationships vary with meteorological conditions and other parameters, and in different environments and aerosol regimes. </a:t>
            </a:r>
          </a:p>
          <a:p>
            <a:r>
              <a:rPr lang="en-US" dirty="0" err="1"/>
              <a:t>AeroCom</a:t>
            </a:r>
            <a:r>
              <a:rPr lang="en-US" dirty="0"/>
              <a:t> advocates using multiple models to test hypotheses before arriving at an understanding of a particular issue.  AC-VC can use a similar paradigm for testing out the dependencies of AOD-PM2.5 to various parameters such as RH, particle size and composition, etc. </a:t>
            </a:r>
            <a:endParaRPr lang="en-US" dirty="0">
              <a:solidFill>
                <a:srgbClr val="252525"/>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696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a:bodyPr>
          <a:lstStyle/>
          <a:p>
            <a:pPr marL="0" indent="0">
              <a:buNone/>
            </a:pPr>
            <a:r>
              <a:rPr lang="en-US" dirty="0">
                <a:solidFill>
                  <a:srgbClr val="FF0000"/>
                </a:solidFill>
              </a:rPr>
              <a:t>Recommendation 11: Pursue scientific developments to identify ways to improve the consistency of the representation of aerosols between models and satellite products</a:t>
            </a:r>
          </a:p>
          <a:p>
            <a:r>
              <a:rPr lang="en-US" dirty="0"/>
              <a:t>When satellite data have to be assimilated into models, there is often disconnect in aerosol properties between numerical models and those used in generating look-up-tables for the retrieval algorithm.  </a:t>
            </a:r>
          </a:p>
          <a:p>
            <a:pPr lvl="1"/>
            <a:r>
              <a:rPr lang="en-US" dirty="0"/>
              <a:t>To understand the impact of these differences, we can pursue doing closed experiment where we match aerosol speciation and their properties between numerical models and look-up-tables.  </a:t>
            </a:r>
          </a:p>
        </p:txBody>
      </p:sp>
    </p:spTree>
    <p:extLst>
      <p:ext uri="{BB962C8B-B14F-4D97-AF65-F5344CB8AC3E}">
        <p14:creationId xmlns:p14="http://schemas.microsoft.com/office/powerpoint/2010/main" val="15517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a:bodyPr>
          <a:lstStyle/>
          <a:p>
            <a:pPr marL="0" indent="0">
              <a:buNone/>
            </a:pPr>
            <a:r>
              <a:rPr lang="en-US" dirty="0">
                <a:solidFill>
                  <a:srgbClr val="FF0000"/>
                </a:solidFill>
              </a:rPr>
              <a:t>Recommendation 12: Reinforce efforts to improve uncertainty estimates in satellite aerosol products, in order to</a:t>
            </a:r>
            <a:br>
              <a:rPr lang="en-US" dirty="0">
                <a:solidFill>
                  <a:srgbClr val="FF0000"/>
                </a:solidFill>
              </a:rPr>
            </a:br>
            <a:r>
              <a:rPr lang="en-US" dirty="0">
                <a:solidFill>
                  <a:srgbClr val="FF0000"/>
                </a:solidFill>
              </a:rPr>
              <a:t>facilitate their use in data assimilation schemes.</a:t>
            </a:r>
          </a:p>
          <a:p>
            <a:r>
              <a:rPr lang="en-US" dirty="0"/>
              <a:t>For Level 2 retrievals, understanding pixel level uncertainties that is informative to a DA system should be developed.</a:t>
            </a:r>
          </a:p>
          <a:p>
            <a:pPr lvl="1"/>
            <a:r>
              <a:rPr lang="en-US" dirty="0"/>
              <a:t>How do we generalize this across sensors in LEO vs. GEO?</a:t>
            </a:r>
          </a:p>
          <a:p>
            <a:r>
              <a:rPr lang="en-US" dirty="0"/>
              <a:t>For Level 1B observations, information content of observed radiances/</a:t>
            </a:r>
            <a:r>
              <a:rPr lang="en-US" dirty="0" err="1"/>
              <a:t>reflectances</a:t>
            </a:r>
            <a:endParaRPr lang="en-US" dirty="0"/>
          </a:p>
          <a:p>
            <a:pPr lvl="1"/>
            <a:r>
              <a:rPr lang="en-US" dirty="0"/>
              <a:t>Overlap with radiometric consistency argument, long-term stability of observations etc. come into play.</a:t>
            </a:r>
          </a:p>
        </p:txBody>
      </p:sp>
    </p:spTree>
    <p:extLst>
      <p:ext uri="{BB962C8B-B14F-4D97-AF65-F5344CB8AC3E}">
        <p14:creationId xmlns:p14="http://schemas.microsoft.com/office/powerpoint/2010/main" val="208416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a:bodyPr>
          <a:lstStyle/>
          <a:p>
            <a:pPr marL="0" indent="0">
              <a:buNone/>
            </a:pPr>
            <a:r>
              <a:rPr lang="en-US" dirty="0">
                <a:solidFill>
                  <a:srgbClr val="FF0000"/>
                </a:solidFill>
              </a:rPr>
              <a:t>Recommendation 13: Pursue the development of schemes for assimilating Earth radiances measured by space-borne sensors</a:t>
            </a:r>
          </a:p>
          <a:p>
            <a:r>
              <a:rPr lang="en-US" dirty="0"/>
              <a:t>Who is investigating direct radiance assimilation from UV-VIS sensors?</a:t>
            </a:r>
          </a:p>
          <a:p>
            <a:r>
              <a:rPr lang="en-US" dirty="0"/>
              <a:t>Are the fast radiative transfer models available for the UV-VIS?</a:t>
            </a:r>
          </a:p>
          <a:p>
            <a:r>
              <a:rPr lang="en-US" dirty="0"/>
              <a:t>Past experiences of assimilating MODIS L1B </a:t>
            </a:r>
            <a:r>
              <a:rPr lang="en-US" dirty="0" err="1"/>
              <a:t>reflectances</a:t>
            </a:r>
            <a:r>
              <a:rPr lang="en-US" dirty="0"/>
              <a:t> exist at NASA GMAO.  Will that continue at NASA?</a:t>
            </a:r>
          </a:p>
        </p:txBody>
      </p:sp>
    </p:spTree>
    <p:extLst>
      <p:ext uri="{BB962C8B-B14F-4D97-AF65-F5344CB8AC3E}">
        <p14:creationId xmlns:p14="http://schemas.microsoft.com/office/powerpoint/2010/main" val="302552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lnSpcReduction="10000"/>
          </a:bodyPr>
          <a:lstStyle/>
          <a:p>
            <a:pPr marL="0" indent="0">
              <a:buNone/>
            </a:pPr>
            <a:r>
              <a:rPr lang="en-US" dirty="0">
                <a:solidFill>
                  <a:srgbClr val="FF0000"/>
                </a:solidFill>
              </a:rPr>
              <a:t>Recommendation 14: Collect and analyze comprehensive reference data sets including measurements from ground-</a:t>
            </a:r>
            <a:br>
              <a:rPr lang="en-US" dirty="0">
                <a:solidFill>
                  <a:srgbClr val="FF0000"/>
                </a:solidFill>
              </a:rPr>
            </a:br>
            <a:r>
              <a:rPr lang="en-US" dirty="0">
                <a:solidFill>
                  <a:srgbClr val="FF0000"/>
                </a:solidFill>
              </a:rPr>
              <a:t>based in-situ PM sensors and co-located radiometers and ceilometers, in order to enhance the understanding of the link between satellite observables and near-surface PM concentrations</a:t>
            </a:r>
          </a:p>
          <a:p>
            <a:r>
              <a:rPr lang="en-US" dirty="0"/>
              <a:t>Recommend the establishment of supersites where for a known period of time, we can make simultaneous observations of AOD, PM2.5, Ceilometer, and aerosol speciation</a:t>
            </a:r>
          </a:p>
          <a:p>
            <a:pPr lvl="1"/>
            <a:r>
              <a:rPr lang="en-US" dirty="0"/>
              <a:t>Analyze the data and stratify the analysis to shed light on what are some of the sources of errors when aerosol types and loadings vary?</a:t>
            </a:r>
          </a:p>
          <a:p>
            <a:pPr lvl="1"/>
            <a:r>
              <a:rPr lang="en-US" dirty="0"/>
              <a:t>Document how SPARTAN network can contribute to this work?</a:t>
            </a:r>
          </a:p>
        </p:txBody>
      </p:sp>
    </p:spTree>
    <p:extLst>
      <p:ext uri="{BB962C8B-B14F-4D97-AF65-F5344CB8AC3E}">
        <p14:creationId xmlns:p14="http://schemas.microsoft.com/office/powerpoint/2010/main" val="363841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a:bodyPr>
          <a:lstStyle/>
          <a:p>
            <a:pPr marL="0" indent="0">
              <a:buNone/>
            </a:pPr>
            <a:r>
              <a:rPr lang="en-US" dirty="0">
                <a:solidFill>
                  <a:srgbClr val="FF0000"/>
                </a:solidFill>
              </a:rPr>
              <a:t>Recommendation 15: Validate satellite-informed PM products, using ground-based in-situ PM data from operational networks. Pursue extending the source of PM reference data by calibrating low-cost PM2.5 sensors and developing correction methodologies.</a:t>
            </a:r>
          </a:p>
        </p:txBody>
      </p:sp>
    </p:spTree>
    <p:extLst>
      <p:ext uri="{BB962C8B-B14F-4D97-AF65-F5344CB8AC3E}">
        <p14:creationId xmlns:p14="http://schemas.microsoft.com/office/powerpoint/2010/main" val="1595232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a:bodyPr>
          <a:lstStyle/>
          <a:p>
            <a:pPr marL="0" indent="0">
              <a:buNone/>
            </a:pPr>
            <a:r>
              <a:rPr lang="en-US" dirty="0">
                <a:solidFill>
                  <a:srgbClr val="FF0000"/>
                </a:solidFill>
              </a:rPr>
              <a:t>Recommendation 16: Create a data center for providing access to validation data</a:t>
            </a:r>
          </a:p>
          <a:p>
            <a:pPr marL="0" indent="0">
              <a:buNone/>
            </a:pPr>
            <a:endParaRPr lang="en-US" dirty="0"/>
          </a:p>
        </p:txBody>
      </p:sp>
    </p:spTree>
    <p:extLst>
      <p:ext uri="{BB962C8B-B14F-4D97-AF65-F5344CB8AC3E}">
        <p14:creationId xmlns:p14="http://schemas.microsoft.com/office/powerpoint/2010/main" val="42061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243289" y="305880"/>
            <a:ext cx="7534619" cy="6216105"/>
          </a:xfrm>
        </p:spPr>
        <p:txBody>
          <a:bodyPr>
            <a:normAutofit lnSpcReduction="10000"/>
          </a:bodyPr>
          <a:lstStyle/>
          <a:p>
            <a:pPr marL="0" indent="0">
              <a:buNone/>
            </a:pPr>
            <a:r>
              <a:rPr lang="en-US" dirty="0">
                <a:solidFill>
                  <a:srgbClr val="FF0000"/>
                </a:solidFill>
              </a:rPr>
              <a:t>Recommendation 1: Exploit Near Real Time aerosol information from meteorological imagers</a:t>
            </a:r>
          </a:p>
          <a:p>
            <a:r>
              <a:rPr lang="en-US" dirty="0"/>
              <a:t>Agencies that are producing near real time air quality information from satellites should continue do that. NOAA using GOES and TEMPO for PM2.5 nowcasting applications (</a:t>
            </a:r>
            <a:r>
              <a:rPr lang="en-US" dirty="0" err="1"/>
              <a:t>AiRFuse</a:t>
            </a:r>
            <a:r>
              <a:rPr lang="en-US" dirty="0"/>
              <a:t>) </a:t>
            </a:r>
          </a:p>
          <a:p>
            <a:pPr lvl="1">
              <a:buFont typeface="Wingdings" panose="05000000000000000000" pitchFamily="2" charset="2"/>
              <a:buChar char="§"/>
            </a:pPr>
            <a:r>
              <a:rPr lang="en-US" dirty="0"/>
              <a:t>NOAA using VIIRS for daily PM2.5 monitoring and trend analysis</a:t>
            </a:r>
          </a:p>
          <a:p>
            <a:pPr lvl="1">
              <a:buFont typeface="Wingdings" panose="05000000000000000000" pitchFamily="2" charset="2"/>
              <a:buChar char="§"/>
            </a:pPr>
            <a:r>
              <a:rPr lang="en-US" dirty="0"/>
              <a:t>NIER using GEMS for PM2.5 monitoring applications</a:t>
            </a:r>
          </a:p>
          <a:p>
            <a:pPr lvl="1">
              <a:buFont typeface="Wingdings" panose="05000000000000000000" pitchFamily="2" charset="2"/>
              <a:buChar char="§"/>
            </a:pPr>
            <a:r>
              <a:rPr lang="en-US" dirty="0"/>
              <a:t>Plans for aerosol product from </a:t>
            </a:r>
            <a:r>
              <a:rPr lang="en-US" dirty="0" err="1"/>
              <a:t>FCI:i-AERUS</a:t>
            </a:r>
            <a:r>
              <a:rPr lang="en-US" dirty="0"/>
              <a:t> by EUMETSAT/</a:t>
            </a:r>
            <a:r>
              <a:rPr lang="en-US" dirty="0" err="1"/>
              <a:t>Météo</a:t>
            </a:r>
            <a:r>
              <a:rPr lang="en-US" dirty="0"/>
              <a:t>-France/ICARE</a:t>
            </a:r>
          </a:p>
          <a:p>
            <a:pPr lvl="1">
              <a:buFont typeface="Wingdings" panose="05000000000000000000" pitchFamily="2" charset="2"/>
              <a:buChar char="§"/>
            </a:pPr>
            <a:r>
              <a:rPr lang="en-US" dirty="0"/>
              <a:t>AHI and GOCI aerosol product</a:t>
            </a:r>
          </a:p>
          <a:p>
            <a:pPr lvl="1">
              <a:buFont typeface="Wingdings" panose="05000000000000000000" pitchFamily="2" charset="2"/>
              <a:buChar char="§"/>
            </a:pPr>
            <a:r>
              <a:rPr lang="en-US" dirty="0"/>
              <a:t>Who else?</a:t>
            </a:r>
          </a:p>
          <a:p>
            <a:r>
              <a:rPr lang="en-US" dirty="0"/>
              <a:t>Where needed, ensure products are operational and available routinely and reliably. Do demonstration of usability of alerts and warnings</a:t>
            </a:r>
          </a:p>
          <a:p>
            <a:pPr marL="0" indent="0">
              <a:buNone/>
            </a:pPr>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E62BD78C-D8FE-446B-ABBC-9C1F6BBCD82D}"/>
              </a:ext>
            </a:extLst>
          </p:cNvPr>
          <p:cNvPicPr>
            <a:picLocks noChangeAspect="1"/>
          </p:cNvPicPr>
          <p:nvPr/>
        </p:nvPicPr>
        <p:blipFill>
          <a:blip r:embed="rId2"/>
          <a:stretch>
            <a:fillRect/>
          </a:stretch>
        </p:blipFill>
        <p:spPr>
          <a:xfrm>
            <a:off x="7366562" y="1390691"/>
            <a:ext cx="4582149" cy="2577459"/>
          </a:xfrm>
          <a:prstGeom prst="rect">
            <a:avLst/>
          </a:prstGeom>
        </p:spPr>
      </p:pic>
    </p:spTree>
    <p:extLst>
      <p:ext uri="{BB962C8B-B14F-4D97-AF65-F5344CB8AC3E}">
        <p14:creationId xmlns:p14="http://schemas.microsoft.com/office/powerpoint/2010/main" val="105517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387095" y="461760"/>
            <a:ext cx="4908235" cy="6266585"/>
          </a:xfrm>
        </p:spPr>
        <p:txBody>
          <a:bodyPr>
            <a:normAutofit fontScale="85000" lnSpcReduction="20000"/>
          </a:bodyPr>
          <a:lstStyle/>
          <a:p>
            <a:pPr marL="0" indent="0">
              <a:buNone/>
            </a:pPr>
            <a:r>
              <a:rPr lang="en-US" dirty="0">
                <a:solidFill>
                  <a:srgbClr val="FF0000"/>
                </a:solidFill>
              </a:rPr>
              <a:t>Recommendation 2: Pursue the use of aerosol height information from hyperspectral imagers for constraining surface PM. </a:t>
            </a:r>
          </a:p>
          <a:p>
            <a:r>
              <a:rPr lang="en-US" dirty="0"/>
              <a:t>Products from TEMPO, GEMS, S5P/TROPOMI, soon also S4 and S5</a:t>
            </a:r>
          </a:p>
          <a:p>
            <a:r>
              <a:rPr lang="en-US" dirty="0"/>
              <a:t>Modify statistical algorithms (various ML and GWR ones) to utilize aerosol layer height from GEMS, TEMPO and TROPOMI in estimating PM2.5</a:t>
            </a:r>
          </a:p>
          <a:p>
            <a:pPr lvl="1">
              <a:buFont typeface="Wingdings" panose="05000000000000000000" pitchFamily="2" charset="2"/>
              <a:buChar char="§"/>
            </a:pPr>
            <a:r>
              <a:rPr lang="en-US" dirty="0"/>
              <a:t>Identify ways to resolve the differences between AOD and ALH information content.  For example TROPOMI has layer height product but not AOD and VIIRS has AOD but no layer height</a:t>
            </a:r>
          </a:p>
          <a:p>
            <a:r>
              <a:rPr lang="en-US" dirty="0"/>
              <a:t>Conduct case studies to demonstrate the value of aerosol layer height</a:t>
            </a:r>
          </a:p>
          <a:p>
            <a:pPr lvl="2">
              <a:buFont typeface="Wingdings" panose="05000000000000000000" pitchFamily="2" charset="2"/>
              <a:buChar char="Ø"/>
            </a:pPr>
            <a:r>
              <a:rPr lang="en-US" dirty="0"/>
              <a:t>Plume injection height in models</a:t>
            </a:r>
          </a:p>
          <a:p>
            <a:pPr lvl="2">
              <a:buFont typeface="Wingdings" panose="05000000000000000000" pitchFamily="2" charset="2"/>
              <a:buChar char="Ø"/>
            </a:pPr>
            <a:r>
              <a:rPr lang="en-US" dirty="0"/>
              <a:t>Data assimilation in models</a:t>
            </a:r>
          </a:p>
          <a:p>
            <a:pPr lvl="1"/>
            <a:endParaRPr lang="en-US" dirty="0"/>
          </a:p>
        </p:txBody>
      </p:sp>
      <p:pic>
        <p:nvPicPr>
          <p:cNvPr id="6" name="Picture 5">
            <a:extLst>
              <a:ext uri="{FF2B5EF4-FFF2-40B4-BE49-F238E27FC236}">
                <a16:creationId xmlns:a16="http://schemas.microsoft.com/office/drawing/2014/main" id="{EC9A816E-5913-4803-A72A-77E99BF66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129" y="1712365"/>
            <a:ext cx="6208776" cy="5015980"/>
          </a:xfrm>
          <a:prstGeom prst="rect">
            <a:avLst/>
          </a:prstGeom>
        </p:spPr>
      </p:pic>
      <p:pic>
        <p:nvPicPr>
          <p:cNvPr id="7" name="Google Shape;394;g2e4973e5c44_4_0" descr="https://jgpausas.blogs.uv.es/files/2020/05/PyroCb_Beneixama_crop50-1024x930.jpg">
            <a:extLst>
              <a:ext uri="{FF2B5EF4-FFF2-40B4-BE49-F238E27FC236}">
                <a16:creationId xmlns:a16="http://schemas.microsoft.com/office/drawing/2014/main" id="{35EB35CA-F90E-4856-B68E-AEFA9B4194DC}"/>
              </a:ext>
            </a:extLst>
          </p:cNvPr>
          <p:cNvPicPr preferRelativeResize="0"/>
          <p:nvPr/>
        </p:nvPicPr>
        <p:blipFill rotWithShape="1">
          <a:blip r:embed="rId3">
            <a:alphaModFix/>
          </a:blip>
          <a:srcRect/>
          <a:stretch/>
        </p:blipFill>
        <p:spPr>
          <a:xfrm>
            <a:off x="7874759" y="125785"/>
            <a:ext cx="1359825" cy="1395531"/>
          </a:xfrm>
          <a:prstGeom prst="rect">
            <a:avLst/>
          </a:prstGeom>
          <a:noFill/>
          <a:ln>
            <a:noFill/>
          </a:ln>
        </p:spPr>
      </p:pic>
      <p:pic>
        <p:nvPicPr>
          <p:cNvPr id="8" name="Google Shape;396;g2e4973e5c44_4_0" descr="The physical properties of peatland burn sites affect the amount of greenhouse gases that end up in the atmosphere">
            <a:extLst>
              <a:ext uri="{FF2B5EF4-FFF2-40B4-BE49-F238E27FC236}">
                <a16:creationId xmlns:a16="http://schemas.microsoft.com/office/drawing/2014/main" id="{5B5FFEA3-1150-48D3-8776-4FD5DE638F08}"/>
              </a:ext>
            </a:extLst>
          </p:cNvPr>
          <p:cNvPicPr preferRelativeResize="0"/>
          <p:nvPr/>
        </p:nvPicPr>
        <p:blipFill rotWithShape="1">
          <a:blip r:embed="rId4">
            <a:alphaModFix/>
          </a:blip>
          <a:srcRect/>
          <a:stretch/>
        </p:blipFill>
        <p:spPr>
          <a:xfrm>
            <a:off x="9498842" y="150379"/>
            <a:ext cx="1646410" cy="1346341"/>
          </a:xfrm>
          <a:prstGeom prst="rect">
            <a:avLst/>
          </a:prstGeom>
          <a:noFill/>
          <a:ln>
            <a:noFill/>
          </a:ln>
        </p:spPr>
      </p:pic>
    </p:spTree>
    <p:extLst>
      <p:ext uri="{BB962C8B-B14F-4D97-AF65-F5344CB8AC3E}">
        <p14:creationId xmlns:p14="http://schemas.microsoft.com/office/powerpoint/2010/main" val="30892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lnSpcReduction="10000"/>
          </a:bodyPr>
          <a:lstStyle/>
          <a:p>
            <a:pPr marL="0" indent="0">
              <a:buNone/>
            </a:pPr>
            <a:r>
              <a:rPr lang="en-US" dirty="0">
                <a:solidFill>
                  <a:srgbClr val="FF0000"/>
                </a:solidFill>
              </a:rPr>
              <a:t>Recommendation 3: </a:t>
            </a:r>
            <a:r>
              <a:rPr lang="en-US" dirty="0">
                <a:solidFill>
                  <a:srgbClr val="FF0000"/>
                </a:solidFill>
                <a:latin typeface="Times New Roman" panose="02020603050405020304" pitchFamily="18" charset="0"/>
                <a:ea typeface="Calibri" panose="020F0502020204030204" pitchFamily="34" charset="0"/>
              </a:rPr>
              <a:t>Exploit aerosol information from multi-angle polarimetric imagers</a:t>
            </a:r>
            <a:endParaRPr lang="en-US" dirty="0">
              <a:solidFill>
                <a:srgbClr val="FF0000"/>
              </a:solidFill>
            </a:endParaRPr>
          </a:p>
          <a:p>
            <a:r>
              <a:rPr lang="en-US" dirty="0"/>
              <a:t>Multi-angle polarimeters provide information on aerosol properties.  The community needs to figure out how this information can be used to improve PM2.5 estimates.</a:t>
            </a:r>
          </a:p>
          <a:p>
            <a:pPr lvl="1">
              <a:buFont typeface="Wingdings" panose="05000000000000000000" pitchFamily="2" charset="2"/>
              <a:buChar char="§"/>
            </a:pPr>
            <a:r>
              <a:rPr lang="en-US" dirty="0"/>
              <a:t>Improvements to PM2.5 will come from improving AOD.  For example, particle size and single scattering albedo information can be used to select the right loo-up-table to retrieve AOD.  Conduct case studies with and without polarimeter information and identify errors.  POLDER, PACE and 3MI could be exploited in these studies.</a:t>
            </a:r>
          </a:p>
          <a:p>
            <a:pPr lvl="1">
              <a:buFont typeface="Wingdings" panose="05000000000000000000" pitchFamily="2" charset="2"/>
              <a:buChar char="§"/>
            </a:pPr>
            <a:r>
              <a:rPr lang="en-US" dirty="0"/>
              <a:t>Validating retrievals from these case studies is crucial</a:t>
            </a:r>
          </a:p>
          <a:p>
            <a:pPr lvl="1">
              <a:buFont typeface="Wingdings" panose="05000000000000000000" pitchFamily="2" charset="2"/>
              <a:buChar char="§"/>
            </a:pPr>
            <a:r>
              <a:rPr lang="en-US" dirty="0"/>
              <a:t>Identify strategies for using polarimeter products in quantitative way</a:t>
            </a:r>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52568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lnSpcReduction="10000"/>
          </a:bodyPr>
          <a:lstStyle/>
          <a:p>
            <a:pPr marL="0" indent="0">
              <a:buNone/>
            </a:pPr>
            <a:r>
              <a:rPr lang="en-US" dirty="0">
                <a:solidFill>
                  <a:srgbClr val="FF0000"/>
                </a:solidFill>
              </a:rPr>
              <a:t>Recommendation 4: Continue efforts to establish, monitor, and enhance the radiometric calibration consistency of space-borne multispectral imagers </a:t>
            </a:r>
          </a:p>
          <a:p>
            <a:r>
              <a:rPr lang="en-US" dirty="0"/>
              <a:t>Work with Global Space based Intercalibration System (GSICS) working group to understand instrument calibration (absolute and time-dependent drifts) to soft calibrate datasets with respect to one another</a:t>
            </a:r>
          </a:p>
          <a:p>
            <a:r>
              <a:rPr lang="en-US" dirty="0"/>
              <a:t>Agencies should agree to adhere to applying calibration adjustments needed so product performance is optimal</a:t>
            </a:r>
          </a:p>
          <a:p>
            <a:r>
              <a:rPr lang="en-US" dirty="0"/>
              <a:t>Catalog calibration methods used for sensors in the UV-VIS in geostationary orbit vs. polar orbit.  </a:t>
            </a:r>
          </a:p>
          <a:p>
            <a:endParaRPr lang="en-US" dirty="0">
              <a:solidFill>
                <a:srgbClr val="252525"/>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5636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592541" y="633621"/>
            <a:ext cx="6081213" cy="6040133"/>
          </a:xfrm>
        </p:spPr>
        <p:txBody>
          <a:bodyPr>
            <a:normAutofit/>
          </a:bodyPr>
          <a:lstStyle/>
          <a:p>
            <a:pPr marL="0" indent="0">
              <a:buNone/>
            </a:pPr>
            <a:r>
              <a:rPr lang="en-US" dirty="0">
                <a:solidFill>
                  <a:srgbClr val="FF0000"/>
                </a:solidFill>
              </a:rPr>
              <a:t>Recommendation 5: </a:t>
            </a:r>
            <a:r>
              <a:rPr lang="en-US" dirty="0">
                <a:solidFill>
                  <a:srgbClr val="FF0000"/>
                </a:solidFill>
                <a:latin typeface="Times New Roman" panose="02020603050405020304" pitchFamily="18" charset="0"/>
                <a:ea typeface="Calibri" panose="020F0502020204030204" pitchFamily="34" charset="0"/>
              </a:rPr>
              <a:t>Develop synergetic aerosol retrievals from multiple sensors</a:t>
            </a:r>
            <a:endParaRPr lang="en-US" dirty="0">
              <a:solidFill>
                <a:srgbClr val="FF0000"/>
              </a:solidFill>
            </a:endParaRPr>
          </a:p>
          <a:p>
            <a:r>
              <a:rPr lang="en-US" dirty="0"/>
              <a:t>Enhance hazards monitoring by synergistically blending imager and spectrometer data.  Exploit VIIRS/TROPOMI, ABI/TEMPO, </a:t>
            </a:r>
            <a:r>
              <a:rPr lang="en-US" dirty="0" err="1"/>
              <a:t>METImage</a:t>
            </a:r>
            <a:r>
              <a:rPr lang="en-US" dirty="0"/>
              <a:t>/UVNS, and AHI/GEMS</a:t>
            </a:r>
          </a:p>
          <a:p>
            <a:pPr lvl="1">
              <a:buFont typeface="Wingdings" panose="05000000000000000000" pitchFamily="2" charset="2"/>
              <a:buChar char="§"/>
            </a:pPr>
            <a:r>
              <a:rPr lang="en-US" dirty="0"/>
              <a:t>Discuss ways to combine imager and spectrometer to improve AOD so PM2.5 product can be improved.</a:t>
            </a:r>
          </a:p>
          <a:p>
            <a:pPr lvl="2">
              <a:buFont typeface="Wingdings" panose="05000000000000000000" pitchFamily="2" charset="2"/>
              <a:buChar char="Ø"/>
            </a:pPr>
            <a:r>
              <a:rPr lang="en-US" dirty="0"/>
              <a:t>One way to do this is use smoke and dust detected by spectrometer in selecting the right look-up-table for the AOD algorithm</a:t>
            </a:r>
          </a:p>
          <a:p>
            <a:pPr lvl="2">
              <a:buFont typeface="Wingdings" panose="05000000000000000000" pitchFamily="2" charset="2"/>
              <a:buChar char="Ø"/>
            </a:pPr>
            <a:r>
              <a:rPr lang="en-US" dirty="0"/>
              <a:t>Use imager and spectrometer L1B data matched up with AERONET AOD to train ML algorithm to derive AOD and other aerosol properties such as particle size etc.</a:t>
            </a:r>
          </a:p>
          <a:p>
            <a:pPr lvl="2">
              <a:buFont typeface="Wingdings" panose="05000000000000000000" pitchFamily="2" charset="2"/>
              <a:buChar char="Ø"/>
            </a:pPr>
            <a:endParaRPr lang="en-US" dirty="0"/>
          </a:p>
        </p:txBody>
      </p:sp>
      <p:pic>
        <p:nvPicPr>
          <p:cNvPr id="6" name="Google Shape;384;p9">
            <a:extLst>
              <a:ext uri="{FF2B5EF4-FFF2-40B4-BE49-F238E27FC236}">
                <a16:creationId xmlns:a16="http://schemas.microsoft.com/office/drawing/2014/main" id="{159423D6-F1FA-4F21-B97F-97FAD54CBF15}"/>
              </a:ext>
            </a:extLst>
          </p:cNvPr>
          <p:cNvPicPr preferRelativeResize="0"/>
          <p:nvPr/>
        </p:nvPicPr>
        <p:blipFill rotWithShape="1">
          <a:blip r:embed="rId2">
            <a:alphaModFix/>
          </a:blip>
          <a:srcRect/>
          <a:stretch/>
        </p:blipFill>
        <p:spPr>
          <a:xfrm>
            <a:off x="7585294" y="633622"/>
            <a:ext cx="4498456" cy="5218316"/>
          </a:xfrm>
          <a:prstGeom prst="rect">
            <a:avLst/>
          </a:prstGeom>
          <a:noFill/>
          <a:ln>
            <a:noFill/>
          </a:ln>
        </p:spPr>
      </p:pic>
      <p:sp>
        <p:nvSpPr>
          <p:cNvPr id="7" name="Google Shape;387;p9">
            <a:extLst>
              <a:ext uri="{FF2B5EF4-FFF2-40B4-BE49-F238E27FC236}">
                <a16:creationId xmlns:a16="http://schemas.microsoft.com/office/drawing/2014/main" id="{1E6F4B43-730B-423F-B3C1-6083B4229E01}"/>
              </a:ext>
            </a:extLst>
          </p:cNvPr>
          <p:cNvSpPr txBox="1"/>
          <p:nvPr/>
        </p:nvSpPr>
        <p:spPr>
          <a:xfrm>
            <a:off x="7735054" y="698326"/>
            <a:ext cx="2322066" cy="307736"/>
          </a:xfrm>
          <a:prstGeom prst="rect">
            <a:avLst/>
          </a:prstGeom>
          <a:solidFill>
            <a:srgbClr val="D8D8D8"/>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GOES-16 ABI + TEMPO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7392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lnSpcReduction="10000"/>
          </a:bodyPr>
          <a:lstStyle/>
          <a:p>
            <a:pPr marL="0" indent="0">
              <a:buNone/>
            </a:pPr>
            <a:r>
              <a:rPr lang="en-US" dirty="0">
                <a:solidFill>
                  <a:srgbClr val="FF0000"/>
                </a:solidFill>
              </a:rPr>
              <a:t>Recommendation 6: Establish, monitor, and enhance radiometric consistency of space-borne multispectral imagers</a:t>
            </a:r>
          </a:p>
          <a:p>
            <a:r>
              <a:rPr lang="en-US" dirty="0"/>
              <a:t>As new missions like MAIA come along with information not attained thus far, there is a need to develop and explore new ML models.  For example, we have not utilized speciation information as input to ML models</a:t>
            </a:r>
          </a:p>
          <a:p>
            <a:r>
              <a:rPr lang="en-US" dirty="0"/>
              <a:t>Develop gap filling techniques to generate missing AODs and apply ML models to derive PM2.5</a:t>
            </a:r>
          </a:p>
          <a:p>
            <a:r>
              <a:rPr lang="en-US" dirty="0"/>
              <a:t>Coincident satellite observations such as carbon monoxide etc. not from the same satellite sensor measuring AOD can be used as input to ML model to see if PM estimates improve</a:t>
            </a:r>
          </a:p>
          <a:p>
            <a:pPr marL="0" indent="0">
              <a:buNone/>
            </a:pPr>
            <a:endParaRPr lang="en-US" dirty="0"/>
          </a:p>
          <a:p>
            <a:pPr lvl="2">
              <a:buFont typeface="Wingdings" panose="05000000000000000000" pitchFamily="2" charset="2"/>
              <a:buChar char="Ø"/>
            </a:pPr>
            <a:endParaRPr lang="en-US" dirty="0"/>
          </a:p>
        </p:txBody>
      </p:sp>
    </p:spTree>
    <p:extLst>
      <p:ext uri="{BB962C8B-B14F-4D97-AF65-F5344CB8AC3E}">
        <p14:creationId xmlns:p14="http://schemas.microsoft.com/office/powerpoint/2010/main" val="221806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fontScale="92500"/>
          </a:bodyPr>
          <a:lstStyle/>
          <a:p>
            <a:pPr marL="0" indent="0">
              <a:buNone/>
            </a:pPr>
            <a:r>
              <a:rPr lang="en-US" dirty="0">
                <a:solidFill>
                  <a:srgbClr val="FF0000"/>
                </a:solidFill>
              </a:rPr>
              <a:t>Recommendation 7</a:t>
            </a:r>
            <a:r>
              <a:rPr lang="en-US" b="1" dirty="0">
                <a:solidFill>
                  <a:srgbClr val="FF0000"/>
                </a:solidFill>
              </a:rPr>
              <a:t>: </a:t>
            </a:r>
            <a:r>
              <a:rPr lang="en-US" dirty="0">
                <a:solidFill>
                  <a:srgbClr val="FF0000"/>
                </a:solidFill>
              </a:rPr>
              <a:t>Identify satellite data product requirements and observational needs for PM estimation</a:t>
            </a:r>
          </a:p>
          <a:p>
            <a:r>
              <a:rPr lang="en-US" dirty="0">
                <a:solidFill>
                  <a:srgbClr val="252525"/>
                </a:solidFill>
                <a:latin typeface="Times New Roman" panose="02020603050405020304" pitchFamily="18" charset="0"/>
                <a:ea typeface="Calibri" panose="020F0502020204030204" pitchFamily="34" charset="0"/>
              </a:rPr>
              <a:t>Key space agencies should work with their stakeholders and conduct surveys about the specific requirements for PM2.5 estimated from satellites.</a:t>
            </a:r>
          </a:p>
          <a:p>
            <a:pPr lvl="1"/>
            <a:r>
              <a:rPr lang="en-US" dirty="0">
                <a:solidFill>
                  <a:srgbClr val="252525"/>
                </a:solidFill>
                <a:latin typeface="Times New Roman" panose="02020603050405020304" pitchFamily="18" charset="0"/>
                <a:ea typeface="Calibri" panose="020F0502020204030204" pitchFamily="34" charset="0"/>
              </a:rPr>
              <a:t>Present current state of the art methods and discuss merits</a:t>
            </a:r>
          </a:p>
          <a:p>
            <a:pPr lvl="1"/>
            <a:r>
              <a:rPr lang="en-US" dirty="0">
                <a:solidFill>
                  <a:srgbClr val="252525"/>
                </a:solidFill>
                <a:latin typeface="Times New Roman" panose="02020603050405020304" pitchFamily="18" charset="0"/>
                <a:ea typeface="Calibri" panose="020F0502020204030204" pitchFamily="34" charset="0"/>
              </a:rPr>
              <a:t>Probe stakeholders for feedback.  Engage them in discussion related to their specific need vs. what is capable from satellites alone.  Discuss if they have confidence in using satellite based estimates in their daily decision support system</a:t>
            </a:r>
          </a:p>
          <a:p>
            <a:r>
              <a:rPr lang="en-US" dirty="0">
                <a:solidFill>
                  <a:srgbClr val="252525"/>
                </a:solidFill>
                <a:latin typeface="Times New Roman" panose="02020603050405020304" pitchFamily="18" charset="0"/>
                <a:ea typeface="Calibri" panose="020F0502020204030204" pitchFamily="34" charset="0"/>
              </a:rPr>
              <a:t>The newly formed interagency governance board in the US (AIR4US) can help conduct this activity</a:t>
            </a:r>
          </a:p>
          <a:p>
            <a:r>
              <a:rPr lang="en-US" dirty="0">
                <a:solidFill>
                  <a:srgbClr val="252525"/>
                </a:solidFill>
                <a:latin typeface="Times New Roman" panose="02020603050405020304" pitchFamily="18" charset="0"/>
                <a:ea typeface="Calibri" panose="020F0502020204030204" pitchFamily="34" charset="0"/>
              </a:rPr>
              <a:t>Who in Europe and who in Asia will lead this?</a:t>
            </a:r>
          </a:p>
        </p:txBody>
      </p:sp>
    </p:spTree>
    <p:extLst>
      <p:ext uri="{BB962C8B-B14F-4D97-AF65-F5344CB8AC3E}">
        <p14:creationId xmlns:p14="http://schemas.microsoft.com/office/powerpoint/2010/main" val="362150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470004-980F-4EC3-9FCD-96F7318C3987}"/>
              </a:ext>
            </a:extLst>
          </p:cNvPr>
          <p:cNvSpPr>
            <a:spLocks noGrp="1"/>
          </p:cNvSpPr>
          <p:nvPr>
            <p:ph idx="1"/>
          </p:nvPr>
        </p:nvSpPr>
        <p:spPr>
          <a:xfrm>
            <a:off x="838200" y="1253331"/>
            <a:ext cx="10515600" cy="4351338"/>
          </a:xfrm>
        </p:spPr>
        <p:txBody>
          <a:bodyPr>
            <a:normAutofit fontScale="92500" lnSpcReduction="20000"/>
          </a:bodyPr>
          <a:lstStyle/>
          <a:p>
            <a:pPr marL="0" indent="0">
              <a:buNone/>
            </a:pPr>
            <a:r>
              <a:rPr lang="en-US" dirty="0">
                <a:solidFill>
                  <a:srgbClr val="FF0000"/>
                </a:solidFill>
              </a:rPr>
              <a:t>Recommendation 8: Further enhance satellite PM2.5 algorithms using ML models</a:t>
            </a:r>
          </a:p>
          <a:p>
            <a:r>
              <a:rPr lang="en-US" dirty="0"/>
              <a:t>Many publications have come out recently on estimating PM2.5 using satellite data and ML models.  </a:t>
            </a:r>
            <a:r>
              <a:rPr lang="en-US" i="1" dirty="0"/>
              <a:t>Who will contribute to compiling this information for the roadmap?</a:t>
            </a:r>
          </a:p>
          <a:p>
            <a:r>
              <a:rPr lang="en-US" dirty="0"/>
              <a:t>Classify these models into categories and type of satellite information used.  Discuss pros and cons of each and their limitations.  Identify if any can be applied to operational imagers</a:t>
            </a:r>
          </a:p>
          <a:p>
            <a:r>
              <a:rPr lang="en-US" dirty="0"/>
              <a:t>Are there any ML models that use direct L1B data to derive PM2.5.  Can those models be tested for their performance against conventional models (statistical or statistical with ML) to derive PM2.5.</a:t>
            </a:r>
          </a:p>
          <a:p>
            <a:r>
              <a:rPr lang="en-US" dirty="0"/>
              <a:t>How to identify the significance of a certain parameter in improving estimated PM2.5</a:t>
            </a:r>
          </a:p>
          <a:p>
            <a:endParaRPr lang="en-US" dirty="0">
              <a:solidFill>
                <a:srgbClr val="252525"/>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2430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1580</Words>
  <Application>Microsoft Office PowerPoint</Application>
  <PresentationFormat>Widescreen</PresentationFormat>
  <Paragraphs>108</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Courier New</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Shobha Kondragunta</dc:creator>
  <cp:lastModifiedBy>Shobha Kondragunta</cp:lastModifiedBy>
  <cp:revision>31</cp:revision>
  <dcterms:created xsi:type="dcterms:W3CDTF">2024-12-01T16:08:55Z</dcterms:created>
  <dcterms:modified xsi:type="dcterms:W3CDTF">2025-06-06T16:49:21Z</dcterms:modified>
</cp:coreProperties>
</file>