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376" r:id="rId3"/>
    <p:sldId id="374" r:id="rId4"/>
    <p:sldId id="373" r:id="rId5"/>
    <p:sldId id="378" r:id="rId6"/>
    <p:sldId id="379" r:id="rId7"/>
    <p:sldId id="377" r:id="rId8"/>
    <p:sldId id="380" r:id="rId9"/>
    <p:sldId id="387" r:id="rId10"/>
    <p:sldId id="381" r:id="rId11"/>
    <p:sldId id="383" r:id="rId12"/>
    <p:sldId id="384" r:id="rId13"/>
    <p:sldId id="385" r:id="rId14"/>
    <p:sldId id="386" r:id="rId15"/>
    <p:sldId id="388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Radley" panose="020B0604020202020204" charset="0"/>
      <p:regular r:id="rId22"/>
      <p: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gTq2ZTW8S9F+rHlArbCD/rNS2P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21" autoAdjust="0"/>
    <p:restoredTop sz="94630"/>
  </p:normalViewPr>
  <p:slideViewPr>
    <p:cSldViewPr snapToGrid="0">
      <p:cViewPr varScale="1">
        <p:scale>
          <a:sx n="78" d="100"/>
          <a:sy n="78" d="100"/>
        </p:scale>
        <p:origin x="428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43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199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048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4E187-1836-46D4-947E-08330F4BEE9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459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Masked out high reflectant pixels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2038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4b0464ade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4b0464ade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9600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4b0464adeb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g34b0464adeb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It is still on python level.</a:t>
            </a:r>
            <a:endParaRPr/>
          </a:p>
          <a:p>
            <a:pPr marL="228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The white area in hofx but not in filtered obs (e.g., south america) are pixels with hofx reflectance higher than 0.5.</a:t>
            </a:r>
            <a:endParaRPr/>
          </a:p>
        </p:txBody>
      </p:sp>
      <p:sp>
        <p:nvSpPr>
          <p:cNvPr id="80" name="Google Shape;80;g34b0464adeb_0_6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727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3"/>
          <p:cNvSpPr/>
          <p:nvPr/>
        </p:nvSpPr>
        <p:spPr>
          <a:xfrm>
            <a:off x="150" y="0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13" descr="full_disk_ahi_true_color_20150819070000 (1).jpg"/>
          <p:cNvPicPr preferRelativeResize="0"/>
          <p:nvPr/>
        </p:nvPicPr>
        <p:blipFill rotWithShape="1">
          <a:blip r:embed="rId2">
            <a:alphaModFix/>
          </a:blip>
          <a:srcRect r="52910" b="42646"/>
          <a:stretch/>
        </p:blipFill>
        <p:spPr>
          <a:xfrm>
            <a:off x="6025125" y="1344925"/>
            <a:ext cx="3118875" cy="379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3"/>
          <p:cNvSpPr txBox="1">
            <a:spLocks noGrp="1"/>
          </p:cNvSpPr>
          <p:nvPr>
            <p:ph type="ctrTitle"/>
          </p:nvPr>
        </p:nvSpPr>
        <p:spPr>
          <a:xfrm>
            <a:off x="611850" y="1047250"/>
            <a:ext cx="7920300" cy="870300"/>
          </a:xfrm>
          <a:prstGeom prst="rect">
            <a:avLst/>
          </a:prstGeom>
          <a:noFill/>
          <a:ln>
            <a:noFill/>
          </a:ln>
          <a:effectLst>
            <a:outerShdw blurRad="42863" dist="19050" dir="3840000" algn="bl" rotWithShape="0">
              <a:srgbClr val="000000">
                <a:alpha val="89803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None/>
              <a:defRPr sz="3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ubTitle" idx="1"/>
          </p:nvPr>
        </p:nvSpPr>
        <p:spPr>
          <a:xfrm>
            <a:off x="2355750" y="1970858"/>
            <a:ext cx="4432500" cy="11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9" name="Google Shape;19;p13"/>
          <p:cNvGrpSpPr/>
          <p:nvPr/>
        </p:nvGrpSpPr>
        <p:grpSpPr>
          <a:xfrm>
            <a:off x="2529069" y="69239"/>
            <a:ext cx="4085862" cy="1275697"/>
            <a:chOff x="476280" y="1334958"/>
            <a:chExt cx="6919326" cy="2160367"/>
          </a:xfrm>
        </p:grpSpPr>
        <p:sp>
          <p:nvSpPr>
            <p:cNvPr id="20" name="Google Shape;20;p13"/>
            <p:cNvSpPr/>
            <p:nvPr/>
          </p:nvSpPr>
          <p:spPr>
            <a:xfrm>
              <a:off x="496612" y="1897371"/>
              <a:ext cx="900300" cy="9156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0196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" name="Google Shape;21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76280" y="1334958"/>
              <a:ext cx="6919326" cy="21603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Google Shape;22;p13"/>
          <p:cNvSpPr txBox="1">
            <a:spLocks noGrp="1"/>
          </p:cNvSpPr>
          <p:nvPr>
            <p:ph type="body" idx="2"/>
          </p:nvPr>
        </p:nvSpPr>
        <p:spPr>
          <a:xfrm>
            <a:off x="409150" y="2974400"/>
            <a:ext cx="5487600" cy="20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Char char="●"/>
              <a:defRPr sz="1600">
                <a:solidFill>
                  <a:srgbClr val="EFEFEF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200"/>
              <a:buChar char="○"/>
              <a:defRPr sz="1200">
                <a:solidFill>
                  <a:srgbClr val="EFEFEF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200"/>
              <a:buChar char="■"/>
              <a:defRPr sz="1200">
                <a:solidFill>
                  <a:srgbClr val="EFEFEF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200"/>
              <a:buChar char="●"/>
              <a:defRPr sz="1200">
                <a:solidFill>
                  <a:srgbClr val="EFEFEF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200"/>
              <a:buChar char="○"/>
              <a:defRPr sz="1200">
                <a:solidFill>
                  <a:srgbClr val="EFEFEF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200"/>
              <a:buChar char="■"/>
              <a:defRPr sz="1200">
                <a:solidFill>
                  <a:srgbClr val="EFEFEF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200"/>
              <a:buChar char="●"/>
              <a:defRPr sz="1200">
                <a:solidFill>
                  <a:srgbClr val="EFEFEF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200"/>
              <a:buChar char="○"/>
              <a:defRPr sz="1200">
                <a:solidFill>
                  <a:srgbClr val="EFEFEF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EFEFEF"/>
              </a:buClr>
              <a:buSzPts val="1200"/>
              <a:buChar char="■"/>
              <a:defRPr sz="1200">
                <a:solidFill>
                  <a:srgbClr val="EFEFEF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13"/>
          <p:cNvSpPr/>
          <p:nvPr/>
        </p:nvSpPr>
        <p:spPr>
          <a:xfrm rot="10800000">
            <a:off x="5896800" y="1344900"/>
            <a:ext cx="3247200" cy="3798600"/>
          </a:xfrm>
          <a:prstGeom prst="rect">
            <a:avLst/>
          </a:prstGeom>
          <a:gradFill>
            <a:gsLst>
              <a:gs pos="0">
                <a:schemeClr val="dk1"/>
              </a:gs>
              <a:gs pos="16000">
                <a:schemeClr val="dk1"/>
              </a:gs>
              <a:gs pos="87000">
                <a:srgbClr val="FED8A8">
                  <a:alpha val="0"/>
                </a:srgbClr>
              </a:gs>
              <a:gs pos="97000">
                <a:srgbClr val="FED8A8">
                  <a:alpha val="0"/>
                </a:srgbClr>
              </a:gs>
              <a:gs pos="99000">
                <a:srgbClr val="FFE5C5">
                  <a:alpha val="0"/>
                </a:srgbClr>
              </a:gs>
              <a:gs pos="100000">
                <a:srgbClr val="FFE5C5">
                  <a:alpha val="0"/>
                </a:srgbClr>
              </a:gs>
            </a:gsLst>
            <a:lin ang="1499992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8"/>
          <p:cNvSpPr txBox="1">
            <a:spLocks noGrp="1"/>
          </p:cNvSpPr>
          <p:nvPr>
            <p:ph type="title"/>
          </p:nvPr>
        </p:nvSpPr>
        <p:spPr>
          <a:xfrm>
            <a:off x="172675" y="40287"/>
            <a:ext cx="8520600" cy="572700"/>
          </a:xfrm>
          <a:prstGeom prst="rect">
            <a:avLst/>
          </a:prstGeom>
          <a:noFill/>
          <a:ln>
            <a:noFill/>
          </a:ln>
          <a:effectLst>
            <a:outerShdw blurRad="42863" dist="19050" dir="3840000" algn="bl" rotWithShape="0">
              <a:srgbClr val="000000">
                <a:alpha val="8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  <a:effectLst>
            <a:outerShdw blurRad="42863" dist="19050" dir="3840000" algn="bl" rotWithShape="0">
              <a:srgbClr val="000000">
                <a:alpha val="8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0" name="Google Shape;5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  <a:effectLst>
            <a:outerShdw blurRad="42863" dist="19050" dir="3840000" algn="bl" rotWithShape="0">
              <a:srgbClr val="000000">
                <a:alpha val="89803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200"/>
              <a:buNone/>
              <a:defRPr sz="4200"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4" name="Google Shape;54;p2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5" name="Google Shape;55;p2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57758B3-4936-BD81-F5C9-9E93A5546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6350"/>
            <a:ext cx="9144000" cy="838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40594"/>
            <a:ext cx="7886700" cy="3692526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D7CA3F22-0980-BE28-874C-3A094E17EE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4767263"/>
            <a:ext cx="1293423" cy="27432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8343900" y="102393"/>
            <a:ext cx="721847" cy="602065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C29FA41-D73C-E895-5993-A4542188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450" y="54570"/>
            <a:ext cx="6515100" cy="69771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6468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" y="785004"/>
            <a:ext cx="9144000" cy="40593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0" y="4844372"/>
            <a:ext cx="352760" cy="2991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283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293F2-3DF7-CDB2-CA5E-C81237BF3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01" y="102394"/>
            <a:ext cx="7886700" cy="5941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" dist="88900" dir="3600000" algn="tl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03774-8B22-01F3-9BA9-65440D3EB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01" y="901316"/>
            <a:ext cx="8319449" cy="35792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D11BA-C968-A81B-5411-C7F991A70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290C-2EED-014D-8F69-0CB9FCD080B6}" type="datetime1">
              <a:rPr lang="en-US" smtClean="0"/>
              <a:t>6/9/2025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838D4-937D-7D87-6E23-0AF524CB8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F9F52-CCB0-5489-CFFB-C6D00E30B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954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/>
          <p:nvPr/>
        </p:nvSpPr>
        <p:spPr>
          <a:xfrm>
            <a:off x="0" y="-9225"/>
            <a:ext cx="9144000" cy="671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sldNum" idx="12"/>
          </p:nvPr>
        </p:nvSpPr>
        <p:spPr>
          <a:xfrm>
            <a:off x="-1" y="4840299"/>
            <a:ext cx="379563" cy="30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666666"/>
              </a:solidFill>
            </a:endParaRPr>
          </a:p>
        </p:txBody>
      </p:sp>
      <p:pic>
        <p:nvPicPr>
          <p:cNvPr id="9" name="Google Shape;9;p1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45000" y="-9225"/>
            <a:ext cx="6854000" cy="6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2"/>
          <p:cNvSpPr/>
          <p:nvPr/>
        </p:nvSpPr>
        <p:spPr>
          <a:xfrm>
            <a:off x="0" y="-9225"/>
            <a:ext cx="9144000" cy="671700"/>
          </a:xfrm>
          <a:prstGeom prst="rect">
            <a:avLst/>
          </a:prstGeom>
          <a:solidFill>
            <a:srgbClr val="000000">
              <a:alpha val="21568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2"/>
          <p:cNvSpPr txBox="1">
            <a:spLocks noGrp="1"/>
          </p:cNvSpPr>
          <p:nvPr>
            <p:ph type="title"/>
          </p:nvPr>
        </p:nvSpPr>
        <p:spPr>
          <a:xfrm>
            <a:off x="172675" y="40287"/>
            <a:ext cx="8520600" cy="572700"/>
          </a:xfrm>
          <a:prstGeom prst="rect">
            <a:avLst/>
          </a:prstGeom>
          <a:noFill/>
          <a:ln>
            <a:noFill/>
          </a:ln>
          <a:effectLst>
            <a:outerShdw blurRad="42863" dist="19050" dir="3840000" algn="bl" rotWithShape="0">
              <a:srgbClr val="000000">
                <a:alpha val="8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" name="Google Shape;12;p12" descr="Picture 1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180374" y="40276"/>
            <a:ext cx="840775" cy="840775"/>
          </a:xfrm>
          <a:prstGeom prst="rect">
            <a:avLst/>
          </a:prstGeom>
          <a:noFill/>
          <a:ln>
            <a:noFill/>
          </a:ln>
          <a:effectLst>
            <a:outerShdw blurRad="50800" dist="38100" dir="2280000" rotWithShape="0">
              <a:srgbClr val="000000">
                <a:alpha val="40000"/>
              </a:srgbClr>
            </a:outerShdw>
          </a:effec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60" r:id="rId7"/>
    <p:sldLayoutId id="2147483662" r:id="rId8"/>
    <p:sldLayoutId id="2147483663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"/>
          <p:cNvSpPr txBox="1">
            <a:spLocks noGrp="1"/>
          </p:cNvSpPr>
          <p:nvPr>
            <p:ph type="ctrTitle"/>
          </p:nvPr>
        </p:nvSpPr>
        <p:spPr>
          <a:xfrm>
            <a:off x="109297" y="1421777"/>
            <a:ext cx="8600638" cy="1096544"/>
          </a:xfrm>
          <a:prstGeom prst="rect">
            <a:avLst/>
          </a:prstGeom>
          <a:noFill/>
          <a:ln>
            <a:noFill/>
          </a:ln>
          <a:effectLst>
            <a:outerShdw blurRad="42863" dist="19050" dir="3840000" algn="bl" rotWithShape="0">
              <a:srgbClr val="000000">
                <a:alpha val="89803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</a:pP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Aerosol Data Assimilation </a:t>
            </a:r>
            <a:b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Activities at JCSDA</a:t>
            </a: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84;g2e514840e9b_0_54"/>
          <p:cNvSpPr txBox="1">
            <a:spLocks noGrp="1"/>
          </p:cNvSpPr>
          <p:nvPr>
            <p:ph type="subTitle" idx="1"/>
          </p:nvPr>
        </p:nvSpPr>
        <p:spPr>
          <a:xfrm>
            <a:off x="109297" y="4009537"/>
            <a:ext cx="5691000" cy="13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lnSpc>
                <a:spcPct val="80000"/>
              </a:lnSpc>
              <a:spcBef>
                <a:spcPts val="400"/>
              </a:spcBef>
              <a:buClr>
                <a:srgbClr val="888888"/>
              </a:buClr>
              <a:buSzPts val="1520"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Jerome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Barré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, Maryam </a:t>
            </a:r>
            <a:r>
              <a:rPr lang="en-US" sz="16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Abdi-</a:t>
            </a:r>
            <a:r>
              <a:rPr lang="en-US" sz="16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Oskouei</a:t>
            </a:r>
            <a:r>
              <a:rPr lang="en-US" sz="16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600" dirty="0" smtClean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Sarah </a:t>
            </a:r>
            <a:r>
              <a:rPr lang="en-US" sz="16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Lu, Shih-Wei Wei</a:t>
            </a:r>
            <a:endParaRPr sz="1600" dirty="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20"/>
              <a:buNone/>
            </a:pPr>
            <a:r>
              <a:rPr lang="en-US" sz="16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Joint Center for Satellite Data Assimilation (JCSDA), Boulder CO</a:t>
            </a:r>
            <a:endParaRPr sz="1600" dirty="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20"/>
              <a:buNone/>
            </a:pPr>
            <a:endParaRPr sz="1600" dirty="0">
              <a:solidFill>
                <a:schemeClr val="lt2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20"/>
              <a:buNone/>
            </a:pPr>
            <a:endParaRPr sz="1600" b="1" dirty="0">
              <a:solidFill>
                <a:srgbClr val="BCBCBC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20"/>
              <a:buNone/>
            </a:pPr>
            <a:endParaRPr dirty="0"/>
          </a:p>
          <a:p>
            <a:pPr marL="0" lvl="0" indent="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20"/>
              <a:buNone/>
            </a:pPr>
            <a:endParaRPr sz="2020" dirty="0"/>
          </a:p>
          <a:p>
            <a:pPr marL="0" lvl="0" indent="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20"/>
              <a:buNone/>
            </a:pPr>
            <a:endParaRPr sz="202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141BDA6-22F9-8CD4-3E3D-85C5434C8944}"/>
              </a:ext>
            </a:extLst>
          </p:cNvPr>
          <p:cNvSpPr txBox="1">
            <a:spLocks/>
          </p:cNvSpPr>
          <p:nvPr/>
        </p:nvSpPr>
        <p:spPr>
          <a:xfrm>
            <a:off x="0" y="89788"/>
            <a:ext cx="10515600" cy="792176"/>
          </a:xfrm>
          <a:prstGeom prst="rect">
            <a:avLst/>
          </a:prstGeom>
          <a:noFill/>
          <a:ln>
            <a:noFill/>
          </a:ln>
          <a:effectLst>
            <a:outerShdw blurRad="42863" dist="19050" dir="3840000" algn="bl" rotWithShape="0">
              <a:srgbClr val="000000">
                <a:alpha val="89803"/>
              </a:srgbClr>
            </a:outerShdw>
          </a:effectLst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Visible Level 1b Aerosol DA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048C91EC-D468-9FCB-C72A-CB03C8794471}"/>
              </a:ext>
            </a:extLst>
          </p:cNvPr>
          <p:cNvSpPr txBox="1">
            <a:spLocks/>
          </p:cNvSpPr>
          <p:nvPr/>
        </p:nvSpPr>
        <p:spPr>
          <a:xfrm>
            <a:off x="176380" y="995085"/>
            <a:ext cx="8717872" cy="2115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attempt to assimilate the reflectance at the top of the atmosphere (TOA) from NOAA-20 VIIRS </a:t>
            </a:r>
            <a:endParaRPr lang="en-US" sz="18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VIIRS has 11 reflective channels in moderate band (~750 m).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03" y="2401814"/>
            <a:ext cx="7193903" cy="232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1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atellite view of the earth&#10;&#10;Description automatically generated">
            <a:extLst>
              <a:ext uri="{FF2B5EF4-FFF2-40B4-BE49-F238E27FC236}">
                <a16:creationId xmlns:a16="http://schemas.microsoft.com/office/drawing/2014/main" id="{12DEE30C-07CF-C092-8385-F9BD4BD088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01316"/>
            <a:ext cx="4066794" cy="41113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47FD851-21EB-EFE0-6F5F-97F8E8BEA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Visible Level 1b Aerosol DA</a:t>
            </a:r>
            <a:endParaRPr lang="en-US" sz="24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5C844-F8EB-1EA6-63C8-361453C80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901316"/>
            <a:ext cx="4491002" cy="3579277"/>
          </a:xfrm>
        </p:spPr>
        <p:txBody>
          <a:bodyPr>
            <a:noAutofit/>
          </a:bodyPr>
          <a:lstStyle/>
          <a:p>
            <a:pPr marL="341313" indent="-227013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Case: 18Z (±3 hours) August 23, 2021 </a:t>
            </a:r>
          </a:p>
          <a:p>
            <a:pPr marL="341313" indent="-227013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Background: C96 GEFS-Aerosols (~100 km)</a:t>
            </a:r>
          </a:p>
          <a:p>
            <a:pPr marL="341313" indent="-227013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Assimilated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observation: TOA reflectance at Channel 4 (0.545 – 0.565 um) of VIIRS NOAA-20</a:t>
            </a:r>
          </a:p>
          <a:p>
            <a:pPr marL="341313" indent="-227013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Operator: Community Radiative Transfer Model (CRTM)</a:t>
            </a:r>
          </a:p>
          <a:p>
            <a:pPr marL="341313" indent="-227013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Quality control: none</a:t>
            </a:r>
          </a:p>
          <a:p>
            <a:pPr marL="341313" indent="-227013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Thinning: ~75 km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70F2D6-C839-6F42-FAE5-ACFE16AB2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E6C25-C77E-48A0-B753-9A0E25113651}" type="slidenum">
              <a:rPr lang="en-US" noProof="0" smtClean="0"/>
              <a:t>11</a:t>
            </a:fld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036421-E91C-797B-6D52-832CA34ABDE7}"/>
              </a:ext>
            </a:extLst>
          </p:cNvPr>
          <p:cNvSpPr txBox="1"/>
          <p:nvPr/>
        </p:nvSpPr>
        <p:spPr>
          <a:xfrm>
            <a:off x="7019455" y="4735627"/>
            <a:ext cx="1624472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@NASA </a:t>
            </a:r>
            <a:r>
              <a:rPr lang="en-US" sz="1050" dirty="0" err="1"/>
              <a:t>WorldView</a:t>
            </a:r>
            <a:endParaRPr lang="en-US" sz="105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2E30A8B-E5CD-C142-1C98-109E07BA4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4FF61-824A-A745-B5B4-27C2055D6DD2}" type="datetime1">
              <a:rPr lang="en-US" smtClean="0"/>
              <a:t>6/9/2025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75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176380" y="65106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r>
              <a:rPr lang="en-US" sz="2400" noProof="0" dirty="0">
                <a:latin typeface="Calibri" panose="020F0502020204030204" pitchFamily="34" charset="0"/>
                <a:cs typeface="Calibri" panose="020F0502020204030204" pitchFamily="34" charset="0"/>
              </a:rPr>
              <a:t>Aerosol L1 DA with VIIRS Channel 4 (~550 nm) </a:t>
            </a:r>
          </a:p>
        </p:txBody>
      </p:sp>
      <p:sp>
        <p:nvSpPr>
          <p:cNvPr id="61" name="Google Shape;61;p14"/>
          <p:cNvSpPr txBox="1"/>
          <p:nvPr/>
        </p:nvSpPr>
        <p:spPr>
          <a:xfrm>
            <a:off x="0" y="4224843"/>
            <a:ext cx="5567400" cy="9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341313" indent="-214313">
              <a:spcBef>
                <a:spcPts val="300"/>
              </a:spcBef>
              <a:buSzPts val="1600"/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Overestimation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of clouds in the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hofx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2" name="Google Shape;62;p14" descr="A satellite view of the earth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879" y="1035126"/>
            <a:ext cx="2706264" cy="2735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4">
            <a:alphaModFix/>
          </a:blip>
          <a:srcRect t="12169" b="10664"/>
          <a:stretch/>
        </p:blipFill>
        <p:spPr>
          <a:xfrm>
            <a:off x="2892144" y="906166"/>
            <a:ext cx="3323723" cy="3151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5">
            <a:alphaModFix/>
          </a:blip>
          <a:srcRect t="10871" b="10580"/>
          <a:stretch/>
        </p:blipFill>
        <p:spPr>
          <a:xfrm>
            <a:off x="5712350" y="842069"/>
            <a:ext cx="3319674" cy="320112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6089393" y="3083642"/>
            <a:ext cx="7047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600" b="1" dirty="0" err="1">
                <a:solidFill>
                  <a:schemeClr val="dk2"/>
                </a:solidFill>
              </a:rPr>
              <a:t>HofX</a:t>
            </a:r>
            <a:endParaRPr lang="en-US" sz="1600" b="1" dirty="0">
              <a:solidFill>
                <a:schemeClr val="dk2"/>
              </a:solidFill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3254818" y="3083642"/>
            <a:ext cx="7047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600" b="1" dirty="0" err="1">
                <a:solidFill>
                  <a:schemeClr val="dk2"/>
                </a:solidFill>
              </a:rPr>
              <a:t>Obs</a:t>
            </a:r>
            <a:endParaRPr lang="en-US" sz="1600" b="1" dirty="0">
              <a:solidFill>
                <a:schemeClr val="dk2"/>
              </a:solidFill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4048108" y="4121403"/>
            <a:ext cx="4335517" cy="592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Pixels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with ch.4 reflectance lower than 0.5 and passed DT-Ocean cloud checks are plotted.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50F3F3-2B73-274E-6058-C5F333005E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472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r>
              <a:rPr lang="en-US" sz="2400" noProof="0" dirty="0">
                <a:latin typeface="Calibri" panose="020F0502020204030204" pitchFamily="34" charset="0"/>
                <a:cs typeface="Calibri" panose="020F0502020204030204" pitchFamily="34" charset="0"/>
              </a:rPr>
              <a:t>Analysis increments at 850 </a:t>
            </a:r>
            <a:r>
              <a:rPr lang="en-US" sz="2400" noProof="0" dirty="0" err="1">
                <a:latin typeface="Calibri" panose="020F0502020204030204" pitchFamily="34" charset="0"/>
                <a:cs typeface="Calibri" panose="020F0502020204030204" pitchFamily="34" charset="0"/>
              </a:rPr>
              <a:t>hPa</a:t>
            </a:r>
            <a:endParaRPr lang="en-US" sz="24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Google Shape;73;p15"/>
          <p:cNvSpPr txBox="1">
            <a:spLocks noGrp="1"/>
          </p:cNvSpPr>
          <p:nvPr>
            <p:ph idx="1"/>
          </p:nvPr>
        </p:nvSpPr>
        <p:spPr>
          <a:xfrm>
            <a:off x="189780" y="911469"/>
            <a:ext cx="8319449" cy="143746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increments in the right place indicates that GEFS-Aerosols is able to capture major events.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reduction of BC and increase of OC are attributed to the positive OMB (</a:t>
            </a:r>
            <a:r>
              <a:rPr lang="en-US" noProof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</a:t>
            </a:r>
            <a:r>
              <a:rPr lang="en-US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brighter) over South America.</a:t>
            </a:r>
          </a:p>
        </p:txBody>
      </p:sp>
      <p:pic>
        <p:nvPicPr>
          <p:cNvPr id="74" name="Google Shape;74;p15" descr="A map of the world&#10;&#10;Description automatically generated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10274" r="7332"/>
          <a:stretch/>
        </p:blipFill>
        <p:spPr>
          <a:xfrm>
            <a:off x="6237820" y="2571750"/>
            <a:ext cx="2743200" cy="1967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 descr="A map of the world&#10;&#10;Description automatically generated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571751"/>
            <a:ext cx="3086100" cy="1823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r="5562"/>
          <a:stretch/>
        </p:blipFill>
        <p:spPr>
          <a:xfrm>
            <a:off x="3002984" y="2571751"/>
            <a:ext cx="3086100" cy="19310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6F1E00-16DC-A05C-A52B-639217F3D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1D8B4-5E70-7E46-B777-E20AC9AF27C3}" type="datetime1">
              <a:rPr lang="en-US" smtClean="0"/>
              <a:t>6/9/2025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1860F4-00CB-A364-883A-F9F1410F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F32C39-59FE-E191-5A42-6B6AB9B302DF}"/>
              </a:ext>
            </a:extLst>
          </p:cNvPr>
          <p:cNvSpPr txBox="1"/>
          <p:nvPr/>
        </p:nvSpPr>
        <p:spPr>
          <a:xfrm>
            <a:off x="1104221" y="4364257"/>
            <a:ext cx="9119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OCPHOBIC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318FC-C2FC-E884-2515-B7585AA07EEC}"/>
              </a:ext>
            </a:extLst>
          </p:cNvPr>
          <p:cNvSpPr txBox="1"/>
          <p:nvPr/>
        </p:nvSpPr>
        <p:spPr>
          <a:xfrm>
            <a:off x="4190321" y="4395359"/>
            <a:ext cx="9119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BCPHOBIC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A34460-793A-2B01-2AB9-EF157477AC52}"/>
              </a:ext>
            </a:extLst>
          </p:cNvPr>
          <p:cNvSpPr txBox="1"/>
          <p:nvPr/>
        </p:nvSpPr>
        <p:spPr>
          <a:xfrm>
            <a:off x="7239139" y="4400645"/>
            <a:ext cx="7405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DUST3</a:t>
            </a:r>
          </a:p>
        </p:txBody>
      </p:sp>
    </p:spTree>
    <p:extLst>
      <p:ext uri="{BB962C8B-B14F-4D97-AF65-F5344CB8AC3E}">
        <p14:creationId xmlns:p14="http://schemas.microsoft.com/office/powerpoint/2010/main" val="228128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r>
              <a:rPr lang="en-US" sz="2400" noProof="0" dirty="0">
                <a:latin typeface="Calibri" panose="020F0502020204030204" pitchFamily="34" charset="0"/>
                <a:cs typeface="Calibri" panose="020F0502020204030204" pitchFamily="34" charset="0"/>
              </a:rPr>
              <a:t>Aerosol L1 DA - Ongoing activities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9C338D-B2CD-054E-1EBC-F120D522C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9264"/>
            <a:ext cx="9019309" cy="127199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5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</a:t>
            </a:r>
            <a:r>
              <a:rPr lang="en-US" sz="15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Filtering based on Dark Target retrieval algorithm.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Remove thick cloud: M3 &gt; 0.4 | Cirrus cloud: M9 &gt; 0.03, 0.005 ≤ M9 ≤ 0.3 and M9/M8&gt;0.3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Remove </a:t>
            </a:r>
            <a:r>
              <a:rPr lang="en-US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sunglint</a:t>
            </a:r>
            <a:r>
              <a:rPr lang="en-U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affected pixels: glint angle ≤ 40 deg | Remove solar zenith angle larger than </a:t>
            </a:r>
            <a:r>
              <a:rPr lang="en-US" sz="15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84</a:t>
            </a:r>
            <a:endParaRPr lang="en-US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 rotWithShape="1">
          <a:blip r:embed="rId3">
            <a:alphaModFix/>
          </a:blip>
          <a:srcRect t="20629" b="15222"/>
          <a:stretch/>
        </p:blipFill>
        <p:spPr>
          <a:xfrm>
            <a:off x="398502" y="2280182"/>
            <a:ext cx="3129824" cy="242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 rotWithShape="1">
          <a:blip r:embed="rId4">
            <a:alphaModFix/>
          </a:blip>
          <a:srcRect t="20629" b="15222"/>
          <a:stretch/>
        </p:blipFill>
        <p:spPr>
          <a:xfrm>
            <a:off x="3047502" y="2280182"/>
            <a:ext cx="3129798" cy="242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 rotWithShape="1">
          <a:blip r:embed="rId5">
            <a:alphaModFix/>
          </a:blip>
          <a:srcRect t="16616" b="15226"/>
          <a:stretch/>
        </p:blipFill>
        <p:spPr>
          <a:xfrm>
            <a:off x="5710707" y="2128633"/>
            <a:ext cx="3129820" cy="257585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6772663" y="1961258"/>
            <a:ext cx="1005900" cy="31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HofX</a:t>
            </a:r>
            <a:endParaRPr 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3640951" y="1961258"/>
            <a:ext cx="1616700" cy="31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Filtered </a:t>
            </a:r>
            <a:r>
              <a:rPr lang="en-US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</a:t>
            </a:r>
            <a:endParaRPr 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1155063" y="1961258"/>
            <a:ext cx="1616700" cy="31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Original </a:t>
            </a:r>
            <a:r>
              <a:rPr lang="en-US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</a:t>
            </a:r>
            <a:endParaRPr 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195901" y="1983908"/>
            <a:ext cx="752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Ch. 4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706E0-880B-A621-94A6-B3C96301F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87DB-6EE6-0F4A-A651-4C32DE91454C}" type="datetime1">
              <a:rPr lang="en-US" smtClean="0"/>
              <a:t>6/9/2025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D9A8ED-CCB9-0F8F-2441-EB0054C44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41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5" name="Google Shape;312;p25"/>
          <p:cNvSpPr txBox="1">
            <a:spLocks noGrp="1"/>
          </p:cNvSpPr>
          <p:nvPr>
            <p:ph type="title"/>
          </p:nvPr>
        </p:nvSpPr>
        <p:spPr>
          <a:xfrm>
            <a:off x="91440" y="24938"/>
            <a:ext cx="8520600" cy="572700"/>
          </a:xfrm>
          <a:prstGeom prst="rect">
            <a:avLst/>
          </a:prstGeom>
          <a:noFill/>
          <a:ln>
            <a:noFill/>
          </a:ln>
          <a:effectLst>
            <a:outerShdw blurRad="42863" dist="19050" dir="3840000" algn="bl" rotWithShape="0">
              <a:srgbClr val="000000">
                <a:alpha val="89411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2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Concluding Remarks</a:t>
            </a:r>
            <a:endParaRPr sz="2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13;p25"/>
          <p:cNvSpPr txBox="1"/>
          <p:nvPr/>
        </p:nvSpPr>
        <p:spPr>
          <a:xfrm>
            <a:off x="0" y="870296"/>
            <a:ext cx="8615649" cy="264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JCSDA is continuously working on expanding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JEDI code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capabilities.</a:t>
            </a:r>
          </a:p>
          <a:p>
            <a: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▪"/>
            </a:pP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atmospheric composition team is focusing the aerosol, trace gas and GHG DA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capabilities</a:t>
            </a:r>
          </a:p>
          <a:p>
            <a: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▪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aerosol DA development, the team is introducing new AOD observations (e.g., PACE) and developing the capability to assimilate L1b TOA reflectance and </a:t>
            </a:r>
            <a:r>
              <a:rPr lang="en-US" sz="2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attenudated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backscatter profiles</a:t>
            </a:r>
            <a:endParaRPr lang="en-US" sz="20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▪"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371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6" name="Google Shape;89;g2e514840e9b_0_5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42863" dist="19050" dir="3840000" algn="bl" rotWithShape="0">
              <a:srgbClr val="000000">
                <a:alpha val="8941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Acknowledgement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91;g2e514840e9b_0_59"/>
          <p:cNvSpPr txBox="1"/>
          <p:nvPr/>
        </p:nvSpPr>
        <p:spPr>
          <a:xfrm>
            <a:off x="302988" y="1179714"/>
            <a:ext cx="8615700" cy="343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JCSDA core tem</a:t>
            </a:r>
            <a:endParaRPr dirty="0"/>
          </a:p>
          <a:p>
            <a:pPr marL="111125" marR="0" lvl="0" indent="0" algn="l" rtl="0"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Cheng Dang, Fabio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Diniz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Clementine Gas, Francois Hebert, Stephen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Herbener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Benjamin Johnson, Eric J.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Lingerfelt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Patrick Nichols, Benjamin Ruston, Christian Sampson, Anna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Shlyaeva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Yannick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Trémolet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Thomas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Auligné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JCSDA collaborators</a:t>
            </a:r>
            <a:endParaRPr dirty="0"/>
          </a:p>
          <a:p>
            <a:pPr marL="111125" marR="0" lvl="0" indent="0" algn="l" rtl="0">
              <a:spcAft>
                <a:spcPts val="0"/>
              </a:spcAft>
              <a:buNone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Virginie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Buchard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Christoph Keller, Ricardo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Tolding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(NASA/GMAO) </a:t>
            </a:r>
            <a:endParaRPr dirty="0"/>
          </a:p>
          <a:p>
            <a:pPr marL="111125" marR="0" lvl="0" indent="0" algn="l" rtl="0"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Cory Martin, Andrew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Tangborn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Hyundeok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Choi, Y. Wang (NOAA/NCEP)</a:t>
            </a:r>
            <a:endParaRPr dirty="0"/>
          </a:p>
          <a:p>
            <a:pPr marL="111125" marR="0" lvl="0" indent="0" algn="l" rtl="0">
              <a:spcAft>
                <a:spcPts val="0"/>
              </a:spcAft>
              <a:buNone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Hongli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Wang, Bo Huang,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Mariusz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Pagowski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(NOAA/OAR)</a:t>
            </a:r>
            <a:endParaRPr dirty="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35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480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5" name="Google Shape;97;p7"/>
          <p:cNvSpPr txBox="1">
            <a:spLocks/>
          </p:cNvSpPr>
          <p:nvPr/>
        </p:nvSpPr>
        <p:spPr>
          <a:xfrm>
            <a:off x="0" y="1"/>
            <a:ext cx="7771200" cy="716436"/>
          </a:xfrm>
          <a:prstGeom prst="rect">
            <a:avLst/>
          </a:prstGeom>
          <a:noFill/>
          <a:ln>
            <a:noFill/>
          </a:ln>
          <a:effectLst>
            <a:outerShdw blurRad="42863" dist="19050" dir="3840000" algn="bl" rotWithShape="0">
              <a:srgbClr val="000000">
                <a:alpha val="8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4400"/>
              <a:buFont typeface="Calibri"/>
              <a:buNone/>
            </a:pPr>
            <a:r>
              <a:rPr lang="en-US" sz="2000" smtClean="0">
                <a:latin typeface="Calibri"/>
                <a:ea typeface="Calibri"/>
                <a:cs typeface="Calibri"/>
                <a:sym typeface="Calibri"/>
              </a:rPr>
              <a:t>Joint Effort for Data Assimilation Integration (JEDI) </a:t>
            </a:r>
            <a:br>
              <a:rPr lang="en-US" sz="200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smtClean="0">
                <a:latin typeface="Calibri"/>
                <a:ea typeface="Calibri"/>
                <a:cs typeface="Calibri"/>
                <a:sym typeface="Calibri"/>
              </a:rPr>
              <a:t>A unified data assimilation framework for Earth system prediction </a:t>
            </a:r>
            <a:endParaRPr lang="en-US"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96;p7"/>
          <p:cNvSpPr txBox="1">
            <a:spLocks/>
          </p:cNvSpPr>
          <p:nvPr/>
        </p:nvSpPr>
        <p:spPr>
          <a:xfrm>
            <a:off x="8693275" y="4840299"/>
            <a:ext cx="450725" cy="30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Google Shape;105;p18"/>
          <p:cNvSpPr/>
          <p:nvPr/>
        </p:nvSpPr>
        <p:spPr>
          <a:xfrm>
            <a:off x="1590032" y="1766422"/>
            <a:ext cx="5212511" cy="3158468"/>
          </a:xfrm>
          <a:prstGeom prst="flowChartAlternateProcess">
            <a:avLst/>
          </a:prstGeom>
          <a:solidFill>
            <a:srgbClr val="F2F2F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06;p18"/>
          <p:cNvSpPr txBox="1"/>
          <p:nvPr/>
        </p:nvSpPr>
        <p:spPr>
          <a:xfrm>
            <a:off x="4272663" y="1796034"/>
            <a:ext cx="2445463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SKYLAB TESTBED 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107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32455" y="889697"/>
            <a:ext cx="2086086" cy="4253803"/>
          </a:xfrm>
          <a:prstGeom prst="rect">
            <a:avLst/>
          </a:prstGeom>
          <a:noFill/>
          <a:ln w="9525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Google Shape;108;p18"/>
          <p:cNvSpPr/>
          <p:nvPr/>
        </p:nvSpPr>
        <p:spPr>
          <a:xfrm>
            <a:off x="1911946" y="1235059"/>
            <a:ext cx="5245616" cy="368397"/>
          </a:xfrm>
          <a:prstGeom prst="chevron">
            <a:avLst>
              <a:gd name="adj" fmla="val 34479"/>
            </a:avLst>
          </a:prstGeom>
          <a:gradFill>
            <a:gsLst>
              <a:gs pos="0">
                <a:srgbClr val="366092"/>
              </a:gs>
              <a:gs pos="14000">
                <a:srgbClr val="93B3D7"/>
              </a:gs>
              <a:gs pos="100000">
                <a:srgbClr val="FBD4B4"/>
              </a:gs>
            </a:gsLst>
            <a:lin ang="10800000" scaled="0"/>
          </a:gra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Ingest		   Use		   Evaluate</a:t>
            </a:r>
            <a:endParaRPr sz="135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09;p18" descr="Satelli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785" y="1098238"/>
            <a:ext cx="504278" cy="504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11" y="1189181"/>
            <a:ext cx="455739" cy="455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11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93375" y="1122508"/>
            <a:ext cx="455739" cy="455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12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4060" y="4255093"/>
            <a:ext cx="396514" cy="39651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13;p18"/>
          <p:cNvSpPr txBox="1"/>
          <p:nvPr/>
        </p:nvSpPr>
        <p:spPr>
          <a:xfrm>
            <a:off x="4817483" y="4608484"/>
            <a:ext cx="396450" cy="192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Code</a:t>
            </a:r>
            <a:endParaRPr sz="800" b="0" i="0" u="none" strike="noStrike" cap="none">
              <a:solidFill>
                <a:srgbClr val="000000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  <p:pic>
        <p:nvPicPr>
          <p:cNvPr id="16" name="Google Shape;114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55998" y="3135669"/>
            <a:ext cx="564262" cy="564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15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13626" y="2061069"/>
            <a:ext cx="433031" cy="43303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16;p18"/>
          <p:cNvSpPr txBox="1"/>
          <p:nvPr/>
        </p:nvSpPr>
        <p:spPr>
          <a:xfrm>
            <a:off x="6102067" y="2494100"/>
            <a:ext cx="763206" cy="192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Diagnostics</a:t>
            </a:r>
            <a:endParaRPr sz="800" b="0" i="0" u="none" strike="noStrike" cap="none" dirty="0">
              <a:solidFill>
                <a:srgbClr val="000000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  <p:cxnSp>
        <p:nvCxnSpPr>
          <p:cNvPr id="19" name="Google Shape;117;p18"/>
          <p:cNvCxnSpPr/>
          <p:nvPr/>
        </p:nvCxnSpPr>
        <p:spPr>
          <a:xfrm>
            <a:off x="4628820" y="2881288"/>
            <a:ext cx="0" cy="238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0" name="Google Shape;118;p18"/>
          <p:cNvCxnSpPr/>
          <p:nvPr/>
        </p:nvCxnSpPr>
        <p:spPr>
          <a:xfrm rot="10800000">
            <a:off x="4651295" y="4224848"/>
            <a:ext cx="0" cy="21802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21" name="Google Shape;119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76139" y="3237599"/>
            <a:ext cx="271763" cy="27176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20;p18"/>
          <p:cNvSpPr txBox="1"/>
          <p:nvPr/>
        </p:nvSpPr>
        <p:spPr>
          <a:xfrm>
            <a:off x="6213614" y="3533479"/>
            <a:ext cx="388575" cy="192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Agile </a:t>
            </a:r>
            <a:endParaRPr sz="800" b="0" i="0" u="none" strike="noStrike" cap="none">
              <a:solidFill>
                <a:srgbClr val="000000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  <p:cxnSp>
        <p:nvCxnSpPr>
          <p:cNvPr id="23" name="Google Shape;121;p18"/>
          <p:cNvCxnSpPr/>
          <p:nvPr/>
        </p:nvCxnSpPr>
        <p:spPr>
          <a:xfrm flipH="1">
            <a:off x="5255303" y="3692805"/>
            <a:ext cx="1152600" cy="760500"/>
          </a:xfrm>
          <a:prstGeom prst="bentConnector3">
            <a:avLst>
              <a:gd name="adj1" fmla="val -435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4" name="Google Shape;122;p18"/>
          <p:cNvSpPr txBox="1"/>
          <p:nvPr/>
        </p:nvSpPr>
        <p:spPr>
          <a:xfrm>
            <a:off x="4138835" y="4609293"/>
            <a:ext cx="433125" cy="192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Config</a:t>
            </a:r>
            <a:endParaRPr sz="800" b="0" i="0" u="none" strike="noStrike" cap="none">
              <a:solidFill>
                <a:srgbClr val="000000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  <p:sp>
        <p:nvSpPr>
          <p:cNvPr id="25" name="Google Shape;123;p18"/>
          <p:cNvSpPr txBox="1"/>
          <p:nvPr/>
        </p:nvSpPr>
        <p:spPr>
          <a:xfrm>
            <a:off x="3843950" y="3709091"/>
            <a:ext cx="1814448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Experiment Workflow</a:t>
            </a:r>
            <a:br>
              <a:rPr lang="en-US" sz="800" b="0" i="0" u="none" strike="noStrike" cap="none" dirty="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</a:br>
            <a:r>
              <a:rPr lang="en-US" sz="800" b="0" i="0" u="none" strike="noStrike" cap="none" dirty="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and Orchestration Kit</a:t>
            </a:r>
            <a:br>
              <a:rPr lang="en-US" sz="800" b="0" i="0" u="none" strike="noStrike" cap="none" dirty="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</a:br>
            <a:r>
              <a:rPr lang="en-US" sz="800" b="0" i="0" u="none" strike="noStrike" cap="none" dirty="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(EWOK)</a:t>
            </a:r>
            <a:endParaRPr sz="800" b="0" i="0" u="none" strike="noStrike" cap="none" dirty="0">
              <a:solidFill>
                <a:srgbClr val="000000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  <p:sp>
        <p:nvSpPr>
          <p:cNvPr id="26" name="Google Shape;124;p18"/>
          <p:cNvSpPr txBox="1"/>
          <p:nvPr/>
        </p:nvSpPr>
        <p:spPr>
          <a:xfrm>
            <a:off x="3912528" y="2499820"/>
            <a:ext cx="1677292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Research Repository</a:t>
            </a:r>
            <a:br>
              <a:rPr lang="en-US" sz="800" b="0" i="0" u="none" strike="noStrike" cap="none" dirty="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</a:br>
            <a:r>
              <a:rPr lang="en-US" sz="800" b="0" i="0" u="none" strike="noStrike" cap="none" dirty="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for Data and Diagnostics</a:t>
            </a:r>
            <a:br>
              <a:rPr lang="en-US" sz="800" b="0" i="0" u="none" strike="noStrike" cap="none" dirty="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</a:br>
            <a:r>
              <a:rPr lang="en-US" sz="800" b="0" i="0" u="none" strike="noStrike" cap="none" dirty="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(R2D2)</a:t>
            </a:r>
            <a:endParaRPr sz="800" b="0" i="0" u="none" strike="noStrike" cap="none" dirty="0">
              <a:solidFill>
                <a:srgbClr val="000000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  <p:pic>
        <p:nvPicPr>
          <p:cNvPr id="27" name="Google Shape;125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128128" y="4225481"/>
            <a:ext cx="455739" cy="45573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26;p18"/>
          <p:cNvSpPr txBox="1"/>
          <p:nvPr/>
        </p:nvSpPr>
        <p:spPr>
          <a:xfrm>
            <a:off x="4553926" y="4416286"/>
            <a:ext cx="257625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endParaRPr sz="13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27;p18"/>
          <p:cNvSpPr txBox="1"/>
          <p:nvPr/>
        </p:nvSpPr>
        <p:spPr>
          <a:xfrm>
            <a:off x="2706339" y="2503679"/>
            <a:ext cx="1188239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Interface for </a:t>
            </a:r>
            <a:endParaRPr sz="800" b="0" i="0" u="none" strike="noStrike" cap="none" dirty="0">
              <a:solidFill>
                <a:srgbClr val="000000"/>
              </a:solidFill>
              <a:latin typeface="Radley"/>
              <a:ea typeface="Radley"/>
              <a:cs typeface="Radley"/>
              <a:sym typeface="Radle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Observation </a:t>
            </a:r>
            <a:endParaRPr sz="800" b="0" i="0" u="none" strike="noStrike" cap="none" dirty="0">
              <a:solidFill>
                <a:srgbClr val="000000"/>
              </a:solidFill>
              <a:latin typeface="Radley"/>
              <a:ea typeface="Radley"/>
              <a:cs typeface="Radley"/>
              <a:sym typeface="Radle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Data Access </a:t>
            </a:r>
            <a:endParaRPr sz="800" b="0" i="0" u="none" strike="noStrike" cap="none" dirty="0">
              <a:solidFill>
                <a:srgbClr val="000000"/>
              </a:solidFill>
              <a:latin typeface="Radley"/>
              <a:ea typeface="Radley"/>
              <a:cs typeface="Radley"/>
              <a:sym typeface="Radle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(IODA)</a:t>
            </a:r>
            <a:endParaRPr sz="800" b="0" i="0" u="none" strike="noStrike" cap="none" dirty="0">
              <a:solidFill>
                <a:srgbClr val="000000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  <p:cxnSp>
        <p:nvCxnSpPr>
          <p:cNvPr id="30" name="Google Shape;128;p18"/>
          <p:cNvCxnSpPr/>
          <p:nvPr/>
        </p:nvCxnSpPr>
        <p:spPr>
          <a:xfrm rot="10800000">
            <a:off x="4694379" y="2891682"/>
            <a:ext cx="0" cy="21802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" name="Google Shape;129;p18"/>
          <p:cNvCxnSpPr/>
          <p:nvPr/>
        </p:nvCxnSpPr>
        <p:spPr>
          <a:xfrm>
            <a:off x="3375031" y="2304447"/>
            <a:ext cx="1005284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2" name="Google Shape;130;p18"/>
          <p:cNvCxnSpPr/>
          <p:nvPr/>
        </p:nvCxnSpPr>
        <p:spPr>
          <a:xfrm>
            <a:off x="4944668" y="2294643"/>
            <a:ext cx="119400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3" name="Google Shape;131;p18"/>
          <p:cNvCxnSpPr/>
          <p:nvPr/>
        </p:nvCxnSpPr>
        <p:spPr>
          <a:xfrm>
            <a:off x="6407902" y="2642292"/>
            <a:ext cx="0" cy="52648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34" name="Google Shape;132;p1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372671" y="1951060"/>
            <a:ext cx="530915" cy="53091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133;p18"/>
          <p:cNvSpPr txBox="1"/>
          <p:nvPr/>
        </p:nvSpPr>
        <p:spPr>
          <a:xfrm>
            <a:off x="799321" y="1683457"/>
            <a:ext cx="727897" cy="18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b="0" i="0" u="none" strike="noStrike" cap="none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Observations</a:t>
            </a:r>
            <a:endParaRPr sz="1350" b="0" i="0" u="none" strike="noStrike" cap="none">
              <a:solidFill>
                <a:srgbClr val="000000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  <p:sp>
        <p:nvSpPr>
          <p:cNvPr id="36" name="Google Shape;134;p18"/>
          <p:cNvSpPr/>
          <p:nvPr/>
        </p:nvSpPr>
        <p:spPr>
          <a:xfrm>
            <a:off x="220205" y="2004124"/>
            <a:ext cx="727897" cy="134042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 w="12700" cap="flat" cmpd="sng">
            <a:solidFill>
              <a:srgbClr val="4472C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3325" tIns="26650" rIns="53325" bIns="26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BUFR Tanks</a:t>
            </a:r>
            <a:endParaRPr sz="825" b="0" i="0" u="none" strike="noStrike" cap="none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35;p18"/>
          <p:cNvSpPr/>
          <p:nvPr/>
        </p:nvSpPr>
        <p:spPr>
          <a:xfrm>
            <a:off x="220205" y="2283305"/>
            <a:ext cx="727897" cy="134042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 w="12700" cap="flat" cmpd="sng">
            <a:solidFill>
              <a:srgbClr val="4472C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3325" tIns="26650" rIns="53325" bIns="26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Data Lake</a:t>
            </a:r>
            <a:endParaRPr sz="825" b="0" i="0" u="none" strike="noStrike" cap="none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136;p18"/>
          <p:cNvSpPr/>
          <p:nvPr/>
        </p:nvSpPr>
        <p:spPr>
          <a:xfrm>
            <a:off x="218009" y="2581321"/>
            <a:ext cx="727897" cy="134042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 w="12700" cap="flat" cmpd="sng">
            <a:solidFill>
              <a:srgbClr val="4472C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3325" tIns="26650" rIns="53325" bIns="26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CDAAC</a:t>
            </a:r>
            <a:endParaRPr sz="825" b="0" i="0" u="none" strike="noStrike" cap="none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137;p18"/>
          <p:cNvSpPr/>
          <p:nvPr/>
        </p:nvSpPr>
        <p:spPr>
          <a:xfrm>
            <a:off x="218466" y="2882557"/>
            <a:ext cx="727897" cy="134042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 w="12700" cap="flat" cmpd="sng">
            <a:solidFill>
              <a:srgbClr val="4472C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3325" tIns="26650" rIns="53325" bIns="26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ODB</a:t>
            </a:r>
            <a:endParaRPr sz="825" b="0" i="0" u="none" strike="noStrike" cap="none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" name="Google Shape;138;p18"/>
          <p:cNvCxnSpPr/>
          <p:nvPr/>
        </p:nvCxnSpPr>
        <p:spPr>
          <a:xfrm>
            <a:off x="1286950" y="2069681"/>
            <a:ext cx="1417575" cy="23149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1" name="Google Shape;139;p18"/>
          <p:cNvSpPr/>
          <p:nvPr/>
        </p:nvSpPr>
        <p:spPr>
          <a:xfrm>
            <a:off x="218009" y="3185776"/>
            <a:ext cx="727897" cy="134042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 w="12700" cap="flat" cmpd="sng">
            <a:solidFill>
              <a:srgbClr val="4472C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3325" tIns="26650" rIns="53325" bIns="26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FTP</a:t>
            </a:r>
            <a:endParaRPr sz="825" b="0" i="0" u="none" strike="noStrike" cap="none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140;p18"/>
          <p:cNvSpPr/>
          <p:nvPr/>
        </p:nvSpPr>
        <p:spPr>
          <a:xfrm>
            <a:off x="218009" y="3487012"/>
            <a:ext cx="727897" cy="134042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 w="12700" cap="flat" cmpd="sng">
            <a:solidFill>
              <a:srgbClr val="4472C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3325" tIns="26650" rIns="53325" bIns="26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LDM</a:t>
            </a:r>
            <a:endParaRPr sz="825" b="0" i="0" u="none" strike="noStrike" cap="none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" name="Google Shape;141;p18"/>
          <p:cNvCxnSpPr/>
          <p:nvPr/>
        </p:nvCxnSpPr>
        <p:spPr>
          <a:xfrm rot="10800000" flipH="1">
            <a:off x="1274965" y="2301180"/>
            <a:ext cx="1390292" cy="6600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4" name="Google Shape;142;p18"/>
          <p:cNvCxnSpPr/>
          <p:nvPr/>
        </p:nvCxnSpPr>
        <p:spPr>
          <a:xfrm rot="10800000" flipH="1">
            <a:off x="1286950" y="2301180"/>
            <a:ext cx="1399791" cy="34716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5" name="Google Shape;143;p18"/>
          <p:cNvCxnSpPr/>
          <p:nvPr/>
        </p:nvCxnSpPr>
        <p:spPr>
          <a:xfrm rot="10800000" flipH="1">
            <a:off x="1294283" y="2301180"/>
            <a:ext cx="1399608" cy="64043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6" name="Google Shape;144;p18"/>
          <p:cNvCxnSpPr/>
          <p:nvPr/>
        </p:nvCxnSpPr>
        <p:spPr>
          <a:xfrm rot="10800000" flipH="1">
            <a:off x="1292998" y="2301179"/>
            <a:ext cx="1400893" cy="95161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7" name="Google Shape;145;p18"/>
          <p:cNvCxnSpPr/>
          <p:nvPr/>
        </p:nvCxnSpPr>
        <p:spPr>
          <a:xfrm rot="10800000" flipH="1">
            <a:off x="1286950" y="2301179"/>
            <a:ext cx="1406941" cy="125285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48" name="Google Shape;146;p1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50304" y="1976707"/>
            <a:ext cx="156894" cy="185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47;p1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48585" y="2257352"/>
            <a:ext cx="156894" cy="185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148;p1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48585" y="2551884"/>
            <a:ext cx="156894" cy="185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49;p1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48585" y="2848645"/>
            <a:ext cx="156894" cy="185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50;p1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48585" y="3159822"/>
            <a:ext cx="156894" cy="185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51;p1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48585" y="3461058"/>
            <a:ext cx="156894" cy="1859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Google Shape;152;p18"/>
          <p:cNvGrpSpPr/>
          <p:nvPr/>
        </p:nvGrpSpPr>
        <p:grpSpPr>
          <a:xfrm>
            <a:off x="1923571" y="3217932"/>
            <a:ext cx="2218112" cy="1706928"/>
            <a:chOff x="2696429" y="4278117"/>
            <a:chExt cx="2957483" cy="2275904"/>
          </a:xfrm>
        </p:grpSpPr>
        <p:cxnSp>
          <p:nvCxnSpPr>
            <p:cNvPr id="55" name="Google Shape;153;p18"/>
            <p:cNvCxnSpPr/>
            <p:nvPr/>
          </p:nvCxnSpPr>
          <p:spPr>
            <a:xfrm>
              <a:off x="3795905" y="5716325"/>
              <a:ext cx="1858007" cy="341534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56" name="Google Shape;154;p18"/>
            <p:cNvCxnSpPr>
              <a:stCxn id="62" idx="3"/>
            </p:cNvCxnSpPr>
            <p:nvPr/>
          </p:nvCxnSpPr>
          <p:spPr>
            <a:xfrm>
              <a:off x="4254190" y="4628428"/>
              <a:ext cx="1347300" cy="1429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57" name="Google Shape;156;p18"/>
            <p:cNvCxnSpPr/>
            <p:nvPr/>
          </p:nvCxnSpPr>
          <p:spPr>
            <a:xfrm rot="10800000" flipH="1">
              <a:off x="3795905" y="6057861"/>
              <a:ext cx="1834295" cy="226632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58" name="Google Shape;157;p18"/>
            <p:cNvCxnSpPr>
              <a:stCxn id="73" idx="0"/>
            </p:cNvCxnSpPr>
            <p:nvPr/>
          </p:nvCxnSpPr>
          <p:spPr>
            <a:xfrm>
              <a:off x="4008372" y="5385620"/>
              <a:ext cx="1631400" cy="672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59" name="Google Shape;159;p18"/>
            <p:cNvCxnSpPr>
              <a:stCxn id="64" idx="3"/>
            </p:cNvCxnSpPr>
            <p:nvPr/>
          </p:nvCxnSpPr>
          <p:spPr>
            <a:xfrm>
              <a:off x="4259994" y="4957761"/>
              <a:ext cx="1379700" cy="110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grpSp>
          <p:nvGrpSpPr>
            <p:cNvPr id="60" name="Google Shape;161;p18"/>
            <p:cNvGrpSpPr/>
            <p:nvPr/>
          </p:nvGrpSpPr>
          <p:grpSpPr>
            <a:xfrm>
              <a:off x="2696429" y="4278117"/>
              <a:ext cx="1599928" cy="2275904"/>
              <a:chOff x="834063" y="3047437"/>
              <a:chExt cx="1759843" cy="2503385"/>
            </a:xfrm>
          </p:grpSpPr>
          <p:sp>
            <p:nvSpPr>
              <p:cNvPr id="61" name="Google Shape;162;p18"/>
              <p:cNvSpPr/>
              <p:nvPr/>
            </p:nvSpPr>
            <p:spPr>
              <a:xfrm>
                <a:off x="848387" y="3047437"/>
                <a:ext cx="1677334" cy="970110"/>
              </a:xfrm>
              <a:prstGeom prst="flowChartAlternateProcess">
                <a:avLst/>
              </a:prstGeom>
              <a:solidFill>
                <a:srgbClr val="FEE599"/>
              </a:solidFill>
              <a:ln w="12700" cap="flat" cmpd="sng">
                <a:solidFill>
                  <a:srgbClr val="BF9000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68550" tIns="34275" rIns="68550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2" name="Google Shape;155;p18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939872" y="3128936"/>
                <a:ext cx="607652" cy="60765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3" name="Google Shape;163;p18"/>
              <p:cNvSpPr/>
              <p:nvPr/>
            </p:nvSpPr>
            <p:spPr>
              <a:xfrm>
                <a:off x="858307" y="3430806"/>
                <a:ext cx="1677334" cy="970110"/>
              </a:xfrm>
              <a:prstGeom prst="flowChartAlternateProcess">
                <a:avLst/>
              </a:prstGeom>
              <a:solidFill>
                <a:srgbClr val="BBD6EE"/>
              </a:solidFill>
              <a:ln w="12700" cap="flat" cmpd="sng">
                <a:solidFill>
                  <a:srgbClr val="2E75B5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68550" tIns="34275" rIns="68550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4" name="Google Shape;160;p18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946256" y="3491187"/>
                <a:ext cx="607652" cy="60765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5" name="Google Shape;164;p18"/>
              <p:cNvSpPr/>
              <p:nvPr/>
            </p:nvSpPr>
            <p:spPr>
              <a:xfrm>
                <a:off x="903328" y="3442708"/>
                <a:ext cx="1509601" cy="3384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34275" rIns="68550" bIns="3427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5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JEDI-Aerosols</a:t>
                </a:r>
                <a:endParaRPr sz="105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165;p18"/>
              <p:cNvSpPr/>
              <p:nvPr/>
            </p:nvSpPr>
            <p:spPr>
              <a:xfrm>
                <a:off x="896944" y="3080458"/>
                <a:ext cx="1570962" cy="3384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34275" rIns="68550" bIns="3427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5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JEDI-Atmos</a:t>
                </a:r>
                <a:endParaRPr sz="105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166;p18"/>
              <p:cNvSpPr/>
              <p:nvPr/>
            </p:nvSpPr>
            <p:spPr>
              <a:xfrm>
                <a:off x="858308" y="3792291"/>
                <a:ext cx="1677334" cy="970110"/>
              </a:xfrm>
              <a:prstGeom prst="flowChartAlternateProcess">
                <a:avLst/>
              </a:prstGeom>
              <a:solidFill>
                <a:srgbClr val="C4E0B2"/>
              </a:solidFill>
              <a:ln w="12700" cap="flat" cmpd="sng">
                <a:solidFill>
                  <a:srgbClr val="548135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68550" tIns="34275" rIns="68550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8" name="Google Shape;167;p18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986254" y="3907334"/>
                <a:ext cx="607652" cy="60765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9" name="Google Shape;168;p18"/>
              <p:cNvSpPr txBox="1"/>
              <p:nvPr/>
            </p:nvSpPr>
            <p:spPr>
              <a:xfrm>
                <a:off x="1976494" y="4400903"/>
                <a:ext cx="546953" cy="2369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34275" rIns="68550" bIns="3427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600" b="0" i="0" u="none" strike="noStrike" cap="none">
                    <a:solidFill>
                      <a:srgbClr val="000000"/>
                    </a:solidFill>
                    <a:latin typeface="Radley"/>
                    <a:ea typeface="Radley"/>
                    <a:cs typeface="Radley"/>
                    <a:sym typeface="Radley"/>
                  </a:rPr>
                  <a:t>Config</a:t>
                </a:r>
                <a:endParaRPr sz="135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169;p18"/>
              <p:cNvSpPr txBox="1"/>
              <p:nvPr/>
            </p:nvSpPr>
            <p:spPr>
              <a:xfrm>
                <a:off x="1157279" y="5212327"/>
                <a:ext cx="203195" cy="3384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34275" rIns="68550" bIns="3427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170;p18"/>
              <p:cNvSpPr/>
              <p:nvPr/>
            </p:nvSpPr>
            <p:spPr>
              <a:xfrm>
                <a:off x="891373" y="3780725"/>
                <a:ext cx="1631326" cy="3384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34275" rIns="68550" bIns="3427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5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JEDI-Trace gas</a:t>
                </a:r>
                <a:endParaRPr sz="105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71;p18"/>
              <p:cNvSpPr/>
              <p:nvPr/>
            </p:nvSpPr>
            <p:spPr>
              <a:xfrm>
                <a:off x="845365" y="4150594"/>
                <a:ext cx="1677334" cy="970110"/>
              </a:xfrm>
              <a:prstGeom prst="flowChartAlternateProcess">
                <a:avLst/>
              </a:prstGeom>
              <a:solidFill>
                <a:srgbClr val="F7CAAC"/>
              </a:solidFill>
              <a:ln w="12700" cap="flat" cmpd="sng">
                <a:solidFill>
                  <a:srgbClr val="C55A1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68550" tIns="34275" rIns="68550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3" name="Google Shape;158;p18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973311" y="4265637"/>
                <a:ext cx="607652" cy="60765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4" name="Google Shape;172;p18"/>
              <p:cNvSpPr/>
              <p:nvPr/>
            </p:nvSpPr>
            <p:spPr>
              <a:xfrm>
                <a:off x="878431" y="4139028"/>
                <a:ext cx="1367770" cy="3384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34275" rIns="68550" bIns="3427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5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JEDI-Ocean</a:t>
                </a:r>
                <a:endParaRPr sz="105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173;p18"/>
              <p:cNvSpPr/>
              <p:nvPr/>
            </p:nvSpPr>
            <p:spPr>
              <a:xfrm>
                <a:off x="834063" y="4524184"/>
                <a:ext cx="1677334" cy="970110"/>
              </a:xfrm>
              <a:prstGeom prst="flowChartAlternateProcess">
                <a:avLst/>
              </a:prstGeom>
              <a:solidFill>
                <a:srgbClr val="ACB8CA"/>
              </a:solidFill>
              <a:ln w="12700" cap="flat" cmpd="sng">
                <a:solidFill>
                  <a:srgbClr val="3A3838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68550" tIns="34275" rIns="68550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6" name="Google Shape;174;p18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962009" y="4603507"/>
                <a:ext cx="607652" cy="60765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7" name="Google Shape;175;p18"/>
              <p:cNvSpPr/>
              <p:nvPr/>
            </p:nvSpPr>
            <p:spPr>
              <a:xfrm>
                <a:off x="867129" y="4512618"/>
                <a:ext cx="1367770" cy="3384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34275" rIns="68550" bIns="3427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5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JEDI-Land</a:t>
                </a:r>
                <a:endParaRPr sz="105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78" name="Google Shape;176;p1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733548" y="1942554"/>
            <a:ext cx="557067" cy="557067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Rectangle 78"/>
          <p:cNvSpPr/>
          <p:nvPr/>
        </p:nvSpPr>
        <p:spPr>
          <a:xfrm>
            <a:off x="1527218" y="730374"/>
            <a:ext cx="49311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JEDI-Skylab: JCSDA end-to-end data assimilation system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47680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7;p19"/>
          <p:cNvSpPr txBox="1">
            <a:spLocks/>
          </p:cNvSpPr>
          <p:nvPr/>
        </p:nvSpPr>
        <p:spPr>
          <a:xfrm>
            <a:off x="172675" y="40276"/>
            <a:ext cx="8520600" cy="572700"/>
          </a:xfrm>
          <a:prstGeom prst="rect">
            <a:avLst/>
          </a:prstGeom>
          <a:noFill/>
          <a:ln>
            <a:noFill/>
          </a:ln>
          <a:effectLst>
            <a:outerShdw blurRad="42863" dist="19050" dir="3840000" algn="bl" rotWithShape="0">
              <a:srgbClr val="000000">
                <a:alpha val="89411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 fontScale="7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ct val="152777"/>
              <a:buFont typeface="Calibri"/>
              <a:buNone/>
            </a:pPr>
            <a:r>
              <a:rPr lang="en-US" sz="2700" smtClean="0">
                <a:latin typeface="Calibri"/>
                <a:ea typeface="Calibri"/>
                <a:cs typeface="Calibri"/>
                <a:sym typeface="Calibri"/>
              </a:rPr>
              <a:t>Current SkyLab capabilities</a:t>
            </a:r>
            <a:r>
              <a:rPr lang="en-US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smtClean="0">
                <a:latin typeface="Calibri"/>
                <a:ea typeface="Calibri"/>
                <a:cs typeface="Calibri"/>
                <a:sym typeface="Calibri"/>
              </a:rPr>
              <a:t>SkyLab v1 was released in June 2022, currently the team is working on v8 </a:t>
            </a:r>
            <a:endParaRPr lang="en-US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83;p19"/>
          <p:cNvSpPr txBox="1"/>
          <p:nvPr/>
        </p:nvSpPr>
        <p:spPr>
          <a:xfrm>
            <a:off x="172675" y="2611778"/>
            <a:ext cx="1583813" cy="1685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 flavors:</a:t>
            </a:r>
            <a:endParaRPr sz="1050" b="0" i="0" u="sng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3DVar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3DFGAT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3DEnVar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4DEnVar</a:t>
            </a:r>
            <a:endParaRPr sz="15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4DVar/TL/AD</a:t>
            </a:r>
            <a:endParaRPr sz="15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4DVar/HTLM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84;p19"/>
          <p:cNvSpPr txBox="1"/>
          <p:nvPr/>
        </p:nvSpPr>
        <p:spPr>
          <a:xfrm>
            <a:off x="2256663" y="2611778"/>
            <a:ext cx="2863560" cy="1454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Models:</a:t>
            </a:r>
            <a:endParaRPr sz="1050" b="0" i="0" u="sng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GFS (C96) - GOCART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GEOS-CF (C90, C360, Stretched Grid C540r25) – Trace gas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GEOS-FP (C90) – Meteorology + GOCART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85;p19"/>
          <p:cNvSpPr txBox="1"/>
          <p:nvPr/>
        </p:nvSpPr>
        <p:spPr>
          <a:xfrm>
            <a:off x="5472480" y="2611778"/>
            <a:ext cx="3733800" cy="19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Observations:</a:t>
            </a:r>
            <a:endParaRPr sz="1500" b="0" i="0" u="sng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sz="15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Tropomi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</a:t>
            </a:r>
            <a:r>
              <a:rPr lang="en-US" sz="1500" b="0" i="0" u="none" strike="noStrike" cap="none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CO</a:t>
            </a:r>
            <a:endParaRPr sz="1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MOPITT CO</a:t>
            </a:r>
            <a:endParaRPr sz="1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VIIRS NPP and </a:t>
            </a:r>
            <a:r>
              <a:rPr lang="en-US" sz="15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N20 AOD</a:t>
            </a:r>
            <a:endParaRPr sz="1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MODIS AQUA and </a:t>
            </a:r>
            <a:r>
              <a:rPr lang="en-US" sz="15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TERRA AOD</a:t>
            </a:r>
            <a:endParaRPr sz="1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sz="15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TEMPO NO</a:t>
            </a:r>
            <a:r>
              <a:rPr lang="en-US" sz="1500" b="0" i="0" u="none" strike="noStrike" cap="none" baseline="-25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500" b="0" i="0" u="none" strike="noStrike" cap="none" baseline="-25000" dirty="0">
              <a:solidFill>
                <a:srgbClr val="000000"/>
              </a:solidFill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MLS O</a:t>
            </a:r>
            <a:r>
              <a:rPr lang="en-US" sz="1500" b="0" i="0" u="none" strike="noStrike" cap="none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limb profile</a:t>
            </a:r>
            <a:endParaRPr sz="1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OMPS LP/TC O</a:t>
            </a:r>
            <a:r>
              <a:rPr lang="en-US" sz="1500" b="0" i="0" u="none" strike="noStrike" cap="none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limb profile/total column</a:t>
            </a:r>
            <a:endParaRPr sz="1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18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5883" y="860926"/>
            <a:ext cx="7687565" cy="175085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88;p19"/>
          <p:cNvSpPr txBox="1"/>
          <p:nvPr/>
        </p:nvSpPr>
        <p:spPr>
          <a:xfrm>
            <a:off x="747456" y="4671263"/>
            <a:ext cx="7945819" cy="34621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Leveraging from NWP efforts and collaborations w/ NASA, UKMO, and NOAA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6862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5" name="Google Shape;218;p4"/>
          <p:cNvSpPr txBox="1">
            <a:spLocks noGrp="1"/>
          </p:cNvSpPr>
          <p:nvPr>
            <p:ph type="title"/>
          </p:nvPr>
        </p:nvSpPr>
        <p:spPr>
          <a:xfrm>
            <a:off x="0" y="59096"/>
            <a:ext cx="8520600" cy="572700"/>
          </a:xfrm>
          <a:prstGeom prst="rect">
            <a:avLst/>
          </a:prstGeom>
          <a:noFill/>
          <a:ln>
            <a:noFill/>
          </a:ln>
          <a:effectLst>
            <a:outerShdw blurRad="42863" dist="19050" dir="3840000" algn="bl" rotWithShape="0">
              <a:srgbClr val="000000">
                <a:alpha val="89411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JEDI trace gas demonstration</a:t>
            </a:r>
            <a:endParaRPr sz="2400" dirty="0"/>
          </a:p>
        </p:txBody>
      </p:sp>
      <p:sp>
        <p:nvSpPr>
          <p:cNvPr id="6" name="Google Shape;219;p4"/>
          <p:cNvSpPr txBox="1">
            <a:spLocks noGrp="1"/>
          </p:cNvSpPr>
          <p:nvPr>
            <p:ph type="body" idx="1"/>
          </p:nvPr>
        </p:nvSpPr>
        <p:spPr>
          <a:xfrm>
            <a:off x="83100" y="869010"/>
            <a:ext cx="4223724" cy="373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5563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4DEnVar with trace gas with: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1h subwindow with c90 backgrounds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TropOMI NO</a:t>
            </a:r>
            <a:r>
              <a:rPr lang="en-US" sz="18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CO, MOPITT CO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produce 4D analysis: very important for TEMPO and emission data assimilation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220;p4"/>
          <p:cNvPicPr preferRelativeResize="0"/>
          <p:nvPr/>
        </p:nvPicPr>
        <p:blipFill rotWithShape="1">
          <a:blip r:embed="rId2">
            <a:alphaModFix/>
          </a:blip>
          <a:srcRect l="10083" r="7674"/>
          <a:stretch/>
        </p:blipFill>
        <p:spPr>
          <a:xfrm>
            <a:off x="4088644" y="1036044"/>
            <a:ext cx="4774019" cy="3627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181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5" name="Google Shape;226;g1ef8193b650_0_1452"/>
          <p:cNvSpPr txBox="1">
            <a:spLocks/>
          </p:cNvSpPr>
          <p:nvPr/>
        </p:nvSpPr>
        <p:spPr>
          <a:xfrm>
            <a:off x="0" y="-11058"/>
            <a:ext cx="8172054" cy="680700"/>
          </a:xfrm>
          <a:prstGeom prst="rect">
            <a:avLst/>
          </a:prstGeom>
          <a:noFill/>
          <a:ln>
            <a:noFill/>
          </a:ln>
          <a:effectLst>
            <a:outerShdw blurRad="42863" dist="19050" dir="3840000" algn="bl" rotWithShape="0">
              <a:srgbClr val="000000">
                <a:alpha val="89411"/>
              </a:srgbClr>
            </a:outerShdw>
          </a:effectLst>
        </p:spPr>
        <p:txBody>
          <a:bodyPr spcFirstLastPara="1" wrap="square" lIns="68575" tIns="34275" rIns="68575" bIns="3427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8846"/>
              <a:buFont typeface="Calibri"/>
              <a:buNone/>
            </a:pP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Adoption of new sensor: TEMPO demonstration </a:t>
            </a: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227;g1ef8193b650_0_1452"/>
          <p:cNvPicPr preferRelativeResize="0"/>
          <p:nvPr/>
        </p:nvPicPr>
        <p:blipFill rotWithShape="1">
          <a:blip r:embed="rId2">
            <a:alphaModFix/>
          </a:blip>
          <a:srcRect l="20481" t="9043" r="16885" b="30818"/>
          <a:stretch/>
        </p:blipFill>
        <p:spPr>
          <a:xfrm>
            <a:off x="195155" y="776363"/>
            <a:ext cx="3191250" cy="3064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8;g1ef8193b650_0_1452"/>
          <p:cNvPicPr preferRelativeResize="0"/>
          <p:nvPr/>
        </p:nvPicPr>
        <p:blipFill rotWithShape="1">
          <a:blip r:embed="rId3">
            <a:alphaModFix/>
          </a:blip>
          <a:srcRect l="6914" t="7677" r="6331" b="31913"/>
          <a:stretch/>
        </p:blipFill>
        <p:spPr>
          <a:xfrm>
            <a:off x="6221417" y="1091124"/>
            <a:ext cx="2642840" cy="184035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31;g1ef8193b650_0_1452"/>
          <p:cNvSpPr txBox="1"/>
          <p:nvPr/>
        </p:nvSpPr>
        <p:spPr>
          <a:xfrm>
            <a:off x="3398226" y="949344"/>
            <a:ext cx="3094014" cy="1546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Run JEDI Skylab using GEOS_CF collections at C360 (~1/4 degree)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3DFGAT experiment in skylab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Compare with TROPOMI using the same observation operator.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32;g1ef8193b650_0_1452"/>
          <p:cNvSpPr txBox="1"/>
          <p:nvPr/>
        </p:nvSpPr>
        <p:spPr>
          <a:xfrm>
            <a:off x="7213369" y="860718"/>
            <a:ext cx="1084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North East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33;g1ef8193b650_0_1452"/>
          <p:cNvSpPr txBox="1"/>
          <p:nvPr/>
        </p:nvSpPr>
        <p:spPr>
          <a:xfrm>
            <a:off x="4442286" y="2516628"/>
            <a:ext cx="1039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West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34;g1ef8193b650_0_1452"/>
          <p:cNvSpPr txBox="1"/>
          <p:nvPr/>
        </p:nvSpPr>
        <p:spPr>
          <a:xfrm>
            <a:off x="6886845" y="3053740"/>
            <a:ext cx="1039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35;g1ef8193b650_0_1452"/>
          <p:cNvSpPr txBox="1"/>
          <p:nvPr/>
        </p:nvSpPr>
        <p:spPr>
          <a:xfrm>
            <a:off x="1001490" y="4141460"/>
            <a:ext cx="19281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Obs - Background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236;g1ef8193b650_0_1452"/>
          <p:cNvSpPr txBox="1"/>
          <p:nvPr/>
        </p:nvSpPr>
        <p:spPr>
          <a:xfrm>
            <a:off x="529151" y="4483757"/>
            <a:ext cx="3540481" cy="2384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ΔNO</a:t>
            </a:r>
            <a:r>
              <a:rPr lang="en-US" sz="11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tropospheric Column</a:t>
            </a: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(1e15 molec/cm</a:t>
            </a:r>
            <a:r>
              <a:rPr lang="en-US" sz="1100" b="1" i="0" u="none" strike="noStrike" cap="non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237;g1ef8193b650_0_1452"/>
          <p:cNvPicPr preferRelativeResize="0"/>
          <p:nvPr/>
        </p:nvPicPr>
        <p:blipFill rotWithShape="1">
          <a:blip r:embed="rId2">
            <a:alphaModFix/>
          </a:blip>
          <a:srcRect l="10556" t="74764" r="7797" b="15320"/>
          <a:stretch/>
        </p:blipFill>
        <p:spPr>
          <a:xfrm>
            <a:off x="156090" y="3728651"/>
            <a:ext cx="3618900" cy="43946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39;g1ef8193b650_0_1452"/>
          <p:cNvSpPr/>
          <p:nvPr/>
        </p:nvSpPr>
        <p:spPr>
          <a:xfrm>
            <a:off x="2423414" y="4870527"/>
            <a:ext cx="6440843" cy="276999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NASA TEMPO (Tropospheric Emissions: Monitoring Pollution) mission, launched in 2023 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229;g1ef8193b650_0_1452"/>
          <p:cNvPicPr preferRelativeResize="0"/>
          <p:nvPr/>
        </p:nvPicPr>
        <p:blipFill rotWithShape="1">
          <a:blip r:embed="rId4">
            <a:alphaModFix/>
          </a:blip>
          <a:srcRect l="24830" t="6271" r="22485" b="30507"/>
          <a:stretch/>
        </p:blipFill>
        <p:spPr>
          <a:xfrm>
            <a:off x="4013460" y="2751219"/>
            <a:ext cx="1747956" cy="2097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30;g1ef8193b650_0_1452"/>
          <p:cNvPicPr preferRelativeResize="0"/>
          <p:nvPr/>
        </p:nvPicPr>
        <p:blipFill rotWithShape="1">
          <a:blip r:embed="rId5">
            <a:alphaModFix/>
          </a:blip>
          <a:srcRect l="10077" t="26291" r="7385" b="31560"/>
          <a:stretch/>
        </p:blipFill>
        <p:spPr>
          <a:xfrm>
            <a:off x="5948911" y="3291522"/>
            <a:ext cx="2915346" cy="1488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602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6" name="Google Shape;209;p21"/>
          <p:cNvSpPr txBox="1">
            <a:spLocks noGrp="1"/>
          </p:cNvSpPr>
          <p:nvPr>
            <p:ph type="title"/>
          </p:nvPr>
        </p:nvSpPr>
        <p:spPr>
          <a:xfrm>
            <a:off x="79899" y="32264"/>
            <a:ext cx="8520600" cy="572700"/>
          </a:xfrm>
          <a:prstGeom prst="rect">
            <a:avLst/>
          </a:prstGeom>
          <a:noFill/>
          <a:ln>
            <a:noFill/>
          </a:ln>
          <a:effectLst>
            <a:outerShdw blurRad="42863" dist="19050" dir="3840000" algn="bl" rotWithShape="0">
              <a:srgbClr val="000000">
                <a:alpha val="89411"/>
              </a:srgbClr>
            </a:outerShdw>
          </a:effectLst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alibri"/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JEDI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Aero+Weather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data assimilation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08;p21"/>
          <p:cNvSpPr txBox="1">
            <a:spLocks/>
          </p:cNvSpPr>
          <p:nvPr/>
        </p:nvSpPr>
        <p:spPr>
          <a:xfrm>
            <a:off x="8693275" y="4840299"/>
            <a:ext cx="450725" cy="30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Google Shape;210;p21"/>
          <p:cNvSpPr txBox="1"/>
          <p:nvPr/>
        </p:nvSpPr>
        <p:spPr>
          <a:xfrm>
            <a:off x="0" y="745323"/>
            <a:ext cx="5653668" cy="2733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4DEnVar with GEOS at C90 resolution with 32 members</a:t>
            </a:r>
            <a:endParaRPr dirty="0"/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Weather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radiosondes, 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windborne,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satwinds_ssec_amv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AMSU_A (NOAA 15,18,19 and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MetOP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B,C), 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MHS (NOAA 19 and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MetOP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B, C)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Aerosol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VIIRS (NPP and NOAA 20), 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MODIS (Aqua and Terra)</a:t>
            </a:r>
            <a:endParaRPr sz="16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11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27528" y="3012948"/>
            <a:ext cx="3593592" cy="2130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1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0408" y="733159"/>
            <a:ext cx="3593592" cy="2130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13;p21"/>
          <p:cNvPicPr preferRelativeResize="0"/>
          <p:nvPr/>
        </p:nvPicPr>
        <p:blipFill rotWithShape="1">
          <a:blip r:embed="rId4">
            <a:alphaModFix/>
          </a:blip>
          <a:srcRect l="5459" r="8369"/>
          <a:stretch/>
        </p:blipFill>
        <p:spPr>
          <a:xfrm>
            <a:off x="6043960" y="3000784"/>
            <a:ext cx="3100040" cy="2125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28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5" name="Google Shape;267;p24"/>
          <p:cNvSpPr txBox="1">
            <a:spLocks noGrp="1"/>
          </p:cNvSpPr>
          <p:nvPr>
            <p:ph type="title"/>
          </p:nvPr>
        </p:nvSpPr>
        <p:spPr>
          <a:xfrm>
            <a:off x="106532" y="8878"/>
            <a:ext cx="8520600" cy="572700"/>
          </a:xfrm>
          <a:prstGeom prst="rect">
            <a:avLst/>
          </a:prstGeom>
          <a:noFill/>
          <a:ln>
            <a:noFill/>
          </a:ln>
          <a:effectLst>
            <a:outerShdw blurRad="42863" dist="19050" dir="3840000" algn="bl" rotWithShape="0">
              <a:srgbClr val="000000">
                <a:alpha val="89411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NOAA global Aerosol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ReAnalysis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(NARA)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oogle Shape;268;p24" descr="A picture containing 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0499" y="3580826"/>
            <a:ext cx="2779776" cy="15989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70;p24"/>
          <p:cNvSpPr txBox="1"/>
          <p:nvPr/>
        </p:nvSpPr>
        <p:spPr>
          <a:xfrm>
            <a:off x="5062838" y="4657203"/>
            <a:ext cx="286287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NOAA S-NPP VIIRS 550 nm AOD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Google Shape;271;p24"/>
          <p:cNvSpPr/>
          <p:nvPr/>
        </p:nvSpPr>
        <p:spPr>
          <a:xfrm rot="10800000" flipH="1">
            <a:off x="4772432" y="3742906"/>
            <a:ext cx="424537" cy="111480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272;p24"/>
          <p:cNvSpPr/>
          <p:nvPr/>
        </p:nvSpPr>
        <p:spPr>
          <a:xfrm rot="5400000" flipH="1">
            <a:off x="7539157" y="4096379"/>
            <a:ext cx="1115568" cy="342452"/>
          </a:xfrm>
          <a:prstGeom prst="bentArrow">
            <a:avLst>
              <a:gd name="adj1" fmla="val 25000"/>
              <a:gd name="adj2" fmla="val 28436"/>
              <a:gd name="adj3" fmla="val 25000"/>
              <a:gd name="adj4" fmla="val 43750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73;p24"/>
          <p:cNvSpPr txBox="1"/>
          <p:nvPr/>
        </p:nvSpPr>
        <p:spPr>
          <a:xfrm rot="5400000">
            <a:off x="3983451" y="4222748"/>
            <a:ext cx="1167863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Simulate</a:t>
            </a:r>
            <a:endParaRPr sz="12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74;p24"/>
          <p:cNvSpPr txBox="1"/>
          <p:nvPr/>
        </p:nvSpPr>
        <p:spPr>
          <a:xfrm rot="16200000">
            <a:off x="7851965" y="3821995"/>
            <a:ext cx="1167863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Correct</a:t>
            </a:r>
            <a:endParaRPr sz="1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" name="Google Shape;275;p24"/>
          <p:cNvGrpSpPr/>
          <p:nvPr/>
        </p:nvGrpSpPr>
        <p:grpSpPr>
          <a:xfrm>
            <a:off x="3631474" y="649223"/>
            <a:ext cx="5512526" cy="3040973"/>
            <a:chOff x="3631474" y="700724"/>
            <a:chExt cx="5512526" cy="3040973"/>
          </a:xfrm>
        </p:grpSpPr>
        <p:grpSp>
          <p:nvGrpSpPr>
            <p:cNvPr id="13" name="Google Shape;276;p24"/>
            <p:cNvGrpSpPr/>
            <p:nvPr/>
          </p:nvGrpSpPr>
          <p:grpSpPr>
            <a:xfrm>
              <a:off x="3742229" y="700724"/>
              <a:ext cx="5401771" cy="3040973"/>
              <a:chOff x="3742229" y="700724"/>
              <a:chExt cx="5401771" cy="3040973"/>
            </a:xfrm>
          </p:grpSpPr>
          <p:pic>
            <p:nvPicPr>
              <p:cNvPr id="15" name="Google Shape;277;p24" descr="Diagram&#10;&#10;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6426895" y="700724"/>
                <a:ext cx="2706624" cy="157886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Google Shape;278;p24" descr="A picture containing diagram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6437376" y="2162833"/>
                <a:ext cx="2706624" cy="157886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279;p24" descr="Chart, map&#10;&#10;Description automatically generated with medium confidenc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3742229" y="700724"/>
                <a:ext cx="2779776" cy="16215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280;p24" descr="Diagram&#10;&#10;Description automatically generated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3816371" y="2162833"/>
                <a:ext cx="2706624" cy="157886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4" name="Google Shape;281;p24"/>
            <p:cNvSpPr/>
            <p:nvPr/>
          </p:nvSpPr>
          <p:spPr>
            <a:xfrm>
              <a:off x="3631474" y="796834"/>
              <a:ext cx="5512526" cy="2926414"/>
            </a:xfrm>
            <a:prstGeom prst="rect">
              <a:avLst/>
            </a:prstGeom>
            <a:noFill/>
            <a:ln w="25400" cap="flat" cmpd="sng">
              <a:solidFill>
                <a:srgbClr val="BA7C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282;p24"/>
          <p:cNvSpPr txBox="1"/>
          <p:nvPr/>
        </p:nvSpPr>
        <p:spPr>
          <a:xfrm>
            <a:off x="4001844" y="1752495"/>
            <a:ext cx="1965712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Total Dust w/ 5 size bins</a:t>
            </a:r>
            <a:endParaRPr sz="12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Google Shape;283;p24"/>
          <p:cNvSpPr txBox="1"/>
          <p:nvPr/>
        </p:nvSpPr>
        <p:spPr>
          <a:xfrm>
            <a:off x="6688887" y="1725600"/>
            <a:ext cx="24227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Total Sea salt w/ 5 size bins</a:t>
            </a:r>
            <a:endParaRPr sz="1200" b="1" i="0" u="none" strike="noStrike" cap="none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Google Shape;284;p24"/>
          <p:cNvSpPr txBox="1"/>
          <p:nvPr/>
        </p:nvSpPr>
        <p:spPr>
          <a:xfrm>
            <a:off x="3691456" y="3194330"/>
            <a:ext cx="283054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Total OC and BC w/ 2 size bins</a:t>
            </a:r>
            <a:endParaRPr sz="1200" b="1" i="0" u="none" strike="noStrike" cap="none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Google Shape;285;p24"/>
          <p:cNvSpPr txBox="1"/>
          <p:nvPr/>
        </p:nvSpPr>
        <p:spPr>
          <a:xfrm>
            <a:off x="6692014" y="3195094"/>
            <a:ext cx="98163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Sulfate</a:t>
            </a:r>
            <a:endParaRPr sz="1200" b="1" i="0" u="none" strike="noStrike" cap="none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Google Shape;286;p24"/>
          <p:cNvSpPr txBox="1"/>
          <p:nvPr/>
        </p:nvSpPr>
        <p:spPr>
          <a:xfrm>
            <a:off x="82353" y="815525"/>
            <a:ext cx="3452558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9863" marR="0" lvl="0" indent="-1571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n-US" sz="16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MODEL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NOAA’s global aerosol model based on NASA’s GOCART aerosol module (GEFS-Aerosols and UFS-Aerosols)</a:t>
            </a:r>
            <a:endParaRPr sz="16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169863" marR="0" lvl="0" indent="-1571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n-US" sz="16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OBSERVATIONS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2D Aerosol Optical Depth (AOD) retrievals at 550 nm that represents total extinction of solar radiation by aerosols over an atmospheric column</a:t>
            </a:r>
            <a:endParaRPr sz="16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169863" marR="0" lvl="0" indent="-1571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n-US" sz="16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DA SYSTEM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Ensemble-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Variational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based on </a:t>
            </a:r>
            <a:r>
              <a:rPr lang="en-US" sz="1600" b="0" i="0" u="sng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JEDI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</a:t>
            </a:r>
            <a:r>
              <a:rPr lang="en-US" sz="1600" b="0" i="1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Huang et al.,2023</a:t>
            </a:r>
            <a:r>
              <a:rPr lang="en-US" sz="1600" b="0" i="1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; </a:t>
            </a:r>
            <a:r>
              <a:rPr lang="en-US" sz="1600" b="0" i="1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Wei et al., 2024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16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169863" marR="0" lvl="0" indent="-55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610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3B5BD-3BA3-61D1-056E-99AAFA02F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>
                <a:latin typeface="Calibri" panose="020F0502020204030204" pitchFamily="34" charset="0"/>
                <a:cs typeface="Calibri" panose="020F0502020204030204" pitchFamily="34" charset="0"/>
              </a:rPr>
              <a:t>Ongoing aerosol DA activities </a:t>
            </a:r>
            <a:endParaRPr lang="en-US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2C691-3594-31CE-8E50-360DAE066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83608"/>
            <a:ext cx="9260378" cy="1235525"/>
          </a:xfrm>
        </p:spPr>
        <p:txBody>
          <a:bodyPr spcFirstLastPara="1" vert="horz" wrap="square" lIns="68580" tIns="34290" rIns="68580" bIns="34290" rtlCol="0" anchor="t" anchorCtr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Aerosol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optical depth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retrieval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 PACE AOD [NCAR MMM-JCSDA]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TOA reflectance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1b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for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aerosols: N20 VIIRS [JCSDA]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Lidar profiles (L1 attenuated backscatter): CALIOP [Howard U-</a:t>
            </a:r>
            <a:r>
              <a:rPr lang="en-US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UAlbany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-JCSDA, CADRE]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47DB3-6BDE-8891-8D32-36564D17D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270C4-6CBE-B34A-864E-9C6E99FB59F2}" type="datetime1">
              <a:rPr lang="en-US" noProof="0" smtClean="0"/>
              <a:t>6/9/2025</a:t>
            </a:fld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8984E-5A02-5FE9-95E3-3A95A09FE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noProof="0"/>
              <a:t>9</a:t>
            </a:fld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85F1B4-D1A8-4752-6D0A-C23D24288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087" y="1861487"/>
            <a:ext cx="4159226" cy="29788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1F549B-383A-5629-FC1A-52F807C65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087" y="1861486"/>
            <a:ext cx="4159226" cy="29788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D7577B-FDC7-654C-9E86-11E2A1A81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15" y="1861486"/>
            <a:ext cx="1986329" cy="7913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CA03D3-6275-8A24-8AC2-C2F9C00375E6}"/>
              </a:ext>
            </a:extLst>
          </p:cNvPr>
          <p:cNvSpPr txBox="1"/>
          <p:nvPr/>
        </p:nvSpPr>
        <p:spPr>
          <a:xfrm>
            <a:off x="1314746" y="4586381"/>
            <a:ext cx="15535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@NASA </a:t>
            </a:r>
            <a:r>
              <a:rPr lang="en-US" sz="1050" dirty="0" err="1"/>
              <a:t>WorldView</a:t>
            </a:r>
            <a:endParaRPr lang="en-US" sz="105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094" y="1861486"/>
            <a:ext cx="1207008" cy="68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2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JCSD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906</Words>
  <Application>Microsoft Office PowerPoint</Application>
  <PresentationFormat>On-screen Show (16:9)</PresentationFormat>
  <Paragraphs>164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Noto Sans Symbols</vt:lpstr>
      <vt:lpstr>Calibri</vt:lpstr>
      <vt:lpstr>Wingdings</vt:lpstr>
      <vt:lpstr>Radley</vt:lpstr>
      <vt:lpstr>JCSDA</vt:lpstr>
      <vt:lpstr>Aerosol Data Assimilation  Activities at JCSDA</vt:lpstr>
      <vt:lpstr>Acknowledgement</vt:lpstr>
      <vt:lpstr>PowerPoint Presentation</vt:lpstr>
      <vt:lpstr>PowerPoint Presentation</vt:lpstr>
      <vt:lpstr>JEDI trace gas demonstration</vt:lpstr>
      <vt:lpstr>PowerPoint Presentation</vt:lpstr>
      <vt:lpstr>JEDI Aero+Weather data assimilation</vt:lpstr>
      <vt:lpstr>The NOAA global Aerosol ReAnalysis (NARA)</vt:lpstr>
      <vt:lpstr>Ongoing aerosol DA activities </vt:lpstr>
      <vt:lpstr>PowerPoint Presentation</vt:lpstr>
      <vt:lpstr>Visible Level 1b Aerosol DA</vt:lpstr>
      <vt:lpstr>Aerosol L1 DA with VIIRS Channel 4 (~550 nm) </vt:lpstr>
      <vt:lpstr>Analysis increments at 850 hPa</vt:lpstr>
      <vt:lpstr>Aerosol L1 DA - Ongoing activities</vt:lpstr>
      <vt:lpstr>Concluding Remarks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Atmospheric COMPOsition Q4 2024</dc:title>
  <dc:creator>Sarah Lu</dc:creator>
  <cp:lastModifiedBy>Lu, Cheng-Hsuan</cp:lastModifiedBy>
  <cp:revision>19</cp:revision>
  <dcterms:modified xsi:type="dcterms:W3CDTF">2025-06-10T01:21:39Z</dcterms:modified>
</cp:coreProperties>
</file>