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</p:sldIdLst>
  <p:sldSz cy="5143500" cx="9144000"/>
  <p:notesSz cx="6858000" cy="9144000"/>
  <p:embeddedFontLst>
    <p:embeddedFont>
      <p:font typeface="Montserrat SemiBold"/>
      <p:regular r:id="rId23"/>
      <p:bold r:id="rId24"/>
      <p:italic r:id="rId25"/>
      <p:boldItalic r:id="rId26"/>
    </p:embeddedFont>
    <p:embeddedFont>
      <p:font typeface="Roboto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2B0C6DF-162E-4180-8732-1DAB1F41AF8D}">
  <a:tblStyle styleId="{22B0C6DF-162E-4180-8732-1DAB1F41AF8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MontserratSemiBold-bold.fntdata"/><Relationship Id="rId23" Type="http://schemas.openxmlformats.org/officeDocument/2006/relationships/font" Target="fonts/MontserratSemiBold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MontserratSemiBold-boldItalic.fntdata"/><Relationship Id="rId25" Type="http://schemas.openxmlformats.org/officeDocument/2006/relationships/font" Target="fonts/MontserratSemiBold-italic.fntdata"/><Relationship Id="rId28" Type="http://schemas.openxmlformats.org/officeDocument/2006/relationships/font" Target="fonts/Roboto-bold.fntdata"/><Relationship Id="rId27" Type="http://schemas.openxmlformats.org/officeDocument/2006/relationships/font" Target="fonts/Roboto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Roboto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0" Type="http://schemas.openxmlformats.org/officeDocument/2006/relationships/font" Target="fonts/Roboto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001e2f7ed2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001e2f7ed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5d611a6458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5d611a6458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5d611a6458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5d611a6458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5d611a6458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5d611a6458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5d611a6458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5d611a6458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5d611a6458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5d611a6458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5d611a6458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5d611a6458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f96b48fe66_0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2f96b48fe66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5d611a6458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5d611a6458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5d611a6458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5d611a6458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5d611a6458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5d611a645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d611a6458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d611a6458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5d611a6458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5d611a6458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5d611a6458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5d611a6458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5d611a6458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5d611a6458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d611a6458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5d611a6458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Relationship Id="rId3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-dark" type="title">
  <p:cSld name="TITLE">
    <p:bg>
      <p:bgPr>
        <a:solidFill>
          <a:srgbClr val="001743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2958075" y="1260100"/>
            <a:ext cx="2063400" cy="212400"/>
          </a:xfrm>
          <a:prstGeom prst="rect">
            <a:avLst/>
          </a:prstGeom>
          <a:solidFill>
            <a:srgbClr val="0085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13934" l="0" r="18026" t="24760"/>
          <a:stretch/>
        </p:blipFill>
        <p:spPr>
          <a:xfrm>
            <a:off x="0" y="0"/>
            <a:ext cx="9143996" cy="302667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/>
          <p:nvPr/>
        </p:nvSpPr>
        <p:spPr>
          <a:xfrm>
            <a:off x="4685300" y="4126350"/>
            <a:ext cx="4220100" cy="7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National Oceanic and Atmospheric Administration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U.S. Department of Commerce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14800" y="2245175"/>
            <a:ext cx="1634552" cy="163457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4791500" y="4126350"/>
            <a:ext cx="4113900" cy="36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type="title"/>
          </p:nvPr>
        </p:nvSpPr>
        <p:spPr>
          <a:xfrm>
            <a:off x="299550" y="3553350"/>
            <a:ext cx="5200800" cy="150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" name="Google Shape;16;p2"/>
          <p:cNvSpPr/>
          <p:nvPr/>
        </p:nvSpPr>
        <p:spPr>
          <a:xfrm rot="10800000">
            <a:off x="368350" y="2925800"/>
            <a:ext cx="3246600" cy="212400"/>
          </a:xfrm>
          <a:prstGeom prst="rect">
            <a:avLst/>
          </a:prstGeom>
          <a:solidFill>
            <a:srgbClr val="0085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-image-center">
  <p:cSld name="TITLE_AND_BODY_2_2_2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1"/>
          <p:cNvPicPr preferRelativeResize="0"/>
          <p:nvPr/>
        </p:nvPicPr>
        <p:blipFill rotWithShape="1">
          <a:blip r:embed="rId2">
            <a:alphaModFix/>
          </a:blip>
          <a:srcRect b="17094" l="0" r="0" t="26656"/>
          <a:stretch/>
        </p:blipFill>
        <p:spPr>
          <a:xfrm>
            <a:off x="0" y="0"/>
            <a:ext cx="9143998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1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90" name="Google Shape;90;p11"/>
          <p:cNvGrpSpPr/>
          <p:nvPr/>
        </p:nvGrpSpPr>
        <p:grpSpPr>
          <a:xfrm>
            <a:off x="1411500" y="842250"/>
            <a:ext cx="6321000" cy="3459000"/>
            <a:chOff x="1411500" y="842250"/>
            <a:chExt cx="6321000" cy="3459000"/>
          </a:xfrm>
        </p:grpSpPr>
        <p:sp>
          <p:nvSpPr>
            <p:cNvPr id="91" name="Google Shape;91;p11"/>
            <p:cNvSpPr/>
            <p:nvPr/>
          </p:nvSpPr>
          <p:spPr>
            <a:xfrm>
              <a:off x="1411500" y="1054650"/>
              <a:ext cx="6321000" cy="3246600"/>
            </a:xfrm>
            <a:prstGeom prst="rect">
              <a:avLst/>
            </a:prstGeom>
            <a:solidFill>
              <a:srgbClr val="0085CA">
                <a:alpha val="76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11"/>
            <p:cNvSpPr/>
            <p:nvPr/>
          </p:nvSpPr>
          <p:spPr>
            <a:xfrm rot="10800000">
              <a:off x="1411650" y="842250"/>
              <a:ext cx="6319500" cy="21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3" name="Google Shape;93;p11"/>
          <p:cNvSpPr txBox="1"/>
          <p:nvPr>
            <p:ph idx="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" name="Google Shape;94;p11"/>
          <p:cNvSpPr txBox="1"/>
          <p:nvPr>
            <p:ph type="title"/>
          </p:nvPr>
        </p:nvSpPr>
        <p:spPr>
          <a:xfrm>
            <a:off x="1742550" y="1136975"/>
            <a:ext cx="5665800" cy="74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-image-right">
  <p:cSld name="TITLE_AND_BODY_2_1_2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2"/>
          <p:cNvPicPr preferRelativeResize="0"/>
          <p:nvPr/>
        </p:nvPicPr>
        <p:blipFill rotWithShape="1">
          <a:blip r:embed="rId2">
            <a:alphaModFix/>
          </a:blip>
          <a:srcRect b="17094" l="0" r="0" t="26656"/>
          <a:stretch/>
        </p:blipFill>
        <p:spPr>
          <a:xfrm>
            <a:off x="0" y="0"/>
            <a:ext cx="9143998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2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8" name="Google Shape;98;p12"/>
          <p:cNvSpPr txBox="1"/>
          <p:nvPr>
            <p:ph idx="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99" name="Google Shape;99;p12"/>
          <p:cNvGrpSpPr/>
          <p:nvPr/>
        </p:nvGrpSpPr>
        <p:grpSpPr>
          <a:xfrm>
            <a:off x="4750325" y="948413"/>
            <a:ext cx="4394100" cy="3246675"/>
            <a:chOff x="4750325" y="948413"/>
            <a:chExt cx="4394100" cy="3246675"/>
          </a:xfrm>
        </p:grpSpPr>
        <p:sp>
          <p:nvSpPr>
            <p:cNvPr id="100" name="Google Shape;100;p12"/>
            <p:cNvSpPr/>
            <p:nvPr/>
          </p:nvSpPr>
          <p:spPr>
            <a:xfrm>
              <a:off x="4750325" y="948488"/>
              <a:ext cx="4394100" cy="3246600"/>
            </a:xfrm>
            <a:prstGeom prst="rect">
              <a:avLst/>
            </a:prstGeom>
            <a:solidFill>
              <a:srgbClr val="0085CA">
                <a:alpha val="76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12"/>
            <p:cNvSpPr/>
            <p:nvPr/>
          </p:nvSpPr>
          <p:spPr>
            <a:xfrm rot="5400000">
              <a:off x="7414500" y="2465513"/>
              <a:ext cx="3246600" cy="21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2" name="Google Shape;102;p12"/>
          <p:cNvSpPr txBox="1"/>
          <p:nvPr>
            <p:ph type="title"/>
          </p:nvPr>
        </p:nvSpPr>
        <p:spPr>
          <a:xfrm>
            <a:off x="5045175" y="1252875"/>
            <a:ext cx="3577200" cy="264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-light">
  <p:cSld name="TITLE_3">
    <p:bg>
      <p:bgPr>
        <a:solidFill>
          <a:schemeClr val="lt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 rot="5400000">
            <a:off x="2958075" y="1260100"/>
            <a:ext cx="2063400" cy="212400"/>
          </a:xfrm>
          <a:prstGeom prst="rect">
            <a:avLst/>
          </a:prstGeom>
          <a:solidFill>
            <a:srgbClr val="0085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oogle Shape;19;p3"/>
          <p:cNvPicPr preferRelativeResize="0"/>
          <p:nvPr/>
        </p:nvPicPr>
        <p:blipFill rotWithShape="1">
          <a:blip r:embed="rId2">
            <a:alphaModFix/>
          </a:blip>
          <a:srcRect b="13934" l="0" r="18026" t="24760"/>
          <a:stretch/>
        </p:blipFill>
        <p:spPr>
          <a:xfrm>
            <a:off x="0" y="0"/>
            <a:ext cx="9143996" cy="302667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/>
          <p:nvPr/>
        </p:nvSpPr>
        <p:spPr>
          <a:xfrm>
            <a:off x="4685300" y="4126350"/>
            <a:ext cx="4220100" cy="7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17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rPr>
              <a:t>National Oceanic and Atmospheric Administration</a:t>
            </a:r>
            <a:endParaRPr sz="1200">
              <a:solidFill>
                <a:srgbClr val="0017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rPr>
              <a:t>U.S. Department of Commerce</a:t>
            </a:r>
            <a:endParaRPr sz="1200">
              <a:solidFill>
                <a:srgbClr val="0017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2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14800" y="2245175"/>
            <a:ext cx="1634552" cy="163457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"/>
          <p:cNvSpPr txBox="1"/>
          <p:nvPr>
            <p:ph idx="1" type="subTitle"/>
          </p:nvPr>
        </p:nvSpPr>
        <p:spPr>
          <a:xfrm>
            <a:off x="4791500" y="4126350"/>
            <a:ext cx="4113900" cy="36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001743"/>
              </a:buClr>
              <a:buSzPts val="1200"/>
              <a:buNone/>
              <a:defRPr sz="1200">
                <a:solidFill>
                  <a:srgbClr val="001743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001743"/>
              </a:buClr>
              <a:buSzPts val="1200"/>
              <a:buNone/>
              <a:defRPr sz="1200">
                <a:solidFill>
                  <a:srgbClr val="001743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001743"/>
              </a:buClr>
              <a:buSzPts val="1200"/>
              <a:buNone/>
              <a:defRPr sz="1200">
                <a:solidFill>
                  <a:srgbClr val="001743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001743"/>
              </a:buClr>
              <a:buSzPts val="1200"/>
              <a:buNone/>
              <a:defRPr sz="1200">
                <a:solidFill>
                  <a:srgbClr val="001743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001743"/>
              </a:buClr>
              <a:buSzPts val="1200"/>
              <a:buNone/>
              <a:defRPr sz="1200">
                <a:solidFill>
                  <a:srgbClr val="001743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001743"/>
              </a:buClr>
              <a:buSzPts val="1200"/>
              <a:buNone/>
              <a:defRPr sz="1200">
                <a:solidFill>
                  <a:srgbClr val="001743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001743"/>
              </a:buClr>
              <a:buSzPts val="1200"/>
              <a:buNone/>
              <a:defRPr sz="1200">
                <a:solidFill>
                  <a:srgbClr val="001743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001743"/>
              </a:buClr>
              <a:buSzPts val="1200"/>
              <a:buNone/>
              <a:defRPr sz="1200">
                <a:solidFill>
                  <a:srgbClr val="001743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001743"/>
              </a:buClr>
              <a:buSzPts val="1200"/>
              <a:buNone/>
              <a:defRPr sz="1200">
                <a:solidFill>
                  <a:srgbClr val="001743"/>
                </a:solidFill>
              </a:defRPr>
            </a:lvl9pPr>
          </a:lstStyle>
          <a:p/>
        </p:txBody>
      </p:sp>
      <p:sp>
        <p:nvSpPr>
          <p:cNvPr id="23" name="Google Shape;23;p3"/>
          <p:cNvSpPr txBox="1"/>
          <p:nvPr>
            <p:ph type="title"/>
          </p:nvPr>
        </p:nvSpPr>
        <p:spPr>
          <a:xfrm>
            <a:off x="299550" y="3553350"/>
            <a:ext cx="5200800" cy="150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24" name="Google Shape;24;p3"/>
          <p:cNvSpPr/>
          <p:nvPr/>
        </p:nvSpPr>
        <p:spPr>
          <a:xfrm rot="10800000">
            <a:off x="368350" y="2925800"/>
            <a:ext cx="3246600" cy="212400"/>
          </a:xfrm>
          <a:prstGeom prst="rect">
            <a:avLst/>
          </a:prstGeom>
          <a:solidFill>
            <a:srgbClr val="0085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nner" type="tx">
  <p:cSld name="TITLE_AND_BOD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" name="Google Shape;28;p4"/>
          <p:cNvSpPr txBox="1"/>
          <p:nvPr/>
        </p:nvSpPr>
        <p:spPr>
          <a:xfrm>
            <a:off x="1662600" y="4810375"/>
            <a:ext cx="5818800" cy="25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rPr>
              <a:t>Department of Commerce | National Oceanic and Atmospheric Administration</a:t>
            </a:r>
            <a:r>
              <a:rPr lang="en" sz="8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 | NOAA.gov</a:t>
            </a:r>
            <a:endParaRPr sz="800">
              <a:solidFill>
                <a:srgbClr val="0017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4"/>
          <p:cNvSpPr/>
          <p:nvPr/>
        </p:nvSpPr>
        <p:spPr>
          <a:xfrm rot="5400000">
            <a:off x="7414500" y="2458625"/>
            <a:ext cx="3246600" cy="212400"/>
          </a:xfrm>
          <a:prstGeom prst="rect">
            <a:avLst/>
          </a:prstGeom>
          <a:solidFill>
            <a:srgbClr val="0085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4"/>
          <p:cNvSpPr txBox="1"/>
          <p:nvPr>
            <p:ph idx="1" type="body"/>
          </p:nvPr>
        </p:nvSpPr>
        <p:spPr>
          <a:xfrm>
            <a:off x="311700" y="863550"/>
            <a:ext cx="8520600" cy="38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○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■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○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■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○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■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Google Shape;31;p4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b="1"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ngle-photo 1">
  <p:cSld name="TITLE_AND_BODY_3_1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/>
          <p:nvPr>
            <p:ph idx="1" type="subTitle"/>
          </p:nvPr>
        </p:nvSpPr>
        <p:spPr>
          <a:xfrm>
            <a:off x="1708675" y="3225125"/>
            <a:ext cx="5746800" cy="362700"/>
          </a:xfrm>
          <a:prstGeom prst="rect">
            <a:avLst/>
          </a:prstGeom>
          <a:solidFill>
            <a:srgbClr val="0085CA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1708675" y="3587825"/>
            <a:ext cx="5736900" cy="11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" name="Google Shape;36;p5"/>
          <p:cNvSpPr txBox="1"/>
          <p:nvPr/>
        </p:nvSpPr>
        <p:spPr>
          <a:xfrm>
            <a:off x="1662600" y="4810375"/>
            <a:ext cx="5818800" cy="25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Department of Commerce | National Oceanic and Atmospheric Administration | NOAA.gov</a:t>
            </a:r>
            <a:endParaRPr sz="800">
              <a:solidFill>
                <a:srgbClr val="0017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5"/>
          <p:cNvSpPr/>
          <p:nvPr/>
        </p:nvSpPr>
        <p:spPr>
          <a:xfrm rot="5400000">
            <a:off x="7414500" y="2458625"/>
            <a:ext cx="3246600" cy="212400"/>
          </a:xfrm>
          <a:prstGeom prst="rect">
            <a:avLst/>
          </a:prstGeom>
          <a:solidFill>
            <a:srgbClr val="0085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5"/>
          <p:cNvSpPr/>
          <p:nvPr>
            <p:ph idx="3" type="pic"/>
          </p:nvPr>
        </p:nvSpPr>
        <p:spPr>
          <a:xfrm>
            <a:off x="1698750" y="941550"/>
            <a:ext cx="5746800" cy="2118000"/>
          </a:xfrm>
          <a:prstGeom prst="rect">
            <a:avLst/>
          </a:prstGeom>
          <a:noFill/>
          <a:ln>
            <a:noFill/>
          </a:ln>
        </p:spPr>
      </p:sp>
      <p:sp>
        <p:nvSpPr>
          <p:cNvPr id="39" name="Google Shape;39;p5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b="1"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uble-photo">
  <p:cSld name="TITLE_AND_BODY_3_1_1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" name="Google Shape;42;p6"/>
          <p:cNvSpPr txBox="1"/>
          <p:nvPr/>
        </p:nvSpPr>
        <p:spPr>
          <a:xfrm>
            <a:off x="1662600" y="4810375"/>
            <a:ext cx="5818800" cy="25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Department of Commerce | National Oceanic and Atmospheric Administration | NOAA.gov</a:t>
            </a:r>
            <a:endParaRPr sz="800">
              <a:solidFill>
                <a:srgbClr val="0017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6"/>
          <p:cNvSpPr/>
          <p:nvPr/>
        </p:nvSpPr>
        <p:spPr>
          <a:xfrm rot="5400000">
            <a:off x="7414500" y="2458625"/>
            <a:ext cx="3246600" cy="212400"/>
          </a:xfrm>
          <a:prstGeom prst="rect">
            <a:avLst/>
          </a:prstGeom>
          <a:solidFill>
            <a:srgbClr val="0085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"/>
          <p:cNvSpPr/>
          <p:nvPr>
            <p:ph idx="2" type="pic"/>
          </p:nvPr>
        </p:nvSpPr>
        <p:spPr>
          <a:xfrm>
            <a:off x="311770" y="941550"/>
            <a:ext cx="4052100" cy="2118000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6"/>
          <p:cNvSpPr/>
          <p:nvPr>
            <p:ph idx="3" type="pic"/>
          </p:nvPr>
        </p:nvSpPr>
        <p:spPr>
          <a:xfrm>
            <a:off x="4619632" y="941550"/>
            <a:ext cx="4052100" cy="2118000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6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b="1"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Google Shape;47;p6"/>
          <p:cNvSpPr txBox="1"/>
          <p:nvPr>
            <p:ph idx="1" type="subTitle"/>
          </p:nvPr>
        </p:nvSpPr>
        <p:spPr>
          <a:xfrm>
            <a:off x="311775" y="3225125"/>
            <a:ext cx="4052100" cy="362700"/>
          </a:xfrm>
          <a:prstGeom prst="rect">
            <a:avLst/>
          </a:prstGeom>
          <a:solidFill>
            <a:srgbClr val="0085CA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" name="Google Shape;48;p6"/>
          <p:cNvSpPr txBox="1"/>
          <p:nvPr>
            <p:ph idx="4" type="body"/>
          </p:nvPr>
        </p:nvSpPr>
        <p:spPr>
          <a:xfrm>
            <a:off x="311775" y="3587825"/>
            <a:ext cx="4045200" cy="11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Google Shape;49;p6"/>
          <p:cNvSpPr txBox="1"/>
          <p:nvPr>
            <p:ph idx="5" type="subTitle"/>
          </p:nvPr>
        </p:nvSpPr>
        <p:spPr>
          <a:xfrm>
            <a:off x="4619625" y="3225125"/>
            <a:ext cx="4052100" cy="362700"/>
          </a:xfrm>
          <a:prstGeom prst="rect">
            <a:avLst/>
          </a:prstGeom>
          <a:solidFill>
            <a:srgbClr val="0085CA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0" name="Google Shape;50;p6"/>
          <p:cNvSpPr txBox="1"/>
          <p:nvPr>
            <p:ph idx="6" type="body"/>
          </p:nvPr>
        </p:nvSpPr>
        <p:spPr>
          <a:xfrm>
            <a:off x="4619625" y="3587825"/>
            <a:ext cx="4045200" cy="11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iple-photo">
  <p:cSld name="TITLE_AND_BODY_3_1_1_1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" name="Google Shape;53;p7"/>
          <p:cNvSpPr txBox="1"/>
          <p:nvPr/>
        </p:nvSpPr>
        <p:spPr>
          <a:xfrm>
            <a:off x="1662600" y="4810375"/>
            <a:ext cx="5818800" cy="25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Department of Commerce | National Oceanic and Atmospheric Administration | NOAA.gov</a:t>
            </a:r>
            <a:endParaRPr sz="800">
              <a:solidFill>
                <a:srgbClr val="0017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7"/>
          <p:cNvSpPr/>
          <p:nvPr/>
        </p:nvSpPr>
        <p:spPr>
          <a:xfrm rot="5400000">
            <a:off x="7414500" y="2458625"/>
            <a:ext cx="3246600" cy="212400"/>
          </a:xfrm>
          <a:prstGeom prst="rect">
            <a:avLst/>
          </a:prstGeom>
          <a:solidFill>
            <a:srgbClr val="0085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7"/>
          <p:cNvSpPr/>
          <p:nvPr>
            <p:ph idx="2" type="pic"/>
          </p:nvPr>
        </p:nvSpPr>
        <p:spPr>
          <a:xfrm>
            <a:off x="311746" y="941550"/>
            <a:ext cx="2641800" cy="2118000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7"/>
          <p:cNvSpPr/>
          <p:nvPr>
            <p:ph idx="3" type="pic"/>
          </p:nvPr>
        </p:nvSpPr>
        <p:spPr>
          <a:xfrm>
            <a:off x="3166583" y="941550"/>
            <a:ext cx="2641800" cy="2118000"/>
          </a:xfrm>
          <a:prstGeom prst="rect">
            <a:avLst/>
          </a:prstGeom>
          <a:noFill/>
          <a:ln>
            <a:noFill/>
          </a:ln>
        </p:spPr>
      </p:sp>
      <p:sp>
        <p:nvSpPr>
          <p:cNvPr id="57" name="Google Shape;57;p7"/>
          <p:cNvSpPr/>
          <p:nvPr>
            <p:ph idx="4" type="pic"/>
          </p:nvPr>
        </p:nvSpPr>
        <p:spPr>
          <a:xfrm>
            <a:off x="6026022" y="941550"/>
            <a:ext cx="2641800" cy="2118000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7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b="1"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7"/>
          <p:cNvSpPr txBox="1"/>
          <p:nvPr>
            <p:ph idx="1" type="subTitle"/>
          </p:nvPr>
        </p:nvSpPr>
        <p:spPr>
          <a:xfrm>
            <a:off x="311750" y="3225125"/>
            <a:ext cx="2641800" cy="362700"/>
          </a:xfrm>
          <a:prstGeom prst="rect">
            <a:avLst/>
          </a:prstGeom>
          <a:solidFill>
            <a:srgbClr val="0085CA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7"/>
          <p:cNvSpPr txBox="1"/>
          <p:nvPr>
            <p:ph idx="5" type="body"/>
          </p:nvPr>
        </p:nvSpPr>
        <p:spPr>
          <a:xfrm>
            <a:off x="311750" y="3587825"/>
            <a:ext cx="2637300" cy="11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7"/>
          <p:cNvSpPr txBox="1"/>
          <p:nvPr>
            <p:ph idx="6" type="subTitle"/>
          </p:nvPr>
        </p:nvSpPr>
        <p:spPr>
          <a:xfrm>
            <a:off x="3166575" y="3225125"/>
            <a:ext cx="2641800" cy="362700"/>
          </a:xfrm>
          <a:prstGeom prst="rect">
            <a:avLst/>
          </a:prstGeom>
          <a:solidFill>
            <a:srgbClr val="0085CA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2" name="Google Shape;62;p7"/>
          <p:cNvSpPr txBox="1"/>
          <p:nvPr>
            <p:ph idx="7" type="body"/>
          </p:nvPr>
        </p:nvSpPr>
        <p:spPr>
          <a:xfrm>
            <a:off x="3166575" y="3587825"/>
            <a:ext cx="2637300" cy="11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7"/>
          <p:cNvSpPr txBox="1"/>
          <p:nvPr>
            <p:ph idx="8" type="subTitle"/>
          </p:nvPr>
        </p:nvSpPr>
        <p:spPr>
          <a:xfrm>
            <a:off x="6021400" y="3225125"/>
            <a:ext cx="2641800" cy="362700"/>
          </a:xfrm>
          <a:prstGeom prst="rect">
            <a:avLst/>
          </a:prstGeom>
          <a:solidFill>
            <a:srgbClr val="0085CA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4" name="Google Shape;64;p7"/>
          <p:cNvSpPr txBox="1"/>
          <p:nvPr>
            <p:ph idx="9" type="body"/>
          </p:nvPr>
        </p:nvSpPr>
        <p:spPr>
          <a:xfrm>
            <a:off x="6021400" y="3587825"/>
            <a:ext cx="2637300" cy="11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ff-center">
  <p:cSld name="TITLE_AND_BODY_1_1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" name="Google Shape;67;p8"/>
          <p:cNvSpPr txBox="1"/>
          <p:nvPr/>
        </p:nvSpPr>
        <p:spPr>
          <a:xfrm>
            <a:off x="2911050" y="4810375"/>
            <a:ext cx="6233100" cy="25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Department of Commerce | National Oceanic and Atmospheric Administration | NOAA.gov</a:t>
            </a:r>
            <a:endParaRPr sz="800">
              <a:solidFill>
                <a:srgbClr val="0017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8"/>
          <p:cNvSpPr/>
          <p:nvPr>
            <p:ph idx="2" type="pic"/>
          </p:nvPr>
        </p:nvSpPr>
        <p:spPr>
          <a:xfrm>
            <a:off x="-75" y="0"/>
            <a:ext cx="29112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8"/>
          <p:cNvSpPr/>
          <p:nvPr>
            <p:ph idx="3" type="pic"/>
          </p:nvPr>
        </p:nvSpPr>
        <p:spPr>
          <a:xfrm>
            <a:off x="-75" y="0"/>
            <a:ext cx="29112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8"/>
          <p:cNvSpPr/>
          <p:nvPr/>
        </p:nvSpPr>
        <p:spPr>
          <a:xfrm rot="5400000">
            <a:off x="7414500" y="2458625"/>
            <a:ext cx="3246600" cy="212400"/>
          </a:xfrm>
          <a:prstGeom prst="rect">
            <a:avLst/>
          </a:prstGeom>
          <a:solidFill>
            <a:srgbClr val="0085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8"/>
          <p:cNvSpPr txBox="1"/>
          <p:nvPr>
            <p:ph type="title"/>
          </p:nvPr>
        </p:nvSpPr>
        <p:spPr>
          <a:xfrm>
            <a:off x="3166400" y="292625"/>
            <a:ext cx="55122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1743"/>
              </a:buClr>
              <a:buSzPts val="3000"/>
              <a:buFont typeface="Calibri"/>
              <a:buNone/>
              <a:defRPr b="1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1743"/>
              </a:buClr>
              <a:buSzPts val="3000"/>
              <a:buFont typeface="Calibri"/>
              <a:buNone/>
              <a:defRPr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1743"/>
              </a:buClr>
              <a:buSzPts val="3000"/>
              <a:buFont typeface="Calibri"/>
              <a:buNone/>
              <a:defRPr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1743"/>
              </a:buClr>
              <a:buSzPts val="3000"/>
              <a:buFont typeface="Calibri"/>
              <a:buNone/>
              <a:defRPr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1743"/>
              </a:buClr>
              <a:buSzPts val="3000"/>
              <a:buFont typeface="Calibri"/>
              <a:buNone/>
              <a:defRPr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1743"/>
              </a:buClr>
              <a:buSzPts val="3000"/>
              <a:buFont typeface="Calibri"/>
              <a:buNone/>
              <a:defRPr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1743"/>
              </a:buClr>
              <a:buSzPts val="3000"/>
              <a:buFont typeface="Calibri"/>
              <a:buNone/>
              <a:defRPr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1743"/>
              </a:buClr>
              <a:buSzPts val="3000"/>
              <a:buFont typeface="Calibri"/>
              <a:buNone/>
              <a:defRPr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1743"/>
              </a:buClr>
              <a:buSzPts val="3000"/>
              <a:buFont typeface="Calibri"/>
              <a:buNone/>
              <a:defRPr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8"/>
          <p:cNvSpPr txBox="1"/>
          <p:nvPr>
            <p:ph idx="1" type="body"/>
          </p:nvPr>
        </p:nvSpPr>
        <p:spPr>
          <a:xfrm>
            <a:off x="3166400" y="863550"/>
            <a:ext cx="5665800" cy="38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○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■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○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■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○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■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">
  <p:cSld name="CUSTOM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"/>
          <p:cNvSpPr/>
          <p:nvPr/>
        </p:nvSpPr>
        <p:spPr>
          <a:xfrm>
            <a:off x="-7450" y="-9825"/>
            <a:ext cx="9144000" cy="1133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9"/>
          <p:cNvSpPr/>
          <p:nvPr/>
        </p:nvSpPr>
        <p:spPr>
          <a:xfrm rot="10800000">
            <a:off x="368350" y="1015650"/>
            <a:ext cx="3246600" cy="21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9"/>
          <p:cNvSpPr txBox="1"/>
          <p:nvPr/>
        </p:nvSpPr>
        <p:spPr>
          <a:xfrm>
            <a:off x="1662600" y="4810375"/>
            <a:ext cx="5818800" cy="25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rPr>
              <a:t>Department of Commerce | National Oceanic and Atmospheric Administration</a:t>
            </a:r>
            <a:r>
              <a:rPr lang="en" sz="8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| NOAA.gov </a:t>
            </a:r>
            <a:r>
              <a:rPr lang="en"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800">
              <a:solidFill>
                <a:srgbClr val="0017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9"/>
          <p:cNvSpPr txBox="1"/>
          <p:nvPr>
            <p:ph type="title"/>
          </p:nvPr>
        </p:nvSpPr>
        <p:spPr>
          <a:xfrm>
            <a:off x="311700" y="27067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b="1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9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-image-left">
  <p:cSld name="TITLE_AND_BODY_2_3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0"/>
          <p:cNvPicPr preferRelativeResize="0"/>
          <p:nvPr/>
        </p:nvPicPr>
        <p:blipFill rotWithShape="1">
          <a:blip r:embed="rId2">
            <a:alphaModFix/>
          </a:blip>
          <a:srcRect b="17094" l="0" r="0" t="26656"/>
          <a:stretch/>
        </p:blipFill>
        <p:spPr>
          <a:xfrm>
            <a:off x="0" y="0"/>
            <a:ext cx="9143998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0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" name="Google Shape;82;p10"/>
          <p:cNvSpPr txBox="1"/>
          <p:nvPr>
            <p:ph idx="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83" name="Google Shape;83;p10"/>
          <p:cNvGrpSpPr/>
          <p:nvPr/>
        </p:nvGrpSpPr>
        <p:grpSpPr>
          <a:xfrm>
            <a:off x="0" y="948413"/>
            <a:ext cx="4394100" cy="3246675"/>
            <a:chOff x="0" y="948413"/>
            <a:chExt cx="4394100" cy="3246675"/>
          </a:xfrm>
        </p:grpSpPr>
        <p:sp>
          <p:nvSpPr>
            <p:cNvPr id="84" name="Google Shape;84;p10"/>
            <p:cNvSpPr/>
            <p:nvPr/>
          </p:nvSpPr>
          <p:spPr>
            <a:xfrm rot="10800000">
              <a:off x="0" y="948413"/>
              <a:ext cx="4394100" cy="3246600"/>
            </a:xfrm>
            <a:prstGeom prst="rect">
              <a:avLst/>
            </a:prstGeom>
            <a:solidFill>
              <a:srgbClr val="0085CA">
                <a:alpha val="76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10"/>
            <p:cNvSpPr/>
            <p:nvPr/>
          </p:nvSpPr>
          <p:spPr>
            <a:xfrm rot="-5400000">
              <a:off x="-1516675" y="2465588"/>
              <a:ext cx="3246600" cy="21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6" name="Google Shape;86;p10"/>
          <p:cNvSpPr txBox="1"/>
          <p:nvPr>
            <p:ph type="title"/>
          </p:nvPr>
        </p:nvSpPr>
        <p:spPr>
          <a:xfrm>
            <a:off x="515100" y="1252875"/>
            <a:ext cx="3577200" cy="264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" type="body"/>
          </p:nvPr>
        </p:nvSpPr>
        <p:spPr>
          <a:xfrm>
            <a:off x="311700" y="1181700"/>
            <a:ext cx="8628000" cy="35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○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■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○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■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○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■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311700" y="296275"/>
            <a:ext cx="8520600" cy="77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b="1"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b="1"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b="1"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b="1"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b="1"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b="1"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b="1"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b="1"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b="1"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r">
              <a:buNone/>
              <a:defRPr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algn="r">
              <a:buNone/>
              <a:defRPr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algn="r">
              <a:buNone/>
              <a:defRPr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algn="r">
              <a:buNone/>
              <a:defRPr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algn="r">
              <a:buNone/>
              <a:defRPr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algn="r">
              <a:buNone/>
              <a:defRPr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algn="r">
              <a:buNone/>
              <a:defRPr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algn="r">
              <a:buNone/>
              <a:defRPr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jp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image" Target="../media/image12.png"/><Relationship Id="rId5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3"/>
          <p:cNvSpPr txBox="1"/>
          <p:nvPr>
            <p:ph idx="1" type="subTitle"/>
          </p:nvPr>
        </p:nvSpPr>
        <p:spPr>
          <a:xfrm>
            <a:off x="4791500" y="4126350"/>
            <a:ext cx="4113900" cy="36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National Weather Service </a:t>
            </a:r>
            <a:r>
              <a:rPr lang="en"/>
              <a:t> </a:t>
            </a:r>
            <a:endParaRPr/>
          </a:p>
        </p:txBody>
      </p:sp>
      <p:sp>
        <p:nvSpPr>
          <p:cNvPr id="108" name="Google Shape;108;p13"/>
          <p:cNvSpPr txBox="1"/>
          <p:nvPr>
            <p:ph type="title"/>
          </p:nvPr>
        </p:nvSpPr>
        <p:spPr>
          <a:xfrm>
            <a:off x="299550" y="3200400"/>
            <a:ext cx="5200800" cy="185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Aerosol Modeling and DA</a:t>
            </a:r>
            <a:br>
              <a:rPr lang="en"/>
            </a:br>
            <a:r>
              <a:rPr lang="en"/>
              <a:t>at NOAA/NWS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Cory R Martin, PhD</a:t>
            </a:r>
            <a:endParaRPr sz="1600"/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/>
              <a:t>Physical Scientist, NWS/NCEP/Environmental Modeling Center</a:t>
            </a:r>
            <a:endParaRPr sz="1500"/>
          </a:p>
        </p:txBody>
      </p:sp>
      <p:pic>
        <p:nvPicPr>
          <p:cNvPr id="109" name="Google Shape;109;p13"/>
          <p:cNvPicPr preferRelativeResize="0"/>
          <p:nvPr/>
        </p:nvPicPr>
        <p:blipFill rotWithShape="1">
          <a:blip r:embed="rId3">
            <a:alphaModFix/>
          </a:blip>
          <a:srcRect b="13934" l="0" r="18026" t="24760"/>
          <a:stretch/>
        </p:blipFill>
        <p:spPr>
          <a:xfrm>
            <a:off x="0" y="0"/>
            <a:ext cx="9143996" cy="3026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62200" y="2245175"/>
            <a:ext cx="1634552" cy="1634574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3"/>
          <p:cNvSpPr/>
          <p:nvPr/>
        </p:nvSpPr>
        <p:spPr>
          <a:xfrm rot="10800000">
            <a:off x="368350" y="2925800"/>
            <a:ext cx="3246600" cy="212400"/>
          </a:xfrm>
          <a:prstGeom prst="rect">
            <a:avLst/>
          </a:prstGeom>
          <a:solidFill>
            <a:srgbClr val="0085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13" title="US-NationalWeatherService-Logo.svg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14800" y="2245188"/>
            <a:ext cx="1634550" cy="163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2"/>
          <p:cNvSpPr txBox="1"/>
          <p:nvPr>
            <p:ph type="title"/>
          </p:nvPr>
        </p:nvSpPr>
        <p:spPr>
          <a:xfrm>
            <a:off x="311700" y="27067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AQM Development</a:t>
            </a:r>
            <a:endParaRPr/>
          </a:p>
        </p:txBody>
      </p:sp>
      <p:sp>
        <p:nvSpPr>
          <p:cNvPr id="194" name="Google Shape;194;p22"/>
          <p:cNvSpPr txBox="1"/>
          <p:nvPr/>
        </p:nvSpPr>
        <p:spPr>
          <a:xfrm>
            <a:off x="358125" y="1353000"/>
            <a:ext cx="8520600" cy="33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current AQM does not contain any constraint from observations beyond fire emissions (nor does the GEFS-Aerosol member).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Planned upcoming upgrades include: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 in horizontal resolution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Update to newest chemical mechanisms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Emissions updates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Inclusion of data assimilation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situ PM2.5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AOD, trace gas retrievals from both LEO and GEO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22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3"/>
          <p:cNvSpPr txBox="1"/>
          <p:nvPr>
            <p:ph type="title"/>
          </p:nvPr>
        </p:nvSpPr>
        <p:spPr>
          <a:xfrm>
            <a:off x="311700" y="27067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AQM - Trace Gas Assimilation</a:t>
            </a:r>
            <a:endParaRPr/>
          </a:p>
        </p:txBody>
      </p:sp>
      <p:sp>
        <p:nvSpPr>
          <p:cNvPr id="201" name="Google Shape;201;p23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2" name="Google Shape;202;p23"/>
          <p:cNvPicPr preferRelativeResize="0"/>
          <p:nvPr/>
        </p:nvPicPr>
        <p:blipFill rotWithShape="1">
          <a:blip r:embed="rId3">
            <a:alphaModFix/>
          </a:blip>
          <a:srcRect b="1970" l="0" r="0" t="0"/>
          <a:stretch/>
        </p:blipFill>
        <p:spPr>
          <a:xfrm>
            <a:off x="4613000" y="1293475"/>
            <a:ext cx="4291750" cy="293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3"/>
          <p:cNvPicPr preferRelativeResize="0"/>
          <p:nvPr/>
        </p:nvPicPr>
        <p:blipFill rotWithShape="1">
          <a:blip r:embed="rId4">
            <a:alphaModFix/>
          </a:blip>
          <a:srcRect b="11449" l="0" r="0" t="0"/>
          <a:stretch/>
        </p:blipFill>
        <p:spPr>
          <a:xfrm>
            <a:off x="347950" y="1293475"/>
            <a:ext cx="4291750" cy="28970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 txBox="1"/>
          <p:nvPr/>
        </p:nvSpPr>
        <p:spPr>
          <a:xfrm>
            <a:off x="351500" y="4283600"/>
            <a:ext cx="86124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regional models, polar orbiters have limited value; geostationary much more useful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23"/>
          <p:cNvSpPr txBox="1"/>
          <p:nvPr/>
        </p:nvSpPr>
        <p:spPr>
          <a:xfrm>
            <a:off x="6735025" y="4798125"/>
            <a:ext cx="2146500" cy="2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Figs. courtesy Hyundeok Choi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4"/>
          <p:cNvSpPr txBox="1"/>
          <p:nvPr>
            <p:ph type="title"/>
          </p:nvPr>
        </p:nvSpPr>
        <p:spPr>
          <a:xfrm>
            <a:off x="311700" y="27067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AQM - Trace Gas Assimilation</a:t>
            </a:r>
            <a:endParaRPr/>
          </a:p>
        </p:txBody>
      </p:sp>
      <p:sp>
        <p:nvSpPr>
          <p:cNvPr id="211" name="Google Shape;211;p24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2" name="Google Shape;212;p24"/>
          <p:cNvSpPr txBox="1"/>
          <p:nvPr/>
        </p:nvSpPr>
        <p:spPr>
          <a:xfrm>
            <a:off x="5289050" y="4104175"/>
            <a:ext cx="3732000" cy="6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Tuning still underway but results are promising using TEMPO for short-term forecast improvement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24"/>
          <p:cNvSpPr txBox="1"/>
          <p:nvPr/>
        </p:nvSpPr>
        <p:spPr>
          <a:xfrm>
            <a:off x="6735025" y="4798125"/>
            <a:ext cx="2146500" cy="2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Figs. courtesy Hyundeok Choi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Google Shape;21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50" y="1319800"/>
            <a:ext cx="4762798" cy="3451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4"/>
          <p:cNvPicPr preferRelativeResize="0"/>
          <p:nvPr/>
        </p:nvPicPr>
        <p:blipFill rotWithShape="1">
          <a:blip r:embed="rId4">
            <a:alphaModFix/>
          </a:blip>
          <a:srcRect b="6314" l="0" r="7842" t="0"/>
          <a:stretch/>
        </p:blipFill>
        <p:spPr>
          <a:xfrm>
            <a:off x="5067600" y="1319800"/>
            <a:ext cx="4076401" cy="284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67600" y="1319800"/>
            <a:ext cx="1221100" cy="706025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5"/>
          <p:cNvSpPr txBox="1"/>
          <p:nvPr>
            <p:ph type="title"/>
          </p:nvPr>
        </p:nvSpPr>
        <p:spPr>
          <a:xfrm>
            <a:off x="311700" y="27067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AQM - Surface PM2.5 Assimilation</a:t>
            </a:r>
            <a:endParaRPr/>
          </a:p>
        </p:txBody>
      </p:sp>
      <p:sp>
        <p:nvSpPr>
          <p:cNvPr id="222" name="Google Shape;222;p25"/>
          <p:cNvSpPr txBox="1"/>
          <p:nvPr/>
        </p:nvSpPr>
        <p:spPr>
          <a:xfrm>
            <a:off x="159375" y="1246325"/>
            <a:ext cx="4034700" cy="37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JEDI analyzed PM is much close to </a:t>
            </a:r>
            <a:r>
              <a:rPr lang="en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AirNow obs</a:t>
            </a:r>
            <a:r>
              <a:rPr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When only mass concentrations were updated, most of assimilated signal lost after model initialization.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Updating all the prediction variables including total particle numbers and total surface areas concentrations helps to mitigate the issue.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p25"/>
          <p:cNvPicPr preferRelativeResize="0"/>
          <p:nvPr/>
        </p:nvPicPr>
        <p:blipFill rotWithShape="1">
          <a:blip r:embed="rId3">
            <a:alphaModFix/>
          </a:blip>
          <a:srcRect b="40622" l="0" r="0" t="9189"/>
          <a:stretch/>
        </p:blipFill>
        <p:spPr>
          <a:xfrm>
            <a:off x="4194075" y="1246325"/>
            <a:ext cx="4797527" cy="152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5"/>
          <p:cNvPicPr preferRelativeResize="0"/>
          <p:nvPr/>
        </p:nvPicPr>
        <p:blipFill rotWithShape="1">
          <a:blip r:embed="rId4">
            <a:alphaModFix/>
          </a:blip>
          <a:srcRect b="17365" l="0" r="0" t="11897"/>
          <a:stretch/>
        </p:blipFill>
        <p:spPr>
          <a:xfrm>
            <a:off x="4209688" y="2735100"/>
            <a:ext cx="4781910" cy="213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5"/>
          <p:cNvSpPr txBox="1"/>
          <p:nvPr/>
        </p:nvSpPr>
        <p:spPr>
          <a:xfrm>
            <a:off x="4525350" y="1304875"/>
            <a:ext cx="2216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EXP: DA_PM2.5_UM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25"/>
          <p:cNvSpPr txBox="1"/>
          <p:nvPr/>
        </p:nvSpPr>
        <p:spPr>
          <a:xfrm>
            <a:off x="4489600" y="2673950"/>
            <a:ext cx="155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EXP: DA_PM2.5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25"/>
          <p:cNvSpPr txBox="1"/>
          <p:nvPr/>
        </p:nvSpPr>
        <p:spPr>
          <a:xfrm>
            <a:off x="4819003" y="1651796"/>
            <a:ext cx="25953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JEDI analysis</a:t>
            </a:r>
            <a:endParaRPr b="1" i="0" sz="1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000" u="none" cap="none" strike="noStrike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0h FCST after model initialization</a:t>
            </a:r>
            <a:endParaRPr b="1" i="0" sz="1000" u="none" cap="none" strike="noStrike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00FF00"/>
                </a:solidFill>
                <a:latin typeface="Roboto"/>
                <a:ea typeface="Roboto"/>
                <a:cs typeface="Roboto"/>
                <a:sym typeface="Roboto"/>
              </a:rPr>
              <a:t>Background</a:t>
            </a:r>
            <a:endParaRPr b="1" i="0" sz="1000" u="none" cap="none" strike="noStrike">
              <a:solidFill>
                <a:srgbClr val="00FF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OBS</a:t>
            </a:r>
            <a:endParaRPr b="1" i="0" sz="1000" u="none" cap="none" strike="noStrike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8" name="Google Shape;228;p25"/>
          <p:cNvPicPr preferRelativeResize="0"/>
          <p:nvPr/>
        </p:nvPicPr>
        <p:blipFill rotWithShape="1">
          <a:blip r:embed="rId3">
            <a:alphaModFix/>
          </a:blip>
          <a:srcRect b="1450" l="40700" r="55799" t="86775"/>
          <a:stretch/>
        </p:blipFill>
        <p:spPr>
          <a:xfrm>
            <a:off x="4602725" y="1699975"/>
            <a:ext cx="286224" cy="622399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5"/>
          <p:cNvSpPr txBox="1"/>
          <p:nvPr/>
        </p:nvSpPr>
        <p:spPr>
          <a:xfrm>
            <a:off x="4819003" y="3023396"/>
            <a:ext cx="25953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JEDI analysis</a:t>
            </a:r>
            <a:endParaRPr b="1" i="0" sz="1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000" u="none" cap="none" strike="noStrike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0h FCST after model initialization</a:t>
            </a:r>
            <a:endParaRPr b="1" i="0" sz="1000" u="none" cap="none" strike="noStrike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00FF00"/>
                </a:solidFill>
                <a:latin typeface="Roboto"/>
                <a:ea typeface="Roboto"/>
                <a:cs typeface="Roboto"/>
                <a:sym typeface="Roboto"/>
              </a:rPr>
              <a:t>Background</a:t>
            </a:r>
            <a:endParaRPr b="1" i="0" sz="1000" u="none" cap="none" strike="noStrike">
              <a:solidFill>
                <a:srgbClr val="00FF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OBS</a:t>
            </a:r>
            <a:endParaRPr b="1" i="0" sz="1000" u="none" cap="none" strike="noStrike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0" name="Google Shape;230;p25"/>
          <p:cNvPicPr preferRelativeResize="0"/>
          <p:nvPr/>
        </p:nvPicPr>
        <p:blipFill rotWithShape="1">
          <a:blip r:embed="rId3">
            <a:alphaModFix/>
          </a:blip>
          <a:srcRect b="1450" l="40700" r="55799" t="86775"/>
          <a:stretch/>
        </p:blipFill>
        <p:spPr>
          <a:xfrm>
            <a:off x="4602725" y="3071575"/>
            <a:ext cx="286224" cy="622399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5"/>
          <p:cNvSpPr txBox="1"/>
          <p:nvPr/>
        </p:nvSpPr>
        <p:spPr>
          <a:xfrm>
            <a:off x="6963625" y="4798125"/>
            <a:ext cx="2146500" cy="2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Figs. courtesy Hongli Wang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25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6"/>
          <p:cNvSpPr txBox="1"/>
          <p:nvPr>
            <p:ph type="title"/>
          </p:nvPr>
        </p:nvSpPr>
        <p:spPr>
          <a:xfrm>
            <a:off x="311700" y="27067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AQM - Surface PM2.5 Assimilation</a:t>
            </a:r>
            <a:endParaRPr/>
          </a:p>
        </p:txBody>
      </p:sp>
      <p:pic>
        <p:nvPicPr>
          <p:cNvPr id="238" name="Google Shape;238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49446"/>
            <a:ext cx="5235824" cy="1866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73" y="3015560"/>
            <a:ext cx="5221866" cy="1866114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6"/>
          <p:cNvSpPr txBox="1"/>
          <p:nvPr/>
        </p:nvSpPr>
        <p:spPr>
          <a:xfrm>
            <a:off x="3223231" y="1147000"/>
            <a:ext cx="1409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100" u="none" cap="none" strike="noStrike">
                <a:solidFill>
                  <a:srgbClr val="0000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1h forecast bias</a:t>
            </a:r>
            <a:endParaRPr b="0" i="0" sz="11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6"/>
          <p:cNvSpPr txBox="1"/>
          <p:nvPr/>
        </p:nvSpPr>
        <p:spPr>
          <a:xfrm>
            <a:off x="3223231" y="2995087"/>
            <a:ext cx="1409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100" u="none" cap="none" strike="noStrike">
                <a:solidFill>
                  <a:srgbClr val="0000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1h forecast bias</a:t>
            </a:r>
            <a:endParaRPr b="0" i="0" sz="11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26"/>
          <p:cNvSpPr txBox="1"/>
          <p:nvPr/>
        </p:nvSpPr>
        <p:spPr>
          <a:xfrm>
            <a:off x="6963625" y="4798125"/>
            <a:ext cx="2146500" cy="2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Figs. courtesy Hongli Wang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26"/>
          <p:cNvSpPr txBox="1"/>
          <p:nvPr/>
        </p:nvSpPr>
        <p:spPr>
          <a:xfrm>
            <a:off x="5335500" y="1246675"/>
            <a:ext cx="3728100" cy="3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NOAA GSL has made significant efforts in reducing surface PM2.5 bias and RMSE through assimilation of surface obs.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assimilating VIIRS AOD concurrently with surface obs is ongoing with limited success (not shown)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26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7"/>
          <p:cNvSpPr txBox="1"/>
          <p:nvPr>
            <p:ph type="title"/>
          </p:nvPr>
        </p:nvSpPr>
        <p:spPr>
          <a:xfrm>
            <a:off x="311700" y="27067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Ongoing and Future Work</a:t>
            </a:r>
            <a:endParaRPr/>
          </a:p>
        </p:txBody>
      </p:sp>
      <p:sp>
        <p:nvSpPr>
          <p:cNvPr id="250" name="Google Shape;250;p27"/>
          <p:cNvSpPr txBox="1"/>
          <p:nvPr/>
        </p:nvSpPr>
        <p:spPr>
          <a:xfrm>
            <a:off x="338200" y="1379575"/>
            <a:ext cx="8494200" cy="30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tuning, configuration, and validation of initial GCAFS system underway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Evaluation in second half of 2025; plan to transition to operations in early 2026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 readiness level of AQM DA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Combine trace gas and aerosol/PM into one cycling system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Refine background error and QC 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decision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Explore VarBC (more difficult with a regional model)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Looking ahead with GCAFS: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Short term: more obs assimilated, higher resolution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Longer term: more complex chemistry, nests, possibly include/replace AQM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27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28"/>
          <p:cNvPicPr preferRelativeResize="0"/>
          <p:nvPr/>
        </p:nvPicPr>
        <p:blipFill rotWithShape="1">
          <a:blip r:embed="rId3">
            <a:alphaModFix/>
          </a:blip>
          <a:srcRect b="17094" l="0" r="0" t="26656"/>
          <a:stretch/>
        </p:blipFill>
        <p:spPr>
          <a:xfrm>
            <a:off x="0" y="0"/>
            <a:ext cx="9143998" cy="51434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7" name="Google Shape;257;p28"/>
          <p:cNvGrpSpPr/>
          <p:nvPr/>
        </p:nvGrpSpPr>
        <p:grpSpPr>
          <a:xfrm rot="10800000">
            <a:off x="4749900" y="948413"/>
            <a:ext cx="4394100" cy="3246675"/>
            <a:chOff x="0" y="948413"/>
            <a:chExt cx="4394100" cy="3246675"/>
          </a:xfrm>
        </p:grpSpPr>
        <p:sp>
          <p:nvSpPr>
            <p:cNvPr id="258" name="Google Shape;258;p28"/>
            <p:cNvSpPr/>
            <p:nvPr/>
          </p:nvSpPr>
          <p:spPr>
            <a:xfrm rot="10800000">
              <a:off x="0" y="948413"/>
              <a:ext cx="4394100" cy="3246600"/>
            </a:xfrm>
            <a:prstGeom prst="rect">
              <a:avLst/>
            </a:prstGeom>
            <a:solidFill>
              <a:srgbClr val="0085CA">
                <a:alpha val="76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28"/>
            <p:cNvSpPr/>
            <p:nvPr/>
          </p:nvSpPr>
          <p:spPr>
            <a:xfrm rot="-5400000">
              <a:off x="-1516675" y="2465588"/>
              <a:ext cx="3246600" cy="21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0" name="Google Shape;260;p28"/>
          <p:cNvSpPr txBox="1"/>
          <p:nvPr/>
        </p:nvSpPr>
        <p:spPr>
          <a:xfrm>
            <a:off x="5045175" y="1252875"/>
            <a:ext cx="3577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Questions?</a:t>
            </a:r>
            <a:endParaRPr b="1" sz="3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28"/>
          <p:cNvSpPr txBox="1"/>
          <p:nvPr/>
        </p:nvSpPr>
        <p:spPr>
          <a:xfrm>
            <a:off x="5045175" y="1929975"/>
            <a:ext cx="3577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email: cory.r.martin@noaa.gov</a:t>
            </a:r>
            <a:endParaRPr sz="2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28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63" name="Google Shape;263;p28"/>
          <p:cNvSpPr txBox="1"/>
          <p:nvPr/>
        </p:nvSpPr>
        <p:spPr>
          <a:xfrm>
            <a:off x="4943425" y="2376375"/>
            <a:ext cx="3678900" cy="16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Acknowledgements:</a:t>
            </a:r>
            <a:endParaRPr sz="2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Hyundeok Choi, Ruifang Li, Andy Tangborn, Hongli Wang, Yaping Wang, and others…</a:t>
            </a:r>
            <a:endParaRPr sz="2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4"/>
          <p:cNvSpPr txBox="1"/>
          <p:nvPr>
            <p:ph type="title"/>
          </p:nvPr>
        </p:nvSpPr>
        <p:spPr>
          <a:xfrm>
            <a:off x="311700" y="27067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and Planned Operational Systems</a:t>
            </a:r>
            <a:endParaRPr/>
          </a:p>
        </p:txBody>
      </p:sp>
      <p:sp>
        <p:nvSpPr>
          <p:cNvPr id="118" name="Google Shape;118;p14"/>
          <p:cNvSpPr txBox="1"/>
          <p:nvPr/>
        </p:nvSpPr>
        <p:spPr>
          <a:xfrm>
            <a:off x="384725" y="1293200"/>
            <a:ext cx="8585700" cy="34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b="1"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GCAFS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Global Chemistry and Aerosol Forecast System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day forecasts of aerosols twice daily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introducing aerosol optical depth data assimilation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■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VIIRS AOD retrievals in version 1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■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 to include geostationary and 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possibly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situ in v2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V1 planned to go operational in first half of 2026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b="1"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AQM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Air Quality Model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72 hour forecasts of ozone and PM2.5 twice daily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underway for assimilation of trace gas and AOD 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retrievals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in situ observations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4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5"/>
          <p:cNvSpPr txBox="1"/>
          <p:nvPr>
            <p:ph type="title"/>
          </p:nvPr>
        </p:nvSpPr>
        <p:spPr>
          <a:xfrm>
            <a:off x="311700" y="27067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GCAFSv1 Aerosol DA Configuration</a:t>
            </a:r>
            <a:endParaRPr/>
          </a:p>
        </p:txBody>
      </p:sp>
      <p:graphicFrame>
        <p:nvGraphicFramePr>
          <p:cNvPr id="125" name="Google Shape;125;p15"/>
          <p:cNvGraphicFramePr/>
          <p:nvPr/>
        </p:nvGraphicFramePr>
        <p:xfrm>
          <a:off x="378150" y="1333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{22B0C6DF-162E-4180-8732-1DAB1F41AF8D}</a:tableStyleId>
              </a:tblPr>
              <a:tblGrid>
                <a:gridCol w="1988750"/>
                <a:gridCol w="6398950"/>
              </a:tblGrid>
              <a:tr h="469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Cycle Frequency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6-hourly; 00z and 12z forecasts are 120 hours, 06 and 18 are only 9 hours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Algorithm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3DVar FGAT with 3-hourly backgrounds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Resolution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C384 (~25km) analysis and forecast; L127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Observations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VIIRS EPS 550nm AOD from NPP, NOAA-20, NOAA-21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Thinned to ~analysis resolution, VarBC with NOAA-20 as anchor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Background Error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Covariance: Hybrid blend of a climatology from lagged ensembles + background dependent localized variance (using neighboring gridpoints) and scaled spatially and by species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Implicit diffusion operator for correlation length scales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26" name="Google Shape;126;p15"/>
          <p:cNvSpPr txBox="1"/>
          <p:nvPr/>
        </p:nvSpPr>
        <p:spPr>
          <a:xfrm>
            <a:off x="2332500" y="4383275"/>
            <a:ext cx="44790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Target implementation in early 2026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15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6"/>
          <p:cNvSpPr txBox="1"/>
          <p:nvPr>
            <p:ph type="title"/>
          </p:nvPr>
        </p:nvSpPr>
        <p:spPr>
          <a:xfrm>
            <a:off x="311700" y="27067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GCAFS - Background Error Tuning</a:t>
            </a:r>
            <a:endParaRPr/>
          </a:p>
        </p:txBody>
      </p:sp>
      <p:sp>
        <p:nvSpPr>
          <p:cNvPr id="133" name="Google Shape;133;p16"/>
          <p:cNvSpPr txBox="1"/>
          <p:nvPr/>
        </p:nvSpPr>
        <p:spPr>
          <a:xfrm>
            <a:off x="384725" y="1339700"/>
            <a:ext cx="84795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3DVar, the background error covariance (</a:t>
            </a: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matrix is essential to the quality of the analysis, thus a lot of time is spent on developing and tuning the </a:t>
            </a: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matrix.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we cannot run an ensemble of forecasts to provide the flow dependent component due to computational cost, we use a “variance partitioning” method to estimate this: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115525"/>
            <a:ext cx="2837473" cy="1722149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6"/>
          <p:cNvSpPr txBox="1"/>
          <p:nvPr/>
        </p:nvSpPr>
        <p:spPr>
          <a:xfrm>
            <a:off x="3248850" y="3140600"/>
            <a:ext cx="5369400" cy="15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Neighboring gridpoints are used to compute the variance around each gridpoint as a proxy for uncertainty at that gridpoint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6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7"/>
          <p:cNvSpPr txBox="1"/>
          <p:nvPr>
            <p:ph type="title"/>
          </p:nvPr>
        </p:nvSpPr>
        <p:spPr>
          <a:xfrm>
            <a:off x="311700" y="27067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GCAFS - Background Error Tuning</a:t>
            </a:r>
            <a:endParaRPr/>
          </a:p>
        </p:txBody>
      </p:sp>
      <p:sp>
        <p:nvSpPr>
          <p:cNvPr id="142" name="Google Shape;142;p17"/>
          <p:cNvSpPr txBox="1"/>
          <p:nvPr/>
        </p:nvSpPr>
        <p:spPr>
          <a:xfrm>
            <a:off x="4963000" y="4182525"/>
            <a:ext cx="170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Instability appears first in bias</a:t>
            </a:r>
            <a:endParaRPr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7"/>
          <p:cNvSpPr txBox="1"/>
          <p:nvPr/>
        </p:nvSpPr>
        <p:spPr>
          <a:xfrm>
            <a:off x="4712600" y="1498400"/>
            <a:ext cx="2355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Positive impact on RMSE until about 11/10.</a:t>
            </a:r>
            <a:endParaRPr sz="15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p17" title="Screen Shot 2025-05-20 at 1.58.12 PM.png"/>
          <p:cNvPicPr preferRelativeResize="0"/>
          <p:nvPr/>
        </p:nvPicPr>
        <p:blipFill rotWithShape="1">
          <a:blip r:embed="rId3">
            <a:alphaModFix/>
          </a:blip>
          <a:srcRect b="0" l="0" r="2123" t="0"/>
          <a:stretch/>
        </p:blipFill>
        <p:spPr>
          <a:xfrm>
            <a:off x="119575" y="1305675"/>
            <a:ext cx="4452425" cy="3485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" name="Google Shape;145;p17"/>
          <p:cNvCxnSpPr>
            <a:stCxn id="142" idx="1"/>
          </p:cNvCxnSpPr>
          <p:nvPr/>
        </p:nvCxnSpPr>
        <p:spPr>
          <a:xfrm rot="10800000">
            <a:off x="3103300" y="3901425"/>
            <a:ext cx="1859700" cy="5889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6" name="Google Shape;146;p17"/>
          <p:cNvCxnSpPr/>
          <p:nvPr/>
        </p:nvCxnSpPr>
        <p:spPr>
          <a:xfrm flipH="1">
            <a:off x="3701700" y="2054225"/>
            <a:ext cx="1244100" cy="15045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7" name="Google Shape;147;p17"/>
          <p:cNvSpPr txBox="1"/>
          <p:nvPr/>
        </p:nvSpPr>
        <p:spPr>
          <a:xfrm>
            <a:off x="4691575" y="2144900"/>
            <a:ext cx="4452300" cy="22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rescale each of the 15 GOCART species in the </a:t>
            </a:r>
            <a:r>
              <a:rPr b="1" lang="en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b="1"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Rescaling/tuning experiments are underway to balance impact from assimilation without causing instability to form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○"/>
            </a:pPr>
            <a:r>
              <a:rPr lang="en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Believe it is OC over oceans causing this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7"/>
          <p:cNvSpPr txBox="1"/>
          <p:nvPr/>
        </p:nvSpPr>
        <p:spPr>
          <a:xfrm>
            <a:off x="6963625" y="4721925"/>
            <a:ext cx="2146500" cy="2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Fig. courtesy Andy Tangborn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7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8"/>
          <p:cNvSpPr txBox="1"/>
          <p:nvPr>
            <p:ph type="title"/>
          </p:nvPr>
        </p:nvSpPr>
        <p:spPr>
          <a:xfrm>
            <a:off x="311700" y="27067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GCAFS - Observation Usage</a:t>
            </a:r>
            <a:endParaRPr/>
          </a:p>
        </p:txBody>
      </p:sp>
      <p:sp>
        <p:nvSpPr>
          <p:cNvPr id="155" name="Google Shape;155;p18"/>
          <p:cNvSpPr txBox="1"/>
          <p:nvPr/>
        </p:nvSpPr>
        <p:spPr>
          <a:xfrm>
            <a:off x="364775" y="1346350"/>
            <a:ext cx="8479500" cy="32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Aerosol optical depth (AOD) from NPP, NOAA-20 and NOAA-21 are assimilated.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Quality control: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b="1"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Preprocessing: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Thinning to approximately the analysis resolution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b="1"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Quality flagging: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Use high and medium-quality observations.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b="1"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Range checking: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Ensure values are within [0, 5].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b="1"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Spatial filtering: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Limit to 60°S–60°N latitude range.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b="1"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Outlier handling: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Inflate observation errors for obs with large departures from the background.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18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9"/>
          <p:cNvSpPr txBox="1"/>
          <p:nvPr>
            <p:ph type="title"/>
          </p:nvPr>
        </p:nvSpPr>
        <p:spPr>
          <a:xfrm>
            <a:off x="311700" y="27067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GCAFS - VIIRS AOD Example</a:t>
            </a:r>
            <a:endParaRPr/>
          </a:p>
        </p:txBody>
      </p:sp>
      <p:pic>
        <p:nvPicPr>
          <p:cNvPr id="162" name="Google Shape;162;p19" title="445268883-ba2c3e2f-c027-415e-8dab-f27277e0debc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750" y="1203625"/>
            <a:ext cx="6871275" cy="378747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9"/>
          <p:cNvSpPr txBox="1"/>
          <p:nvPr/>
        </p:nvSpPr>
        <p:spPr>
          <a:xfrm>
            <a:off x="65750" y="4702250"/>
            <a:ext cx="4731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Fig. courtesy Mindo Choi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19"/>
          <p:cNvSpPr txBox="1"/>
          <p:nvPr/>
        </p:nvSpPr>
        <p:spPr>
          <a:xfrm>
            <a:off x="7143025" y="1811525"/>
            <a:ext cx="2001000" cy="26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GCAFS cycling is 7 hours past valid time for 2 reasons: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Leverage late cycle (GDAS) for meteorology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Allow for polar orbitors latency of ~1.5+ hours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19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0"/>
          <p:cNvSpPr txBox="1"/>
          <p:nvPr>
            <p:ph type="title"/>
          </p:nvPr>
        </p:nvSpPr>
        <p:spPr>
          <a:xfrm>
            <a:off x="311700" y="27067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GCAFS - Variational Bias Correction</a:t>
            </a:r>
            <a:endParaRPr/>
          </a:p>
        </p:txBody>
      </p:sp>
      <p:pic>
        <p:nvPicPr>
          <p:cNvPr id="171" name="Google Shape;171;p20"/>
          <p:cNvPicPr preferRelativeResize="0"/>
          <p:nvPr/>
        </p:nvPicPr>
        <p:blipFill rotWithShape="1">
          <a:blip r:embed="rId3">
            <a:alphaModFix/>
          </a:blip>
          <a:srcRect b="61851" l="5355" r="6274" t="9538"/>
          <a:stretch/>
        </p:blipFill>
        <p:spPr>
          <a:xfrm>
            <a:off x="0" y="1258327"/>
            <a:ext cx="5123400" cy="1658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0"/>
          <p:cNvPicPr preferRelativeResize="0"/>
          <p:nvPr/>
        </p:nvPicPr>
        <p:blipFill rotWithShape="1">
          <a:blip r:embed="rId4">
            <a:alphaModFix/>
          </a:blip>
          <a:srcRect b="12848" l="4214" r="0" t="11525"/>
          <a:stretch/>
        </p:blipFill>
        <p:spPr>
          <a:xfrm>
            <a:off x="4915750" y="1297900"/>
            <a:ext cx="4312824" cy="255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0"/>
          <p:cNvSpPr txBox="1"/>
          <p:nvPr/>
        </p:nvSpPr>
        <p:spPr>
          <a:xfrm>
            <a:off x="59100" y="2947875"/>
            <a:ext cx="4890900" cy="18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is still ongoing (but positive) in determining VarBC configuration (which predictors, etc.)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Constant, Wind Speed, Species… </a:t>
            </a:r>
            <a:b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(w/wo land sea mask)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0"/>
          <p:cNvSpPr txBox="1"/>
          <p:nvPr/>
        </p:nvSpPr>
        <p:spPr>
          <a:xfrm>
            <a:off x="6963625" y="4721925"/>
            <a:ext cx="2146500" cy="2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Figs. courtesy Yaping Wang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20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1"/>
          <p:cNvSpPr txBox="1"/>
          <p:nvPr>
            <p:ph type="title"/>
          </p:nvPr>
        </p:nvSpPr>
        <p:spPr>
          <a:xfrm>
            <a:off x="311700" y="27067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GCAFS - Validation</a:t>
            </a:r>
            <a:endParaRPr/>
          </a:p>
        </p:txBody>
      </p:sp>
      <p:sp>
        <p:nvSpPr>
          <p:cNvPr id="181" name="Google Shape;181;p21"/>
          <p:cNvSpPr txBox="1"/>
          <p:nvPr/>
        </p:nvSpPr>
        <p:spPr>
          <a:xfrm>
            <a:off x="6963625" y="4721925"/>
            <a:ext cx="2146500" cy="2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Figs. courtesy Yaping Wang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21"/>
          <p:cNvSpPr txBox="1"/>
          <p:nvPr/>
        </p:nvSpPr>
        <p:spPr>
          <a:xfrm>
            <a:off x="39150" y="1100900"/>
            <a:ext cx="4020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Fall 2023 compared to CAMS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Red: DA experiment “better” Blue: “worse”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3" name="Google Shape;183;p21"/>
          <p:cNvPicPr preferRelativeResize="0"/>
          <p:nvPr/>
        </p:nvPicPr>
        <p:blipFill rotWithShape="1">
          <a:blip r:embed="rId3">
            <a:alphaModFix/>
          </a:blip>
          <a:srcRect b="13448" l="5307" r="2228" t="16582"/>
          <a:stretch/>
        </p:blipFill>
        <p:spPr>
          <a:xfrm>
            <a:off x="0" y="1769450"/>
            <a:ext cx="4222325" cy="239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7725" y="0"/>
            <a:ext cx="4786274" cy="263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46675" y="2604975"/>
            <a:ext cx="4083650" cy="2220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1"/>
          <p:cNvSpPr txBox="1"/>
          <p:nvPr/>
        </p:nvSpPr>
        <p:spPr>
          <a:xfrm>
            <a:off x="4408400" y="2204050"/>
            <a:ext cx="40836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^ 2021   AERONET   2023 v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1"/>
          <p:cNvSpPr txBox="1"/>
          <p:nvPr/>
        </p:nvSpPr>
        <p:spPr>
          <a:xfrm>
            <a:off x="110625" y="4163975"/>
            <a:ext cx="4786200" cy="4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Compared to AERONET: reduced bias and improved RMSE when assimilating VIIRS AOD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21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esign-2">
  <a:themeElements>
    <a:clrScheme name="Simple Light">
      <a:dk1>
        <a:srgbClr val="000000"/>
      </a:dk1>
      <a:lt1>
        <a:srgbClr val="FFFFFF"/>
      </a:lt1>
      <a:dk2>
        <a:srgbClr val="323C46"/>
      </a:dk2>
      <a:lt2>
        <a:srgbClr val="CBCFD1"/>
      </a:lt2>
      <a:accent1>
        <a:srgbClr val="003087"/>
      </a:accent1>
      <a:accent2>
        <a:srgbClr val="0085CA"/>
      </a:accent2>
      <a:accent3>
        <a:srgbClr val="001743"/>
      </a:accent3>
      <a:accent4>
        <a:srgbClr val="B71400"/>
      </a:accent4>
      <a:accent5>
        <a:srgbClr val="FF8400"/>
      </a:accent5>
      <a:accent6>
        <a:srgbClr val="EDD90B"/>
      </a:accent6>
      <a:hlink>
        <a:srgbClr val="00308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