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98" r:id="rId3"/>
    <p:sldId id="309" r:id="rId4"/>
    <p:sldId id="310" r:id="rId5"/>
    <p:sldId id="300" r:id="rId6"/>
    <p:sldId id="301" r:id="rId7"/>
    <p:sldId id="302" r:id="rId8"/>
    <p:sldId id="303" r:id="rId9"/>
    <p:sldId id="304" r:id="rId10"/>
    <p:sldId id="305" r:id="rId11"/>
    <p:sldId id="311" r:id="rId12"/>
    <p:sldId id="312" r:id="rId13"/>
    <p:sldId id="313" r:id="rId14"/>
    <p:sldId id="3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32"/>
    <p:restoredTop sz="96250"/>
  </p:normalViewPr>
  <p:slideViewPr>
    <p:cSldViewPr snapToGrid="0">
      <p:cViewPr>
        <p:scale>
          <a:sx n="120" d="100"/>
          <a:sy n="120" d="100"/>
        </p:scale>
        <p:origin x="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894A7-43A6-BC4C-AC0A-30C0DAF41399}" type="datetimeFigureOut">
              <a:rPr lang="en-US" smtClean="0"/>
              <a:t>6/3/25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6137A-BF1B-514F-AEEE-264ADA45A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8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51F6206B-A624-EEDB-4B4D-C8C491C568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2089DF3C-384A-11D8-FA21-7C395BD24A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Earth system works. How we can learn from nature about anthropogenic forcings. How natural variability could work. 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C658B414-5BEB-4023-8D3F-530F0D2A1A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CDECA2-E641-8D45-9184-2BA3D8ADC59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EE82-F922-B06F-93EF-433FE9DD6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B67FB-3D4E-229A-6572-F83C1D889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0B48D-E254-4FBA-DCB4-8D51D414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138E-83B4-BB42-B185-32C8AE8BF75D}" type="datetime1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64C28-B6A0-B2B9-FD00-6A713DC2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AC-VC-21 2025, Japan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2CCC1-E82F-F9C3-FA5D-CF1DECC1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7CCA-64B8-EE41-8B49-EEA2331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1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384F-D0C8-5AE1-4EC1-1822980E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024B71-AC32-7296-59D3-867B9A64B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2E6BF-A32C-B8CF-4FA9-A93E9B4D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2C6E-F22C-2C4F-BC48-8B93E4D99DD1}" type="datetime1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E19F0-73FE-AE54-6B74-DD6F73DFD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AC-VC-21 2025, Japan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72C42-5310-3706-2C76-98A16828B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7CCA-64B8-EE41-8B49-EEA2331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238376-4554-FA59-90AC-EB5C4BC15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936C8-C72C-0254-FF31-A1515C939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CB868-D3DE-DE71-D873-EF08E95B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CAEB-EC53-3D40-A0FD-D15A922460C6}" type="datetime1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F86CA-C1C5-E329-B26B-BFF0BE256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AC-VC-21 2025, Japan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B53A-F97A-7F1A-49AD-661702E8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7CCA-64B8-EE41-8B49-EEA2331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0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E989D-0606-06EF-44F9-FC5E811B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EFA54-3692-4D9A-04DC-D6D7E087B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C0F54-16B7-BC83-9EB1-709832C1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9DFA-E216-8644-AF35-F27B764FA9AE}" type="datetime1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B439D-7C0E-3FC9-2FE9-75F782ED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AC-VC-21 2025, Japan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7F20E-9504-545D-99ED-74D0C6A6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7CCA-64B8-EE41-8B49-EEA2331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1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A23E-13E7-6EEB-F396-F4CCE961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95FB2-7821-2AFC-66A8-F5D7989F7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B335-B70E-A0FC-5C4A-E9294F5C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18F7-3B89-AD49-9F3E-7D7DB45D0FF2}" type="datetime1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51354-140E-CC05-6850-6966DE00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AC-VC-21 2025, Japan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C980E-66F8-2DF7-0415-1BE7C3B9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7CCA-64B8-EE41-8B49-EEA2331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1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BCBA8-276E-5E85-381B-CA053DF6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51153-51E5-23E4-F45F-57FD72369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09B31-3E63-795D-8860-4E5D87054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E18B6-E53C-CDDA-B8F4-06AAE47B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FB3C-1940-5343-B7E8-BB9CE4AC0071}" type="datetime1">
              <a:rPr lang="en-US" smtClean="0"/>
              <a:t>6/3/25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B7D65-60DA-A09E-DB77-6349286E0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AC-VC-21 2025, Japan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C499E-2267-4FAA-D6A7-AAC1FB36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7CCA-64B8-EE41-8B49-EEA2331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3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2FBDB-CA74-C982-39F4-F6BA826C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F4CD3-7A17-D7DD-8A72-A5CB4350E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DCAC6-D845-A3D4-F6FB-2AF9E59B5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F2D75-B67D-BB79-CA5B-8D14041FE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5379E7-DB3F-BFE2-1715-7A5B047B9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41B478-5E52-4A49-16CF-10E26F032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9C64-3AC1-4847-AE75-9352A8B0AE15}" type="datetime1">
              <a:rPr lang="en-US" smtClean="0"/>
              <a:t>6/3/25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D5F9C3-DBB5-7FC5-0185-D98C0E486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AC-VC-21 2025, Japan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CB2EE2-0568-B64C-ADF1-46C39EC1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7CCA-64B8-EE41-8B49-EEA2331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4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3972C-7E85-ED6C-05D7-F173426D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6CE76A-B59A-9A2C-910D-450DAF1E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3E88-EB21-9D43-8C4F-74ED0BF899A9}" type="datetime1">
              <a:rPr lang="en-US" smtClean="0"/>
              <a:t>6/3/25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CF5341-542A-AC6C-CE0C-8B04266AB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AC-VC-21 2025, Japan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0FBD4-85E1-AA69-9126-C449BB41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7CCA-64B8-EE41-8B49-EEA2331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8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624CE-5C8F-1B4E-360C-84D4FA77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0727-502E-6442-ABD4-F7E14A4F2C7C}" type="datetime1">
              <a:rPr lang="en-US" smtClean="0"/>
              <a:t>6/3/25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C30A21-BE13-84E2-1F70-74BED433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AC-VC-21 2025, Japan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89DEE-1FF9-DA9C-1A2E-01321124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7CCA-64B8-EE41-8B49-EEA2331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4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ABB0-6607-83BE-4A6D-D8AA863A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79835-8A22-685D-ED03-5070C314F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B3690-E869-C1A8-3E2C-00D35475C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4A5A4-3AE1-F32B-A783-D6E70279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28EC-138B-3049-93A6-45DE9EC4089F}" type="datetime1">
              <a:rPr lang="en-US" smtClean="0"/>
              <a:t>6/3/25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CDC2C-4CA8-E525-3199-302FC13D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AC-VC-21 2025, Japan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6439B-A2E5-9E43-57FF-28AE7EF6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7CCA-64B8-EE41-8B49-EEA2331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4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34AB-7272-8917-8E04-8E1FB277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5A9539-1791-C0D7-1A59-0089E2FC8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2AD4F-B16A-F931-3491-CC233C543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9392F-0B7B-27A6-2554-632FF6B1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A95F-EF73-EA4B-8938-F2F26AFED305}" type="datetime1">
              <a:rPr lang="en-US" smtClean="0"/>
              <a:t>6/3/25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8B258-3DA9-B500-588B-C78F2530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AC-VC-21 2025, Japan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FDADF-38D0-003A-285E-175B5F2F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7CCA-64B8-EE41-8B49-EEA2331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7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6ADB13-99B6-9136-399D-8AF2894D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7B3CF-006D-9248-E1FF-B595C2B4A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EF659-9D54-6B92-D1E1-DA366E1CB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E13EA-5267-F645-BA38-7F59CC407156}" type="datetime1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420D4-6B86-8860-689E-D2B5EEB00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Tianle Yuan @ AC-VC-21 2025, Japan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C069A-9E4B-CAB1-718B-809B1F6BF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A7CCA-64B8-EE41-8B49-EEA2331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79A5A0-BC4F-5C4B-92F7-E2570A94A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688"/>
            <a:ext cx="12192000" cy="715168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F1FF6E-CAFB-AA4F-A7E5-1283264E54FB}"/>
              </a:ext>
            </a:extLst>
          </p:cNvPr>
          <p:cNvSpPr/>
          <p:nvPr/>
        </p:nvSpPr>
        <p:spPr>
          <a:xfrm>
            <a:off x="838199" y="293688"/>
            <a:ext cx="8169613" cy="1346200"/>
          </a:xfrm>
          <a:prstGeom prst="rect">
            <a:avLst/>
          </a:prstGeom>
          <a:gradFill flip="none" rotWithShape="1">
            <a:gsLst>
              <a:gs pos="0">
                <a:srgbClr val="FF5A14">
                  <a:alpha val="61000"/>
                </a:srgbClr>
              </a:gs>
              <a:gs pos="100000">
                <a:srgbClr val="FFFFFF"/>
              </a:gs>
            </a:gsLst>
            <a:lin ang="13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D8CBB-57A4-9D47-844A-699CF9391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8546" y="3151762"/>
            <a:ext cx="330200" cy="3210938"/>
          </a:xfrm>
          <a:prstGeom prst="rect">
            <a:avLst/>
          </a:prstGeom>
          <a:solidFill>
            <a:srgbClr val="C3D69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F497B5-601E-C443-AEDC-E4BEEF972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4846" y="4159998"/>
            <a:ext cx="241300" cy="2202701"/>
          </a:xfrm>
          <a:prstGeom prst="rect">
            <a:avLst/>
          </a:prstGeom>
          <a:solidFill>
            <a:srgbClr val="D7E4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4964F9-30BE-EA41-BACA-8ED653532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1746" y="5308600"/>
            <a:ext cx="101600" cy="1054100"/>
          </a:xfrm>
          <a:prstGeom prst="rect">
            <a:avLst/>
          </a:prstGeom>
          <a:solidFill>
            <a:srgbClr val="DBEEF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046EA1-347F-244B-B261-73596E0DD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346" y="5626100"/>
            <a:ext cx="3022600" cy="254000"/>
          </a:xfrm>
          <a:prstGeom prst="rect">
            <a:avLst/>
          </a:prstGeom>
          <a:solidFill>
            <a:srgbClr val="FCD5B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679" name="Date Placeholder 11">
            <a:extLst>
              <a:ext uri="{FF2B5EF4-FFF2-40B4-BE49-F238E27FC236}">
                <a16:creationId xmlns:a16="http://schemas.microsoft.com/office/drawing/2014/main" id="{158F2749-B13D-C9B0-AF9B-2F625A87C1E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961ADC-653D-344F-8030-A8752046DEC5}" type="datetime1">
              <a:rPr lang="en-US" altLang="en-US" sz="1200" smtClean="0"/>
              <a:t>6/3/25</a:t>
            </a:fld>
            <a:endParaRPr lang="en-US" altLang="en-US" sz="1200" dirty="0"/>
          </a:p>
        </p:txBody>
      </p:sp>
      <p:sp>
        <p:nvSpPr>
          <p:cNvPr id="28680" name="Slide Number Placeholder 12">
            <a:extLst>
              <a:ext uri="{FF2B5EF4-FFF2-40B4-BE49-F238E27FC236}">
                <a16:creationId xmlns:a16="http://schemas.microsoft.com/office/drawing/2014/main" id="{BB6A8BBD-BEAF-E74F-B98E-973728F16F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B35D27-7D58-A14E-8267-358A09FA8F0E}" type="slidenum">
              <a:rPr lang="en-US" altLang="en-US" sz="12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90D044-E24E-8D41-83B0-84A077DFDF19}"/>
              </a:ext>
            </a:extLst>
          </p:cNvPr>
          <p:cNvSpPr/>
          <p:nvPr/>
        </p:nvSpPr>
        <p:spPr>
          <a:xfrm>
            <a:off x="2818999" y="3889581"/>
            <a:ext cx="5784629" cy="11531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82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</a:rPr>
              <a:t>Tianle Yuan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2306BC-1CE2-FE40-8795-10CCCAE2990C}"/>
              </a:ext>
            </a:extLst>
          </p:cNvPr>
          <p:cNvSpPr txBox="1">
            <a:spLocks/>
          </p:cNvSpPr>
          <p:nvPr/>
        </p:nvSpPr>
        <p:spPr>
          <a:xfrm>
            <a:off x="0" y="653627"/>
            <a:ext cx="12085064" cy="35758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Bangla MN" panose="02000500020000000000" pitchFamily="2" charset="0"/>
                <a:ea typeface="Bookman Old Style" panose="02050604050505020204" pitchFamily="18" charset="0"/>
              </a:rPr>
              <a:t>Estimating PM2.5 with Satellite AOD and Auxiliary Variables with Machine Learning at Global Scale: </a:t>
            </a:r>
          </a:p>
          <a:p>
            <a:pPr algn="ctr" eaLnBrk="1" hangingPunct="1"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Bangla MN" panose="02000500020000000000" pitchFamily="2" charset="0"/>
                <a:ea typeface="Bookman Old Style" panose="02050604050505020204" pitchFamily="18" charset="0"/>
              </a:rPr>
              <a:t>Promise, Challenges and Pitfalls</a:t>
            </a:r>
          </a:p>
        </p:txBody>
      </p:sp>
      <p:sp>
        <p:nvSpPr>
          <p:cNvPr id="28686" name="TextBox 17">
            <a:extLst>
              <a:ext uri="{FF2B5EF4-FFF2-40B4-BE49-F238E27FC236}">
                <a16:creationId xmlns:a16="http://schemas.microsoft.com/office/drawing/2014/main" id="{3FF88F91-3272-68BC-58C3-730169B8D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4925" y="4325848"/>
            <a:ext cx="31527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Bangla MN" pitchFamily="2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  </a:t>
            </a:r>
          </a:p>
        </p:txBody>
      </p:sp>
      <p:sp>
        <p:nvSpPr>
          <p:cNvPr id="28687" name="TextBox 14">
            <a:extLst>
              <a:ext uri="{FF2B5EF4-FFF2-40B4-BE49-F238E27FC236}">
                <a16:creationId xmlns:a16="http://schemas.microsoft.com/office/drawing/2014/main" id="{96CB17A3-1335-7CD9-2801-314BAE078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950" y="5466640"/>
            <a:ext cx="38222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Franklin Gothic Book" panose="020B0503020102020204" pitchFamily="34" charset="0"/>
              </a:rPr>
              <a:t>UMBC - GESTAR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Franklin Gothic Book" panose="020B0503020102020204" pitchFamily="34" charset="0"/>
              </a:rPr>
              <a:t>NASA Goddard Space Flight Center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8F4880A-71A1-3261-B80B-FB7BFB164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Tianle Yuan @ AC-VC-21 2025, Japan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C2337-D524-274D-9837-5B31181F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E4889-018D-5542-9FA1-1050209DC188}" type="datetime1">
              <a:rPr lang="en-US" smtClean="0"/>
              <a:t>6/3/25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0FC78-5834-63EF-268A-60FE99F2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AC-VC-21 2025, Japan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DF030-2E64-8D9B-044E-F4C5A970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C1EEB3-A28E-2FC8-0158-6EB9108A8B58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4A6DDA-D15E-3CC0-BEB6-10B6C7FA7E3D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D20DD3-5497-47A2-70FC-4A260D5F13EA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Results: application to real observations</a:t>
              </a:r>
              <a:endParaRPr lang="en-US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3A90A61-B23E-DDDE-E51C-D9287D0D7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37" y="1009365"/>
            <a:ext cx="6039566" cy="5346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D4C42F-CB1B-06B7-822F-805A83141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603" y="1009362"/>
            <a:ext cx="5363076" cy="31718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6B2A33-720B-8745-3B01-94268E4D513B}"/>
              </a:ext>
            </a:extLst>
          </p:cNvPr>
          <p:cNvSpPr txBox="1"/>
          <p:nvPr/>
        </p:nvSpPr>
        <p:spPr>
          <a:xfrm>
            <a:off x="6972174" y="4669975"/>
            <a:ext cx="45579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The ‘basic’ 5-var model performs reasonably well when compared to EPA PM2.5 measurements at 3-hourly resolution.</a:t>
            </a:r>
          </a:p>
        </p:txBody>
      </p:sp>
    </p:spTree>
    <p:extLst>
      <p:ext uri="{BB962C8B-B14F-4D97-AF65-F5344CB8AC3E}">
        <p14:creationId xmlns:p14="http://schemas.microsoft.com/office/powerpoint/2010/main" val="183941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B6E37-442A-DD39-9FCF-371AF4BE5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585D34-0B61-A8A0-B1CA-DB8B7738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91A-E353-D34D-A49F-DCFC07C1E6D4}" type="datetime1">
              <a:rPr lang="en-US" smtClean="0"/>
              <a:t>6/3/25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75327-CF0E-5426-F3ED-8AE23298B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AC-VC-21 2025, Japan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A4D5D-5993-D926-ED7A-B964D84E1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44878C-C544-690A-6687-0FCBD4DE0318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95484FA-D9F8-19DF-C390-7F415AE96AB1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0DFA31-C17B-1F16-38FB-60A4029CB22F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OSSE experiments</a:t>
              </a:r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94F2707-47E8-E370-0EB5-842CCA8E6575}"/>
              </a:ext>
            </a:extLst>
          </p:cNvPr>
          <p:cNvSpPr txBox="1"/>
          <p:nvPr/>
        </p:nvSpPr>
        <p:spPr>
          <a:xfrm>
            <a:off x="198782" y="1131357"/>
            <a:ext cx="113611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Mimic the traditional approaches of training ML models on data from locations that have ground stations.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7B365C-8766-E5D0-530C-B135340FE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36" y="1531467"/>
            <a:ext cx="9618638" cy="31697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EBF3EB-F24D-C8AB-B84C-B854885DDC1C}"/>
              </a:ext>
            </a:extLst>
          </p:cNvPr>
          <p:cNvSpPr txBox="1"/>
          <p:nvPr/>
        </p:nvSpPr>
        <p:spPr>
          <a:xfrm>
            <a:off x="793898" y="5131341"/>
            <a:ext cx="10948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Poor generalization: more input variables, esp. non-physical ones, the larger the gap in performance. 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81501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D855D-1B1D-1812-F249-DDC60BBD6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5EDDCC-8451-4696-24F3-35F9E958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91A-E353-D34D-A49F-DCFC07C1E6D4}" type="datetime1">
              <a:rPr lang="en-US" smtClean="0"/>
              <a:t>6/3/25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64F5A-AC53-5677-B400-89069B16F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AC-VC-21 2025, Japan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E625E-2C61-A895-781A-02B52F83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DB31A5-89CB-D3EC-0DAB-21F9805F94D9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4CE7AB9-902D-5415-454C-CDD435D7939E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3F7AAD-B558-80C4-9B5A-3053047601E2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Bangla MN" panose="02000500020000000000" pitchFamily="2" charset="0"/>
                </a:rPr>
                <a:t>Why poor generalization?</a:t>
              </a:r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8F7CDBF-C8BB-C51B-16D4-4B156D970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9" y="993157"/>
            <a:ext cx="5757358" cy="36442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C64060-B3C5-B4FE-26D4-6F7ABE0C5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408" y="993157"/>
            <a:ext cx="5757358" cy="36442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3D708A-57B1-CB9D-4F6D-E76930F1410A}"/>
              </a:ext>
            </a:extLst>
          </p:cNvPr>
          <p:cNvSpPr txBox="1"/>
          <p:nvPr/>
        </p:nvSpPr>
        <p:spPr>
          <a:xfrm>
            <a:off x="404039" y="5127526"/>
            <a:ext cx="256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6 variables for 12-Var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EB5777-24BC-C811-6509-80DB1D86DB59}"/>
              </a:ext>
            </a:extLst>
          </p:cNvPr>
          <p:cNvSpPr txBox="1"/>
          <p:nvPr/>
        </p:nvSpPr>
        <p:spPr>
          <a:xfrm>
            <a:off x="6542570" y="5127526"/>
            <a:ext cx="244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6 variables for 8-Var</a:t>
            </a:r>
          </a:p>
        </p:txBody>
      </p:sp>
    </p:spTree>
    <p:extLst>
      <p:ext uri="{BB962C8B-B14F-4D97-AF65-F5344CB8AC3E}">
        <p14:creationId xmlns:p14="http://schemas.microsoft.com/office/powerpoint/2010/main" val="122928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73A98-8FC1-9DBF-F212-3ED6B7FA0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1BABA2-9D85-D320-1919-25CF02F2D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91A-E353-D34D-A49F-DCFC07C1E6D4}" type="datetime1">
              <a:rPr lang="en-US" smtClean="0"/>
              <a:t>6/3/25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22855-0718-50FA-C82C-FC621A417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AC-VC-21 2025, Japan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8C6B8-A27C-674F-5543-CF8BF6E6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400756-1ABF-8B41-80F9-1A5A3DF3270F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132A527-725D-D7A5-F8C1-CCF623FB3C72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A73F30-4300-A647-C2AD-6A28EE6E1BD5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Bangla MN" panose="02000500020000000000" pitchFamily="2" charset="0"/>
                </a:rPr>
                <a:t>Physical Input variables</a:t>
              </a:r>
              <a:endParaRPr lang="en-US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51A3865-C78E-7BEC-9CFE-A200A65FC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5" y="1743769"/>
            <a:ext cx="8551975" cy="36066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072320-AD36-C8C0-38E9-1134EC90CA03}"/>
              </a:ext>
            </a:extLst>
          </p:cNvPr>
          <p:cNvSpPr txBox="1"/>
          <p:nvPr/>
        </p:nvSpPr>
        <p:spPr>
          <a:xfrm>
            <a:off x="8816659" y="2073348"/>
            <a:ext cx="3076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 of SHAP values for Wind speed</a:t>
            </a:r>
            <a:r>
              <a:rPr lang="en-US" baseline="30000" dirty="0"/>
              <a:t>3</a:t>
            </a:r>
            <a:r>
              <a:rPr lang="en-US" dirty="0"/>
              <a:t> heavily concentrate around desert regions.</a:t>
            </a:r>
          </a:p>
        </p:txBody>
      </p:sp>
    </p:spTree>
    <p:extLst>
      <p:ext uri="{BB962C8B-B14F-4D97-AF65-F5344CB8AC3E}">
        <p14:creationId xmlns:p14="http://schemas.microsoft.com/office/powerpoint/2010/main" val="3608578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C2337-D524-274D-9837-5B31181F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A7BE-5C17-604B-A6FB-01FF2B25BF83}" type="datetime1">
              <a:rPr lang="en-US" smtClean="0"/>
              <a:t>6/3/25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0FC78-5834-63EF-268A-60FE99F2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AC-VC-21 2025, Japan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DF030-2E64-8D9B-044E-F4C5A970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C1EEB3-A28E-2FC8-0158-6EB9108A8B58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4A6DDA-D15E-3CC0-BEB6-10B6C7FA7E3D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D20DD3-5497-47A2-70FC-4A260D5F13EA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Conclusions</a:t>
              </a:r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FB9C493-02EC-0335-9CBC-29298523B040}"/>
              </a:ext>
            </a:extLst>
          </p:cNvPr>
          <p:cNvSpPr txBox="1"/>
          <p:nvPr/>
        </p:nvSpPr>
        <p:spPr>
          <a:xfrm>
            <a:off x="595423" y="1090052"/>
            <a:ext cx="1065567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Relationship between AOD et al. and PM2.5 modeled by GEOS-GOCART captures part of the actual relationship.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Improved CTMs can transfer to better PM2.5 estimates.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Generalization of ML models need more attention.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OSSE-like experiments show some current methods may indeed suffer overfitting. Physical insights are valuable and helps generalization.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56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C2337-D524-274D-9837-5B31181F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ADAA-C096-9747-A2DB-159EFA0A05C1}" type="datetime1">
              <a:rPr lang="en-US" smtClean="0"/>
              <a:t>6/3/25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0FC78-5834-63EF-268A-60FE99F2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AC-VC-21 2025, Japan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DF030-2E64-8D9B-044E-F4C5A970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C1EEB3-A28E-2FC8-0158-6EB9108A8B58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4A6DDA-D15E-3CC0-BEB6-10B6C7FA7E3D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D20DD3-5497-47A2-70FC-4A260D5F13EA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Acknowledgement:</a:t>
              </a:r>
              <a:endParaRPr lang="en-US" dirty="0"/>
            </a:p>
          </p:txBody>
        </p:sp>
      </p:grpSp>
      <p:sp>
        <p:nvSpPr>
          <p:cNvPr id="11" name="TextBox 17">
            <a:extLst>
              <a:ext uri="{FF2B5EF4-FFF2-40B4-BE49-F238E27FC236}">
                <a16:creationId xmlns:a16="http://schemas.microsoft.com/office/drawing/2014/main" id="{A652CD90-4A45-395F-B428-957A8A64B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86" y="1409928"/>
            <a:ext cx="109190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Bangla MN" panose="02000500020000000000" pitchFamily="2" charset="0"/>
                <a:ea typeface="Bookman Old Style" panose="02050604050505020204" pitchFamily="18" charset="0"/>
              </a:rPr>
              <a:t>Co-authors: </a:t>
            </a:r>
            <a:r>
              <a:rPr lang="en-US" altLang="en-US" sz="2800" b="1" dirty="0">
                <a:latin typeface="Bangla MN" pitchFamily="2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Bangla MN" pitchFamily="2" charset="0"/>
              </a:rPr>
              <a:t>Hua Song</a:t>
            </a:r>
            <a:r>
              <a:rPr lang="en-US" altLang="en-US" sz="2800" b="1" baseline="30000" dirty="0">
                <a:latin typeface="Bangla MN" pitchFamily="2" charset="0"/>
              </a:rPr>
              <a:t>1</a:t>
            </a:r>
            <a:r>
              <a:rPr lang="en-US" altLang="en-US" sz="2800" b="1" dirty="0">
                <a:latin typeface="Bangla MN" pitchFamily="2" charset="0"/>
              </a:rPr>
              <a:t>, Mian Chin</a:t>
            </a:r>
            <a:r>
              <a:rPr lang="en-US" altLang="en-US" sz="2800" b="1" baseline="30000" dirty="0">
                <a:latin typeface="Bangla MN" pitchFamily="2" charset="0"/>
              </a:rPr>
              <a:t>2</a:t>
            </a:r>
            <a:r>
              <a:rPr lang="en-US" altLang="en-US" sz="2800" b="1" dirty="0">
                <a:latin typeface="Bangla MN" pitchFamily="2" charset="0"/>
              </a:rPr>
              <a:t> ,Huisheng Bian</a:t>
            </a:r>
            <a:r>
              <a:rPr lang="en-US" altLang="en-US" sz="2800" b="1" baseline="30000" dirty="0">
                <a:latin typeface="Bangla MN" pitchFamily="2" charset="0"/>
              </a:rPr>
              <a:t>2,3</a:t>
            </a:r>
            <a:r>
              <a:rPr lang="en-US" altLang="en-US" sz="2800" b="1" dirty="0">
                <a:latin typeface="Bangla MN" pitchFamily="2" charset="0"/>
              </a:rPr>
              <a:t>, Jing Wei</a:t>
            </a:r>
            <a:r>
              <a:rPr lang="en-US" altLang="en-US" sz="2800" b="1" baseline="30000" dirty="0">
                <a:latin typeface="Bangla MN" pitchFamily="2" charset="0"/>
              </a:rPr>
              <a:t>4</a:t>
            </a:r>
            <a:r>
              <a:rPr lang="en-US" altLang="en-US" sz="2800" b="1" dirty="0">
                <a:latin typeface="Bangla MN" pitchFamily="2" charset="0"/>
              </a:rPr>
              <a:t>, Hongbin Yu</a:t>
            </a:r>
            <a:r>
              <a:rPr lang="en-US" altLang="en-US" sz="2800" b="1" baseline="30000" dirty="0">
                <a:latin typeface="Bangla MN" pitchFamily="2" charset="0"/>
              </a:rPr>
              <a:t>2</a:t>
            </a:r>
            <a:r>
              <a:rPr lang="en-US" altLang="en-US" sz="2800" b="1" dirty="0">
                <a:latin typeface="Bangla MN" pitchFamily="2" charset="0"/>
              </a:rPr>
              <a:t>,  Qian Tan</a:t>
            </a:r>
            <a:r>
              <a:rPr lang="en-US" altLang="en-US" sz="2800" b="1" baseline="30000" dirty="0">
                <a:latin typeface="Bangla MN" pitchFamily="2" charset="0"/>
              </a:rPr>
              <a:t>5</a:t>
            </a:r>
            <a:r>
              <a:rPr lang="en-US" altLang="en-US" sz="2800" b="1" dirty="0">
                <a:latin typeface="Bangla MN" pitchFamily="2" charset="0"/>
              </a:rPr>
              <a:t>, </a:t>
            </a:r>
            <a:r>
              <a:rPr lang="en-US" altLang="en-US" sz="2800" b="1" dirty="0" err="1">
                <a:latin typeface="Bangla MN" pitchFamily="2" charset="0"/>
              </a:rPr>
              <a:t>Zhining</a:t>
            </a:r>
            <a:r>
              <a:rPr lang="en-US" altLang="en-US" sz="2800" b="1" dirty="0">
                <a:latin typeface="Bangla MN" pitchFamily="2" charset="0"/>
              </a:rPr>
              <a:t> Tao</a:t>
            </a:r>
            <a:r>
              <a:rPr lang="en-US" altLang="en-US" sz="2800" b="1" baseline="30000" dirty="0">
                <a:latin typeface="Bangla MN" pitchFamily="2" charset="0"/>
              </a:rPr>
              <a:t>3</a:t>
            </a:r>
            <a:r>
              <a:rPr lang="en-US" altLang="en-US" sz="2800" b="1" dirty="0">
                <a:latin typeface="Bangla MN" pitchFamily="2" charset="0"/>
              </a:rPr>
              <a:t>, </a:t>
            </a:r>
            <a:r>
              <a:rPr lang="en-US" altLang="en-US" sz="2800" b="1" dirty="0" err="1">
                <a:latin typeface="Bangla MN" pitchFamily="2" charset="0"/>
              </a:rPr>
              <a:t>Dongchul</a:t>
            </a:r>
            <a:r>
              <a:rPr lang="en-US" altLang="en-US" sz="2800" b="1" dirty="0">
                <a:latin typeface="Bangla MN" pitchFamily="2" charset="0"/>
              </a:rPr>
              <a:t> Kim</a:t>
            </a:r>
            <a:r>
              <a:rPr lang="en-US" altLang="en-US" sz="2800" b="1" baseline="30000" dirty="0">
                <a:latin typeface="Bangla MN" pitchFamily="2" charset="0"/>
              </a:rPr>
              <a:t>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SSAI, </a:t>
            </a:r>
            <a:r>
              <a:rPr lang="en-US" alt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GSFC, </a:t>
            </a:r>
            <a:r>
              <a:rPr lang="en-US" alt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UMBC GESTAR-II, </a:t>
            </a:r>
            <a:r>
              <a:rPr lang="en-US" alt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UMD, </a:t>
            </a:r>
            <a:r>
              <a:rPr lang="en-US" alt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 Ames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Funding  from the NASA MAP Program</a:t>
            </a:r>
          </a:p>
        </p:txBody>
      </p:sp>
    </p:spTree>
    <p:extLst>
      <p:ext uri="{BB962C8B-B14F-4D97-AF65-F5344CB8AC3E}">
        <p14:creationId xmlns:p14="http://schemas.microsoft.com/office/powerpoint/2010/main" val="174584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C2337-D524-274D-9837-5B31181F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EA9A-E252-A04A-8424-C2E21F790EDD}" type="datetime1">
              <a:rPr lang="en-US" smtClean="0"/>
              <a:t>6/3/25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0FC78-5834-63EF-268A-60FE99F2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AC-VC-21 2025, Japan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DF030-2E64-8D9B-044E-F4C5A970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C1EEB3-A28E-2FC8-0158-6EB9108A8B58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4A6DDA-D15E-3CC0-BEB6-10B6C7FA7E3D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D20DD3-5497-47A2-70FC-4A260D5F13EA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Introduction: estimate surface PM2.5 from satellite observations</a:t>
              </a:r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7BD0F7A-2DE9-A68E-C790-36163AC3F77E}"/>
              </a:ext>
            </a:extLst>
          </p:cNvPr>
          <p:cNvSpPr txBox="1"/>
          <p:nvPr/>
        </p:nvSpPr>
        <p:spPr>
          <a:xfrm>
            <a:off x="5830724" y="1000069"/>
            <a:ext cx="5559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Tiny fraction of the Earth is covered by routine PM2.5 measurements.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Satellite observations are globally available, but mostly do not directly observe surface quantities.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Typical approach: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train ML models using spaceborne AOD, auxiliary variables, and surface PM2.5 measurements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Estimate PM2.5 globally. </a:t>
            </a:r>
          </a:p>
        </p:txBody>
      </p:sp>
      <p:pic>
        <p:nvPicPr>
          <p:cNvPr id="9" name="Picture 2" descr="OpenAQ">
            <a:extLst>
              <a:ext uri="{FF2B5EF4-FFF2-40B4-BE49-F238E27FC236}">
                <a16:creationId xmlns:a16="http://schemas.microsoft.com/office/drawing/2014/main" id="{1596CCEE-8C31-BFF0-CE91-2282B55AC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02" y="1090052"/>
            <a:ext cx="4989506" cy="33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B75DF4-5859-A522-6AAC-DDD8A9D7F003}"/>
              </a:ext>
            </a:extLst>
          </p:cNvPr>
          <p:cNvSpPr txBox="1"/>
          <p:nvPr/>
        </p:nvSpPr>
        <p:spPr>
          <a:xfrm>
            <a:off x="367802" y="4500903"/>
            <a:ext cx="145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OpenAQ</a:t>
            </a:r>
            <a:r>
              <a:rPr lang="en-US" dirty="0"/>
              <a:t> sites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8BFD8-CEA2-D2FD-F775-DC04F204ED85}"/>
              </a:ext>
            </a:extLst>
          </p:cNvPr>
          <p:cNvSpPr txBox="1"/>
          <p:nvPr/>
        </p:nvSpPr>
        <p:spPr>
          <a:xfrm>
            <a:off x="838200" y="5646882"/>
            <a:ext cx="102636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/>
              <a:t>Do the trained models generalize to other regions/times?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464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F67DA-CCE1-A43A-0F34-EEE383535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42C548-E09C-09EB-0AEF-EFA8502B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F2AF-C666-B547-9F36-94604E642660}" type="datetime1">
              <a:rPr lang="en-US" smtClean="0"/>
              <a:t>6/3/25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75066-E5B4-78D2-088C-9D49B5DD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AC-VC-21 2025, Japan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A4AD7-C12C-B033-126D-4C9BDB46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377D5A5-6861-B3C2-1861-3CA76119059A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C2B8F5A-2EA5-82E9-20B3-AABF80EB37C8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B46322-36CA-F4AC-98B5-2D871B93C8DD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Introduction: Our approach/hypothesis</a:t>
              </a:r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BF86D82-B55F-B4BF-3745-CA3D8A4290D3}"/>
              </a:ext>
            </a:extLst>
          </p:cNvPr>
          <p:cNvSpPr txBox="1"/>
          <p:nvPr/>
        </p:nvSpPr>
        <p:spPr>
          <a:xfrm>
            <a:off x="1430767" y="1191380"/>
            <a:ext cx="9581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We train ML models with global CTM simulation data and transfer it to actual observations.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C6814D-86E2-2C6B-1B07-962DB1F0CCD4}"/>
              </a:ext>
            </a:extLst>
          </p:cNvPr>
          <p:cNvSpPr txBox="1"/>
          <p:nvPr/>
        </p:nvSpPr>
        <p:spPr>
          <a:xfrm>
            <a:off x="1164021" y="2891293"/>
            <a:ext cx="93358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Train models on GEOS-GOCART simulation results: global coverage and high data volume, avoiding overfitting and poor generalization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Apply the trained model on actual observations that have never been seen during training.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Test the transferability and gauge the generalization issues of the </a:t>
            </a:r>
            <a:r>
              <a:rPr lang="en-US" sz="2400" b="1" i="1" dirty="0"/>
              <a:t>typical approach</a:t>
            </a:r>
            <a:r>
              <a:rPr lang="en-US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10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C2337-D524-274D-9837-5B31181F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F218-D487-2741-9008-4B8B86DAF37C}" type="datetime1">
              <a:rPr lang="en-US" smtClean="0"/>
              <a:t>6/3/25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0FC78-5834-63EF-268A-60FE99F2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AC-VC-21 2025, Japan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DF030-2E64-8D9B-044E-F4C5A970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C1EEB3-A28E-2FC8-0158-6EB9108A8B58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4A6DDA-D15E-3CC0-BEB6-10B6C7FA7E3D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D20DD3-5497-47A2-70FC-4A260D5F13EA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Introduction: Training setup</a:t>
              </a:r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D772C6E-EAE5-3848-3485-F39794DD0852}"/>
              </a:ext>
            </a:extLst>
          </p:cNvPr>
          <p:cNvSpPr txBox="1"/>
          <p:nvPr/>
        </p:nvSpPr>
        <p:spPr>
          <a:xfrm>
            <a:off x="797243" y="958356"/>
            <a:ext cx="106812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GEOS-GOCART simulations at 3hourly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Training, test, and validation split of 7:2:1.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&gt; 130 million data points in training, 38 million in test, 76 million in validation (largest as far as we are aware).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Gradient-boosted decision tree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Different model complexity mimicking available observations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/>
              <a:t>AOD, Angstrom Exponent, Precipitable water, </a:t>
            </a:r>
            <a:r>
              <a:rPr lang="en-US" sz="2400" dirty="0" err="1"/>
              <a:t>Precip</a:t>
            </a:r>
            <a:r>
              <a:rPr lang="en-US" sz="2400" dirty="0"/>
              <a:t>, PBH: </a:t>
            </a:r>
            <a:r>
              <a:rPr lang="en-US" sz="2400" b="1" dirty="0"/>
              <a:t>5-var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/>
              <a:t>+ DEM height, Surface T, wind speed^3: </a:t>
            </a:r>
            <a:r>
              <a:rPr lang="en-US" sz="2400" b="1" dirty="0"/>
              <a:t>8-var</a:t>
            </a:r>
            <a:endParaRPr lang="en-US" sz="2400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/>
              <a:t>+ wind direction, Surface P: </a:t>
            </a:r>
            <a:r>
              <a:rPr lang="en-US" sz="2400" b="1" dirty="0"/>
              <a:t>10-var</a:t>
            </a:r>
            <a:endParaRPr lang="en-US" sz="2400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/>
              <a:t>+ Lat and </a:t>
            </a:r>
            <a:r>
              <a:rPr lang="en-US" sz="2400" dirty="0" err="1"/>
              <a:t>lon</a:t>
            </a:r>
            <a:r>
              <a:rPr lang="en-US" sz="2400" dirty="0"/>
              <a:t>: </a:t>
            </a:r>
            <a:r>
              <a:rPr lang="en-US" sz="2400" b="1" dirty="0"/>
              <a:t>12-var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/>
              <a:t>With vertical profile of extinction: </a:t>
            </a:r>
            <a:r>
              <a:rPr lang="en-US" sz="2400" b="1" dirty="0"/>
              <a:t>Profile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2077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C2337-D524-274D-9837-5B31181F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2A08-7995-9545-BBE5-D982D5050258}" type="datetime1">
              <a:rPr lang="en-US" smtClean="0"/>
              <a:t>6/3/25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0FC78-5834-63EF-268A-60FE99F2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AC-VC-21 2025, Japan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DF030-2E64-8D9B-044E-F4C5A970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C1EEB3-A28E-2FC8-0158-6EB9108A8B58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4A6DDA-D15E-3CC0-BEB6-10B6C7FA7E3D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D20DD3-5497-47A2-70FC-4A260D5F13EA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Results: vertical extinction profiles</a:t>
              </a:r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D772C6E-EAE5-3848-3485-F39794DD0852}"/>
              </a:ext>
            </a:extLst>
          </p:cNvPr>
          <p:cNvSpPr txBox="1"/>
          <p:nvPr/>
        </p:nvSpPr>
        <p:spPr>
          <a:xfrm>
            <a:off x="569843" y="1545969"/>
            <a:ext cx="10681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itchFamily="2" charset="2"/>
              <a:buChar char="Ø"/>
            </a:pPr>
            <a:endParaRPr lang="en-US" sz="2400" dirty="0"/>
          </a:p>
          <a:p>
            <a:pPr marL="800100" lvl="1" indent="-342900"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819B2-2F89-BEB9-9E02-69F40C06D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3" y="1043903"/>
            <a:ext cx="6429713" cy="51437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A53248-BED7-1A1E-C61D-0A28861555C2}"/>
              </a:ext>
            </a:extLst>
          </p:cNvPr>
          <p:cNvSpPr txBox="1"/>
          <p:nvPr/>
        </p:nvSpPr>
        <p:spPr>
          <a:xfrm>
            <a:off x="6796256" y="2347942"/>
            <a:ext cx="48259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With subsampled vertical extinction profile as input. The model can almost perfectly recover PM2.5.</a:t>
            </a:r>
          </a:p>
        </p:txBody>
      </p:sp>
    </p:spTree>
    <p:extLst>
      <p:ext uri="{BB962C8B-B14F-4D97-AF65-F5344CB8AC3E}">
        <p14:creationId xmlns:p14="http://schemas.microsoft.com/office/powerpoint/2010/main" val="332525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B09B6CB-A704-E723-94F1-3E707CDAB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60524"/>
            <a:ext cx="6096000" cy="185530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C2337-D524-274D-9837-5B31181F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365D-E8A4-E546-B872-C7513934BC9E}" type="datetime1">
              <a:rPr lang="en-US" smtClean="0"/>
              <a:t>6/3/25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0FC78-5834-63EF-268A-60FE99F2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AC-VC-21 2025, Japan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DF030-2E64-8D9B-044E-F4C5A970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C1EEB3-A28E-2FC8-0158-6EB9108A8B58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4A6DDA-D15E-3CC0-BEB6-10B6C7FA7E3D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D20DD3-5497-47A2-70FC-4A260D5F13EA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Results</a:t>
              </a:r>
              <a:endParaRPr lang="en-US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3EDCB2A-DBAD-DE59-5AE5-839DCF539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6" y="948788"/>
            <a:ext cx="6202106" cy="37588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C9C035-3DAA-29C7-B536-92AEB0EA5882}"/>
              </a:ext>
            </a:extLst>
          </p:cNvPr>
          <p:cNvSpPr txBox="1"/>
          <p:nvPr/>
        </p:nvSpPr>
        <p:spPr>
          <a:xfrm>
            <a:off x="6461567" y="3368812"/>
            <a:ext cx="53648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3hourly predictions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Spatially consistent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 systematic temporal bias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There are places with more pronounced errors</a:t>
            </a:r>
          </a:p>
          <a:p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371B84-FD3D-A4E1-5351-470B9CC3E554}"/>
              </a:ext>
            </a:extLst>
          </p:cNvPr>
          <p:cNvSpPr txBox="1"/>
          <p:nvPr/>
        </p:nvSpPr>
        <p:spPr>
          <a:xfrm>
            <a:off x="533400" y="5712810"/>
            <a:ext cx="304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Performance on test data.</a:t>
            </a:r>
          </a:p>
        </p:txBody>
      </p:sp>
    </p:spTree>
    <p:extLst>
      <p:ext uri="{BB962C8B-B14F-4D97-AF65-F5344CB8AC3E}">
        <p14:creationId xmlns:p14="http://schemas.microsoft.com/office/powerpoint/2010/main" val="121503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C2337-D524-274D-9837-5B31181F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79B9-7588-6344-916F-E6CBF4E77E0C}" type="datetime1">
              <a:rPr lang="en-US" smtClean="0"/>
              <a:t>6/3/25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0FC78-5834-63EF-268A-60FE99F2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AC-VC-21 2025, Japan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DF030-2E64-8D9B-044E-F4C5A970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C1EEB3-A28E-2FC8-0158-6EB9108A8B58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4A6DDA-D15E-3CC0-BEB6-10B6C7FA7E3D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D20DD3-5497-47A2-70FC-4A260D5F13EA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Results: performances of different models</a:t>
              </a:r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B774293-DEC4-00A7-933A-798D1FF46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806" y="3183104"/>
            <a:ext cx="12079615" cy="1958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9CA0AA-0A46-A95D-2D8B-CF1C52FBE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260" y="1090051"/>
            <a:ext cx="11878523" cy="18782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BF63CC-4566-ACEE-79A5-FF90ADFC961F}"/>
              </a:ext>
            </a:extLst>
          </p:cNvPr>
          <p:cNvSpPr txBox="1"/>
          <p:nvPr/>
        </p:nvSpPr>
        <p:spPr>
          <a:xfrm>
            <a:off x="533400" y="2375511"/>
            <a:ext cx="999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5 var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86903C-8A96-3ADA-5B32-85009648DD6A}"/>
              </a:ext>
            </a:extLst>
          </p:cNvPr>
          <p:cNvSpPr txBox="1"/>
          <p:nvPr/>
        </p:nvSpPr>
        <p:spPr>
          <a:xfrm>
            <a:off x="6692705" y="2371237"/>
            <a:ext cx="999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8 var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BEC80B-6228-4C65-4790-A59E4C8CCEDD}"/>
              </a:ext>
            </a:extLst>
          </p:cNvPr>
          <p:cNvSpPr txBox="1"/>
          <p:nvPr/>
        </p:nvSpPr>
        <p:spPr>
          <a:xfrm>
            <a:off x="575603" y="4469252"/>
            <a:ext cx="999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10 var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0C52EA-4940-3BF9-2676-7F6D0871A3B9}"/>
              </a:ext>
            </a:extLst>
          </p:cNvPr>
          <p:cNvSpPr txBox="1"/>
          <p:nvPr/>
        </p:nvSpPr>
        <p:spPr>
          <a:xfrm>
            <a:off x="6692705" y="4508359"/>
            <a:ext cx="999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12 var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C88E92-9432-CE47-9BA5-4F432F41B8D3}"/>
              </a:ext>
            </a:extLst>
          </p:cNvPr>
          <p:cNvSpPr txBox="1"/>
          <p:nvPr/>
        </p:nvSpPr>
        <p:spPr>
          <a:xfrm>
            <a:off x="631872" y="5548757"/>
            <a:ext cx="108614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With increasing complexity of model inputs, model performance on validation and test data gets better. All results here do not have vertical profile information. </a:t>
            </a:r>
          </a:p>
        </p:txBody>
      </p:sp>
    </p:spTree>
    <p:extLst>
      <p:ext uri="{BB962C8B-B14F-4D97-AF65-F5344CB8AC3E}">
        <p14:creationId xmlns:p14="http://schemas.microsoft.com/office/powerpoint/2010/main" val="1210298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C2337-D524-274D-9837-5B31181F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FF79-CA3B-C84B-B2D3-FB629BBE9FED}" type="datetime1">
              <a:rPr lang="en-US" smtClean="0"/>
              <a:t>6/3/25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0FC78-5834-63EF-268A-60FE99F2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Tianle Yuan @ AC-VC-21 2025, Japan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DF030-2E64-8D9B-044E-F4C5A970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F43-DAB4-B347-8391-4A6E013B7799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C1EEB3-A28E-2FC8-0158-6EB9108A8B58}"/>
              </a:ext>
            </a:extLst>
          </p:cNvPr>
          <p:cNvGrpSpPr/>
          <p:nvPr/>
        </p:nvGrpSpPr>
        <p:grpSpPr>
          <a:xfrm>
            <a:off x="299235" y="291069"/>
            <a:ext cx="11593530" cy="584157"/>
            <a:chOff x="299235" y="291069"/>
            <a:chExt cx="11593530" cy="58415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4A6DDA-D15E-3CC0-BEB6-10B6C7FA7E3D}"/>
                </a:ext>
              </a:extLst>
            </p:cNvPr>
            <p:cNvCxnSpPr>
              <a:cxnSpLocks/>
            </p:cNvCxnSpPr>
            <p:nvPr/>
          </p:nvCxnSpPr>
          <p:spPr>
            <a:xfrm>
              <a:off x="299235" y="875226"/>
              <a:ext cx="11593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D20DD3-5497-47A2-70FC-4A260D5F13EA}"/>
                </a:ext>
              </a:extLst>
            </p:cNvPr>
            <p:cNvSpPr txBox="1"/>
            <p:nvPr/>
          </p:nvSpPr>
          <p:spPr>
            <a:xfrm>
              <a:off x="309531" y="291069"/>
              <a:ext cx="99960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solidFill>
                    <a:srgbClr val="0000FF"/>
                  </a:solidFill>
                  <a:latin typeface="Bangla MN" panose="02000500020000000000" pitchFamily="2" charset="0"/>
                  <a:ea typeface="Bookman Old Style" panose="02050604050505020204" pitchFamily="18" charset="0"/>
                </a:rPr>
                <a:t>Results: performance statistics and SHAP values</a:t>
              </a:r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E387F-E40B-27E0-1E12-EA2E02FF8935}"/>
              </a:ext>
            </a:extLst>
          </p:cNvPr>
          <p:cNvSpPr/>
          <p:nvPr/>
        </p:nvSpPr>
        <p:spPr>
          <a:xfrm>
            <a:off x="633046" y="1575582"/>
            <a:ext cx="1871003" cy="23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262577-045E-C32A-FDEB-90A5BB1A2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39" y="1734606"/>
            <a:ext cx="6210875" cy="2887086"/>
          </a:xfrm>
          <a:prstGeom prst="rect">
            <a:avLst/>
          </a:prstGeom>
        </p:spPr>
      </p:pic>
      <p:pic>
        <p:nvPicPr>
          <p:cNvPr id="11" name="Picture 10" descr="A graph with blue bars&#10;&#10;Description automatically generated with medium confidence">
            <a:extLst>
              <a:ext uri="{FF2B5EF4-FFF2-40B4-BE49-F238E27FC236}">
                <a16:creationId xmlns:a16="http://schemas.microsoft.com/office/drawing/2014/main" id="{2B53E57F-2325-CEA7-9AFF-3FF872E2B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246" y="939506"/>
            <a:ext cx="4955553" cy="41782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4C76F6-96F3-9F43-6FCD-5A01FD0B5692}"/>
              </a:ext>
            </a:extLst>
          </p:cNvPr>
          <p:cNvSpPr txBox="1"/>
          <p:nvPr/>
        </p:nvSpPr>
        <p:spPr>
          <a:xfrm>
            <a:off x="6992052" y="5383090"/>
            <a:ext cx="45579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An illustration of mean SHAP values for the 12-var model. 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22FCD0-72A5-703B-F815-F7E36E57245E}"/>
              </a:ext>
            </a:extLst>
          </p:cNvPr>
          <p:cNvSpPr/>
          <p:nvPr/>
        </p:nvSpPr>
        <p:spPr>
          <a:xfrm>
            <a:off x="6471784" y="1695157"/>
            <a:ext cx="850604" cy="5939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Lat </a:t>
            </a:r>
          </a:p>
          <a:p>
            <a:pPr algn="ctr"/>
            <a:r>
              <a:rPr lang="en-US" dirty="0" err="1"/>
              <a:t>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27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4277</TotalTime>
  <Words>720</Words>
  <Application>Microsoft Macintosh PowerPoint</Application>
  <PresentationFormat>Widescreen</PresentationFormat>
  <Paragraphs>129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Bangla MN</vt:lpstr>
      <vt:lpstr>Calibri</vt:lpstr>
      <vt:lpstr>Calibri Light</vt:lpstr>
      <vt:lpstr>Franklin Gothic Book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Yuan, Tianle (GSFC-613.0)[UNIVERSITY OF MARYLAND BALTIMORE CO]</dc:creator>
  <cp:lastModifiedBy>Yuan, Tianle (GSFC-613.0)[UNIVERSITY OF MARYLAND BALTIMORE CO]</cp:lastModifiedBy>
  <cp:revision>11</cp:revision>
  <dcterms:created xsi:type="dcterms:W3CDTF">2023-10-15T14:46:54Z</dcterms:created>
  <dcterms:modified xsi:type="dcterms:W3CDTF">2025-06-04T13:51:32Z</dcterms:modified>
</cp:coreProperties>
</file>