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  <p:sldMasterId id="2147483670" r:id="rId2"/>
    <p:sldMasterId id="2147483682" r:id="rId3"/>
  </p:sldMasterIdLst>
  <p:notesMasterIdLst>
    <p:notesMasterId r:id="rId14"/>
  </p:notesMasterIdLst>
  <p:sldIdLst>
    <p:sldId id="257" r:id="rId4"/>
    <p:sldId id="935" r:id="rId5"/>
    <p:sldId id="925" r:id="rId6"/>
    <p:sldId id="936" r:id="rId7"/>
    <p:sldId id="937" r:id="rId8"/>
    <p:sldId id="939" r:id="rId9"/>
    <p:sldId id="940" r:id="rId10"/>
    <p:sldId id="941" r:id="rId11"/>
    <p:sldId id="943" r:id="rId12"/>
    <p:sldId id="9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639" autoAdjust="0"/>
  </p:normalViewPr>
  <p:slideViewPr>
    <p:cSldViewPr snapToGrid="0">
      <p:cViewPr>
        <p:scale>
          <a:sx n="80" d="100"/>
          <a:sy n="80" d="100"/>
        </p:scale>
        <p:origin x="7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5C37A-32A3-41F0-8886-17C9B9839AC2}" type="datetimeFigureOut">
              <a:rPr lang="en-US" smtClean="0"/>
              <a:t>11-Jun-25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615E1-2E10-4F9A-BCA8-9888F993F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615E1-2E10-4F9A-BCA8-9888F993FE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0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TEMPO true color, scan 05 (13:15-14:08 UTC)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615E1-2E10-4F9A-BCA8-9888F993FE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6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615E1-2E10-4F9A-BCA8-9888F993FE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9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615E1-2E10-4F9A-BCA8-9888F993FE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3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615E1-2E10-4F9A-BCA8-9888F993FE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81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1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145B-4856-4C8E-8701-C90A52EF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5C42F-F974-498F-9FF4-D6878C958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868C3-E17A-453C-96C0-5DEDE481D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28AD1-D3A6-436F-B908-FE3536B6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CDE78-CE48-44C9-9503-C7874C61BD4A}" type="datetime1">
              <a:rPr lang="en-US" smtClean="0"/>
              <a:t>11-Jun-25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70D40-CB21-4B30-9026-1EBEF9C8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46C3E-42EE-49C0-BD5A-20568DCC7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3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F906A-C5E2-4435-A90F-CAC7D9DB4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50CA4-828D-4670-BB97-D41C9953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835EF-E1FD-4470-A601-95766608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5B782-42C0-4C28-8A0F-A5BEDC95360E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CA159-E380-48F0-9B8F-FA00176A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E6EE-C041-4DB8-9B98-F56F3255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7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7B5CBD-2B51-4C05-A83F-E4CE30833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D5E49-F407-46B6-A936-E7BA5F23B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8D005-9CEF-4C8E-95AB-A27C7A62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BDCA-99BC-4F0C-A3D2-6CA3F8EF048B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7DE18-293E-40C2-ACCE-BDA5FE7AF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924F4-E33A-4F7D-8ACB-8ACD77C2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39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Interior " type="obj">
  <p:cSld name="Alternate Interior 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0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2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89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30C3-6B63-492C-840D-D36D37877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 u="none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B99E9-6142-4116-85E0-A7515AAF8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6C474-6EB5-4D17-A3D2-6F71E971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A594-7E3D-4419-AAAD-A8CFEFEA6D2D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1D10E-062E-4C65-9A9B-B086EE2B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8F81E-2A7C-4696-8BB0-EED49879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A613-C785-4ED8-99B0-84D32E19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 u="sng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AA49-95FA-4F62-A94A-1C1115C64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7FDA4-AEEF-4DCA-A5BD-A78A18CFF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70E6-070D-454A-BAFC-4D311DA6C642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1C63-8ADF-4A51-9674-D81067A4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04D99-8659-4C27-8A39-B5B0BC03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1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9F54-84F5-4EDA-8A6C-EEDFC8ABB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u="none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FBE0D-A5C5-40BA-A289-EABB5A865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14247-1BA3-4E1F-86B0-30EDB26E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B5E3-C82C-45BB-98F2-51F4221374D3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1EFD2-05C4-4D2D-BD0C-6FFCF0A3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F62B-6DD8-4C71-A378-A6E863B0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8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A7DF-1A87-413A-8651-E322D5E97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 u="sng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7BDFD-AC4B-4EA1-9112-EBC0ECD01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156AB-8816-464A-B509-C85A3685D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B5EB1-807D-4F57-8AB9-911D77EA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8794-7D8C-4761-B55A-30A832B063A2}" type="datetime1">
              <a:rPr lang="en-US" smtClean="0"/>
              <a:t>11-Jun-25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7747F-FECF-4A01-B449-CEEAADC55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D3BA-2E15-46DD-AC75-96E72E049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D6D5E-D1F1-4132-B7B9-93FEB42A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3200" b="1" u="sng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95438-1CAC-420E-B07C-9844A2CD7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9F30F-B70B-435E-A8F0-1715C01EC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647731-2EAD-488A-90E8-F2244FCD8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D97BD-C68B-4285-9D14-05262193D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F0AB85-1FD8-4295-B42F-D516603D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4BAC5-C28B-4C3A-AC60-063685B28C88}" type="datetime1">
              <a:rPr lang="en-US" smtClean="0"/>
              <a:t>11-Jun-25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62F450-E4ED-4888-9011-D9607717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F6647-FCF3-4AE7-B661-529FEA04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9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9B6D-4CE7-4423-9CCB-F9650F9F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 u="sng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7BACB7-DB96-4974-8468-875AA483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3BA0-7744-4632-AD9A-D04E71C59A2B}" type="datetime1">
              <a:rPr lang="en-US" smtClean="0"/>
              <a:t>11-Jun-25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D7C6D-9F20-4DC4-AF53-1A3D567B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3BE35-450F-4EAD-92F8-58CD53C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6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403CCD-6536-41F6-9479-BF4BEEF95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324CE-4156-423F-9AA6-6D68310DF8E7}" type="datetime1">
              <a:rPr lang="en-US" smtClean="0"/>
              <a:t>11-Jun-25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E3EA9-99A3-48FD-91F1-9B28C6C0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F3E82-7595-47A2-9D80-A8BED18B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928A-627C-4ABA-80FE-8E7B3EE3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C70B1-CA7F-47A5-AE91-9D610C48B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E52E2-08BC-439D-B617-9B8666BB4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CF9FB-C514-4C22-93D5-7D35B7F15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BD21F-2714-4A21-AE53-C2BE1FF9C1B7}" type="datetime1">
              <a:rPr lang="en-US" smtClean="0"/>
              <a:t>11-Jun-25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B309A-2EB6-4814-8EF0-54123F83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DF13F-655C-4333-9E36-D3FFD558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2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-2931" y="5229428"/>
            <a:ext cx="5429250" cy="1636299"/>
          </a:xfrm>
          <a:custGeom>
            <a:avLst/>
            <a:gdLst/>
            <a:ahLst/>
            <a:cxnLst/>
            <a:rect l="l" t="t" r="r" b="b"/>
            <a:pathLst>
              <a:path w="5252842" h="1481199" extrusionOk="0">
                <a:moveTo>
                  <a:pt x="0" y="0"/>
                </a:moveTo>
                <a:lnTo>
                  <a:pt x="4584800" y="602"/>
                </a:lnTo>
                <a:lnTo>
                  <a:pt x="5252842" y="1475751"/>
                </a:lnTo>
                <a:lnTo>
                  <a:pt x="0" y="1481199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407916" y="4737000"/>
            <a:ext cx="4174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2438" y="2932354"/>
            <a:ext cx="2064886" cy="2064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2424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8B2A1-F0E3-4DEC-977D-E9C2CE16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51EB5-B80B-469A-8D0C-DB4CCDA8D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03A71-C5A3-4718-99DF-845727410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3DB9A-243A-4774-B07B-9A5581790C44}" type="datetime1">
              <a:rPr lang="en-US" smtClean="0"/>
              <a:t>11-Jun-25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ABEA-41DC-4381-B8CB-39DDA772C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9338D-0836-4972-B6C7-96A683B07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6BBAB-A1CB-41E4-BD85-6B284737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7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u="sng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1"/>
          <p:cNvSpPr/>
          <p:nvPr/>
        </p:nvSpPr>
        <p:spPr>
          <a:xfrm>
            <a:off x="0" y="6401053"/>
            <a:ext cx="11656200" cy="47702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7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1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58" name="Google Shape;58;p11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" name="Google Shape;59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1"/>
          <p:cNvSpPr txBox="1"/>
          <p:nvPr/>
        </p:nvSpPr>
        <p:spPr>
          <a:xfrm>
            <a:off x="923667" y="6485276"/>
            <a:ext cx="76630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851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pm-pollution/particulate-matter-pm-basics#P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spb/aq/AerosolWatch/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4745349" y="1640230"/>
            <a:ext cx="7307313" cy="21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"/>
              <a:buNone/>
              <a:tabLst/>
              <a:defRPr/>
            </a:pPr>
            <a:r>
              <a:rPr lang="en-US" sz="4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 Case Study: Tracking Canadian Wildfires Smoke and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en-US" sz="4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Impact on Air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4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uality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980407" y="3826955"/>
            <a:ext cx="6837195" cy="146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Amy Huff</a:t>
            </a:r>
            <a:r>
              <a:rPr kumimoji="0" lang="en-US" sz="2800" b="1" i="0" u="none" strike="noStrike" kern="0" cap="none" spc="0" normalizeH="0" baseline="3000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Hai Zhang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Pubu Ciren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Zigang Wei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and</a:t>
            </a:r>
            <a:b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Shobha Kondragunta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sz="1200" b="0" i="0" u="none" strike="noStrike" kern="0" cap="none" spc="0" normalizeH="0" baseline="30000" noProof="0" dirty="0">
              <a:ln>
                <a:noFill/>
              </a:ln>
              <a:solidFill>
                <a:srgbClr val="01007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124817" y="5468781"/>
            <a:ext cx="6927845" cy="128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Aerosols and Atmospheric Composition Science Team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at NOAA/NESDIS/STAR</a:t>
            </a:r>
          </a:p>
          <a:p>
            <a:pPr algn="ctr">
              <a:buClr>
                <a:srgbClr val="000000"/>
              </a:buClr>
              <a:buSzPts val="2400"/>
              <a:defRPr/>
            </a:pP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NOAA/NESDIS/STAR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78F03-210B-4DEF-97BC-338692C2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366" y="1198181"/>
            <a:ext cx="2192370" cy="218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A19F1B-62B0-4356-A8F4-E230FD2CE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1" y="104487"/>
            <a:ext cx="2405783" cy="962313"/>
          </a:xfrm>
          <a:prstGeom prst="rect">
            <a:avLst/>
          </a:prstGeom>
        </p:spPr>
      </p:pic>
      <p:sp>
        <p:nvSpPr>
          <p:cNvPr id="7" name="Google Shape;82;p15">
            <a:extLst>
              <a:ext uri="{FF2B5EF4-FFF2-40B4-BE49-F238E27FC236}">
                <a16:creationId xmlns:a16="http://schemas.microsoft.com/office/drawing/2014/main" id="{889FCF56-1D3B-4C44-964E-78921B93FD5E}"/>
              </a:ext>
            </a:extLst>
          </p:cNvPr>
          <p:cNvSpPr txBox="1"/>
          <p:nvPr/>
        </p:nvSpPr>
        <p:spPr>
          <a:xfrm>
            <a:off x="4101738" y="198147"/>
            <a:ext cx="7833559" cy="126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CEOS AC-VC-21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Air Quality Aerosol Session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June 12, 2025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44BDFA-6BEC-441B-B0A3-A8EAFAD08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775"/>
            <a:ext cx="12192000" cy="543374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23948A-6BD7-4C26-B9B0-9716EE705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6056" y="1540578"/>
            <a:ext cx="8352781" cy="45047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39725" indent="-234950"/>
            <a:r>
              <a:rPr lang="en-US" sz="2000" dirty="0"/>
              <a:t>NOAA aerosol satellite imagery provides vital observations during smoke transport events</a:t>
            </a:r>
          </a:p>
          <a:p>
            <a:pPr marL="801688" lvl="1" indent="-227013"/>
            <a:r>
              <a:rPr lang="en-US" sz="1800" dirty="0"/>
              <a:t>Helps operational air quality forecasters issue accurate alerts to public</a:t>
            </a:r>
          </a:p>
          <a:p>
            <a:pPr marL="796925" lvl="1" indent="-230188"/>
            <a:r>
              <a:rPr lang="en-US" sz="1800" dirty="0"/>
              <a:t>Allows people to take action to minimize exposure to harmful conditions</a:t>
            </a:r>
          </a:p>
          <a:p>
            <a:pPr marL="339725" indent="-230188"/>
            <a:r>
              <a:rPr lang="en-US" sz="2000" b="1" dirty="0"/>
              <a:t>Hourly surface PM</a:t>
            </a:r>
            <a:r>
              <a:rPr lang="en-US" sz="2000" b="1" baseline="-25000" dirty="0"/>
              <a:t>2.5</a:t>
            </a:r>
            <a:r>
              <a:rPr lang="en-US" sz="2000" b="1" dirty="0"/>
              <a:t> </a:t>
            </a:r>
            <a:r>
              <a:rPr lang="en-US" sz="2000" dirty="0"/>
              <a:t>estimated from TEMPO-ABI synergy fills gaps in the US regulatory monitor network &amp; gives end users critical info on </a:t>
            </a:r>
            <a:r>
              <a:rPr lang="en-US" sz="2000" b="1" dirty="0"/>
              <a:t>current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air quality conditions </a:t>
            </a:r>
          </a:p>
          <a:p>
            <a:pPr marL="339725" indent="-230188"/>
            <a:r>
              <a:rPr lang="en-US" sz="2000" dirty="0"/>
              <a:t>TEMPO-ABI products have enhanced coverage &amp; potentially higher accuracy compared to ABI alone</a:t>
            </a:r>
          </a:p>
          <a:p>
            <a:pPr marL="796925" lvl="1" indent="-230188"/>
            <a:r>
              <a:rPr lang="en-US" sz="1800" dirty="0"/>
              <a:t>Plus </a:t>
            </a:r>
            <a:r>
              <a:rPr lang="en-US" sz="1800" b="1" dirty="0"/>
              <a:t>new products from TEMPO</a:t>
            </a:r>
            <a:r>
              <a:rPr lang="en-US" sz="1800" dirty="0"/>
              <a:t>, e.g. Aerosol Layer Height</a:t>
            </a:r>
          </a:p>
          <a:p>
            <a:pPr marL="339725" indent="-230188"/>
            <a:r>
              <a:rPr lang="en-US" sz="2000" dirty="0"/>
              <a:t>Near real-time TEMPO aerosol imagery is coming to our group’s </a:t>
            </a:r>
            <a:r>
              <a:rPr lang="en-US" sz="2000" b="1" dirty="0" err="1"/>
              <a:t>AerosolWatch</a:t>
            </a:r>
            <a:r>
              <a:rPr lang="en-US" sz="2000" dirty="0"/>
              <a:t> website in the next 1-2 months!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BBA7A-32A1-4D00-A1F0-68C8A3BA1464}"/>
              </a:ext>
            </a:extLst>
          </p:cNvPr>
          <p:cNvSpPr txBox="1"/>
          <p:nvPr/>
        </p:nvSpPr>
        <p:spPr>
          <a:xfrm>
            <a:off x="2355392" y="5617744"/>
            <a:ext cx="590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 “NOAA </a:t>
            </a:r>
            <a:r>
              <a:rPr lang="en-US" b="1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AerosolWatch</a:t>
            </a:r>
            <a:r>
              <a:rPr lang="en-US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in your favorite search engine!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240E2E-FEA6-4D83-B7FC-5328BFEE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1" y="160044"/>
            <a:ext cx="11537576" cy="633056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4685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61847B-6057-4A3A-9061-8A3A5C7C5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653" b="49448"/>
          <a:stretch/>
        </p:blipFill>
        <p:spPr>
          <a:xfrm>
            <a:off x="365729" y="292434"/>
            <a:ext cx="4258561" cy="374863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E013C18-1A62-424A-B9A6-C46D3907B7F6}"/>
              </a:ext>
            </a:extLst>
          </p:cNvPr>
          <p:cNvSpPr txBox="1">
            <a:spLocks/>
          </p:cNvSpPr>
          <p:nvPr/>
        </p:nvSpPr>
        <p:spPr>
          <a:xfrm>
            <a:off x="268367" y="1880542"/>
            <a:ext cx="4453939" cy="419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Central/Western Canada’s 2025 fire season is well above average to date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Driven by abnormally dry conditions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 “Out of control” wildfires releasing thick, brown-colored smoke</a:t>
            </a:r>
          </a:p>
          <a:p>
            <a:pPr marL="687388" lvl="1" indent="-230188"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</a:rPr>
              <a:t>Degrading surface air quality</a:t>
            </a:r>
          </a:p>
          <a:p>
            <a:pPr marL="687388" lvl="1" indent="-230188"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</a:rPr>
              <a:t>Reducing visibility</a:t>
            </a:r>
          </a:p>
          <a:p>
            <a:pPr marL="230188" indent="-230188">
              <a:buClr>
                <a:srgbClr val="000000"/>
              </a:buClr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Prompted state of emergency &amp; evacuations of thousands in Manitoba</a:t>
            </a:r>
          </a:p>
          <a:p>
            <a:pPr marL="230188" indent="-230188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70C0"/>
                </a:solidFill>
              </a:rPr>
              <a:t>Northerly winds blew smoke into the continental US starting May 29-30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687388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TR"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93D1C3-6508-4660-B246-C15A48385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84" b="46200"/>
          <a:stretch/>
        </p:blipFill>
        <p:spPr>
          <a:xfrm>
            <a:off x="1048011" y="677236"/>
            <a:ext cx="2522045" cy="3989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6407BF-3560-48F0-A931-24791A0EF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43" r="40632"/>
          <a:stretch/>
        </p:blipFill>
        <p:spPr>
          <a:xfrm>
            <a:off x="416850" y="1032756"/>
            <a:ext cx="3991084" cy="400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069E95-5CD4-4706-95B6-077CAD8D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85" y="1431710"/>
            <a:ext cx="2027096" cy="3200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FEAC8B-D0C2-48AA-90FA-77974A523AA1}"/>
              </a:ext>
            </a:extLst>
          </p:cNvPr>
          <p:cNvGrpSpPr/>
          <p:nvPr/>
        </p:nvGrpSpPr>
        <p:grpSpPr>
          <a:xfrm>
            <a:off x="4824919" y="-1"/>
            <a:ext cx="7367081" cy="6392477"/>
            <a:chOff x="4824919" y="-1"/>
            <a:chExt cx="7367081" cy="63924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18411E-66A2-44F9-9CD7-AB4F790FA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919" y="-1"/>
              <a:ext cx="7367081" cy="639247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3E9446-35D6-495B-BB40-C495024AE3A1}"/>
                </a:ext>
              </a:extLst>
            </p:cNvPr>
            <p:cNvSpPr txBox="1"/>
            <p:nvPr/>
          </p:nvSpPr>
          <p:spPr>
            <a:xfrm>
              <a:off x="8246394" y="3196237"/>
              <a:ext cx="12302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Manitoba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E7C938-50DE-4414-9311-C913BC8AB8CB}"/>
                </a:ext>
              </a:extLst>
            </p:cNvPr>
            <p:cNvSpPr txBox="1"/>
            <p:nvPr/>
          </p:nvSpPr>
          <p:spPr>
            <a:xfrm>
              <a:off x="10901461" y="2618362"/>
              <a:ext cx="9952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Ontario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668DB4-7AC1-4FAB-AAEA-4FE003EBBA77}"/>
                </a:ext>
              </a:extLst>
            </p:cNvPr>
            <p:cNvSpPr txBox="1"/>
            <p:nvPr/>
          </p:nvSpPr>
          <p:spPr>
            <a:xfrm>
              <a:off x="5782083" y="3576376"/>
              <a:ext cx="17009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Saskatchewan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3B2696-3DBC-4E25-8213-6AA10008D108}"/>
              </a:ext>
            </a:extLst>
          </p:cNvPr>
          <p:cNvGrpSpPr/>
          <p:nvPr/>
        </p:nvGrpSpPr>
        <p:grpSpPr>
          <a:xfrm>
            <a:off x="4797177" y="1186323"/>
            <a:ext cx="7394823" cy="4419938"/>
            <a:chOff x="4797177" y="1186323"/>
            <a:chExt cx="7394823" cy="44199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B68E63-434D-4998-A07D-7F7E2FDC5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177" y="1186323"/>
              <a:ext cx="7394823" cy="44199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B37A1F-59CA-4E98-9C3C-8E2F404BE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5" t="85646" r="29655" b="290"/>
            <a:stretch/>
          </p:blipFill>
          <p:spPr>
            <a:xfrm>
              <a:off x="6745658" y="4782671"/>
              <a:ext cx="3427829" cy="823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19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pa.gov/sites/default/files/2016-09/pm2.5_scale_graphic-color_2.jpg">
            <a:extLst>
              <a:ext uri="{FF2B5EF4-FFF2-40B4-BE49-F238E27FC236}">
                <a16:creationId xmlns:a16="http://schemas.microsoft.com/office/drawing/2014/main" id="{D7231385-DE78-4ED4-923A-2E160E8B4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4954" r="3407" b="2942"/>
          <a:stretch/>
        </p:blipFill>
        <p:spPr bwMode="auto">
          <a:xfrm>
            <a:off x="6304430" y="0"/>
            <a:ext cx="5729354" cy="394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F0CF8-4A2E-4063-8191-50FF0BB3F403}"/>
              </a:ext>
            </a:extLst>
          </p:cNvPr>
          <p:cNvSpPr txBox="1"/>
          <p:nvPr/>
        </p:nvSpPr>
        <p:spPr>
          <a:xfrm>
            <a:off x="9169107" y="5965674"/>
            <a:ext cx="20056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Images credit: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US EPA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264269" y="969945"/>
            <a:ext cx="5251270" cy="361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200" b="1" dirty="0"/>
              <a:t>PM</a:t>
            </a:r>
            <a:r>
              <a:rPr lang="en-US" sz="2200" b="1" baseline="-25000" dirty="0"/>
              <a:t>2.5</a:t>
            </a:r>
            <a:r>
              <a:rPr lang="en-US" sz="2200" b="1" dirty="0"/>
              <a:t> (fine particulate matter)</a:t>
            </a:r>
            <a:r>
              <a:rPr lang="en-US" sz="2200" dirty="0"/>
              <a:t>: very small aerosols, diameter ≤2.5</a:t>
            </a:r>
            <a:r>
              <a:rPr lang="en-US" sz="2200" dirty="0">
                <a:latin typeface="Symbol" panose="05050102010706020507" pitchFamily="18" charset="2"/>
              </a:rPr>
              <a:t>m</a:t>
            </a:r>
            <a:r>
              <a:rPr lang="en-US" sz="2200" dirty="0"/>
              <a:t>m </a:t>
            </a:r>
          </a:p>
          <a:p>
            <a:pPr marL="230188" indent="-230188"/>
            <a:r>
              <a:rPr lang="en-US" sz="2200" dirty="0"/>
              <a:t>PM</a:t>
            </a:r>
            <a:r>
              <a:rPr lang="en-US" sz="2200" baseline="-25000" dirty="0"/>
              <a:t>2.5</a:t>
            </a:r>
            <a:r>
              <a:rPr lang="en-US" sz="2200" dirty="0"/>
              <a:t> is harmful to human health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sz="2000" b="1" dirty="0"/>
              <a:t>Sensitive Groups </a:t>
            </a:r>
            <a:r>
              <a:rPr lang="en-US" sz="2000" dirty="0"/>
              <a:t>are at greatest risk: children, seniors, people with existing respiratory or cardiovascular diseases</a:t>
            </a:r>
          </a:p>
          <a:p>
            <a:pPr marL="230188" indent="-230188"/>
            <a:r>
              <a:rPr lang="en-US" sz="2200" dirty="0"/>
              <a:t>US EPA’s </a:t>
            </a:r>
            <a:r>
              <a:rPr lang="en-US" sz="2200" b="1" dirty="0"/>
              <a:t>Air Quality Index (AQI) </a:t>
            </a:r>
            <a:r>
              <a:rPr lang="en-US" sz="2200" dirty="0"/>
              <a:t>communicates PM</a:t>
            </a:r>
            <a:r>
              <a:rPr lang="en-US" sz="2200" baseline="-25000" dirty="0"/>
              <a:t>2.5</a:t>
            </a:r>
            <a:r>
              <a:rPr lang="en-US" sz="2200" dirty="0"/>
              <a:t> concentrations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sz="2000" b="1" dirty="0"/>
              <a:t>Code Orange or higher</a:t>
            </a:r>
            <a:r>
              <a:rPr lang="en-US" sz="2000" dirty="0"/>
              <a:t>: take action to limit exposure!</a:t>
            </a:r>
          </a:p>
          <a:p>
            <a:pPr marL="687388" lvl="1" indent="-230188"/>
            <a:endParaRPr lang="en-US" sz="2000" dirty="0"/>
          </a:p>
        </p:txBody>
      </p:sp>
      <p:pic>
        <p:nvPicPr>
          <p:cNvPr id="15" name="Google Shape;229;p28" descr="Air Quality Index, Ozone Watches/Alerts, and Health Advisories - Oklahoma  Department of Environmental Quality">
            <a:extLst>
              <a:ext uri="{FF2B5EF4-FFF2-40B4-BE49-F238E27FC236}">
                <a16:creationId xmlns:a16="http://schemas.microsoft.com/office/drawing/2014/main" id="{01493B6E-4344-4D34-863A-076210378D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5267" y="4080747"/>
            <a:ext cx="4810359" cy="26853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68" y="151163"/>
            <a:ext cx="5623303" cy="818782"/>
          </a:xfrm>
        </p:spPr>
        <p:txBody>
          <a:bodyPr>
            <a:normAutofit/>
          </a:bodyPr>
          <a:lstStyle/>
          <a:p>
            <a:r>
              <a:rPr lang="en-US" sz="3200" b="1" dirty="0"/>
              <a:t>Smoke Contains PM</a:t>
            </a:r>
            <a:r>
              <a:rPr lang="en-US" sz="3200" b="1" baseline="-25000" dirty="0"/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17980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447758" y="2302202"/>
            <a:ext cx="3522633" cy="338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Smoke flowed into the Upper Midwest on May 30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Most of the smoke remained above the surface, so initial impacts on PM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air quality were limited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Thick brown-colored smoke caused hazy skies &amp; vivid sunsets!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687388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TR"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F49C5C-A95C-44CC-AE80-FC1C9D79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33" y="254067"/>
            <a:ext cx="4035358" cy="1950858"/>
          </a:xfrm>
        </p:spPr>
        <p:txBody>
          <a:bodyPr>
            <a:normAutofit/>
          </a:bodyPr>
          <a:lstStyle/>
          <a:p>
            <a:r>
              <a:rPr lang="en-US" sz="3200" b="1" dirty="0"/>
              <a:t>May 30: Smoke Pushes Southward into the 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6B4BB8-0A8B-4A2D-9D7C-E86B07116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68" y="169452"/>
            <a:ext cx="7705242" cy="621157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2E3DBC9-A23D-40ED-9E06-9AFAA79EFB82}"/>
              </a:ext>
            </a:extLst>
          </p:cNvPr>
          <p:cNvSpPr/>
          <p:nvPr/>
        </p:nvSpPr>
        <p:spPr>
          <a:xfrm rot="2452128">
            <a:off x="5296524" y="1052658"/>
            <a:ext cx="4551750" cy="24634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715B6CF-ED7E-4145-BA4C-7BF473FEAB70}"/>
              </a:ext>
            </a:extLst>
          </p:cNvPr>
          <p:cNvSpPr/>
          <p:nvPr/>
        </p:nvSpPr>
        <p:spPr>
          <a:xfrm rot="5734190">
            <a:off x="3485368" y="2299856"/>
            <a:ext cx="4203368" cy="20116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103047" y="1163749"/>
            <a:ext cx="3769956" cy="466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Thick smoke impacted surface air quality in the Upper Midwest</a:t>
            </a:r>
          </a:p>
          <a:p>
            <a:pPr marL="687388" lvl="1" indent="-230188"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</a:rPr>
              <a:t>Very Unhealthy (Code Purple) &amp; Unhealthy (Code Red) daily 24-hour average PM</a:t>
            </a:r>
            <a:r>
              <a:rPr lang="en-US" sz="1800" kern="0" baseline="-25000" dirty="0">
                <a:solidFill>
                  <a:srgbClr val="000000"/>
                </a:solidFill>
              </a:rPr>
              <a:t>2.5</a:t>
            </a:r>
          </a:p>
          <a:p>
            <a:pPr marL="230188" indent="-230188"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rgbClr val="000000"/>
                </a:solidFill>
              </a:rPr>
              <a:t>Surface PM</a:t>
            </a:r>
            <a:r>
              <a:rPr lang="en-US" sz="2000" b="1" kern="0" baseline="-25000" dirty="0">
                <a:solidFill>
                  <a:srgbClr val="000000"/>
                </a:solidFill>
              </a:rPr>
              <a:t>2.5</a:t>
            </a:r>
            <a:r>
              <a:rPr lang="en-US" sz="2000" b="1" kern="0" dirty="0">
                <a:solidFill>
                  <a:srgbClr val="000000"/>
                </a:solidFill>
              </a:rPr>
              <a:t> estimated from TEMPO &amp; ABI synergy fills gaps in the PM</a:t>
            </a:r>
            <a:r>
              <a:rPr lang="en-US" sz="2000" b="1" kern="0" baseline="-25000" dirty="0">
                <a:solidFill>
                  <a:srgbClr val="000000"/>
                </a:solidFill>
              </a:rPr>
              <a:t>2.5</a:t>
            </a:r>
            <a:r>
              <a:rPr lang="en-US" sz="2000" b="1" kern="0" dirty="0">
                <a:solidFill>
                  <a:srgbClr val="000000"/>
                </a:solidFill>
              </a:rPr>
              <a:t> regulatory monitor network</a:t>
            </a:r>
          </a:p>
          <a:p>
            <a:pPr marL="230188" indent="-230188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Smoke reached the eastern US but was aloft, so it had a limited effect on air quality</a:t>
            </a:r>
          </a:p>
          <a:p>
            <a:pPr marL="687388" lvl="1" indent="-230188"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</a:rPr>
              <a:t>Moderate (Code Yellow) conditions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3" y="111571"/>
            <a:ext cx="10053918" cy="818782"/>
          </a:xfrm>
        </p:spPr>
        <p:txBody>
          <a:bodyPr>
            <a:normAutofit/>
          </a:bodyPr>
          <a:lstStyle/>
          <a:p>
            <a:r>
              <a:rPr lang="en-US" sz="3200" b="1" dirty="0"/>
              <a:t>May 31: Poor Air Quality in North &amp; South Dakota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3939E-C2B7-4763-B26F-FE72C1072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28" y="978826"/>
            <a:ext cx="8204372" cy="4672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4EAFF-2B9E-4026-A6A1-D77884804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962" y="820711"/>
            <a:ext cx="8209854" cy="5741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A75605-741A-48EA-BD45-8AE92A799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02" y="760444"/>
            <a:ext cx="6758973" cy="60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44"/>
            <a:ext cx="10053918" cy="764454"/>
          </a:xfrm>
        </p:spPr>
        <p:txBody>
          <a:bodyPr>
            <a:normAutofit/>
          </a:bodyPr>
          <a:lstStyle/>
          <a:p>
            <a:r>
              <a:rPr lang="en-US" sz="3200" b="1" dirty="0"/>
              <a:t>New! Height of Smoke in the Atmosphere from TEMPO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45357-3EB7-49B9-926E-61DF27C22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16" y="1501575"/>
            <a:ext cx="6045687" cy="4527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BAB5A-7B26-4F10-8ABC-FCCCAD939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1576"/>
            <a:ext cx="6045687" cy="452717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2C6B2A1-3062-4AC4-B411-81A1C6FE81B9}"/>
              </a:ext>
            </a:extLst>
          </p:cNvPr>
          <p:cNvSpPr/>
          <p:nvPr/>
        </p:nvSpPr>
        <p:spPr>
          <a:xfrm rot="20893458">
            <a:off x="2349038" y="2371820"/>
            <a:ext cx="776202" cy="108680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B6FB0A-062F-4C7A-99B3-F945D68C9F26}"/>
              </a:ext>
            </a:extLst>
          </p:cNvPr>
          <p:cNvSpPr/>
          <p:nvPr/>
        </p:nvSpPr>
        <p:spPr>
          <a:xfrm rot="20998762">
            <a:off x="8359640" y="2442444"/>
            <a:ext cx="578830" cy="9633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193BA-F32D-4B77-A2DA-BCD6E693F2A6}"/>
              </a:ext>
            </a:extLst>
          </p:cNvPr>
          <p:cNvSpPr txBox="1"/>
          <p:nvPr/>
        </p:nvSpPr>
        <p:spPr>
          <a:xfrm>
            <a:off x="2246308" y="3541054"/>
            <a:ext cx="156764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particle concentrations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77888-4ECD-4B24-B1C1-5F62538DCCF8}"/>
              </a:ext>
            </a:extLst>
          </p:cNvPr>
          <p:cNvSpPr txBox="1"/>
          <p:nvPr/>
        </p:nvSpPr>
        <p:spPr>
          <a:xfrm>
            <a:off x="6778671" y="2544931"/>
            <a:ext cx="151850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Aerosols near the surface, poor AQ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FD346-E4BC-4216-9BF0-D8ECB7316248}"/>
              </a:ext>
            </a:extLst>
          </p:cNvPr>
          <p:cNvSpPr txBox="1"/>
          <p:nvPr/>
        </p:nvSpPr>
        <p:spPr>
          <a:xfrm>
            <a:off x="9708900" y="3864220"/>
            <a:ext cx="151850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Smoke aloft, not impacting surface AQ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96EF16-B38F-460C-A3C0-A2F97F9D7EA3}"/>
              </a:ext>
            </a:extLst>
          </p:cNvPr>
          <p:cNvSpPr/>
          <p:nvPr/>
        </p:nvSpPr>
        <p:spPr>
          <a:xfrm rot="3651300">
            <a:off x="9983689" y="3012672"/>
            <a:ext cx="776202" cy="79129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C7C7A6-DB0E-43C4-BC79-CB772EF72F09}"/>
              </a:ext>
            </a:extLst>
          </p:cNvPr>
          <p:cNvSpPr/>
          <p:nvPr/>
        </p:nvSpPr>
        <p:spPr>
          <a:xfrm rot="3651300">
            <a:off x="3965456" y="3015715"/>
            <a:ext cx="623678" cy="70937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138B5E-FE30-4ECD-B3D8-9522FAA0A6A7}"/>
              </a:ext>
            </a:extLst>
          </p:cNvPr>
          <p:cNvSpPr txBox="1"/>
          <p:nvPr/>
        </p:nvSpPr>
        <p:spPr>
          <a:xfrm>
            <a:off x="1203247" y="829595"/>
            <a:ext cx="10024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 Layer Height enhances Aerosol Optical Depth measurements with a 3-D view of smoke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AD14E-D010-401D-B8E1-59CC357D4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" y="1501575"/>
            <a:ext cx="6050832" cy="455625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F67F516-F2C2-4609-8B03-67BAB80CDF22}"/>
              </a:ext>
            </a:extLst>
          </p:cNvPr>
          <p:cNvSpPr/>
          <p:nvPr/>
        </p:nvSpPr>
        <p:spPr>
          <a:xfrm rot="21126956">
            <a:off x="2329824" y="2443107"/>
            <a:ext cx="588711" cy="8275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709C49-BF16-422A-9A0A-F89551AF58C3}"/>
              </a:ext>
            </a:extLst>
          </p:cNvPr>
          <p:cNvSpPr/>
          <p:nvPr/>
        </p:nvSpPr>
        <p:spPr>
          <a:xfrm rot="3651300">
            <a:off x="3935548" y="2943309"/>
            <a:ext cx="738456" cy="74109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060396-5454-4D89-AB02-1D96B1616027}"/>
              </a:ext>
            </a:extLst>
          </p:cNvPr>
          <p:cNvSpPr txBox="1"/>
          <p:nvPr/>
        </p:nvSpPr>
        <p:spPr>
          <a:xfrm>
            <a:off x="786775" y="2599538"/>
            <a:ext cx="149562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PM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the surface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ABE077-1FB4-4404-8DF5-14C0A5CB1628}"/>
              </a:ext>
            </a:extLst>
          </p:cNvPr>
          <p:cNvSpPr txBox="1"/>
          <p:nvPr/>
        </p:nvSpPr>
        <p:spPr>
          <a:xfrm>
            <a:off x="3535541" y="3716657"/>
            <a:ext cx="151850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PM</a:t>
            </a:r>
            <a:r>
              <a:rPr lang="en-US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the surface</a:t>
            </a:r>
          </a:p>
        </p:txBody>
      </p:sp>
    </p:spTree>
    <p:extLst>
      <p:ext uri="{BB962C8B-B14F-4D97-AF65-F5344CB8AC3E}">
        <p14:creationId xmlns:p14="http://schemas.microsoft.com/office/powerpoint/2010/main" val="12403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1" grpId="0" animBg="1"/>
      <p:bldP spid="11" grpId="1" animBg="1"/>
      <p:bldP spid="14" grpId="0" animBg="1"/>
      <p:bldP spid="15" grpId="0" animBg="1"/>
      <p:bldP spid="16" grpId="0" animBg="1"/>
      <p:bldP spid="18" grpId="0" animBg="1"/>
      <p:bldP spid="18" grpId="1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258087" y="1107539"/>
            <a:ext cx="4651491" cy="443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Satellite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Aerosol Detection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highlights smoke (lavender)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Useful for end users because it quickly draws the eye to areas of smoke or dust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400" kern="0" dirty="0">
                <a:solidFill>
                  <a:srgbClr val="000000"/>
                </a:solidFill>
              </a:rPr>
              <a:t>ABI missed a lot of the wildfire smoke!</a:t>
            </a:r>
          </a:p>
          <a:p>
            <a:pPr marL="687388" lvl="1" indent="-230188"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ABI’s spectral range is Visible-IR</a:t>
            </a:r>
          </a:p>
          <a:p>
            <a:pPr marL="230188" indent="-230188">
              <a:buClr>
                <a:srgbClr val="000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Absorbing aerosols, like smoke &amp; dust, are more sensitive to shorter wavelengths, e.g., UV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44"/>
            <a:ext cx="10053918" cy="711202"/>
          </a:xfrm>
        </p:spPr>
        <p:txBody>
          <a:bodyPr>
            <a:normAutofit/>
          </a:bodyPr>
          <a:lstStyle/>
          <a:p>
            <a:r>
              <a:rPr lang="en-US" sz="3200" b="1" dirty="0"/>
              <a:t>June 2: Smoke Swirls over the Eastern 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B78245-0100-48CE-86BF-B20BCC80AFCE}"/>
              </a:ext>
            </a:extLst>
          </p:cNvPr>
          <p:cNvGrpSpPr/>
          <p:nvPr/>
        </p:nvGrpSpPr>
        <p:grpSpPr>
          <a:xfrm>
            <a:off x="5228105" y="871246"/>
            <a:ext cx="6125695" cy="5714968"/>
            <a:chOff x="5228105" y="907108"/>
            <a:chExt cx="6125695" cy="57149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A74ADC-1900-4DE3-A794-5520A2DAD4B2}"/>
                </a:ext>
              </a:extLst>
            </p:cNvPr>
            <p:cNvGrpSpPr/>
            <p:nvPr/>
          </p:nvGrpSpPr>
          <p:grpSpPr>
            <a:xfrm>
              <a:off x="5228105" y="907108"/>
              <a:ext cx="6125695" cy="5714968"/>
              <a:chOff x="5228105" y="907108"/>
              <a:chExt cx="6125695" cy="571496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0022591-B7E7-43EA-ACBF-C2FAC7804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8105" y="907108"/>
                <a:ext cx="6125695" cy="5714968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8C9E59-8098-4277-BA3E-44ECF738E307}"/>
                  </a:ext>
                </a:extLst>
              </p:cNvPr>
              <p:cNvSpPr/>
              <p:nvPr/>
            </p:nvSpPr>
            <p:spPr>
              <a:xfrm>
                <a:off x="5679141" y="1343456"/>
                <a:ext cx="812148" cy="232932"/>
              </a:xfrm>
              <a:prstGeom prst="rect">
                <a:avLst/>
              </a:prstGeom>
              <a:solidFill>
                <a:srgbClr val="CC99FF"/>
              </a:solidFill>
              <a:ln>
                <a:solidFill>
                  <a:srgbClr val="CC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CE51B9-6E43-4C82-BC65-98FE4523F746}"/>
                </a:ext>
              </a:extLst>
            </p:cNvPr>
            <p:cNvSpPr txBox="1"/>
            <p:nvPr/>
          </p:nvSpPr>
          <p:spPr>
            <a:xfrm>
              <a:off x="8780802" y="1143401"/>
              <a:ext cx="2012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GOES-East ABI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CDAA74-9A75-4FD3-B350-DB048E140866}"/>
                </a:ext>
              </a:extLst>
            </p:cNvPr>
            <p:cNvSpPr txBox="1"/>
            <p:nvPr/>
          </p:nvSpPr>
          <p:spPr>
            <a:xfrm>
              <a:off x="5865159" y="1838416"/>
              <a:ext cx="1681679" cy="33855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Aerosol Detection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8264F2-1CDC-46CD-A93C-46E571CE4B24}"/>
              </a:ext>
            </a:extLst>
          </p:cNvPr>
          <p:cNvSpPr txBox="1"/>
          <p:nvPr/>
        </p:nvSpPr>
        <p:spPr>
          <a:xfrm>
            <a:off x="1493878" y="6112400"/>
            <a:ext cx="3734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Animation from the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AerosolWatch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website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7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44"/>
            <a:ext cx="10053918" cy="818782"/>
          </a:xfrm>
        </p:spPr>
        <p:txBody>
          <a:bodyPr>
            <a:normAutofit/>
          </a:bodyPr>
          <a:lstStyle/>
          <a:p>
            <a:r>
              <a:rPr lang="en-US" sz="3200" b="1" dirty="0"/>
              <a:t>TEMPO-ABI Synergy Enhances Smoke Detection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A7165AE-00B1-4633-8A0B-793CEB4D24F9}"/>
              </a:ext>
            </a:extLst>
          </p:cNvPr>
          <p:cNvSpPr txBox="1">
            <a:spLocks/>
          </p:cNvSpPr>
          <p:nvPr/>
        </p:nvSpPr>
        <p:spPr>
          <a:xfrm>
            <a:off x="441295" y="1253364"/>
            <a:ext cx="3578255" cy="4383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TEMPO’s UV-Deep Blue spectral range is more sensitive to absorbing aerosols</a:t>
            </a:r>
          </a:p>
          <a:p>
            <a:pPr marL="230188" indent="-230188">
              <a:buClr>
                <a:srgbClr val="000000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Hybrid TEMPO-ABI Aerosol Detection algorithm takes advantage of the synergy between the two sensors</a:t>
            </a:r>
            <a:endParaRPr lang="en-US" sz="1600" b="1" kern="0" dirty="0">
              <a:solidFill>
                <a:srgbClr val="000000"/>
              </a:solidFill>
            </a:endParaRPr>
          </a:p>
          <a:p>
            <a:pPr marL="230188" indent="-230188">
              <a:buClr>
                <a:srgbClr val="000000"/>
              </a:buClr>
              <a:defRPr/>
            </a:pPr>
            <a:r>
              <a:rPr lang="en-US" sz="2000" kern="0" dirty="0">
                <a:solidFill>
                  <a:srgbClr val="000000"/>
                </a:solidFill>
              </a:rPr>
              <a:t>Much greater coverage of the wildfire smoke than using ABI alone!</a:t>
            </a:r>
          </a:p>
          <a:p>
            <a:pPr marL="7429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rgbClr val="000000"/>
                </a:solidFill>
              </a:rPr>
              <a:t>Also provides info on the relative intensity of smoke/dust (thick vs thin)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2E8B94-1580-468A-8B86-649AFEF5A705}"/>
              </a:ext>
            </a:extLst>
          </p:cNvPr>
          <p:cNvGrpSpPr/>
          <p:nvPr/>
        </p:nvGrpSpPr>
        <p:grpSpPr>
          <a:xfrm>
            <a:off x="4283875" y="946354"/>
            <a:ext cx="7244160" cy="5770776"/>
            <a:chOff x="4283875" y="946354"/>
            <a:chExt cx="7244160" cy="57707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6E8BC1-9928-4D0A-8ADC-A49DDAD3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882" y="946354"/>
              <a:ext cx="7180152" cy="57516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907548-BB06-459F-9B99-3382B11DD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19"/>
            <a:stretch/>
          </p:blipFill>
          <p:spPr>
            <a:xfrm>
              <a:off x="4283875" y="5911646"/>
              <a:ext cx="7244160" cy="805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41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1" y="160044"/>
            <a:ext cx="11537576" cy="818782"/>
          </a:xfrm>
        </p:spPr>
        <p:txBody>
          <a:bodyPr>
            <a:normAutofit/>
          </a:bodyPr>
          <a:lstStyle/>
          <a:p>
            <a:r>
              <a:rPr lang="en-US" sz="3200" b="1" dirty="0"/>
              <a:t>Ceilometer Profile Confirms TEMPO Smoke Layer Height on June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4D2763-D36B-45A0-BB1D-471FCD1DDF93}"/>
              </a:ext>
            </a:extLst>
          </p:cNvPr>
          <p:cNvGrpSpPr/>
          <p:nvPr/>
        </p:nvGrpSpPr>
        <p:grpSpPr>
          <a:xfrm>
            <a:off x="6442812" y="2297880"/>
            <a:ext cx="5749188" cy="3608780"/>
            <a:chOff x="6442812" y="2297880"/>
            <a:chExt cx="5749188" cy="3608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724C50-1629-4681-AD3C-59433DAC7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14"/>
            <a:stretch/>
          </p:blipFill>
          <p:spPr>
            <a:xfrm>
              <a:off x="6442812" y="2297880"/>
              <a:ext cx="5749188" cy="360878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F92C4C-35A0-4ACD-96B2-BA820F4DED97}"/>
                </a:ext>
              </a:extLst>
            </p:cNvPr>
            <p:cNvSpPr/>
            <p:nvPr/>
          </p:nvSpPr>
          <p:spPr>
            <a:xfrm rot="654176">
              <a:off x="7630053" y="4212299"/>
              <a:ext cx="3671823" cy="64961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FD23F5-2847-41F5-B19F-1057504BFE39}"/>
              </a:ext>
            </a:extLst>
          </p:cNvPr>
          <p:cNvGrpSpPr/>
          <p:nvPr/>
        </p:nvGrpSpPr>
        <p:grpSpPr>
          <a:xfrm>
            <a:off x="0" y="1317185"/>
            <a:ext cx="6463206" cy="4839826"/>
            <a:chOff x="0" y="1317185"/>
            <a:chExt cx="6463206" cy="48398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93D302-825C-4CC7-910E-8FCB1B202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17185"/>
              <a:ext cx="6463206" cy="483982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8444F8A-CC1B-4EA0-A53A-7537C12B9336}"/>
                </a:ext>
              </a:extLst>
            </p:cNvPr>
            <p:cNvSpPr/>
            <p:nvPr/>
          </p:nvSpPr>
          <p:spPr>
            <a:xfrm rot="536886">
              <a:off x="3905680" y="3015738"/>
              <a:ext cx="504091" cy="40999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F67EF82-8CD7-405D-B4E4-62C76F0C9B86}"/>
              </a:ext>
            </a:extLst>
          </p:cNvPr>
          <p:cNvSpPr txBox="1"/>
          <p:nvPr/>
        </p:nvSpPr>
        <p:spPr>
          <a:xfrm>
            <a:off x="6969009" y="951340"/>
            <a:ext cx="4737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PAMS ceilometer in Cleveland, Ohio shows smoke mixed down to the boundary layer by ~18:30 UTC; correlates with aerosol layer height from TEMPO Scan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996E4-CE4F-402C-8692-3A512BB62634}"/>
              </a:ext>
            </a:extLst>
          </p:cNvPr>
          <p:cNvSpPr txBox="1"/>
          <p:nvPr/>
        </p:nvSpPr>
        <p:spPr>
          <a:xfrm>
            <a:off x="8398220" y="3608007"/>
            <a:ext cx="151850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Smoke plume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C2B324-D155-4945-896A-2CF84A0AEB2F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4438590" y="3267075"/>
            <a:ext cx="3224603" cy="92277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17FA4C0-0E95-4688-A0FA-6F41592CE734}"/>
              </a:ext>
            </a:extLst>
          </p:cNvPr>
          <p:cNvSpPr txBox="1"/>
          <p:nvPr/>
        </p:nvSpPr>
        <p:spPr>
          <a:xfrm>
            <a:off x="6969009" y="6089060"/>
            <a:ext cx="4311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Ceilometer plot courtesy of Jim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Szykman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(US EPA)</a:t>
            </a:r>
          </a:p>
        </p:txBody>
      </p:sp>
    </p:spTree>
    <p:extLst>
      <p:ext uri="{BB962C8B-B14F-4D97-AF65-F5344CB8AC3E}">
        <p14:creationId xmlns:p14="http://schemas.microsoft.com/office/powerpoint/2010/main" val="1546303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rosolWatch_Website_High-Level_20210902.pptx" id="{EDC7D3A6-F5A3-47CC-A337-D8B5794A7850}" vid="{3606DD1A-A3F5-4974-8CED-DE081E83FE5C}"/>
    </a:ext>
  </a:extLst>
</a:theme>
</file>

<file path=ppt/theme/theme3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1180</TotalTime>
  <Words>676</Words>
  <Application>Microsoft Office PowerPoint</Application>
  <PresentationFormat>Widescreen</PresentationFormat>
  <Paragraphs>75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Courier New</vt:lpstr>
      <vt:lpstr>NTR</vt:lpstr>
      <vt:lpstr>Symbol</vt:lpstr>
      <vt:lpstr>Office Theme</vt:lpstr>
      <vt:lpstr>3_Office Theme</vt:lpstr>
      <vt:lpstr>Alternate Interior </vt:lpstr>
      <vt:lpstr>PowerPoint Presentation</vt:lpstr>
      <vt:lpstr>PowerPoint Presentation</vt:lpstr>
      <vt:lpstr>Smoke Contains PM2.5</vt:lpstr>
      <vt:lpstr>May 30: Smoke Pushes Southward into the US</vt:lpstr>
      <vt:lpstr>May 31: Poor Air Quality in North &amp; South Dakota</vt:lpstr>
      <vt:lpstr>New! Height of Smoke in the Atmosphere from TEMPO</vt:lpstr>
      <vt:lpstr>June 2: Smoke Swirls over the Eastern US</vt:lpstr>
      <vt:lpstr>TEMPO-ABI Synergy Enhances Smoke Detection</vt:lpstr>
      <vt:lpstr>Ceilometer Profile Confirms TEMPO Smoke Layer Height on June 2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Huff</dc:creator>
  <cp:lastModifiedBy>Amy Huff</cp:lastModifiedBy>
  <cp:revision>160</cp:revision>
  <dcterms:created xsi:type="dcterms:W3CDTF">2025-06-02T15:19:07Z</dcterms:created>
  <dcterms:modified xsi:type="dcterms:W3CDTF">2025-06-11T15:10:01Z</dcterms:modified>
</cp:coreProperties>
</file>