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14"/>
  </p:notesMasterIdLst>
  <p:sldIdLst>
    <p:sldId id="256" r:id="rId3"/>
    <p:sldId id="257" r:id="rId4"/>
    <p:sldId id="262" r:id="rId5"/>
    <p:sldId id="270" r:id="rId6"/>
    <p:sldId id="271" r:id="rId7"/>
    <p:sldId id="272" r:id="rId8"/>
    <p:sldId id="273" r:id="rId9"/>
    <p:sldId id="274" r:id="rId10"/>
    <p:sldId id="259" r:id="rId11"/>
    <p:sldId id="275" r:id="rId12"/>
    <p:sldId id="269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jldbyB8QCdSmQLftL9/4GmOxbh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7" d="100"/>
          <a:sy n="107" d="100"/>
        </p:scale>
        <p:origin x="71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" name="Google Shape;37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/>
          <p:nvPr/>
        </p:nvSpPr>
        <p:spPr>
          <a:xfrm>
            <a:off x="285750" y="5889724"/>
            <a:ext cx="42291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Center for Satellite Applications and Research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rgbClr val="002F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1B0951-0D94-431F-853C-8E8CDEBDF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23AB-A1F3-4E91-8F09-2A905BE29F3E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85F235-ACF6-449C-9AFB-308F825DC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6AB22-B500-47AE-934C-2C7A0DFD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0237A-B239-40D3-96F3-BE7EE6EC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86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64"/>
            <a:ext cx="5681471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4571" y="29492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5"/>
          <p:cNvSpPr txBox="1"/>
          <p:nvPr/>
        </p:nvSpPr>
        <p:spPr>
          <a:xfrm>
            <a:off x="407916" y="4795552"/>
            <a:ext cx="4174358" cy="1039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b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Satellite and Information Service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0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420050"/>
            <a:ext cx="116586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7"/>
          <p:cNvSpPr txBox="1">
            <a:spLocks noGrp="1"/>
          </p:cNvSpPr>
          <p:nvPr>
            <p:ph type="title"/>
          </p:nvPr>
        </p:nvSpPr>
        <p:spPr>
          <a:xfrm>
            <a:off x="1435324" y="64947"/>
            <a:ext cx="9833008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17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7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1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" name="Google Shape;18;p17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19" name="Google Shape;19;p17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Google Shape;20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" name="Google Shape;21;p17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7"/>
          <p:cNvSpPr txBox="1"/>
          <p:nvPr/>
        </p:nvSpPr>
        <p:spPr>
          <a:xfrm>
            <a:off x="6645499" y="6492875"/>
            <a:ext cx="471632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CEOS AC-VC #21, 2025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7"/>
          <p:cNvSpPr/>
          <p:nvPr/>
        </p:nvSpPr>
        <p:spPr>
          <a:xfrm>
            <a:off x="0" y="1"/>
            <a:ext cx="923667" cy="708024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7"/>
          <p:cNvSpPr/>
          <p:nvPr/>
        </p:nvSpPr>
        <p:spPr>
          <a:xfrm>
            <a:off x="923668" y="-7597"/>
            <a:ext cx="492382" cy="715622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17"/>
          <p:cNvPicPr preferRelativeResize="0"/>
          <p:nvPr/>
        </p:nvPicPr>
        <p:blipFill rotWithShape="1">
          <a:blip r:embed="rId6">
            <a:alphaModFix/>
          </a:blip>
          <a:srcRect b="3811"/>
          <a:stretch/>
        </p:blipFill>
        <p:spPr>
          <a:xfrm>
            <a:off x="219223" y="1"/>
            <a:ext cx="1216101" cy="70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56676" y="-268818"/>
            <a:ext cx="1563624" cy="120825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"/>
          <p:cNvSpPr txBox="1"/>
          <p:nvPr/>
        </p:nvSpPr>
        <p:spPr>
          <a:xfrm>
            <a:off x="4857621" y="2114719"/>
            <a:ext cx="7153209" cy="266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TEMPO-ABI PM</a:t>
            </a:r>
            <a:r>
              <a:rPr lang="en-US" sz="4400" b="0" i="0" u="none" strike="noStrike" cap="none" baseline="-25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2.5</a:t>
            </a:r>
            <a:r>
              <a:rPr lang="en-US" sz="4400" b="0" i="0" u="none" strike="noStrike" cap="none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 Product </a:t>
            </a:r>
            <a:r>
              <a:rPr lang="en-US" sz="44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Development and Validation</a:t>
            </a:r>
            <a:endParaRPr dirty="0"/>
          </a:p>
        </p:txBody>
      </p:sp>
      <p:sp>
        <p:nvSpPr>
          <p:cNvPr id="40" name="Google Shape;40;p1"/>
          <p:cNvSpPr/>
          <p:nvPr/>
        </p:nvSpPr>
        <p:spPr>
          <a:xfrm>
            <a:off x="295657" y="6281945"/>
            <a:ext cx="4419600" cy="461665"/>
          </a:xfrm>
          <a:prstGeom prst="rect">
            <a:avLst/>
          </a:prstGeom>
          <a:solidFill>
            <a:srgbClr val="D5DBE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Disclaimer: The scientific results and conclusions, as well as any views or opinions expressed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herein, are those of the author(s) and do not necessarily reflect those of NOAA 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Department of Commerce.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" name="Google Shape;4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3976" y="-293913"/>
            <a:ext cx="2478024" cy="191483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"/>
          <p:cNvSpPr/>
          <p:nvPr/>
        </p:nvSpPr>
        <p:spPr>
          <a:xfrm>
            <a:off x="5024318" y="4759523"/>
            <a:ext cx="34099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1"/>
          <p:cNvSpPr txBox="1"/>
          <p:nvPr/>
        </p:nvSpPr>
        <p:spPr>
          <a:xfrm>
            <a:off x="5100770" y="3988222"/>
            <a:ext cx="6481512" cy="154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Hai Zhang</a:t>
            </a:r>
            <a:r>
              <a:rPr lang="en-US" sz="2400" b="0" i="0" u="none" strike="noStrike" cap="none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400" b="0" i="0" u="none" strike="noStrike" cap="none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, Shobha Kondragunta</a:t>
            </a:r>
            <a:r>
              <a:rPr lang="en-US" sz="2400" b="0" i="0" u="none" strike="noStrike" cap="none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b="0" i="0" u="none" strike="noStrike" cap="none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dirty="0" err="1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Pubu</a:t>
            </a:r>
            <a:r>
              <a:rPr lang="en-US" sz="2400" b="0" i="0" u="none" strike="noStrike" cap="none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 Ciren</a:t>
            </a:r>
            <a:r>
              <a:rPr lang="en-US" sz="2400" b="0" i="0" u="none" strike="noStrike" cap="none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i="0" u="none" strike="noStrike" cap="none" baseline="30000" dirty="0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1</a:t>
            </a:r>
            <a:r>
              <a:rPr lang="en-US" sz="1800" b="0" i="0" u="none" strike="noStrike" cap="none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STC at NOAA; </a:t>
            </a:r>
            <a:r>
              <a:rPr lang="en-US" sz="1800" b="0" i="0" u="none" strike="noStrike" cap="none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 2</a:t>
            </a:r>
            <a:r>
              <a:rPr lang="en-US" sz="1800" b="0" i="0" u="none" strike="noStrike" cap="none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NOAA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30000" dirty="0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1"/>
          <p:cNvSpPr/>
          <p:nvPr/>
        </p:nvSpPr>
        <p:spPr>
          <a:xfrm>
            <a:off x="5486282" y="5784450"/>
            <a:ext cx="6096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CEOS AC-VC #21 2025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Japan/virtual, June 9-12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,2025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0C4E1-821D-4C2D-B5B2-09B45FC65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0189"/>
            <a:ext cx="10515600" cy="1325563"/>
          </a:xfrm>
        </p:spPr>
        <p:txBody>
          <a:bodyPr/>
          <a:lstStyle/>
          <a:p>
            <a:r>
              <a:rPr lang="en-US" sz="4400" dirty="0">
                <a:solidFill>
                  <a:srgbClr val="001B87"/>
                </a:solidFill>
              </a:rPr>
              <a:t>Merge TEMPO and ABI PM</a:t>
            </a:r>
            <a:r>
              <a:rPr lang="en-US" sz="4400" baseline="-25000" dirty="0">
                <a:solidFill>
                  <a:srgbClr val="001B87"/>
                </a:solidFill>
              </a:rPr>
              <a:t>2.5</a:t>
            </a:r>
            <a:r>
              <a:rPr lang="en-US" sz="4400" dirty="0">
                <a:solidFill>
                  <a:srgbClr val="001B87"/>
                </a:solidFill>
              </a:rPr>
              <a:t> estimates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B795E-2A26-4DD7-B5D2-BD39A2F7C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259" y="851974"/>
            <a:ext cx="11259670" cy="2684780"/>
          </a:xfrm>
        </p:spPr>
        <p:txBody>
          <a:bodyPr/>
          <a:lstStyle/>
          <a:p>
            <a:r>
              <a:rPr lang="en-US" dirty="0"/>
              <a:t>Take mean value if both have estimates.  If only one has estimates, use the one.</a:t>
            </a:r>
          </a:p>
          <a:p>
            <a:r>
              <a:rPr lang="en-US" dirty="0"/>
              <a:t>Except two cases, in which we will use TEMPO estimates</a:t>
            </a:r>
          </a:p>
          <a:p>
            <a:pPr lvl="1"/>
            <a:r>
              <a:rPr lang="en-US" dirty="0"/>
              <a:t>High ALH pixels (ALH &gt; 3 km)</a:t>
            </a:r>
          </a:p>
          <a:p>
            <a:pPr lvl="1"/>
            <a:r>
              <a:rPr lang="en-US" dirty="0"/>
              <a:t>Pixels with dust aerosol from TEMPO retrieval, where TEMPO has better retrieval</a:t>
            </a:r>
          </a:p>
        </p:txBody>
      </p:sp>
      <p:pic>
        <p:nvPicPr>
          <p:cNvPr id="2051" name="Picture 18">
            <a:extLst>
              <a:ext uri="{FF2B5EF4-FFF2-40B4-BE49-F238E27FC236}">
                <a16:creationId xmlns:a16="http://schemas.microsoft.com/office/drawing/2014/main" id="{894FF59A-1338-4F95-B72A-1C69781C9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400" y="3487644"/>
            <a:ext cx="2695721" cy="32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9">
            <a:extLst>
              <a:ext uri="{FF2B5EF4-FFF2-40B4-BE49-F238E27FC236}">
                <a16:creationId xmlns:a16="http://schemas.microsoft.com/office/drawing/2014/main" id="{85C99B68-5CC3-467C-A9B1-6DC96578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427" y="3487644"/>
            <a:ext cx="2805953" cy="327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0">
            <a:extLst>
              <a:ext uri="{FF2B5EF4-FFF2-40B4-BE49-F238E27FC236}">
                <a16:creationId xmlns:a16="http://schemas.microsoft.com/office/drawing/2014/main" id="{3D1E2044-E46B-4850-BFC2-62EA1DC01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639" y="3429000"/>
            <a:ext cx="2805953" cy="32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110CFA99-8329-43C6-9AE2-D8CA5C7E9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F40CB6-9463-4EF0-8F68-63A0A5D74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38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147E47-7C81-43AC-B7A8-827B7F8C4A09}"/>
              </a:ext>
            </a:extLst>
          </p:cNvPr>
          <p:cNvSpPr txBox="1"/>
          <p:nvPr/>
        </p:nvSpPr>
        <p:spPr>
          <a:xfrm>
            <a:off x="2776966" y="3228977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ABI </a:t>
            </a:r>
            <a:r>
              <a:rPr lang="en-US" sz="1200" b="1" dirty="0" err="1"/>
              <a:t>geocolor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28128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"/>
          <p:cNvSpPr txBox="1">
            <a:spLocks noGrp="1"/>
          </p:cNvSpPr>
          <p:nvPr>
            <p:ph type="title"/>
          </p:nvPr>
        </p:nvSpPr>
        <p:spPr>
          <a:xfrm>
            <a:off x="691896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220" name="Google Shape;220;p14"/>
          <p:cNvSpPr txBox="1">
            <a:spLocks noGrp="1"/>
          </p:cNvSpPr>
          <p:nvPr>
            <p:ph type="body" idx="1"/>
          </p:nvPr>
        </p:nvSpPr>
        <p:spPr>
          <a:xfrm>
            <a:off x="476743" y="1213795"/>
            <a:ext cx="10808208" cy="4555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The TEMPO AOD and ALH retrievals are used to estimate PM</a:t>
            </a:r>
            <a:r>
              <a:rPr lang="en-US" baseline="-25000" dirty="0"/>
              <a:t>2.5</a:t>
            </a:r>
            <a:r>
              <a:rPr lang="en-US" dirty="0"/>
              <a:t> over CONUS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A new approach is proposed that first estimates boundary layer AOD from AOD and ALH retrieval, and then estimates PM</a:t>
            </a:r>
            <a:r>
              <a:rPr lang="en-US" baseline="-25000" dirty="0"/>
              <a:t>2.5</a:t>
            </a:r>
            <a:r>
              <a:rPr lang="en-US" dirty="0"/>
              <a:t> using GWR algorithm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The validation shows that in high ALH situations the PM</a:t>
            </a:r>
            <a:r>
              <a:rPr lang="en-US" baseline="-25000" dirty="0"/>
              <a:t>2.5 </a:t>
            </a:r>
            <a:r>
              <a:rPr lang="en-US" dirty="0"/>
              <a:t>improves compared to those using AOD only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TEMPO and ABI estimates PM</a:t>
            </a:r>
            <a:r>
              <a:rPr lang="en-US" baseline="-25000" dirty="0"/>
              <a:t>2.5</a:t>
            </a:r>
            <a:r>
              <a:rPr lang="en-US" dirty="0"/>
              <a:t> are merged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The merged product may improve the ABI only PM</a:t>
            </a:r>
            <a:r>
              <a:rPr lang="en-US" baseline="-25000" dirty="0"/>
              <a:t>2.5</a:t>
            </a:r>
            <a:r>
              <a:rPr lang="en-US" dirty="0"/>
              <a:t> estimates for situations such as high ALH and dust pixels.</a:t>
            </a: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"/>
          <p:cNvSpPr txBox="1">
            <a:spLocks noGrp="1"/>
          </p:cNvSpPr>
          <p:nvPr>
            <p:ph type="title"/>
          </p:nvPr>
        </p:nvSpPr>
        <p:spPr>
          <a:xfrm>
            <a:off x="838200" y="-9144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TEMPO AOD and ALH Retrieval</a:t>
            </a:r>
            <a:endParaRPr dirty="0"/>
          </a:p>
        </p:txBody>
      </p:sp>
      <p:sp>
        <p:nvSpPr>
          <p:cNvPr id="50" name="Google Shape;50;p2"/>
          <p:cNvSpPr txBox="1">
            <a:spLocks noGrp="1"/>
          </p:cNvSpPr>
          <p:nvPr>
            <p:ph type="body" idx="1"/>
          </p:nvPr>
        </p:nvSpPr>
        <p:spPr>
          <a:xfrm>
            <a:off x="0" y="999720"/>
            <a:ext cx="5154705" cy="54589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/>
              <a:t>The algorithm retrieves AOD and ALH from convolved blue and red bands</a:t>
            </a:r>
            <a:endParaRPr sz="2400" dirty="0"/>
          </a:p>
          <a:p>
            <a:pPr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Aerosol model selection based on the TEMPO ADP smoke dust mask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/>
              <a:t>Use Look-up Table (LUT) generated from RTM</a:t>
            </a:r>
            <a:endParaRPr sz="2400"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2400" dirty="0"/>
              <a:t>TEMPO Directional Lambertian Equivalent Reflectivity (DLER) Database</a:t>
            </a:r>
          </a:p>
          <a:p>
            <a:pPr lvl="1">
              <a:lnSpc>
                <a:spcPct val="90000"/>
              </a:lnSpc>
              <a:spcBef>
                <a:spcPts val="1000"/>
              </a:spcBef>
              <a:buChar char="•"/>
            </a:pPr>
            <a:r>
              <a:rPr lang="en-US" dirty="0"/>
              <a:t>Generated from TEMPO atmospheric corrected L1b data</a:t>
            </a:r>
          </a:p>
          <a:p>
            <a:r>
              <a:rPr lang="en-US" sz="2400" dirty="0"/>
              <a:t>TEMPO L1b data soft calibration</a:t>
            </a:r>
            <a:endParaRPr sz="2400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000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pic>
        <p:nvPicPr>
          <p:cNvPr id="4" name="image33.png">
            <a:extLst>
              <a:ext uri="{FF2B5EF4-FFF2-40B4-BE49-F238E27FC236}">
                <a16:creationId xmlns:a16="http://schemas.microsoft.com/office/drawing/2014/main" id="{BD004F16-2304-469C-884B-C50E3982000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065058" y="1001985"/>
            <a:ext cx="7126941" cy="5172635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"/>
          <p:cNvSpPr txBox="1">
            <a:spLocks noGrp="1"/>
          </p:cNvSpPr>
          <p:nvPr>
            <p:ph type="title"/>
          </p:nvPr>
        </p:nvSpPr>
        <p:spPr>
          <a:xfrm>
            <a:off x="649942" y="282049"/>
            <a:ext cx="10515599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3200" dirty="0"/>
              <a:t>Geographically Weighted Regression (GWR) to estimate PM</a:t>
            </a:r>
            <a:r>
              <a:rPr lang="en-US" sz="3200" baseline="-25000" dirty="0"/>
              <a:t>2.5</a:t>
            </a:r>
            <a:r>
              <a:rPr lang="en-US" sz="3200" dirty="0"/>
              <a:t> from AOD and ALH</a:t>
            </a:r>
            <a:endParaRPr dirty="0"/>
          </a:p>
        </p:txBody>
      </p:sp>
      <p:pic>
        <p:nvPicPr>
          <p:cNvPr id="150" name="Google Shape;15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6629" y="1401288"/>
            <a:ext cx="4901585" cy="271551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7"/>
          <p:cNvSpPr txBox="1"/>
          <p:nvPr/>
        </p:nvSpPr>
        <p:spPr>
          <a:xfrm>
            <a:off x="443618" y="4287622"/>
            <a:ext cx="1130476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GWR becomes simple linear regression if the weight is set to 1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Regression coefficients are updated </a:t>
            </a:r>
            <a:r>
              <a:rPr lang="en-US" sz="20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dynamically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each time step using the satellite surface matchup data: Every hour for hourly PM</a:t>
            </a:r>
            <a:r>
              <a:rPr lang="en-US" sz="2000" b="0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estimates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 dynamic adjustment of the regression relation can catch the temporal and spatial variation of the PM</a:t>
            </a:r>
            <a:r>
              <a:rPr lang="en-US" sz="2000" b="0" i="0" u="none" strike="noStrike" cap="none" baseline="-25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  <a:r>
              <a:rPr lang="en-US" sz="20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and AOD-ALH relationship 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D835E2-85D4-4789-9B4C-4E8CD037224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89220" y="1401288"/>
                <a:ext cx="6807409" cy="2960979"/>
              </a:xfrm>
            </p:spPr>
            <p:txBody>
              <a:bodyPr/>
              <a:lstStyle/>
              <a:p>
                <a:r>
                  <a:rPr lang="en-US" sz="2400" dirty="0"/>
                  <a:t>Geographically Weighted Regression (GWR): Linear regression with weight depending on the distance of the sites to the point of interest:</a:t>
                </a:r>
              </a:p>
              <a:p>
                <a:r>
                  <a:rPr lang="en-US" sz="2400" dirty="0"/>
                  <a:t>Model in matrix form: y = </a:t>
                </a:r>
                <a:r>
                  <a:rPr lang="en-US" sz="2400" dirty="0" err="1"/>
                  <a:t>x</a:t>
                </a:r>
                <a:r>
                  <a:rPr lang="en-US" sz="2400" baseline="30000" dirty="0" err="1"/>
                  <a:t>T</a:t>
                </a:r>
                <a:r>
                  <a:rPr lang="en-US" sz="2400" baseline="30000" dirty="0"/>
                  <a:t> </a:t>
                </a:r>
                <a:r>
                  <a:rPr lang="en-US" sz="2400" dirty="0"/>
                  <a:t>a 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:r>
                  <a:rPr lang="en-US" sz="2400" dirty="0"/>
                  <a:t>Regression results: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𝑗𝑘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=(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𝑖𝑗𝑘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nary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Sup>
                          <m:sSub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bSup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𝑖𝑗𝑘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ED835E2-85D4-4789-9B4C-4E8CD03722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9220" y="1401288"/>
                <a:ext cx="6807409" cy="2960979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9216-E5A5-4BE5-823C-CEADD41B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2412"/>
            <a:ext cx="10515600" cy="1325563"/>
          </a:xfrm>
        </p:spPr>
        <p:txBody>
          <a:bodyPr/>
          <a:lstStyle/>
          <a:p>
            <a:r>
              <a:rPr lang="en-US" dirty="0"/>
              <a:t>GWR for TEMPO PM</a:t>
            </a:r>
            <a:r>
              <a:rPr lang="en-US" baseline="-25000" dirty="0"/>
              <a:t>2.5</a:t>
            </a:r>
            <a:r>
              <a:rPr lang="en-US" dirty="0"/>
              <a:t> estimates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D51DAC9-B44F-4302-88E5-5B05BA4AEC7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05747" y="1041878"/>
                <a:ext cx="11248053" cy="5349592"/>
              </a:xfrm>
            </p:spPr>
            <p:txBody>
              <a:bodyPr/>
              <a:lstStyle/>
              <a:p>
                <a:r>
                  <a:rPr lang="en-US" sz="2400" dirty="0"/>
                  <a:t>Surface PM</a:t>
                </a:r>
                <a:r>
                  <a:rPr lang="en-US" sz="2400" baseline="-25000" dirty="0"/>
                  <a:t>2.5</a:t>
                </a:r>
                <a:r>
                  <a:rPr lang="en-US" sz="2400" dirty="0"/>
                  <a:t> is related to the aerosol close to the surface instead of the total column </a:t>
                </a:r>
              </a:p>
              <a:p>
                <a:r>
                  <a:rPr lang="en-US" sz="2400" dirty="0"/>
                  <a:t>Obtain boundary layer AOD (BLAOD) from TEMPO AOD and ALH retrieval</a:t>
                </a:r>
              </a:p>
              <a:p>
                <a:pPr lvl="1"/>
                <a:r>
                  <a:rPr lang="en-US" dirty="0"/>
                  <a:t>Aerosol extinction profile is assumed to be quasi-Gaussian in the TEMPO aerosol retrieval algorithm 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Integrate the lowest 1km and the whole profile.</a:t>
                </a:r>
              </a:p>
              <a:p>
                <a:pPr lvl="1"/>
                <a:r>
                  <a:rPr lang="en-US" dirty="0"/>
                  <a:t>Get the ratio between the integration: the fraction of the AOD in boundary layer </a:t>
                </a:r>
              </a:p>
              <a:p>
                <a:pPr lvl="1"/>
                <a:r>
                  <a:rPr lang="en-US" dirty="0"/>
                  <a:t> Multiply the ratio with total AOD </a:t>
                </a:r>
                <a:r>
                  <a:rPr lang="en-US" dirty="0">
                    <a:sym typeface="Wingdings" panose="05000000000000000000" pitchFamily="2" charset="2"/>
                  </a:rPr>
                  <a:t> BLAOD</a:t>
                </a:r>
              </a:p>
              <a:p>
                <a:pPr lvl="1"/>
                <a:endParaRPr lang="en-US" dirty="0">
                  <a:sym typeface="Wingdings" panose="05000000000000000000" pitchFamily="2" charset="2"/>
                </a:endParaRPr>
              </a:p>
              <a:p>
                <a:pPr lvl="1"/>
                <a:endParaRPr lang="en-US" dirty="0">
                  <a:sym typeface="Wingdings" panose="05000000000000000000" pitchFamily="2" charset="2"/>
                </a:endParaRPr>
              </a:p>
              <a:p>
                <a:r>
                  <a:rPr lang="en-US" sz="2400" dirty="0">
                    <a:sym typeface="Wingdings" panose="05000000000000000000" pitchFamily="2" charset="2"/>
                  </a:rPr>
                  <a:t>Apply GWR: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𝑃𝑀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2.5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𝐵𝐿𝐴𝑂𝐷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D51DAC9-B44F-4302-88E5-5B05BA4AEC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05747" y="1041878"/>
                <a:ext cx="11248053" cy="5349592"/>
              </a:xfrm>
              <a:blipFill>
                <a:blip r:embed="rId2"/>
                <a:stretch>
                  <a:fillRect r="-1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FD1976-B03C-40AF-A85E-82E34EAF6CD7}"/>
                  </a:ext>
                </a:extLst>
              </p:cNvPr>
              <p:cNvSpPr txBox="1"/>
              <p:nvPr/>
            </p:nvSpPr>
            <p:spPr>
              <a:xfrm>
                <a:off x="2845544" y="4548419"/>
                <a:ext cx="4419601" cy="892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𝐵𝐿𝐴𝑂𝐷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𝐴𝑂𝐷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limLoc m:val="undOvr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𝑘𝑚</m:t>
                              </m:r>
                            </m:sup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𝐴𝐿𝐻</m:t>
                                  </m:r>
                                </m:e>
                              </m:d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𝑑𝑧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𝑇𝑂𝐴</m:t>
                              </m:r>
                            </m:sup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𝐴𝐿𝐻</m:t>
                                  </m:r>
                                </m:e>
                              </m:d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𝑑𝑧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FD1976-B03C-40AF-A85E-82E34EAF6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544" y="4548419"/>
                <a:ext cx="4419601" cy="8920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90054E-D598-4413-8597-58CD3D7D36D2}"/>
                  </a:ext>
                </a:extLst>
              </p:cNvPr>
              <p:cNvSpPr/>
              <p:nvPr/>
            </p:nvSpPr>
            <p:spPr>
              <a:xfrm>
                <a:off x="3623977" y="2643590"/>
                <a:ext cx="3426015" cy="540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l-GR" sz="1800" dirty="0"/>
                  <a:t>β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𝐴𝐿𝐻</m:t>
                        </m:r>
                      </m:e>
                    </m:d>
                    <m:r>
                      <a:rPr lang="en-US" sz="18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𝑐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800" i="0">
                                <a:latin typeface="Cambria Math" panose="02040503050406030204" pitchFamily="18" charset="0"/>
                              </a:rPr>
                              <m:t>ex</m:t>
                            </m:r>
                            <m:func>
                              <m:func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800" i="0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fName>
                              <m:e>
                                <m:r>
                                  <a:rPr lang="en-US" sz="1800" i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</m:e>
                            </m:func>
                            <m:r>
                              <a:rPr lang="en-US" sz="18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18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a:rPr lang="en-US" sz="18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d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"/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800" i="0"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 i="0">
                                        <a:latin typeface="Cambria Math" panose="02040503050406030204" pitchFamily="18" charset="0"/>
                                      </a:rPr>
                                      <m:t>ex</m:t>
                                    </m:r>
                                    <m:func>
                                      <m:func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 i="0"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</m:fName>
                                      <m:e>
                                        <m:r>
                                          <a:rPr lang="en-US" sz="1800" i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</m:e>
                                    </m:func>
                                    <m:r>
                                      <a:rPr lang="en-US" sz="1800" i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  <m:r>
                                          <a:rPr lang="en-US" sz="1800" i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𝐿</m:t>
                                        </m:r>
                                        <m: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US" sz="18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90054E-D598-4413-8597-58CD3D7D36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977" y="2643590"/>
                <a:ext cx="3426015" cy="540661"/>
              </a:xfrm>
              <a:prstGeom prst="rect">
                <a:avLst/>
              </a:prstGeom>
              <a:blipFill>
                <a:blip r:embed="rId4"/>
                <a:stretch>
                  <a:fillRect l="-1423" t="-60227" r="-6050" b="-94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1605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7B8362E-B774-41A1-AB54-6F906A535D25}"/>
              </a:ext>
            </a:extLst>
          </p:cNvPr>
          <p:cNvSpPr txBox="1"/>
          <p:nvPr/>
        </p:nvSpPr>
        <p:spPr>
          <a:xfrm>
            <a:off x="4684764" y="1130111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AOD only</a:t>
            </a:r>
          </a:p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=</a:t>
            </a:r>
            <a:r>
              <a:rPr lang="en-US" dirty="0" err="1"/>
              <a:t>A+BxAOD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324E07-40F8-435E-98AF-FFF7160BD8CB}"/>
              </a:ext>
            </a:extLst>
          </p:cNvPr>
          <p:cNvSpPr txBox="1"/>
          <p:nvPr/>
        </p:nvSpPr>
        <p:spPr>
          <a:xfrm>
            <a:off x="888236" y="1130111"/>
            <a:ext cx="303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boundary layer AOD</a:t>
            </a:r>
          </a:p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=</a:t>
            </a:r>
            <a:r>
              <a:rPr lang="en-US" dirty="0" err="1"/>
              <a:t>A+BxBLAOD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812022-F739-48E6-83EE-BA42E2BF8D8D}"/>
              </a:ext>
            </a:extLst>
          </p:cNvPr>
          <p:cNvSpPr txBox="1"/>
          <p:nvPr/>
        </p:nvSpPr>
        <p:spPr>
          <a:xfrm>
            <a:off x="8459902" y="1108126"/>
            <a:ext cx="303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both AOD and ALH</a:t>
            </a:r>
          </a:p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=</a:t>
            </a:r>
            <a:r>
              <a:rPr lang="en-US" dirty="0" err="1"/>
              <a:t>A+BxAOD+CxALH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DCFD96-A603-4457-A203-6A80C3E9A11E}"/>
              </a:ext>
            </a:extLst>
          </p:cNvPr>
          <p:cNvSpPr txBox="1"/>
          <p:nvPr/>
        </p:nvSpPr>
        <p:spPr>
          <a:xfrm>
            <a:off x="1122087" y="128668"/>
            <a:ext cx="10293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F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 PM</a:t>
            </a:r>
            <a:r>
              <a:rPr lang="en-US" sz="3600" b="1" baseline="-25000" dirty="0">
                <a:solidFill>
                  <a:srgbClr val="002F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US" sz="3600" b="1" dirty="0">
                <a:solidFill>
                  <a:srgbClr val="002F8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10-fold cross validation (August 2023)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B36D0D-5A56-42AC-90F8-EF224A6D64EF}"/>
              </a:ext>
            </a:extLst>
          </p:cNvPr>
          <p:cNvSpPr txBox="1"/>
          <p:nvPr/>
        </p:nvSpPr>
        <p:spPr>
          <a:xfrm>
            <a:off x="62753" y="5063237"/>
            <a:ext cx="110513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most matchups, aerosols are in boundary layer.  Adding ALH information doesn’t help.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estimates from AOD implicitly include the ALH information: the regression coefficients are derived from nearby sites; for high ALH, we can get low PM</a:t>
            </a:r>
            <a:r>
              <a:rPr lang="en-US" baseline="-25000" dirty="0"/>
              <a:t>2.5</a:t>
            </a:r>
            <a:r>
              <a:rPr lang="en-US" dirty="0"/>
              <a:t> estimates even though AOD retrievals are high, if it is represented by the matchup data from nearby sites.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improvements may be find when ALH is high and nearby sites matchups do not contain ALH information </a:t>
            </a:r>
          </a:p>
          <a:p>
            <a:pPr marL="7429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83EE8B-ED09-4029-9E97-9D680FF2851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66" y="1794763"/>
            <a:ext cx="3361391" cy="30477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A8F2E0-D6C7-49D6-BFD2-7EAE61D0874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62" y="1794763"/>
            <a:ext cx="3399370" cy="30477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5D408D-5EB1-41AA-A26F-671887AAE5C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726" y="1795346"/>
            <a:ext cx="3361391" cy="30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31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ED2F40D-07C8-4FD2-8872-97499B935656}"/>
              </a:ext>
            </a:extLst>
          </p:cNvPr>
          <p:cNvSpPr txBox="1"/>
          <p:nvPr/>
        </p:nvSpPr>
        <p:spPr>
          <a:xfrm>
            <a:off x="0" y="1500996"/>
            <a:ext cx="1924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ALH&gt;3km</a:t>
            </a:r>
          </a:p>
          <a:p>
            <a:r>
              <a:rPr lang="en-US" sz="1600" dirty="0"/>
              <a:t>3.2%</a:t>
            </a:r>
          </a:p>
          <a:p>
            <a:r>
              <a:rPr lang="en-US" sz="1600" dirty="0"/>
              <a:t>of total matchups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1012AC-136A-494C-8CFD-D5006B1ABC59}"/>
              </a:ext>
            </a:extLst>
          </p:cNvPr>
          <p:cNvSpPr txBox="1"/>
          <p:nvPr/>
        </p:nvSpPr>
        <p:spPr>
          <a:xfrm>
            <a:off x="213400" y="4526008"/>
            <a:ext cx="13682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ALH &gt; 5km 0.5% of total matchups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793F4D-7F4E-4B90-AEA0-1DC7A3D4F13F}"/>
              </a:ext>
            </a:extLst>
          </p:cNvPr>
          <p:cNvSpPr txBox="1"/>
          <p:nvPr/>
        </p:nvSpPr>
        <p:spPr>
          <a:xfrm>
            <a:off x="3672621" y="175241"/>
            <a:ext cx="4517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F87"/>
                </a:solidFill>
              </a:rPr>
              <a:t>Matchups with High ALH</a:t>
            </a:r>
          </a:p>
        </p:txBody>
      </p:sp>
      <p:pic>
        <p:nvPicPr>
          <p:cNvPr id="1030" name="Picture 8">
            <a:extLst>
              <a:ext uri="{FF2B5EF4-FFF2-40B4-BE49-F238E27FC236}">
                <a16:creationId xmlns:a16="http://schemas.microsoft.com/office/drawing/2014/main" id="{137DC19E-671D-420F-BC5B-05CDFF99C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01" y="1250254"/>
            <a:ext cx="2599445" cy="241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9">
            <a:extLst>
              <a:ext uri="{FF2B5EF4-FFF2-40B4-BE49-F238E27FC236}">
                <a16:creationId xmlns:a16="http://schemas.microsoft.com/office/drawing/2014/main" id="{D7FE97F6-36C8-4471-9D42-1C204027A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257" y="1234514"/>
            <a:ext cx="2526017" cy="235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10">
            <a:extLst>
              <a:ext uri="{FF2B5EF4-FFF2-40B4-BE49-F238E27FC236}">
                <a16:creationId xmlns:a16="http://schemas.microsoft.com/office/drawing/2014/main" id="{030AF20E-8139-4E26-B048-F43C0CC68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483" y="1234514"/>
            <a:ext cx="2599445" cy="241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11">
            <a:extLst>
              <a:ext uri="{FF2B5EF4-FFF2-40B4-BE49-F238E27FC236}">
                <a16:creationId xmlns:a16="http://schemas.microsoft.com/office/drawing/2014/main" id="{5F63C04B-BCCD-4F54-B029-EE019EE14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01" y="3883881"/>
            <a:ext cx="2599445" cy="241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12">
            <a:extLst>
              <a:ext uri="{FF2B5EF4-FFF2-40B4-BE49-F238E27FC236}">
                <a16:creationId xmlns:a16="http://schemas.microsoft.com/office/drawing/2014/main" id="{7302A423-786B-4B83-A061-BC7C6BE75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29" y="3954950"/>
            <a:ext cx="2599445" cy="241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3">
            <a:extLst>
              <a:ext uri="{FF2B5EF4-FFF2-40B4-BE49-F238E27FC236}">
                <a16:creationId xmlns:a16="http://schemas.microsoft.com/office/drawing/2014/main" id="{B810E436-1C16-4E29-81AA-9F5273C72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696" y="3875102"/>
            <a:ext cx="2608882" cy="242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7">
            <a:extLst>
              <a:ext uri="{FF2B5EF4-FFF2-40B4-BE49-F238E27FC236}">
                <a16:creationId xmlns:a16="http://schemas.microsoft.com/office/drawing/2014/main" id="{E699BCF9-B86F-45F2-B8D3-E2B423AD8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4A748C2-AD2D-4595-BD24-FB5B3147D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07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8DE5D9-8829-4A19-BA5C-DA1D0399DCAF}"/>
              </a:ext>
            </a:extLst>
          </p:cNvPr>
          <p:cNvSpPr txBox="1"/>
          <p:nvPr/>
        </p:nvSpPr>
        <p:spPr>
          <a:xfrm>
            <a:off x="2470610" y="664184"/>
            <a:ext cx="2496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boundary layer AOD</a:t>
            </a:r>
          </a:p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=</a:t>
            </a:r>
            <a:r>
              <a:rPr lang="en-US" dirty="0" err="1"/>
              <a:t>A+BxBLAOD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131EBC-27A9-4CB5-88C7-10E5DA37B912}"/>
              </a:ext>
            </a:extLst>
          </p:cNvPr>
          <p:cNvSpPr txBox="1"/>
          <p:nvPr/>
        </p:nvSpPr>
        <p:spPr>
          <a:xfrm>
            <a:off x="8528326" y="655846"/>
            <a:ext cx="303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both AOD and ALH</a:t>
            </a:r>
          </a:p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=</a:t>
            </a:r>
            <a:r>
              <a:rPr lang="en-US" dirty="0" err="1"/>
              <a:t>A+BxAOD+CxALH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A4183F-ECEB-4534-BB4B-257128A1DF1A}"/>
              </a:ext>
            </a:extLst>
          </p:cNvPr>
          <p:cNvSpPr txBox="1"/>
          <p:nvPr/>
        </p:nvSpPr>
        <p:spPr>
          <a:xfrm>
            <a:off x="5390367" y="664435"/>
            <a:ext cx="155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AOD only</a:t>
            </a:r>
          </a:p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=</a:t>
            </a:r>
            <a:r>
              <a:rPr lang="en-US" dirty="0" err="1"/>
              <a:t>A+BxAOD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256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2796-4781-4714-8B8A-191312432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009" y="-77162"/>
            <a:ext cx="10272202" cy="1130810"/>
          </a:xfrm>
        </p:spPr>
        <p:txBody>
          <a:bodyPr/>
          <a:lstStyle/>
          <a:p>
            <a:r>
              <a:rPr lang="en-US" dirty="0"/>
              <a:t>A case study from 10-fold cross validation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D43E-5C08-4947-B11C-062DC97B3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337" y="1073109"/>
            <a:ext cx="3022137" cy="4080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E907E0-4DBE-4A2E-BB54-243090344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315" y="1073109"/>
            <a:ext cx="2992476" cy="4040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6CB02A-CF78-4898-BCA0-ED488B9D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522" y="1053648"/>
            <a:ext cx="3022137" cy="3965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3F7D08-79C7-4A01-8DD0-B1C5C080A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4" y="1073109"/>
            <a:ext cx="2994292" cy="39291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892429-9689-4E4E-B28A-B71EE2F2F398}"/>
              </a:ext>
            </a:extLst>
          </p:cNvPr>
          <p:cNvSpPr txBox="1"/>
          <p:nvPr/>
        </p:nvSpPr>
        <p:spPr>
          <a:xfrm>
            <a:off x="6606988" y="765332"/>
            <a:ext cx="2255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Boundary Layer AOD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3C9B3-2C17-40E6-B215-A7ECE6210F00}"/>
              </a:ext>
            </a:extLst>
          </p:cNvPr>
          <p:cNvSpPr txBox="1"/>
          <p:nvPr/>
        </p:nvSpPr>
        <p:spPr>
          <a:xfrm>
            <a:off x="9830310" y="777629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AOD</a:t>
            </a:r>
          </a:p>
        </p:txBody>
      </p:sp>
    </p:spTree>
    <p:extLst>
      <p:ext uri="{BB962C8B-B14F-4D97-AF65-F5344CB8AC3E}">
        <p14:creationId xmlns:p14="http://schemas.microsoft.com/office/powerpoint/2010/main" val="3146676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2796-4781-4714-8B8A-191312432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904" y="-77162"/>
            <a:ext cx="10272202" cy="1130810"/>
          </a:xfrm>
        </p:spPr>
        <p:txBody>
          <a:bodyPr/>
          <a:lstStyle/>
          <a:p>
            <a:r>
              <a:rPr lang="en-US" dirty="0"/>
              <a:t>A case study from 10-fold cross validation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6CEDB-B010-40C4-934B-77A0438DB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752" y="5172782"/>
            <a:ext cx="11470342" cy="1380418"/>
          </a:xfrm>
        </p:spPr>
        <p:txBody>
          <a:bodyPr/>
          <a:lstStyle/>
          <a:p>
            <a:r>
              <a:rPr lang="en-US" sz="1600" dirty="0"/>
              <a:t>The area within the circle has high AOD and high ALH, surface PM</a:t>
            </a:r>
            <a:r>
              <a:rPr lang="en-US" sz="1600" baseline="-25000" dirty="0"/>
              <a:t>2.5</a:t>
            </a:r>
            <a:r>
              <a:rPr lang="en-US" sz="1600" dirty="0"/>
              <a:t> measurements are also low: aerosols not in the boundary layer</a:t>
            </a:r>
          </a:p>
          <a:p>
            <a:r>
              <a:rPr lang="en-US" sz="1600" dirty="0"/>
              <a:t>The two sites in the smoke plume are among the sites that are removed for deriving GWR relations</a:t>
            </a:r>
          </a:p>
          <a:p>
            <a:r>
              <a:rPr lang="en-US" sz="1600" dirty="0"/>
              <a:t>The use of the boundary layer AOD method improves the estimates in this area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D43E-5C08-4947-B11C-062DC97B3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512" y="1073109"/>
            <a:ext cx="3022137" cy="4080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E907E0-4DBE-4A2E-BB54-243090344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420" y="1073109"/>
            <a:ext cx="2992476" cy="40401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6CB02A-CF78-4898-BCA0-ED488B9DB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214" y="1050121"/>
            <a:ext cx="3022137" cy="3965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3F7D08-79C7-4A01-8DD0-B1C5C080A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4" y="1071918"/>
            <a:ext cx="2994292" cy="39291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892429-9689-4E4E-B28A-B71EE2F2F398}"/>
              </a:ext>
            </a:extLst>
          </p:cNvPr>
          <p:cNvSpPr txBox="1"/>
          <p:nvPr/>
        </p:nvSpPr>
        <p:spPr>
          <a:xfrm>
            <a:off x="6606988" y="765332"/>
            <a:ext cx="2255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Boundary Layer AOD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3C9B3-2C17-40E6-B215-A7ECE6210F00}"/>
              </a:ext>
            </a:extLst>
          </p:cNvPr>
          <p:cNvSpPr txBox="1"/>
          <p:nvPr/>
        </p:nvSpPr>
        <p:spPr>
          <a:xfrm>
            <a:off x="9830310" y="777629"/>
            <a:ext cx="942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AOD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D4CDEB-0ABB-4232-A801-AAEBA51BA43A}"/>
              </a:ext>
            </a:extLst>
          </p:cNvPr>
          <p:cNvSpPr/>
          <p:nvPr/>
        </p:nvSpPr>
        <p:spPr>
          <a:xfrm>
            <a:off x="1130905" y="2877671"/>
            <a:ext cx="617214" cy="311592"/>
          </a:xfrm>
          <a:prstGeom prst="ellipse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0D3D75-A9AA-4421-BF8C-6DE7C0494AC0}"/>
              </a:ext>
            </a:extLst>
          </p:cNvPr>
          <p:cNvSpPr/>
          <p:nvPr/>
        </p:nvSpPr>
        <p:spPr>
          <a:xfrm>
            <a:off x="4303140" y="2836666"/>
            <a:ext cx="532994" cy="307777"/>
          </a:xfrm>
          <a:prstGeom prst="ellipse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CD88355-B36C-42BA-97A3-54906CEC5655}"/>
              </a:ext>
            </a:extLst>
          </p:cNvPr>
          <p:cNvSpPr/>
          <p:nvPr/>
        </p:nvSpPr>
        <p:spPr>
          <a:xfrm>
            <a:off x="7349927" y="2836666"/>
            <a:ext cx="499261" cy="307777"/>
          </a:xfrm>
          <a:prstGeom prst="ellipse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11E7ED7-AC1A-4BD2-99F8-023493FCECC2}"/>
              </a:ext>
            </a:extLst>
          </p:cNvPr>
          <p:cNvSpPr/>
          <p:nvPr/>
        </p:nvSpPr>
        <p:spPr>
          <a:xfrm>
            <a:off x="10416989" y="2881486"/>
            <a:ext cx="480196" cy="307777"/>
          </a:xfrm>
          <a:prstGeom prst="ellipse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664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6;p9">
            <a:extLst>
              <a:ext uri="{FF2B5EF4-FFF2-40B4-BE49-F238E27FC236}">
                <a16:creationId xmlns:a16="http://schemas.microsoft.com/office/drawing/2014/main" id="{84C446EB-8F29-4F33-9454-96C6E0AF9D61}"/>
              </a:ext>
            </a:extLst>
          </p:cNvPr>
          <p:cNvSpPr/>
          <p:nvPr/>
        </p:nvSpPr>
        <p:spPr>
          <a:xfrm>
            <a:off x="5983986" y="1759820"/>
            <a:ext cx="2221992" cy="46166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TEMPO AOD</a:t>
            </a:r>
            <a:endParaRPr/>
          </a:p>
        </p:txBody>
      </p:sp>
      <p:sp>
        <p:nvSpPr>
          <p:cNvPr id="4" name="Google Shape;168;p9">
            <a:extLst>
              <a:ext uri="{FF2B5EF4-FFF2-40B4-BE49-F238E27FC236}">
                <a16:creationId xmlns:a16="http://schemas.microsoft.com/office/drawing/2014/main" id="{35196EDA-8D68-438A-AFC8-67F2861FAF6A}"/>
              </a:ext>
            </a:extLst>
          </p:cNvPr>
          <p:cNvSpPr/>
          <p:nvPr/>
        </p:nvSpPr>
        <p:spPr>
          <a:xfrm>
            <a:off x="1066800" y="1738602"/>
            <a:ext cx="2221992" cy="46166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ABI AOD</a:t>
            </a:r>
            <a:endParaRPr/>
          </a:p>
        </p:txBody>
      </p:sp>
      <p:cxnSp>
        <p:nvCxnSpPr>
          <p:cNvPr id="5" name="Google Shape;169;p9">
            <a:extLst>
              <a:ext uri="{FF2B5EF4-FFF2-40B4-BE49-F238E27FC236}">
                <a16:creationId xmlns:a16="http://schemas.microsoft.com/office/drawing/2014/main" id="{AA8EA345-6970-42CE-AE75-84AA015EB201}"/>
              </a:ext>
            </a:extLst>
          </p:cNvPr>
          <p:cNvCxnSpPr>
            <a:stCxn id="2" idx="2"/>
          </p:cNvCxnSpPr>
          <p:nvPr/>
        </p:nvCxnSpPr>
        <p:spPr>
          <a:xfrm>
            <a:off x="7094982" y="2221485"/>
            <a:ext cx="0" cy="330300"/>
          </a:xfrm>
          <a:prstGeom prst="straightConnector1">
            <a:avLst/>
          </a:prstGeom>
          <a:noFill/>
          <a:ln w="38100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Google Shape;173;p9">
            <a:extLst>
              <a:ext uri="{FF2B5EF4-FFF2-40B4-BE49-F238E27FC236}">
                <a16:creationId xmlns:a16="http://schemas.microsoft.com/office/drawing/2014/main" id="{DD7BACDC-69C9-4E76-ABC5-23D5088E96D5}"/>
              </a:ext>
            </a:extLst>
          </p:cNvPr>
          <p:cNvSpPr/>
          <p:nvPr/>
        </p:nvSpPr>
        <p:spPr>
          <a:xfrm>
            <a:off x="8622792" y="1759819"/>
            <a:ext cx="2221992" cy="46166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TEMPO ALH</a:t>
            </a:r>
            <a:endParaRPr dirty="0"/>
          </a:p>
        </p:txBody>
      </p:sp>
      <p:sp>
        <p:nvSpPr>
          <p:cNvPr id="10" name="Google Shape;174;p9">
            <a:extLst>
              <a:ext uri="{FF2B5EF4-FFF2-40B4-BE49-F238E27FC236}">
                <a16:creationId xmlns:a16="http://schemas.microsoft.com/office/drawing/2014/main" id="{C1396E8F-7ED9-427D-BB1A-4DFAAC2D0243}"/>
              </a:ext>
            </a:extLst>
          </p:cNvPr>
          <p:cNvSpPr/>
          <p:nvPr/>
        </p:nvSpPr>
        <p:spPr>
          <a:xfrm>
            <a:off x="4012160" y="3290716"/>
            <a:ext cx="2221992" cy="46166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AIRNOW PM</a:t>
            </a:r>
            <a:r>
              <a:rPr lang="en-US" sz="1400" b="0" i="0" u="none" strike="noStrike" cap="none" baseline="-2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  <a:endParaRPr baseline="-25000" dirty="0"/>
          </a:p>
        </p:txBody>
      </p:sp>
      <p:cxnSp>
        <p:nvCxnSpPr>
          <p:cNvPr id="14" name="Google Shape;178;p9">
            <a:extLst>
              <a:ext uri="{FF2B5EF4-FFF2-40B4-BE49-F238E27FC236}">
                <a16:creationId xmlns:a16="http://schemas.microsoft.com/office/drawing/2014/main" id="{233C23A6-5601-4C32-93AC-880F5A30F7C8}"/>
              </a:ext>
            </a:extLst>
          </p:cNvPr>
          <p:cNvCxnSpPr>
            <a:cxnSpLocks/>
          </p:cNvCxnSpPr>
          <p:nvPr/>
        </p:nvCxnSpPr>
        <p:spPr>
          <a:xfrm>
            <a:off x="2177795" y="2234096"/>
            <a:ext cx="0" cy="983557"/>
          </a:xfrm>
          <a:prstGeom prst="straightConnector1">
            <a:avLst/>
          </a:prstGeom>
          <a:noFill/>
          <a:ln w="38100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5" name="Google Shape;179;p9">
            <a:extLst>
              <a:ext uri="{FF2B5EF4-FFF2-40B4-BE49-F238E27FC236}">
                <a16:creationId xmlns:a16="http://schemas.microsoft.com/office/drawing/2014/main" id="{BBD78287-790D-43DA-A003-FF36771E9262}"/>
              </a:ext>
            </a:extLst>
          </p:cNvPr>
          <p:cNvSpPr/>
          <p:nvPr/>
        </p:nvSpPr>
        <p:spPr>
          <a:xfrm>
            <a:off x="7511796" y="3294768"/>
            <a:ext cx="2221992" cy="46166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GWR using boundary layer AOD method</a:t>
            </a:r>
            <a:endParaRPr dirty="0"/>
          </a:p>
        </p:txBody>
      </p:sp>
      <p:cxnSp>
        <p:nvCxnSpPr>
          <p:cNvPr id="16" name="Google Shape;180;p9">
            <a:extLst>
              <a:ext uri="{FF2B5EF4-FFF2-40B4-BE49-F238E27FC236}">
                <a16:creationId xmlns:a16="http://schemas.microsoft.com/office/drawing/2014/main" id="{BF9D5AFA-F8E0-4A14-ADD4-99729D89CE31}"/>
              </a:ext>
            </a:extLst>
          </p:cNvPr>
          <p:cNvCxnSpPr>
            <a:cxnSpLocks/>
          </p:cNvCxnSpPr>
          <p:nvPr/>
        </p:nvCxnSpPr>
        <p:spPr>
          <a:xfrm>
            <a:off x="6234152" y="3521548"/>
            <a:ext cx="1277644" cy="4052"/>
          </a:xfrm>
          <a:prstGeom prst="straightConnector1">
            <a:avLst/>
          </a:prstGeom>
          <a:noFill/>
          <a:ln w="38100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" name="Google Shape;181;p9">
            <a:extLst>
              <a:ext uri="{FF2B5EF4-FFF2-40B4-BE49-F238E27FC236}">
                <a16:creationId xmlns:a16="http://schemas.microsoft.com/office/drawing/2014/main" id="{0C9A8AA5-1D9D-4FB8-A26D-09CFDD03B8E1}"/>
              </a:ext>
            </a:extLst>
          </p:cNvPr>
          <p:cNvCxnSpPr>
            <a:cxnSpLocks/>
          </p:cNvCxnSpPr>
          <p:nvPr/>
        </p:nvCxnSpPr>
        <p:spPr>
          <a:xfrm>
            <a:off x="5289042" y="4442604"/>
            <a:ext cx="0" cy="724371"/>
          </a:xfrm>
          <a:prstGeom prst="straightConnector1">
            <a:avLst/>
          </a:prstGeom>
          <a:noFill/>
          <a:ln w="38100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8" name="Google Shape;182;p9">
            <a:extLst>
              <a:ext uri="{FF2B5EF4-FFF2-40B4-BE49-F238E27FC236}">
                <a16:creationId xmlns:a16="http://schemas.microsoft.com/office/drawing/2014/main" id="{90D0CEB0-ACA7-4CAC-A93D-AF1F3BCCFC3F}"/>
              </a:ext>
            </a:extLst>
          </p:cNvPr>
          <p:cNvSpPr/>
          <p:nvPr/>
        </p:nvSpPr>
        <p:spPr>
          <a:xfrm>
            <a:off x="4178046" y="5177199"/>
            <a:ext cx="2221992" cy="46166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Merged PM</a:t>
            </a:r>
            <a:r>
              <a:rPr lang="en-US" sz="1400" b="0" i="0" u="none" strike="noStrike" cap="none" baseline="-25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2.5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estimates</a:t>
            </a:r>
            <a:endParaRPr dirty="0"/>
          </a:p>
        </p:txBody>
      </p:sp>
      <p:cxnSp>
        <p:nvCxnSpPr>
          <p:cNvPr id="30" name="Google Shape;169;p9">
            <a:extLst>
              <a:ext uri="{FF2B5EF4-FFF2-40B4-BE49-F238E27FC236}">
                <a16:creationId xmlns:a16="http://schemas.microsoft.com/office/drawing/2014/main" id="{FD8F8881-C57F-4FF4-AEA9-AAE466B8CA8A}"/>
              </a:ext>
            </a:extLst>
          </p:cNvPr>
          <p:cNvCxnSpPr/>
          <p:nvPr/>
        </p:nvCxnSpPr>
        <p:spPr>
          <a:xfrm>
            <a:off x="9826680" y="2232980"/>
            <a:ext cx="0" cy="330300"/>
          </a:xfrm>
          <a:prstGeom prst="straightConnector1">
            <a:avLst/>
          </a:prstGeom>
          <a:noFill/>
          <a:ln w="38100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169;p9">
            <a:extLst>
              <a:ext uri="{FF2B5EF4-FFF2-40B4-BE49-F238E27FC236}">
                <a16:creationId xmlns:a16="http://schemas.microsoft.com/office/drawing/2014/main" id="{04976A7E-DB7F-46D7-B24A-9F1FDCF1C8DD}"/>
              </a:ext>
            </a:extLst>
          </p:cNvPr>
          <p:cNvCxnSpPr>
            <a:cxnSpLocks/>
          </p:cNvCxnSpPr>
          <p:nvPr/>
        </p:nvCxnSpPr>
        <p:spPr>
          <a:xfrm>
            <a:off x="7094982" y="2551785"/>
            <a:ext cx="2731698" cy="11495"/>
          </a:xfrm>
          <a:prstGeom prst="straightConnector1">
            <a:avLst/>
          </a:prstGeom>
          <a:noFill/>
          <a:ln w="38100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84F5B0D-9A02-4CA1-AB58-EE4B783DA1D0}"/>
              </a:ext>
            </a:extLst>
          </p:cNvPr>
          <p:cNvCxnSpPr>
            <a:endCxn id="15" idx="0"/>
          </p:cNvCxnSpPr>
          <p:nvPr/>
        </p:nvCxnSpPr>
        <p:spPr>
          <a:xfrm>
            <a:off x="8622792" y="2563280"/>
            <a:ext cx="0" cy="7314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oogle Shape;179;p9">
            <a:extLst>
              <a:ext uri="{FF2B5EF4-FFF2-40B4-BE49-F238E27FC236}">
                <a16:creationId xmlns:a16="http://schemas.microsoft.com/office/drawing/2014/main" id="{5D360D6F-17C3-42AF-8398-02A08983D5E2}"/>
              </a:ext>
            </a:extLst>
          </p:cNvPr>
          <p:cNvSpPr/>
          <p:nvPr/>
        </p:nvSpPr>
        <p:spPr>
          <a:xfrm>
            <a:off x="1143217" y="3290715"/>
            <a:ext cx="2069157" cy="46166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GWR using AOD</a:t>
            </a:r>
            <a:endParaRPr dirty="0"/>
          </a:p>
        </p:txBody>
      </p:sp>
      <p:cxnSp>
        <p:nvCxnSpPr>
          <p:cNvPr id="38" name="Google Shape;180;p9">
            <a:extLst>
              <a:ext uri="{FF2B5EF4-FFF2-40B4-BE49-F238E27FC236}">
                <a16:creationId xmlns:a16="http://schemas.microsoft.com/office/drawing/2014/main" id="{CE1954B6-33CD-4248-9408-254A555E2A83}"/>
              </a:ext>
            </a:extLst>
          </p:cNvPr>
          <p:cNvCxnSpPr>
            <a:cxnSpLocks/>
            <a:stCxn id="10" idx="1"/>
            <a:endCxn id="37" idx="3"/>
          </p:cNvCxnSpPr>
          <p:nvPr/>
        </p:nvCxnSpPr>
        <p:spPr>
          <a:xfrm flipH="1" flipV="1">
            <a:off x="3212374" y="3521548"/>
            <a:ext cx="799786" cy="1"/>
          </a:xfrm>
          <a:prstGeom prst="straightConnector1">
            <a:avLst/>
          </a:prstGeom>
          <a:noFill/>
          <a:ln w="38100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610AD61-3407-41F8-8908-C744D4181BF5}"/>
              </a:ext>
            </a:extLst>
          </p:cNvPr>
          <p:cNvCxnSpPr>
            <a:stCxn id="37" idx="2"/>
          </p:cNvCxnSpPr>
          <p:nvPr/>
        </p:nvCxnSpPr>
        <p:spPr>
          <a:xfrm flipH="1">
            <a:off x="2177795" y="3752380"/>
            <a:ext cx="1" cy="69022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B1B47C0-8981-4467-B164-C08F94381B91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8622792" y="3756433"/>
            <a:ext cx="0" cy="6861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710A040-5B0B-4097-AC44-72980B7A8BFA}"/>
              </a:ext>
            </a:extLst>
          </p:cNvPr>
          <p:cNvCxnSpPr/>
          <p:nvPr/>
        </p:nvCxnSpPr>
        <p:spPr>
          <a:xfrm>
            <a:off x="2177795" y="4442604"/>
            <a:ext cx="64449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413A590-F598-4431-A97A-932D614DAB9B}"/>
              </a:ext>
            </a:extLst>
          </p:cNvPr>
          <p:cNvSpPr txBox="1"/>
          <p:nvPr/>
        </p:nvSpPr>
        <p:spPr>
          <a:xfrm>
            <a:off x="5001181" y="4063048"/>
            <a:ext cx="79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Merge</a:t>
            </a:r>
          </a:p>
        </p:txBody>
      </p:sp>
      <p:sp>
        <p:nvSpPr>
          <p:cNvPr id="56" name="Google Shape;165;p9">
            <a:extLst>
              <a:ext uri="{FF2B5EF4-FFF2-40B4-BE49-F238E27FC236}">
                <a16:creationId xmlns:a16="http://schemas.microsoft.com/office/drawing/2014/main" id="{75778A8C-8E3E-43FD-917E-C82C5C25F296}"/>
              </a:ext>
            </a:extLst>
          </p:cNvPr>
          <p:cNvSpPr txBox="1">
            <a:spLocks/>
          </p:cNvSpPr>
          <p:nvPr/>
        </p:nvSpPr>
        <p:spPr>
          <a:xfrm>
            <a:off x="838200" y="211194"/>
            <a:ext cx="10515600" cy="9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800"/>
            </a:pPr>
            <a:r>
              <a:rPr lang="en-US" sz="3600" dirty="0">
                <a:solidFill>
                  <a:srgbClr val="001B87"/>
                </a:solidFill>
              </a:rPr>
              <a:t>Merge TEMPO and ABI Hourly PM</a:t>
            </a:r>
            <a:r>
              <a:rPr lang="en-US" sz="3600" baseline="-25000" dirty="0">
                <a:solidFill>
                  <a:srgbClr val="001B87"/>
                </a:solidFill>
              </a:rPr>
              <a:t>2.5</a:t>
            </a:r>
            <a:r>
              <a:rPr lang="en-US" sz="3600" dirty="0">
                <a:solidFill>
                  <a:srgbClr val="001B87"/>
                </a:solidFill>
              </a:rPr>
              <a:t> estimates</a:t>
            </a:r>
            <a:endParaRPr lang="en-US" dirty="0">
              <a:solidFill>
                <a:srgbClr val="001B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46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Interior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10713</TotalTime>
  <Words>757</Words>
  <Application>Microsoft Office PowerPoint</Application>
  <PresentationFormat>Widescreen</PresentationFormat>
  <Paragraphs>91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Cambria Math</vt:lpstr>
      <vt:lpstr>Courier New</vt:lpstr>
      <vt:lpstr>NTR</vt:lpstr>
      <vt:lpstr>Office Theme</vt:lpstr>
      <vt:lpstr>Alternate Interior </vt:lpstr>
      <vt:lpstr>PowerPoint Presentation</vt:lpstr>
      <vt:lpstr>TEMPO AOD and ALH Retrieval</vt:lpstr>
      <vt:lpstr>Geographically Weighted Regression (GWR) to estimate PM2.5 from AOD and ALH</vt:lpstr>
      <vt:lpstr>GWR for TEMPO PM2.5 estimates</vt:lpstr>
      <vt:lpstr>PowerPoint Presentation</vt:lpstr>
      <vt:lpstr>PowerPoint Presentation</vt:lpstr>
      <vt:lpstr>A case study from 10-fold cross validation</vt:lpstr>
      <vt:lpstr>A case study from 10-fold cross validation</vt:lpstr>
      <vt:lpstr>PowerPoint Presentation</vt:lpstr>
      <vt:lpstr>Merge TEMPO and ABI PM2.5 estimates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Shobha Kondragunta</dc:creator>
  <cp:lastModifiedBy>Hai Zhang</cp:lastModifiedBy>
  <cp:revision>34</cp:revision>
  <dcterms:modified xsi:type="dcterms:W3CDTF">2025-06-03T19:45:36Z</dcterms:modified>
</cp:coreProperties>
</file>