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8" r:id="rId2"/>
  </p:sldMasterIdLst>
  <p:notesMasterIdLst>
    <p:notesMasterId r:id="rId22"/>
  </p:notesMasterIdLst>
  <p:sldIdLst>
    <p:sldId id="256" r:id="rId3"/>
    <p:sldId id="29074" r:id="rId4"/>
    <p:sldId id="357" r:id="rId5"/>
    <p:sldId id="2147308845" r:id="rId6"/>
    <p:sldId id="2147308846" r:id="rId7"/>
    <p:sldId id="29008" r:id="rId8"/>
    <p:sldId id="29049" r:id="rId9"/>
    <p:sldId id="29078" r:id="rId10"/>
    <p:sldId id="313" r:id="rId11"/>
    <p:sldId id="11469" r:id="rId12"/>
    <p:sldId id="29116" r:id="rId13"/>
    <p:sldId id="259" r:id="rId14"/>
    <p:sldId id="2147308847" r:id="rId15"/>
    <p:sldId id="722" r:id="rId16"/>
    <p:sldId id="268" r:id="rId17"/>
    <p:sldId id="269" r:id="rId18"/>
    <p:sldId id="270" r:id="rId19"/>
    <p:sldId id="257" r:id="rId20"/>
    <p:sldId id="2147308848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KnlbyJWUtS57k058Z2YSwmlqJ/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obha Kondragunta" initials="SK" lastIdx="7" clrIdx="0">
    <p:extLst>
      <p:ext uri="{19B8F6BF-5375-455C-9EA6-DF929625EA0E}">
        <p15:presenceInfo xmlns:p15="http://schemas.microsoft.com/office/powerpoint/2012/main" userId="S-1-5-21-3006950946-1794026527-731168022-53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/>
    <p:restoredTop sz="94697"/>
  </p:normalViewPr>
  <p:slideViewPr>
    <p:cSldViewPr snapToGrid="0" snapToObjects="1">
      <p:cViewPr varScale="1">
        <p:scale>
          <a:sx n="85" d="100"/>
          <a:sy n="85" d="100"/>
        </p:scale>
        <p:origin x="18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4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mikles\Documents\2023LEOS\Instruments_wavelengthranges_charts_2023-04-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Infrared</a:t>
            </a:r>
            <a:r>
              <a:rPr lang="en-US" baseline="0"/>
              <a:t> Sounder</a:t>
            </a:r>
            <a:r>
              <a:rPr lang="en-US"/>
              <a:t> Instrument Wavebands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IR!$B$8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IR!$B$9:$B$12</c:f>
              <c:numCache>
                <c:formatCode>General</c:formatCode>
                <c:ptCount val="4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EC-9143-8AD5-25A32CFFC04D}"/>
            </c:ext>
          </c:extLst>
        </c:ser>
        <c:ser>
          <c:idx val="5"/>
          <c:order val="1"/>
          <c:tx>
            <c:strRef>
              <c:f>IR!$C$8</c:f>
              <c:strCache>
                <c:ptCount val="1"/>
                <c:pt idx="0">
                  <c:v>SW-ext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IR!$C$9:$C$12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EC-9143-8AD5-25A32CFFC04D}"/>
            </c:ext>
          </c:extLst>
        </c:ser>
        <c:ser>
          <c:idx val="1"/>
          <c:order val="2"/>
          <c:tx>
            <c:strRef>
              <c:f>IR!$D$8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IR!$D$9:$D$12</c:f>
              <c:numCache>
                <c:formatCode>General</c:formatCode>
                <c:ptCount val="4"/>
                <c:pt idx="0">
                  <c:v>1.1200000000000001</c:v>
                </c:pt>
                <c:pt idx="1">
                  <c:v>3.62</c:v>
                </c:pt>
                <c:pt idx="2">
                  <c:v>3.62</c:v>
                </c:pt>
                <c:pt idx="3">
                  <c:v>3.92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EC-9143-8AD5-25A32CFFC04D}"/>
            </c:ext>
          </c:extLst>
        </c:ser>
        <c:ser>
          <c:idx val="2"/>
          <c:order val="3"/>
          <c:tx>
            <c:strRef>
              <c:f>IR!$E$8</c:f>
              <c:strCache>
                <c:ptCount val="1"/>
                <c:pt idx="0">
                  <c:v>SW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IR!$E$9:$E$12</c:f>
              <c:numCache>
                <c:formatCode>General</c:formatCode>
                <c:ptCount val="4"/>
                <c:pt idx="0">
                  <c:v>1.38</c:v>
                </c:pt>
                <c:pt idx="1">
                  <c:v>1.38</c:v>
                </c:pt>
                <c:pt idx="2">
                  <c:v>1.38</c:v>
                </c:pt>
                <c:pt idx="3">
                  <c:v>0.71999999999999975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EC-9143-8AD5-25A32CFFC04D}"/>
            </c:ext>
          </c:extLst>
        </c:ser>
        <c:ser>
          <c:idx val="3"/>
          <c:order val="4"/>
          <c:tx>
            <c:strRef>
              <c:f>IR!$F$8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IR!$F$9:$F$12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EC-9143-8AD5-25A32CFFC04D}"/>
            </c:ext>
          </c:extLst>
        </c:ser>
        <c:ser>
          <c:idx val="4"/>
          <c:order val="5"/>
          <c:tx>
            <c:strRef>
              <c:f>IR!$G$8</c:f>
              <c:strCache>
                <c:ptCount val="1"/>
                <c:pt idx="0">
                  <c:v>MW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IR!$G$9:$G$12</c:f>
              <c:numCache>
                <c:formatCode>General</c:formatCode>
                <c:ptCount val="4"/>
                <c:pt idx="0">
                  <c:v>3.26</c:v>
                </c:pt>
                <c:pt idx="1">
                  <c:v>3.26</c:v>
                </c:pt>
                <c:pt idx="2">
                  <c:v>3.26</c:v>
                </c:pt>
                <c:pt idx="3">
                  <c:v>2.5499999999999998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EC-9143-8AD5-25A32CFFC04D}"/>
            </c:ext>
          </c:extLst>
        </c:ser>
        <c:ser>
          <c:idx val="6"/>
          <c:order val="6"/>
          <c:tx>
            <c:strRef>
              <c:f>IR!$H$8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IR!$H$9:$H$12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0.88000000000000078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EC-9143-8AD5-25A32CFFC04D}"/>
            </c:ext>
          </c:extLst>
        </c:ser>
        <c:ser>
          <c:idx val="7"/>
          <c:order val="7"/>
          <c:tx>
            <c:strRef>
              <c:f>IR!$I$8</c:f>
              <c:strCache>
                <c:ptCount val="1"/>
                <c:pt idx="0">
                  <c:v>LW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  <a:effectLst/>
          </c:spPr>
          <c:invertIfNegative val="0"/>
          <c:cat>
            <c:strRef>
              <c:f>IR!$A$9:$A$12</c:f>
              <c:strCache>
                <c:ptCount val="4"/>
                <c:pt idx="0">
                  <c:v>SIRBA (channels TBS)</c:v>
                </c:pt>
                <c:pt idx="1">
                  <c:v>IASI-NG (16,921 channels)</c:v>
                </c:pt>
                <c:pt idx="2">
                  <c:v>IASI (8,461 channels)</c:v>
                </c:pt>
                <c:pt idx="3">
                  <c:v>CrIS (2,211 channels)</c:v>
                </c:pt>
              </c:strCache>
            </c:strRef>
          </c:cat>
          <c:val>
            <c:numRef>
              <c:f>IR!$I$9:$I$12</c:f>
              <c:numCache>
                <c:formatCode>General</c:formatCode>
                <c:ptCount val="4"/>
                <c:pt idx="0">
                  <c:v>7.24</c:v>
                </c:pt>
                <c:pt idx="1">
                  <c:v>7.24</c:v>
                </c:pt>
                <c:pt idx="2">
                  <c:v>6.84</c:v>
                </c:pt>
                <c:pt idx="3">
                  <c:v>6.24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4EC-9143-8AD5-25A32CFFC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9167808"/>
        <c:axId val="809170304"/>
      </c:barChart>
      <c:catAx>
        <c:axId val="809167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170304"/>
        <c:crosses val="autoZero"/>
        <c:auto val="1"/>
        <c:lblAlgn val="ctr"/>
        <c:lblOffset val="100"/>
        <c:noMultiLvlLbl val="0"/>
      </c:catAx>
      <c:valAx>
        <c:axId val="809170304"/>
        <c:scaling>
          <c:orientation val="minMax"/>
          <c:max val="16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(Microns)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167808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7ab9201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7ab9201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Updated slide after the Feb 28’s meeting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360" name="Google Shape;360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715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DEB2-6229-4B00-A531-D6B9BAB523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3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731521" y="5863599"/>
            <a:ext cx="5852160" cy="5554980"/>
          </a:xfrm>
          <a:prstGeom prst="rect">
            <a:avLst/>
          </a:prstGeom>
        </p:spPr>
        <p:txBody>
          <a:bodyPr spcFirstLastPara="1" wrap="square" lIns="112125" tIns="56050" rIns="112125" bIns="5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5613" y="927100"/>
            <a:ext cx="8226426" cy="4627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731521" y="5863599"/>
            <a:ext cx="5852160" cy="5554980"/>
          </a:xfrm>
          <a:prstGeom prst="rect">
            <a:avLst/>
          </a:prstGeom>
        </p:spPr>
        <p:txBody>
          <a:bodyPr spcFirstLastPara="1" wrap="square" lIns="112125" tIns="56050" rIns="112125" bIns="5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5613" y="927100"/>
            <a:ext cx="8226426" cy="4627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6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731521" y="5863599"/>
            <a:ext cx="5852160" cy="5554980"/>
          </a:xfrm>
          <a:prstGeom prst="rect">
            <a:avLst/>
          </a:prstGeom>
        </p:spPr>
        <p:txBody>
          <a:bodyPr spcFirstLastPara="1" wrap="square" lIns="112125" tIns="56050" rIns="112125" bIns="5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5613" y="927100"/>
            <a:ext cx="8226426" cy="4627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6897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731521" y="5863599"/>
            <a:ext cx="5852160" cy="5554980"/>
          </a:xfrm>
          <a:prstGeom prst="rect">
            <a:avLst/>
          </a:prstGeom>
        </p:spPr>
        <p:txBody>
          <a:bodyPr spcFirstLastPara="1" wrap="square" lIns="112125" tIns="56050" rIns="112125" bIns="5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5613" y="927100"/>
            <a:ext cx="8226426" cy="4627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47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731521" y="5863599"/>
            <a:ext cx="5852160" cy="5554980"/>
          </a:xfrm>
          <a:prstGeom prst="rect">
            <a:avLst/>
          </a:prstGeom>
        </p:spPr>
        <p:txBody>
          <a:bodyPr spcFirstLastPara="1" wrap="square" lIns="112125" tIns="56050" rIns="112125" bIns="5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55613" y="927100"/>
            <a:ext cx="8226426" cy="4627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21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Interior " type="obj">
  <p:cSld name="Alternate Interior 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367748" y="0"/>
            <a:ext cx="11410122" cy="121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36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838200" y="1219199"/>
            <a:ext cx="10515600" cy="495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C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386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 b="0">
                <a:solidFill>
                  <a:srgbClr val="002F8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06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7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8939E-199B-C742-AB04-97DF15675D65}"/>
              </a:ext>
            </a:extLst>
          </p:cNvPr>
          <p:cNvSpPr/>
          <p:nvPr userDrawn="1"/>
        </p:nvSpPr>
        <p:spPr>
          <a:xfrm flipV="1">
            <a:off x="0" y="729060"/>
            <a:ext cx="12192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1310B-2F43-AD4C-9875-7F9A5CC0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11"/>
            <a:ext cx="11037570" cy="697230"/>
          </a:xfrm>
        </p:spPr>
        <p:txBody>
          <a:bodyPr>
            <a:normAutofit/>
          </a:bodyPr>
          <a:lstStyle>
            <a:lvl1pPr algn="r"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390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;p1">
            <a:extLst>
              <a:ext uri="{FF2B5EF4-FFF2-40B4-BE49-F238E27FC236}">
                <a16:creationId xmlns:a16="http://schemas.microsoft.com/office/drawing/2014/main" id="{A9365065-179F-4707-74CB-FC8CBC72B26C}"/>
              </a:ext>
            </a:extLst>
          </p:cNvPr>
          <p:cNvSpPr/>
          <p:nvPr userDrawn="1"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0284CA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AB76D1AD-E718-6A22-1D44-70156AEDA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51" t="3624" r="3738" b="9565"/>
          <a:stretch/>
        </p:blipFill>
        <p:spPr>
          <a:xfrm>
            <a:off x="-2931" y="-26409"/>
            <a:ext cx="5451688" cy="6904038"/>
          </a:xfrm>
          <a:prstGeom prst="rect">
            <a:avLst/>
          </a:prstGeom>
        </p:spPr>
      </p:pic>
      <p:sp>
        <p:nvSpPr>
          <p:cNvPr id="17" name="Parallelogram 3">
            <a:extLst>
              <a:ext uri="{FF2B5EF4-FFF2-40B4-BE49-F238E27FC236}">
                <a16:creationId xmlns:a16="http://schemas.microsoft.com/office/drawing/2014/main" id="{211A3685-E37F-3A30-DC06-1D21EEB737F9}"/>
              </a:ext>
            </a:extLst>
          </p:cNvPr>
          <p:cNvSpPr/>
          <p:nvPr userDrawn="1"/>
        </p:nvSpPr>
        <p:spPr>
          <a:xfrm flipH="1">
            <a:off x="1661863" y="-6531"/>
            <a:ext cx="2781701" cy="2296313"/>
          </a:xfrm>
          <a:custGeom>
            <a:avLst/>
            <a:gdLst>
              <a:gd name="connsiteX0" fmla="*/ 0 w 2396691"/>
              <a:gd name="connsiteY0" fmla="*/ 2305939 h 2305939"/>
              <a:gd name="connsiteX1" fmla="*/ 576485 w 2396691"/>
              <a:gd name="connsiteY1" fmla="*/ 0 h 2305939"/>
              <a:gd name="connsiteX2" fmla="*/ 2396691 w 2396691"/>
              <a:gd name="connsiteY2" fmla="*/ 0 h 2305939"/>
              <a:gd name="connsiteX3" fmla="*/ 1820206 w 2396691"/>
              <a:gd name="connsiteY3" fmla="*/ 2305939 h 2305939"/>
              <a:gd name="connsiteX4" fmla="*/ 0 w 2396691"/>
              <a:gd name="connsiteY4" fmla="*/ 2305939 h 2305939"/>
              <a:gd name="connsiteX0" fmla="*/ 0 w 2829828"/>
              <a:gd name="connsiteY0" fmla="*/ 2305939 h 2305939"/>
              <a:gd name="connsiteX1" fmla="*/ 1009622 w 2829828"/>
              <a:gd name="connsiteY1" fmla="*/ 0 h 2305939"/>
              <a:gd name="connsiteX2" fmla="*/ 2829828 w 2829828"/>
              <a:gd name="connsiteY2" fmla="*/ 0 h 2305939"/>
              <a:gd name="connsiteX3" fmla="*/ 2253343 w 2829828"/>
              <a:gd name="connsiteY3" fmla="*/ 2305939 h 2305939"/>
              <a:gd name="connsiteX4" fmla="*/ 0 w 2829828"/>
              <a:gd name="connsiteY4" fmla="*/ 2305939 h 2305939"/>
              <a:gd name="connsiteX0" fmla="*/ 0 w 2829828"/>
              <a:gd name="connsiteY0" fmla="*/ 2305939 h 2305939"/>
              <a:gd name="connsiteX1" fmla="*/ 1009622 w 2829828"/>
              <a:gd name="connsiteY1" fmla="*/ 0 h 2305939"/>
              <a:gd name="connsiteX2" fmla="*/ 2829828 w 2829828"/>
              <a:gd name="connsiteY2" fmla="*/ 0 h 2305939"/>
              <a:gd name="connsiteX3" fmla="*/ 1887583 w 2829828"/>
              <a:gd name="connsiteY3" fmla="*/ 2286689 h 2305939"/>
              <a:gd name="connsiteX4" fmla="*/ 0 w 2829828"/>
              <a:gd name="connsiteY4" fmla="*/ 2305939 h 2305939"/>
              <a:gd name="connsiteX0" fmla="*/ 0 w 2829828"/>
              <a:gd name="connsiteY0" fmla="*/ 2296313 h 2296313"/>
              <a:gd name="connsiteX1" fmla="*/ 1009622 w 2829828"/>
              <a:gd name="connsiteY1" fmla="*/ 0 h 2296313"/>
              <a:gd name="connsiteX2" fmla="*/ 2829828 w 2829828"/>
              <a:gd name="connsiteY2" fmla="*/ 0 h 2296313"/>
              <a:gd name="connsiteX3" fmla="*/ 1887583 w 2829828"/>
              <a:gd name="connsiteY3" fmla="*/ 2286689 h 2296313"/>
              <a:gd name="connsiteX4" fmla="*/ 0 w 2829828"/>
              <a:gd name="connsiteY4" fmla="*/ 2296313 h 2296313"/>
              <a:gd name="connsiteX0" fmla="*/ 0 w 2829828"/>
              <a:gd name="connsiteY0" fmla="*/ 2296313 h 2296313"/>
              <a:gd name="connsiteX1" fmla="*/ 913369 w 2829828"/>
              <a:gd name="connsiteY1" fmla="*/ 9625 h 2296313"/>
              <a:gd name="connsiteX2" fmla="*/ 2829828 w 2829828"/>
              <a:gd name="connsiteY2" fmla="*/ 0 h 2296313"/>
              <a:gd name="connsiteX3" fmla="*/ 1887583 w 2829828"/>
              <a:gd name="connsiteY3" fmla="*/ 2286689 h 2296313"/>
              <a:gd name="connsiteX4" fmla="*/ 0 w 2829828"/>
              <a:gd name="connsiteY4" fmla="*/ 2296313 h 2296313"/>
              <a:gd name="connsiteX0" fmla="*/ 0 w 2733575"/>
              <a:gd name="connsiteY0" fmla="*/ 2286688 h 2286688"/>
              <a:gd name="connsiteX1" fmla="*/ 913369 w 2733575"/>
              <a:gd name="connsiteY1" fmla="*/ 0 h 2286688"/>
              <a:gd name="connsiteX2" fmla="*/ 2733575 w 2733575"/>
              <a:gd name="connsiteY2" fmla="*/ 0 h 2286688"/>
              <a:gd name="connsiteX3" fmla="*/ 1887583 w 2733575"/>
              <a:gd name="connsiteY3" fmla="*/ 2277064 h 2286688"/>
              <a:gd name="connsiteX4" fmla="*/ 0 w 2733575"/>
              <a:gd name="connsiteY4" fmla="*/ 2286688 h 2286688"/>
              <a:gd name="connsiteX0" fmla="*/ 0 w 2781701"/>
              <a:gd name="connsiteY0" fmla="*/ 2296313 h 2296313"/>
              <a:gd name="connsiteX1" fmla="*/ 961495 w 2781701"/>
              <a:gd name="connsiteY1" fmla="*/ 0 h 2296313"/>
              <a:gd name="connsiteX2" fmla="*/ 2781701 w 2781701"/>
              <a:gd name="connsiteY2" fmla="*/ 0 h 2296313"/>
              <a:gd name="connsiteX3" fmla="*/ 1935709 w 2781701"/>
              <a:gd name="connsiteY3" fmla="*/ 2277064 h 2296313"/>
              <a:gd name="connsiteX4" fmla="*/ 0 w 2781701"/>
              <a:gd name="connsiteY4" fmla="*/ 2296313 h 2296313"/>
              <a:gd name="connsiteX0" fmla="*/ 0 w 2781701"/>
              <a:gd name="connsiteY0" fmla="*/ 2296313 h 2296313"/>
              <a:gd name="connsiteX1" fmla="*/ 961495 w 2781701"/>
              <a:gd name="connsiteY1" fmla="*/ 0 h 2296313"/>
              <a:gd name="connsiteX2" fmla="*/ 2781701 w 2781701"/>
              <a:gd name="connsiteY2" fmla="*/ 0 h 2296313"/>
              <a:gd name="connsiteX3" fmla="*/ 1877957 w 2781701"/>
              <a:gd name="connsiteY3" fmla="*/ 2286690 h 2296313"/>
              <a:gd name="connsiteX4" fmla="*/ 0 w 2781701"/>
              <a:gd name="connsiteY4" fmla="*/ 2296313 h 229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701" h="2296313">
                <a:moveTo>
                  <a:pt x="0" y="2296313"/>
                </a:moveTo>
                <a:lnTo>
                  <a:pt x="961495" y="0"/>
                </a:lnTo>
                <a:lnTo>
                  <a:pt x="2781701" y="0"/>
                </a:lnTo>
                <a:lnTo>
                  <a:pt x="1877957" y="2286690"/>
                </a:lnTo>
                <a:lnTo>
                  <a:pt x="0" y="2296313"/>
                </a:lnTo>
                <a:close/>
              </a:path>
            </a:pathLst>
          </a:custGeom>
          <a:solidFill>
            <a:srgbClr val="0284C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4;p4"/>
          <p:cNvSpPr/>
          <p:nvPr/>
        </p:nvSpPr>
        <p:spPr>
          <a:xfrm>
            <a:off x="-2931" y="5229428"/>
            <a:ext cx="5429250" cy="1636299"/>
          </a:xfrm>
          <a:custGeom>
            <a:avLst/>
            <a:gdLst/>
            <a:ahLst/>
            <a:cxnLst/>
            <a:rect l="l" t="t" r="r" b="b"/>
            <a:pathLst>
              <a:path w="5252842" h="1481199" extrusionOk="0">
                <a:moveTo>
                  <a:pt x="0" y="0"/>
                </a:moveTo>
                <a:lnTo>
                  <a:pt x="4584800" y="602"/>
                </a:lnTo>
                <a:lnTo>
                  <a:pt x="5252842" y="1475751"/>
                </a:lnTo>
                <a:lnTo>
                  <a:pt x="0" y="1481199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"/>
          <p:cNvSpPr txBox="1"/>
          <p:nvPr/>
        </p:nvSpPr>
        <p:spPr>
          <a:xfrm>
            <a:off x="407916" y="5089925"/>
            <a:ext cx="4174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 </a:t>
            </a:r>
            <a:endParaRPr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8FF6A-85A7-A42D-D1BC-911E57B76D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9518" y="2896104"/>
            <a:ext cx="2064886" cy="206488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0C47224-8FF4-EBE4-3D25-03707D25A71F}"/>
              </a:ext>
            </a:extLst>
          </p:cNvPr>
          <p:cNvSpPr/>
          <p:nvPr userDrawn="1"/>
        </p:nvSpPr>
        <p:spPr>
          <a:xfrm>
            <a:off x="0" y="6381175"/>
            <a:ext cx="11656200" cy="477025"/>
          </a:xfrm>
          <a:custGeom>
            <a:avLst/>
            <a:gdLst>
              <a:gd name="connsiteX0" fmla="*/ 0 w 11776909"/>
              <a:gd name="connsiteY0" fmla="*/ 0 h 527538"/>
              <a:gd name="connsiteX1" fmla="*/ 11776909 w 11776909"/>
              <a:gd name="connsiteY1" fmla="*/ 0 h 527538"/>
              <a:gd name="connsiteX2" fmla="*/ 11776909 w 11776909"/>
              <a:gd name="connsiteY2" fmla="*/ 527538 h 527538"/>
              <a:gd name="connsiteX3" fmla="*/ 0 w 11776909"/>
              <a:gd name="connsiteY3" fmla="*/ 527538 h 527538"/>
              <a:gd name="connsiteX4" fmla="*/ 0 w 11776909"/>
              <a:gd name="connsiteY4" fmla="*/ 0 h 527538"/>
              <a:gd name="connsiteX0" fmla="*/ 0 w 11776909"/>
              <a:gd name="connsiteY0" fmla="*/ 0 h 527538"/>
              <a:gd name="connsiteX1" fmla="*/ 11425217 w 11776909"/>
              <a:gd name="connsiteY1" fmla="*/ 0 h 527538"/>
              <a:gd name="connsiteX2" fmla="*/ 11776909 w 11776909"/>
              <a:gd name="connsiteY2" fmla="*/ 527538 h 527538"/>
              <a:gd name="connsiteX3" fmla="*/ 0 w 11776909"/>
              <a:gd name="connsiteY3" fmla="*/ 527538 h 527538"/>
              <a:gd name="connsiteX4" fmla="*/ 0 w 11776909"/>
              <a:gd name="connsiteY4" fmla="*/ 0 h 527538"/>
              <a:gd name="connsiteX0" fmla="*/ 0 w 11776909"/>
              <a:gd name="connsiteY0" fmla="*/ 0 h 527538"/>
              <a:gd name="connsiteX1" fmla="*/ 11567351 w 11776909"/>
              <a:gd name="connsiteY1" fmla="*/ 13291 h 527538"/>
              <a:gd name="connsiteX2" fmla="*/ 11776909 w 11776909"/>
              <a:gd name="connsiteY2" fmla="*/ 527538 h 527538"/>
              <a:gd name="connsiteX3" fmla="*/ 0 w 11776909"/>
              <a:gd name="connsiteY3" fmla="*/ 527538 h 527538"/>
              <a:gd name="connsiteX4" fmla="*/ 0 w 11776909"/>
              <a:gd name="connsiteY4" fmla="*/ 0 h 527538"/>
              <a:gd name="connsiteX0" fmla="*/ 0 w 11776909"/>
              <a:gd name="connsiteY0" fmla="*/ 26582 h 554120"/>
              <a:gd name="connsiteX1" fmla="*/ 11555507 w 11776909"/>
              <a:gd name="connsiteY1" fmla="*/ 0 h 554120"/>
              <a:gd name="connsiteX2" fmla="*/ 11776909 w 11776909"/>
              <a:gd name="connsiteY2" fmla="*/ 554120 h 554120"/>
              <a:gd name="connsiteX3" fmla="*/ 0 w 11776909"/>
              <a:gd name="connsiteY3" fmla="*/ 554120 h 554120"/>
              <a:gd name="connsiteX4" fmla="*/ 0 w 11776909"/>
              <a:gd name="connsiteY4" fmla="*/ 26582 h 554120"/>
              <a:gd name="connsiteX0" fmla="*/ 0 w 11776909"/>
              <a:gd name="connsiteY0" fmla="*/ 0 h 527538"/>
              <a:gd name="connsiteX1" fmla="*/ 11555507 w 11776909"/>
              <a:gd name="connsiteY1" fmla="*/ 26582 h 527538"/>
              <a:gd name="connsiteX2" fmla="*/ 11776909 w 11776909"/>
              <a:gd name="connsiteY2" fmla="*/ 527538 h 527538"/>
              <a:gd name="connsiteX3" fmla="*/ 0 w 11776909"/>
              <a:gd name="connsiteY3" fmla="*/ 527538 h 527538"/>
              <a:gd name="connsiteX4" fmla="*/ 0 w 11776909"/>
              <a:gd name="connsiteY4" fmla="*/ 0 h 527538"/>
              <a:gd name="connsiteX0" fmla="*/ 0 w 11776909"/>
              <a:gd name="connsiteY0" fmla="*/ 39873 h 567411"/>
              <a:gd name="connsiteX1" fmla="*/ 11543662 w 11776909"/>
              <a:gd name="connsiteY1" fmla="*/ 0 h 567411"/>
              <a:gd name="connsiteX2" fmla="*/ 11776909 w 11776909"/>
              <a:gd name="connsiteY2" fmla="*/ 567411 h 567411"/>
              <a:gd name="connsiteX3" fmla="*/ 0 w 11776909"/>
              <a:gd name="connsiteY3" fmla="*/ 567411 h 567411"/>
              <a:gd name="connsiteX4" fmla="*/ 0 w 11776909"/>
              <a:gd name="connsiteY4" fmla="*/ 39873 h 567411"/>
              <a:gd name="connsiteX0" fmla="*/ 0 w 11776909"/>
              <a:gd name="connsiteY0" fmla="*/ 0 h 527538"/>
              <a:gd name="connsiteX1" fmla="*/ 11555507 w 11776909"/>
              <a:gd name="connsiteY1" fmla="*/ 13291 h 527538"/>
              <a:gd name="connsiteX2" fmla="*/ 11776909 w 11776909"/>
              <a:gd name="connsiteY2" fmla="*/ 527538 h 527538"/>
              <a:gd name="connsiteX3" fmla="*/ 0 w 11776909"/>
              <a:gd name="connsiteY3" fmla="*/ 527538 h 527538"/>
              <a:gd name="connsiteX4" fmla="*/ 0 w 11776909"/>
              <a:gd name="connsiteY4" fmla="*/ 0 h 527538"/>
              <a:gd name="connsiteX0" fmla="*/ 0 w 11776909"/>
              <a:gd name="connsiteY0" fmla="*/ 13291 h 540829"/>
              <a:gd name="connsiteX1" fmla="*/ 11543662 w 11776909"/>
              <a:gd name="connsiteY1" fmla="*/ 0 h 540829"/>
              <a:gd name="connsiteX2" fmla="*/ 11776909 w 11776909"/>
              <a:gd name="connsiteY2" fmla="*/ 540829 h 540829"/>
              <a:gd name="connsiteX3" fmla="*/ 0 w 11776909"/>
              <a:gd name="connsiteY3" fmla="*/ 540829 h 540829"/>
              <a:gd name="connsiteX4" fmla="*/ 0 w 11776909"/>
              <a:gd name="connsiteY4" fmla="*/ 13291 h 54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76909" h="540829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28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307077-43C3-A692-0702-EE0A086CFA9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427" y="6113486"/>
            <a:ext cx="659027" cy="659027"/>
          </a:xfrm>
          <a:prstGeom prst="rect">
            <a:avLst/>
          </a:prstGeom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" name="Google Shape;57;p8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E8603-9C55-6F3D-F329-33256E08BA99}"/>
              </a:ext>
            </a:extLst>
          </p:cNvPr>
          <p:cNvGrpSpPr/>
          <p:nvPr userDrawn="1"/>
        </p:nvGrpSpPr>
        <p:grpSpPr>
          <a:xfrm>
            <a:off x="-10458" y="0"/>
            <a:ext cx="1443840" cy="708025"/>
            <a:chOff x="0" y="0"/>
            <a:chExt cx="1443840" cy="708025"/>
          </a:xfrm>
        </p:grpSpPr>
        <p:sp>
          <p:nvSpPr>
            <p:cNvPr id="16" name="Google Shape;62;p8">
              <a:extLst>
                <a:ext uri="{FF2B5EF4-FFF2-40B4-BE49-F238E27FC236}">
                  <a16:creationId xmlns:a16="http://schemas.microsoft.com/office/drawing/2014/main" id="{E221F900-BB2A-3317-8F7A-524B3181CEAD}"/>
                </a:ext>
              </a:extLst>
            </p:cNvPr>
            <p:cNvSpPr/>
            <p:nvPr/>
          </p:nvSpPr>
          <p:spPr>
            <a:xfrm>
              <a:off x="884816" y="0"/>
              <a:ext cx="559024" cy="708025"/>
            </a:xfrm>
            <a:prstGeom prst="rect">
              <a:avLst/>
            </a:prstGeom>
            <a:solidFill>
              <a:srgbClr val="002F87">
                <a:alpha val="2023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9658FDE-D335-FA14-3C44-485223B5B02C}"/>
                </a:ext>
              </a:extLst>
            </p:cNvPr>
            <p:cNvGrpSpPr/>
            <p:nvPr userDrawn="1"/>
          </p:nvGrpSpPr>
          <p:grpSpPr>
            <a:xfrm>
              <a:off x="0" y="0"/>
              <a:ext cx="1443840" cy="708025"/>
              <a:chOff x="0" y="0"/>
              <a:chExt cx="1443840" cy="708025"/>
            </a:xfrm>
          </p:grpSpPr>
          <p:sp>
            <p:nvSpPr>
              <p:cNvPr id="18" name="Google Shape;61;p8">
                <a:extLst>
                  <a:ext uri="{FF2B5EF4-FFF2-40B4-BE49-F238E27FC236}">
                    <a16:creationId xmlns:a16="http://schemas.microsoft.com/office/drawing/2014/main" id="{C3CE7805-B4CC-B346-12B6-3050DD688262}"/>
                  </a:ext>
                </a:extLst>
              </p:cNvPr>
              <p:cNvSpPr/>
              <p:nvPr/>
            </p:nvSpPr>
            <p:spPr>
              <a:xfrm>
                <a:off x="0" y="1"/>
                <a:ext cx="923667" cy="708024"/>
              </a:xfrm>
              <a:prstGeom prst="rect">
                <a:avLst/>
              </a:prstGeom>
              <a:solidFill>
                <a:srgbClr val="002F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2F8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Parallelogram 3">
                <a:extLst>
                  <a:ext uri="{FF2B5EF4-FFF2-40B4-BE49-F238E27FC236}">
                    <a16:creationId xmlns:a16="http://schemas.microsoft.com/office/drawing/2014/main" id="{D5C14282-17E9-C152-392C-E7A07AC27A7A}"/>
                  </a:ext>
                </a:extLst>
              </p:cNvPr>
              <p:cNvSpPr/>
              <p:nvPr userDrawn="1"/>
            </p:nvSpPr>
            <p:spPr>
              <a:xfrm flipH="1">
                <a:off x="232557" y="0"/>
                <a:ext cx="1211283" cy="708025"/>
              </a:xfrm>
              <a:custGeom>
                <a:avLst/>
                <a:gdLst>
                  <a:gd name="connsiteX0" fmla="*/ 0 w 2396691"/>
                  <a:gd name="connsiteY0" fmla="*/ 2305939 h 2305939"/>
                  <a:gd name="connsiteX1" fmla="*/ 576485 w 2396691"/>
                  <a:gd name="connsiteY1" fmla="*/ 0 h 2305939"/>
                  <a:gd name="connsiteX2" fmla="*/ 2396691 w 2396691"/>
                  <a:gd name="connsiteY2" fmla="*/ 0 h 2305939"/>
                  <a:gd name="connsiteX3" fmla="*/ 1820206 w 2396691"/>
                  <a:gd name="connsiteY3" fmla="*/ 2305939 h 2305939"/>
                  <a:gd name="connsiteX4" fmla="*/ 0 w 2396691"/>
                  <a:gd name="connsiteY4" fmla="*/ 2305939 h 2305939"/>
                  <a:gd name="connsiteX0" fmla="*/ 0 w 2829828"/>
                  <a:gd name="connsiteY0" fmla="*/ 2305939 h 2305939"/>
                  <a:gd name="connsiteX1" fmla="*/ 1009622 w 2829828"/>
                  <a:gd name="connsiteY1" fmla="*/ 0 h 2305939"/>
                  <a:gd name="connsiteX2" fmla="*/ 2829828 w 2829828"/>
                  <a:gd name="connsiteY2" fmla="*/ 0 h 2305939"/>
                  <a:gd name="connsiteX3" fmla="*/ 2253343 w 2829828"/>
                  <a:gd name="connsiteY3" fmla="*/ 2305939 h 2305939"/>
                  <a:gd name="connsiteX4" fmla="*/ 0 w 2829828"/>
                  <a:gd name="connsiteY4" fmla="*/ 2305939 h 2305939"/>
                  <a:gd name="connsiteX0" fmla="*/ 0 w 2829828"/>
                  <a:gd name="connsiteY0" fmla="*/ 2305939 h 2305939"/>
                  <a:gd name="connsiteX1" fmla="*/ 1009622 w 2829828"/>
                  <a:gd name="connsiteY1" fmla="*/ 0 h 2305939"/>
                  <a:gd name="connsiteX2" fmla="*/ 2829828 w 2829828"/>
                  <a:gd name="connsiteY2" fmla="*/ 0 h 2305939"/>
                  <a:gd name="connsiteX3" fmla="*/ 1887583 w 2829828"/>
                  <a:gd name="connsiteY3" fmla="*/ 2286689 h 2305939"/>
                  <a:gd name="connsiteX4" fmla="*/ 0 w 2829828"/>
                  <a:gd name="connsiteY4" fmla="*/ 2305939 h 2305939"/>
                  <a:gd name="connsiteX0" fmla="*/ 0 w 2829828"/>
                  <a:gd name="connsiteY0" fmla="*/ 2296313 h 2296313"/>
                  <a:gd name="connsiteX1" fmla="*/ 1009622 w 2829828"/>
                  <a:gd name="connsiteY1" fmla="*/ 0 h 2296313"/>
                  <a:gd name="connsiteX2" fmla="*/ 2829828 w 2829828"/>
                  <a:gd name="connsiteY2" fmla="*/ 0 h 2296313"/>
                  <a:gd name="connsiteX3" fmla="*/ 1887583 w 2829828"/>
                  <a:gd name="connsiteY3" fmla="*/ 2286689 h 2296313"/>
                  <a:gd name="connsiteX4" fmla="*/ 0 w 2829828"/>
                  <a:gd name="connsiteY4" fmla="*/ 2296313 h 2296313"/>
                  <a:gd name="connsiteX0" fmla="*/ 0 w 2829828"/>
                  <a:gd name="connsiteY0" fmla="*/ 2296313 h 2296313"/>
                  <a:gd name="connsiteX1" fmla="*/ 913369 w 2829828"/>
                  <a:gd name="connsiteY1" fmla="*/ 9625 h 2296313"/>
                  <a:gd name="connsiteX2" fmla="*/ 2829828 w 2829828"/>
                  <a:gd name="connsiteY2" fmla="*/ 0 h 2296313"/>
                  <a:gd name="connsiteX3" fmla="*/ 1887583 w 2829828"/>
                  <a:gd name="connsiteY3" fmla="*/ 2286689 h 2296313"/>
                  <a:gd name="connsiteX4" fmla="*/ 0 w 2829828"/>
                  <a:gd name="connsiteY4" fmla="*/ 2296313 h 2296313"/>
                  <a:gd name="connsiteX0" fmla="*/ 0 w 2733575"/>
                  <a:gd name="connsiteY0" fmla="*/ 2286688 h 2286688"/>
                  <a:gd name="connsiteX1" fmla="*/ 913369 w 2733575"/>
                  <a:gd name="connsiteY1" fmla="*/ 0 h 2286688"/>
                  <a:gd name="connsiteX2" fmla="*/ 2733575 w 2733575"/>
                  <a:gd name="connsiteY2" fmla="*/ 0 h 2286688"/>
                  <a:gd name="connsiteX3" fmla="*/ 1887583 w 2733575"/>
                  <a:gd name="connsiteY3" fmla="*/ 2277064 h 2286688"/>
                  <a:gd name="connsiteX4" fmla="*/ 0 w 2733575"/>
                  <a:gd name="connsiteY4" fmla="*/ 2286688 h 2286688"/>
                  <a:gd name="connsiteX0" fmla="*/ 0 w 2781701"/>
                  <a:gd name="connsiteY0" fmla="*/ 2296313 h 2296313"/>
                  <a:gd name="connsiteX1" fmla="*/ 961495 w 2781701"/>
                  <a:gd name="connsiteY1" fmla="*/ 0 h 2296313"/>
                  <a:gd name="connsiteX2" fmla="*/ 2781701 w 2781701"/>
                  <a:gd name="connsiteY2" fmla="*/ 0 h 2296313"/>
                  <a:gd name="connsiteX3" fmla="*/ 1935709 w 2781701"/>
                  <a:gd name="connsiteY3" fmla="*/ 2277064 h 2296313"/>
                  <a:gd name="connsiteX4" fmla="*/ 0 w 2781701"/>
                  <a:gd name="connsiteY4" fmla="*/ 2296313 h 2296313"/>
                  <a:gd name="connsiteX0" fmla="*/ 0 w 2781701"/>
                  <a:gd name="connsiteY0" fmla="*/ 2296313 h 2296313"/>
                  <a:gd name="connsiteX1" fmla="*/ 961495 w 2781701"/>
                  <a:gd name="connsiteY1" fmla="*/ 0 h 2296313"/>
                  <a:gd name="connsiteX2" fmla="*/ 2781701 w 2781701"/>
                  <a:gd name="connsiteY2" fmla="*/ 0 h 2296313"/>
                  <a:gd name="connsiteX3" fmla="*/ 1877957 w 2781701"/>
                  <a:gd name="connsiteY3" fmla="*/ 2286690 h 2296313"/>
                  <a:gd name="connsiteX4" fmla="*/ 0 w 2781701"/>
                  <a:gd name="connsiteY4" fmla="*/ 2296313 h 229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1701" h="2296313">
                    <a:moveTo>
                      <a:pt x="0" y="2296313"/>
                    </a:moveTo>
                    <a:lnTo>
                      <a:pt x="961495" y="0"/>
                    </a:lnTo>
                    <a:lnTo>
                      <a:pt x="2781701" y="0"/>
                    </a:lnTo>
                    <a:lnTo>
                      <a:pt x="1877957" y="2286690"/>
                    </a:lnTo>
                    <a:lnTo>
                      <a:pt x="0" y="2296313"/>
                    </a:lnTo>
                    <a:close/>
                  </a:path>
                </a:pathLst>
              </a:custGeom>
              <a:solidFill>
                <a:srgbClr val="0284CA">
                  <a:alpha val="4992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2F8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2F87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hyperlink" Target="https://csl.noaa.gov/projects/ages/" TargetMode="Externa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l.noaa.gov/groups/csl4/modeldata/ufs-che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4702714" y="2487523"/>
            <a:ext cx="7597017" cy="573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AU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JPSS and Near Earth Orbit Network Mission Update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86;p1">
            <a:extLst>
              <a:ext uri="{FF2B5EF4-FFF2-40B4-BE49-F238E27FC236}">
                <a16:creationId xmlns:a16="http://schemas.microsoft.com/office/drawing/2014/main" id="{AF6FC6F7-A265-EDD8-2F3D-E85C5F19416F}"/>
              </a:ext>
            </a:extLst>
          </p:cNvPr>
          <p:cNvSpPr txBox="1"/>
          <p:nvPr/>
        </p:nvSpPr>
        <p:spPr>
          <a:xfrm>
            <a:off x="407916" y="4627898"/>
            <a:ext cx="2053426" cy="57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A50C2B-1471-01B0-DA58-DFDBB2062286}"/>
              </a:ext>
            </a:extLst>
          </p:cNvPr>
          <p:cNvSpPr txBox="1"/>
          <p:nvPr/>
        </p:nvSpPr>
        <p:spPr>
          <a:xfrm>
            <a:off x="5773625" y="3542425"/>
            <a:ext cx="58753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Satya Kalluri</a:t>
            </a:r>
          </a:p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Scientist</a:t>
            </a:r>
          </a:p>
          <a:p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Low Earth Orbit (LEO) Observations</a:t>
            </a:r>
          </a:p>
          <a:p>
            <a:r>
              <a:rPr lang="en-US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Satya.kalluri@noaa.gov</a:t>
            </a:r>
            <a:endParaRPr lang="en-US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A619A-95AF-7755-1B28-C9A6583936EE}"/>
              </a:ext>
            </a:extLst>
          </p:cNvPr>
          <p:cNvSpPr txBox="1"/>
          <p:nvPr/>
        </p:nvSpPr>
        <p:spPr>
          <a:xfrm>
            <a:off x="392927" y="5944293"/>
            <a:ext cx="4703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0" dirty="0">
                <a:solidFill>
                  <a:schemeClr val="accent4"/>
                </a:solidFill>
                <a:effectLst/>
                <a:latin typeface="Arial" panose="020B0604020202020204" pitchFamily="34" charset="0"/>
              </a:rPr>
              <a:t>CEOS AC-VC21</a:t>
            </a:r>
            <a:br>
              <a:rPr lang="en-US" i="0" dirty="0">
                <a:solidFill>
                  <a:schemeClr val="accent4"/>
                </a:solidFill>
                <a:effectLst/>
                <a:latin typeface="Arial" panose="020B0604020202020204" pitchFamily="34" charset="0"/>
              </a:rPr>
            </a:br>
            <a:r>
              <a:rPr lang="en-US" i="0" dirty="0">
                <a:solidFill>
                  <a:schemeClr val="accent4"/>
                </a:solidFill>
                <a:effectLst/>
                <a:latin typeface="Arial" panose="020B0604020202020204" pitchFamily="34" charset="0"/>
              </a:rPr>
              <a:t>2025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FD0D5-60D9-1DBE-E20C-367C98956ACA}"/>
              </a:ext>
            </a:extLst>
          </p:cNvPr>
          <p:cNvSpPr txBox="1"/>
          <p:nvPr/>
        </p:nvSpPr>
        <p:spPr>
          <a:xfrm>
            <a:off x="5306349" y="5944293"/>
            <a:ext cx="688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Contributors: Brian McDonald, Own Cooper (NOAA/OAR), Kai Yang (UMD/CISESS), Shobha </a:t>
            </a:r>
            <a:r>
              <a:rPr lang="en-US" dirty="0" err="1"/>
              <a:t>Kondragunta</a:t>
            </a:r>
            <a:r>
              <a:rPr lang="en-US" dirty="0"/>
              <a:t> (NOAA/NESDIS)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A94CE2-72A0-2CFF-7FCC-A14CB5663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1" y="806317"/>
            <a:ext cx="10298022" cy="579263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E40C1C-1C8F-6AB2-5E42-6EA41570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Dust Storm, March 14,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987CD-4E26-111D-AC56-DBC63690F6E5}"/>
              </a:ext>
            </a:extLst>
          </p:cNvPr>
          <p:cNvSpPr txBox="1"/>
          <p:nvPr/>
        </p:nvSpPr>
        <p:spPr>
          <a:xfrm>
            <a:off x="11006112" y="3518203"/>
            <a:ext cx="1338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2024 AFP </a:t>
            </a:r>
          </a:p>
        </p:txBody>
      </p:sp>
      <p:pic>
        <p:nvPicPr>
          <p:cNvPr id="1028" name="Picture 4" descr="Lubbock Fire Rescue crews responded after a tractor-trailer was turned over by strong wind around 11 a.m. on East Loop 289 in Lubbock. The vehicle's driver suffered minor injuries.">
            <a:extLst>
              <a:ext uri="{FF2B5EF4-FFF2-40B4-BE49-F238E27FC236}">
                <a16:creationId xmlns:a16="http://schemas.microsoft.com/office/drawing/2014/main" id="{08DF5BAD-C88C-0402-56F8-1DC1DF2A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53" y="3547698"/>
            <a:ext cx="2704255" cy="18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5FC8F1-6C75-422A-FF3D-7E27C2A43B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749" b="15227"/>
          <a:stretch/>
        </p:blipFill>
        <p:spPr>
          <a:xfrm>
            <a:off x="9387257" y="791748"/>
            <a:ext cx="2742409" cy="2726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61C745-F3D0-BA97-9C38-B8491B2D50C0}"/>
              </a:ext>
            </a:extLst>
          </p:cNvPr>
          <p:cNvSpPr txBox="1"/>
          <p:nvPr/>
        </p:nvSpPr>
        <p:spPr>
          <a:xfrm>
            <a:off x="10549753" y="791747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NOAA21 OMPS</a:t>
            </a:r>
          </a:p>
          <a:p>
            <a:pPr algn="ctr"/>
            <a:r>
              <a:rPr lang="en-US" b="1" dirty="0">
                <a:solidFill>
                  <a:schemeClr val="bg2"/>
                </a:solidFill>
              </a:rPr>
              <a:t>March 14,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9A41B-D164-4992-7286-BFDE30D79873}"/>
              </a:ext>
            </a:extLst>
          </p:cNvPr>
          <p:cNvSpPr txBox="1"/>
          <p:nvPr/>
        </p:nvSpPr>
        <p:spPr>
          <a:xfrm>
            <a:off x="9416753" y="5068204"/>
            <a:ext cx="27780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Photo: Lubbock Fire Rescue</a:t>
            </a:r>
          </a:p>
        </p:txBody>
      </p:sp>
    </p:spTree>
    <p:extLst>
      <p:ext uri="{BB962C8B-B14F-4D97-AF65-F5344CB8AC3E}">
        <p14:creationId xmlns:p14="http://schemas.microsoft.com/office/powerpoint/2010/main" val="130223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8880B9-319D-A4CE-441B-A527FF2B9AAF}"/>
              </a:ext>
            </a:extLst>
          </p:cNvPr>
          <p:cNvSpPr txBox="1">
            <a:spLocks/>
          </p:cNvSpPr>
          <p:nvPr/>
        </p:nvSpPr>
        <p:spPr>
          <a:xfrm>
            <a:off x="1013242" y="172933"/>
            <a:ext cx="11037570" cy="6972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24163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dirty="0"/>
              <a:t>OMPS Data Vital For Monitoring Ozone </a:t>
            </a:r>
          </a:p>
        </p:txBody>
      </p:sp>
      <p:pic>
        <p:nvPicPr>
          <p:cNvPr id="6" name="Picture 2" descr="Arctic ozone map for 2024-03">
            <a:extLst>
              <a:ext uri="{FF2B5EF4-FFF2-40B4-BE49-F238E27FC236}">
                <a16:creationId xmlns:a16="http://schemas.microsoft.com/office/drawing/2014/main" id="{403E8E5F-00D7-5A0D-7613-8769903A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77" y="1367891"/>
            <a:ext cx="25241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FBE0B-F8F7-D511-FBAF-4B8AACDA2FA0}"/>
              </a:ext>
            </a:extLst>
          </p:cNvPr>
          <p:cNvSpPr txBox="1"/>
          <p:nvPr/>
        </p:nvSpPr>
        <p:spPr>
          <a:xfrm>
            <a:off x="4729616" y="1118446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Arctic March 2024</a:t>
            </a:r>
          </a:p>
        </p:txBody>
      </p:sp>
      <p:pic>
        <p:nvPicPr>
          <p:cNvPr id="8" name="Picture 4" descr="Arctic ozone map for 2020-03">
            <a:extLst>
              <a:ext uri="{FF2B5EF4-FFF2-40B4-BE49-F238E27FC236}">
                <a16:creationId xmlns:a16="http://schemas.microsoft.com/office/drawing/2014/main" id="{0E536314-29F0-1BE5-7D59-6B1DEFE2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3" y="4228046"/>
            <a:ext cx="2409826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EB43F1-143D-BA20-4874-C14249CDD1A7}"/>
              </a:ext>
            </a:extLst>
          </p:cNvPr>
          <p:cNvSpPr txBox="1"/>
          <p:nvPr/>
        </p:nvSpPr>
        <p:spPr>
          <a:xfrm>
            <a:off x="4908078" y="3963642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Arctic March 2020</a:t>
            </a:r>
          </a:p>
        </p:txBody>
      </p:sp>
      <p:pic>
        <p:nvPicPr>
          <p:cNvPr id="11" name="Picture 6" descr="Palette relating map colors to ozone values">
            <a:extLst>
              <a:ext uri="{FF2B5EF4-FFF2-40B4-BE49-F238E27FC236}">
                <a16:creationId xmlns:a16="http://schemas.microsoft.com/office/drawing/2014/main" id="{1EF130A8-6EF6-1F36-7783-3CAB4526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25" y="5270771"/>
            <a:ext cx="2730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81FB04-CF8F-4CEE-C55B-139B1848D6B9}"/>
              </a:ext>
            </a:extLst>
          </p:cNvPr>
          <p:cNvSpPr txBox="1"/>
          <p:nvPr/>
        </p:nvSpPr>
        <p:spPr>
          <a:xfrm>
            <a:off x="7976902" y="6097108"/>
            <a:ext cx="3772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NASA Earth Observatory/NASA ozone watch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8E2715-5C23-02A9-2AAD-5B1B90BE7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74" y="1002877"/>
            <a:ext cx="3927023" cy="30360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95C39C-5B90-2475-ECC9-6CBB8EFB9526}"/>
              </a:ext>
            </a:extLst>
          </p:cNvPr>
          <p:cNvSpPr txBox="1"/>
          <p:nvPr/>
        </p:nvSpPr>
        <p:spPr>
          <a:xfrm>
            <a:off x="8443928" y="917967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2024 Antarctic Ozone Hole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A3EA6-5FC2-25AA-E3CD-1FFEAA109F15}"/>
              </a:ext>
            </a:extLst>
          </p:cNvPr>
          <p:cNvSpPr txBox="1"/>
          <p:nvPr/>
        </p:nvSpPr>
        <p:spPr>
          <a:xfrm>
            <a:off x="4560280" y="832904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Arctic Ozone Record High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C0B70-4EA1-D28E-5623-174476D3B05A}"/>
              </a:ext>
            </a:extLst>
          </p:cNvPr>
          <p:cNvSpPr txBox="1"/>
          <p:nvPr/>
        </p:nvSpPr>
        <p:spPr>
          <a:xfrm>
            <a:off x="1804096" y="73744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Antarctic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4F085B35-6018-7C0D-95E4-527A5C37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9" y="4171923"/>
            <a:ext cx="3852616" cy="19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CCD22E-C85D-5DA2-8122-937E853D4134}"/>
              </a:ext>
            </a:extLst>
          </p:cNvPr>
          <p:cNvSpPr txBox="1"/>
          <p:nvPr/>
        </p:nvSpPr>
        <p:spPr>
          <a:xfrm>
            <a:off x="2039423" y="4074157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Arctic Concentration</a:t>
            </a:r>
          </a:p>
        </p:txBody>
      </p:sp>
      <p:pic>
        <p:nvPicPr>
          <p:cNvPr id="2" name="OZONE_D2024-07-01_P1D_G^360X240.IOMPS_PNPP_V21_MMERRA2_LSH">
            <a:hlinkClick r:id="" action="ppaction://media"/>
            <a:extLst>
              <a:ext uri="{FF2B5EF4-FFF2-40B4-BE49-F238E27FC236}">
                <a16:creationId xmlns:a16="http://schemas.microsoft.com/office/drawing/2014/main" id="{EC0A33BD-157E-DF24-5732-01F9F1A64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7904" y="1724257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C9753C-1609-44D0-8BCB-86B18B821F39}"/>
              </a:ext>
            </a:extLst>
          </p:cNvPr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40C34-0613-4117-AD21-6A4FBA857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2" r="3305"/>
          <a:stretch/>
        </p:blipFill>
        <p:spPr>
          <a:xfrm>
            <a:off x="8021564" y="812050"/>
            <a:ext cx="3222818" cy="201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B4813-B043-4B5A-B9CB-F84B6DA60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67" y="927100"/>
            <a:ext cx="3507265" cy="5505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9349A-49A7-4E79-BB36-D170AED85342}"/>
              </a:ext>
            </a:extLst>
          </p:cNvPr>
          <p:cNvSpPr txBox="1"/>
          <p:nvPr/>
        </p:nvSpPr>
        <p:spPr>
          <a:xfrm>
            <a:off x="291589" y="3544215"/>
            <a:ext cx="2932214" cy="523220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NOAA-20/</a:t>
            </a:r>
            <a:r>
              <a:rPr lang="en-US" dirty="0" err="1">
                <a:solidFill>
                  <a:schemeClr val="tx1"/>
                </a:solidFill>
              </a:rPr>
              <a:t>CrIS</a:t>
            </a:r>
            <a:r>
              <a:rPr lang="en-US" dirty="0">
                <a:solidFill>
                  <a:schemeClr val="tx1"/>
                </a:solidFill>
              </a:rPr>
              <a:t> - Carbon Monoxide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wildfire emissions &amp; transport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288B9-04F0-432F-9AA9-7A6AFDB42C83}"/>
              </a:ext>
            </a:extLst>
          </p:cNvPr>
          <p:cNvSpPr txBox="1"/>
          <p:nvPr/>
        </p:nvSpPr>
        <p:spPr>
          <a:xfrm>
            <a:off x="158157" y="1688890"/>
            <a:ext cx="324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NOAA-20/VIIRS – Wildfires detected (May – Jun 2023)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D17A379-842E-4B9A-A26F-751FDDBCDDC6}"/>
              </a:ext>
            </a:extLst>
          </p:cNvPr>
          <p:cNvSpPr/>
          <p:nvPr/>
        </p:nvSpPr>
        <p:spPr>
          <a:xfrm>
            <a:off x="3490985" y="3679825"/>
            <a:ext cx="584200" cy="259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4C865D-FEE0-41C7-B904-92AE24919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237" y="2960131"/>
            <a:ext cx="2623418" cy="353828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50672971-B9D7-43DD-90F5-26685A83D20E}"/>
              </a:ext>
            </a:extLst>
          </p:cNvPr>
          <p:cNvSpPr/>
          <p:nvPr/>
        </p:nvSpPr>
        <p:spPr>
          <a:xfrm>
            <a:off x="3490985" y="1820597"/>
            <a:ext cx="584200" cy="259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3700A-C2D3-4EB4-8378-263A1F52F096}"/>
              </a:ext>
            </a:extLst>
          </p:cNvPr>
          <p:cNvSpPr txBox="1"/>
          <p:nvPr/>
        </p:nvSpPr>
        <p:spPr>
          <a:xfrm>
            <a:off x="198520" y="5315407"/>
            <a:ext cx="3163045" cy="523220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NOAA-20/</a:t>
            </a:r>
            <a:r>
              <a:rPr lang="en-US" dirty="0" err="1">
                <a:solidFill>
                  <a:schemeClr val="tx1"/>
                </a:solidFill>
              </a:rPr>
              <a:t>CrIS</a:t>
            </a:r>
            <a:r>
              <a:rPr lang="en-US" dirty="0">
                <a:solidFill>
                  <a:schemeClr val="tx1"/>
                </a:solidFill>
              </a:rPr>
              <a:t> – Peroxyacetyl Nitrate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wildfire oxidant &amp; pollutant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E298228-A8B8-440B-A286-6BAC5ED0FF49}"/>
              </a:ext>
            </a:extLst>
          </p:cNvPr>
          <p:cNvSpPr/>
          <p:nvPr/>
        </p:nvSpPr>
        <p:spPr>
          <a:xfrm>
            <a:off x="3487942" y="5478728"/>
            <a:ext cx="584200" cy="25980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74A9ED-C863-4B34-8432-26DC30666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825" y="4701466"/>
            <a:ext cx="3203405" cy="1249541"/>
          </a:xfrm>
          <a:prstGeom prst="rect">
            <a:avLst/>
          </a:prstGeom>
          <a:effectLst>
            <a:outerShdw blurRad="101600" dist="101600" dir="8100000" algn="tr" rotWithShape="0">
              <a:prstClr val="black">
                <a:alpha val="67000"/>
              </a:prstClr>
            </a:outerShdw>
          </a:effectLst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03B71ACC-4665-4846-8D9D-8CA9C010868A}"/>
              </a:ext>
            </a:extLst>
          </p:cNvPr>
          <p:cNvSpPr/>
          <p:nvPr/>
        </p:nvSpPr>
        <p:spPr>
          <a:xfrm>
            <a:off x="11326932" y="2219069"/>
            <a:ext cx="763468" cy="22386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62019-BBEF-4624-A4F6-9F131F49D24A}"/>
              </a:ext>
            </a:extLst>
          </p:cNvPr>
          <p:cNvSpPr txBox="1"/>
          <p:nvPr/>
        </p:nvSpPr>
        <p:spPr>
          <a:xfrm>
            <a:off x="10804260" y="3076774"/>
            <a:ext cx="1166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highlighted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by</a:t>
            </a:r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id="{646E3EF1-A7AC-4348-AF38-C1A6F564F5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0011"/>
            <a:ext cx="11353800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Intense Canadian Wildfires in the Summer of 2023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5F0F8-AC17-E791-817B-82DF909C6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OMPS NO</a:t>
            </a:r>
            <a:r>
              <a:rPr lang="en-US" baseline="-25000" dirty="0"/>
              <a:t>2</a:t>
            </a:r>
            <a:r>
              <a:rPr lang="en-US" dirty="0"/>
              <a:t> Measurements</a:t>
            </a: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25F11C8B-BF8A-A21C-DF82-3294B957302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3005"/>
            <a:ext cx="5833504" cy="3410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BFF57E-5F23-1E87-0010-FDC385DC49FE}"/>
              </a:ext>
            </a:extLst>
          </p:cNvPr>
          <p:cNvSpPr txBox="1"/>
          <p:nvPr/>
        </p:nvSpPr>
        <p:spPr>
          <a:xfrm>
            <a:off x="1013126" y="1144424"/>
            <a:ext cx="380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OMPS tropospheric column NO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2020-2024</a:t>
            </a:r>
          </a:p>
        </p:txBody>
      </p:sp>
      <p:pic>
        <p:nvPicPr>
          <p:cNvPr id="5" name="image2.png">
            <a:extLst>
              <a:ext uri="{FF2B5EF4-FFF2-40B4-BE49-F238E27FC236}">
                <a16:creationId xmlns:a16="http://schemas.microsoft.com/office/drawing/2014/main" id="{6D64FCA8-FA56-E62B-B036-40533CE6D1CC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6096000" y="1836623"/>
            <a:ext cx="5959859" cy="3686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F07C8-148B-5BCD-91F4-1998D8AC5819}"/>
              </a:ext>
            </a:extLst>
          </p:cNvPr>
          <p:cNvSpPr txBox="1"/>
          <p:nvPr/>
        </p:nvSpPr>
        <p:spPr>
          <a:xfrm>
            <a:off x="5970256" y="1098241"/>
            <a:ext cx="6076943" cy="40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2020-2024 NO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Anomalies with reference to 2012-2019</a:t>
            </a:r>
          </a:p>
        </p:txBody>
      </p:sp>
    </p:spTree>
    <p:extLst>
      <p:ext uri="{BB962C8B-B14F-4D97-AF65-F5344CB8AC3E}">
        <p14:creationId xmlns:p14="http://schemas.microsoft.com/office/powerpoint/2010/main" val="93549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C9753C-1609-44D0-8BCB-86B18B821F39}"/>
              </a:ext>
            </a:extLst>
          </p:cNvPr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53;p4">
            <a:extLst>
              <a:ext uri="{FF2B5EF4-FFF2-40B4-BE49-F238E27FC236}">
                <a16:creationId xmlns:a16="http://schemas.microsoft.com/office/drawing/2014/main" id="{9582F5F6-F0C9-4CE8-AFB9-8153B6FCE3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80011"/>
            <a:ext cx="11353800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Large Multi-Agency Airborne Field Campaigns in Summer of 2023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1D63E-18F5-492D-86F5-0593DDB56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3" y="1056747"/>
            <a:ext cx="8301008" cy="5091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D2DF2F-EDF5-47F6-AFBC-7F5F83FC76ED}"/>
              </a:ext>
            </a:extLst>
          </p:cNvPr>
          <p:cNvSpPr/>
          <p:nvPr/>
        </p:nvSpPr>
        <p:spPr>
          <a:xfrm>
            <a:off x="2754307" y="6204049"/>
            <a:ext cx="4096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https://csl.noaa.gov/projects/ages/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5425-078E-4F87-9012-81BC455AF59A}"/>
              </a:ext>
            </a:extLst>
          </p:cNvPr>
          <p:cNvSpPr/>
          <p:nvPr/>
        </p:nvSpPr>
        <p:spPr>
          <a:xfrm>
            <a:off x="1518947" y="3244850"/>
            <a:ext cx="2280220" cy="130901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File:NASA logo.svg - Wikimedia Commons">
            <a:extLst>
              <a:ext uri="{FF2B5EF4-FFF2-40B4-BE49-F238E27FC236}">
                <a16:creationId xmlns:a16="http://schemas.microsoft.com/office/drawing/2014/main" id="{5593AE29-FF2B-4F67-B31B-CA1645C5A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766" y="1123379"/>
            <a:ext cx="1288347" cy="10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ile:NOAA logo.svg - Wikimedia Commons">
            <a:extLst>
              <a:ext uri="{FF2B5EF4-FFF2-40B4-BE49-F238E27FC236}">
                <a16:creationId xmlns:a16="http://schemas.microsoft.com/office/drawing/2014/main" id="{B601C631-58B1-46A7-9623-A5A7EF84C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52" y="1179214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SF Logo | NSF - National Science Foundation">
            <a:extLst>
              <a:ext uri="{FF2B5EF4-FFF2-40B4-BE49-F238E27FC236}">
                <a16:creationId xmlns:a16="http://schemas.microsoft.com/office/drawing/2014/main" id="{741C4365-8BAA-4929-B165-5837AB51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465" y="2431998"/>
            <a:ext cx="1339917" cy="13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File:Seal of the United States Environmental Protection Agency.svg -  Wikimedia Commons">
            <a:extLst>
              <a:ext uri="{FF2B5EF4-FFF2-40B4-BE49-F238E27FC236}">
                <a16:creationId xmlns:a16="http://schemas.microsoft.com/office/drawing/2014/main" id="{975B5E84-DF02-485C-B03F-4489F0D04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52" y="2591193"/>
            <a:ext cx="1021528" cy="10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Naval Postgraduate School - Wikipedia">
            <a:extLst>
              <a:ext uri="{FF2B5EF4-FFF2-40B4-BE49-F238E27FC236}">
                <a16:creationId xmlns:a16="http://schemas.microsoft.com/office/drawing/2014/main" id="{E3E65D67-D18F-4752-A7B1-4BD32299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005" y="5218355"/>
            <a:ext cx="1223973" cy="8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United States Department of Energy - Wikipedia">
            <a:extLst>
              <a:ext uri="{FF2B5EF4-FFF2-40B4-BE49-F238E27FC236}">
                <a16:creationId xmlns:a16="http://schemas.microsoft.com/office/drawing/2014/main" id="{6ADCF152-416C-4C6E-A0C4-D277DDD5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677" y="3870740"/>
            <a:ext cx="1104523" cy="11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File:NIST logo.svg - Wikimedia Commons">
            <a:extLst>
              <a:ext uri="{FF2B5EF4-FFF2-40B4-BE49-F238E27FC236}">
                <a16:creationId xmlns:a16="http://schemas.microsoft.com/office/drawing/2014/main" id="{D9E27D5B-5909-489C-944E-F425C94A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52" y="4263844"/>
            <a:ext cx="1222165" cy="3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96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"/>
          <p:cNvSpPr txBox="1">
            <a:spLocks noGrp="1"/>
          </p:cNvSpPr>
          <p:nvPr>
            <p:ph type="title"/>
          </p:nvPr>
        </p:nvSpPr>
        <p:spPr>
          <a:xfrm>
            <a:off x="838200" y="80011"/>
            <a:ext cx="11353800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NOAA Developing Unified Forecasting System with Chemistry (UFS-Chem) Model</a:t>
            </a:r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C9753C-1609-44D0-8BCB-86B18B821F39}"/>
              </a:ext>
            </a:extLst>
          </p:cNvPr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lh7-rt.googleusercontent.com/docsz/AD_4nXfdP_TZ0uqSzZH0qfySe15Lq3PQTF89MF3DbylNZ7p6R8IUFNj-yrtNSSGxpQcTPTqr5O_tPFJCCM3LgAGIvkhWvR6fExLxsIqjqom0T3irwZviWU9z_e9EKWWdw5SFQFuYwPg8LYEIUO1xTg8f_bY?key=5xJwayENxLM_DRqFq8GwWvQk">
            <a:extLst>
              <a:ext uri="{FF2B5EF4-FFF2-40B4-BE49-F238E27FC236}">
                <a16:creationId xmlns:a16="http://schemas.microsoft.com/office/drawing/2014/main" id="{19867DC8-F6A0-4678-B19E-DEF56A1A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33" y="1885248"/>
            <a:ext cx="9789931" cy="442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7CE7C8-0A0C-49D9-9F78-924F6CE6CC9A}"/>
              </a:ext>
            </a:extLst>
          </p:cNvPr>
          <p:cNvSpPr txBox="1"/>
          <p:nvPr/>
        </p:nvSpPr>
        <p:spPr>
          <a:xfrm>
            <a:off x="85723" y="1038857"/>
            <a:ext cx="1202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Multiple NOAA OAR laboratories developing Research-to-Operations modeling capability for global / regional atmospheric composition forecasting and reanalysis, capable of assimilating JPSS satellite products for air quality and smoke &amp; dust forecasting.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F2FA4-12C9-4C35-961A-27B013474EE3}"/>
              </a:ext>
            </a:extLst>
          </p:cNvPr>
          <p:cNvSpPr txBox="1"/>
          <p:nvPr/>
        </p:nvSpPr>
        <p:spPr>
          <a:xfrm>
            <a:off x="3752850" y="6309543"/>
            <a:ext cx="4411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https://csl.noaa.gov/groups/csl4/modeldata/ufs-chem/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2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"/>
          <p:cNvSpPr txBox="1">
            <a:spLocks noGrp="1"/>
          </p:cNvSpPr>
          <p:nvPr>
            <p:ph type="title"/>
          </p:nvPr>
        </p:nvSpPr>
        <p:spPr>
          <a:xfrm>
            <a:off x="838200" y="80011"/>
            <a:ext cx="11037570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Strong Agreement of UFS-Chem with SNPP/OMPS NO</a:t>
            </a:r>
            <a:r>
              <a:rPr lang="en-US" baseline="-25000" dirty="0"/>
              <a:t>2 </a:t>
            </a:r>
            <a:r>
              <a:rPr lang="en-US" dirty="0"/>
              <a:t>over Global Megacities</a:t>
            </a:r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C9753C-1609-44D0-8BCB-86B18B821F39}"/>
              </a:ext>
            </a:extLst>
          </p:cNvPr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lh7-rt.googleusercontent.com/docsz/AD_4nXfV5yPPoimk9sQcukJcDa7RiBjsWz94PwhYntpWSlIOfJ7RsZ6_9FQEJUvLo9mp9GpViSkrOww4lhI0o23WTK3q5Hd0nOt0oDdL-HjKOliGY6BZwNTzIYr6KI9vCo3OrydmRp0DMywEWqj7qJ4httc?key=5xJwayENxLM_DRqFq8GwWvQk">
            <a:extLst>
              <a:ext uri="{FF2B5EF4-FFF2-40B4-BE49-F238E27FC236}">
                <a16:creationId xmlns:a16="http://schemas.microsoft.com/office/drawing/2014/main" id="{FCBB7960-99A5-4142-8AE9-6B32C11D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81" y="924529"/>
            <a:ext cx="9520237" cy="555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52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"/>
          <p:cNvSpPr txBox="1">
            <a:spLocks noGrp="1"/>
          </p:cNvSpPr>
          <p:nvPr>
            <p:ph type="title"/>
          </p:nvPr>
        </p:nvSpPr>
        <p:spPr>
          <a:xfrm>
            <a:off x="838200" y="80011"/>
            <a:ext cx="11037570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/>
            <a:r>
              <a:rPr lang="en-US" dirty="0"/>
              <a:t>Strong Agreement of UFS-Chem with SNPP/OMPS HCHO</a:t>
            </a:r>
            <a:r>
              <a:rPr lang="en-US" baseline="-25000" dirty="0"/>
              <a:t> </a:t>
            </a:r>
            <a:r>
              <a:rPr lang="en-US" dirty="0"/>
              <a:t>over Biogenic Regions</a:t>
            </a:r>
            <a:endParaRPr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C9753C-1609-44D0-8BCB-86B18B821F39}"/>
              </a:ext>
            </a:extLst>
          </p:cNvPr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lh7-rt.googleusercontent.com/docsz/AD_4nXe5Inr_kOQPYCYFrFgKCXhJlOnKNRFL2EPkVSl2wwvOYso_dxfc_qoc31Z0DQbySwmtK06n63lMImwKN3qpogfnQrGWoDZ2YgsjkDt5PrGUeGuShk8NCLDeALK4rO-hEDAWuPnaRwLZizVaj2q9Ogc?key=5xJwayENxLM_DRqFq8GwWvQk">
            <a:extLst>
              <a:ext uri="{FF2B5EF4-FFF2-40B4-BE49-F238E27FC236}">
                <a16:creationId xmlns:a16="http://schemas.microsoft.com/office/drawing/2014/main" id="{20BAB2E0-0A5E-445B-8FAA-67B523E26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24" y="923544"/>
            <a:ext cx="9573797" cy="55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4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5619-4EBC-408D-340E-6006D575E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-33110"/>
            <a:ext cx="11410122" cy="1219199"/>
          </a:xfrm>
        </p:spPr>
        <p:txBody>
          <a:bodyPr>
            <a:normAutofit/>
          </a:bodyPr>
          <a:lstStyle/>
          <a:p>
            <a:r>
              <a:rPr lang="en-US" sz="3200" dirty="0" err="1"/>
              <a:t>CrIS</a:t>
            </a:r>
            <a:r>
              <a:rPr lang="en-US" sz="3200" dirty="0"/>
              <a:t> Follow-on IR Sounder Notional Requirements for NEON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407E0DD-9D9B-93FC-E3EB-EF990F0C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512" y="4157197"/>
            <a:ext cx="1971326" cy="1631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C99614-B810-A0C7-6BC3-50B9E21E8493}"/>
              </a:ext>
            </a:extLst>
          </p:cNvPr>
          <p:cNvSpPr txBox="1">
            <a:spLocks/>
          </p:cNvSpPr>
          <p:nvPr/>
        </p:nvSpPr>
        <p:spPr>
          <a:xfrm>
            <a:off x="6476515" y="742676"/>
            <a:ext cx="4913402" cy="36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CA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ClrTx/>
              <a:buFont typeface="Arial" panose="020B0604020202020204" pitchFamily="34" charset="0"/>
              <a:buNone/>
            </a:pPr>
            <a:r>
              <a:rPr lang="en-US" sz="1800" u="sng" dirty="0"/>
              <a:t>Sounding for IR Based Applications (SIRBA)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EC1BF73-453D-792F-578E-9CF3EF9D0F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250399"/>
              </p:ext>
            </p:extLst>
          </p:nvPr>
        </p:nvGraphicFramePr>
        <p:xfrm>
          <a:off x="499092" y="4136177"/>
          <a:ext cx="4460420" cy="215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59BCFA-B122-19B3-DC9B-674562921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647323"/>
              </p:ext>
            </p:extLst>
          </p:nvPr>
        </p:nvGraphicFramePr>
        <p:xfrm>
          <a:off x="6819989" y="1356938"/>
          <a:ext cx="4911811" cy="4958338"/>
        </p:xfrm>
        <a:graphic>
          <a:graphicData uri="http://schemas.openxmlformats.org/drawingml/2006/table">
            <a:tbl>
              <a:tblPr bandRow="1"/>
              <a:tblGrid>
                <a:gridCol w="707099">
                  <a:extLst>
                    <a:ext uri="{9D8B030D-6E8A-4147-A177-3AD203B41FA5}">
                      <a16:colId xmlns:a16="http://schemas.microsoft.com/office/drawing/2014/main" val="3706956634"/>
                    </a:ext>
                  </a:extLst>
                </a:gridCol>
                <a:gridCol w="1918043">
                  <a:extLst>
                    <a:ext uri="{9D8B030D-6E8A-4147-A177-3AD203B41FA5}">
                      <a16:colId xmlns:a16="http://schemas.microsoft.com/office/drawing/2014/main" val="3999686862"/>
                    </a:ext>
                  </a:extLst>
                </a:gridCol>
                <a:gridCol w="2286669">
                  <a:extLst>
                    <a:ext uri="{9D8B030D-6E8A-4147-A177-3AD203B41FA5}">
                      <a16:colId xmlns:a16="http://schemas.microsoft.com/office/drawing/2014/main" val="2818860660"/>
                    </a:ext>
                  </a:extLst>
                </a:gridCol>
              </a:tblGrid>
              <a:tr h="17569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Priorities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Performance Factor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Aspirational Target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34694"/>
                  </a:ext>
                </a:extLst>
              </a:tr>
              <a:tr h="8804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Channels for direct Temperature Sounding and spectral resolution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bands below: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 Band around 15 µm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 Band around 5.55 µm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 Band around 4.3 µm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 cm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unapodized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10 ppm spectral uncertainty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gaps</a:t>
                      </a: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382941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Channels for direct Moisture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sounding and spectral resolution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 Band around 6.3 µm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 cm</a:t>
                      </a:r>
                      <a:r>
                        <a:rPr lang="en-US" sz="120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unapodized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10 ppm spectral uncertainty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57834"/>
                  </a:ext>
                </a:extLst>
              </a:tr>
              <a:tr h="4676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Channels for atmospheric composition monitoring</a:t>
                      </a: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Add extended Shortwave at 1.5-2.5 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µm</a:t>
                      </a: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186143"/>
                  </a:ext>
                </a:extLst>
              </a:tr>
              <a:tr h="330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coverage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(daily global coverage)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95% Global Coverage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15076"/>
                  </a:ext>
                </a:extLst>
              </a:tr>
              <a:tr h="330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Noise Level NEDT for Temperature sounding channels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-type NEDT levels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CrIS_NEDT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or better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51037"/>
                  </a:ext>
                </a:extLst>
              </a:tr>
              <a:tr h="330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Noise level NEDT for Moisture sounding channels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-type NEDT levels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CrIS_NEDT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or better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794503"/>
                  </a:ext>
                </a:extLst>
              </a:tr>
              <a:tr h="175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resolution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2km resolution or better (@nadir)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263740"/>
                  </a:ext>
                </a:extLst>
              </a:tr>
              <a:tr h="175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Geolocation/ Cloud-clearing Capability</a:t>
                      </a: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~1km or better resolution</a:t>
                      </a: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146418"/>
                  </a:ext>
                </a:extLst>
              </a:tr>
              <a:tr h="175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CrIS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Channels Continuity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Yes, for similar channels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528340"/>
                  </a:ext>
                </a:extLst>
              </a:tr>
              <a:tr h="1756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sampling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Contiguous Footprints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88550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0A9974-C72E-CAB7-0921-997E9CB34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824103"/>
              </p:ext>
            </p:extLst>
          </p:nvPr>
        </p:nvGraphicFramePr>
        <p:xfrm>
          <a:off x="499092" y="1527788"/>
          <a:ext cx="5406982" cy="2346030"/>
        </p:xfrm>
        <a:graphic>
          <a:graphicData uri="http://schemas.openxmlformats.org/drawingml/2006/table">
            <a:tbl>
              <a:tblPr bandRow="1"/>
              <a:tblGrid>
                <a:gridCol w="977789">
                  <a:extLst>
                    <a:ext uri="{9D8B030D-6E8A-4147-A177-3AD203B41FA5}">
                      <a16:colId xmlns:a16="http://schemas.microsoft.com/office/drawing/2014/main" val="749681"/>
                    </a:ext>
                  </a:extLst>
                </a:gridCol>
                <a:gridCol w="1078564">
                  <a:extLst>
                    <a:ext uri="{9D8B030D-6E8A-4147-A177-3AD203B41FA5}">
                      <a16:colId xmlns:a16="http://schemas.microsoft.com/office/drawing/2014/main" val="1594082924"/>
                    </a:ext>
                  </a:extLst>
                </a:gridCol>
                <a:gridCol w="1078564">
                  <a:extLst>
                    <a:ext uri="{9D8B030D-6E8A-4147-A177-3AD203B41FA5}">
                      <a16:colId xmlns:a16="http://schemas.microsoft.com/office/drawing/2014/main" val="478043864"/>
                    </a:ext>
                  </a:extLst>
                </a:gridCol>
                <a:gridCol w="2272065">
                  <a:extLst>
                    <a:ext uri="{9D8B030D-6E8A-4147-A177-3AD203B41FA5}">
                      <a16:colId xmlns:a16="http://schemas.microsoft.com/office/drawing/2014/main" val="389151791"/>
                    </a:ext>
                  </a:extLst>
                </a:gridCol>
              </a:tblGrid>
              <a:tr h="134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Wave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Spectral Range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Spectral Range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Primary Use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290785"/>
                  </a:ext>
                </a:extLst>
              </a:tr>
              <a:tr h="423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Longwave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650-790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12.65-15.38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Atmospheric temperature and cloudy-sky retrieval on the sensitivity to cold objects and CTH, CO2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568897"/>
                  </a:ext>
                </a:extLst>
              </a:tr>
              <a:tr h="134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Longwave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790-1180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8.47-12.65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Surface/cloud properties and O3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84747"/>
                  </a:ext>
                </a:extLst>
              </a:tr>
              <a:tr h="278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Midwave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1210-1650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5.56 - 8.60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Atmospheric water vapor and temperature, N2O, CH4, SO2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507277"/>
                  </a:ext>
                </a:extLst>
              </a:tr>
              <a:tr h="134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Shortwave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2100-2150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4.65 - 4.76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 column CO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127100"/>
                  </a:ext>
                </a:extLst>
              </a:tr>
              <a:tr h="278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Shortwave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2150-2250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4.44 - 4.65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Atmospheric temperature and total column N2O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612523"/>
                  </a:ext>
                </a:extLst>
              </a:tr>
              <a:tr h="134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Shortwave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2350-2420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4.13 – 4.25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Atmospheric temperature, CO2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729398"/>
                  </a:ext>
                </a:extLst>
              </a:tr>
              <a:tr h="1343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Shortwave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2420-2700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3.7 – 4.13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Surface/cloud properties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974543"/>
                  </a:ext>
                </a:extLst>
              </a:tr>
              <a:tr h="2604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Shortwave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4200-5210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2.38 – 1.92 µm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 column carbon dioxide, moisture and carbon monoxide 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021279"/>
                  </a:ext>
                </a:extLst>
              </a:tr>
              <a:tr h="278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Shortwave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5920-6410 cm</a:t>
                      </a:r>
                      <a:r>
                        <a:rPr lang="en-US" sz="900" baseline="30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-1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1.69 – 1.56 µm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Total column carbon dioxide and methane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84248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3A35F19-C4C7-EEDC-154B-6B7D0D1860C6}"/>
              </a:ext>
            </a:extLst>
          </p:cNvPr>
          <p:cNvSpPr txBox="1"/>
          <p:nvPr/>
        </p:nvSpPr>
        <p:spPr>
          <a:xfrm>
            <a:off x="499092" y="1203050"/>
            <a:ext cx="4872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Infrared Spectral Band Guidance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4FCD0F-D865-CAD2-4E3D-A97DFB21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0403C-D1E4-BC70-A15A-50A344BD7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VIIRS, </a:t>
            </a:r>
            <a:r>
              <a:rPr lang="en-US" dirty="0" err="1"/>
              <a:t>CrIS</a:t>
            </a:r>
            <a:r>
              <a:rPr lang="en-US" dirty="0"/>
              <a:t>, and VIIRS (3 out of 4 JPSS sensors) operationally measure atmospheric composition.</a:t>
            </a:r>
          </a:p>
          <a:p>
            <a:r>
              <a:rPr lang="en-US" dirty="0"/>
              <a:t>With 3 JPSS satellites in operations and 2 more yet to be launched, the mission is expected to provide atmospheric composition measurements well in to the next decade.</a:t>
            </a:r>
          </a:p>
          <a:p>
            <a:r>
              <a:rPr lang="en-US" dirty="0"/>
              <a:t>These JPSS observations are routinely used for air quality measurements and will be assimilated into global chemical models in NOAA’s next generation Unified Forecast System.</a:t>
            </a:r>
          </a:p>
          <a:p>
            <a:r>
              <a:rPr lang="en-US" dirty="0"/>
              <a:t>Several, large airborne field campaigns by NOAA and its partners are providing valuable in-situ validation measurements.</a:t>
            </a:r>
          </a:p>
          <a:p>
            <a:r>
              <a:rPr lang="en-US" dirty="0"/>
              <a:t>Next generation IR sounders by NOAA are expected to have enhanced atmospheric chemistry capabilities under the NEON program.</a:t>
            </a:r>
          </a:p>
        </p:txBody>
      </p:sp>
    </p:spTree>
    <p:extLst>
      <p:ext uri="{BB962C8B-B14F-4D97-AF65-F5344CB8AC3E}">
        <p14:creationId xmlns:p14="http://schemas.microsoft.com/office/powerpoint/2010/main" val="252382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DFAC87-BBE4-1F8E-CBE6-77E8AB7D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7E2382-213B-7575-2CA0-96481E065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 status of JPSS mission</a:t>
            </a:r>
          </a:p>
          <a:p>
            <a:r>
              <a:rPr lang="en-US" dirty="0"/>
              <a:t>JPSS sensors and capabilities for measuring atmospheric composition</a:t>
            </a:r>
          </a:p>
          <a:p>
            <a:r>
              <a:rPr lang="en-US" dirty="0"/>
              <a:t>Recent examples of atmospheric composition application from JPSS data</a:t>
            </a:r>
          </a:p>
          <a:p>
            <a:r>
              <a:rPr lang="en-US" dirty="0"/>
              <a:t>NOAA intense flight campaigns for measuring atmospheric composition</a:t>
            </a:r>
          </a:p>
          <a:p>
            <a:r>
              <a:rPr lang="en-US" dirty="0"/>
              <a:t>Status of atmospheric composition data assimilation and modeling in NOAA’s Unified Forecast Modeling system</a:t>
            </a:r>
          </a:p>
          <a:p>
            <a:r>
              <a:rPr lang="en-US" dirty="0"/>
              <a:t>Plans for </a:t>
            </a:r>
            <a:r>
              <a:rPr lang="en-US" dirty="0" err="1"/>
              <a:t>CrIS</a:t>
            </a:r>
            <a:r>
              <a:rPr lang="en-US" dirty="0"/>
              <a:t> IR sounder follow on sensor under NOAA Near Earth Orbit Network (NEON).</a:t>
            </a:r>
          </a:p>
        </p:txBody>
      </p:sp>
    </p:spTree>
    <p:extLst>
      <p:ext uri="{BB962C8B-B14F-4D97-AF65-F5344CB8AC3E}">
        <p14:creationId xmlns:p14="http://schemas.microsoft.com/office/powerpoint/2010/main" val="88205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324" y="64947"/>
            <a:ext cx="10756676" cy="818782"/>
          </a:xfrm>
        </p:spPr>
        <p:txBody>
          <a:bodyPr>
            <a:normAutofit/>
          </a:bodyPr>
          <a:lstStyle/>
          <a:p>
            <a:pPr algn="ctr">
              <a:lnSpc>
                <a:spcPts val="3900"/>
              </a:lnSpc>
            </a:pPr>
            <a:r>
              <a:rPr lang="en-US" sz="3200" dirty="0">
                <a:cs typeface="Arial" panose="020B0604020202020204" pitchFamily="34" charset="0"/>
              </a:rPr>
              <a:t>SNPP, NOAA20, NOAA21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E87DC-71E9-4AB6-8ED5-F079A6D65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7382"/>
            <a:ext cx="4060288" cy="5383235"/>
          </a:xfrm>
          <a:prstGeom prst="rect">
            <a:avLst/>
          </a:prstGeom>
        </p:spPr>
      </p:pic>
      <p:pic>
        <p:nvPicPr>
          <p:cNvPr id="4" name="NOAA21-NOAA20-SNPP_1080p60">
            <a:hlinkClick r:id="" action="ppaction://media"/>
            <a:extLst>
              <a:ext uri="{FF2B5EF4-FFF2-40B4-BE49-F238E27FC236}">
                <a16:creationId xmlns:a16="http://schemas.microsoft.com/office/drawing/2014/main" id="{B47AE726-714F-F67B-CB89-308898593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8203" y="1132932"/>
            <a:ext cx="8163797" cy="459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7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"/>
          <p:cNvSpPr/>
          <p:nvPr/>
        </p:nvSpPr>
        <p:spPr>
          <a:xfrm>
            <a:off x="0" y="-127322"/>
            <a:ext cx="12192000" cy="7083707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SzPts val="1400"/>
            </a:pPr>
            <a:endParaRPr kern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0" descr="A graph of different types of tool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28" t="9315" r="1055" b="588"/>
          <a:stretch/>
        </p:blipFill>
        <p:spPr>
          <a:xfrm>
            <a:off x="147587" y="664144"/>
            <a:ext cx="11916077" cy="613610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1" y="-59101"/>
            <a:ext cx="5937308" cy="7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1E4E79"/>
              </a:buClr>
              <a:buSzPts val="1800"/>
            </a:pPr>
            <a:r>
              <a:rPr lang="en-US" dirty="0">
                <a:solidFill>
                  <a:schemeClr val="lt1"/>
                </a:solidFill>
                <a:sym typeface="Calibri"/>
              </a:rPr>
              <a:t>NOAA LEO Satellite Programs</a:t>
            </a:r>
            <a:endParaRPr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9BF17-74B7-3FA1-8B44-9C5474F2EB36}"/>
              </a:ext>
            </a:extLst>
          </p:cNvPr>
          <p:cNvSpPr txBox="1"/>
          <p:nvPr/>
        </p:nvSpPr>
        <p:spPr>
          <a:xfrm>
            <a:off x="11528276" y="6568340"/>
            <a:ext cx="524736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buClrTx/>
            </a:pPr>
            <a:fld id="{FCA4273F-9916-B748-9A88-402D98C34970}" type="slidenum">
              <a:rPr lang="en-US" sz="1051" kern="1200">
                <a:solidFill>
                  <a:srgbClr val="00BCE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 defTabSz="914377">
                <a:buClrTx/>
              </a:pPr>
              <a:t>4</a:t>
            </a:fld>
            <a:endParaRPr lang="en-US" sz="1200" kern="1200" dirty="0">
              <a:solidFill>
                <a:srgbClr val="00BCE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2BDF08-0D0A-4991-45E0-129D87B5D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05" y="1612743"/>
            <a:ext cx="3036210" cy="31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ible Infrared Imaging Radiometer ...">
            <a:extLst>
              <a:ext uri="{FF2B5EF4-FFF2-40B4-BE49-F238E27FC236}">
                <a16:creationId xmlns:a16="http://schemas.microsoft.com/office/drawing/2014/main" id="{DD180438-FE51-892F-6FA0-766C85D1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72" y="1707919"/>
            <a:ext cx="3568908" cy="283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zone Mapping and Profiler Suite (OMPS ...">
            <a:extLst>
              <a:ext uri="{FF2B5EF4-FFF2-40B4-BE49-F238E27FC236}">
                <a16:creationId xmlns:a16="http://schemas.microsoft.com/office/drawing/2014/main" id="{7A309170-F405-BFA6-89C2-B79A0578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37" y="1707919"/>
            <a:ext cx="3448987" cy="27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6E0738-4477-6173-A6F6-1827E725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JPSS Sensors for Atmospheric Composition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877B9-4F69-9445-AC95-A9A93EDC90D2}"/>
              </a:ext>
            </a:extLst>
          </p:cNvPr>
          <p:cNvSpPr txBox="1"/>
          <p:nvPr/>
        </p:nvSpPr>
        <p:spPr>
          <a:xfrm>
            <a:off x="675105" y="883730"/>
            <a:ext cx="3267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none" strike="noStrike" dirty="0">
                <a:solidFill>
                  <a:srgbClr val="47474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Cross-track Infrared Sounder (</a:t>
            </a:r>
            <a:r>
              <a:rPr lang="en-US" sz="2400" b="1" u="none" strike="noStrike" dirty="0" err="1">
                <a:solidFill>
                  <a:srgbClr val="47474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CrIS</a:t>
            </a:r>
            <a:r>
              <a:rPr lang="en-US" sz="2400" b="1" u="none" strike="noStrike" dirty="0">
                <a:solidFill>
                  <a:srgbClr val="47474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AF2DA-0BFB-E0ED-565A-8C6B83A63167}"/>
              </a:ext>
            </a:extLst>
          </p:cNvPr>
          <p:cNvSpPr txBox="1"/>
          <p:nvPr/>
        </p:nvSpPr>
        <p:spPr>
          <a:xfrm>
            <a:off x="4362140" y="834158"/>
            <a:ext cx="3887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dirty="0">
                <a:solidFill>
                  <a:srgbClr val="47474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Visible Infrared Imaging Radiometer Suite (VIIRS) 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09D61-9D9D-7ACF-E089-F8C5CA571FEE}"/>
              </a:ext>
            </a:extLst>
          </p:cNvPr>
          <p:cNvSpPr txBox="1"/>
          <p:nvPr/>
        </p:nvSpPr>
        <p:spPr>
          <a:xfrm>
            <a:off x="7625894" y="851354"/>
            <a:ext cx="4846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47474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Ozone Mapping and Profiler Suite (</a:t>
            </a:r>
            <a:r>
              <a:rPr lang="en-US" sz="2400" b="1" i="0" u="none" strike="noStrike" dirty="0">
                <a:solidFill>
                  <a:srgbClr val="76767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OMPS</a:t>
            </a:r>
            <a:r>
              <a:rPr lang="en-US" sz="2400" b="1" i="0" u="none" strike="noStrike" dirty="0">
                <a:solidFill>
                  <a:srgbClr val="47474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C61F0-6E0A-AF44-3BB1-1648A09E6294}"/>
              </a:ext>
            </a:extLst>
          </p:cNvPr>
          <p:cNvSpPr txBox="1"/>
          <p:nvPr/>
        </p:nvSpPr>
        <p:spPr>
          <a:xfrm>
            <a:off x="1154243" y="5276538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CO, CO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O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CH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92890-7D5F-6D84-0B43-C71FA923F3E9}"/>
              </a:ext>
            </a:extLst>
          </p:cNvPr>
          <p:cNvSpPr txBox="1"/>
          <p:nvPr/>
        </p:nvSpPr>
        <p:spPr>
          <a:xfrm>
            <a:off x="4586279" y="5150081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Aerosols, Smoke, Dust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52461-88AC-A2E7-F5A5-F49586D3EBB8}"/>
              </a:ext>
            </a:extLst>
          </p:cNvPr>
          <p:cNvSpPr txBox="1"/>
          <p:nvPr/>
        </p:nvSpPr>
        <p:spPr>
          <a:xfrm>
            <a:off x="8439462" y="5150080"/>
            <a:ext cx="367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SO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NO</a:t>
            </a:r>
            <a:r>
              <a:rPr lang="en-US" sz="2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Aerosol Index</a:t>
            </a:r>
          </a:p>
        </p:txBody>
      </p:sp>
    </p:spTree>
    <p:extLst>
      <p:ext uri="{BB962C8B-B14F-4D97-AF65-F5344CB8AC3E}">
        <p14:creationId xmlns:p14="http://schemas.microsoft.com/office/powerpoint/2010/main" val="789154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4B388-8D6E-0E68-3B58-3F78210E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NOAA 21 VIIRS August 29,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51AC3-562B-8FE7-D82A-A563E454F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77241"/>
            <a:ext cx="10185021" cy="6080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66CE64-820A-8504-C6D1-980C6CC998EC}"/>
              </a:ext>
            </a:extLst>
          </p:cNvPr>
          <p:cNvSpPr txBox="1"/>
          <p:nvPr/>
        </p:nvSpPr>
        <p:spPr>
          <a:xfrm>
            <a:off x="6993467" y="5621867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Idalia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0B318-3399-47FF-A9D0-0EB725C818B7}"/>
              </a:ext>
            </a:extLst>
          </p:cNvPr>
          <p:cNvSpPr txBox="1"/>
          <p:nvPr/>
        </p:nvSpPr>
        <p:spPr>
          <a:xfrm>
            <a:off x="8466666" y="4758267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Franklin</a:t>
            </a:r>
          </a:p>
        </p:txBody>
      </p:sp>
    </p:spTree>
    <p:extLst>
      <p:ext uri="{BB962C8B-B14F-4D97-AF65-F5344CB8AC3E}">
        <p14:creationId xmlns:p14="http://schemas.microsoft.com/office/powerpoint/2010/main" val="239156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54487-C17D-6888-F710-A08003FD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Fires Monitored by VIIRS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62FF9-4468-898B-3B8C-9A89E0AE3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8" y="800352"/>
            <a:ext cx="5749230" cy="5545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EC6CA-09FE-0234-E834-0381CF6F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02" y="777241"/>
            <a:ext cx="5435627" cy="3697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EA785-CB09-EC71-BCD1-F0302AF0682F}"/>
              </a:ext>
            </a:extLst>
          </p:cNvPr>
          <p:cNvSpPr txBox="1"/>
          <p:nvPr/>
        </p:nvSpPr>
        <p:spPr>
          <a:xfrm>
            <a:off x="5871788" y="3843910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NOAA21 VIIRS </a:t>
            </a:r>
          </a:p>
          <a:p>
            <a:r>
              <a:rPr lang="en-US" dirty="0">
                <a:solidFill>
                  <a:schemeClr val="bg1"/>
                </a:solidFill>
              </a:rPr>
              <a:t>June 26,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3B41C-2B17-C595-C9FA-AA98B4AB39E3}"/>
              </a:ext>
            </a:extLst>
          </p:cNvPr>
          <p:cNvSpPr txBox="1"/>
          <p:nvPr/>
        </p:nvSpPr>
        <p:spPr>
          <a:xfrm>
            <a:off x="8385815" y="2598591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PORTUGAL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9F7BF-204D-1CE6-78B0-F94D9E6B575C}"/>
              </a:ext>
            </a:extLst>
          </p:cNvPr>
          <p:cNvSpPr txBox="1"/>
          <p:nvPr/>
        </p:nvSpPr>
        <p:spPr>
          <a:xfrm>
            <a:off x="9416866" y="3028889"/>
            <a:ext cx="61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SPAIN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3AC66-92AB-EBA8-6C7D-D1BE38F46C49}"/>
              </a:ext>
            </a:extLst>
          </p:cNvPr>
          <p:cNvSpPr txBox="1"/>
          <p:nvPr/>
        </p:nvSpPr>
        <p:spPr>
          <a:xfrm>
            <a:off x="4138042" y="5749871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Ravan</a:t>
            </a:r>
            <a:r>
              <a:rPr lang="en-US" sz="1200" i="1" dirty="0"/>
              <a:t> Ahmadov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DF820BC-8521-BC8B-E49A-065D6E30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30" y="4142518"/>
            <a:ext cx="3435816" cy="26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8DFDD6-C474-4D89-BAE8-96F2EB1C6B59}"/>
              </a:ext>
            </a:extLst>
          </p:cNvPr>
          <p:cNvSpPr txBox="1"/>
          <p:nvPr/>
        </p:nvSpPr>
        <p:spPr>
          <a:xfrm>
            <a:off x="9912159" y="6497090"/>
            <a:ext cx="949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NASA GEOS-FP</a:t>
            </a:r>
          </a:p>
        </p:txBody>
      </p:sp>
    </p:spTree>
    <p:extLst>
      <p:ext uri="{BB962C8B-B14F-4D97-AF65-F5344CB8AC3E}">
        <p14:creationId xmlns:p14="http://schemas.microsoft.com/office/powerpoint/2010/main" val="140488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F46EB-1327-6934-3946-2DEED275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Monoxide From Canadian Fires Observed by </a:t>
            </a:r>
            <a:r>
              <a:rPr lang="en-US" dirty="0" err="1"/>
              <a:t>CrIS</a:t>
            </a:r>
            <a:r>
              <a:rPr lang="en-US" dirty="0"/>
              <a:t> June 26,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F97E4-9B6A-26E7-E1D6-DCF645F08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0" b="35289"/>
          <a:stretch/>
        </p:blipFill>
        <p:spPr>
          <a:xfrm>
            <a:off x="1242116" y="777240"/>
            <a:ext cx="8740084" cy="2985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4D53E9-1746-9BB6-FFA0-193D7C295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30" b="35289"/>
          <a:stretch/>
        </p:blipFill>
        <p:spPr>
          <a:xfrm>
            <a:off x="1242116" y="3847211"/>
            <a:ext cx="8813036" cy="3010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FD426-4429-1F64-2916-57F9B1D68F61}"/>
              </a:ext>
            </a:extLst>
          </p:cNvPr>
          <p:cNvSpPr txBox="1"/>
          <p:nvPr/>
        </p:nvSpPr>
        <p:spPr>
          <a:xfrm>
            <a:off x="4455807" y="861345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VIIRS Active Fires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647FF-DB92-93CC-9893-602D8E943893}"/>
              </a:ext>
            </a:extLst>
          </p:cNvPr>
          <p:cNvSpPr txBox="1"/>
          <p:nvPr/>
        </p:nvSpPr>
        <p:spPr>
          <a:xfrm>
            <a:off x="4590622" y="3847211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FF00FF"/>
                </a:highlight>
              </a:rPr>
              <a:t>CrIS</a:t>
            </a:r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 CO</a:t>
            </a:r>
          </a:p>
        </p:txBody>
      </p:sp>
    </p:spTree>
    <p:extLst>
      <p:ext uri="{BB962C8B-B14F-4D97-AF65-F5344CB8AC3E}">
        <p14:creationId xmlns:p14="http://schemas.microsoft.com/office/powerpoint/2010/main" val="315005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400" dirty="0"/>
              <a:t>VIIRS PM2.5 Retrievals</a:t>
            </a:r>
            <a:endParaRPr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034F8-24FF-421D-984A-A6FABADD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423" y="1446821"/>
            <a:ext cx="10125447" cy="4998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0D63C4-303C-8A0E-C549-557E382650FD}"/>
              </a:ext>
            </a:extLst>
          </p:cNvPr>
          <p:cNvSpPr txBox="1"/>
          <p:nvPr/>
        </p:nvSpPr>
        <p:spPr>
          <a:xfrm>
            <a:off x="4901785" y="2276431"/>
            <a:ext cx="61159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DD6"/>
                </a:solidFill>
              </a:rPr>
              <a:t>SNPP VIIRS PM2.5 data shows that there is an increasing trend in smoke related exceedances of EPA National Ambient Air Quality Standard in the United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39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53884</TotalTime>
  <Words>896</Words>
  <Application>Microsoft Macintosh PowerPoint</Application>
  <PresentationFormat>Widescreen</PresentationFormat>
  <Paragraphs>158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Roboto</vt:lpstr>
      <vt:lpstr>Office Theme</vt:lpstr>
      <vt:lpstr>Alternate Interior </vt:lpstr>
      <vt:lpstr>PowerPoint Presentation</vt:lpstr>
      <vt:lpstr>Outline</vt:lpstr>
      <vt:lpstr>SNPP, NOAA20, NOAA21</vt:lpstr>
      <vt:lpstr>NOAA LEO Satellite Programs</vt:lpstr>
      <vt:lpstr>JPSS Sensors for Atmospheric Composition</vt:lpstr>
      <vt:lpstr>NOAA 21 VIIRS August 29, 2023</vt:lpstr>
      <vt:lpstr>Canadian Fires Monitored by VIIRS</vt:lpstr>
      <vt:lpstr>Carbon Monoxide From Canadian Fires Observed by CrIS June 26, 2023</vt:lpstr>
      <vt:lpstr>VIIRS PM2.5 Retrievals</vt:lpstr>
      <vt:lpstr>Texas Dust Storm, March 14, 2024</vt:lpstr>
      <vt:lpstr>PowerPoint Presentation</vt:lpstr>
      <vt:lpstr>Intense Canadian Wildfires in the Summer of 2023</vt:lpstr>
      <vt:lpstr>OMPS NO2 Measurements</vt:lpstr>
      <vt:lpstr>Large Multi-Agency Airborne Field Campaigns in Summer of 2023</vt:lpstr>
      <vt:lpstr>NOAA Developing Unified Forecasting System with Chemistry (UFS-Chem) Model</vt:lpstr>
      <vt:lpstr>Strong Agreement of UFS-Chem with SNPP/OMPS NO2 over Global Megacities</vt:lpstr>
      <vt:lpstr>Strong Agreement of UFS-Chem with SNPP/OMPS HCHO over Biogenic Regions</vt:lpstr>
      <vt:lpstr>CrIS Follow-on IR Sounder Notional Requirements for NEON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KALLURI, SATYANARAYANA (GSFC-470.0)[NOAA-JPSS]</cp:lastModifiedBy>
  <cp:revision>148</cp:revision>
  <dcterms:modified xsi:type="dcterms:W3CDTF">2025-06-02T20:10:29Z</dcterms:modified>
</cp:coreProperties>
</file>