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  <p:sldMasterId id="2147483680" r:id="rId2"/>
  </p:sldMasterIdLst>
  <p:notesMasterIdLst>
    <p:notesMasterId r:id="rId14"/>
  </p:notesMasterIdLst>
  <p:sldIdLst>
    <p:sldId id="256" r:id="rId3"/>
    <p:sldId id="260" r:id="rId4"/>
    <p:sldId id="289" r:id="rId5"/>
    <p:sldId id="286" r:id="rId6"/>
    <p:sldId id="287" r:id="rId7"/>
    <p:sldId id="288" r:id="rId8"/>
    <p:sldId id="295" r:id="rId9"/>
    <p:sldId id="298" r:id="rId10"/>
    <p:sldId id="266" r:id="rId11"/>
    <p:sldId id="296" r:id="rId12"/>
    <p:sldId id="297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Franklin Gothic Heavy" panose="020B0903020102020204" pitchFamily="34" charset="0"/>
      <p:regular r:id="rId19"/>
      <p:italic r:id="rId20"/>
    </p:embeddedFont>
    <p:embeddedFont>
      <p:font typeface="Franklin Gothic Medium" panose="020B0603020102020204" pitchFamily="34" charset="0"/>
      <p:regular r:id="rId21"/>
      <p:italic r:id="rId22"/>
    </p:embeddedFont>
    <p:embeddedFont>
      <p:font typeface="Tahoma" panose="020B0604030504040204" pitchFamily="34" charset="0"/>
      <p:regular r:id="rId23"/>
      <p:bold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2F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3C03E48-C5EB-4EB0-901D-01BC1554D1E8}">
  <a:tblStyle styleId="{63C03E48-C5EB-4EB0-901D-01BC1554D1E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1BF62D1-E864-4354-9139-F6B5792BCF6A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108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6" name="Google Shape;206;p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/>
        </p:nvSpPr>
        <p:spPr>
          <a:xfrm>
            <a:off x="285750" y="5889724"/>
            <a:ext cx="42291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Center for Satellite Applications and Research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rgbClr val="002F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4085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rgbClr val="002F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2930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3077428" y="1652985"/>
            <a:ext cx="9114571" cy="3578087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864"/>
            <a:ext cx="5681471" cy="6863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94571" y="2949241"/>
            <a:ext cx="2064886" cy="206488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 txBox="1"/>
          <p:nvPr/>
        </p:nvSpPr>
        <p:spPr>
          <a:xfrm>
            <a:off x="407916" y="4795552"/>
            <a:ext cx="4174358" cy="1039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NOAA </a:t>
            </a:r>
            <a:b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 Satellite and Information Service</a:t>
            </a:r>
            <a:endParaRPr/>
          </a:p>
        </p:txBody>
      </p:sp>
      <p:pic>
        <p:nvPicPr>
          <p:cNvPr id="10" name="Google Shape;1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7978" y="-6531"/>
            <a:ext cx="2554425" cy="232260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420050"/>
            <a:ext cx="116586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838200" y="369915"/>
            <a:ext cx="10430132" cy="513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 useBgFill="1"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838200" y="1016035"/>
            <a:ext cx="10515600" cy="5160928"/>
          </a:xfrm>
          <a:prstGeom prst="rect">
            <a:avLst/>
          </a:prstGeom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" name="Google Shape;17;p3"/>
          <p:cNvSpPr txBox="1"/>
          <p:nvPr/>
        </p:nvSpPr>
        <p:spPr>
          <a:xfrm>
            <a:off x="11361819" y="6443000"/>
            <a:ext cx="830181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400" b="1" i="0" u="none" strike="noStrike" cap="none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" name="Google Shape;18;p3"/>
          <p:cNvGrpSpPr/>
          <p:nvPr/>
        </p:nvGrpSpPr>
        <p:grpSpPr>
          <a:xfrm>
            <a:off x="108830" y="6112041"/>
            <a:ext cx="667507" cy="667507"/>
            <a:chOff x="310960" y="5520595"/>
            <a:chExt cx="1239704" cy="1239704"/>
          </a:xfrm>
        </p:grpSpPr>
        <p:sp>
          <p:nvSpPr>
            <p:cNvPr id="19" name="Google Shape;19;p3"/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" name="Google Shape;20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" name="Google Shape;21;p3"/>
          <p:cNvSpPr txBox="1"/>
          <p:nvPr/>
        </p:nvSpPr>
        <p:spPr>
          <a:xfrm>
            <a:off x="923667" y="6485276"/>
            <a:ext cx="766306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NOAA National Environmental Satellite, Data, and Information Service</a:t>
            </a:r>
            <a:endParaRPr/>
          </a:p>
        </p:txBody>
      </p:sp>
      <p:sp>
        <p:nvSpPr>
          <p:cNvPr id="22" name="Google Shape;22;p3"/>
          <p:cNvSpPr txBox="1"/>
          <p:nvPr/>
        </p:nvSpPr>
        <p:spPr>
          <a:xfrm>
            <a:off x="6645499" y="6492875"/>
            <a:ext cx="471632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r>
              <a:rPr lang="en-US" baseline="0" dirty="0">
                <a:solidFill>
                  <a:schemeClr val="bg1"/>
                </a:solidFill>
              </a:rPr>
              <a:t>TEMPO/GEMS Joint Science Team Workshop 2024</a:t>
            </a:r>
            <a:endParaRPr baseline="0" dirty="0">
              <a:solidFill>
                <a:schemeClr val="bg1"/>
              </a:solidFill>
            </a:endParaRPr>
          </a:p>
        </p:txBody>
      </p:sp>
      <p:sp>
        <p:nvSpPr>
          <p:cNvPr id="27" name="Google Shape;885;p59">
            <a:extLst>
              <a:ext uri="{FF2B5EF4-FFF2-40B4-BE49-F238E27FC236}">
                <a16:creationId xmlns:a16="http://schemas.microsoft.com/office/drawing/2014/main" id="{9541F29F-038A-4171-90A0-E9F1ED3CEE37}"/>
              </a:ext>
            </a:extLst>
          </p:cNvPr>
          <p:cNvSpPr/>
          <p:nvPr userDrawn="1"/>
        </p:nvSpPr>
        <p:spPr>
          <a:xfrm>
            <a:off x="0" y="0"/>
            <a:ext cx="12192000" cy="32004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Franklin Gothic Heavy" panose="020B0903020102020204" pitchFamily="34" charset="0"/>
          <a:ea typeface="Franklin Gothic Heavy" panose="020B09030201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6"/>
          <p:cNvSpPr txBox="1"/>
          <p:nvPr/>
        </p:nvSpPr>
        <p:spPr>
          <a:xfrm>
            <a:off x="5024318" y="1695666"/>
            <a:ext cx="7153209" cy="2662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rgbClr val="2F5496"/>
              </a:buClr>
              <a:buSzPts val="5000"/>
            </a:pPr>
            <a:r>
              <a:rPr lang="en-US" sz="4400" dirty="0">
                <a:solidFill>
                  <a:srgbClr val="010078"/>
                </a:solidFill>
                <a:latin typeface="Franklin Gothic Heavy" panose="020B0903020102020204" pitchFamily="34" charset="0"/>
                <a:ea typeface="Calibri"/>
                <a:cs typeface="Calibri"/>
                <a:sym typeface="Calibri"/>
              </a:rPr>
              <a:t>TEMPO Aerosol Algorithm and Products Update</a:t>
            </a:r>
          </a:p>
        </p:txBody>
      </p:sp>
      <p:sp>
        <p:nvSpPr>
          <p:cNvPr id="209" name="Google Shape;209;p36"/>
          <p:cNvSpPr/>
          <p:nvPr/>
        </p:nvSpPr>
        <p:spPr>
          <a:xfrm>
            <a:off x="295657" y="6281945"/>
            <a:ext cx="441960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Disclaimer: The scientific results and conclusions, as well as any views or opinions expressed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herein, are those of the author(s) and do not necessarily reflect those of NOAA or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Department of Commerce.</a:t>
            </a:r>
            <a:endParaRPr dirty="0"/>
          </a:p>
        </p:txBody>
      </p:sp>
      <p:pic>
        <p:nvPicPr>
          <p:cNvPr id="210" name="Google Shape;210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3976" y="-293913"/>
            <a:ext cx="2478024" cy="1914837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6"/>
          <p:cNvSpPr/>
          <p:nvPr/>
        </p:nvSpPr>
        <p:spPr>
          <a:xfrm>
            <a:off x="5024318" y="4759523"/>
            <a:ext cx="340990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61;p10">
            <a:extLst>
              <a:ext uri="{FF2B5EF4-FFF2-40B4-BE49-F238E27FC236}">
                <a16:creationId xmlns:a16="http://schemas.microsoft.com/office/drawing/2014/main" id="{1618C535-090D-4DA6-8B67-38BFAAED482A}"/>
              </a:ext>
            </a:extLst>
          </p:cNvPr>
          <p:cNvSpPr txBox="1"/>
          <p:nvPr/>
        </p:nvSpPr>
        <p:spPr>
          <a:xfrm>
            <a:off x="5100770" y="3597591"/>
            <a:ext cx="6691180" cy="154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2400"/>
            </a:pPr>
            <a:r>
              <a:rPr lang="en-US" sz="2400" dirty="0">
                <a:solidFill>
                  <a:srgbClr val="0100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Shobha Kondragunta</a:t>
            </a:r>
            <a:r>
              <a:rPr lang="en-US" sz="2400" baseline="30000" dirty="0">
                <a:solidFill>
                  <a:srgbClr val="0100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1</a:t>
            </a:r>
            <a:r>
              <a:rPr lang="en-US" sz="2400" dirty="0">
                <a:solidFill>
                  <a:srgbClr val="0100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, Hai Zhang</a:t>
            </a:r>
            <a:r>
              <a:rPr lang="en-US" sz="2400" baseline="30000" dirty="0">
                <a:solidFill>
                  <a:srgbClr val="0100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2</a:t>
            </a:r>
            <a:r>
              <a:rPr lang="en-US" sz="2400" dirty="0">
                <a:solidFill>
                  <a:srgbClr val="0100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, </a:t>
            </a:r>
            <a:r>
              <a:rPr lang="en-US" sz="2400" dirty="0" err="1">
                <a:solidFill>
                  <a:srgbClr val="0100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Pubu</a:t>
            </a:r>
            <a:r>
              <a:rPr lang="en-US" sz="2400" dirty="0">
                <a:solidFill>
                  <a:srgbClr val="0100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Ciren</a:t>
            </a:r>
            <a:r>
              <a:rPr lang="en-US" sz="2400" baseline="30000" dirty="0">
                <a:solidFill>
                  <a:srgbClr val="0100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2</a:t>
            </a:r>
            <a:r>
              <a:rPr lang="en-US" sz="2400" dirty="0">
                <a:solidFill>
                  <a:srgbClr val="0100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, Amy Huff</a:t>
            </a:r>
            <a:r>
              <a:rPr lang="en-US" sz="2400" baseline="30000" dirty="0">
                <a:solidFill>
                  <a:srgbClr val="0100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2</a:t>
            </a:r>
          </a:p>
          <a:p>
            <a:pPr lvl="0">
              <a:buSzPts val="2400"/>
            </a:pPr>
            <a:endParaRPr lang="en-US" sz="2400" baseline="30000" dirty="0">
              <a:solidFill>
                <a:srgbClr val="01007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lvl="0">
              <a:buSzPts val="2400"/>
            </a:pPr>
            <a:r>
              <a:rPr lang="en-US" sz="1800" baseline="30000" dirty="0">
                <a:solidFill>
                  <a:srgbClr val="0100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1</a:t>
            </a:r>
            <a:r>
              <a:rPr lang="en-US" sz="1800" dirty="0">
                <a:solidFill>
                  <a:srgbClr val="0100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NOAA | </a:t>
            </a:r>
            <a:r>
              <a:rPr lang="en-US" sz="1800" baseline="30000" dirty="0">
                <a:solidFill>
                  <a:srgbClr val="0100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2</a:t>
            </a:r>
            <a:r>
              <a:rPr lang="en-US" sz="1800" dirty="0">
                <a:solidFill>
                  <a:srgbClr val="0100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STC at NOAA</a:t>
            </a:r>
            <a:r>
              <a:rPr lang="en-US" sz="1800" baseline="30000" dirty="0">
                <a:solidFill>
                  <a:srgbClr val="0100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endParaRPr lang="en-US" sz="1800" dirty="0">
              <a:solidFill>
                <a:srgbClr val="01007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lvl="0">
              <a:buSzPts val="2400"/>
            </a:pPr>
            <a:endParaRPr lang="en-US" sz="1800" baseline="30000" dirty="0">
              <a:solidFill>
                <a:srgbClr val="01007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CF6777-D549-46A3-97D7-A72F97FA62B7}"/>
              </a:ext>
            </a:extLst>
          </p:cNvPr>
          <p:cNvSpPr txBox="1"/>
          <p:nvPr/>
        </p:nvSpPr>
        <p:spPr>
          <a:xfrm>
            <a:off x="5472374" y="6423665"/>
            <a:ext cx="6824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Disclaimer</a:t>
            </a:r>
            <a:r>
              <a:rPr lang="zh-CN" altLang="en-US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：</a:t>
            </a:r>
            <a:r>
              <a:rPr lang="en-US" altLang="zh-CN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TEMPO L1B data courtesy of NASA.</a:t>
            </a:r>
            <a:r>
              <a:rPr lang="zh-CN" altLang="en-US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54E0B-A706-4A44-8D3A-7A964109D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05635" y="114054"/>
            <a:ext cx="5978236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Algorithm Updates (2)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9E7621-F8EE-47B0-B900-7CFD434F58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194" y="718063"/>
            <a:ext cx="3460550" cy="28254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6AD43D-5291-4C0B-B3E1-8E33CDDDF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194" y="3544515"/>
            <a:ext cx="3460550" cy="28254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29D9DE-5E5E-4A67-955C-2D1A2894ADD2}"/>
              </a:ext>
            </a:extLst>
          </p:cNvPr>
          <p:cNvSpPr txBox="1"/>
          <p:nvPr/>
        </p:nvSpPr>
        <p:spPr>
          <a:xfrm>
            <a:off x="8712194" y="923636"/>
            <a:ext cx="847442" cy="3144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Original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36383E-AC35-4DD2-801A-BE30D41D7858}"/>
              </a:ext>
            </a:extLst>
          </p:cNvPr>
          <p:cNvSpPr txBox="1"/>
          <p:nvPr/>
        </p:nvSpPr>
        <p:spPr>
          <a:xfrm>
            <a:off x="8712193" y="3732957"/>
            <a:ext cx="84744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Filtered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C95CEB5-CA66-46B4-BFA1-01F387EB9A1E}"/>
              </a:ext>
            </a:extLst>
          </p:cNvPr>
          <p:cNvSpPr txBox="1">
            <a:spLocks/>
          </p:cNvSpPr>
          <p:nvPr/>
        </p:nvSpPr>
        <p:spPr>
          <a:xfrm>
            <a:off x="407184" y="1439617"/>
            <a:ext cx="4757928" cy="4994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Clr>
                <a:schemeClr val="bg1"/>
              </a:buClr>
              <a:buNone/>
            </a:pPr>
            <a:r>
              <a:rPr lang="en-US" b="1" dirty="0">
                <a:solidFill>
                  <a:schemeClr val="bg1"/>
                </a:solidFill>
              </a:rPr>
              <a:t>A ML Data Screening Tool</a:t>
            </a:r>
          </a:p>
          <a:p>
            <a:pPr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Use </a:t>
            </a:r>
            <a:r>
              <a:rPr lang="en-US" dirty="0" err="1">
                <a:solidFill>
                  <a:schemeClr val="bg1"/>
                </a:solidFill>
              </a:rPr>
              <a:t>LightGBM</a:t>
            </a:r>
            <a:r>
              <a:rPr lang="en-US" dirty="0">
                <a:solidFill>
                  <a:schemeClr val="bg1"/>
                </a:solidFill>
              </a:rPr>
              <a:t>: a decision tree based machine learning algorithm</a:t>
            </a:r>
          </a:p>
          <a:p>
            <a:r>
              <a:rPr lang="en-US" dirty="0">
                <a:solidFill>
                  <a:schemeClr val="bg1"/>
                </a:solidFill>
              </a:rPr>
              <a:t>Input data:</a:t>
            </a:r>
          </a:p>
          <a:p>
            <a:pPr lvl="1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TEMPO matchup data between AOD retrievals and AERONET AOD over land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August 2023-July 2024</a:t>
            </a:r>
          </a:p>
          <a:p>
            <a:pPr lvl="1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TOA reflectance at 416,440,494,670,688 nm.  </a:t>
            </a:r>
          </a:p>
          <a:p>
            <a:pPr lvl="1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Surface reflectance from the DLER database</a:t>
            </a:r>
          </a:p>
          <a:p>
            <a:pPr lvl="1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Geometry: </a:t>
            </a:r>
            <a:r>
              <a:rPr lang="en-US" dirty="0" err="1">
                <a:solidFill>
                  <a:schemeClr val="bg1"/>
                </a:solidFill>
              </a:rPr>
              <a:t>sza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vza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azi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Categorize the data into resulting categories based on the difference between retrieved and AERONET AOD using JPSS AOD requirements over land</a:t>
            </a:r>
          </a:p>
          <a:p>
            <a:pPr lvl="1"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 Precision:</a:t>
            </a:r>
            <a:r>
              <a:rPr lang="fr-FR" dirty="0">
                <a:solidFill>
                  <a:schemeClr val="bg1"/>
                </a:solidFill>
              </a:rPr>
              <a:t> 0.15 (Tau &lt; 0.1);        0.25 (0.1 ≤ Tau ≤ 0.8);        0.45 (Tau &gt; 0.8) </a:t>
            </a:r>
          </a:p>
          <a:p>
            <a:pPr lvl="1">
              <a:buClr>
                <a:schemeClr val="bg1"/>
              </a:buClr>
            </a:pP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Accuracy</a:t>
            </a:r>
            <a:r>
              <a:rPr lang="fr-FR" dirty="0">
                <a:solidFill>
                  <a:schemeClr val="bg1"/>
                </a:solidFill>
              </a:rPr>
              <a:t>: 0.06 (Tau &lt; 0.1);        0.05 (0.1 ≤ Tau ≤ 0.8);        0.20 (Tau &gt; 0.8) </a:t>
            </a:r>
          </a:p>
          <a:p>
            <a:pPr lvl="1">
              <a:buClr>
                <a:schemeClr val="bg1"/>
              </a:buClr>
            </a:pPr>
            <a:r>
              <a:rPr lang="fr-FR" dirty="0">
                <a:solidFill>
                  <a:schemeClr val="bg1"/>
                </a:solidFill>
              </a:rPr>
              <a:t>High </a:t>
            </a:r>
            <a:r>
              <a:rPr lang="fr-FR" dirty="0" err="1">
                <a:solidFill>
                  <a:schemeClr val="bg1"/>
                </a:solidFill>
              </a:rPr>
              <a:t>quality</a:t>
            </a:r>
            <a:r>
              <a:rPr lang="fr-FR" dirty="0">
                <a:solidFill>
                  <a:schemeClr val="bg1"/>
                </a:solidFill>
              </a:rPr>
              <a:t> if TEMPO AOD </a:t>
            </a:r>
            <a:r>
              <a:rPr lang="fr-FR" dirty="0" err="1">
                <a:solidFill>
                  <a:schemeClr val="bg1"/>
                </a:solidFill>
              </a:rPr>
              <a:t>is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within</a:t>
            </a:r>
            <a:r>
              <a:rPr lang="fr-FR" dirty="0">
                <a:solidFill>
                  <a:schemeClr val="bg1"/>
                </a:solidFill>
              </a:rPr>
              <a:t> AERONET AOD ± (</a:t>
            </a:r>
            <a:r>
              <a:rPr lang="fr-FR" dirty="0" err="1">
                <a:solidFill>
                  <a:schemeClr val="bg1"/>
                </a:solidFill>
              </a:rPr>
              <a:t>accuracy+precision</a:t>
            </a:r>
            <a:r>
              <a:rPr lang="fr-FR" dirty="0">
                <a:solidFill>
                  <a:schemeClr val="bg1"/>
                </a:solidFill>
              </a:rPr>
              <a:t>), </a:t>
            </a:r>
            <a:r>
              <a:rPr lang="fr-FR" dirty="0" err="1">
                <a:solidFill>
                  <a:schemeClr val="bg1"/>
                </a:solidFill>
              </a:rPr>
              <a:t>low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quality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otherwise</a:t>
            </a:r>
            <a:endParaRPr lang="fr-FR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fr-FR" dirty="0">
                <a:solidFill>
                  <a:schemeClr val="bg1"/>
                </a:solidFill>
              </a:rPr>
              <a:t>The </a:t>
            </a:r>
            <a:r>
              <a:rPr lang="fr-FR" dirty="0" err="1">
                <a:solidFill>
                  <a:schemeClr val="bg1"/>
                </a:solidFill>
              </a:rPr>
              <a:t>trained</a:t>
            </a:r>
            <a:r>
              <a:rPr lang="fr-FR" dirty="0">
                <a:solidFill>
                  <a:schemeClr val="bg1"/>
                </a:solidFill>
              </a:rPr>
              <a:t> model </a:t>
            </a:r>
            <a:r>
              <a:rPr lang="fr-FR" dirty="0" err="1">
                <a:solidFill>
                  <a:schemeClr val="bg1"/>
                </a:solidFill>
              </a:rPr>
              <a:t>is</a:t>
            </a:r>
            <a:r>
              <a:rPr lang="fr-FR" dirty="0">
                <a:solidFill>
                  <a:schemeClr val="bg1"/>
                </a:solidFill>
              </a:rPr>
              <a:t> able to </a:t>
            </a:r>
            <a:r>
              <a:rPr lang="fr-FR" dirty="0" err="1">
                <a:solidFill>
                  <a:schemeClr val="bg1"/>
                </a:solidFill>
              </a:rPr>
              <a:t>predict</a:t>
            </a:r>
            <a:r>
              <a:rPr lang="fr-FR" dirty="0">
                <a:solidFill>
                  <a:schemeClr val="bg1"/>
                </a:solidFill>
              </a:rPr>
              <a:t> the data </a:t>
            </a:r>
            <a:r>
              <a:rPr lang="fr-FR" dirty="0" err="1">
                <a:solidFill>
                  <a:schemeClr val="bg1"/>
                </a:solidFill>
              </a:rPr>
              <a:t>category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with</a:t>
            </a:r>
            <a:r>
              <a:rPr lang="fr-FR" dirty="0">
                <a:solidFill>
                  <a:schemeClr val="bg1"/>
                </a:solidFill>
              </a:rPr>
              <a:t> the input data </a:t>
            </a:r>
            <a:r>
              <a:rPr lang="fr-FR" dirty="0" err="1">
                <a:solidFill>
                  <a:schemeClr val="bg1"/>
                </a:solidFill>
              </a:rPr>
              <a:t>without</a:t>
            </a:r>
            <a:r>
              <a:rPr lang="fr-FR" dirty="0">
                <a:solidFill>
                  <a:schemeClr val="bg1"/>
                </a:solidFill>
              </a:rPr>
              <a:t> AERONET AOD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83BB2B-5ECD-4D19-AF99-831AAA48A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507989"/>
            <a:ext cx="2298989" cy="228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C8D3C-75B2-49D9-9391-359AAD80E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93989"/>
            <a:ext cx="2298988" cy="228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E53D19-D8A0-4B96-B629-4EC9240E0B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92000"/>
            <a:ext cx="2298989" cy="2286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5E5476-1019-4E7C-B42B-A570ED98DA39}"/>
              </a:ext>
            </a:extLst>
          </p:cNvPr>
          <p:cNvSpPr txBox="1"/>
          <p:nvPr/>
        </p:nvSpPr>
        <p:spPr>
          <a:xfrm rot="16200000">
            <a:off x="5458315" y="1439617"/>
            <a:ext cx="847442" cy="3144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Original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24E7F8-007A-40A2-8535-EAD24EA804F3}"/>
              </a:ext>
            </a:extLst>
          </p:cNvPr>
          <p:cNvSpPr txBox="1"/>
          <p:nvPr/>
        </p:nvSpPr>
        <p:spPr>
          <a:xfrm rot="16200000">
            <a:off x="5454969" y="3503833"/>
            <a:ext cx="84744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Filtered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6D28CB-004C-4E35-8215-9F95A4DC88FA}"/>
              </a:ext>
            </a:extLst>
          </p:cNvPr>
          <p:cNvSpPr txBox="1"/>
          <p:nvPr/>
        </p:nvSpPr>
        <p:spPr>
          <a:xfrm rot="16200000">
            <a:off x="5178375" y="5494768"/>
            <a:ext cx="140063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Removed Data</a:t>
            </a:r>
          </a:p>
        </p:txBody>
      </p:sp>
    </p:spTree>
    <p:extLst>
      <p:ext uri="{BB962C8B-B14F-4D97-AF65-F5344CB8AC3E}">
        <p14:creationId xmlns:p14="http://schemas.microsoft.com/office/powerpoint/2010/main" val="4271083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BC7C8E9-7267-48FC-8BA6-D81E4E6E16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37" r="40251" b="56108"/>
          <a:stretch/>
        </p:blipFill>
        <p:spPr>
          <a:xfrm>
            <a:off x="171450" y="1752599"/>
            <a:ext cx="11498897" cy="42767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4A2238D-B590-45E1-B687-55F86C2966D3}"/>
              </a:ext>
            </a:extLst>
          </p:cNvPr>
          <p:cNvSpPr txBox="1"/>
          <p:nvPr/>
        </p:nvSpPr>
        <p:spPr>
          <a:xfrm>
            <a:off x="781050" y="6029325"/>
            <a:ext cx="6848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</a:rPr>
              <a:t>Access TEMPO aerosol products via NOAA anonymous FTP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A3C06-3BAC-45DC-9ED8-11416B198E88}"/>
              </a:ext>
            </a:extLst>
          </p:cNvPr>
          <p:cNvSpPr txBox="1"/>
          <p:nvPr/>
        </p:nvSpPr>
        <p:spPr>
          <a:xfrm>
            <a:off x="276225" y="590550"/>
            <a:ext cx="113941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Status: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Products are being evaluated.  Thorough validation of one year’s worth of data is needed to clear “provisional/validated” maturity level review at NOAA.  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Seeking researchers outside of NOAA to access and conduct their own validation work and provide feedback to NOAA</a:t>
            </a:r>
          </a:p>
        </p:txBody>
      </p:sp>
    </p:spTree>
    <p:extLst>
      <p:ext uri="{BB962C8B-B14F-4D97-AF65-F5344CB8AC3E}">
        <p14:creationId xmlns:p14="http://schemas.microsoft.com/office/powerpoint/2010/main" val="304242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3618D-F3AF-4433-879C-FF00BCFEE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1440"/>
            <a:ext cx="10515600" cy="1325563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Aerosol Retrieval Algorithm Development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EE4D44-4733-4598-95DA-1BCFE53BD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372" y="1803853"/>
            <a:ext cx="4659086" cy="2779032"/>
          </a:xfrm>
        </p:spPr>
        <p:txBody>
          <a:bodyPr/>
          <a:lstStyle/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Aerosol </a:t>
            </a:r>
            <a:r>
              <a:rPr lang="en-US" sz="2400" b="1" dirty="0">
                <a:solidFill>
                  <a:srgbClr val="00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Optical</a:t>
            </a:r>
            <a:r>
              <a:rPr lang="en-US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Depth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Aerosol Layer Height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Aerosol Detection (smoke and dust)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Surface PM2,5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UV Aerosol Index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True color RGB</a:t>
            </a:r>
          </a:p>
        </p:txBody>
      </p:sp>
      <p:pic>
        <p:nvPicPr>
          <p:cNvPr id="8" name="Google Shape;14;p3">
            <a:extLst>
              <a:ext uri="{FF2B5EF4-FFF2-40B4-BE49-F238E27FC236}">
                <a16:creationId xmlns:a16="http://schemas.microsoft.com/office/drawing/2014/main" id="{5D6BC15E-3AC8-4D6F-839D-0FAFB0FAE3A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420050"/>
            <a:ext cx="11658600" cy="45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oogle Shape;18;p3">
            <a:extLst>
              <a:ext uri="{FF2B5EF4-FFF2-40B4-BE49-F238E27FC236}">
                <a16:creationId xmlns:a16="http://schemas.microsoft.com/office/drawing/2014/main" id="{8B19E6FA-884E-4C04-8AEA-BB3DF5A2ECD2}"/>
              </a:ext>
            </a:extLst>
          </p:cNvPr>
          <p:cNvGrpSpPr/>
          <p:nvPr/>
        </p:nvGrpSpPr>
        <p:grpSpPr>
          <a:xfrm>
            <a:off x="108830" y="6112041"/>
            <a:ext cx="667507" cy="667507"/>
            <a:chOff x="310960" y="5520595"/>
            <a:chExt cx="1239704" cy="1239704"/>
          </a:xfrm>
        </p:grpSpPr>
        <p:sp>
          <p:nvSpPr>
            <p:cNvPr id="10" name="Google Shape;19;p3">
              <a:extLst>
                <a:ext uri="{FF2B5EF4-FFF2-40B4-BE49-F238E27FC236}">
                  <a16:creationId xmlns:a16="http://schemas.microsoft.com/office/drawing/2014/main" id="{47185C60-1A41-4E7C-906B-58C9F669436B}"/>
                </a:ext>
              </a:extLst>
            </p:cNvPr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" name="Google Shape;20;p3">
              <a:extLst>
                <a:ext uri="{FF2B5EF4-FFF2-40B4-BE49-F238E27FC236}">
                  <a16:creationId xmlns:a16="http://schemas.microsoft.com/office/drawing/2014/main" id="{303AFAD9-0403-449C-9880-0E241BA7333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Google Shape;885;p59">
            <a:extLst>
              <a:ext uri="{FF2B5EF4-FFF2-40B4-BE49-F238E27FC236}">
                <a16:creationId xmlns:a16="http://schemas.microsoft.com/office/drawing/2014/main" id="{0C049501-CA42-493D-835C-29D75B43288F}"/>
              </a:ext>
            </a:extLst>
          </p:cNvPr>
          <p:cNvSpPr/>
          <p:nvPr/>
        </p:nvSpPr>
        <p:spPr>
          <a:xfrm>
            <a:off x="0" y="0"/>
            <a:ext cx="12192000" cy="32004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174;p6">
            <a:extLst>
              <a:ext uri="{FF2B5EF4-FFF2-40B4-BE49-F238E27FC236}">
                <a16:creationId xmlns:a16="http://schemas.microsoft.com/office/drawing/2014/main" id="{2537D1D6-1406-4394-99D0-787D1278C01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27213" y="1234123"/>
            <a:ext cx="6045687" cy="45271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8868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3618D-F3AF-4433-879C-FF00BCFEE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1440"/>
            <a:ext cx="10515600" cy="1325563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Aerosol Retrieval Algorithm Development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EE4D44-4733-4598-95DA-1BCFE53BD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372" y="1803853"/>
            <a:ext cx="4659086" cy="2779032"/>
          </a:xfrm>
        </p:spPr>
        <p:txBody>
          <a:bodyPr/>
          <a:lstStyle/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Aerosol Optical Depth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Aerosol Layer Height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Aerosol Detection (smoke and dust)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Surface PM2,5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UV Aerosol Index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True color RGB</a:t>
            </a:r>
          </a:p>
          <a:p>
            <a:pPr marL="114300" indent="0">
              <a:buClr>
                <a:schemeClr val="bg1"/>
              </a:buClr>
              <a:buNone/>
            </a:pPr>
            <a:endParaRPr lang="en-US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Google Shape;14;p3">
            <a:extLst>
              <a:ext uri="{FF2B5EF4-FFF2-40B4-BE49-F238E27FC236}">
                <a16:creationId xmlns:a16="http://schemas.microsoft.com/office/drawing/2014/main" id="{60A0D221-E292-4037-A6EA-F1FEB9A6337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420050"/>
            <a:ext cx="11658600" cy="45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oogle Shape;18;p3">
            <a:extLst>
              <a:ext uri="{FF2B5EF4-FFF2-40B4-BE49-F238E27FC236}">
                <a16:creationId xmlns:a16="http://schemas.microsoft.com/office/drawing/2014/main" id="{81517FDC-5EFD-4E13-8674-406215B4687A}"/>
              </a:ext>
            </a:extLst>
          </p:cNvPr>
          <p:cNvGrpSpPr/>
          <p:nvPr/>
        </p:nvGrpSpPr>
        <p:grpSpPr>
          <a:xfrm>
            <a:off x="108830" y="6112041"/>
            <a:ext cx="667507" cy="667507"/>
            <a:chOff x="310960" y="5520595"/>
            <a:chExt cx="1239704" cy="1239704"/>
          </a:xfrm>
        </p:grpSpPr>
        <p:sp>
          <p:nvSpPr>
            <p:cNvPr id="10" name="Google Shape;19;p3">
              <a:extLst>
                <a:ext uri="{FF2B5EF4-FFF2-40B4-BE49-F238E27FC236}">
                  <a16:creationId xmlns:a16="http://schemas.microsoft.com/office/drawing/2014/main" id="{0378CCD6-71F8-41DB-B831-BAEE26E0FA60}"/>
                </a:ext>
              </a:extLst>
            </p:cNvPr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" name="Google Shape;20;p3">
              <a:extLst>
                <a:ext uri="{FF2B5EF4-FFF2-40B4-BE49-F238E27FC236}">
                  <a16:creationId xmlns:a16="http://schemas.microsoft.com/office/drawing/2014/main" id="{82BBAADB-0F8C-45DD-8CF8-23080B88DF1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Google Shape;885;p59">
            <a:extLst>
              <a:ext uri="{FF2B5EF4-FFF2-40B4-BE49-F238E27FC236}">
                <a16:creationId xmlns:a16="http://schemas.microsoft.com/office/drawing/2014/main" id="{0F9E024A-EE1D-446A-8759-E6012429605E}"/>
              </a:ext>
            </a:extLst>
          </p:cNvPr>
          <p:cNvSpPr/>
          <p:nvPr/>
        </p:nvSpPr>
        <p:spPr>
          <a:xfrm>
            <a:off x="0" y="0"/>
            <a:ext cx="12192000" cy="32004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173;p6">
            <a:extLst>
              <a:ext uri="{FF2B5EF4-FFF2-40B4-BE49-F238E27FC236}">
                <a16:creationId xmlns:a16="http://schemas.microsoft.com/office/drawing/2014/main" id="{DB94D1B1-970C-4ADB-B260-7070B5C7ECF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24144" y="1234440"/>
            <a:ext cx="6045687" cy="45271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8110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3618D-F3AF-4433-879C-FF00BCFEE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1440"/>
            <a:ext cx="10515600" cy="1325563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Aerosol Retrieval Algorithm Development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EE4D44-4733-4598-95DA-1BCFE53BD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372" y="1803853"/>
            <a:ext cx="4659086" cy="2779032"/>
          </a:xfrm>
        </p:spPr>
        <p:txBody>
          <a:bodyPr/>
          <a:lstStyle/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Aerosol Optical Depth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Aerosol Layer Height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Aerosol Detection (smoke and dust)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Surface PM2.5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UV Aerosol Index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True color RGB</a:t>
            </a:r>
          </a:p>
          <a:p>
            <a:pPr marL="114300" indent="0">
              <a:buClr>
                <a:schemeClr val="bg1"/>
              </a:buClr>
              <a:buNone/>
            </a:pPr>
            <a:endParaRPr lang="en-US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Google Shape;387;p9">
            <a:extLst>
              <a:ext uri="{FF2B5EF4-FFF2-40B4-BE49-F238E27FC236}">
                <a16:creationId xmlns:a16="http://schemas.microsoft.com/office/drawing/2014/main" id="{FFF504B1-5D1A-497B-AC32-FDE7419E01B3}"/>
              </a:ext>
            </a:extLst>
          </p:cNvPr>
          <p:cNvSpPr txBox="1"/>
          <p:nvPr/>
        </p:nvSpPr>
        <p:spPr>
          <a:xfrm>
            <a:off x="6793359" y="1365120"/>
            <a:ext cx="2322066" cy="307736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GOES-16 ABI + TEMPO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4;p3">
            <a:extLst>
              <a:ext uri="{FF2B5EF4-FFF2-40B4-BE49-F238E27FC236}">
                <a16:creationId xmlns:a16="http://schemas.microsoft.com/office/drawing/2014/main" id="{D34CFB39-7F5D-4213-B9D1-44F51FE99A2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420050"/>
            <a:ext cx="11658600" cy="45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oogle Shape;18;p3">
            <a:extLst>
              <a:ext uri="{FF2B5EF4-FFF2-40B4-BE49-F238E27FC236}">
                <a16:creationId xmlns:a16="http://schemas.microsoft.com/office/drawing/2014/main" id="{EE88ED07-9E2A-431C-9E78-19237F5FFFAC}"/>
              </a:ext>
            </a:extLst>
          </p:cNvPr>
          <p:cNvGrpSpPr/>
          <p:nvPr/>
        </p:nvGrpSpPr>
        <p:grpSpPr>
          <a:xfrm>
            <a:off x="108830" y="6112041"/>
            <a:ext cx="667507" cy="667507"/>
            <a:chOff x="310960" y="5520595"/>
            <a:chExt cx="1239704" cy="1239704"/>
          </a:xfrm>
        </p:grpSpPr>
        <p:sp>
          <p:nvSpPr>
            <p:cNvPr id="15" name="Google Shape;19;p3">
              <a:extLst>
                <a:ext uri="{FF2B5EF4-FFF2-40B4-BE49-F238E27FC236}">
                  <a16:creationId xmlns:a16="http://schemas.microsoft.com/office/drawing/2014/main" id="{E5F1087C-041B-4AEF-A30D-5E558DA1AD61}"/>
                </a:ext>
              </a:extLst>
            </p:cNvPr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" name="Google Shape;20;p3">
              <a:extLst>
                <a:ext uri="{FF2B5EF4-FFF2-40B4-BE49-F238E27FC236}">
                  <a16:creationId xmlns:a16="http://schemas.microsoft.com/office/drawing/2014/main" id="{DAB11CC1-A2A0-4FFD-8070-756D385EFC1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Google Shape;885;p59">
            <a:extLst>
              <a:ext uri="{FF2B5EF4-FFF2-40B4-BE49-F238E27FC236}">
                <a16:creationId xmlns:a16="http://schemas.microsoft.com/office/drawing/2014/main" id="{1C5698AF-7083-4905-97BC-A66BA48A8211}"/>
              </a:ext>
            </a:extLst>
          </p:cNvPr>
          <p:cNvSpPr/>
          <p:nvPr/>
        </p:nvSpPr>
        <p:spPr>
          <a:xfrm>
            <a:off x="0" y="0"/>
            <a:ext cx="12192000" cy="32004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" name="Google Shape;210;p8">
            <a:extLst>
              <a:ext uri="{FF2B5EF4-FFF2-40B4-BE49-F238E27FC236}">
                <a16:creationId xmlns:a16="http://schemas.microsoft.com/office/drawing/2014/main" id="{CE6C8576-113F-45EB-94DE-491443E34479}"/>
              </a:ext>
            </a:extLst>
          </p:cNvPr>
          <p:cNvGrpSpPr>
            <a:grpSpLocks noChangeAspect="1"/>
          </p:cNvGrpSpPr>
          <p:nvPr/>
        </p:nvGrpSpPr>
        <p:grpSpPr>
          <a:xfrm>
            <a:off x="5724144" y="1234440"/>
            <a:ext cx="5681922" cy="4526280"/>
            <a:chOff x="4283875" y="946354"/>
            <a:chExt cx="7244160" cy="5770776"/>
          </a:xfrm>
        </p:grpSpPr>
        <p:pic>
          <p:nvPicPr>
            <p:cNvPr id="18" name="Google Shape;211;p8">
              <a:extLst>
                <a:ext uri="{FF2B5EF4-FFF2-40B4-BE49-F238E27FC236}">
                  <a16:creationId xmlns:a16="http://schemas.microsoft.com/office/drawing/2014/main" id="{2EE71133-5906-4894-93DA-94F8A6DDB2F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347882" y="946354"/>
              <a:ext cx="7180152" cy="57516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212;p8">
              <a:extLst>
                <a:ext uri="{FF2B5EF4-FFF2-40B4-BE49-F238E27FC236}">
                  <a16:creationId xmlns:a16="http://schemas.microsoft.com/office/drawing/2014/main" id="{9FFC3AB8-25C3-40B6-A488-CC2F95155065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t="86119"/>
            <a:stretch/>
          </p:blipFill>
          <p:spPr>
            <a:xfrm>
              <a:off x="4283875" y="5911646"/>
              <a:ext cx="7244160" cy="80548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215752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3618D-F3AF-4433-879C-FF00BCFEE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1440"/>
            <a:ext cx="10515600" cy="1325563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Aerosol Retrieval Algorithm Development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EE4D44-4733-4598-95DA-1BCFE53BD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372" y="1803853"/>
            <a:ext cx="4659086" cy="2779032"/>
          </a:xfrm>
        </p:spPr>
        <p:txBody>
          <a:bodyPr/>
          <a:lstStyle/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Aerosol Optical Depth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Aerosol Layer Height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Aerosol Detection (smoke and dust)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Surface PM2.5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UV Aerosol Index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True color RGB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en-US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Google Shape;14;p3">
            <a:extLst>
              <a:ext uri="{FF2B5EF4-FFF2-40B4-BE49-F238E27FC236}">
                <a16:creationId xmlns:a16="http://schemas.microsoft.com/office/drawing/2014/main" id="{7BC17C95-DD6A-48DF-BB39-7C193FD6D72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420050"/>
            <a:ext cx="11658600" cy="45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oogle Shape;18;p3">
            <a:extLst>
              <a:ext uri="{FF2B5EF4-FFF2-40B4-BE49-F238E27FC236}">
                <a16:creationId xmlns:a16="http://schemas.microsoft.com/office/drawing/2014/main" id="{DB861AE2-C2EE-462D-AE45-0FC579D0DCB1}"/>
              </a:ext>
            </a:extLst>
          </p:cNvPr>
          <p:cNvGrpSpPr/>
          <p:nvPr/>
        </p:nvGrpSpPr>
        <p:grpSpPr>
          <a:xfrm>
            <a:off x="108830" y="6112041"/>
            <a:ext cx="667507" cy="667507"/>
            <a:chOff x="310960" y="5520595"/>
            <a:chExt cx="1239704" cy="1239704"/>
          </a:xfrm>
        </p:grpSpPr>
        <p:sp>
          <p:nvSpPr>
            <p:cNvPr id="12" name="Google Shape;19;p3">
              <a:extLst>
                <a:ext uri="{FF2B5EF4-FFF2-40B4-BE49-F238E27FC236}">
                  <a16:creationId xmlns:a16="http://schemas.microsoft.com/office/drawing/2014/main" id="{A2B7A1A4-39E5-4BAC-A3D7-896ACAB8194D}"/>
                </a:ext>
              </a:extLst>
            </p:cNvPr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" name="Google Shape;20;p3">
              <a:extLst>
                <a:ext uri="{FF2B5EF4-FFF2-40B4-BE49-F238E27FC236}">
                  <a16:creationId xmlns:a16="http://schemas.microsoft.com/office/drawing/2014/main" id="{2DF631CD-943F-4164-A31E-F66A2EC8A77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Google Shape;885;p59">
            <a:extLst>
              <a:ext uri="{FF2B5EF4-FFF2-40B4-BE49-F238E27FC236}">
                <a16:creationId xmlns:a16="http://schemas.microsoft.com/office/drawing/2014/main" id="{0324DD1F-BBE3-4C3F-9A5C-C9D716E929E2}"/>
              </a:ext>
            </a:extLst>
          </p:cNvPr>
          <p:cNvSpPr/>
          <p:nvPr/>
        </p:nvSpPr>
        <p:spPr>
          <a:xfrm>
            <a:off x="0" y="0"/>
            <a:ext cx="12192000" cy="32004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846341A-E9A8-4C2B-925C-1998C3A5A2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44" y="1234440"/>
            <a:ext cx="6107138" cy="45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26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3618D-F3AF-4433-879C-FF00BCFEE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1440"/>
            <a:ext cx="10515600" cy="1325563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Aerosol Retrieval Algorithm Development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EE4D44-4733-4598-95DA-1BCFE53BD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372" y="1803853"/>
            <a:ext cx="4659086" cy="2779032"/>
          </a:xfrm>
        </p:spPr>
        <p:txBody>
          <a:bodyPr/>
          <a:lstStyle/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Aerosol Optical Depth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Aerosol Layer Height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Aerosol Detection (smoke and dust)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Surface PM2.5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UV Aerosol Index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True color RGB</a:t>
            </a:r>
          </a:p>
          <a:p>
            <a:pPr marL="114300" indent="0">
              <a:buClr>
                <a:schemeClr val="bg1"/>
              </a:buClr>
              <a:buNone/>
            </a:pPr>
            <a:endParaRPr lang="en-US" sz="2400" b="1" dirty="0">
              <a:solidFill>
                <a:srgbClr val="00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Google Shape;14;p3">
            <a:extLst>
              <a:ext uri="{FF2B5EF4-FFF2-40B4-BE49-F238E27FC236}">
                <a16:creationId xmlns:a16="http://schemas.microsoft.com/office/drawing/2014/main" id="{DE130FE1-38D3-4C10-A405-883A237E326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420050"/>
            <a:ext cx="11658600" cy="45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oogle Shape;18;p3">
            <a:extLst>
              <a:ext uri="{FF2B5EF4-FFF2-40B4-BE49-F238E27FC236}">
                <a16:creationId xmlns:a16="http://schemas.microsoft.com/office/drawing/2014/main" id="{12BA793C-7B26-4822-9414-69F6F62DDFA9}"/>
              </a:ext>
            </a:extLst>
          </p:cNvPr>
          <p:cNvGrpSpPr/>
          <p:nvPr/>
        </p:nvGrpSpPr>
        <p:grpSpPr>
          <a:xfrm>
            <a:off x="108830" y="6112041"/>
            <a:ext cx="667507" cy="667507"/>
            <a:chOff x="310960" y="5520595"/>
            <a:chExt cx="1239704" cy="1239704"/>
          </a:xfrm>
        </p:grpSpPr>
        <p:sp>
          <p:nvSpPr>
            <p:cNvPr id="10" name="Google Shape;19;p3">
              <a:extLst>
                <a:ext uri="{FF2B5EF4-FFF2-40B4-BE49-F238E27FC236}">
                  <a16:creationId xmlns:a16="http://schemas.microsoft.com/office/drawing/2014/main" id="{EECA8796-832A-4160-8F78-4F34E2A97FB8}"/>
                </a:ext>
              </a:extLst>
            </p:cNvPr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" name="Google Shape;20;p3">
              <a:extLst>
                <a:ext uri="{FF2B5EF4-FFF2-40B4-BE49-F238E27FC236}">
                  <a16:creationId xmlns:a16="http://schemas.microsoft.com/office/drawing/2014/main" id="{D66E065B-580B-4606-8069-C616ED422D3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Google Shape;885;p59">
            <a:extLst>
              <a:ext uri="{FF2B5EF4-FFF2-40B4-BE49-F238E27FC236}">
                <a16:creationId xmlns:a16="http://schemas.microsoft.com/office/drawing/2014/main" id="{13D61E8D-3045-47FC-8810-96F2552E0BAD}"/>
              </a:ext>
            </a:extLst>
          </p:cNvPr>
          <p:cNvSpPr/>
          <p:nvPr/>
        </p:nvSpPr>
        <p:spPr>
          <a:xfrm>
            <a:off x="0" y="0"/>
            <a:ext cx="12192000" cy="32004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14C64D-0082-4FC7-BA93-B76BFD3BF3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1428138"/>
            <a:ext cx="5695620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32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3618D-F3AF-4433-879C-FF00BCFEE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1440"/>
            <a:ext cx="10515600" cy="1325563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Aerosol Retrieval Algorithm Development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EE4D44-4733-4598-95DA-1BCFE53BD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372" y="1803853"/>
            <a:ext cx="4659086" cy="2779032"/>
          </a:xfrm>
        </p:spPr>
        <p:txBody>
          <a:bodyPr/>
          <a:lstStyle/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Aerosol Optical Depth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Aerosol Layer Height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Aerosol Detection (smoke and dust)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Surface PM2.5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UV Aerosol Index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True color RGB</a:t>
            </a:r>
          </a:p>
        </p:txBody>
      </p:sp>
      <p:pic>
        <p:nvPicPr>
          <p:cNvPr id="10" name="Google Shape;14;p3">
            <a:extLst>
              <a:ext uri="{FF2B5EF4-FFF2-40B4-BE49-F238E27FC236}">
                <a16:creationId xmlns:a16="http://schemas.microsoft.com/office/drawing/2014/main" id="{1F145990-4CC6-4C7E-903F-F63D1FD602F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420050"/>
            <a:ext cx="11658600" cy="45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oogle Shape;18;p3">
            <a:extLst>
              <a:ext uri="{FF2B5EF4-FFF2-40B4-BE49-F238E27FC236}">
                <a16:creationId xmlns:a16="http://schemas.microsoft.com/office/drawing/2014/main" id="{901B1CE1-6075-47FC-867A-482A542B3207}"/>
              </a:ext>
            </a:extLst>
          </p:cNvPr>
          <p:cNvGrpSpPr/>
          <p:nvPr/>
        </p:nvGrpSpPr>
        <p:grpSpPr>
          <a:xfrm>
            <a:off x="108830" y="6112041"/>
            <a:ext cx="667507" cy="667507"/>
            <a:chOff x="310960" y="5520595"/>
            <a:chExt cx="1239704" cy="1239704"/>
          </a:xfrm>
        </p:grpSpPr>
        <p:sp>
          <p:nvSpPr>
            <p:cNvPr id="12" name="Google Shape;19;p3">
              <a:extLst>
                <a:ext uri="{FF2B5EF4-FFF2-40B4-BE49-F238E27FC236}">
                  <a16:creationId xmlns:a16="http://schemas.microsoft.com/office/drawing/2014/main" id="{BA2A404E-AC9E-4688-9356-6459CADC6DEA}"/>
                </a:ext>
              </a:extLst>
            </p:cNvPr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" name="Google Shape;20;p3">
              <a:extLst>
                <a:ext uri="{FF2B5EF4-FFF2-40B4-BE49-F238E27FC236}">
                  <a16:creationId xmlns:a16="http://schemas.microsoft.com/office/drawing/2014/main" id="{C6D1BE59-C1B7-45FA-9778-8765CDAE5EF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Google Shape;885;p59">
            <a:extLst>
              <a:ext uri="{FF2B5EF4-FFF2-40B4-BE49-F238E27FC236}">
                <a16:creationId xmlns:a16="http://schemas.microsoft.com/office/drawing/2014/main" id="{55F2B8B7-98AB-411C-8E2D-16A4665A07A2}"/>
              </a:ext>
            </a:extLst>
          </p:cNvPr>
          <p:cNvSpPr/>
          <p:nvPr/>
        </p:nvSpPr>
        <p:spPr>
          <a:xfrm>
            <a:off x="0" y="0"/>
            <a:ext cx="12192000" cy="32004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54B9A7E-0D94-47F1-9DA4-3A9801B061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254" y="1455794"/>
            <a:ext cx="5987020" cy="352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7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4;p3">
            <a:extLst>
              <a:ext uri="{FF2B5EF4-FFF2-40B4-BE49-F238E27FC236}">
                <a16:creationId xmlns:a16="http://schemas.microsoft.com/office/drawing/2014/main" id="{1F145990-4CC6-4C7E-903F-F63D1FD602F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420050"/>
            <a:ext cx="11658600" cy="45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oogle Shape;18;p3">
            <a:extLst>
              <a:ext uri="{FF2B5EF4-FFF2-40B4-BE49-F238E27FC236}">
                <a16:creationId xmlns:a16="http://schemas.microsoft.com/office/drawing/2014/main" id="{901B1CE1-6075-47FC-867A-482A542B3207}"/>
              </a:ext>
            </a:extLst>
          </p:cNvPr>
          <p:cNvGrpSpPr/>
          <p:nvPr/>
        </p:nvGrpSpPr>
        <p:grpSpPr>
          <a:xfrm>
            <a:off x="108830" y="6112041"/>
            <a:ext cx="667507" cy="667507"/>
            <a:chOff x="310960" y="5520595"/>
            <a:chExt cx="1239704" cy="1239704"/>
          </a:xfrm>
        </p:grpSpPr>
        <p:sp>
          <p:nvSpPr>
            <p:cNvPr id="12" name="Google Shape;19;p3">
              <a:extLst>
                <a:ext uri="{FF2B5EF4-FFF2-40B4-BE49-F238E27FC236}">
                  <a16:creationId xmlns:a16="http://schemas.microsoft.com/office/drawing/2014/main" id="{BA2A404E-AC9E-4688-9356-6459CADC6DEA}"/>
                </a:ext>
              </a:extLst>
            </p:cNvPr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" name="Google Shape;20;p3">
              <a:extLst>
                <a:ext uri="{FF2B5EF4-FFF2-40B4-BE49-F238E27FC236}">
                  <a16:creationId xmlns:a16="http://schemas.microsoft.com/office/drawing/2014/main" id="{C6D1BE59-C1B7-45FA-9778-8765CDAE5EF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Google Shape;885;p59">
            <a:extLst>
              <a:ext uri="{FF2B5EF4-FFF2-40B4-BE49-F238E27FC236}">
                <a16:creationId xmlns:a16="http://schemas.microsoft.com/office/drawing/2014/main" id="{55F2B8B7-98AB-411C-8E2D-16A4665A07A2}"/>
              </a:ext>
            </a:extLst>
          </p:cNvPr>
          <p:cNvSpPr/>
          <p:nvPr/>
        </p:nvSpPr>
        <p:spPr>
          <a:xfrm>
            <a:off x="0" y="0"/>
            <a:ext cx="12192000" cy="32004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13618D-F3AF-4433-879C-FF00BCFEE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-502762"/>
            <a:ext cx="10515600" cy="1325563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Validation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3B3CF1D-FE6C-4D55-AF41-5CB8CDC232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4" y="55219"/>
            <a:ext cx="3429000" cy="34096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330297-D0A1-48B3-9E03-54810D0B83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3" y="3464847"/>
            <a:ext cx="3428999" cy="34096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99F80F-B9EA-4148-8F1C-C838C68073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6488" y="1976945"/>
            <a:ext cx="7454361" cy="260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94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19C6A-CBB1-431E-BDFC-1EB6C3EF5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2111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Algorithm Updates (1)</a:t>
            </a:r>
          </a:p>
        </p:txBody>
      </p:sp>
      <p:pic>
        <p:nvPicPr>
          <p:cNvPr id="6" name="Google Shape;14;p3">
            <a:extLst>
              <a:ext uri="{FF2B5EF4-FFF2-40B4-BE49-F238E27FC236}">
                <a16:creationId xmlns:a16="http://schemas.microsoft.com/office/drawing/2014/main" id="{962FBBC6-B32A-4BEB-9202-AA6C4695538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420050"/>
            <a:ext cx="11658600" cy="45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oogle Shape;18;p3">
            <a:extLst>
              <a:ext uri="{FF2B5EF4-FFF2-40B4-BE49-F238E27FC236}">
                <a16:creationId xmlns:a16="http://schemas.microsoft.com/office/drawing/2014/main" id="{6C49EB66-2B8F-4CE2-9DDD-18948622C22C}"/>
              </a:ext>
            </a:extLst>
          </p:cNvPr>
          <p:cNvGrpSpPr/>
          <p:nvPr/>
        </p:nvGrpSpPr>
        <p:grpSpPr>
          <a:xfrm>
            <a:off x="108830" y="6112041"/>
            <a:ext cx="667507" cy="667507"/>
            <a:chOff x="310960" y="5520595"/>
            <a:chExt cx="1239704" cy="1239704"/>
          </a:xfrm>
        </p:grpSpPr>
        <p:sp>
          <p:nvSpPr>
            <p:cNvPr id="8" name="Google Shape;19;p3">
              <a:extLst>
                <a:ext uri="{FF2B5EF4-FFF2-40B4-BE49-F238E27FC236}">
                  <a16:creationId xmlns:a16="http://schemas.microsoft.com/office/drawing/2014/main" id="{C75407EA-6DF6-41F9-BBBA-2B6DCDA0A5C3}"/>
                </a:ext>
              </a:extLst>
            </p:cNvPr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" name="Google Shape;20;p3">
              <a:extLst>
                <a:ext uri="{FF2B5EF4-FFF2-40B4-BE49-F238E27FC236}">
                  <a16:creationId xmlns:a16="http://schemas.microsoft.com/office/drawing/2014/main" id="{C7E4FD80-55CE-4967-8931-67050B3FF0C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Google Shape;885;p59">
            <a:extLst>
              <a:ext uri="{FF2B5EF4-FFF2-40B4-BE49-F238E27FC236}">
                <a16:creationId xmlns:a16="http://schemas.microsoft.com/office/drawing/2014/main" id="{CAD6E869-34B3-4A21-9D9F-79261E2E26DA}"/>
              </a:ext>
            </a:extLst>
          </p:cNvPr>
          <p:cNvSpPr/>
          <p:nvPr/>
        </p:nvSpPr>
        <p:spPr>
          <a:xfrm>
            <a:off x="0" y="0"/>
            <a:ext cx="12192000" cy="32004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BBB87AA-2D9C-4EC2-9643-920501A53F3F}"/>
              </a:ext>
            </a:extLst>
          </p:cNvPr>
          <p:cNvGrpSpPr/>
          <p:nvPr/>
        </p:nvGrpSpPr>
        <p:grpSpPr>
          <a:xfrm>
            <a:off x="104257" y="809534"/>
            <a:ext cx="11934852" cy="5083072"/>
            <a:chOff x="104257" y="1243638"/>
            <a:chExt cx="11934852" cy="508307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859EA2E-C834-49AE-93EE-84EC5E1B9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395" y="1753648"/>
              <a:ext cx="3920576" cy="457306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AA7914B-B472-46E8-B9B9-29A309938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8533" y="1753648"/>
              <a:ext cx="3920576" cy="457306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7B487FB-3302-4910-B89F-0562DB066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57" y="1753648"/>
              <a:ext cx="3920576" cy="457306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2F3BF96-6770-4215-A117-49810FC9E005}"/>
                </a:ext>
              </a:extLst>
            </p:cNvPr>
            <p:cNvSpPr txBox="1"/>
            <p:nvPr/>
          </p:nvSpPr>
          <p:spPr>
            <a:xfrm>
              <a:off x="8305458" y="1243638"/>
              <a:ext cx="373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Call back heavy dust pixels using ADP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0B81600-74DD-49FA-BBBF-335CE1F5552E}"/>
                </a:ext>
              </a:extLst>
            </p:cNvPr>
            <p:cNvSpPr txBox="1"/>
            <p:nvPr/>
          </p:nvSpPr>
          <p:spPr>
            <a:xfrm>
              <a:off x="4632960" y="1243638"/>
              <a:ext cx="25817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Retrieval before call back</a:t>
              </a:r>
            </a:p>
            <a:p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63062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lternate Interior 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8839</TotalTime>
  <Words>463</Words>
  <Application>Microsoft Office PowerPoint</Application>
  <PresentationFormat>Widescreen</PresentationFormat>
  <Paragraphs>79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Franklin Gothic Heavy</vt:lpstr>
      <vt:lpstr>Franklin Gothic Medium</vt:lpstr>
      <vt:lpstr>Tahoma</vt:lpstr>
      <vt:lpstr>Courier New</vt:lpstr>
      <vt:lpstr>Wingdings</vt:lpstr>
      <vt:lpstr>NTR</vt:lpstr>
      <vt:lpstr>Calibri</vt:lpstr>
      <vt:lpstr>Arial</vt:lpstr>
      <vt:lpstr>Office Theme</vt:lpstr>
      <vt:lpstr>Alternate Interior </vt:lpstr>
      <vt:lpstr>PowerPoint Presentation</vt:lpstr>
      <vt:lpstr>Aerosol Retrieval Algorithm Development</vt:lpstr>
      <vt:lpstr>Aerosol Retrieval Algorithm Development</vt:lpstr>
      <vt:lpstr>Aerosol Retrieval Algorithm Development</vt:lpstr>
      <vt:lpstr>Aerosol Retrieval Algorithm Development</vt:lpstr>
      <vt:lpstr>Aerosol Retrieval Algorithm Development</vt:lpstr>
      <vt:lpstr>Aerosol Retrieval Algorithm Development</vt:lpstr>
      <vt:lpstr>Validation</vt:lpstr>
      <vt:lpstr>Algorithm Updates (1)</vt:lpstr>
      <vt:lpstr>Algorithm Updates (2)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Shobha Kondragunta</dc:creator>
  <cp:lastModifiedBy>Shobha Kondragunta</cp:lastModifiedBy>
  <cp:revision>58</cp:revision>
  <dcterms:modified xsi:type="dcterms:W3CDTF">2025-06-10T17:52:36Z</dcterms:modified>
</cp:coreProperties>
</file>