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3" r:id="rId1"/>
    <p:sldMasterId id="2147483666" r:id="rId2"/>
  </p:sldMasterIdLst>
  <p:notesMasterIdLst>
    <p:notesMasterId r:id="rId14"/>
  </p:notesMasterIdLst>
  <p:handoutMasterIdLst>
    <p:handoutMasterId r:id="rId15"/>
  </p:handoutMasterIdLst>
  <p:sldIdLst>
    <p:sldId id="2142533877" r:id="rId3"/>
    <p:sldId id="10456" r:id="rId4"/>
    <p:sldId id="2142533875" r:id="rId5"/>
    <p:sldId id="2142533888" r:id="rId6"/>
    <p:sldId id="4985" r:id="rId7"/>
    <p:sldId id="28921" r:id="rId8"/>
    <p:sldId id="2142533870" r:id="rId9"/>
    <p:sldId id="2142533863" r:id="rId10"/>
    <p:sldId id="2142533889" r:id="rId11"/>
    <p:sldId id="2142533871" r:id="rId12"/>
    <p:sldId id="21425338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ni, Giacomo (389I-Affiliate)" initials="MG(" lastIdx="4" clrIdx="0"/>
  <p:cmAuthor id="1" name="CBruegge" initials="CJB" lastIdx="1" clrIdx="1"/>
  <p:cmAuthor id="2" name="CBruegge" initials="CJB [2]" lastIdx="1" clrIdx="2"/>
  <p:cmAuthor id="3" name="CBruegge" initials="CJB [3]" lastIdx="1" clrIdx="3"/>
  <p:cmAuthor id="4" name="David Diner" initials="DD" lastIdx="0" clrIdx="4"/>
  <p:cmAuthor id="5" name="Steffy , Amanda C (397K)" initials="" lastIdx="4" clrIdx="5"/>
  <p:cmAuthor id="6" name="HILTON, BARBARA BENDKOWSKI (LARC-A5)" initials="HBB(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2EB"/>
    <a:srgbClr val="CDB2DC"/>
    <a:srgbClr val="DFB8AA"/>
    <a:srgbClr val="DFEDFA"/>
    <a:srgbClr val="C9C9C9"/>
    <a:srgbClr val="D9D9D9"/>
    <a:srgbClr val="DFECF9"/>
    <a:srgbClr val="D0F1F9"/>
    <a:srgbClr val="E5F3F8"/>
    <a:srgbClr val="D6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9" autoAdjust="0"/>
    <p:restoredTop sz="95574" autoAdjust="0"/>
  </p:normalViewPr>
  <p:slideViewPr>
    <p:cSldViewPr snapToGrid="0">
      <p:cViewPr varScale="1">
        <p:scale>
          <a:sx n="120" d="100"/>
          <a:sy n="120" d="100"/>
        </p:scale>
        <p:origin x="328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4" d="100"/>
        <a:sy n="54" d="100"/>
      </p:scale>
      <p:origin x="0" y="103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BCF12-7962-7247-B68E-4B05FEBD83CC}" type="datetimeFigureOut">
              <a:rPr lang="en-US" smtClean="0"/>
              <a:t>6/9/25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2C0B-78E0-014C-B6DA-4A8A9C96E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5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7AF9A-9A33-4A40-9EC9-98A6EF55818C}" type="datetimeFigureOut">
              <a:rPr lang="en-US" smtClean="0"/>
              <a:t>6/9/25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321D1-B73E-9248-B665-8DC800819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21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321D1-B73E-9248-B665-8DC800819341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2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A1B628D-08A9-1645-9B1A-2251E17EA678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816864" y="1600200"/>
            <a:ext cx="10871200" cy="4645536"/>
          </a:xfrm>
          <a:prstGeom prst="rect">
            <a:avLst/>
          </a:prstGeom>
        </p:spPr>
        <p:txBody>
          <a:bodyPr/>
          <a:lstStyle>
            <a:lvl1pPr marL="320040" indent="-320040">
              <a:spcBef>
                <a:spcPts val="0"/>
              </a:spcBef>
              <a:spcAft>
                <a:spcPts val="800"/>
              </a:spcAft>
              <a:buClr>
                <a:srgbClr val="3E517B"/>
              </a:buClr>
              <a:buSzPct val="100000"/>
              <a:buFont typeface="Courier New" panose="02070309020205020404" pitchFamily="49" charset="0"/>
              <a:buChar char="o"/>
              <a:defRPr sz="2400" b="0" i="0">
                <a:latin typeface="Arial Regular"/>
              </a:defRPr>
            </a:lvl1pPr>
            <a:lvl2pPr marL="640080" indent="-274320"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sz="2200" b="0" i="0">
                <a:latin typeface="Arial Regular"/>
              </a:defRPr>
            </a:lvl2pPr>
            <a:lvl3pPr marL="822960" indent="-228600"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b="0" i="0">
                <a:latin typeface="Arial Regular"/>
              </a:defRPr>
            </a:lvl3pPr>
            <a:lvl4pPr marL="1097280" indent="-228600"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b="0" i="0">
                <a:latin typeface="Arial Regular"/>
              </a:defRPr>
            </a:lvl4pPr>
            <a:lvl5pPr marL="1280160" indent="-228600"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b="0" i="0">
                <a:latin typeface="Arial Regular"/>
              </a:defRPr>
            </a:lvl5pPr>
          </a:lstStyle>
          <a:p>
            <a:pPr lvl="0" eaLnBrk="1" latinLnBrk="0" hangingPunct="1"/>
            <a:r>
              <a:rPr lang="en-US" dirty="0"/>
              <a:t>Click to add text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090A641-131F-8245-A1FD-A11F3E1C5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2655" y="251367"/>
            <a:ext cx="7027333" cy="584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3000" b="0" i="0">
                <a:solidFill>
                  <a:schemeClr val="bg1"/>
                </a:solidFill>
                <a:latin typeface="Arial Regular"/>
                <a:cs typeface="Arial Regular"/>
              </a:defRPr>
            </a:lvl1pPr>
          </a:lstStyle>
          <a:p>
            <a:r>
              <a:rPr kumimoji="0" lang="en-US" dirty="0"/>
              <a:t>Click to edit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053C511-6EEF-0E4D-BE8B-78CE6424D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771754"/>
            <a:ext cx="63448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F0C94032-CD4C-4C25-B0C2-CEC720522D9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1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/Subhea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4784" y="1548191"/>
            <a:ext cx="11153016" cy="474466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54784" y="887652"/>
            <a:ext cx="11430801" cy="46701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aseline="0">
                <a:solidFill>
                  <a:srgbClr val="FFFFFF"/>
                </a:solidFill>
              </a:defRPr>
            </a:lvl1pPr>
            <a:lvl2pPr marL="609585" indent="0">
              <a:buFontTx/>
              <a:buNone/>
              <a:defRPr sz="2667"/>
            </a:lvl2pPr>
            <a:lvl3pPr marL="1219170" indent="0">
              <a:buFontTx/>
              <a:buNone/>
              <a:defRPr sz="2667"/>
            </a:lvl3pPr>
            <a:lvl4pPr marL="1828754" indent="0">
              <a:buFontTx/>
              <a:buNone/>
              <a:defRPr sz="2667"/>
            </a:lvl4pPr>
            <a:lvl5pPr marL="2438339" indent="0">
              <a:buFontTx/>
              <a:buNone/>
              <a:defRPr sz="2667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27971" y="325010"/>
            <a:ext cx="11457615" cy="6271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6F700-2F21-C84A-8A47-98F15D76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A839D-CABA-804B-9FBD-15D6F2CBB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F296-7923-4B4B-8467-400E62C9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9512-70BD-434C-B2B0-79CF808A0F46}" type="datetimeFigureOut">
              <a:rPr lang="en-US" smtClean="0"/>
              <a:t>6/9/25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5AC8D-E518-2949-9BFE-C912AF16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F30A7-5576-3D40-9041-FECFF71E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6FAE-479D-ED4F-909B-080FE045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42C99-7C96-F542-B87F-9673570E9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FECDF-6474-104D-9E79-99F8B11C1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A9E09-1D81-2748-9A39-02594584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18A4B93-64CC-BE4D-BEF3-EA557AF17C8E}" type="datetimeFigureOut">
              <a:rPr lang="en-US" smtClean="0"/>
              <a:t>6/9/25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08805-F19A-FD4B-830D-6A605D62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486FC-6C28-D64E-B066-A9C9D785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80B7B1-111F-F74C-960A-C6A46BC0F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47D23A-A1D1-014B-93B5-1C5AC5EDBD47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  <a:solidFill>
            <a:srgbClr val="1E49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AD496E-CA9A-3C40-91ED-999828501E81}"/>
              </a:ext>
            </a:extLst>
          </p:cNvPr>
          <p:cNvSpPr/>
          <p:nvPr userDrawn="1"/>
        </p:nvSpPr>
        <p:spPr>
          <a:xfrm>
            <a:off x="0" y="1058094"/>
            <a:ext cx="12192000" cy="90251"/>
          </a:xfrm>
          <a:prstGeom prst="rect">
            <a:avLst/>
          </a:prstGeom>
          <a:solidFill>
            <a:srgbClr val="DEDA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153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04" r:id="rId3"/>
    <p:sldLayoutId id="2147483705" r:id="rId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F80C81-3F94-2F4C-872E-DBD6A5CC1715}"/>
              </a:ext>
            </a:extLst>
          </p:cNvPr>
          <p:cNvSpPr/>
          <p:nvPr userDrawn="1"/>
        </p:nvSpPr>
        <p:spPr>
          <a:xfrm flipV="1">
            <a:off x="0" y="6032665"/>
            <a:ext cx="12192000" cy="825335"/>
          </a:xfrm>
          <a:prstGeom prst="rect">
            <a:avLst/>
          </a:prstGeom>
          <a:solidFill>
            <a:srgbClr val="1E49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9ECEF0-7CB8-344B-A630-6A576822E903}"/>
              </a:ext>
            </a:extLst>
          </p:cNvPr>
          <p:cNvSpPr/>
          <p:nvPr userDrawn="1"/>
        </p:nvSpPr>
        <p:spPr>
          <a:xfrm flipV="1">
            <a:off x="0" y="5942414"/>
            <a:ext cx="12192000" cy="90251"/>
          </a:xfrm>
          <a:prstGeom prst="rect">
            <a:avLst/>
          </a:prstGeom>
          <a:solidFill>
            <a:srgbClr val="DEDA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53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60D05A-52CC-1BDC-198F-9E0438384AAE}"/>
              </a:ext>
            </a:extLst>
          </p:cNvPr>
          <p:cNvSpPr txBox="1"/>
          <p:nvPr/>
        </p:nvSpPr>
        <p:spPr>
          <a:xfrm>
            <a:off x="6096000" y="1820584"/>
            <a:ext cx="5722961" cy="27238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hangingPunct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David J. Diner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Sina Hasheminassab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Larry Di Girolamo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Yang Liu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Jun Wang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Feng Xu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Huanxin-Jessie Zhang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Jet Propulsion Laboratory, California Institute of Technology</a:t>
            </a:r>
          </a:p>
          <a:p>
            <a:pPr hangingPunct="0"/>
            <a:r>
              <a:rPr lang="en-US" sz="15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University of Illinois at Urbana-Champaign</a:t>
            </a:r>
            <a:endParaRPr lang="en-US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Emory University</a:t>
            </a:r>
          </a:p>
          <a:p>
            <a:r>
              <a:rPr lang="en-US" sz="15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University of Iowa</a:t>
            </a:r>
          </a:p>
          <a:p>
            <a:r>
              <a:rPr lang="en-US" sz="15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University of Oklahoma</a:t>
            </a:r>
          </a:p>
          <a:p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CEOS Atmospheric Composition – Virtual Constellation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 June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06663-3646-87C0-0691-A41CD4758A26}"/>
              </a:ext>
            </a:extLst>
          </p:cNvPr>
          <p:cNvSpPr txBox="1"/>
          <p:nvPr/>
        </p:nvSpPr>
        <p:spPr>
          <a:xfrm>
            <a:off x="7140655" y="6102193"/>
            <a:ext cx="494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California Institute of Technology.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sponsorship acknowledged.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6349E0-DF1F-BB1D-1809-F2154367B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67" y="1687419"/>
            <a:ext cx="5303520" cy="3067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AC804F-C91A-34EB-60A9-A4372500FCE6}"/>
              </a:ext>
            </a:extLst>
          </p:cNvPr>
          <p:cNvSpPr txBox="1"/>
          <p:nvPr/>
        </p:nvSpPr>
        <p:spPr>
          <a:xfrm>
            <a:off x="587667" y="202946"/>
            <a:ext cx="11068039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tabLst>
                <a:tab pos="32004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Update on the 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32004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Multi-Angle Imager for Aerosols (MAIA) Mission</a:t>
            </a:r>
          </a:p>
        </p:txBody>
      </p:sp>
      <p:pic>
        <p:nvPicPr>
          <p:cNvPr id="8" name="Picture 2" descr="Image result for nasa jpl logo">
            <a:extLst>
              <a:ext uri="{FF2B5EF4-FFF2-40B4-BE49-F238E27FC236}">
                <a16:creationId xmlns:a16="http://schemas.microsoft.com/office/drawing/2014/main" id="{3B7AAB9C-C599-14A1-1FDB-C80176610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67" y="4977506"/>
            <a:ext cx="3657600" cy="6870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 descr="ASI | Agenzia Spaziale Italiana">
            <a:extLst>
              <a:ext uri="{FF2B5EF4-FFF2-40B4-BE49-F238E27FC236}">
                <a16:creationId xmlns:a16="http://schemas.microsoft.com/office/drawing/2014/main" id="{51E819DD-7C29-FB57-F1AF-AF900DEABB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147" y="4977506"/>
            <a:ext cx="1463040" cy="68520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AAFEA5-68E2-E4BB-88ED-EE5F009CA3BE}"/>
              </a:ext>
            </a:extLst>
          </p:cNvPr>
          <p:cNvSpPr txBox="1"/>
          <p:nvPr/>
        </p:nvSpPr>
        <p:spPr>
          <a:xfrm>
            <a:off x="587667" y="6102193"/>
            <a:ext cx="494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and determined not to contain export-controlled CUI</a:t>
            </a:r>
          </a:p>
        </p:txBody>
      </p:sp>
    </p:spTree>
    <p:extLst>
      <p:ext uri="{BB962C8B-B14F-4D97-AF65-F5344CB8AC3E}">
        <p14:creationId xmlns:p14="http://schemas.microsoft.com/office/powerpoint/2010/main" val="14334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5C3F21-ED16-36B7-F815-A054D234BBF4}"/>
              </a:ext>
            </a:extLst>
          </p:cNvPr>
          <p:cNvSpPr txBox="1"/>
          <p:nvPr/>
        </p:nvSpPr>
        <p:spPr>
          <a:xfrm>
            <a:off x="269829" y="1822629"/>
            <a:ext cx="46918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MAIA Geographic Information Visualization Tool (GIVT) is a web-based interactive GIS tool publicly available on the MAIA website.</a:t>
            </a:r>
          </a:p>
          <a:p>
            <a:pPr marL="285750" indent="-285750" algn="l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GIVT enables exploration of MAIA target area locations and access to 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dynamic surface-based total and speciated PM data collected in the MAIA PTAs.</a:t>
            </a:r>
          </a:p>
          <a:p>
            <a:pPr marL="285750" indent="-285750" algn="l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Monitor Data Products in NetCDF format are also available from NASA Earthdata.</a:t>
            </a:r>
            <a:endParaRPr lang="en-US" sz="2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821C52-0589-9E21-1A18-7D193E67A002}"/>
              </a:ext>
            </a:extLst>
          </p:cNvPr>
          <p:cNvSpPr txBox="1">
            <a:spLocks/>
          </p:cNvSpPr>
          <p:nvPr/>
        </p:nvSpPr>
        <p:spPr>
          <a:xfrm>
            <a:off x="266478" y="244779"/>
            <a:ext cx="11822370" cy="6044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MAIA surface monitor data are publicly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5B7A3-9F62-6D39-0CBB-396FDB1269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830" y="1822629"/>
            <a:ext cx="6217920" cy="3013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C1E0EA-FFA1-4C2F-83CB-EAED03881CC7}"/>
              </a:ext>
            </a:extLst>
          </p:cNvPr>
          <p:cNvSpPr txBox="1"/>
          <p:nvPr/>
        </p:nvSpPr>
        <p:spPr>
          <a:xfrm>
            <a:off x="4878495" y="1357994"/>
            <a:ext cx="6910792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Example surface monitor data visualization in the Johannesburg PTA</a:t>
            </a:r>
            <a:endParaRPr lang="en-US" sz="1700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ED4D384-6863-A555-F36F-D21772904BB0}"/>
              </a:ext>
            </a:extLst>
          </p:cNvPr>
          <p:cNvSpPr txBox="1">
            <a:spLocks/>
          </p:cNvSpPr>
          <p:nvPr/>
        </p:nvSpPr>
        <p:spPr>
          <a:xfrm>
            <a:off x="0" y="771754"/>
            <a:ext cx="47586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E6850-ABA9-CF12-D874-DE155DDC47A8}"/>
              </a:ext>
            </a:extLst>
          </p:cNvPr>
          <p:cNvSpPr txBox="1"/>
          <p:nvPr/>
        </p:nvSpPr>
        <p:spPr>
          <a:xfrm>
            <a:off x="5102841" y="4989327"/>
            <a:ext cx="66864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i="0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GIVT: https://maia.jpl.nasa.gov/mmgis/</a:t>
            </a:r>
          </a:p>
          <a:p>
            <a:endParaRPr lang="en-US" sz="2200" b="0" i="0" strike="noStrike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0" i="0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Earthdata: https://search.earthdata.nasa.gov/search</a:t>
            </a: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Search on “MAIA PM Surface Monitor”</a:t>
            </a:r>
            <a:endParaRPr lang="en-US" sz="2200" b="0" i="0" strike="noStrike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67CE03-F285-5F84-D4BD-DB5AC382C18B}"/>
              </a:ext>
            </a:extLst>
          </p:cNvPr>
          <p:cNvSpPr txBox="1">
            <a:spLocks/>
          </p:cNvSpPr>
          <p:nvPr/>
        </p:nvSpPr>
        <p:spPr>
          <a:xfrm>
            <a:off x="2019271" y="-16175"/>
            <a:ext cx="8395762" cy="10638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Arial Regular"/>
                <a:ea typeface="+mj-ea"/>
                <a:cs typeface="Arial Regular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94BBE96-4CC1-94E8-C134-7F5556724690}"/>
              </a:ext>
            </a:extLst>
          </p:cNvPr>
          <p:cNvSpPr txBox="1">
            <a:spLocks/>
          </p:cNvSpPr>
          <p:nvPr/>
        </p:nvSpPr>
        <p:spPr>
          <a:xfrm>
            <a:off x="0" y="771754"/>
            <a:ext cx="47586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2F6A1-BD37-7655-58CA-4ADB31951F76}"/>
              </a:ext>
            </a:extLst>
          </p:cNvPr>
          <p:cNvSpPr txBox="1"/>
          <p:nvPr/>
        </p:nvSpPr>
        <p:spPr>
          <a:xfrm>
            <a:off x="7861914" y="5454674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https://maia.jpl.nasa.gov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0F7EA9-6E09-3D19-6C01-72958C6D95CA}"/>
              </a:ext>
            </a:extLst>
          </p:cNvPr>
          <p:cNvSpPr/>
          <p:nvPr/>
        </p:nvSpPr>
        <p:spPr>
          <a:xfrm>
            <a:off x="490037" y="1405256"/>
            <a:ext cx="663732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Generation of MAIA data products will integrate satellite, surface monitor, and CTM data.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products will include daily maps of total PM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total PM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speciated PM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(sulfate, nitrate, EC, OC, dust) at 1-km spatial resolution in 12 PTAs.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Surface-based total and speciated PM data collection is now underway in all PTAs.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data can be explored using the GIVT tool on the MAIA website and NetCDF products available from NASA Earthdata.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MAIA satellite instrument will be launched in 2026 (flight mission duration: 3 years).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After launch, epidemiologists on the MAIA Science Team will investigate linkages between PM type and human health.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9015A-751B-AAD1-2698-6FFF2FA29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19231"/>
              </p:ext>
            </p:extLst>
          </p:nvPr>
        </p:nvGraphicFramePr>
        <p:xfrm>
          <a:off x="7433534" y="2653510"/>
          <a:ext cx="4171548" cy="26022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71548">
                  <a:extLst>
                    <a:ext uri="{9D8B030D-6E8A-4147-A177-3AD203B41FA5}">
                      <a16:colId xmlns:a16="http://schemas.microsoft.com/office/drawing/2014/main" val="3719682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timescale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outcomes</a:t>
                      </a:r>
                    </a:p>
                  </a:txBody>
                  <a:tcPr>
                    <a:solidFill>
                      <a:srgbClr val="4B6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86942"/>
                  </a:ext>
                </a:extLst>
              </a:tr>
              <a:tr h="664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(days to weeks)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room visits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premature deaths</a:t>
                      </a:r>
                    </a:p>
                  </a:txBody>
                  <a:tcPr anchor="ctr">
                    <a:solidFill>
                      <a:srgbClr val="CCB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08963"/>
                  </a:ext>
                </a:extLst>
              </a:tr>
              <a:tr h="664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Subchronic (months)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birth outcomes, pregnancy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complications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5D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50864"/>
                  </a:ext>
                </a:extLst>
              </a:tr>
              <a:tr h="664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(years)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Cardiovascula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and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respiratory diseases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992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04C35F5-7F9D-ADA8-F546-82C45BA24513}"/>
              </a:ext>
            </a:extLst>
          </p:cNvPr>
          <p:cNvSpPr txBox="1"/>
          <p:nvPr/>
        </p:nvSpPr>
        <p:spPr>
          <a:xfrm>
            <a:off x="7433535" y="1786784"/>
            <a:ext cx="41715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Planned epidemiological studies in the MAIA PTAs</a:t>
            </a:r>
          </a:p>
        </p:txBody>
      </p:sp>
    </p:spTree>
    <p:extLst>
      <p:ext uri="{BB962C8B-B14F-4D97-AF65-F5344CB8AC3E}">
        <p14:creationId xmlns:p14="http://schemas.microsoft.com/office/powerpoint/2010/main" val="41544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11F5033-041B-A886-27F5-B2278613490B}"/>
              </a:ext>
            </a:extLst>
          </p:cNvPr>
          <p:cNvSpPr txBox="1">
            <a:spLocks/>
          </p:cNvSpPr>
          <p:nvPr/>
        </p:nvSpPr>
        <p:spPr>
          <a:xfrm>
            <a:off x="0" y="771754"/>
            <a:ext cx="47586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mtClean="0"/>
              <a:pPr algn="ctr"/>
              <a:t>1</a:t>
            </a:fld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BEF7928-E538-F1F6-5853-E53FE6300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967422"/>
              </p:ext>
            </p:extLst>
          </p:nvPr>
        </p:nvGraphicFramePr>
        <p:xfrm>
          <a:off x="379565" y="2177088"/>
          <a:ext cx="11491863" cy="27532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14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503">
                  <a:extLst>
                    <a:ext uri="{9D8B030D-6E8A-4147-A177-3AD203B41FA5}">
                      <a16:colId xmlns:a16="http://schemas.microsoft.com/office/drawing/2014/main" val="2188006647"/>
                    </a:ext>
                  </a:extLst>
                </a:gridCol>
                <a:gridCol w="1093503">
                  <a:extLst>
                    <a:ext uri="{9D8B030D-6E8A-4147-A177-3AD203B41FA5}">
                      <a16:colId xmlns:a16="http://schemas.microsoft.com/office/drawing/2014/main" val="2214859271"/>
                    </a:ext>
                  </a:extLst>
                </a:gridCol>
                <a:gridCol w="1093503">
                  <a:extLst>
                    <a:ext uri="{9D8B030D-6E8A-4147-A177-3AD203B41FA5}">
                      <a16:colId xmlns:a16="http://schemas.microsoft.com/office/drawing/2014/main" val="1822682293"/>
                    </a:ext>
                  </a:extLst>
                </a:gridCol>
                <a:gridCol w="2418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5149">
                  <a:extLst>
                    <a:ext uri="{9D8B030D-6E8A-4147-A177-3AD203B41FA5}">
                      <a16:colId xmlns:a16="http://schemas.microsoft.com/office/drawing/2014/main" val="1096051102"/>
                    </a:ext>
                  </a:extLst>
                </a:gridCol>
              </a:tblGrid>
              <a:tr h="1752465">
                <a:tc>
                  <a:txBody>
                    <a:bodyPr/>
                    <a:lstStyle/>
                    <a:p>
                      <a:endParaRPr lang="en-US" b="0" i="0" dirty="0">
                        <a:latin typeface="Arial Regular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Regular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Regular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Regular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Regular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Regular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Regular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rgbClr val="775F5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Satellite instrument data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Multiangle UV/VNIR/SWIR and polarization imagery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D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rgbClr val="775F5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Surface monitor measurements</a:t>
                      </a:r>
                      <a:endParaRPr lang="en-US" sz="2200" b="0" i="0" baseline="0" dirty="0">
                        <a:solidFill>
                          <a:srgbClr val="775F5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Conversion of retrieved aerosol properties to surface PM</a:t>
                      </a:r>
                      <a:r>
                        <a:rPr lang="en-US" sz="1800" b="0" i="0" baseline="-2500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concentrations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baseline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CDDC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baseline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CDDC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baseline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CDD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rgbClr val="775F5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WRF-Chem outputs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Meteorological data; PM gap-filling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rgbClr val="775F5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Health records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Birth, death, hospitalization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16" descr="canstockphoto16698596_crop.png">
            <a:extLst>
              <a:ext uri="{FF2B5EF4-FFF2-40B4-BE49-F238E27FC236}">
                <a16:creationId xmlns:a16="http://schemas.microsoft.com/office/drawing/2014/main" id="{C2378D4B-9EAE-0F29-6C16-F594F0B110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837" y="2281592"/>
            <a:ext cx="1772878" cy="155448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20F035E-3A44-01FC-BEEC-CADC1D678E77}"/>
              </a:ext>
            </a:extLst>
          </p:cNvPr>
          <p:cNvGrpSpPr>
            <a:grpSpLocks noChangeAspect="1"/>
          </p:cNvGrpSpPr>
          <p:nvPr/>
        </p:nvGrpSpPr>
        <p:grpSpPr>
          <a:xfrm>
            <a:off x="7970918" y="2268387"/>
            <a:ext cx="1450472" cy="1554480"/>
            <a:chOff x="7150042" y="1628007"/>
            <a:chExt cx="1828800" cy="195993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C9D6863-91A7-4B98-09C0-AC8DB7D4A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50042" y="1628007"/>
              <a:ext cx="1828800" cy="195993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A390C7-875D-8E40-5626-ED447532B355}"/>
                </a:ext>
              </a:extLst>
            </p:cNvPr>
            <p:cNvSpPr/>
            <p:nvPr/>
          </p:nvSpPr>
          <p:spPr>
            <a:xfrm>
              <a:off x="8822396" y="1994045"/>
              <a:ext cx="156446" cy="10618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E8DA14-CA13-4961-B94B-627E1E635BEE}"/>
                </a:ext>
              </a:extLst>
            </p:cNvPr>
            <p:cNvSpPr/>
            <p:nvPr/>
          </p:nvSpPr>
          <p:spPr>
            <a:xfrm rot="5400000">
              <a:off x="8172006" y="1177180"/>
              <a:ext cx="128016" cy="10618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12B716B-7EF3-AAD1-BA6F-C0485CF8D7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008" y="2281147"/>
            <a:ext cx="743930" cy="155448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9C502E5-F796-5821-0D88-F4D8D6FFAA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563" y="2268387"/>
            <a:ext cx="747766" cy="155448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7FAF77-44E9-625F-C734-13BC16730D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19910" y="2640804"/>
            <a:ext cx="1061847" cy="796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7BE154-E4C2-F27A-B762-84A91D3F3E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2841" y="2551105"/>
            <a:ext cx="822960" cy="908009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0858DB0D-E019-B4DA-20D4-40C12ACFE360}"/>
              </a:ext>
            </a:extLst>
          </p:cNvPr>
          <p:cNvSpPr txBox="1">
            <a:spLocks/>
          </p:cNvSpPr>
          <p:nvPr/>
        </p:nvSpPr>
        <p:spPr>
          <a:xfrm>
            <a:off x="528457" y="49875"/>
            <a:ext cx="11351090" cy="915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Elements of the MAIA Earth Venture Instrument investigation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7C6B4-052C-14AD-3ABB-912E87E0C047}"/>
              </a:ext>
            </a:extLst>
          </p:cNvPr>
          <p:cNvSpPr txBox="1"/>
          <p:nvPr/>
        </p:nvSpPr>
        <p:spPr>
          <a:xfrm>
            <a:off x="2267415" y="5187487"/>
            <a:ext cx="6177338" cy="646331"/>
          </a:xfrm>
          <a:prstGeom prst="rect">
            <a:avLst/>
          </a:prstGeom>
          <a:solidFill>
            <a:srgbClr val="CDDDD8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Daily-averaged total PM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total PM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speciated PM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selected target areas on a 1-km grid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23B95-7D1B-BE11-93A0-9662A5AB4A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192" y="6025166"/>
            <a:ext cx="3977294" cy="3951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7DDA3A-535A-6BA4-3F1D-8E42D0009F13}"/>
              </a:ext>
            </a:extLst>
          </p:cNvPr>
          <p:cNvSpPr txBox="1"/>
          <p:nvPr/>
        </p:nvSpPr>
        <p:spPr>
          <a:xfrm>
            <a:off x="8541572" y="6193228"/>
            <a:ext cx="3337975" cy="369332"/>
          </a:xfrm>
          <a:prstGeom prst="rect">
            <a:avLst/>
          </a:prstGeom>
          <a:solidFill>
            <a:srgbClr val="CDDDD8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Epidemiological study results</a:t>
            </a:r>
          </a:p>
        </p:txBody>
      </p:sp>
      <p:pic>
        <p:nvPicPr>
          <p:cNvPr id="14" name="Picture 2" descr="Group of people clipart clipartion com 2">
            <a:extLst>
              <a:ext uri="{FF2B5EF4-FFF2-40B4-BE49-F238E27FC236}">
                <a16:creationId xmlns:a16="http://schemas.microsoft.com/office/drawing/2014/main" id="{64F63B1C-05E2-315D-27E1-7D0C63621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6840" y="5187487"/>
            <a:ext cx="1005840" cy="96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CDB0A1-8B51-454D-B7D4-4F4ADE215FDF}"/>
              </a:ext>
            </a:extLst>
          </p:cNvPr>
          <p:cNvSpPr txBox="1"/>
          <p:nvPr/>
        </p:nvSpPr>
        <p:spPr>
          <a:xfrm>
            <a:off x="379564" y="5187487"/>
            <a:ext cx="1523664" cy="523220"/>
          </a:xfrm>
          <a:prstGeom prst="rect">
            <a:avLst/>
          </a:prstGeom>
          <a:solidFill>
            <a:srgbClr val="CDDDD8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Publicly available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64B5D7-647C-6DB5-8A46-87595BEC78DB}"/>
              </a:ext>
            </a:extLst>
          </p:cNvPr>
          <p:cNvSpPr txBox="1"/>
          <p:nvPr/>
        </p:nvSpPr>
        <p:spPr>
          <a:xfrm>
            <a:off x="379563" y="5833818"/>
            <a:ext cx="1523664" cy="523220"/>
          </a:xfrm>
          <a:prstGeom prst="rect">
            <a:avLst/>
          </a:prstGeom>
          <a:solidFill>
            <a:srgbClr val="FADDDF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Privacy protected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4A33C-A872-0A2B-3F9B-19018830C20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145" y="2268387"/>
            <a:ext cx="2011680" cy="1509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A09CBAE-5951-116B-68B7-FBA2885B2735}"/>
              </a:ext>
            </a:extLst>
          </p:cNvPr>
          <p:cNvSpPr txBox="1">
            <a:spLocks/>
          </p:cNvSpPr>
          <p:nvPr/>
        </p:nvSpPr>
        <p:spPr>
          <a:xfrm>
            <a:off x="379564" y="1223108"/>
            <a:ext cx="11491861" cy="78900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7C83B9"/>
              </a:buClr>
              <a:buSzPct val="70000"/>
              <a:buFont typeface="STIXGeneral-Regular"/>
              <a:buChar char="◼"/>
              <a:defRPr kumimoji="0"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6">
                  <a:lumMod val="60000"/>
                  <a:lumOff val="40000"/>
                </a:schemeClr>
              </a:buClr>
              <a:buSzPct val="65000"/>
              <a:buFont typeface="STIXGeneral-Regular"/>
              <a:buChar char="◼"/>
              <a:defRPr kumimoji="0" sz="2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bg1">
                  <a:lumMod val="65000"/>
                </a:schemeClr>
              </a:buClr>
              <a:buSzPct val="65000"/>
              <a:buFont typeface="Wingdings"/>
              <a:buChar char=""/>
              <a:defRPr kumimoji="0" sz="17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MAIA will explore linkages between exposure to different types of ambient particulate matter (PM) –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mixtures of particles with different sizes, shapes, and compositions –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human health.</a:t>
            </a:r>
          </a:p>
        </p:txBody>
      </p:sp>
    </p:spTree>
    <p:extLst>
      <p:ext uri="{BB962C8B-B14F-4D97-AF65-F5344CB8AC3E}">
        <p14:creationId xmlns:p14="http://schemas.microsoft.com/office/powerpoint/2010/main" val="28305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3B3B66-55B7-B169-3EE9-2EE9016BBE46}"/>
              </a:ext>
            </a:extLst>
          </p:cNvPr>
          <p:cNvSpPr txBox="1"/>
          <p:nvPr/>
        </p:nvSpPr>
        <p:spPr>
          <a:xfrm>
            <a:off x="506883" y="0"/>
            <a:ext cx="11534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MAIA instrument was delivered (in place at JPL) in October 2022; delivery to ASI is planned for Fall 2025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6FE4439-FE00-5D83-A197-D43346B3BF75}"/>
              </a:ext>
            </a:extLst>
          </p:cNvPr>
          <p:cNvSpPr txBox="1">
            <a:spLocks/>
          </p:cNvSpPr>
          <p:nvPr/>
        </p:nvSpPr>
        <p:spPr>
          <a:xfrm>
            <a:off x="0" y="771754"/>
            <a:ext cx="47586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B54A8D-623A-149F-9962-BBAFA5EF230C}"/>
              </a:ext>
            </a:extLst>
          </p:cNvPr>
          <p:cNvSpPr txBox="1">
            <a:spLocks/>
          </p:cNvSpPr>
          <p:nvPr/>
        </p:nvSpPr>
        <p:spPr>
          <a:xfrm>
            <a:off x="471760" y="3920867"/>
            <a:ext cx="7066725" cy="626869"/>
          </a:xfrm>
          <a:prstGeom prst="rect">
            <a:avLst/>
          </a:prstGeom>
          <a:solidFill>
            <a:srgbClr val="E6F1F4"/>
          </a:solidFill>
        </p:spPr>
        <p:txBody>
          <a:bodyPr vert="horz" lIns="182880" tIns="91440" rIns="182880" bIns="91440"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kumimoji="0" sz="2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kumimoji="0"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kumimoji="0" sz="19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Courier New" panose="02070309020205020404" pitchFamily="49" charset="0"/>
              <a:buChar char="o"/>
              <a:defRPr kumimoji="0"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 kumimoji="0" sz="17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3E517B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Within </a:t>
            </a:r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the the MAIA instrument is a 14-band spectropolarimetric camera that is pointable in two axes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7ACC4BB-4DB5-3D43-F215-144EE7B4B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64230"/>
              </p:ext>
            </p:extLst>
          </p:nvPr>
        </p:nvGraphicFramePr>
        <p:xfrm>
          <a:off x="7971651" y="1657160"/>
          <a:ext cx="3649736" cy="4010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5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85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(nm)        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8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Aerosol bands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8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53534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2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absorbing particles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2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92278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B2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059394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440*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DF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 particles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721854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CD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430788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646*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824909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749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8C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617355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8A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35112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1044*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coarse particles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144947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1608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7147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8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Specialty bands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8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684242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762.5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0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absorption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21563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943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0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vapor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76079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1882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cirrus screening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214790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2124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5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surface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5683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9A95CAE-3282-6F7E-11D0-1010BB8ACF9C}"/>
              </a:ext>
            </a:extLst>
          </p:cNvPr>
          <p:cNvSpPr txBox="1"/>
          <p:nvPr/>
        </p:nvSpPr>
        <p:spPr>
          <a:xfrm>
            <a:off x="494100" y="4670660"/>
            <a:ext cx="704438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  <a:buSzPct val="120000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(along-track) axis enables </a:t>
            </a: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multiangle imaging of targets up to 70º view zenith angle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F4C29F-EB55-E1CD-519C-0D66B8391507}"/>
              </a:ext>
            </a:extLst>
          </p:cNvPr>
          <p:cNvSpPr txBox="1"/>
          <p:nvPr/>
        </p:nvSpPr>
        <p:spPr>
          <a:xfrm>
            <a:off x="471760" y="5439915"/>
            <a:ext cx="706672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  <a:buSzPct val="120000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 (cross-track) axis provides ±48º field of regard, enabling frequent target observations (multiple times/week)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DD5C46-D9FF-D179-1E14-5447B181A7CD}"/>
              </a:ext>
            </a:extLst>
          </p:cNvPr>
          <p:cNvGrpSpPr>
            <a:grpSpLocks noChangeAspect="1"/>
          </p:cNvGrpSpPr>
          <p:nvPr/>
        </p:nvGrpSpPr>
        <p:grpSpPr>
          <a:xfrm>
            <a:off x="3683249" y="1597261"/>
            <a:ext cx="3657600" cy="2349049"/>
            <a:chOff x="138747" y="1536158"/>
            <a:chExt cx="4530242" cy="290949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792426-0B18-1897-F93B-94CAA427D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747" y="1970078"/>
              <a:ext cx="4135140" cy="2475571"/>
            </a:xfrm>
            <a:prstGeom prst="rect">
              <a:avLst/>
            </a:prstGeom>
          </p:spPr>
        </p:pic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01DED2BD-0856-3B58-7C31-A070967AD3D9}"/>
                </a:ext>
              </a:extLst>
            </p:cNvPr>
            <p:cNvSpPr/>
            <p:nvPr/>
          </p:nvSpPr>
          <p:spPr>
            <a:xfrm rot="10800000">
              <a:off x="4332622" y="2740952"/>
              <a:ext cx="336367" cy="1476574"/>
            </a:xfrm>
            <a:prstGeom prst="arc">
              <a:avLst>
                <a:gd name="adj1" fmla="val 13290372"/>
                <a:gd name="adj2" fmla="val 9908458"/>
              </a:avLst>
            </a:prstGeom>
            <a:ln w="28575">
              <a:solidFill>
                <a:srgbClr val="7030A0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8E74A90-22DF-B485-EC46-6D07DC994642}"/>
                </a:ext>
              </a:extLst>
            </p:cNvPr>
            <p:cNvSpPr/>
            <p:nvPr/>
          </p:nvSpPr>
          <p:spPr>
            <a:xfrm rot="16200000">
              <a:off x="1217091" y="959424"/>
              <a:ext cx="323103" cy="1476572"/>
            </a:xfrm>
            <a:prstGeom prst="arc">
              <a:avLst>
                <a:gd name="adj1" fmla="val 12755709"/>
                <a:gd name="adj2" fmla="val 9361594"/>
              </a:avLst>
            </a:prstGeom>
            <a:ln w="28575">
              <a:solidFill>
                <a:srgbClr val="00B0F0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106D6EF-9415-6156-C53E-11168D6FB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883" y="1648710"/>
            <a:ext cx="2743200" cy="20577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208BD8-1CA8-7649-F934-A6C3EAAA8735}"/>
              </a:ext>
            </a:extLst>
          </p:cNvPr>
          <p:cNvSpPr txBox="1"/>
          <p:nvPr/>
        </p:nvSpPr>
        <p:spPr>
          <a:xfrm>
            <a:off x="8197699" y="5763081"/>
            <a:ext cx="12570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*polarimetric</a:t>
            </a:r>
          </a:p>
        </p:txBody>
      </p:sp>
    </p:spTree>
    <p:extLst>
      <p:ext uri="{BB962C8B-B14F-4D97-AF65-F5344CB8AC3E}">
        <p14:creationId xmlns:p14="http://schemas.microsoft.com/office/powerpoint/2010/main" val="7680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&#10;&#10;AI-generated content may be incorrect.">
            <a:extLst>
              <a:ext uri="{FF2B5EF4-FFF2-40B4-BE49-F238E27FC236}">
                <a16:creationId xmlns:a16="http://schemas.microsoft.com/office/drawing/2014/main" id="{0872E9CD-0366-26C6-4C95-C490B7A75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63" y="1339599"/>
            <a:ext cx="7132320" cy="327012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F76213-7644-90FB-E58A-D205E59E0DED}"/>
              </a:ext>
            </a:extLst>
          </p:cNvPr>
          <p:cNvGrpSpPr/>
          <p:nvPr/>
        </p:nvGrpSpPr>
        <p:grpSpPr>
          <a:xfrm>
            <a:off x="7578134" y="1274700"/>
            <a:ext cx="4501572" cy="5243626"/>
            <a:chOff x="7578134" y="1274700"/>
            <a:chExt cx="4501572" cy="5243626"/>
          </a:xfrm>
        </p:grpSpPr>
        <p:sp>
          <p:nvSpPr>
            <p:cNvPr id="7" name="Slide Number Placeholder 5">
              <a:extLst>
                <a:ext uri="{FF2B5EF4-FFF2-40B4-BE49-F238E27FC236}">
                  <a16:creationId xmlns:a16="http://schemas.microsoft.com/office/drawing/2014/main" id="{7BCBF1F4-BF9B-02B8-0495-19B4811555D8}"/>
                </a:ext>
              </a:extLst>
            </p:cNvPr>
            <p:cNvSpPr txBox="1">
              <a:spLocks/>
            </p:cNvSpPr>
            <p:nvPr/>
          </p:nvSpPr>
          <p:spPr>
            <a:xfrm>
              <a:off x="7583633" y="1660153"/>
              <a:ext cx="520700" cy="235109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500" kern="1200">
                  <a:solidFill>
                    <a:schemeClr val="bg1"/>
                  </a:solidFill>
                  <a:latin typeface="Helvetica Neue Light"/>
                  <a:ea typeface="+mn-ea"/>
                  <a:cs typeface="Helvetica Neue Light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F0C94032-CD4C-4C25-B0C2-CEC720522D92}" type="slidenum"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3</a:t>
              </a:fld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74F432-2ACD-322E-7A88-FDFC05AD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8134" y="1615141"/>
              <a:ext cx="1662840" cy="29945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94C905-680F-D21C-669B-6567CC1A75FD}"/>
                </a:ext>
              </a:extLst>
            </p:cNvPr>
            <p:cNvSpPr txBox="1"/>
            <p:nvPr/>
          </p:nvSpPr>
          <p:spPr>
            <a:xfrm>
              <a:off x="7578134" y="1274700"/>
              <a:ext cx="1206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PTAs (12)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A3C168-E778-4ED0-0170-5DF35B2D3C19}"/>
                </a:ext>
              </a:extLst>
            </p:cNvPr>
            <p:cNvSpPr txBox="1"/>
            <p:nvPr/>
          </p:nvSpPr>
          <p:spPr>
            <a:xfrm>
              <a:off x="9231297" y="1274700"/>
              <a:ext cx="1206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STAs (26)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FBA703-656B-6C56-93C6-6218F74B7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8134" y="5314980"/>
              <a:ext cx="1610435" cy="12033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5BDAEC-45E1-C6B5-2D8D-13B6F7DFEAF6}"/>
                </a:ext>
              </a:extLst>
            </p:cNvPr>
            <p:cNvSpPr txBox="1"/>
            <p:nvPr/>
          </p:nvSpPr>
          <p:spPr>
            <a:xfrm>
              <a:off x="7578134" y="4973816"/>
              <a:ext cx="4049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8A6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Calibration/Validation Target Areas (4)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652CF9-DEE8-B34C-6902-B23DDC1F9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84660" y="1644032"/>
              <a:ext cx="1395046" cy="3200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54FE25-0D8A-AF07-72AC-82F0F09BF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1297" y="1603266"/>
              <a:ext cx="1441402" cy="3200400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43B13CB-73D0-7297-C55B-D11211CF9573}"/>
              </a:ext>
            </a:extLst>
          </p:cNvPr>
          <p:cNvSpPr txBox="1">
            <a:spLocks/>
          </p:cNvSpPr>
          <p:nvPr/>
        </p:nvSpPr>
        <p:spPr>
          <a:xfrm>
            <a:off x="164495" y="4753223"/>
            <a:ext cx="7358876" cy="1910747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3E517B"/>
              </a:buClr>
              <a:buSzPct val="100000"/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sz="22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Clr>
                <a:srgbClr val="0087CF"/>
              </a:buClr>
              <a:buSzPct val="200000"/>
              <a:buFont typeface="System Font Regular"/>
              <a:buChar char="●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Primary Target Areas (PTAs): Surface monitor data collections, epidemiological studies (3-4 satellite observations/week)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Clr>
                <a:srgbClr val="7DB342"/>
              </a:buClr>
              <a:buSzPct val="200000"/>
              <a:buFont typeface="System Font Regular"/>
              <a:buChar char="●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Secondary Target Areas (STAs): Air quality and climate studies (1-4 satellite observations/week)</a:t>
            </a:r>
          </a:p>
          <a:p>
            <a:pPr marL="457200" indent="-457200">
              <a:lnSpc>
                <a:spcPct val="100000"/>
              </a:lnSpc>
              <a:spcAft>
                <a:spcPts val="400"/>
              </a:spcAft>
              <a:buClr>
                <a:srgbClr val="FAA822"/>
              </a:buClr>
              <a:buSzPct val="200000"/>
              <a:buFont typeface="System Font Regular"/>
              <a:buChar char="●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Calibration/Validation Target Areas (CVTAs) (~monthly for instrument/algorithm performance maintenance)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1F5342-1FD0-8F00-2CCF-DDFB9E822475}"/>
              </a:ext>
            </a:extLst>
          </p:cNvPr>
          <p:cNvSpPr txBox="1"/>
          <p:nvPr/>
        </p:nvSpPr>
        <p:spPr>
          <a:xfrm>
            <a:off x="3171077" y="4151837"/>
            <a:ext cx="42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PTA/STA dimensions: 360 km x 480 km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AB3277E-7C34-5212-2C34-474C8388B32E}"/>
              </a:ext>
            </a:extLst>
          </p:cNvPr>
          <p:cNvSpPr txBox="1">
            <a:spLocks/>
          </p:cNvSpPr>
          <p:nvPr/>
        </p:nvSpPr>
        <p:spPr>
          <a:xfrm>
            <a:off x="1130942" y="237405"/>
            <a:ext cx="10405975" cy="53852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none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map of MAIA target areas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EE1AC8-A5AD-800C-314F-E5696B6FAC63}"/>
              </a:ext>
            </a:extLst>
          </p:cNvPr>
          <p:cNvSpPr txBox="1">
            <a:spLocks/>
          </p:cNvSpPr>
          <p:nvPr/>
        </p:nvSpPr>
        <p:spPr>
          <a:xfrm>
            <a:off x="0" y="771754"/>
            <a:ext cx="47586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C736692-2A1E-B743-8058-18BD2C86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942" y="238841"/>
            <a:ext cx="10405975" cy="584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Spacecraft, launch, and orbit update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15ED34C-5FD5-5C45-9C22-BB2A4C330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771754"/>
            <a:ext cx="47586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1E2EC7-A605-4035-A6BB-41CD87514653}"/>
              </a:ext>
            </a:extLst>
          </p:cNvPr>
          <p:cNvSpPr txBox="1">
            <a:spLocks/>
          </p:cNvSpPr>
          <p:nvPr/>
        </p:nvSpPr>
        <p:spPr>
          <a:xfrm>
            <a:off x="4860758" y="1378847"/>
            <a:ext cx="6849979" cy="1861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NASA’s mission partner, the Italian Space Agency (ASI), is planning for MAIA launch on a Vega-C launch vehicle in mid-2026 aboard ASI’s PLATiNO-2 spacecraft.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launch manifest shows PLATiNO-2/MAIA as a shared ride with ESA’s Sentinel-3C spacecraft.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A3ABA1-E9D8-DC90-EDDB-507C4951D8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19" y="954316"/>
            <a:ext cx="4389120" cy="292130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4C1990-EA7E-46D4-AE53-3F0B9C3EC5D0}"/>
              </a:ext>
            </a:extLst>
          </p:cNvPr>
          <p:cNvSpPr txBox="1">
            <a:spLocks/>
          </p:cNvSpPr>
          <p:nvPr/>
        </p:nvSpPr>
        <p:spPr>
          <a:xfrm>
            <a:off x="475860" y="3750564"/>
            <a:ext cx="6394855" cy="2570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launch plan has resulted in a change in the orbit from ascending to descending node.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Due to the targeting nature of the MAIA instrument, the reoriented ground tracks required a re-optimization of MAIA target coordinates.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Nominal equator-crossing time is moved up from 10:30 am to 10:00 am.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1D9D0A-4D55-06AD-9F7E-6B9D29D792CC}"/>
              </a:ext>
            </a:extLst>
          </p:cNvPr>
          <p:cNvGrpSpPr>
            <a:grpSpLocks noChangeAspect="1"/>
          </p:cNvGrpSpPr>
          <p:nvPr/>
        </p:nvGrpSpPr>
        <p:grpSpPr>
          <a:xfrm>
            <a:off x="7332679" y="3750564"/>
            <a:ext cx="4341359" cy="2921309"/>
            <a:chOff x="409176" y="2244237"/>
            <a:chExt cx="5490029" cy="369425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1E9DC5-0BB3-1B60-32A6-579707F143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2805" y="2244237"/>
              <a:ext cx="5486400" cy="2724114"/>
              <a:chOff x="844296" y="1828601"/>
              <a:chExt cx="8531352" cy="423600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23F57AA-D0F2-C244-52BF-7C032E238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4296" y="1828601"/>
                <a:ext cx="8531352" cy="4236001"/>
              </a:xfrm>
              <a:prstGeom prst="rect">
                <a:avLst/>
              </a:prstGeom>
            </p:spPr>
          </p:pic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A71C2A5-D7E2-A077-F434-7FB620988C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13960" y="2974848"/>
                <a:ext cx="132589" cy="1572767"/>
              </a:xfrm>
              <a:prstGeom prst="straightConnector1">
                <a:avLst/>
              </a:prstGeom>
              <a:ln w="41275">
                <a:solidFill>
                  <a:schemeClr val="accent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085EF1B-B813-E702-4EBB-2872375907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62835" y="2974848"/>
                <a:ext cx="132590" cy="1572766"/>
              </a:xfrm>
              <a:prstGeom prst="straightConnector1">
                <a:avLst/>
              </a:prstGeom>
              <a:ln w="41275">
                <a:solidFill>
                  <a:srgbClr val="7030A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A670EA-0281-D4D2-1812-EDA4FDCB3009}"/>
                </a:ext>
              </a:extLst>
            </p:cNvPr>
            <p:cNvSpPr txBox="1"/>
            <p:nvPr/>
          </p:nvSpPr>
          <p:spPr>
            <a:xfrm>
              <a:off x="3012272" y="4968351"/>
              <a:ext cx="2302740" cy="9701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ascending flight direction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90FEB0-3459-7D18-81A6-261C96228D45}"/>
                </a:ext>
              </a:extLst>
            </p:cNvPr>
            <p:cNvSpPr txBox="1"/>
            <p:nvPr/>
          </p:nvSpPr>
          <p:spPr>
            <a:xfrm>
              <a:off x="409176" y="4968351"/>
              <a:ext cx="2302740" cy="9701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descending flight direction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94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3CC12C-4D10-3A9E-ABF8-95ACB3563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27" y="1168137"/>
            <a:ext cx="9147659" cy="5674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412993-3834-5913-C59A-7F87BCFA85A1}"/>
              </a:ext>
            </a:extLst>
          </p:cNvPr>
          <p:cNvSpPr txBox="1"/>
          <p:nvPr/>
        </p:nvSpPr>
        <p:spPr>
          <a:xfrm>
            <a:off x="480291" y="1321723"/>
            <a:ext cx="3438381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Surface monitors </a:t>
            </a:r>
            <a:r>
              <a:rPr lang="en-US" sz="2000" dirty="0">
                <a:latin typeface="Arial"/>
                <a:cs typeface="Arial"/>
              </a:rPr>
              <a:t>are essential for calibrating the transformation of satellite-derived aerosol information to near-surface PM concentrations.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ADD5023-A9AD-CDA8-B6B7-FDECE54E0FFE}"/>
              </a:ext>
            </a:extLst>
          </p:cNvPr>
          <p:cNvSpPr txBox="1">
            <a:spLocks/>
          </p:cNvSpPr>
          <p:nvPr/>
        </p:nvSpPr>
        <p:spPr>
          <a:xfrm>
            <a:off x="541867" y="0"/>
            <a:ext cx="11125200" cy="1011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MAIA surface monitor air pollution network is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in operation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8C8B36D-FEE3-8D50-5C5D-52267B43572D}"/>
              </a:ext>
            </a:extLst>
          </p:cNvPr>
          <p:cNvSpPr txBox="1">
            <a:spLocks/>
          </p:cNvSpPr>
          <p:nvPr/>
        </p:nvSpPr>
        <p:spPr>
          <a:xfrm>
            <a:off x="0" y="771754"/>
            <a:ext cx="475860" cy="365125"/>
          </a:xfrm>
          <a:prstGeom prst="rect">
            <a:avLst/>
          </a:prstGeom>
          <a:solidFill>
            <a:srgbClr val="DEDAC3"/>
          </a:solid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mtClean="0">
                <a:latin typeface="Arial"/>
                <a:cs typeface="Arial"/>
              </a:rPr>
              <a:pPr algn="ctr"/>
              <a:t>5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3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>
            <a:extLst>
              <a:ext uri="{FF2B5EF4-FFF2-40B4-BE49-F238E27FC236}">
                <a16:creationId xmlns:a16="http://schemas.microsoft.com/office/drawing/2014/main" id="{EF5DD284-33D3-8F9D-2FB6-0D50E7A86E58}"/>
              </a:ext>
            </a:extLst>
          </p:cNvPr>
          <p:cNvSpPr txBox="1">
            <a:spLocks/>
          </p:cNvSpPr>
          <p:nvPr/>
        </p:nvSpPr>
        <p:spPr>
          <a:xfrm>
            <a:off x="266478" y="28568"/>
            <a:ext cx="11822370" cy="99377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Mean PM</a:t>
            </a:r>
            <a:r>
              <a:rPr kumimoji="0" lang="en-US" sz="320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2.5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concentrations and </a:t>
            </a:r>
          </a:p>
          <a:p>
            <a:pPr algn="ctr"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chemical compositions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 in the MAIA PTAs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(2022-2023)</a:t>
            </a:r>
            <a:endParaRPr lang="en-US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0" name="Slide Number Placeholder 1">
            <a:extLst>
              <a:ext uri="{FF2B5EF4-FFF2-40B4-BE49-F238E27FC236}">
                <a16:creationId xmlns:a16="http://schemas.microsoft.com/office/drawing/2014/main" id="{78B851B4-AF33-D1C1-AC88-BA2B93F537D9}"/>
              </a:ext>
            </a:extLst>
          </p:cNvPr>
          <p:cNvSpPr txBox="1">
            <a:spLocks/>
          </p:cNvSpPr>
          <p:nvPr/>
        </p:nvSpPr>
        <p:spPr>
          <a:xfrm>
            <a:off x="0" y="771754"/>
            <a:ext cx="475860" cy="365125"/>
          </a:xfrm>
          <a:prstGeom prst="rect">
            <a:avLst/>
          </a:prstGeom>
          <a:solidFill>
            <a:srgbClr val="DEDAC3"/>
          </a:solid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mtClean="0">
                <a:latin typeface="Arial"/>
                <a:cs typeface="Arial"/>
              </a:rPr>
              <a:pPr algn="ctr"/>
              <a:t>6</a:t>
            </a:fld>
            <a:endParaRPr lang="en-US" dirty="0">
              <a:latin typeface="Arial"/>
              <a:cs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9FACC70-C1F1-C254-1C37-3B4F9C12818B}"/>
              </a:ext>
            </a:extLst>
          </p:cNvPr>
          <p:cNvGrpSpPr>
            <a:grpSpLocks noChangeAspect="1"/>
          </p:cNvGrpSpPr>
          <p:nvPr/>
        </p:nvGrpSpPr>
        <p:grpSpPr>
          <a:xfrm>
            <a:off x="5750130" y="1331679"/>
            <a:ext cx="6126480" cy="5099795"/>
            <a:chOff x="5240272" y="1202885"/>
            <a:chExt cx="6396433" cy="532450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2123005-3229-2741-8156-66739FF79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88"/>
            <a:stretch/>
          </p:blipFill>
          <p:spPr>
            <a:xfrm>
              <a:off x="6933653" y="2902320"/>
              <a:ext cx="2991587" cy="195394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EF12ED-9D4F-F942-D2DB-596AA0FD8451}"/>
                </a:ext>
              </a:extLst>
            </p:cNvPr>
            <p:cNvSpPr txBox="1"/>
            <p:nvPr/>
          </p:nvSpPr>
          <p:spPr>
            <a:xfrm>
              <a:off x="6731469" y="1202885"/>
              <a:ext cx="109220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400" b="1" dirty="0">
                  <a:latin typeface="Arial"/>
                  <a:cs typeface="Arial"/>
                </a:rPr>
                <a:t>Spain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/>
                  <a:cs typeface="Arial"/>
                </a:rPr>
                <a:t>10 </a:t>
              </a:r>
              <a:r>
                <a:rPr lang="en-US" sz="1400" dirty="0">
                  <a:latin typeface="Symbol"/>
                  <a:cs typeface="Arial"/>
                  <a:sym typeface="Symbol"/>
                </a:rPr>
                <a:t>m</a:t>
              </a:r>
              <a:r>
                <a:rPr lang="en-US" sz="1400" dirty="0">
                  <a:latin typeface="Arial"/>
                  <a:cs typeface="Arial"/>
                </a:rPr>
                <a:t>g m</a:t>
              </a:r>
              <a:r>
                <a:rPr lang="en-US" sz="1400" baseline="30000" dirty="0">
                  <a:latin typeface="Arial"/>
                  <a:cs typeface="Arial"/>
                </a:rPr>
                <a:t>-3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8D22D10-43D5-AF8A-0925-0E34D01A0061}"/>
                </a:ext>
              </a:extLst>
            </p:cNvPr>
            <p:cNvSpPr txBox="1"/>
            <p:nvPr/>
          </p:nvSpPr>
          <p:spPr>
            <a:xfrm>
              <a:off x="7897122" y="1202885"/>
              <a:ext cx="109220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Rome</a:t>
              </a:r>
            </a:p>
            <a:p>
              <a:pPr algn="ctr"/>
              <a:r>
                <a:rPr lang="en-US" sz="1400" dirty="0">
                  <a:latin typeface="Arial"/>
                  <a:cs typeface="Arial"/>
                </a:rPr>
                <a:t>14 </a:t>
              </a:r>
              <a:r>
                <a:rPr lang="en-US" sz="1400" dirty="0">
                  <a:latin typeface="Symbol"/>
                  <a:cs typeface="Arial"/>
                  <a:sym typeface="Symbol"/>
                </a:rPr>
                <a:t>m</a:t>
              </a:r>
              <a:r>
                <a:rPr lang="en-US" sz="1400" dirty="0">
                  <a:latin typeface="Arial"/>
                  <a:cs typeface="Arial"/>
                </a:rPr>
                <a:t>g m</a:t>
              </a:r>
              <a:r>
                <a:rPr lang="en-US" sz="1400" baseline="30000" dirty="0">
                  <a:latin typeface="Arial"/>
                  <a:cs typeface="Arial"/>
                </a:rPr>
                <a:t>-3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D54760-3C11-D566-0B9C-ED635D0976E9}"/>
                </a:ext>
              </a:extLst>
            </p:cNvPr>
            <p:cNvSpPr txBox="1"/>
            <p:nvPr/>
          </p:nvSpPr>
          <p:spPr>
            <a:xfrm>
              <a:off x="9238567" y="1202885"/>
              <a:ext cx="109220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400" b="1" dirty="0">
                  <a:latin typeface="Arial"/>
                  <a:cs typeface="Arial"/>
                </a:rPr>
                <a:t>Israel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/>
                  <a:cs typeface="Arial"/>
                </a:rPr>
                <a:t>17 </a:t>
              </a:r>
              <a:r>
                <a:rPr lang="en-US" sz="1400" dirty="0">
                  <a:latin typeface="Symbol"/>
                  <a:cs typeface="Arial"/>
                  <a:sym typeface="Symbol"/>
                </a:rPr>
                <a:t>m</a:t>
              </a:r>
              <a:r>
                <a:rPr lang="en-US" sz="1400" dirty="0">
                  <a:latin typeface="Arial"/>
                  <a:cs typeface="Arial"/>
                </a:rPr>
                <a:t>g m</a:t>
              </a:r>
              <a:r>
                <a:rPr lang="en-US" sz="1400" baseline="30000" dirty="0">
                  <a:latin typeface="Arial"/>
                  <a:cs typeface="Arial"/>
                </a:rPr>
                <a:t>-3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40ABFAA-00C7-C658-698E-51879714FB60}"/>
                </a:ext>
              </a:extLst>
            </p:cNvPr>
            <p:cNvSpPr/>
            <p:nvPr/>
          </p:nvSpPr>
          <p:spPr>
            <a:xfrm>
              <a:off x="7376267" y="3924199"/>
              <a:ext cx="107605" cy="107605"/>
            </a:xfrm>
            <a:prstGeom prst="ellipse">
              <a:avLst/>
            </a:prstGeom>
            <a:solidFill>
              <a:srgbClr val="0188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6144419-6BA5-D252-A1A1-51B1CE0C25B6}"/>
                </a:ext>
              </a:extLst>
            </p:cNvPr>
            <p:cNvSpPr/>
            <p:nvPr/>
          </p:nvSpPr>
          <p:spPr>
            <a:xfrm>
              <a:off x="7636311" y="3978001"/>
              <a:ext cx="107605" cy="107605"/>
            </a:xfrm>
            <a:prstGeom prst="ellipse">
              <a:avLst/>
            </a:prstGeom>
            <a:solidFill>
              <a:srgbClr val="0188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AF183D8-E66F-3734-92DE-8BD672473243}"/>
                </a:ext>
              </a:extLst>
            </p:cNvPr>
            <p:cNvSpPr/>
            <p:nvPr/>
          </p:nvSpPr>
          <p:spPr>
            <a:xfrm>
              <a:off x="7743916" y="3881177"/>
              <a:ext cx="107605" cy="107605"/>
            </a:xfrm>
            <a:prstGeom prst="ellipse">
              <a:avLst/>
            </a:prstGeom>
            <a:solidFill>
              <a:srgbClr val="0188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5BCB6D5-74BD-30E1-AB63-36F49D257FEB}"/>
                </a:ext>
              </a:extLst>
            </p:cNvPr>
            <p:cNvSpPr/>
            <p:nvPr/>
          </p:nvSpPr>
          <p:spPr>
            <a:xfrm>
              <a:off x="8309150" y="3881177"/>
              <a:ext cx="107605" cy="107605"/>
            </a:xfrm>
            <a:prstGeom prst="ellipse">
              <a:avLst/>
            </a:prstGeom>
            <a:solidFill>
              <a:srgbClr val="0188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CD78CDC-5506-9C8D-8BDB-D9DF10AEBA03}"/>
                </a:ext>
              </a:extLst>
            </p:cNvPr>
            <p:cNvSpPr/>
            <p:nvPr/>
          </p:nvSpPr>
          <p:spPr>
            <a:xfrm>
              <a:off x="8416755" y="3847551"/>
              <a:ext cx="107605" cy="107605"/>
            </a:xfrm>
            <a:prstGeom prst="ellipse">
              <a:avLst/>
            </a:prstGeom>
            <a:solidFill>
              <a:srgbClr val="0188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0230BEA-4BB0-2D6B-E152-80703DFA1366}"/>
                </a:ext>
              </a:extLst>
            </p:cNvPr>
            <p:cNvSpPr/>
            <p:nvPr/>
          </p:nvSpPr>
          <p:spPr>
            <a:xfrm>
              <a:off x="8524359" y="4439805"/>
              <a:ext cx="107605" cy="107605"/>
            </a:xfrm>
            <a:prstGeom prst="ellipse">
              <a:avLst/>
            </a:prstGeom>
            <a:solidFill>
              <a:srgbClr val="0188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7CB5825-9B9C-CB0E-88C4-B74B4292EAF4}"/>
                </a:ext>
              </a:extLst>
            </p:cNvPr>
            <p:cNvSpPr/>
            <p:nvPr/>
          </p:nvSpPr>
          <p:spPr>
            <a:xfrm>
              <a:off x="8631964" y="4147733"/>
              <a:ext cx="107605" cy="107605"/>
            </a:xfrm>
            <a:prstGeom prst="ellipse">
              <a:avLst/>
            </a:prstGeom>
            <a:solidFill>
              <a:srgbClr val="0188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46A1681-AA85-29DC-E996-4B2FADC7DDB9}"/>
                </a:ext>
              </a:extLst>
            </p:cNvPr>
            <p:cNvSpPr/>
            <p:nvPr/>
          </p:nvSpPr>
          <p:spPr>
            <a:xfrm>
              <a:off x="8578162" y="3955155"/>
              <a:ext cx="107605" cy="107605"/>
            </a:xfrm>
            <a:prstGeom prst="ellipse">
              <a:avLst/>
            </a:prstGeom>
            <a:solidFill>
              <a:srgbClr val="0188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3194B84-400A-D1BD-9E46-EA74DC724CED}"/>
                </a:ext>
              </a:extLst>
            </p:cNvPr>
            <p:cNvSpPr/>
            <p:nvPr/>
          </p:nvSpPr>
          <p:spPr>
            <a:xfrm>
              <a:off x="8887216" y="4008958"/>
              <a:ext cx="107605" cy="107605"/>
            </a:xfrm>
            <a:prstGeom prst="ellipse">
              <a:avLst/>
            </a:prstGeom>
            <a:solidFill>
              <a:srgbClr val="0188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CAF2B9B-76F0-F94D-D474-66463ED22864}"/>
                </a:ext>
              </a:extLst>
            </p:cNvPr>
            <p:cNvSpPr/>
            <p:nvPr/>
          </p:nvSpPr>
          <p:spPr>
            <a:xfrm>
              <a:off x="9271177" y="4060089"/>
              <a:ext cx="107605" cy="107605"/>
            </a:xfrm>
            <a:prstGeom prst="ellipse">
              <a:avLst/>
            </a:prstGeom>
            <a:solidFill>
              <a:srgbClr val="0188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C348986-1AC2-49B0-76DC-9EA50F40948A}"/>
                </a:ext>
              </a:extLst>
            </p:cNvPr>
            <p:cNvSpPr/>
            <p:nvPr/>
          </p:nvSpPr>
          <p:spPr>
            <a:xfrm>
              <a:off x="7743916" y="4538015"/>
              <a:ext cx="107605" cy="107605"/>
            </a:xfrm>
            <a:prstGeom prst="ellipse">
              <a:avLst/>
            </a:prstGeom>
            <a:solidFill>
              <a:srgbClr val="0188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0717308-4389-C9F8-D18C-047C6E014F15}"/>
                </a:ext>
              </a:extLst>
            </p:cNvPr>
            <p:cNvSpPr txBox="1"/>
            <p:nvPr/>
          </p:nvSpPr>
          <p:spPr>
            <a:xfrm>
              <a:off x="5324935" y="1353865"/>
              <a:ext cx="109220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Boston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en-US" sz="1400" dirty="0">
                  <a:latin typeface="Symbol" pitchFamily="2" charset="2"/>
                  <a:cs typeface="Arial" panose="020B0604020202020204" pitchFamily="34" charset="0"/>
                </a:rPr>
                <a:t>m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 m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6A54F61-A662-3573-5F82-716F0531AD1B}"/>
                </a:ext>
              </a:extLst>
            </p:cNvPr>
            <p:cNvSpPr txBox="1"/>
            <p:nvPr/>
          </p:nvSpPr>
          <p:spPr>
            <a:xfrm>
              <a:off x="7600647" y="6004173"/>
              <a:ext cx="15319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400" b="1" dirty="0">
                  <a:latin typeface="Arial"/>
                  <a:cs typeface="Arial"/>
                </a:rPr>
                <a:t>S. Africa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/>
                  <a:cs typeface="Arial"/>
                </a:rPr>
                <a:t>25 </a:t>
              </a:r>
              <a:r>
                <a:rPr lang="en-US" sz="1400" dirty="0">
                  <a:latin typeface="Symbol"/>
                  <a:cs typeface="Arial"/>
                  <a:sym typeface="Symbol"/>
                </a:rPr>
                <a:t>m</a:t>
              </a:r>
              <a:r>
                <a:rPr lang="en-US" sz="1400" dirty="0">
                  <a:latin typeface="Arial"/>
                  <a:cs typeface="Arial"/>
                </a:rPr>
                <a:t>g m</a:t>
              </a:r>
              <a:r>
                <a:rPr lang="en-US" sz="1400" baseline="30000" dirty="0">
                  <a:latin typeface="Arial"/>
                  <a:cs typeface="Arial"/>
                </a:rPr>
                <a:t>-3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2262BB-8ECD-F57E-8769-3C04BED55263}"/>
                </a:ext>
              </a:extLst>
            </p:cNvPr>
            <p:cNvSpPr txBox="1"/>
            <p:nvPr/>
          </p:nvSpPr>
          <p:spPr>
            <a:xfrm>
              <a:off x="10542393" y="1353865"/>
              <a:ext cx="1046187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400" b="1" dirty="0">
                  <a:latin typeface="Arial"/>
                  <a:cs typeface="Arial"/>
                </a:rPr>
                <a:t>India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/>
                  <a:cs typeface="Arial"/>
                </a:rPr>
                <a:t>93 </a:t>
              </a:r>
              <a:r>
                <a:rPr lang="en-US" sz="1400" dirty="0">
                  <a:latin typeface="Symbol"/>
                  <a:cs typeface="Arial"/>
                  <a:sym typeface="Symbol"/>
                </a:rPr>
                <a:t>m</a:t>
              </a:r>
              <a:r>
                <a:rPr lang="en-US" sz="1400" dirty="0">
                  <a:latin typeface="Arial"/>
                  <a:cs typeface="Arial"/>
                </a:rPr>
                <a:t>g m</a:t>
              </a:r>
              <a:r>
                <a:rPr lang="en-US" sz="1400" baseline="30000" dirty="0">
                  <a:latin typeface="Arial"/>
                  <a:cs typeface="Arial"/>
                </a:rPr>
                <a:t>-3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3951A8B-A83E-0A81-0B1C-B7BA0461CECD}"/>
                </a:ext>
              </a:extLst>
            </p:cNvPr>
            <p:cNvSpPr txBox="1"/>
            <p:nvPr/>
          </p:nvSpPr>
          <p:spPr>
            <a:xfrm>
              <a:off x="10494268" y="3082050"/>
              <a:ext cx="1142437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400" b="1" dirty="0">
                  <a:latin typeface="Arial"/>
                  <a:cs typeface="Arial"/>
                </a:rPr>
                <a:t>S. Korea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/>
                  <a:cs typeface="Arial"/>
                </a:rPr>
                <a:t>19 </a:t>
              </a:r>
              <a:r>
                <a:rPr lang="en-US" sz="1400" dirty="0">
                  <a:latin typeface="Symbol"/>
                  <a:cs typeface="Arial"/>
                  <a:sym typeface="Symbol"/>
                </a:rPr>
                <a:t>m</a:t>
              </a:r>
              <a:r>
                <a:rPr lang="en-US" sz="1400" dirty="0">
                  <a:latin typeface="Arial"/>
                  <a:cs typeface="Arial"/>
                </a:rPr>
                <a:t>g m</a:t>
              </a:r>
              <a:r>
                <a:rPr lang="en-US" sz="1400" baseline="30000" dirty="0">
                  <a:latin typeface="Arial"/>
                  <a:cs typeface="Arial"/>
                </a:rPr>
                <a:t>-3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6C8FE2A-6285-FC4F-2A85-6FE3ACEFB3FA}"/>
                </a:ext>
              </a:extLst>
            </p:cNvPr>
            <p:cNvSpPr txBox="1"/>
            <p:nvPr/>
          </p:nvSpPr>
          <p:spPr>
            <a:xfrm>
              <a:off x="10523372" y="6004173"/>
              <a:ext cx="108422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400" b="1" dirty="0">
                  <a:latin typeface="Arial"/>
                  <a:cs typeface="Arial"/>
                </a:rPr>
                <a:t>Taiwan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/>
                  <a:cs typeface="Arial"/>
                </a:rPr>
                <a:t>15 </a:t>
              </a:r>
              <a:r>
                <a:rPr lang="en-US" sz="1400" dirty="0">
                  <a:latin typeface="Symbol"/>
                  <a:cs typeface="Arial"/>
                  <a:sym typeface="Symbol"/>
                </a:rPr>
                <a:t>m</a:t>
              </a:r>
              <a:r>
                <a:rPr lang="en-US" sz="1400" dirty="0">
                  <a:latin typeface="Arial"/>
                  <a:cs typeface="Arial"/>
                </a:rPr>
                <a:t>g m</a:t>
              </a:r>
              <a:r>
                <a:rPr lang="en-US" sz="1400" baseline="30000" dirty="0">
                  <a:latin typeface="Arial"/>
                  <a:cs typeface="Arial"/>
                </a:rPr>
                <a:t>-3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0C7FCE2-887F-42A6-2976-524C78429E34}"/>
                </a:ext>
              </a:extLst>
            </p:cNvPr>
            <p:cNvSpPr txBox="1"/>
            <p:nvPr/>
          </p:nvSpPr>
          <p:spPr>
            <a:xfrm>
              <a:off x="9030316" y="6004173"/>
              <a:ext cx="1346026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400" b="1" dirty="0">
                  <a:latin typeface="Arial"/>
                  <a:cs typeface="Arial"/>
                </a:rPr>
                <a:t>Ethiopia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/>
                  <a:cs typeface="Arial"/>
                </a:rPr>
                <a:t>33 </a:t>
              </a:r>
              <a:r>
                <a:rPr lang="en-US" sz="1400" dirty="0">
                  <a:latin typeface="Symbol"/>
                  <a:cs typeface="Arial"/>
                  <a:sym typeface="Symbol"/>
                </a:rPr>
                <a:t>m</a:t>
              </a:r>
              <a:r>
                <a:rPr lang="en-US" sz="1400" dirty="0">
                  <a:latin typeface="Arial"/>
                  <a:cs typeface="Arial"/>
                </a:rPr>
                <a:t>g m</a:t>
              </a:r>
              <a:r>
                <a:rPr lang="en-US" sz="1400" baseline="30000" dirty="0">
                  <a:latin typeface="Arial"/>
                  <a:cs typeface="Arial"/>
                </a:rPr>
                <a:t>-3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6512087-5CC7-D904-22C4-5092E5B25888}"/>
                </a:ext>
              </a:extLst>
            </p:cNvPr>
            <p:cNvCxnSpPr>
              <a:cxnSpLocks/>
              <a:stCxn id="49" idx="1"/>
            </p:cNvCxnSpPr>
            <p:nvPr/>
          </p:nvCxnSpPr>
          <p:spPr>
            <a:xfrm flipH="1" flipV="1">
              <a:off x="6346701" y="2762116"/>
              <a:ext cx="1412973" cy="1134819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011858D7-88D7-AC72-42C3-D8B5139DF298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 flipV="1">
              <a:off x="7419490" y="2763154"/>
              <a:ext cx="905418" cy="1133781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BA8775E-505A-9BFA-8F3F-924F2965E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6703" y="2812124"/>
              <a:ext cx="0" cy="103542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F6FE34C-4596-EB77-8569-6D8126B08D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56154" y="2781567"/>
              <a:ext cx="856408" cy="1175491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9C30B48-0BB1-F8E0-F55A-5DB4ED10D112}"/>
                </a:ext>
              </a:extLst>
            </p:cNvPr>
            <p:cNvCxnSpPr>
              <a:cxnSpLocks/>
              <a:endCxn id="65" idx="7"/>
            </p:cNvCxnSpPr>
            <p:nvPr/>
          </p:nvCxnSpPr>
          <p:spPr>
            <a:xfrm flipH="1">
              <a:off x="8979063" y="2812124"/>
              <a:ext cx="1635170" cy="1212592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F48CEB9-C1AC-2688-69E8-0080231550EE}"/>
                </a:ext>
              </a:extLst>
            </p:cNvPr>
            <p:cNvCxnSpPr>
              <a:cxnSpLocks/>
              <a:endCxn id="66" idx="5"/>
            </p:cNvCxnSpPr>
            <p:nvPr/>
          </p:nvCxnSpPr>
          <p:spPr>
            <a:xfrm flipH="1" flipV="1">
              <a:off x="9363024" y="4151936"/>
              <a:ext cx="1271690" cy="1006416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9C427E62-DAEA-46D3-AA02-DBD5A569E0B3}"/>
                </a:ext>
              </a:extLst>
            </p:cNvPr>
            <p:cNvCxnSpPr>
              <a:cxnSpLocks/>
              <a:endCxn id="53" idx="5"/>
            </p:cNvCxnSpPr>
            <p:nvPr/>
          </p:nvCxnSpPr>
          <p:spPr>
            <a:xfrm flipH="1" flipV="1">
              <a:off x="8723811" y="4239580"/>
              <a:ext cx="735944" cy="7517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5E1C663-F2F8-8F35-6F17-7FEDC14F4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1457" y="4588975"/>
              <a:ext cx="125140" cy="432279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8EF2F015-9C20-9BD7-BEDC-186A0652444E}"/>
                </a:ext>
              </a:extLst>
            </p:cNvPr>
            <p:cNvSpPr txBox="1"/>
            <p:nvPr/>
          </p:nvSpPr>
          <p:spPr>
            <a:xfrm>
              <a:off x="5314592" y="6004173"/>
              <a:ext cx="10297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Atlanta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US" sz="1400" dirty="0">
                  <a:latin typeface="Symbol" pitchFamily="2" charset="2"/>
                  <a:cs typeface="Arial" panose="020B0604020202020204" pitchFamily="34" charset="0"/>
                </a:rPr>
                <a:t>m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 m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34FF925-6A00-94A8-1D07-4BE4A7C27FEB}"/>
                </a:ext>
              </a:extLst>
            </p:cNvPr>
            <p:cNvSpPr txBox="1"/>
            <p:nvPr/>
          </p:nvSpPr>
          <p:spPr>
            <a:xfrm>
              <a:off x="5240272" y="3082050"/>
              <a:ext cx="1422966" cy="538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Los Angeles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en-US" sz="1400" dirty="0">
                  <a:latin typeface="Symbol" pitchFamily="2" charset="2"/>
                  <a:cs typeface="Arial" panose="020B0604020202020204" pitchFamily="34" charset="0"/>
                </a:rPr>
                <a:t>m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 m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F3FB97A-9720-E67F-2DB8-B3FA67121F7C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 flipH="1">
              <a:off x="6328954" y="4069848"/>
              <a:ext cx="1323115" cy="1096866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8D21250-70EF-9308-5592-5B1F490735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9187" y="3978001"/>
              <a:ext cx="917080" cy="112495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F4277A55-6E3E-663C-EB58-623790C789D7}"/>
                </a:ext>
              </a:extLst>
            </p:cNvPr>
            <p:cNvGrpSpPr/>
            <p:nvPr/>
          </p:nvGrpSpPr>
          <p:grpSpPr>
            <a:xfrm>
              <a:off x="10606624" y="2006778"/>
              <a:ext cx="917724" cy="914400"/>
              <a:chOff x="10681930" y="1951523"/>
              <a:chExt cx="917724" cy="914400"/>
            </a:xfrm>
          </p:grpSpPr>
          <p:sp>
            <p:nvSpPr>
              <p:cNvPr id="279" name="Freeform 65">
                <a:extLst>
                  <a:ext uri="{FF2B5EF4-FFF2-40B4-BE49-F238E27FC236}">
                    <a16:creationId xmlns:a16="http://schemas.microsoft.com/office/drawing/2014/main" id="{5BDEFE55-54B5-3CB4-5E09-533008E29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0792" y="1951523"/>
                <a:ext cx="413795" cy="447697"/>
              </a:xfrm>
              <a:custGeom>
                <a:avLst/>
                <a:gdLst>
                  <a:gd name="T0" fmla="*/ 0 w 450"/>
                  <a:gd name="T1" fmla="*/ 0 h 469"/>
                  <a:gd name="T2" fmla="*/ 407 w 450"/>
                  <a:gd name="T3" fmla="*/ 235 h 469"/>
                  <a:gd name="T4" fmla="*/ 450 w 450"/>
                  <a:gd name="T5" fmla="*/ 336 h 469"/>
                  <a:gd name="T6" fmla="*/ 0 w 450"/>
                  <a:gd name="T7" fmla="*/ 469 h 469"/>
                  <a:gd name="T8" fmla="*/ 0 w 450"/>
                  <a:gd name="T9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469">
                    <a:moveTo>
                      <a:pt x="0" y="0"/>
                    </a:moveTo>
                    <a:cubicBezTo>
                      <a:pt x="168" y="0"/>
                      <a:pt x="323" y="90"/>
                      <a:pt x="407" y="235"/>
                    </a:cubicBezTo>
                    <a:cubicBezTo>
                      <a:pt x="425" y="267"/>
                      <a:pt x="440" y="301"/>
                      <a:pt x="450" y="336"/>
                    </a:cubicBezTo>
                    <a:lnTo>
                      <a:pt x="0" y="4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E52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66">
                <a:extLst>
                  <a:ext uri="{FF2B5EF4-FFF2-40B4-BE49-F238E27FC236}">
                    <a16:creationId xmlns:a16="http://schemas.microsoft.com/office/drawing/2014/main" id="{6C202422-EA6A-1D55-657E-4F3C0F2A8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0792" y="1951523"/>
                <a:ext cx="413795" cy="320991"/>
              </a:xfrm>
              <a:custGeom>
                <a:avLst/>
                <a:gdLst>
                  <a:gd name="T0" fmla="*/ 0 w 202"/>
                  <a:gd name="T1" fmla="*/ 0 h 152"/>
                  <a:gd name="T2" fmla="*/ 183 w 202"/>
                  <a:gd name="T3" fmla="*/ 106 h 152"/>
                  <a:gd name="T4" fmla="*/ 202 w 202"/>
                  <a:gd name="T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2" h="152">
                    <a:moveTo>
                      <a:pt x="0" y="0"/>
                    </a:moveTo>
                    <a:cubicBezTo>
                      <a:pt x="75" y="0"/>
                      <a:pt x="145" y="41"/>
                      <a:pt x="183" y="106"/>
                    </a:cubicBezTo>
                    <a:cubicBezTo>
                      <a:pt x="191" y="121"/>
                      <a:pt x="198" y="136"/>
                      <a:pt x="202" y="152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67">
                <a:extLst>
                  <a:ext uri="{FF2B5EF4-FFF2-40B4-BE49-F238E27FC236}">
                    <a16:creationId xmlns:a16="http://schemas.microsoft.com/office/drawing/2014/main" id="{F7A3DBBA-048D-3FF1-1F68-6CF148568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0792" y="2272514"/>
                <a:ext cx="458862" cy="530056"/>
              </a:xfrm>
              <a:custGeom>
                <a:avLst/>
                <a:gdLst>
                  <a:gd name="T0" fmla="*/ 450 w 498"/>
                  <a:gd name="T1" fmla="*/ 0 h 557"/>
                  <a:gd name="T2" fmla="*/ 341 w 498"/>
                  <a:gd name="T3" fmla="*/ 456 h 557"/>
                  <a:gd name="T4" fmla="*/ 202 w 498"/>
                  <a:gd name="T5" fmla="*/ 557 h 557"/>
                  <a:gd name="T6" fmla="*/ 0 w 498"/>
                  <a:gd name="T7" fmla="*/ 133 h 557"/>
                  <a:gd name="T8" fmla="*/ 450 w 498"/>
                  <a:gd name="T9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8" h="557">
                    <a:moveTo>
                      <a:pt x="450" y="0"/>
                    </a:moveTo>
                    <a:cubicBezTo>
                      <a:pt x="498" y="161"/>
                      <a:pt x="456" y="335"/>
                      <a:pt x="341" y="456"/>
                    </a:cubicBezTo>
                    <a:cubicBezTo>
                      <a:pt x="301" y="498"/>
                      <a:pt x="254" y="533"/>
                      <a:pt x="202" y="557"/>
                    </a:cubicBezTo>
                    <a:lnTo>
                      <a:pt x="0" y="133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68">
                <a:extLst>
                  <a:ext uri="{FF2B5EF4-FFF2-40B4-BE49-F238E27FC236}">
                    <a16:creationId xmlns:a16="http://schemas.microsoft.com/office/drawing/2014/main" id="{E8B9F57E-EB01-755A-2313-E35174729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5156" y="2272514"/>
                <a:ext cx="274498" cy="530056"/>
              </a:xfrm>
              <a:custGeom>
                <a:avLst/>
                <a:gdLst>
                  <a:gd name="T0" fmla="*/ 112 w 134"/>
                  <a:gd name="T1" fmla="*/ 0 h 251"/>
                  <a:gd name="T2" fmla="*/ 63 w 134"/>
                  <a:gd name="T3" fmla="*/ 206 h 251"/>
                  <a:gd name="T4" fmla="*/ 0 w 134"/>
                  <a:gd name="T5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251">
                    <a:moveTo>
                      <a:pt x="112" y="0"/>
                    </a:moveTo>
                    <a:cubicBezTo>
                      <a:pt x="134" y="72"/>
                      <a:pt x="115" y="151"/>
                      <a:pt x="63" y="206"/>
                    </a:cubicBezTo>
                    <a:cubicBezTo>
                      <a:pt x="45" y="225"/>
                      <a:pt x="24" y="240"/>
                      <a:pt x="0" y="251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69">
                <a:extLst>
                  <a:ext uri="{FF2B5EF4-FFF2-40B4-BE49-F238E27FC236}">
                    <a16:creationId xmlns:a16="http://schemas.microsoft.com/office/drawing/2014/main" id="{4A6C2305-0096-418F-0E10-90511BE0C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0792" y="2399220"/>
                <a:ext cx="184364" cy="441361"/>
              </a:xfrm>
              <a:custGeom>
                <a:avLst/>
                <a:gdLst>
                  <a:gd name="T0" fmla="*/ 202 w 202"/>
                  <a:gd name="T1" fmla="*/ 424 h 463"/>
                  <a:gd name="T2" fmla="*/ 77 w 202"/>
                  <a:gd name="T3" fmla="*/ 463 h 463"/>
                  <a:gd name="T4" fmla="*/ 0 w 202"/>
                  <a:gd name="T5" fmla="*/ 0 h 463"/>
                  <a:gd name="T6" fmla="*/ 202 w 202"/>
                  <a:gd name="T7" fmla="*/ 42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463">
                    <a:moveTo>
                      <a:pt x="202" y="424"/>
                    </a:moveTo>
                    <a:cubicBezTo>
                      <a:pt x="162" y="443"/>
                      <a:pt x="120" y="456"/>
                      <a:pt x="77" y="463"/>
                    </a:cubicBezTo>
                    <a:lnTo>
                      <a:pt x="0" y="0"/>
                    </a:lnTo>
                    <a:lnTo>
                      <a:pt x="202" y="424"/>
                    </a:lnTo>
                    <a:close/>
                  </a:path>
                </a:pathLst>
              </a:custGeom>
              <a:solidFill>
                <a:srgbClr val="2867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70">
                <a:extLst>
                  <a:ext uri="{FF2B5EF4-FFF2-40B4-BE49-F238E27FC236}">
                    <a16:creationId xmlns:a16="http://schemas.microsoft.com/office/drawing/2014/main" id="{1C6F3146-BA95-3C9D-4F5D-978823C78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0441" y="2802571"/>
                <a:ext cx="114716" cy="38012"/>
              </a:xfrm>
              <a:custGeom>
                <a:avLst/>
                <a:gdLst>
                  <a:gd name="T0" fmla="*/ 56 w 56"/>
                  <a:gd name="T1" fmla="*/ 0 h 18"/>
                  <a:gd name="T2" fmla="*/ 0 w 56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6" h="18">
                    <a:moveTo>
                      <a:pt x="56" y="0"/>
                    </a:moveTo>
                    <a:cubicBezTo>
                      <a:pt x="38" y="9"/>
                      <a:pt x="20" y="15"/>
                      <a:pt x="0" y="18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71">
                <a:extLst>
                  <a:ext uri="{FF2B5EF4-FFF2-40B4-BE49-F238E27FC236}">
                    <a16:creationId xmlns:a16="http://schemas.microsoft.com/office/drawing/2014/main" id="{70CC4BFF-7575-0A2A-AD21-0752EE0E5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1930" y="2247172"/>
                <a:ext cx="528511" cy="618751"/>
              </a:xfrm>
              <a:custGeom>
                <a:avLst/>
                <a:gdLst>
                  <a:gd name="T0" fmla="*/ 574 w 574"/>
                  <a:gd name="T1" fmla="*/ 623 h 651"/>
                  <a:gd name="T2" fmla="*/ 135 w 574"/>
                  <a:gd name="T3" fmla="*/ 459 h 651"/>
                  <a:gd name="T4" fmla="*/ 57 w 574"/>
                  <a:gd name="T5" fmla="*/ 0 h 651"/>
                  <a:gd name="T6" fmla="*/ 497 w 574"/>
                  <a:gd name="T7" fmla="*/ 160 h 651"/>
                  <a:gd name="T8" fmla="*/ 574 w 574"/>
                  <a:gd name="T9" fmla="*/ 623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4" h="651">
                    <a:moveTo>
                      <a:pt x="574" y="623"/>
                    </a:moveTo>
                    <a:cubicBezTo>
                      <a:pt x="409" y="651"/>
                      <a:pt x="242" y="588"/>
                      <a:pt x="135" y="459"/>
                    </a:cubicBezTo>
                    <a:cubicBezTo>
                      <a:pt x="30" y="331"/>
                      <a:pt x="0" y="156"/>
                      <a:pt x="57" y="0"/>
                    </a:cubicBezTo>
                    <a:lnTo>
                      <a:pt x="497" y="160"/>
                    </a:lnTo>
                    <a:lnTo>
                      <a:pt x="574" y="623"/>
                    </a:lnTo>
                    <a:close/>
                  </a:path>
                </a:pathLst>
              </a:custGeom>
              <a:solidFill>
                <a:srgbClr val="23E72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72">
                <a:extLst>
                  <a:ext uri="{FF2B5EF4-FFF2-40B4-BE49-F238E27FC236}">
                    <a16:creationId xmlns:a16="http://schemas.microsoft.com/office/drawing/2014/main" id="{458DC097-C4A6-09EC-EBD8-38E3180AE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1930" y="2247172"/>
                <a:ext cx="528511" cy="618751"/>
              </a:xfrm>
              <a:custGeom>
                <a:avLst/>
                <a:gdLst>
                  <a:gd name="T0" fmla="*/ 258 w 258"/>
                  <a:gd name="T1" fmla="*/ 281 h 293"/>
                  <a:gd name="T2" fmla="*/ 60 w 258"/>
                  <a:gd name="T3" fmla="*/ 207 h 293"/>
                  <a:gd name="T4" fmla="*/ 25 w 258"/>
                  <a:gd name="T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8" h="293">
                    <a:moveTo>
                      <a:pt x="258" y="281"/>
                    </a:moveTo>
                    <a:cubicBezTo>
                      <a:pt x="184" y="293"/>
                      <a:pt x="109" y="265"/>
                      <a:pt x="60" y="207"/>
                    </a:cubicBezTo>
                    <a:cubicBezTo>
                      <a:pt x="13" y="149"/>
                      <a:pt x="0" y="70"/>
                      <a:pt x="25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73">
                <a:extLst>
                  <a:ext uri="{FF2B5EF4-FFF2-40B4-BE49-F238E27FC236}">
                    <a16:creationId xmlns:a16="http://schemas.microsoft.com/office/drawing/2014/main" id="{26CAD1D6-D0EF-EC8A-AE53-A84880249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3143" y="1951523"/>
                <a:ext cx="407650" cy="447697"/>
              </a:xfrm>
              <a:custGeom>
                <a:avLst/>
                <a:gdLst>
                  <a:gd name="T0" fmla="*/ 0 w 440"/>
                  <a:gd name="T1" fmla="*/ 309 h 469"/>
                  <a:gd name="T2" fmla="*/ 359 w 440"/>
                  <a:gd name="T3" fmla="*/ 7 h 469"/>
                  <a:gd name="T4" fmla="*/ 440 w 440"/>
                  <a:gd name="T5" fmla="*/ 0 h 469"/>
                  <a:gd name="T6" fmla="*/ 440 w 440"/>
                  <a:gd name="T7" fmla="*/ 469 h 469"/>
                  <a:gd name="T8" fmla="*/ 0 w 440"/>
                  <a:gd name="T9" fmla="*/ 30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" h="469">
                    <a:moveTo>
                      <a:pt x="0" y="309"/>
                    </a:moveTo>
                    <a:cubicBezTo>
                      <a:pt x="57" y="152"/>
                      <a:pt x="194" y="37"/>
                      <a:pt x="359" y="7"/>
                    </a:cubicBezTo>
                    <a:cubicBezTo>
                      <a:pt x="386" y="3"/>
                      <a:pt x="413" y="0"/>
                      <a:pt x="440" y="0"/>
                    </a:cubicBezTo>
                    <a:lnTo>
                      <a:pt x="440" y="469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rgbClr val="F0324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74">
                <a:extLst>
                  <a:ext uri="{FF2B5EF4-FFF2-40B4-BE49-F238E27FC236}">
                    <a16:creationId xmlns:a16="http://schemas.microsoft.com/office/drawing/2014/main" id="{E81B2EFC-3652-BF47-E0F6-14309120D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3143" y="1951523"/>
                <a:ext cx="407650" cy="295649"/>
              </a:xfrm>
              <a:custGeom>
                <a:avLst/>
                <a:gdLst>
                  <a:gd name="T0" fmla="*/ 0 w 199"/>
                  <a:gd name="T1" fmla="*/ 140 h 140"/>
                  <a:gd name="T2" fmla="*/ 162 w 199"/>
                  <a:gd name="T3" fmla="*/ 3 h 140"/>
                  <a:gd name="T4" fmla="*/ 199 w 199"/>
                  <a:gd name="T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9" h="140">
                    <a:moveTo>
                      <a:pt x="0" y="140"/>
                    </a:moveTo>
                    <a:cubicBezTo>
                      <a:pt x="26" y="69"/>
                      <a:pt x="88" y="17"/>
                      <a:pt x="162" y="3"/>
                    </a:cubicBezTo>
                    <a:cubicBezTo>
                      <a:pt x="174" y="1"/>
                      <a:pt x="186" y="0"/>
                      <a:pt x="199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AB03B474-02D4-A86C-8A75-6EB204913E6D}"/>
                </a:ext>
              </a:extLst>
            </p:cNvPr>
            <p:cNvGrpSpPr/>
            <p:nvPr/>
          </p:nvGrpSpPr>
          <p:grpSpPr>
            <a:xfrm>
              <a:off x="7910820" y="5067658"/>
              <a:ext cx="911579" cy="914401"/>
              <a:chOff x="3730625" y="2968625"/>
              <a:chExt cx="706438" cy="692150"/>
            </a:xfrm>
          </p:grpSpPr>
          <p:sp>
            <p:nvSpPr>
              <p:cNvPr id="269" name="Freeform 89">
                <a:extLst>
                  <a:ext uri="{FF2B5EF4-FFF2-40B4-BE49-F238E27FC236}">
                    <a16:creationId xmlns:a16="http://schemas.microsoft.com/office/drawing/2014/main" id="{28578927-D8AE-1D7E-7138-41F4F1DFA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638" y="2968625"/>
                <a:ext cx="219075" cy="336550"/>
              </a:xfrm>
              <a:custGeom>
                <a:avLst/>
                <a:gdLst>
                  <a:gd name="T0" fmla="*/ 0 w 307"/>
                  <a:gd name="T1" fmla="*/ 0 h 469"/>
                  <a:gd name="T2" fmla="*/ 307 w 307"/>
                  <a:gd name="T3" fmla="*/ 115 h 469"/>
                  <a:gd name="T4" fmla="*/ 0 w 307"/>
                  <a:gd name="T5" fmla="*/ 469 h 469"/>
                  <a:gd name="T6" fmla="*/ 0 w 307"/>
                  <a:gd name="T7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" h="469">
                    <a:moveTo>
                      <a:pt x="0" y="0"/>
                    </a:moveTo>
                    <a:cubicBezTo>
                      <a:pt x="113" y="0"/>
                      <a:pt x="222" y="41"/>
                      <a:pt x="307" y="115"/>
                    </a:cubicBezTo>
                    <a:lnTo>
                      <a:pt x="0" y="4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E52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90">
                <a:extLst>
                  <a:ext uri="{FF2B5EF4-FFF2-40B4-BE49-F238E27FC236}">
                    <a16:creationId xmlns:a16="http://schemas.microsoft.com/office/drawing/2014/main" id="{659392D7-3601-19CA-BB45-B8B184E49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638" y="2968625"/>
                <a:ext cx="219075" cy="82550"/>
              </a:xfrm>
              <a:custGeom>
                <a:avLst/>
                <a:gdLst>
                  <a:gd name="T0" fmla="*/ 0 w 138"/>
                  <a:gd name="T1" fmla="*/ 0 h 52"/>
                  <a:gd name="T2" fmla="*/ 138 w 138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8" h="52">
                    <a:moveTo>
                      <a:pt x="0" y="0"/>
                    </a:moveTo>
                    <a:cubicBezTo>
                      <a:pt x="51" y="0"/>
                      <a:pt x="100" y="19"/>
                      <a:pt x="138" y="52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91">
                <a:extLst>
                  <a:ext uri="{FF2B5EF4-FFF2-40B4-BE49-F238E27FC236}">
                    <a16:creationId xmlns:a16="http://schemas.microsoft.com/office/drawing/2014/main" id="{18F5BE59-7FCF-623E-A914-1A39E0D20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638" y="3051175"/>
                <a:ext cx="352425" cy="549275"/>
              </a:xfrm>
              <a:custGeom>
                <a:avLst/>
                <a:gdLst>
                  <a:gd name="T0" fmla="*/ 307 w 493"/>
                  <a:gd name="T1" fmla="*/ 0 h 767"/>
                  <a:gd name="T2" fmla="*/ 461 w 493"/>
                  <a:gd name="T3" fmla="*/ 443 h 767"/>
                  <a:gd name="T4" fmla="*/ 224 w 493"/>
                  <a:gd name="T5" fmla="*/ 767 h 767"/>
                  <a:gd name="T6" fmla="*/ 0 w 493"/>
                  <a:gd name="T7" fmla="*/ 354 h 767"/>
                  <a:gd name="T8" fmla="*/ 307 w 493"/>
                  <a:gd name="T9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767">
                    <a:moveTo>
                      <a:pt x="307" y="0"/>
                    </a:moveTo>
                    <a:cubicBezTo>
                      <a:pt x="434" y="109"/>
                      <a:pt x="493" y="278"/>
                      <a:pt x="461" y="443"/>
                    </a:cubicBezTo>
                    <a:cubicBezTo>
                      <a:pt x="435" y="581"/>
                      <a:pt x="348" y="700"/>
                      <a:pt x="224" y="767"/>
                    </a:cubicBezTo>
                    <a:lnTo>
                      <a:pt x="0" y="354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92">
                <a:extLst>
                  <a:ext uri="{FF2B5EF4-FFF2-40B4-BE49-F238E27FC236}">
                    <a16:creationId xmlns:a16="http://schemas.microsoft.com/office/drawing/2014/main" id="{D01C7FC1-2184-3077-1900-896048DB4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975" y="3051175"/>
                <a:ext cx="192088" cy="549275"/>
              </a:xfrm>
              <a:custGeom>
                <a:avLst/>
                <a:gdLst>
                  <a:gd name="T0" fmla="*/ 37 w 121"/>
                  <a:gd name="T1" fmla="*/ 0 h 346"/>
                  <a:gd name="T2" fmla="*/ 106 w 121"/>
                  <a:gd name="T3" fmla="*/ 200 h 346"/>
                  <a:gd name="T4" fmla="*/ 0 w 121"/>
                  <a:gd name="T5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" h="346">
                    <a:moveTo>
                      <a:pt x="37" y="0"/>
                    </a:moveTo>
                    <a:cubicBezTo>
                      <a:pt x="94" y="49"/>
                      <a:pt x="121" y="126"/>
                      <a:pt x="106" y="200"/>
                    </a:cubicBezTo>
                    <a:cubicBezTo>
                      <a:pt x="95" y="262"/>
                      <a:pt x="55" y="316"/>
                      <a:pt x="0" y="346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93">
                <a:extLst>
                  <a:ext uri="{FF2B5EF4-FFF2-40B4-BE49-F238E27FC236}">
                    <a16:creationId xmlns:a16="http://schemas.microsoft.com/office/drawing/2014/main" id="{8BA34E4F-E42D-8C73-BACB-7F0B639DB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638" y="3305175"/>
                <a:ext cx="160338" cy="306387"/>
              </a:xfrm>
              <a:custGeom>
                <a:avLst/>
                <a:gdLst>
                  <a:gd name="T0" fmla="*/ 224 w 224"/>
                  <a:gd name="T1" fmla="*/ 413 h 429"/>
                  <a:gd name="T2" fmla="*/ 191 w 224"/>
                  <a:gd name="T3" fmla="*/ 429 h 429"/>
                  <a:gd name="T4" fmla="*/ 0 w 224"/>
                  <a:gd name="T5" fmla="*/ 0 h 429"/>
                  <a:gd name="T6" fmla="*/ 224 w 224"/>
                  <a:gd name="T7" fmla="*/ 413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429">
                    <a:moveTo>
                      <a:pt x="224" y="413"/>
                    </a:moveTo>
                    <a:cubicBezTo>
                      <a:pt x="213" y="419"/>
                      <a:pt x="202" y="424"/>
                      <a:pt x="191" y="429"/>
                    </a:cubicBezTo>
                    <a:lnTo>
                      <a:pt x="0" y="0"/>
                    </a:lnTo>
                    <a:lnTo>
                      <a:pt x="224" y="413"/>
                    </a:lnTo>
                    <a:close/>
                  </a:path>
                </a:pathLst>
              </a:custGeom>
              <a:solidFill>
                <a:srgbClr val="2867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94">
                <a:extLst>
                  <a:ext uri="{FF2B5EF4-FFF2-40B4-BE49-F238E27FC236}">
                    <a16:creationId xmlns:a16="http://schemas.microsoft.com/office/drawing/2014/main" id="{CE8A8E67-AEC4-55B4-BFBF-9712330CC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163" y="3600450"/>
                <a:ext cx="23813" cy="11112"/>
              </a:xfrm>
              <a:custGeom>
                <a:avLst/>
                <a:gdLst>
                  <a:gd name="T0" fmla="*/ 15 w 15"/>
                  <a:gd name="T1" fmla="*/ 0 h 7"/>
                  <a:gd name="T2" fmla="*/ 0 w 15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7">
                    <a:moveTo>
                      <a:pt x="15" y="0"/>
                    </a:moveTo>
                    <a:cubicBezTo>
                      <a:pt x="10" y="3"/>
                      <a:pt x="5" y="5"/>
                      <a:pt x="0" y="7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95">
                <a:extLst>
                  <a:ext uri="{FF2B5EF4-FFF2-40B4-BE49-F238E27FC236}">
                    <a16:creationId xmlns:a16="http://schemas.microsoft.com/office/drawing/2014/main" id="{33F2B168-2CA3-6E55-9C23-891EB0E90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238" y="3305175"/>
                <a:ext cx="415925" cy="355600"/>
              </a:xfrm>
              <a:custGeom>
                <a:avLst/>
                <a:gdLst>
                  <a:gd name="T0" fmla="*/ 582 w 582"/>
                  <a:gd name="T1" fmla="*/ 429 h 497"/>
                  <a:gd name="T2" fmla="*/ 116 w 582"/>
                  <a:gd name="T3" fmla="*/ 380 h 497"/>
                  <a:gd name="T4" fmla="*/ 0 w 582"/>
                  <a:gd name="T5" fmla="*/ 259 h 497"/>
                  <a:gd name="T6" fmla="*/ 391 w 582"/>
                  <a:gd name="T7" fmla="*/ 0 h 497"/>
                  <a:gd name="T8" fmla="*/ 582 w 582"/>
                  <a:gd name="T9" fmla="*/ 42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2" h="497">
                    <a:moveTo>
                      <a:pt x="582" y="429"/>
                    </a:moveTo>
                    <a:cubicBezTo>
                      <a:pt x="429" y="497"/>
                      <a:pt x="251" y="478"/>
                      <a:pt x="116" y="380"/>
                    </a:cubicBezTo>
                    <a:cubicBezTo>
                      <a:pt x="70" y="347"/>
                      <a:pt x="31" y="306"/>
                      <a:pt x="0" y="259"/>
                    </a:cubicBezTo>
                    <a:lnTo>
                      <a:pt x="391" y="0"/>
                    </a:lnTo>
                    <a:lnTo>
                      <a:pt x="582" y="429"/>
                    </a:lnTo>
                    <a:close/>
                  </a:path>
                </a:pathLst>
              </a:custGeom>
              <a:solidFill>
                <a:srgbClr val="23E72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96">
                <a:extLst>
                  <a:ext uri="{FF2B5EF4-FFF2-40B4-BE49-F238E27FC236}">
                    <a16:creationId xmlns:a16="http://schemas.microsoft.com/office/drawing/2014/main" id="{C8838639-0CE0-BE1B-277F-43A640407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238" y="3490913"/>
                <a:ext cx="415925" cy="169862"/>
              </a:xfrm>
              <a:custGeom>
                <a:avLst/>
                <a:gdLst>
                  <a:gd name="T0" fmla="*/ 262 w 262"/>
                  <a:gd name="T1" fmla="*/ 76 h 107"/>
                  <a:gd name="T2" fmla="*/ 52 w 262"/>
                  <a:gd name="T3" fmla="*/ 54 h 107"/>
                  <a:gd name="T4" fmla="*/ 0 w 262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2" h="107">
                    <a:moveTo>
                      <a:pt x="262" y="76"/>
                    </a:moveTo>
                    <a:cubicBezTo>
                      <a:pt x="193" y="107"/>
                      <a:pt x="113" y="99"/>
                      <a:pt x="52" y="54"/>
                    </a:cubicBezTo>
                    <a:cubicBezTo>
                      <a:pt x="31" y="39"/>
                      <a:pt x="14" y="21"/>
                      <a:pt x="0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97">
                <a:extLst>
                  <a:ext uri="{FF2B5EF4-FFF2-40B4-BE49-F238E27FC236}">
                    <a16:creationId xmlns:a16="http://schemas.microsoft.com/office/drawing/2014/main" id="{AEC2C496-DE3F-6D80-D06E-F62B37B55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625" y="2968625"/>
                <a:ext cx="354013" cy="522287"/>
              </a:xfrm>
              <a:custGeom>
                <a:avLst/>
                <a:gdLst>
                  <a:gd name="T0" fmla="*/ 103 w 494"/>
                  <a:gd name="T1" fmla="*/ 728 h 728"/>
                  <a:gd name="T2" fmla="*/ 75 w 494"/>
                  <a:gd name="T3" fmla="*/ 259 h 728"/>
                  <a:gd name="T4" fmla="*/ 467 w 494"/>
                  <a:gd name="T5" fmla="*/ 1 h 728"/>
                  <a:gd name="T6" fmla="*/ 494 w 494"/>
                  <a:gd name="T7" fmla="*/ 0 h 728"/>
                  <a:gd name="T8" fmla="*/ 494 w 494"/>
                  <a:gd name="T9" fmla="*/ 469 h 728"/>
                  <a:gd name="T10" fmla="*/ 103 w 494"/>
                  <a:gd name="T11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4" h="728">
                    <a:moveTo>
                      <a:pt x="103" y="728"/>
                    </a:moveTo>
                    <a:cubicBezTo>
                      <a:pt x="11" y="588"/>
                      <a:pt x="0" y="409"/>
                      <a:pt x="75" y="259"/>
                    </a:cubicBezTo>
                    <a:cubicBezTo>
                      <a:pt x="150" y="110"/>
                      <a:pt x="300" y="11"/>
                      <a:pt x="467" y="1"/>
                    </a:cubicBezTo>
                    <a:cubicBezTo>
                      <a:pt x="476" y="1"/>
                      <a:pt x="485" y="0"/>
                      <a:pt x="494" y="0"/>
                    </a:cubicBezTo>
                    <a:lnTo>
                      <a:pt x="494" y="469"/>
                    </a:lnTo>
                    <a:lnTo>
                      <a:pt x="103" y="728"/>
                    </a:lnTo>
                    <a:close/>
                  </a:path>
                </a:pathLst>
              </a:custGeom>
              <a:solidFill>
                <a:srgbClr val="F0324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98">
                <a:extLst>
                  <a:ext uri="{FF2B5EF4-FFF2-40B4-BE49-F238E27FC236}">
                    <a16:creationId xmlns:a16="http://schemas.microsoft.com/office/drawing/2014/main" id="{E30F5363-6A57-EC42-2D31-275FA04A6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625" y="2968625"/>
                <a:ext cx="354013" cy="522287"/>
              </a:xfrm>
              <a:custGeom>
                <a:avLst/>
                <a:gdLst>
                  <a:gd name="T0" fmla="*/ 47 w 223"/>
                  <a:gd name="T1" fmla="*/ 329 h 329"/>
                  <a:gd name="T2" fmla="*/ 34 w 223"/>
                  <a:gd name="T3" fmla="*/ 117 h 329"/>
                  <a:gd name="T4" fmla="*/ 211 w 223"/>
                  <a:gd name="T5" fmla="*/ 1 h 329"/>
                  <a:gd name="T6" fmla="*/ 223 w 223"/>
                  <a:gd name="T7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3" h="329">
                    <a:moveTo>
                      <a:pt x="47" y="329"/>
                    </a:moveTo>
                    <a:cubicBezTo>
                      <a:pt x="5" y="266"/>
                      <a:pt x="0" y="185"/>
                      <a:pt x="34" y="117"/>
                    </a:cubicBezTo>
                    <a:cubicBezTo>
                      <a:pt x="68" y="50"/>
                      <a:pt x="135" y="5"/>
                      <a:pt x="211" y="1"/>
                    </a:cubicBezTo>
                    <a:cubicBezTo>
                      <a:pt x="215" y="1"/>
                      <a:pt x="219" y="0"/>
                      <a:pt x="223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407A8A8-F858-FBBC-0B04-920742AC2626}"/>
                </a:ext>
              </a:extLst>
            </p:cNvPr>
            <p:cNvGrpSpPr/>
            <p:nvPr/>
          </p:nvGrpSpPr>
          <p:grpSpPr>
            <a:xfrm>
              <a:off x="7996242" y="1790133"/>
              <a:ext cx="914398" cy="914400"/>
              <a:chOff x="4518025" y="2973388"/>
              <a:chExt cx="700088" cy="679450"/>
            </a:xfrm>
          </p:grpSpPr>
          <p:sp>
            <p:nvSpPr>
              <p:cNvPr id="259" name="Freeform 101">
                <a:extLst>
                  <a:ext uri="{FF2B5EF4-FFF2-40B4-BE49-F238E27FC236}">
                    <a16:creationId xmlns:a16="http://schemas.microsoft.com/office/drawing/2014/main" id="{B20A253B-4006-DB37-E103-8027B9395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275" y="2973388"/>
                <a:ext cx="242888" cy="331787"/>
              </a:xfrm>
              <a:custGeom>
                <a:avLst/>
                <a:gdLst>
                  <a:gd name="T0" fmla="*/ 0 w 338"/>
                  <a:gd name="T1" fmla="*/ 0 h 462"/>
                  <a:gd name="T2" fmla="*/ 338 w 338"/>
                  <a:gd name="T3" fmla="*/ 147 h 462"/>
                  <a:gd name="T4" fmla="*/ 0 w 338"/>
                  <a:gd name="T5" fmla="*/ 462 h 462"/>
                  <a:gd name="T6" fmla="*/ 0 w 338"/>
                  <a:gd name="T7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462">
                    <a:moveTo>
                      <a:pt x="0" y="0"/>
                    </a:moveTo>
                    <a:cubicBezTo>
                      <a:pt x="128" y="0"/>
                      <a:pt x="251" y="53"/>
                      <a:pt x="338" y="147"/>
                    </a:cubicBezTo>
                    <a:lnTo>
                      <a:pt x="0" y="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E52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102">
                <a:extLst>
                  <a:ext uri="{FF2B5EF4-FFF2-40B4-BE49-F238E27FC236}">
                    <a16:creationId xmlns:a16="http://schemas.microsoft.com/office/drawing/2014/main" id="{F2E21F26-E616-E413-533D-361EA229C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275" y="2973388"/>
                <a:ext cx="242888" cy="106362"/>
              </a:xfrm>
              <a:custGeom>
                <a:avLst/>
                <a:gdLst>
                  <a:gd name="T0" fmla="*/ 0 w 153"/>
                  <a:gd name="T1" fmla="*/ 0 h 67"/>
                  <a:gd name="T2" fmla="*/ 153 w 153"/>
                  <a:gd name="T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3" h="67">
                    <a:moveTo>
                      <a:pt x="0" y="0"/>
                    </a:moveTo>
                    <a:cubicBezTo>
                      <a:pt x="58" y="0"/>
                      <a:pt x="113" y="24"/>
                      <a:pt x="153" y="67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103">
                <a:extLst>
                  <a:ext uri="{FF2B5EF4-FFF2-40B4-BE49-F238E27FC236}">
                    <a16:creationId xmlns:a16="http://schemas.microsoft.com/office/drawing/2014/main" id="{765673C4-0C98-A187-6FB8-F421E3697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275" y="3079750"/>
                <a:ext cx="314325" cy="225425"/>
              </a:xfrm>
              <a:custGeom>
                <a:avLst/>
                <a:gdLst>
                  <a:gd name="T0" fmla="*/ 338 w 439"/>
                  <a:gd name="T1" fmla="*/ 0 h 315"/>
                  <a:gd name="T2" fmla="*/ 439 w 439"/>
                  <a:gd name="T3" fmla="*/ 169 h 315"/>
                  <a:gd name="T4" fmla="*/ 0 w 439"/>
                  <a:gd name="T5" fmla="*/ 315 h 315"/>
                  <a:gd name="T6" fmla="*/ 338 w 439"/>
                  <a:gd name="T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9" h="315">
                    <a:moveTo>
                      <a:pt x="338" y="0"/>
                    </a:moveTo>
                    <a:cubicBezTo>
                      <a:pt x="384" y="48"/>
                      <a:pt x="418" y="106"/>
                      <a:pt x="439" y="169"/>
                    </a:cubicBezTo>
                    <a:lnTo>
                      <a:pt x="0" y="315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104">
                <a:extLst>
                  <a:ext uri="{FF2B5EF4-FFF2-40B4-BE49-F238E27FC236}">
                    <a16:creationId xmlns:a16="http://schemas.microsoft.com/office/drawing/2014/main" id="{E7CC539E-7406-B598-515C-EF47A2EA0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163" y="3079750"/>
                <a:ext cx="71438" cy="120650"/>
              </a:xfrm>
              <a:custGeom>
                <a:avLst/>
                <a:gdLst>
                  <a:gd name="T0" fmla="*/ 0 w 45"/>
                  <a:gd name="T1" fmla="*/ 0 h 76"/>
                  <a:gd name="T2" fmla="*/ 45 w 45"/>
                  <a:gd name="T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76">
                    <a:moveTo>
                      <a:pt x="0" y="0"/>
                    </a:moveTo>
                    <a:cubicBezTo>
                      <a:pt x="20" y="21"/>
                      <a:pt x="36" y="47"/>
                      <a:pt x="45" y="76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105">
                <a:extLst>
                  <a:ext uri="{FF2B5EF4-FFF2-40B4-BE49-F238E27FC236}">
                    <a16:creationId xmlns:a16="http://schemas.microsoft.com/office/drawing/2014/main" id="{1FDE1AD9-61F7-F362-7C5D-B37164838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275" y="3200400"/>
                <a:ext cx="350838" cy="430212"/>
              </a:xfrm>
              <a:custGeom>
                <a:avLst/>
                <a:gdLst>
                  <a:gd name="T0" fmla="*/ 439 w 491"/>
                  <a:gd name="T1" fmla="*/ 0 h 601"/>
                  <a:gd name="T2" fmla="*/ 346 w 491"/>
                  <a:gd name="T3" fmla="*/ 453 h 601"/>
                  <a:gd name="T4" fmla="*/ 84 w 491"/>
                  <a:gd name="T5" fmla="*/ 601 h 601"/>
                  <a:gd name="T6" fmla="*/ 0 w 491"/>
                  <a:gd name="T7" fmla="*/ 146 h 601"/>
                  <a:gd name="T8" fmla="*/ 439 w 491"/>
                  <a:gd name="T9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601">
                    <a:moveTo>
                      <a:pt x="439" y="0"/>
                    </a:moveTo>
                    <a:cubicBezTo>
                      <a:pt x="491" y="157"/>
                      <a:pt x="456" y="330"/>
                      <a:pt x="346" y="453"/>
                    </a:cubicBezTo>
                    <a:cubicBezTo>
                      <a:pt x="278" y="531"/>
                      <a:pt x="185" y="583"/>
                      <a:pt x="84" y="601"/>
                    </a:cubicBezTo>
                    <a:lnTo>
                      <a:pt x="0" y="146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2867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106">
                <a:extLst>
                  <a:ext uri="{FF2B5EF4-FFF2-40B4-BE49-F238E27FC236}">
                    <a16:creationId xmlns:a16="http://schemas.microsoft.com/office/drawing/2014/main" id="{940B83B3-8179-230F-9A31-23379393A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7600" y="3200400"/>
                <a:ext cx="290513" cy="430212"/>
              </a:xfrm>
              <a:custGeom>
                <a:avLst/>
                <a:gdLst>
                  <a:gd name="T0" fmla="*/ 160 w 183"/>
                  <a:gd name="T1" fmla="*/ 0 h 271"/>
                  <a:gd name="T2" fmla="*/ 118 w 183"/>
                  <a:gd name="T3" fmla="*/ 204 h 271"/>
                  <a:gd name="T4" fmla="*/ 0 w 183"/>
                  <a:gd name="T5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" h="271">
                    <a:moveTo>
                      <a:pt x="160" y="0"/>
                    </a:moveTo>
                    <a:cubicBezTo>
                      <a:pt x="183" y="71"/>
                      <a:pt x="168" y="149"/>
                      <a:pt x="118" y="204"/>
                    </a:cubicBezTo>
                    <a:cubicBezTo>
                      <a:pt x="87" y="240"/>
                      <a:pt x="46" y="263"/>
                      <a:pt x="0" y="271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107">
                <a:extLst>
                  <a:ext uri="{FF2B5EF4-FFF2-40B4-BE49-F238E27FC236}">
                    <a16:creationId xmlns:a16="http://schemas.microsoft.com/office/drawing/2014/main" id="{39D89831-361C-4C4F-39D1-4583D9902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025" y="3119438"/>
                <a:ext cx="409575" cy="533400"/>
              </a:xfrm>
              <a:custGeom>
                <a:avLst/>
                <a:gdLst>
                  <a:gd name="T0" fmla="*/ 574 w 574"/>
                  <a:gd name="T1" fmla="*/ 714 h 744"/>
                  <a:gd name="T2" fmla="*/ 138 w 574"/>
                  <a:gd name="T3" fmla="*/ 559 h 744"/>
                  <a:gd name="T4" fmla="*/ 55 w 574"/>
                  <a:gd name="T5" fmla="*/ 104 h 744"/>
                  <a:gd name="T6" fmla="*/ 107 w 574"/>
                  <a:gd name="T7" fmla="*/ 0 h 744"/>
                  <a:gd name="T8" fmla="*/ 490 w 574"/>
                  <a:gd name="T9" fmla="*/ 259 h 744"/>
                  <a:gd name="T10" fmla="*/ 574 w 574"/>
                  <a:gd name="T11" fmla="*/ 71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744">
                    <a:moveTo>
                      <a:pt x="574" y="714"/>
                    </a:moveTo>
                    <a:cubicBezTo>
                      <a:pt x="411" y="744"/>
                      <a:pt x="245" y="685"/>
                      <a:pt x="138" y="559"/>
                    </a:cubicBezTo>
                    <a:cubicBezTo>
                      <a:pt x="31" y="433"/>
                      <a:pt x="0" y="259"/>
                      <a:pt x="55" y="104"/>
                    </a:cubicBezTo>
                    <a:cubicBezTo>
                      <a:pt x="68" y="67"/>
                      <a:pt x="86" y="33"/>
                      <a:pt x="107" y="0"/>
                    </a:cubicBezTo>
                    <a:lnTo>
                      <a:pt x="490" y="259"/>
                    </a:lnTo>
                    <a:lnTo>
                      <a:pt x="574" y="714"/>
                    </a:lnTo>
                    <a:close/>
                  </a:path>
                </a:pathLst>
              </a:custGeom>
              <a:solidFill>
                <a:srgbClr val="23E72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108">
                <a:extLst>
                  <a:ext uri="{FF2B5EF4-FFF2-40B4-BE49-F238E27FC236}">
                    <a16:creationId xmlns:a16="http://schemas.microsoft.com/office/drawing/2014/main" id="{3CF0F707-2E3D-1306-91E1-111F8B344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025" y="3119438"/>
                <a:ext cx="409575" cy="533400"/>
              </a:xfrm>
              <a:custGeom>
                <a:avLst/>
                <a:gdLst>
                  <a:gd name="T0" fmla="*/ 258 w 258"/>
                  <a:gd name="T1" fmla="*/ 322 h 336"/>
                  <a:gd name="T2" fmla="*/ 62 w 258"/>
                  <a:gd name="T3" fmla="*/ 252 h 336"/>
                  <a:gd name="T4" fmla="*/ 24 w 258"/>
                  <a:gd name="T5" fmla="*/ 47 h 336"/>
                  <a:gd name="T6" fmla="*/ 48 w 258"/>
                  <a:gd name="T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336">
                    <a:moveTo>
                      <a:pt x="258" y="322"/>
                    </a:moveTo>
                    <a:cubicBezTo>
                      <a:pt x="185" y="336"/>
                      <a:pt x="110" y="309"/>
                      <a:pt x="62" y="252"/>
                    </a:cubicBezTo>
                    <a:cubicBezTo>
                      <a:pt x="14" y="195"/>
                      <a:pt x="0" y="117"/>
                      <a:pt x="24" y="47"/>
                    </a:cubicBezTo>
                    <a:cubicBezTo>
                      <a:pt x="30" y="30"/>
                      <a:pt x="38" y="15"/>
                      <a:pt x="48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09">
                <a:extLst>
                  <a:ext uri="{FF2B5EF4-FFF2-40B4-BE49-F238E27FC236}">
                    <a16:creationId xmlns:a16="http://schemas.microsoft.com/office/drawing/2014/main" id="{2975170D-D475-D1FC-3400-3C209E83C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225" y="2973388"/>
                <a:ext cx="273050" cy="331787"/>
              </a:xfrm>
              <a:custGeom>
                <a:avLst/>
                <a:gdLst>
                  <a:gd name="T0" fmla="*/ 0 w 383"/>
                  <a:gd name="T1" fmla="*/ 203 h 462"/>
                  <a:gd name="T2" fmla="*/ 383 w 383"/>
                  <a:gd name="T3" fmla="*/ 0 h 462"/>
                  <a:gd name="T4" fmla="*/ 383 w 383"/>
                  <a:gd name="T5" fmla="*/ 462 h 462"/>
                  <a:gd name="T6" fmla="*/ 0 w 383"/>
                  <a:gd name="T7" fmla="*/ 203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3" h="462">
                    <a:moveTo>
                      <a:pt x="0" y="203"/>
                    </a:moveTo>
                    <a:cubicBezTo>
                      <a:pt x="86" y="76"/>
                      <a:pt x="230" y="0"/>
                      <a:pt x="383" y="0"/>
                    </a:cubicBezTo>
                    <a:lnTo>
                      <a:pt x="383" y="462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F0324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10">
                <a:extLst>
                  <a:ext uri="{FF2B5EF4-FFF2-40B4-BE49-F238E27FC236}">
                    <a16:creationId xmlns:a16="http://schemas.microsoft.com/office/drawing/2014/main" id="{6D997F9A-E1B8-8BE0-1172-464357E37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225" y="2973388"/>
                <a:ext cx="273050" cy="146050"/>
              </a:xfrm>
              <a:custGeom>
                <a:avLst/>
                <a:gdLst>
                  <a:gd name="T0" fmla="*/ 0 w 172"/>
                  <a:gd name="T1" fmla="*/ 92 h 92"/>
                  <a:gd name="T2" fmla="*/ 172 w 172"/>
                  <a:gd name="T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2" h="92">
                    <a:moveTo>
                      <a:pt x="0" y="92"/>
                    </a:moveTo>
                    <a:cubicBezTo>
                      <a:pt x="39" y="35"/>
                      <a:pt x="103" y="0"/>
                      <a:pt x="172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B7462420-0F16-AE52-EC03-09EB1947FFE8}"/>
                </a:ext>
              </a:extLst>
            </p:cNvPr>
            <p:cNvGrpSpPr/>
            <p:nvPr/>
          </p:nvGrpSpPr>
          <p:grpSpPr>
            <a:xfrm>
              <a:off x="9267000" y="1787021"/>
              <a:ext cx="914400" cy="914401"/>
              <a:chOff x="5311775" y="2968625"/>
              <a:chExt cx="676276" cy="684212"/>
            </a:xfrm>
          </p:grpSpPr>
          <p:sp>
            <p:nvSpPr>
              <p:cNvPr id="249" name="Freeform 113">
                <a:extLst>
                  <a:ext uri="{FF2B5EF4-FFF2-40B4-BE49-F238E27FC236}">
                    <a16:creationId xmlns:a16="http://schemas.microsoft.com/office/drawing/2014/main" id="{6F322E55-6EF8-F62A-1C27-244CE8D76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2968625"/>
                <a:ext cx="336550" cy="338137"/>
              </a:xfrm>
              <a:custGeom>
                <a:avLst/>
                <a:gdLst>
                  <a:gd name="T0" fmla="*/ 0 w 470"/>
                  <a:gd name="T1" fmla="*/ 0 h 472"/>
                  <a:gd name="T2" fmla="*/ 407 w 470"/>
                  <a:gd name="T3" fmla="*/ 235 h 472"/>
                  <a:gd name="T4" fmla="*/ 470 w 470"/>
                  <a:gd name="T5" fmla="*/ 472 h 472"/>
                  <a:gd name="T6" fmla="*/ 0 w 470"/>
                  <a:gd name="T7" fmla="*/ 469 h 472"/>
                  <a:gd name="T8" fmla="*/ 0 w 470"/>
                  <a:gd name="T9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0" h="472">
                    <a:moveTo>
                      <a:pt x="0" y="0"/>
                    </a:moveTo>
                    <a:cubicBezTo>
                      <a:pt x="168" y="0"/>
                      <a:pt x="323" y="90"/>
                      <a:pt x="407" y="235"/>
                    </a:cubicBezTo>
                    <a:cubicBezTo>
                      <a:pt x="448" y="307"/>
                      <a:pt x="470" y="389"/>
                      <a:pt x="470" y="472"/>
                    </a:cubicBezTo>
                    <a:lnTo>
                      <a:pt x="0" y="4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E52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14">
                <a:extLst>
                  <a:ext uri="{FF2B5EF4-FFF2-40B4-BE49-F238E27FC236}">
                    <a16:creationId xmlns:a16="http://schemas.microsoft.com/office/drawing/2014/main" id="{C5B20D13-9804-3085-64FC-BC03DF775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2968625"/>
                <a:ext cx="336550" cy="338137"/>
              </a:xfrm>
              <a:custGeom>
                <a:avLst/>
                <a:gdLst>
                  <a:gd name="T0" fmla="*/ 0 w 212"/>
                  <a:gd name="T1" fmla="*/ 0 h 213"/>
                  <a:gd name="T2" fmla="*/ 183 w 212"/>
                  <a:gd name="T3" fmla="*/ 106 h 213"/>
                  <a:gd name="T4" fmla="*/ 212 w 212"/>
                  <a:gd name="T5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" h="213">
                    <a:moveTo>
                      <a:pt x="0" y="0"/>
                    </a:moveTo>
                    <a:cubicBezTo>
                      <a:pt x="76" y="0"/>
                      <a:pt x="145" y="41"/>
                      <a:pt x="183" y="106"/>
                    </a:cubicBezTo>
                    <a:cubicBezTo>
                      <a:pt x="202" y="139"/>
                      <a:pt x="212" y="176"/>
                      <a:pt x="212" y="213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15">
                <a:extLst>
                  <a:ext uri="{FF2B5EF4-FFF2-40B4-BE49-F238E27FC236}">
                    <a16:creationId xmlns:a16="http://schemas.microsoft.com/office/drawing/2014/main" id="{7C3F83CA-27B7-DCD9-772B-998020F4C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3305175"/>
                <a:ext cx="336550" cy="304800"/>
              </a:xfrm>
              <a:custGeom>
                <a:avLst/>
                <a:gdLst>
                  <a:gd name="T0" fmla="*/ 470 w 470"/>
                  <a:gd name="T1" fmla="*/ 3 h 426"/>
                  <a:gd name="T2" fmla="*/ 233 w 470"/>
                  <a:gd name="T3" fmla="*/ 408 h 426"/>
                  <a:gd name="T4" fmla="*/ 199 w 470"/>
                  <a:gd name="T5" fmla="*/ 426 h 426"/>
                  <a:gd name="T6" fmla="*/ 0 w 470"/>
                  <a:gd name="T7" fmla="*/ 0 h 426"/>
                  <a:gd name="T8" fmla="*/ 470 w 470"/>
                  <a:gd name="T9" fmla="*/ 3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0" h="426">
                    <a:moveTo>
                      <a:pt x="470" y="3"/>
                    </a:moveTo>
                    <a:cubicBezTo>
                      <a:pt x="469" y="171"/>
                      <a:pt x="378" y="325"/>
                      <a:pt x="233" y="408"/>
                    </a:cubicBezTo>
                    <a:cubicBezTo>
                      <a:pt x="221" y="415"/>
                      <a:pt x="210" y="420"/>
                      <a:pt x="199" y="426"/>
                    </a:cubicBezTo>
                    <a:lnTo>
                      <a:pt x="0" y="0"/>
                    </a:lnTo>
                    <a:lnTo>
                      <a:pt x="47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116">
                <a:extLst>
                  <a:ext uri="{FF2B5EF4-FFF2-40B4-BE49-F238E27FC236}">
                    <a16:creationId xmlns:a16="http://schemas.microsoft.com/office/drawing/2014/main" id="{692BEDFD-A1D5-525E-B88F-47BDC7A8A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2788" y="3306763"/>
                <a:ext cx="195263" cy="303212"/>
              </a:xfrm>
              <a:custGeom>
                <a:avLst/>
                <a:gdLst>
                  <a:gd name="T0" fmla="*/ 123 w 123"/>
                  <a:gd name="T1" fmla="*/ 0 h 191"/>
                  <a:gd name="T2" fmla="*/ 16 w 123"/>
                  <a:gd name="T3" fmla="*/ 183 h 191"/>
                  <a:gd name="T4" fmla="*/ 0 w 123"/>
                  <a:gd name="T5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191">
                    <a:moveTo>
                      <a:pt x="123" y="0"/>
                    </a:moveTo>
                    <a:cubicBezTo>
                      <a:pt x="122" y="76"/>
                      <a:pt x="81" y="146"/>
                      <a:pt x="16" y="183"/>
                    </a:cubicBezTo>
                    <a:cubicBezTo>
                      <a:pt x="10" y="186"/>
                      <a:pt x="5" y="188"/>
                      <a:pt x="0" y="191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117">
                <a:extLst>
                  <a:ext uri="{FF2B5EF4-FFF2-40B4-BE49-F238E27FC236}">
                    <a16:creationId xmlns:a16="http://schemas.microsoft.com/office/drawing/2014/main" id="{5815AC63-3A08-1691-8359-7D577BA1D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3305175"/>
                <a:ext cx="141288" cy="327025"/>
              </a:xfrm>
              <a:custGeom>
                <a:avLst/>
                <a:gdLst>
                  <a:gd name="T0" fmla="*/ 199 w 199"/>
                  <a:gd name="T1" fmla="*/ 426 h 457"/>
                  <a:gd name="T2" fmla="*/ 107 w 199"/>
                  <a:gd name="T3" fmla="*/ 457 h 457"/>
                  <a:gd name="T4" fmla="*/ 0 w 199"/>
                  <a:gd name="T5" fmla="*/ 0 h 457"/>
                  <a:gd name="T6" fmla="*/ 199 w 199"/>
                  <a:gd name="T7" fmla="*/ 42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457">
                    <a:moveTo>
                      <a:pt x="199" y="426"/>
                    </a:moveTo>
                    <a:cubicBezTo>
                      <a:pt x="169" y="439"/>
                      <a:pt x="139" y="450"/>
                      <a:pt x="107" y="457"/>
                    </a:cubicBezTo>
                    <a:lnTo>
                      <a:pt x="0" y="0"/>
                    </a:lnTo>
                    <a:lnTo>
                      <a:pt x="199" y="426"/>
                    </a:lnTo>
                    <a:close/>
                  </a:path>
                </a:pathLst>
              </a:custGeom>
              <a:solidFill>
                <a:srgbClr val="2867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118">
                <a:extLst>
                  <a:ext uri="{FF2B5EF4-FFF2-40B4-BE49-F238E27FC236}">
                    <a16:creationId xmlns:a16="http://schemas.microsoft.com/office/drawing/2014/main" id="{65B768C5-4899-D219-B46C-8EE4460B7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7700" y="3609975"/>
                <a:ext cx="65088" cy="22225"/>
              </a:xfrm>
              <a:custGeom>
                <a:avLst/>
                <a:gdLst>
                  <a:gd name="T0" fmla="*/ 41 w 41"/>
                  <a:gd name="T1" fmla="*/ 0 h 14"/>
                  <a:gd name="T2" fmla="*/ 0 w 41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1" h="14">
                    <a:moveTo>
                      <a:pt x="41" y="0"/>
                    </a:moveTo>
                    <a:cubicBezTo>
                      <a:pt x="28" y="6"/>
                      <a:pt x="14" y="11"/>
                      <a:pt x="0" y="14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119">
                <a:extLst>
                  <a:ext uri="{FF2B5EF4-FFF2-40B4-BE49-F238E27FC236}">
                    <a16:creationId xmlns:a16="http://schemas.microsoft.com/office/drawing/2014/main" id="{64C244DC-4EC8-F2B7-840C-DCB1EC419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5288" y="3305175"/>
                <a:ext cx="252413" cy="347662"/>
              </a:xfrm>
              <a:custGeom>
                <a:avLst/>
                <a:gdLst>
                  <a:gd name="T0" fmla="*/ 353 w 353"/>
                  <a:gd name="T1" fmla="*/ 457 h 486"/>
                  <a:gd name="T2" fmla="*/ 0 w 353"/>
                  <a:gd name="T3" fmla="*/ 400 h 486"/>
                  <a:gd name="T4" fmla="*/ 246 w 353"/>
                  <a:gd name="T5" fmla="*/ 0 h 486"/>
                  <a:gd name="T6" fmla="*/ 353 w 353"/>
                  <a:gd name="T7" fmla="*/ 457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3" h="486">
                    <a:moveTo>
                      <a:pt x="353" y="457"/>
                    </a:moveTo>
                    <a:cubicBezTo>
                      <a:pt x="233" y="486"/>
                      <a:pt x="105" y="465"/>
                      <a:pt x="0" y="400"/>
                    </a:cubicBezTo>
                    <a:lnTo>
                      <a:pt x="246" y="0"/>
                    </a:lnTo>
                    <a:lnTo>
                      <a:pt x="353" y="457"/>
                    </a:lnTo>
                    <a:close/>
                  </a:path>
                </a:pathLst>
              </a:custGeom>
              <a:solidFill>
                <a:srgbClr val="23E72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120">
                <a:extLst>
                  <a:ext uri="{FF2B5EF4-FFF2-40B4-BE49-F238E27FC236}">
                    <a16:creationId xmlns:a16="http://schemas.microsoft.com/office/drawing/2014/main" id="{D13BF586-4A67-F083-A97A-85255DCAB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5288" y="3590925"/>
                <a:ext cx="252413" cy="61912"/>
              </a:xfrm>
              <a:custGeom>
                <a:avLst/>
                <a:gdLst>
                  <a:gd name="T0" fmla="*/ 159 w 159"/>
                  <a:gd name="T1" fmla="*/ 26 h 39"/>
                  <a:gd name="T2" fmla="*/ 0 w 159"/>
                  <a:gd name="T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9" h="39">
                    <a:moveTo>
                      <a:pt x="159" y="26"/>
                    </a:moveTo>
                    <a:cubicBezTo>
                      <a:pt x="105" y="39"/>
                      <a:pt x="47" y="30"/>
                      <a:pt x="0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121">
                <a:extLst>
                  <a:ext uri="{FF2B5EF4-FFF2-40B4-BE49-F238E27FC236}">
                    <a16:creationId xmlns:a16="http://schemas.microsoft.com/office/drawing/2014/main" id="{38BCE6DF-3CE2-85F6-C034-3F8F5EAF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775" y="2968625"/>
                <a:ext cx="339725" cy="622300"/>
              </a:xfrm>
              <a:custGeom>
                <a:avLst/>
                <a:gdLst>
                  <a:gd name="T0" fmla="*/ 228 w 474"/>
                  <a:gd name="T1" fmla="*/ 869 h 869"/>
                  <a:gd name="T2" fmla="*/ 5 w 474"/>
                  <a:gd name="T3" fmla="*/ 455 h 869"/>
                  <a:gd name="T4" fmla="*/ 252 w 474"/>
                  <a:gd name="T5" fmla="*/ 56 h 869"/>
                  <a:gd name="T6" fmla="*/ 474 w 474"/>
                  <a:gd name="T7" fmla="*/ 0 h 869"/>
                  <a:gd name="T8" fmla="*/ 474 w 474"/>
                  <a:gd name="T9" fmla="*/ 469 h 869"/>
                  <a:gd name="T10" fmla="*/ 228 w 474"/>
                  <a:gd name="T11" fmla="*/ 869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4" h="869">
                    <a:moveTo>
                      <a:pt x="228" y="869"/>
                    </a:moveTo>
                    <a:cubicBezTo>
                      <a:pt x="85" y="781"/>
                      <a:pt x="0" y="623"/>
                      <a:pt x="5" y="455"/>
                    </a:cubicBezTo>
                    <a:cubicBezTo>
                      <a:pt x="10" y="288"/>
                      <a:pt x="105" y="136"/>
                      <a:pt x="252" y="56"/>
                    </a:cubicBezTo>
                    <a:cubicBezTo>
                      <a:pt x="320" y="20"/>
                      <a:pt x="397" y="0"/>
                      <a:pt x="474" y="0"/>
                    </a:cubicBezTo>
                    <a:lnTo>
                      <a:pt x="474" y="469"/>
                    </a:lnTo>
                    <a:lnTo>
                      <a:pt x="228" y="869"/>
                    </a:lnTo>
                    <a:close/>
                  </a:path>
                </a:pathLst>
              </a:custGeom>
              <a:solidFill>
                <a:srgbClr val="F0324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122">
                <a:extLst>
                  <a:ext uri="{FF2B5EF4-FFF2-40B4-BE49-F238E27FC236}">
                    <a16:creationId xmlns:a16="http://schemas.microsoft.com/office/drawing/2014/main" id="{E396440D-2C63-6C2F-03E3-6E34E88B7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775" y="2968625"/>
                <a:ext cx="339725" cy="622300"/>
              </a:xfrm>
              <a:custGeom>
                <a:avLst/>
                <a:gdLst>
                  <a:gd name="T0" fmla="*/ 103 w 214"/>
                  <a:gd name="T1" fmla="*/ 392 h 392"/>
                  <a:gd name="T2" fmla="*/ 3 w 214"/>
                  <a:gd name="T3" fmla="*/ 205 h 392"/>
                  <a:gd name="T4" fmla="*/ 114 w 214"/>
                  <a:gd name="T5" fmla="*/ 25 h 392"/>
                  <a:gd name="T6" fmla="*/ 214 w 214"/>
                  <a:gd name="T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" h="392">
                    <a:moveTo>
                      <a:pt x="103" y="392"/>
                    </a:moveTo>
                    <a:cubicBezTo>
                      <a:pt x="39" y="353"/>
                      <a:pt x="0" y="281"/>
                      <a:pt x="3" y="205"/>
                    </a:cubicBezTo>
                    <a:cubicBezTo>
                      <a:pt x="5" y="130"/>
                      <a:pt x="48" y="62"/>
                      <a:pt x="114" y="25"/>
                    </a:cubicBezTo>
                    <a:cubicBezTo>
                      <a:pt x="145" y="9"/>
                      <a:pt x="179" y="0"/>
                      <a:pt x="214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AEE9212E-CE8D-5BE5-799B-0D9C98D05FBB}"/>
                </a:ext>
              </a:extLst>
            </p:cNvPr>
            <p:cNvGrpSpPr/>
            <p:nvPr/>
          </p:nvGrpSpPr>
          <p:grpSpPr>
            <a:xfrm>
              <a:off x="10614815" y="5067654"/>
              <a:ext cx="914400" cy="914400"/>
              <a:chOff x="6086475" y="2973388"/>
              <a:chExt cx="698501" cy="682624"/>
            </a:xfrm>
          </p:grpSpPr>
          <p:sp>
            <p:nvSpPr>
              <p:cNvPr id="239" name="Freeform 125">
                <a:extLst>
                  <a:ext uri="{FF2B5EF4-FFF2-40B4-BE49-F238E27FC236}">
                    <a16:creationId xmlns:a16="http://schemas.microsoft.com/office/drawing/2014/main" id="{C73B5975-B37C-9703-FC9E-DB91CF79A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138" y="2973388"/>
                <a:ext cx="273050" cy="331787"/>
              </a:xfrm>
              <a:custGeom>
                <a:avLst/>
                <a:gdLst>
                  <a:gd name="T0" fmla="*/ 0 w 382"/>
                  <a:gd name="T1" fmla="*/ 0 h 462"/>
                  <a:gd name="T2" fmla="*/ 382 w 382"/>
                  <a:gd name="T3" fmla="*/ 201 h 462"/>
                  <a:gd name="T4" fmla="*/ 0 w 382"/>
                  <a:gd name="T5" fmla="*/ 462 h 462"/>
                  <a:gd name="T6" fmla="*/ 0 w 382"/>
                  <a:gd name="T7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2" h="462">
                    <a:moveTo>
                      <a:pt x="0" y="0"/>
                    </a:moveTo>
                    <a:cubicBezTo>
                      <a:pt x="153" y="0"/>
                      <a:pt x="296" y="75"/>
                      <a:pt x="382" y="201"/>
                    </a:cubicBezTo>
                    <a:lnTo>
                      <a:pt x="0" y="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E52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126">
                <a:extLst>
                  <a:ext uri="{FF2B5EF4-FFF2-40B4-BE49-F238E27FC236}">
                    <a16:creationId xmlns:a16="http://schemas.microsoft.com/office/drawing/2014/main" id="{2FE0E9F9-CE00-99F4-7D46-719252F11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138" y="2973388"/>
                <a:ext cx="273050" cy="144462"/>
              </a:xfrm>
              <a:custGeom>
                <a:avLst/>
                <a:gdLst>
                  <a:gd name="T0" fmla="*/ 0 w 172"/>
                  <a:gd name="T1" fmla="*/ 0 h 91"/>
                  <a:gd name="T2" fmla="*/ 172 w 172"/>
                  <a:gd name="T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2" h="91">
                    <a:moveTo>
                      <a:pt x="0" y="0"/>
                    </a:moveTo>
                    <a:cubicBezTo>
                      <a:pt x="69" y="0"/>
                      <a:pt x="134" y="34"/>
                      <a:pt x="172" y="91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127">
                <a:extLst>
                  <a:ext uri="{FF2B5EF4-FFF2-40B4-BE49-F238E27FC236}">
                    <a16:creationId xmlns:a16="http://schemas.microsoft.com/office/drawing/2014/main" id="{4D64F722-B045-9EE0-AC44-CB78660F7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138" y="3117850"/>
                <a:ext cx="350838" cy="403225"/>
              </a:xfrm>
              <a:custGeom>
                <a:avLst/>
                <a:gdLst>
                  <a:gd name="T0" fmla="*/ 382 w 489"/>
                  <a:gd name="T1" fmla="*/ 0 h 563"/>
                  <a:gd name="T2" fmla="*/ 418 w 489"/>
                  <a:gd name="T3" fmla="*/ 461 h 563"/>
                  <a:gd name="T4" fmla="*/ 351 w 489"/>
                  <a:gd name="T5" fmla="*/ 563 h 563"/>
                  <a:gd name="T6" fmla="*/ 0 w 489"/>
                  <a:gd name="T7" fmla="*/ 261 h 563"/>
                  <a:gd name="T8" fmla="*/ 382 w 489"/>
                  <a:gd name="T9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9" h="563">
                    <a:moveTo>
                      <a:pt x="382" y="0"/>
                    </a:moveTo>
                    <a:cubicBezTo>
                      <a:pt x="475" y="136"/>
                      <a:pt x="489" y="312"/>
                      <a:pt x="418" y="461"/>
                    </a:cubicBezTo>
                    <a:cubicBezTo>
                      <a:pt x="400" y="498"/>
                      <a:pt x="378" y="532"/>
                      <a:pt x="351" y="563"/>
                    </a:cubicBezTo>
                    <a:lnTo>
                      <a:pt x="0" y="261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128">
                <a:extLst>
                  <a:ext uri="{FF2B5EF4-FFF2-40B4-BE49-F238E27FC236}">
                    <a16:creationId xmlns:a16="http://schemas.microsoft.com/office/drawing/2014/main" id="{7496D71E-B995-509D-EC6D-9235C530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6550" y="3117850"/>
                <a:ext cx="98425" cy="403225"/>
              </a:xfrm>
              <a:custGeom>
                <a:avLst/>
                <a:gdLst>
                  <a:gd name="T0" fmla="*/ 13 w 62"/>
                  <a:gd name="T1" fmla="*/ 0 h 254"/>
                  <a:gd name="T2" fmla="*/ 30 w 62"/>
                  <a:gd name="T3" fmla="*/ 208 h 254"/>
                  <a:gd name="T4" fmla="*/ 0 w 62"/>
                  <a:gd name="T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254">
                    <a:moveTo>
                      <a:pt x="13" y="0"/>
                    </a:moveTo>
                    <a:cubicBezTo>
                      <a:pt x="55" y="61"/>
                      <a:pt x="62" y="141"/>
                      <a:pt x="30" y="208"/>
                    </a:cubicBezTo>
                    <a:cubicBezTo>
                      <a:pt x="22" y="225"/>
                      <a:pt x="12" y="240"/>
                      <a:pt x="0" y="254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129">
                <a:extLst>
                  <a:ext uri="{FF2B5EF4-FFF2-40B4-BE49-F238E27FC236}">
                    <a16:creationId xmlns:a16="http://schemas.microsoft.com/office/drawing/2014/main" id="{607EF560-BCA7-6FBD-BBE4-A5CEEAEA6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138" y="3305175"/>
                <a:ext cx="252413" cy="320675"/>
              </a:xfrm>
              <a:custGeom>
                <a:avLst/>
                <a:gdLst>
                  <a:gd name="T0" fmla="*/ 351 w 351"/>
                  <a:gd name="T1" fmla="*/ 302 h 449"/>
                  <a:gd name="T2" fmla="*/ 114 w 351"/>
                  <a:gd name="T3" fmla="*/ 449 h 449"/>
                  <a:gd name="T4" fmla="*/ 0 w 351"/>
                  <a:gd name="T5" fmla="*/ 0 h 449"/>
                  <a:gd name="T6" fmla="*/ 351 w 351"/>
                  <a:gd name="T7" fmla="*/ 302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1" h="449">
                    <a:moveTo>
                      <a:pt x="351" y="302"/>
                    </a:moveTo>
                    <a:cubicBezTo>
                      <a:pt x="289" y="374"/>
                      <a:pt x="206" y="425"/>
                      <a:pt x="114" y="449"/>
                    </a:cubicBezTo>
                    <a:lnTo>
                      <a:pt x="0" y="0"/>
                    </a:lnTo>
                    <a:lnTo>
                      <a:pt x="351" y="302"/>
                    </a:lnTo>
                    <a:close/>
                  </a:path>
                </a:pathLst>
              </a:custGeom>
              <a:solidFill>
                <a:srgbClr val="2867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130">
                <a:extLst>
                  <a:ext uri="{FF2B5EF4-FFF2-40B4-BE49-F238E27FC236}">
                    <a16:creationId xmlns:a16="http://schemas.microsoft.com/office/drawing/2014/main" id="{DE524DA9-6AC5-33E2-385B-C0F1A223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688" y="3521075"/>
                <a:ext cx="169863" cy="104775"/>
              </a:xfrm>
              <a:custGeom>
                <a:avLst/>
                <a:gdLst>
                  <a:gd name="T0" fmla="*/ 107 w 107"/>
                  <a:gd name="T1" fmla="*/ 0 h 66"/>
                  <a:gd name="T2" fmla="*/ 0 w 107"/>
                  <a:gd name="T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7" h="66">
                    <a:moveTo>
                      <a:pt x="107" y="0"/>
                    </a:moveTo>
                    <a:cubicBezTo>
                      <a:pt x="79" y="33"/>
                      <a:pt x="41" y="56"/>
                      <a:pt x="0" y="66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131">
                <a:extLst>
                  <a:ext uri="{FF2B5EF4-FFF2-40B4-BE49-F238E27FC236}">
                    <a16:creationId xmlns:a16="http://schemas.microsoft.com/office/drawing/2014/main" id="{B33CADFA-6524-6986-AADE-D27E3C751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305175"/>
                <a:ext cx="355600" cy="350837"/>
              </a:xfrm>
              <a:custGeom>
                <a:avLst/>
                <a:gdLst>
                  <a:gd name="T0" fmla="*/ 498 w 498"/>
                  <a:gd name="T1" fmla="*/ 449 h 489"/>
                  <a:gd name="T2" fmla="*/ 53 w 498"/>
                  <a:gd name="T3" fmla="*/ 323 h 489"/>
                  <a:gd name="T4" fmla="*/ 0 w 498"/>
                  <a:gd name="T5" fmla="*/ 258 h 489"/>
                  <a:gd name="T6" fmla="*/ 384 w 498"/>
                  <a:gd name="T7" fmla="*/ 0 h 489"/>
                  <a:gd name="T8" fmla="*/ 498 w 498"/>
                  <a:gd name="T9" fmla="*/ 44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8" h="489">
                    <a:moveTo>
                      <a:pt x="498" y="449"/>
                    </a:moveTo>
                    <a:cubicBezTo>
                      <a:pt x="338" y="489"/>
                      <a:pt x="168" y="441"/>
                      <a:pt x="53" y="323"/>
                    </a:cubicBezTo>
                    <a:cubicBezTo>
                      <a:pt x="33" y="303"/>
                      <a:pt x="16" y="281"/>
                      <a:pt x="0" y="258"/>
                    </a:cubicBezTo>
                    <a:lnTo>
                      <a:pt x="384" y="0"/>
                    </a:lnTo>
                    <a:lnTo>
                      <a:pt x="498" y="449"/>
                    </a:lnTo>
                    <a:close/>
                  </a:path>
                </a:pathLst>
              </a:custGeom>
              <a:solidFill>
                <a:srgbClr val="23E72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132">
                <a:extLst>
                  <a:ext uri="{FF2B5EF4-FFF2-40B4-BE49-F238E27FC236}">
                    <a16:creationId xmlns:a16="http://schemas.microsoft.com/office/drawing/2014/main" id="{7294C837-3323-D6F0-8C85-53AA08DA8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489325"/>
                <a:ext cx="355600" cy="166687"/>
              </a:xfrm>
              <a:custGeom>
                <a:avLst/>
                <a:gdLst>
                  <a:gd name="T0" fmla="*/ 224 w 224"/>
                  <a:gd name="T1" fmla="*/ 86 h 105"/>
                  <a:gd name="T2" fmla="*/ 23 w 224"/>
                  <a:gd name="T3" fmla="*/ 30 h 105"/>
                  <a:gd name="T4" fmla="*/ 0 w 224"/>
                  <a:gd name="T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4" h="105">
                    <a:moveTo>
                      <a:pt x="224" y="86"/>
                    </a:moveTo>
                    <a:cubicBezTo>
                      <a:pt x="152" y="105"/>
                      <a:pt x="75" y="83"/>
                      <a:pt x="23" y="30"/>
                    </a:cubicBezTo>
                    <a:cubicBezTo>
                      <a:pt x="14" y="21"/>
                      <a:pt x="7" y="11"/>
                      <a:pt x="0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133">
                <a:extLst>
                  <a:ext uri="{FF2B5EF4-FFF2-40B4-BE49-F238E27FC236}">
                    <a16:creationId xmlns:a16="http://schemas.microsoft.com/office/drawing/2014/main" id="{3D65358D-FC12-5FEE-A027-1D5AE43B5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475" y="2973388"/>
                <a:ext cx="347663" cy="515937"/>
              </a:xfrm>
              <a:custGeom>
                <a:avLst/>
                <a:gdLst>
                  <a:gd name="T0" fmla="*/ 103 w 487"/>
                  <a:gd name="T1" fmla="*/ 720 h 720"/>
                  <a:gd name="T2" fmla="*/ 72 w 487"/>
                  <a:gd name="T3" fmla="*/ 259 h 720"/>
                  <a:gd name="T4" fmla="*/ 457 w 487"/>
                  <a:gd name="T5" fmla="*/ 1 h 720"/>
                  <a:gd name="T6" fmla="*/ 487 w 487"/>
                  <a:gd name="T7" fmla="*/ 0 h 720"/>
                  <a:gd name="T8" fmla="*/ 487 w 487"/>
                  <a:gd name="T9" fmla="*/ 462 h 720"/>
                  <a:gd name="T10" fmla="*/ 103 w 487"/>
                  <a:gd name="T11" fmla="*/ 72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7" h="720">
                    <a:moveTo>
                      <a:pt x="103" y="720"/>
                    </a:moveTo>
                    <a:cubicBezTo>
                      <a:pt x="12" y="583"/>
                      <a:pt x="0" y="407"/>
                      <a:pt x="72" y="259"/>
                    </a:cubicBezTo>
                    <a:cubicBezTo>
                      <a:pt x="145" y="110"/>
                      <a:pt x="292" y="12"/>
                      <a:pt x="457" y="1"/>
                    </a:cubicBezTo>
                    <a:cubicBezTo>
                      <a:pt x="467" y="0"/>
                      <a:pt x="477" y="0"/>
                      <a:pt x="487" y="0"/>
                    </a:cubicBezTo>
                    <a:lnTo>
                      <a:pt x="487" y="462"/>
                    </a:lnTo>
                    <a:lnTo>
                      <a:pt x="103" y="720"/>
                    </a:lnTo>
                    <a:close/>
                  </a:path>
                </a:pathLst>
              </a:custGeom>
              <a:solidFill>
                <a:srgbClr val="F0324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134">
                <a:extLst>
                  <a:ext uri="{FF2B5EF4-FFF2-40B4-BE49-F238E27FC236}">
                    <a16:creationId xmlns:a16="http://schemas.microsoft.com/office/drawing/2014/main" id="{B88552DC-4286-FEE1-2975-9D6917EB7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475" y="2973388"/>
                <a:ext cx="347663" cy="515937"/>
              </a:xfrm>
              <a:custGeom>
                <a:avLst/>
                <a:gdLst>
                  <a:gd name="T0" fmla="*/ 47 w 219"/>
                  <a:gd name="T1" fmla="*/ 325 h 325"/>
                  <a:gd name="T2" fmla="*/ 33 w 219"/>
                  <a:gd name="T3" fmla="*/ 117 h 325"/>
                  <a:gd name="T4" fmla="*/ 206 w 219"/>
                  <a:gd name="T5" fmla="*/ 1 h 325"/>
                  <a:gd name="T6" fmla="*/ 219 w 219"/>
                  <a:gd name="T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9" h="325">
                    <a:moveTo>
                      <a:pt x="47" y="325"/>
                    </a:moveTo>
                    <a:cubicBezTo>
                      <a:pt x="6" y="263"/>
                      <a:pt x="0" y="184"/>
                      <a:pt x="33" y="117"/>
                    </a:cubicBezTo>
                    <a:cubicBezTo>
                      <a:pt x="65" y="50"/>
                      <a:pt x="132" y="6"/>
                      <a:pt x="206" y="1"/>
                    </a:cubicBezTo>
                    <a:cubicBezTo>
                      <a:pt x="210" y="0"/>
                      <a:pt x="215" y="0"/>
                      <a:pt x="219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704BF64A-5766-DE1A-9E10-F9A326757C52}"/>
                </a:ext>
              </a:extLst>
            </p:cNvPr>
            <p:cNvGrpSpPr/>
            <p:nvPr/>
          </p:nvGrpSpPr>
          <p:grpSpPr>
            <a:xfrm>
              <a:off x="6729175" y="1791178"/>
              <a:ext cx="914400" cy="914402"/>
              <a:chOff x="6870700" y="2968625"/>
              <a:chExt cx="698501" cy="677862"/>
            </a:xfrm>
          </p:grpSpPr>
          <p:sp>
            <p:nvSpPr>
              <p:cNvPr id="229" name="Freeform 137">
                <a:extLst>
                  <a:ext uri="{FF2B5EF4-FFF2-40B4-BE49-F238E27FC236}">
                    <a16:creationId xmlns:a16="http://schemas.microsoft.com/office/drawing/2014/main" id="{D6D0EA1C-8D97-7AC3-BD28-2C9ED584F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363" y="2968625"/>
                <a:ext cx="350838" cy="504825"/>
              </a:xfrm>
              <a:custGeom>
                <a:avLst/>
                <a:gdLst>
                  <a:gd name="T0" fmla="*/ 0 w 491"/>
                  <a:gd name="T1" fmla="*/ 0 h 705"/>
                  <a:gd name="T2" fmla="*/ 407 w 491"/>
                  <a:gd name="T3" fmla="*/ 235 h 705"/>
                  <a:gd name="T4" fmla="*/ 407 w 491"/>
                  <a:gd name="T5" fmla="*/ 704 h 705"/>
                  <a:gd name="T6" fmla="*/ 407 w 491"/>
                  <a:gd name="T7" fmla="*/ 705 h 705"/>
                  <a:gd name="T8" fmla="*/ 0 w 491"/>
                  <a:gd name="T9" fmla="*/ 469 h 705"/>
                  <a:gd name="T10" fmla="*/ 0 w 491"/>
                  <a:gd name="T11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1" h="705">
                    <a:moveTo>
                      <a:pt x="0" y="0"/>
                    </a:moveTo>
                    <a:cubicBezTo>
                      <a:pt x="168" y="0"/>
                      <a:pt x="323" y="90"/>
                      <a:pt x="407" y="235"/>
                    </a:cubicBezTo>
                    <a:cubicBezTo>
                      <a:pt x="491" y="380"/>
                      <a:pt x="491" y="559"/>
                      <a:pt x="407" y="704"/>
                    </a:cubicBezTo>
                    <a:cubicBezTo>
                      <a:pt x="407" y="704"/>
                      <a:pt x="407" y="704"/>
                      <a:pt x="407" y="705"/>
                    </a:cubicBezTo>
                    <a:lnTo>
                      <a:pt x="0" y="4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E52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138">
                <a:extLst>
                  <a:ext uri="{FF2B5EF4-FFF2-40B4-BE49-F238E27FC236}">
                    <a16:creationId xmlns:a16="http://schemas.microsoft.com/office/drawing/2014/main" id="{E560EC19-FF42-8B9F-3BE7-CD7C97F7B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363" y="2968625"/>
                <a:ext cx="350838" cy="504825"/>
              </a:xfrm>
              <a:custGeom>
                <a:avLst/>
                <a:gdLst>
                  <a:gd name="T0" fmla="*/ 0 w 221"/>
                  <a:gd name="T1" fmla="*/ 0 h 318"/>
                  <a:gd name="T2" fmla="*/ 183 w 221"/>
                  <a:gd name="T3" fmla="*/ 106 h 318"/>
                  <a:gd name="T4" fmla="*/ 183 w 221"/>
                  <a:gd name="T5" fmla="*/ 318 h 318"/>
                  <a:gd name="T6" fmla="*/ 183 w 221"/>
                  <a:gd name="T7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318">
                    <a:moveTo>
                      <a:pt x="0" y="0"/>
                    </a:moveTo>
                    <a:cubicBezTo>
                      <a:pt x="76" y="0"/>
                      <a:pt x="146" y="41"/>
                      <a:pt x="183" y="106"/>
                    </a:cubicBezTo>
                    <a:cubicBezTo>
                      <a:pt x="221" y="172"/>
                      <a:pt x="221" y="252"/>
                      <a:pt x="183" y="318"/>
                    </a:cubicBezTo>
                    <a:cubicBezTo>
                      <a:pt x="183" y="318"/>
                      <a:pt x="183" y="318"/>
                      <a:pt x="183" y="318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139">
                <a:extLst>
                  <a:ext uri="{FF2B5EF4-FFF2-40B4-BE49-F238E27FC236}">
                    <a16:creationId xmlns:a16="http://schemas.microsoft.com/office/drawing/2014/main" id="{3041CAB6-47CE-D453-B734-4179628B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363" y="3305175"/>
                <a:ext cx="290513" cy="250825"/>
              </a:xfrm>
              <a:custGeom>
                <a:avLst/>
                <a:gdLst>
                  <a:gd name="T0" fmla="*/ 407 w 407"/>
                  <a:gd name="T1" fmla="*/ 236 h 350"/>
                  <a:gd name="T2" fmla="*/ 314 w 407"/>
                  <a:gd name="T3" fmla="*/ 350 h 350"/>
                  <a:gd name="T4" fmla="*/ 0 w 407"/>
                  <a:gd name="T5" fmla="*/ 0 h 350"/>
                  <a:gd name="T6" fmla="*/ 407 w 407"/>
                  <a:gd name="T7" fmla="*/ 236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7" h="350">
                    <a:moveTo>
                      <a:pt x="407" y="236"/>
                    </a:moveTo>
                    <a:cubicBezTo>
                      <a:pt x="382" y="278"/>
                      <a:pt x="351" y="317"/>
                      <a:pt x="314" y="350"/>
                    </a:cubicBezTo>
                    <a:lnTo>
                      <a:pt x="0" y="0"/>
                    </a:lnTo>
                    <a:lnTo>
                      <a:pt x="407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40">
                <a:extLst>
                  <a:ext uri="{FF2B5EF4-FFF2-40B4-BE49-F238E27FC236}">
                    <a16:creationId xmlns:a16="http://schemas.microsoft.com/office/drawing/2014/main" id="{58A56627-14BA-06C3-EB1A-0B591D0BC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0" y="3473450"/>
                <a:ext cx="66675" cy="82550"/>
              </a:xfrm>
              <a:custGeom>
                <a:avLst/>
                <a:gdLst>
                  <a:gd name="T0" fmla="*/ 42 w 42"/>
                  <a:gd name="T1" fmla="*/ 0 h 52"/>
                  <a:gd name="T2" fmla="*/ 0 w 42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" h="52">
                    <a:moveTo>
                      <a:pt x="42" y="0"/>
                    </a:moveTo>
                    <a:cubicBezTo>
                      <a:pt x="31" y="19"/>
                      <a:pt x="17" y="37"/>
                      <a:pt x="0" y="52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141">
                <a:extLst>
                  <a:ext uri="{FF2B5EF4-FFF2-40B4-BE49-F238E27FC236}">
                    <a16:creationId xmlns:a16="http://schemas.microsoft.com/office/drawing/2014/main" id="{3C00D9E4-7F50-1AF1-CC63-B04B92E4E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363" y="3305175"/>
                <a:ext cx="223838" cy="336550"/>
              </a:xfrm>
              <a:custGeom>
                <a:avLst/>
                <a:gdLst>
                  <a:gd name="T0" fmla="*/ 314 w 314"/>
                  <a:gd name="T1" fmla="*/ 350 h 469"/>
                  <a:gd name="T2" fmla="*/ 19 w 314"/>
                  <a:gd name="T3" fmla="*/ 469 h 469"/>
                  <a:gd name="T4" fmla="*/ 0 w 314"/>
                  <a:gd name="T5" fmla="*/ 0 h 469"/>
                  <a:gd name="T6" fmla="*/ 314 w 314"/>
                  <a:gd name="T7" fmla="*/ 35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469">
                    <a:moveTo>
                      <a:pt x="314" y="350"/>
                    </a:moveTo>
                    <a:cubicBezTo>
                      <a:pt x="233" y="422"/>
                      <a:pt x="129" y="465"/>
                      <a:pt x="19" y="469"/>
                    </a:cubicBezTo>
                    <a:lnTo>
                      <a:pt x="0" y="0"/>
                    </a:lnTo>
                    <a:lnTo>
                      <a:pt x="314" y="350"/>
                    </a:lnTo>
                    <a:close/>
                  </a:path>
                </a:pathLst>
              </a:custGeom>
              <a:solidFill>
                <a:srgbClr val="2867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142">
                <a:extLst>
                  <a:ext uri="{FF2B5EF4-FFF2-40B4-BE49-F238E27FC236}">
                    <a16:creationId xmlns:a16="http://schemas.microsoft.com/office/drawing/2014/main" id="{4F7D498D-93C2-6A19-2560-FD18AB73D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2650" y="3556000"/>
                <a:ext cx="209550" cy="85725"/>
              </a:xfrm>
              <a:custGeom>
                <a:avLst/>
                <a:gdLst>
                  <a:gd name="T0" fmla="*/ 132 w 132"/>
                  <a:gd name="T1" fmla="*/ 0 h 54"/>
                  <a:gd name="T2" fmla="*/ 0 w 132"/>
                  <a:gd name="T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2" h="54">
                    <a:moveTo>
                      <a:pt x="132" y="0"/>
                    </a:moveTo>
                    <a:cubicBezTo>
                      <a:pt x="96" y="32"/>
                      <a:pt x="49" y="52"/>
                      <a:pt x="0" y="54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143">
                <a:extLst>
                  <a:ext uri="{FF2B5EF4-FFF2-40B4-BE49-F238E27FC236}">
                    <a16:creationId xmlns:a16="http://schemas.microsoft.com/office/drawing/2014/main" id="{05393383-61E6-475E-ECB8-E44318AEA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0700" y="3213100"/>
                <a:ext cx="361950" cy="433387"/>
              </a:xfrm>
              <a:custGeom>
                <a:avLst/>
                <a:gdLst>
                  <a:gd name="T0" fmla="*/ 506 w 506"/>
                  <a:gd name="T1" fmla="*/ 598 h 605"/>
                  <a:gd name="T2" fmla="*/ 91 w 506"/>
                  <a:gd name="T3" fmla="*/ 380 h 605"/>
                  <a:gd name="T4" fmla="*/ 37 w 506"/>
                  <a:gd name="T5" fmla="*/ 0 h 605"/>
                  <a:gd name="T6" fmla="*/ 487 w 506"/>
                  <a:gd name="T7" fmla="*/ 129 h 605"/>
                  <a:gd name="T8" fmla="*/ 506 w 506"/>
                  <a:gd name="T9" fmla="*/ 598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605">
                    <a:moveTo>
                      <a:pt x="506" y="598"/>
                    </a:moveTo>
                    <a:cubicBezTo>
                      <a:pt x="339" y="605"/>
                      <a:pt x="180" y="522"/>
                      <a:pt x="91" y="380"/>
                    </a:cubicBezTo>
                    <a:cubicBezTo>
                      <a:pt x="19" y="267"/>
                      <a:pt x="0" y="129"/>
                      <a:pt x="37" y="0"/>
                    </a:cubicBezTo>
                    <a:lnTo>
                      <a:pt x="487" y="129"/>
                    </a:lnTo>
                    <a:lnTo>
                      <a:pt x="506" y="598"/>
                    </a:lnTo>
                    <a:close/>
                  </a:path>
                </a:pathLst>
              </a:custGeom>
              <a:solidFill>
                <a:srgbClr val="23E72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144">
                <a:extLst>
                  <a:ext uri="{FF2B5EF4-FFF2-40B4-BE49-F238E27FC236}">
                    <a16:creationId xmlns:a16="http://schemas.microsoft.com/office/drawing/2014/main" id="{79952817-2745-62D6-5924-2290B717B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0700" y="3213100"/>
                <a:ext cx="361950" cy="433387"/>
              </a:xfrm>
              <a:custGeom>
                <a:avLst/>
                <a:gdLst>
                  <a:gd name="T0" fmla="*/ 228 w 228"/>
                  <a:gd name="T1" fmla="*/ 270 h 273"/>
                  <a:gd name="T2" fmla="*/ 41 w 228"/>
                  <a:gd name="T3" fmla="*/ 171 h 273"/>
                  <a:gd name="T4" fmla="*/ 16 w 228"/>
                  <a:gd name="T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8" h="273">
                    <a:moveTo>
                      <a:pt x="228" y="270"/>
                    </a:moveTo>
                    <a:cubicBezTo>
                      <a:pt x="152" y="273"/>
                      <a:pt x="81" y="235"/>
                      <a:pt x="41" y="171"/>
                    </a:cubicBezTo>
                    <a:cubicBezTo>
                      <a:pt x="8" y="120"/>
                      <a:pt x="0" y="58"/>
                      <a:pt x="16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145">
                <a:extLst>
                  <a:ext uri="{FF2B5EF4-FFF2-40B4-BE49-F238E27FC236}">
                    <a16:creationId xmlns:a16="http://schemas.microsoft.com/office/drawing/2014/main" id="{93558B44-4EB2-90F9-1D9E-E41AD5198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6100" y="2968625"/>
                <a:ext cx="322263" cy="336550"/>
              </a:xfrm>
              <a:custGeom>
                <a:avLst/>
                <a:gdLst>
                  <a:gd name="T0" fmla="*/ 0 w 450"/>
                  <a:gd name="T1" fmla="*/ 340 h 469"/>
                  <a:gd name="T2" fmla="*/ 337 w 450"/>
                  <a:gd name="T3" fmla="*/ 14 h 469"/>
                  <a:gd name="T4" fmla="*/ 450 w 450"/>
                  <a:gd name="T5" fmla="*/ 0 h 469"/>
                  <a:gd name="T6" fmla="*/ 450 w 450"/>
                  <a:gd name="T7" fmla="*/ 469 h 469"/>
                  <a:gd name="T8" fmla="*/ 0 w 450"/>
                  <a:gd name="T9" fmla="*/ 34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469">
                    <a:moveTo>
                      <a:pt x="0" y="340"/>
                    </a:moveTo>
                    <a:cubicBezTo>
                      <a:pt x="46" y="179"/>
                      <a:pt x="175" y="55"/>
                      <a:pt x="337" y="14"/>
                    </a:cubicBezTo>
                    <a:cubicBezTo>
                      <a:pt x="374" y="5"/>
                      <a:pt x="412" y="0"/>
                      <a:pt x="450" y="0"/>
                    </a:cubicBezTo>
                    <a:lnTo>
                      <a:pt x="450" y="469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F0324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146">
                <a:extLst>
                  <a:ext uri="{FF2B5EF4-FFF2-40B4-BE49-F238E27FC236}">
                    <a16:creationId xmlns:a16="http://schemas.microsoft.com/office/drawing/2014/main" id="{4BF48071-FFAB-8D18-0108-9EA35BBD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6100" y="2968625"/>
                <a:ext cx="322263" cy="244475"/>
              </a:xfrm>
              <a:custGeom>
                <a:avLst/>
                <a:gdLst>
                  <a:gd name="T0" fmla="*/ 0 w 203"/>
                  <a:gd name="T1" fmla="*/ 154 h 154"/>
                  <a:gd name="T2" fmla="*/ 152 w 203"/>
                  <a:gd name="T3" fmla="*/ 6 h 154"/>
                  <a:gd name="T4" fmla="*/ 203 w 203"/>
                  <a:gd name="T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3" h="154">
                    <a:moveTo>
                      <a:pt x="0" y="154"/>
                    </a:moveTo>
                    <a:cubicBezTo>
                      <a:pt x="21" y="81"/>
                      <a:pt x="79" y="25"/>
                      <a:pt x="152" y="6"/>
                    </a:cubicBezTo>
                    <a:cubicBezTo>
                      <a:pt x="169" y="2"/>
                      <a:pt x="186" y="0"/>
                      <a:pt x="203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A8C24A3-6B13-9580-D478-0D61D9D2B1EB}"/>
                </a:ext>
              </a:extLst>
            </p:cNvPr>
            <p:cNvGrpSpPr>
              <a:grpSpLocks/>
            </p:cNvGrpSpPr>
            <p:nvPr/>
          </p:nvGrpSpPr>
          <p:grpSpPr>
            <a:xfrm>
              <a:off x="5435723" y="3701349"/>
              <a:ext cx="914399" cy="914399"/>
              <a:chOff x="7662863" y="2973388"/>
              <a:chExt cx="674688" cy="671512"/>
            </a:xfrm>
          </p:grpSpPr>
          <p:sp>
            <p:nvSpPr>
              <p:cNvPr id="219" name="Freeform 149">
                <a:extLst>
                  <a:ext uri="{FF2B5EF4-FFF2-40B4-BE49-F238E27FC236}">
                    <a16:creationId xmlns:a16="http://schemas.microsoft.com/office/drawing/2014/main" id="{7E14791B-D819-9296-462E-15615E8B0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2973388"/>
                <a:ext cx="303213" cy="331787"/>
              </a:xfrm>
              <a:custGeom>
                <a:avLst/>
                <a:gdLst>
                  <a:gd name="T0" fmla="*/ 0 w 424"/>
                  <a:gd name="T1" fmla="*/ 0 h 462"/>
                  <a:gd name="T2" fmla="*/ 401 w 424"/>
                  <a:gd name="T3" fmla="*/ 231 h 462"/>
                  <a:gd name="T4" fmla="*/ 424 w 424"/>
                  <a:gd name="T5" fmla="*/ 278 h 462"/>
                  <a:gd name="T6" fmla="*/ 0 w 424"/>
                  <a:gd name="T7" fmla="*/ 462 h 462"/>
                  <a:gd name="T8" fmla="*/ 0 w 424"/>
                  <a:gd name="T9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462">
                    <a:moveTo>
                      <a:pt x="0" y="0"/>
                    </a:moveTo>
                    <a:cubicBezTo>
                      <a:pt x="165" y="0"/>
                      <a:pt x="318" y="88"/>
                      <a:pt x="401" y="231"/>
                    </a:cubicBezTo>
                    <a:cubicBezTo>
                      <a:pt x="410" y="246"/>
                      <a:pt x="417" y="262"/>
                      <a:pt x="424" y="278"/>
                    </a:cubicBezTo>
                    <a:lnTo>
                      <a:pt x="0" y="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E52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50">
                <a:extLst>
                  <a:ext uri="{FF2B5EF4-FFF2-40B4-BE49-F238E27FC236}">
                    <a16:creationId xmlns:a16="http://schemas.microsoft.com/office/drawing/2014/main" id="{14AD495B-D445-DE19-0818-694582949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2973388"/>
                <a:ext cx="303213" cy="200025"/>
              </a:xfrm>
              <a:custGeom>
                <a:avLst/>
                <a:gdLst>
                  <a:gd name="T0" fmla="*/ 0 w 191"/>
                  <a:gd name="T1" fmla="*/ 0 h 126"/>
                  <a:gd name="T2" fmla="*/ 180 w 191"/>
                  <a:gd name="T3" fmla="*/ 105 h 126"/>
                  <a:gd name="T4" fmla="*/ 191 w 191"/>
                  <a:gd name="T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1" h="126">
                    <a:moveTo>
                      <a:pt x="0" y="0"/>
                    </a:moveTo>
                    <a:cubicBezTo>
                      <a:pt x="74" y="0"/>
                      <a:pt x="143" y="40"/>
                      <a:pt x="180" y="105"/>
                    </a:cubicBezTo>
                    <a:cubicBezTo>
                      <a:pt x="184" y="111"/>
                      <a:pt x="187" y="119"/>
                      <a:pt x="191" y="126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51">
                <a:extLst>
                  <a:ext uri="{FF2B5EF4-FFF2-40B4-BE49-F238E27FC236}">
                    <a16:creationId xmlns:a16="http://schemas.microsoft.com/office/drawing/2014/main" id="{ACC24E02-6B53-D012-50FD-EE360654C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3173413"/>
                <a:ext cx="334963" cy="177800"/>
              </a:xfrm>
              <a:custGeom>
                <a:avLst/>
                <a:gdLst>
                  <a:gd name="T0" fmla="*/ 424 w 470"/>
                  <a:gd name="T1" fmla="*/ 0 h 249"/>
                  <a:gd name="T2" fmla="*/ 458 w 470"/>
                  <a:gd name="T3" fmla="*/ 249 h 249"/>
                  <a:gd name="T4" fmla="*/ 0 w 470"/>
                  <a:gd name="T5" fmla="*/ 184 h 249"/>
                  <a:gd name="T6" fmla="*/ 424 w 470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0" h="249">
                    <a:moveTo>
                      <a:pt x="424" y="0"/>
                    </a:moveTo>
                    <a:cubicBezTo>
                      <a:pt x="459" y="78"/>
                      <a:pt x="470" y="165"/>
                      <a:pt x="458" y="249"/>
                    </a:cubicBezTo>
                    <a:lnTo>
                      <a:pt x="0" y="184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52">
                <a:extLst>
                  <a:ext uri="{FF2B5EF4-FFF2-40B4-BE49-F238E27FC236}">
                    <a16:creationId xmlns:a16="http://schemas.microsoft.com/office/drawing/2014/main" id="{C683F6FB-82C5-D238-74DA-50C68E196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5800" y="3173413"/>
                <a:ext cx="31750" cy="177800"/>
              </a:xfrm>
              <a:custGeom>
                <a:avLst/>
                <a:gdLst>
                  <a:gd name="T0" fmla="*/ 0 w 20"/>
                  <a:gd name="T1" fmla="*/ 0 h 112"/>
                  <a:gd name="T2" fmla="*/ 15 w 20"/>
                  <a:gd name="T3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12">
                    <a:moveTo>
                      <a:pt x="0" y="0"/>
                    </a:moveTo>
                    <a:cubicBezTo>
                      <a:pt x="15" y="35"/>
                      <a:pt x="20" y="74"/>
                      <a:pt x="15" y="112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53">
                <a:extLst>
                  <a:ext uri="{FF2B5EF4-FFF2-40B4-BE49-F238E27FC236}">
                    <a16:creationId xmlns:a16="http://schemas.microsoft.com/office/drawing/2014/main" id="{22A577C0-D14B-F95B-ABB4-4784FE154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5" y="3305175"/>
                <a:ext cx="452438" cy="339725"/>
              </a:xfrm>
              <a:custGeom>
                <a:avLst/>
                <a:gdLst>
                  <a:gd name="T0" fmla="*/ 632 w 632"/>
                  <a:gd name="T1" fmla="*/ 65 h 474"/>
                  <a:gd name="T2" fmla="*/ 347 w 632"/>
                  <a:gd name="T3" fmla="*/ 429 h 474"/>
                  <a:gd name="T4" fmla="*/ 0 w 632"/>
                  <a:gd name="T5" fmla="*/ 429 h 474"/>
                  <a:gd name="T6" fmla="*/ 174 w 632"/>
                  <a:gd name="T7" fmla="*/ 0 h 474"/>
                  <a:gd name="T8" fmla="*/ 632 w 632"/>
                  <a:gd name="T9" fmla="*/ 65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" h="474">
                    <a:moveTo>
                      <a:pt x="632" y="65"/>
                    </a:moveTo>
                    <a:cubicBezTo>
                      <a:pt x="609" y="229"/>
                      <a:pt x="500" y="368"/>
                      <a:pt x="347" y="429"/>
                    </a:cubicBezTo>
                    <a:cubicBezTo>
                      <a:pt x="236" y="474"/>
                      <a:pt x="111" y="474"/>
                      <a:pt x="0" y="429"/>
                    </a:cubicBezTo>
                    <a:lnTo>
                      <a:pt x="174" y="0"/>
                    </a:lnTo>
                    <a:lnTo>
                      <a:pt x="632" y="65"/>
                    </a:lnTo>
                    <a:close/>
                  </a:path>
                </a:pathLst>
              </a:custGeom>
              <a:solidFill>
                <a:srgbClr val="2867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54">
                <a:extLst>
                  <a:ext uri="{FF2B5EF4-FFF2-40B4-BE49-F238E27FC236}">
                    <a16:creationId xmlns:a16="http://schemas.microsoft.com/office/drawing/2014/main" id="{88A6E86E-EE97-CD99-782D-9F4DDE6AA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5" y="3351213"/>
                <a:ext cx="452438" cy="293687"/>
              </a:xfrm>
              <a:custGeom>
                <a:avLst/>
                <a:gdLst>
                  <a:gd name="T0" fmla="*/ 285 w 285"/>
                  <a:gd name="T1" fmla="*/ 0 h 185"/>
                  <a:gd name="T2" fmla="*/ 157 w 285"/>
                  <a:gd name="T3" fmla="*/ 164 h 185"/>
                  <a:gd name="T4" fmla="*/ 0 w 285"/>
                  <a:gd name="T5" fmla="*/ 16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5" h="185">
                    <a:moveTo>
                      <a:pt x="285" y="0"/>
                    </a:moveTo>
                    <a:cubicBezTo>
                      <a:pt x="275" y="74"/>
                      <a:pt x="225" y="137"/>
                      <a:pt x="157" y="164"/>
                    </a:cubicBezTo>
                    <a:cubicBezTo>
                      <a:pt x="107" y="185"/>
                      <a:pt x="50" y="185"/>
                      <a:pt x="0" y="164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55">
                <a:extLst>
                  <a:ext uri="{FF2B5EF4-FFF2-40B4-BE49-F238E27FC236}">
                    <a16:creationId xmlns:a16="http://schemas.microsoft.com/office/drawing/2014/main" id="{91BD9514-5E77-F4A0-53C0-4DBB07E2C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3092450"/>
                <a:ext cx="339725" cy="519112"/>
              </a:xfrm>
              <a:custGeom>
                <a:avLst/>
                <a:gdLst>
                  <a:gd name="T0" fmla="*/ 301 w 475"/>
                  <a:gd name="T1" fmla="*/ 726 h 726"/>
                  <a:gd name="T2" fmla="*/ 17 w 475"/>
                  <a:gd name="T3" fmla="*/ 361 h 726"/>
                  <a:gd name="T4" fmla="*/ 121 w 475"/>
                  <a:gd name="T5" fmla="*/ 0 h 726"/>
                  <a:gd name="T6" fmla="*/ 475 w 475"/>
                  <a:gd name="T7" fmla="*/ 297 h 726"/>
                  <a:gd name="T8" fmla="*/ 301 w 475"/>
                  <a:gd name="T9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726">
                    <a:moveTo>
                      <a:pt x="301" y="726"/>
                    </a:moveTo>
                    <a:cubicBezTo>
                      <a:pt x="148" y="664"/>
                      <a:pt x="40" y="524"/>
                      <a:pt x="17" y="361"/>
                    </a:cubicBezTo>
                    <a:cubicBezTo>
                      <a:pt x="0" y="231"/>
                      <a:pt x="37" y="100"/>
                      <a:pt x="121" y="0"/>
                    </a:cubicBezTo>
                    <a:lnTo>
                      <a:pt x="475" y="297"/>
                    </a:lnTo>
                    <a:lnTo>
                      <a:pt x="301" y="726"/>
                    </a:lnTo>
                    <a:close/>
                  </a:path>
                </a:pathLst>
              </a:custGeom>
              <a:solidFill>
                <a:srgbClr val="23E72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56">
                <a:extLst>
                  <a:ext uri="{FF2B5EF4-FFF2-40B4-BE49-F238E27FC236}">
                    <a16:creationId xmlns:a16="http://schemas.microsoft.com/office/drawing/2014/main" id="{4EF23564-4CE7-8652-8808-6AF43A3FB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3092450"/>
                <a:ext cx="214313" cy="519112"/>
              </a:xfrm>
              <a:custGeom>
                <a:avLst/>
                <a:gdLst>
                  <a:gd name="T0" fmla="*/ 135 w 135"/>
                  <a:gd name="T1" fmla="*/ 327 h 327"/>
                  <a:gd name="T2" fmla="*/ 7 w 135"/>
                  <a:gd name="T3" fmla="*/ 163 h 327"/>
                  <a:gd name="T4" fmla="*/ 54 w 135"/>
                  <a:gd name="T5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" h="327">
                    <a:moveTo>
                      <a:pt x="135" y="327"/>
                    </a:moveTo>
                    <a:cubicBezTo>
                      <a:pt x="66" y="299"/>
                      <a:pt x="18" y="236"/>
                      <a:pt x="7" y="163"/>
                    </a:cubicBezTo>
                    <a:cubicBezTo>
                      <a:pt x="0" y="104"/>
                      <a:pt x="16" y="45"/>
                      <a:pt x="54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57">
                <a:extLst>
                  <a:ext uri="{FF2B5EF4-FFF2-40B4-BE49-F238E27FC236}">
                    <a16:creationId xmlns:a16="http://schemas.microsoft.com/office/drawing/2014/main" id="{C7283B39-2EEE-E2DF-9E83-3E13A5199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2973388"/>
                <a:ext cx="254000" cy="331787"/>
              </a:xfrm>
              <a:custGeom>
                <a:avLst/>
                <a:gdLst>
                  <a:gd name="T0" fmla="*/ 0 w 354"/>
                  <a:gd name="T1" fmla="*/ 165 h 462"/>
                  <a:gd name="T2" fmla="*/ 354 w 354"/>
                  <a:gd name="T3" fmla="*/ 0 h 462"/>
                  <a:gd name="T4" fmla="*/ 354 w 354"/>
                  <a:gd name="T5" fmla="*/ 462 h 462"/>
                  <a:gd name="T6" fmla="*/ 0 w 354"/>
                  <a:gd name="T7" fmla="*/ 165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4" h="462">
                    <a:moveTo>
                      <a:pt x="0" y="165"/>
                    </a:moveTo>
                    <a:cubicBezTo>
                      <a:pt x="88" y="61"/>
                      <a:pt x="218" y="0"/>
                      <a:pt x="354" y="0"/>
                    </a:cubicBezTo>
                    <a:lnTo>
                      <a:pt x="354" y="462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F0324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158">
                <a:extLst>
                  <a:ext uri="{FF2B5EF4-FFF2-40B4-BE49-F238E27FC236}">
                    <a16:creationId xmlns:a16="http://schemas.microsoft.com/office/drawing/2014/main" id="{144712A2-79ED-5E82-0BB1-576A1F38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2973388"/>
                <a:ext cx="254000" cy="119062"/>
              </a:xfrm>
              <a:custGeom>
                <a:avLst/>
                <a:gdLst>
                  <a:gd name="T0" fmla="*/ 0 w 160"/>
                  <a:gd name="T1" fmla="*/ 75 h 75"/>
                  <a:gd name="T2" fmla="*/ 160 w 160"/>
                  <a:gd name="T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" h="75">
                    <a:moveTo>
                      <a:pt x="0" y="75"/>
                    </a:moveTo>
                    <a:cubicBezTo>
                      <a:pt x="40" y="28"/>
                      <a:pt x="98" y="0"/>
                      <a:pt x="160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BE8B243-1A18-A1C0-5120-7317A6BA4E3A}"/>
                </a:ext>
              </a:extLst>
            </p:cNvPr>
            <p:cNvGrpSpPr/>
            <p:nvPr/>
          </p:nvGrpSpPr>
          <p:grpSpPr>
            <a:xfrm>
              <a:off x="5382902" y="5067658"/>
              <a:ext cx="914400" cy="914401"/>
              <a:chOff x="8442325" y="2968625"/>
              <a:chExt cx="692151" cy="687388"/>
            </a:xfrm>
          </p:grpSpPr>
          <p:sp>
            <p:nvSpPr>
              <p:cNvPr id="209" name="Freeform 161">
                <a:extLst>
                  <a:ext uri="{FF2B5EF4-FFF2-40B4-BE49-F238E27FC236}">
                    <a16:creationId xmlns:a16="http://schemas.microsoft.com/office/drawing/2014/main" id="{D16AA03F-4F42-AF55-0AAD-D2CE24826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225" y="2968625"/>
                <a:ext cx="252413" cy="336550"/>
              </a:xfrm>
              <a:custGeom>
                <a:avLst/>
                <a:gdLst>
                  <a:gd name="T0" fmla="*/ 0 w 353"/>
                  <a:gd name="T1" fmla="*/ 0 h 469"/>
                  <a:gd name="T2" fmla="*/ 353 w 353"/>
                  <a:gd name="T3" fmla="*/ 160 h 469"/>
                  <a:gd name="T4" fmla="*/ 0 w 353"/>
                  <a:gd name="T5" fmla="*/ 469 h 469"/>
                  <a:gd name="T6" fmla="*/ 0 w 353"/>
                  <a:gd name="T7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3" h="469">
                    <a:moveTo>
                      <a:pt x="0" y="0"/>
                    </a:moveTo>
                    <a:cubicBezTo>
                      <a:pt x="135" y="0"/>
                      <a:pt x="264" y="58"/>
                      <a:pt x="353" y="160"/>
                    </a:cubicBezTo>
                    <a:lnTo>
                      <a:pt x="0" y="4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E52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62">
                <a:extLst>
                  <a:ext uri="{FF2B5EF4-FFF2-40B4-BE49-F238E27FC236}">
                    <a16:creationId xmlns:a16="http://schemas.microsoft.com/office/drawing/2014/main" id="{4065B144-33C1-8175-DD0B-5EA07A50B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225" y="2968625"/>
                <a:ext cx="252413" cy="114300"/>
              </a:xfrm>
              <a:custGeom>
                <a:avLst/>
                <a:gdLst>
                  <a:gd name="T0" fmla="*/ 0 w 159"/>
                  <a:gd name="T1" fmla="*/ 0 h 72"/>
                  <a:gd name="T2" fmla="*/ 159 w 159"/>
                  <a:gd name="T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9" h="72">
                    <a:moveTo>
                      <a:pt x="0" y="0"/>
                    </a:moveTo>
                    <a:cubicBezTo>
                      <a:pt x="61" y="0"/>
                      <a:pt x="119" y="26"/>
                      <a:pt x="159" y="72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63">
                <a:extLst>
                  <a:ext uri="{FF2B5EF4-FFF2-40B4-BE49-F238E27FC236}">
                    <a16:creationId xmlns:a16="http://schemas.microsoft.com/office/drawing/2014/main" id="{5B67883D-A653-EC16-B06C-ADFB3FAC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225" y="3082925"/>
                <a:ext cx="349250" cy="277812"/>
              </a:xfrm>
              <a:custGeom>
                <a:avLst/>
                <a:gdLst>
                  <a:gd name="T0" fmla="*/ 353 w 487"/>
                  <a:gd name="T1" fmla="*/ 0 h 388"/>
                  <a:gd name="T2" fmla="*/ 463 w 487"/>
                  <a:gd name="T3" fmla="*/ 388 h 388"/>
                  <a:gd name="T4" fmla="*/ 0 w 487"/>
                  <a:gd name="T5" fmla="*/ 309 h 388"/>
                  <a:gd name="T6" fmla="*/ 353 w 487"/>
                  <a:gd name="T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7" h="388">
                    <a:moveTo>
                      <a:pt x="353" y="0"/>
                    </a:moveTo>
                    <a:cubicBezTo>
                      <a:pt x="446" y="106"/>
                      <a:pt x="487" y="249"/>
                      <a:pt x="463" y="388"/>
                    </a:cubicBezTo>
                    <a:lnTo>
                      <a:pt x="0" y="309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64">
                <a:extLst>
                  <a:ext uri="{FF2B5EF4-FFF2-40B4-BE49-F238E27FC236}">
                    <a16:creationId xmlns:a16="http://schemas.microsoft.com/office/drawing/2014/main" id="{31CFDBC9-8D30-BBCB-45F6-41C4424AC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7638" y="3082925"/>
                <a:ext cx="96838" cy="277812"/>
              </a:xfrm>
              <a:custGeom>
                <a:avLst/>
                <a:gdLst>
                  <a:gd name="T0" fmla="*/ 0 w 61"/>
                  <a:gd name="T1" fmla="*/ 0 h 175"/>
                  <a:gd name="T2" fmla="*/ 50 w 61"/>
                  <a:gd name="T3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1" h="175">
                    <a:moveTo>
                      <a:pt x="0" y="0"/>
                    </a:moveTo>
                    <a:cubicBezTo>
                      <a:pt x="42" y="48"/>
                      <a:pt x="61" y="113"/>
                      <a:pt x="50" y="175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65">
                <a:extLst>
                  <a:ext uri="{FF2B5EF4-FFF2-40B4-BE49-F238E27FC236}">
                    <a16:creationId xmlns:a16="http://schemas.microsoft.com/office/drawing/2014/main" id="{AE08E41C-9498-E93F-34BC-20EB18CF1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225" y="3305175"/>
                <a:ext cx="331788" cy="209550"/>
              </a:xfrm>
              <a:custGeom>
                <a:avLst/>
                <a:gdLst>
                  <a:gd name="T0" fmla="*/ 463 w 463"/>
                  <a:gd name="T1" fmla="*/ 79 h 293"/>
                  <a:gd name="T2" fmla="*/ 367 w 463"/>
                  <a:gd name="T3" fmla="*/ 293 h 293"/>
                  <a:gd name="T4" fmla="*/ 0 w 463"/>
                  <a:gd name="T5" fmla="*/ 0 h 293"/>
                  <a:gd name="T6" fmla="*/ 463 w 463"/>
                  <a:gd name="T7" fmla="*/ 7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293">
                    <a:moveTo>
                      <a:pt x="463" y="79"/>
                    </a:moveTo>
                    <a:cubicBezTo>
                      <a:pt x="450" y="157"/>
                      <a:pt x="417" y="231"/>
                      <a:pt x="367" y="293"/>
                    </a:cubicBezTo>
                    <a:lnTo>
                      <a:pt x="0" y="0"/>
                    </a:lnTo>
                    <a:lnTo>
                      <a:pt x="463" y="79"/>
                    </a:lnTo>
                    <a:close/>
                  </a:path>
                </a:pathLst>
              </a:custGeom>
              <a:solidFill>
                <a:srgbClr val="2867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66">
                <a:extLst>
                  <a:ext uri="{FF2B5EF4-FFF2-40B4-BE49-F238E27FC236}">
                    <a16:creationId xmlns:a16="http://schemas.microsoft.com/office/drawing/2014/main" id="{7B1EBAC7-9564-725E-386A-0BBF61A9F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8750" y="3360738"/>
                <a:ext cx="68263" cy="153987"/>
              </a:xfrm>
              <a:custGeom>
                <a:avLst/>
                <a:gdLst>
                  <a:gd name="T0" fmla="*/ 43 w 43"/>
                  <a:gd name="T1" fmla="*/ 0 h 97"/>
                  <a:gd name="T2" fmla="*/ 0 w 43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" h="97">
                    <a:moveTo>
                      <a:pt x="43" y="0"/>
                    </a:moveTo>
                    <a:cubicBezTo>
                      <a:pt x="37" y="36"/>
                      <a:pt x="22" y="69"/>
                      <a:pt x="0" y="97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67">
                <a:extLst>
                  <a:ext uri="{FF2B5EF4-FFF2-40B4-BE49-F238E27FC236}">
                    <a16:creationId xmlns:a16="http://schemas.microsoft.com/office/drawing/2014/main" id="{215A501F-864C-F24A-998C-972FFE78A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2325" y="3173413"/>
                <a:ext cx="606425" cy="482600"/>
              </a:xfrm>
              <a:custGeom>
                <a:avLst/>
                <a:gdLst>
                  <a:gd name="T0" fmla="*/ 848 w 848"/>
                  <a:gd name="T1" fmla="*/ 477 h 673"/>
                  <a:gd name="T2" fmla="*/ 412 w 848"/>
                  <a:gd name="T3" fmla="*/ 648 h 673"/>
                  <a:gd name="T4" fmla="*/ 45 w 848"/>
                  <a:gd name="T5" fmla="*/ 356 h 673"/>
                  <a:gd name="T6" fmla="*/ 50 w 848"/>
                  <a:gd name="T7" fmla="*/ 0 h 673"/>
                  <a:gd name="T8" fmla="*/ 481 w 848"/>
                  <a:gd name="T9" fmla="*/ 184 h 673"/>
                  <a:gd name="T10" fmla="*/ 848 w 848"/>
                  <a:gd name="T11" fmla="*/ 477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8" h="673">
                    <a:moveTo>
                      <a:pt x="848" y="477"/>
                    </a:moveTo>
                    <a:cubicBezTo>
                      <a:pt x="744" y="608"/>
                      <a:pt x="577" y="673"/>
                      <a:pt x="412" y="648"/>
                    </a:cubicBezTo>
                    <a:cubicBezTo>
                      <a:pt x="246" y="624"/>
                      <a:pt x="106" y="512"/>
                      <a:pt x="45" y="356"/>
                    </a:cubicBezTo>
                    <a:cubicBezTo>
                      <a:pt x="0" y="241"/>
                      <a:pt x="2" y="114"/>
                      <a:pt x="50" y="0"/>
                    </a:cubicBezTo>
                    <a:lnTo>
                      <a:pt x="481" y="184"/>
                    </a:lnTo>
                    <a:lnTo>
                      <a:pt x="848" y="477"/>
                    </a:lnTo>
                    <a:close/>
                  </a:path>
                </a:pathLst>
              </a:custGeom>
              <a:solidFill>
                <a:srgbClr val="23E72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68">
                <a:extLst>
                  <a:ext uri="{FF2B5EF4-FFF2-40B4-BE49-F238E27FC236}">
                    <a16:creationId xmlns:a16="http://schemas.microsoft.com/office/drawing/2014/main" id="{7910937A-C968-5AFC-FE4E-2CFEF5F44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2325" y="3173413"/>
                <a:ext cx="606425" cy="482600"/>
              </a:xfrm>
              <a:custGeom>
                <a:avLst/>
                <a:gdLst>
                  <a:gd name="T0" fmla="*/ 382 w 382"/>
                  <a:gd name="T1" fmla="*/ 215 h 304"/>
                  <a:gd name="T2" fmla="*/ 185 w 382"/>
                  <a:gd name="T3" fmla="*/ 292 h 304"/>
                  <a:gd name="T4" fmla="*/ 20 w 382"/>
                  <a:gd name="T5" fmla="*/ 160 h 304"/>
                  <a:gd name="T6" fmla="*/ 22 w 382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2" h="304">
                    <a:moveTo>
                      <a:pt x="382" y="215"/>
                    </a:moveTo>
                    <a:cubicBezTo>
                      <a:pt x="335" y="274"/>
                      <a:pt x="259" y="304"/>
                      <a:pt x="185" y="292"/>
                    </a:cubicBezTo>
                    <a:cubicBezTo>
                      <a:pt x="110" y="281"/>
                      <a:pt x="47" y="231"/>
                      <a:pt x="20" y="160"/>
                    </a:cubicBezTo>
                    <a:cubicBezTo>
                      <a:pt x="0" y="109"/>
                      <a:pt x="1" y="51"/>
                      <a:pt x="22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69">
                <a:extLst>
                  <a:ext uri="{FF2B5EF4-FFF2-40B4-BE49-F238E27FC236}">
                    <a16:creationId xmlns:a16="http://schemas.microsoft.com/office/drawing/2014/main" id="{979CBB17-D081-E2AF-1926-415915FD7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250" y="2968625"/>
                <a:ext cx="307975" cy="336550"/>
              </a:xfrm>
              <a:custGeom>
                <a:avLst/>
                <a:gdLst>
                  <a:gd name="T0" fmla="*/ 0 w 431"/>
                  <a:gd name="T1" fmla="*/ 285 h 469"/>
                  <a:gd name="T2" fmla="*/ 375 w 431"/>
                  <a:gd name="T3" fmla="*/ 4 h 469"/>
                  <a:gd name="T4" fmla="*/ 431 w 431"/>
                  <a:gd name="T5" fmla="*/ 0 h 469"/>
                  <a:gd name="T6" fmla="*/ 431 w 431"/>
                  <a:gd name="T7" fmla="*/ 469 h 469"/>
                  <a:gd name="T8" fmla="*/ 0 w 431"/>
                  <a:gd name="T9" fmla="*/ 285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469">
                    <a:moveTo>
                      <a:pt x="0" y="285"/>
                    </a:moveTo>
                    <a:cubicBezTo>
                      <a:pt x="66" y="131"/>
                      <a:pt x="209" y="24"/>
                      <a:pt x="375" y="4"/>
                    </a:cubicBezTo>
                    <a:cubicBezTo>
                      <a:pt x="394" y="1"/>
                      <a:pt x="413" y="0"/>
                      <a:pt x="431" y="0"/>
                    </a:cubicBezTo>
                    <a:lnTo>
                      <a:pt x="431" y="469"/>
                    </a:lnTo>
                    <a:lnTo>
                      <a:pt x="0" y="285"/>
                    </a:lnTo>
                    <a:close/>
                  </a:path>
                </a:pathLst>
              </a:custGeom>
              <a:solidFill>
                <a:srgbClr val="F0324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70">
                <a:extLst>
                  <a:ext uri="{FF2B5EF4-FFF2-40B4-BE49-F238E27FC236}">
                    <a16:creationId xmlns:a16="http://schemas.microsoft.com/office/drawing/2014/main" id="{6B5228DF-4964-CD8B-A3BC-52140DD52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250" y="2968625"/>
                <a:ext cx="307975" cy="204787"/>
              </a:xfrm>
              <a:custGeom>
                <a:avLst/>
                <a:gdLst>
                  <a:gd name="T0" fmla="*/ 0 w 194"/>
                  <a:gd name="T1" fmla="*/ 129 h 129"/>
                  <a:gd name="T2" fmla="*/ 169 w 194"/>
                  <a:gd name="T3" fmla="*/ 2 h 129"/>
                  <a:gd name="T4" fmla="*/ 194 w 194"/>
                  <a:gd name="T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" h="129">
                    <a:moveTo>
                      <a:pt x="0" y="129"/>
                    </a:moveTo>
                    <a:cubicBezTo>
                      <a:pt x="30" y="59"/>
                      <a:pt x="94" y="11"/>
                      <a:pt x="169" y="2"/>
                    </a:cubicBezTo>
                    <a:cubicBezTo>
                      <a:pt x="178" y="1"/>
                      <a:pt x="186" y="0"/>
                      <a:pt x="194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D2A35867-271D-D992-E8AD-1AE6A2EC11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25491" y="2009889"/>
              <a:ext cx="914400" cy="915932"/>
              <a:chOff x="9224963" y="2973388"/>
              <a:chExt cx="690563" cy="682624"/>
            </a:xfrm>
          </p:grpSpPr>
          <p:sp>
            <p:nvSpPr>
              <p:cNvPr id="199" name="Freeform 173">
                <a:extLst>
                  <a:ext uri="{FF2B5EF4-FFF2-40B4-BE49-F238E27FC236}">
                    <a16:creationId xmlns:a16="http://schemas.microsoft.com/office/drawing/2014/main" id="{BCB32AD5-5339-4CFA-409F-A178CD955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9450" y="2973388"/>
                <a:ext cx="166688" cy="331787"/>
              </a:xfrm>
              <a:custGeom>
                <a:avLst/>
                <a:gdLst>
                  <a:gd name="T0" fmla="*/ 0 w 234"/>
                  <a:gd name="T1" fmla="*/ 0 h 462"/>
                  <a:gd name="T2" fmla="*/ 234 w 234"/>
                  <a:gd name="T3" fmla="*/ 63 h 462"/>
                  <a:gd name="T4" fmla="*/ 0 w 234"/>
                  <a:gd name="T5" fmla="*/ 462 h 462"/>
                  <a:gd name="T6" fmla="*/ 0 w 234"/>
                  <a:gd name="T7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4" h="462">
                    <a:moveTo>
                      <a:pt x="0" y="0"/>
                    </a:moveTo>
                    <a:cubicBezTo>
                      <a:pt x="82" y="0"/>
                      <a:pt x="163" y="22"/>
                      <a:pt x="234" y="63"/>
                    </a:cubicBezTo>
                    <a:lnTo>
                      <a:pt x="0" y="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E52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4">
                <a:extLst>
                  <a:ext uri="{FF2B5EF4-FFF2-40B4-BE49-F238E27FC236}">
                    <a16:creationId xmlns:a16="http://schemas.microsoft.com/office/drawing/2014/main" id="{9D45B647-3379-6172-FFF3-8B4AF07D6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9450" y="2973388"/>
                <a:ext cx="166688" cy="46037"/>
              </a:xfrm>
              <a:custGeom>
                <a:avLst/>
                <a:gdLst>
                  <a:gd name="T0" fmla="*/ 0 w 105"/>
                  <a:gd name="T1" fmla="*/ 0 h 29"/>
                  <a:gd name="T2" fmla="*/ 105 w 105"/>
                  <a:gd name="T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" h="29">
                    <a:moveTo>
                      <a:pt x="0" y="0"/>
                    </a:moveTo>
                    <a:cubicBezTo>
                      <a:pt x="37" y="0"/>
                      <a:pt x="73" y="10"/>
                      <a:pt x="105" y="29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75">
                <a:extLst>
                  <a:ext uri="{FF2B5EF4-FFF2-40B4-BE49-F238E27FC236}">
                    <a16:creationId xmlns:a16="http://schemas.microsoft.com/office/drawing/2014/main" id="{89FFAE65-86C1-AE8A-6ECC-47325817D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9450" y="3019425"/>
                <a:ext cx="325438" cy="285750"/>
              </a:xfrm>
              <a:custGeom>
                <a:avLst/>
                <a:gdLst>
                  <a:gd name="T0" fmla="*/ 234 w 455"/>
                  <a:gd name="T1" fmla="*/ 0 h 399"/>
                  <a:gd name="T2" fmla="*/ 455 w 455"/>
                  <a:gd name="T3" fmla="*/ 316 h 399"/>
                  <a:gd name="T4" fmla="*/ 0 w 455"/>
                  <a:gd name="T5" fmla="*/ 399 h 399"/>
                  <a:gd name="T6" fmla="*/ 234 w 455"/>
                  <a:gd name="T7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5" h="399">
                    <a:moveTo>
                      <a:pt x="234" y="0"/>
                    </a:moveTo>
                    <a:cubicBezTo>
                      <a:pt x="350" y="68"/>
                      <a:pt x="431" y="184"/>
                      <a:pt x="455" y="316"/>
                    </a:cubicBezTo>
                    <a:lnTo>
                      <a:pt x="0" y="399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76">
                <a:extLst>
                  <a:ext uri="{FF2B5EF4-FFF2-40B4-BE49-F238E27FC236}">
                    <a16:creationId xmlns:a16="http://schemas.microsoft.com/office/drawing/2014/main" id="{2B7E5EA5-4301-DE6C-C66C-3E1ADEEA6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6138" y="3019425"/>
                <a:ext cx="158750" cy="225425"/>
              </a:xfrm>
              <a:custGeom>
                <a:avLst/>
                <a:gdLst>
                  <a:gd name="T0" fmla="*/ 0 w 100"/>
                  <a:gd name="T1" fmla="*/ 0 h 142"/>
                  <a:gd name="T2" fmla="*/ 100 w 100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0" h="142">
                    <a:moveTo>
                      <a:pt x="0" y="0"/>
                    </a:moveTo>
                    <a:cubicBezTo>
                      <a:pt x="52" y="30"/>
                      <a:pt x="89" y="83"/>
                      <a:pt x="100" y="142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77">
                <a:extLst>
                  <a:ext uri="{FF2B5EF4-FFF2-40B4-BE49-F238E27FC236}">
                    <a16:creationId xmlns:a16="http://schemas.microsoft.com/office/drawing/2014/main" id="{7C011457-E566-125F-1859-6BA2FA1EF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9450" y="3244850"/>
                <a:ext cx="346075" cy="368300"/>
              </a:xfrm>
              <a:custGeom>
                <a:avLst/>
                <a:gdLst>
                  <a:gd name="T0" fmla="*/ 455 w 485"/>
                  <a:gd name="T1" fmla="*/ 0 h 514"/>
                  <a:gd name="T2" fmla="*/ 300 w 485"/>
                  <a:gd name="T3" fmla="*/ 436 h 514"/>
                  <a:gd name="T4" fmla="*/ 168 w 485"/>
                  <a:gd name="T5" fmla="*/ 514 h 514"/>
                  <a:gd name="T6" fmla="*/ 0 w 485"/>
                  <a:gd name="T7" fmla="*/ 83 h 514"/>
                  <a:gd name="T8" fmla="*/ 455 w 485"/>
                  <a:gd name="T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5" h="514">
                    <a:moveTo>
                      <a:pt x="455" y="0"/>
                    </a:moveTo>
                    <a:cubicBezTo>
                      <a:pt x="485" y="162"/>
                      <a:pt x="426" y="329"/>
                      <a:pt x="300" y="436"/>
                    </a:cubicBezTo>
                    <a:cubicBezTo>
                      <a:pt x="261" y="469"/>
                      <a:pt x="216" y="496"/>
                      <a:pt x="168" y="514"/>
                    </a:cubicBezTo>
                    <a:lnTo>
                      <a:pt x="0" y="83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2867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78">
                <a:extLst>
                  <a:ext uri="{FF2B5EF4-FFF2-40B4-BE49-F238E27FC236}">
                    <a16:creationId xmlns:a16="http://schemas.microsoft.com/office/drawing/2014/main" id="{EE1DBAE7-914B-6483-5742-F08C7C84C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8513" y="3244850"/>
                <a:ext cx="227013" cy="368300"/>
              </a:xfrm>
              <a:custGeom>
                <a:avLst/>
                <a:gdLst>
                  <a:gd name="T0" fmla="*/ 130 w 143"/>
                  <a:gd name="T1" fmla="*/ 0 h 232"/>
                  <a:gd name="T2" fmla="*/ 60 w 143"/>
                  <a:gd name="T3" fmla="*/ 197 h 232"/>
                  <a:gd name="T4" fmla="*/ 0 w 143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232">
                    <a:moveTo>
                      <a:pt x="130" y="0"/>
                    </a:moveTo>
                    <a:cubicBezTo>
                      <a:pt x="143" y="73"/>
                      <a:pt x="117" y="149"/>
                      <a:pt x="60" y="197"/>
                    </a:cubicBezTo>
                    <a:cubicBezTo>
                      <a:pt x="42" y="212"/>
                      <a:pt x="22" y="224"/>
                      <a:pt x="0" y="232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79">
                <a:extLst>
                  <a:ext uri="{FF2B5EF4-FFF2-40B4-BE49-F238E27FC236}">
                    <a16:creationId xmlns:a16="http://schemas.microsoft.com/office/drawing/2014/main" id="{9EC61A41-110C-1AC7-F30F-0D0132B3C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4963" y="3175000"/>
                <a:ext cx="463550" cy="481012"/>
              </a:xfrm>
              <a:custGeom>
                <a:avLst/>
                <a:gdLst>
                  <a:gd name="T0" fmla="*/ 650 w 650"/>
                  <a:gd name="T1" fmla="*/ 613 h 673"/>
                  <a:gd name="T2" fmla="*/ 193 w 650"/>
                  <a:gd name="T3" fmla="*/ 543 h 673"/>
                  <a:gd name="T4" fmla="*/ 25 w 650"/>
                  <a:gd name="T5" fmla="*/ 113 h 673"/>
                  <a:gd name="T6" fmla="*/ 58 w 650"/>
                  <a:gd name="T7" fmla="*/ 0 h 673"/>
                  <a:gd name="T8" fmla="*/ 482 w 650"/>
                  <a:gd name="T9" fmla="*/ 182 h 673"/>
                  <a:gd name="T10" fmla="*/ 650 w 650"/>
                  <a:gd name="T11" fmla="*/ 61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0" h="673">
                    <a:moveTo>
                      <a:pt x="650" y="613"/>
                    </a:moveTo>
                    <a:cubicBezTo>
                      <a:pt x="497" y="673"/>
                      <a:pt x="322" y="647"/>
                      <a:pt x="193" y="543"/>
                    </a:cubicBezTo>
                    <a:cubicBezTo>
                      <a:pt x="65" y="440"/>
                      <a:pt x="0" y="276"/>
                      <a:pt x="25" y="113"/>
                    </a:cubicBezTo>
                    <a:cubicBezTo>
                      <a:pt x="31" y="74"/>
                      <a:pt x="42" y="36"/>
                      <a:pt x="58" y="0"/>
                    </a:cubicBezTo>
                    <a:lnTo>
                      <a:pt x="482" y="182"/>
                    </a:lnTo>
                    <a:lnTo>
                      <a:pt x="650" y="613"/>
                    </a:lnTo>
                    <a:close/>
                  </a:path>
                </a:pathLst>
              </a:custGeom>
              <a:solidFill>
                <a:srgbClr val="23E72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0">
                <a:extLst>
                  <a:ext uri="{FF2B5EF4-FFF2-40B4-BE49-F238E27FC236}">
                    <a16:creationId xmlns:a16="http://schemas.microsoft.com/office/drawing/2014/main" id="{2E5E2BF5-0DDD-631A-694F-4B11FEAE6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4963" y="3175000"/>
                <a:ext cx="463550" cy="481012"/>
              </a:xfrm>
              <a:custGeom>
                <a:avLst/>
                <a:gdLst>
                  <a:gd name="T0" fmla="*/ 292 w 292"/>
                  <a:gd name="T1" fmla="*/ 276 h 303"/>
                  <a:gd name="T2" fmla="*/ 87 w 292"/>
                  <a:gd name="T3" fmla="*/ 245 h 303"/>
                  <a:gd name="T4" fmla="*/ 11 w 292"/>
                  <a:gd name="T5" fmla="*/ 51 h 303"/>
                  <a:gd name="T6" fmla="*/ 26 w 292"/>
                  <a:gd name="T7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" h="303">
                    <a:moveTo>
                      <a:pt x="292" y="276"/>
                    </a:moveTo>
                    <a:cubicBezTo>
                      <a:pt x="224" y="303"/>
                      <a:pt x="145" y="292"/>
                      <a:pt x="87" y="245"/>
                    </a:cubicBezTo>
                    <a:cubicBezTo>
                      <a:pt x="29" y="198"/>
                      <a:pt x="0" y="124"/>
                      <a:pt x="11" y="51"/>
                    </a:cubicBezTo>
                    <a:cubicBezTo>
                      <a:pt x="14" y="33"/>
                      <a:pt x="19" y="16"/>
                      <a:pt x="26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81">
                <a:extLst>
                  <a:ext uri="{FF2B5EF4-FFF2-40B4-BE49-F238E27FC236}">
                    <a16:creationId xmlns:a16="http://schemas.microsoft.com/office/drawing/2014/main" id="{8B665699-5175-3D71-8C1B-0EFE1461A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6238" y="2973388"/>
                <a:ext cx="303213" cy="331787"/>
              </a:xfrm>
              <a:custGeom>
                <a:avLst/>
                <a:gdLst>
                  <a:gd name="T0" fmla="*/ 0 w 424"/>
                  <a:gd name="T1" fmla="*/ 280 h 462"/>
                  <a:gd name="T2" fmla="*/ 370 w 424"/>
                  <a:gd name="T3" fmla="*/ 3 h 462"/>
                  <a:gd name="T4" fmla="*/ 424 w 424"/>
                  <a:gd name="T5" fmla="*/ 0 h 462"/>
                  <a:gd name="T6" fmla="*/ 424 w 424"/>
                  <a:gd name="T7" fmla="*/ 462 h 462"/>
                  <a:gd name="T8" fmla="*/ 0 w 424"/>
                  <a:gd name="T9" fmla="*/ 28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462">
                    <a:moveTo>
                      <a:pt x="0" y="280"/>
                    </a:moveTo>
                    <a:cubicBezTo>
                      <a:pt x="65" y="129"/>
                      <a:pt x="206" y="23"/>
                      <a:pt x="370" y="3"/>
                    </a:cubicBezTo>
                    <a:cubicBezTo>
                      <a:pt x="388" y="1"/>
                      <a:pt x="406" y="0"/>
                      <a:pt x="424" y="0"/>
                    </a:cubicBezTo>
                    <a:lnTo>
                      <a:pt x="424" y="462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rgbClr val="F0324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82">
                <a:extLst>
                  <a:ext uri="{FF2B5EF4-FFF2-40B4-BE49-F238E27FC236}">
                    <a16:creationId xmlns:a16="http://schemas.microsoft.com/office/drawing/2014/main" id="{9054B3CA-22CE-FB58-E317-ECAB5CF2E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6238" y="2973388"/>
                <a:ext cx="303213" cy="201612"/>
              </a:xfrm>
              <a:custGeom>
                <a:avLst/>
                <a:gdLst>
                  <a:gd name="T0" fmla="*/ 0 w 191"/>
                  <a:gd name="T1" fmla="*/ 127 h 127"/>
                  <a:gd name="T2" fmla="*/ 167 w 191"/>
                  <a:gd name="T3" fmla="*/ 2 h 127"/>
                  <a:gd name="T4" fmla="*/ 191 w 191"/>
                  <a:gd name="T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1" h="127">
                    <a:moveTo>
                      <a:pt x="0" y="127"/>
                    </a:moveTo>
                    <a:cubicBezTo>
                      <a:pt x="29" y="59"/>
                      <a:pt x="93" y="11"/>
                      <a:pt x="167" y="2"/>
                    </a:cubicBezTo>
                    <a:cubicBezTo>
                      <a:pt x="175" y="1"/>
                      <a:pt x="183" y="0"/>
                      <a:pt x="191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963EF944-B406-CC53-6D20-DB9E9709B017}"/>
                </a:ext>
              </a:extLst>
            </p:cNvPr>
            <p:cNvSpPr/>
            <p:nvPr/>
          </p:nvSpPr>
          <p:spPr>
            <a:xfrm>
              <a:off x="9330690" y="3929160"/>
              <a:ext cx="107605" cy="107605"/>
            </a:xfrm>
            <a:prstGeom prst="ellipse">
              <a:avLst/>
            </a:prstGeom>
            <a:solidFill>
              <a:srgbClr val="0188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8565944-D8A9-B1AA-B643-EDB6F22A1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88088" y="4008958"/>
              <a:ext cx="1035284" cy="107605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298FFF16-8935-546C-C927-439D18C62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5123" y="3603680"/>
              <a:ext cx="1005840" cy="1005840"/>
            </a:xfrm>
            <a:prstGeom prst="rect">
              <a:avLst/>
            </a:prstGeom>
          </p:spPr>
        </p:pic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36DD1BB8-144A-1B4C-7473-4AC1C7824315}"/>
                </a:ext>
              </a:extLst>
            </p:cNvPr>
            <p:cNvSpPr txBox="1"/>
            <p:nvPr/>
          </p:nvSpPr>
          <p:spPr>
            <a:xfrm>
              <a:off x="6555658" y="6004173"/>
              <a:ext cx="9428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Chile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en-US" sz="1400" dirty="0">
                  <a:latin typeface="Symbol" pitchFamily="2" charset="2"/>
                  <a:cs typeface="Arial" panose="020B0604020202020204" pitchFamily="34" charset="0"/>
                </a:rPr>
                <a:t>m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 m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221ADBC5-E8D5-F600-2E9B-055C6F6E373F}"/>
                </a:ext>
              </a:extLst>
            </p:cNvPr>
            <p:cNvSpPr>
              <a:spLocks/>
            </p:cNvSpPr>
            <p:nvPr/>
          </p:nvSpPr>
          <p:spPr>
            <a:xfrm>
              <a:off x="6614393" y="5067654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EED1027-17CE-6B20-FC2F-E881A363CB8A}"/>
                </a:ext>
              </a:extLst>
            </p:cNvPr>
            <p:cNvCxnSpPr>
              <a:cxnSpLocks/>
              <a:endCxn id="67" idx="3"/>
            </p:cNvCxnSpPr>
            <p:nvPr/>
          </p:nvCxnSpPr>
          <p:spPr>
            <a:xfrm flipV="1">
              <a:off x="7419490" y="4629862"/>
              <a:ext cx="340184" cy="414325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9D911D8D-CB51-4C69-64C9-4B9D31106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2815" y="5041588"/>
              <a:ext cx="1029764" cy="966532"/>
            </a:xfrm>
            <a:prstGeom prst="rect">
              <a:avLst/>
            </a:prstGeom>
          </p:spPr>
        </p:pic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59B1F2CA-BF9A-4365-5670-2E6959B9ECA2}"/>
                </a:ext>
              </a:extLst>
            </p:cNvPr>
            <p:cNvSpPr txBox="1"/>
            <p:nvPr/>
          </p:nvSpPr>
          <p:spPr>
            <a:xfrm>
              <a:off x="6566643" y="5245930"/>
              <a:ext cx="998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Not yet available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CCC15F-C02B-D93D-66BC-F4A86DF527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50" y="1782930"/>
            <a:ext cx="4251590" cy="3206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A6C9C9-CE1E-6BA5-B11E-03CEBE481D8E}"/>
                  </a:ext>
                </a:extLst>
              </p:cNvPr>
              <p:cNvSpPr txBox="1"/>
              <p:nvPr/>
            </p:nvSpPr>
            <p:spPr>
              <a:xfrm>
                <a:off x="315390" y="5046517"/>
                <a:ext cx="479208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PM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2.5, 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calibrated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PM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2.5, 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RH</m:t>
                    </m:r>
                  </m:oMath>
                </a14:m>
                <a:endParaRPr lang="en-US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A6C9C9-CE1E-6BA5-B11E-03CEBE481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0" y="5046517"/>
                <a:ext cx="4792081" cy="289182"/>
              </a:xfrm>
              <a:prstGeom prst="rect">
                <a:avLst/>
              </a:prstGeom>
              <a:blipFill>
                <a:blip r:embed="rId6"/>
                <a:stretch>
                  <a:fillRect l="-1583" t="-29167" r="-52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B77C82C-95F3-6CD3-53D4-70B247317799}"/>
              </a:ext>
            </a:extLst>
          </p:cNvPr>
          <p:cNvSpPr txBox="1"/>
          <p:nvPr/>
        </p:nvSpPr>
        <p:spPr>
          <a:xfrm>
            <a:off x="484192" y="1331679"/>
            <a:ext cx="464417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Calibrated PurpleAir PM2.5 data in Ethiopia, using BAMs at US Embassy facilities as reference sensors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EFD693-8E91-E71F-A54E-F4B3ACBC89C9}"/>
              </a:ext>
            </a:extLst>
          </p:cNvPr>
          <p:cNvSpPr/>
          <p:nvPr/>
        </p:nvSpPr>
        <p:spPr>
          <a:xfrm>
            <a:off x="237930" y="1243237"/>
            <a:ext cx="4998379" cy="422054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B00520-D95D-3C5A-3FDF-22784F1AC630}"/>
              </a:ext>
            </a:extLst>
          </p:cNvPr>
          <p:cNvGrpSpPr>
            <a:grpSpLocks noChangeAspect="1"/>
          </p:cNvGrpSpPr>
          <p:nvPr/>
        </p:nvGrpSpPr>
        <p:grpSpPr>
          <a:xfrm>
            <a:off x="1823038" y="5720716"/>
            <a:ext cx="3840480" cy="829116"/>
            <a:chOff x="1786469" y="5781290"/>
            <a:chExt cx="3305273" cy="7135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F767DFC-D656-AB28-AFC8-04C0E27C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86469" y="5781290"/>
              <a:ext cx="1601585" cy="6969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74089BF-4809-B3CC-5C17-AAD282424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90157" y="6065754"/>
              <a:ext cx="1601585" cy="429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15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F455B8A-51C6-8217-4DE5-8C4D4BA635C0}"/>
              </a:ext>
            </a:extLst>
          </p:cNvPr>
          <p:cNvSpPr txBox="1">
            <a:spLocks/>
          </p:cNvSpPr>
          <p:nvPr/>
        </p:nvSpPr>
        <p:spPr>
          <a:xfrm>
            <a:off x="870155" y="231001"/>
            <a:ext cx="10914812" cy="5833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Geophysical retrieval algorithm overview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4E430-B76F-80A0-4504-E25BDA182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32459"/>
              </p:ext>
            </p:extLst>
          </p:nvPr>
        </p:nvGraphicFramePr>
        <p:xfrm>
          <a:off x="401429" y="1253842"/>
          <a:ext cx="11468948" cy="5378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042">
                  <a:extLst>
                    <a:ext uri="{9D8B030D-6E8A-4147-A177-3AD203B41FA5}">
                      <a16:colId xmlns:a16="http://schemas.microsoft.com/office/drawing/2014/main" val="1982888888"/>
                    </a:ext>
                  </a:extLst>
                </a:gridCol>
                <a:gridCol w="10147906">
                  <a:extLst>
                    <a:ext uri="{9D8B030D-6E8A-4147-A177-3AD203B41FA5}">
                      <a16:colId xmlns:a16="http://schemas.microsoft.com/office/drawing/2014/main" val="3892244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Retrieval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Algorithm approach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9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Cloud mask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9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 tests against predetermined thresholds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(1) brightness; (2) normalized difference vegetation index or normalized difference snow index; (3) spectral whiteness; (4) cirrus test; (5) spatial variability</a:t>
                      </a:r>
                    </a:p>
                  </a:txBody>
                  <a:tcPr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250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Aerosol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Optimal estimation (OE) preceded by initial step that constrains AOD using the MISR algorithm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Employs a coupled atmosphere-surface vector Markov Chain/adding-doubling radiative transfer (RT) code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 neural-network (NN)-based RT approach boosts computational efficiency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Surface BRF climatology from MODIS MAIAC provides retrieval constraints</a:t>
                      </a:r>
                    </a:p>
                  </a:txBody>
                  <a:tcPr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50636"/>
                  </a:ext>
                </a:extLst>
              </a:tr>
              <a:tr h="315395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Satellite-based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9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Geostatistical Regression Models (GRMs) to map PM, trained using surface monitor measurements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Offsets and satellite AOD coefficients are modeled as random effects; land use, meteorology, and other aerosol parameters are modeled as fixed effects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Simplified pre-launch GRMs in the PTAs have been trained using AERONET AOD and WRF-Chem meteorology</a:t>
                      </a:r>
                    </a:p>
                  </a:txBody>
                  <a:tcPr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49996"/>
                  </a:ext>
                </a:extLst>
              </a:tr>
              <a:tr h="342761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Gap-filled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900" b="0" i="0" baseline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Similar GRM formulation but with WRF-Chem PM outputs as the primary predictor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baseline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Training using surface monitors and addition of other predictors are employed to correct the CTM outputs for biases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baseline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The corrected WRF-Chem estimates are merged with the satellite-based results using ensemble averaging</a:t>
                      </a:r>
                    </a:p>
                  </a:txBody>
                  <a:tcPr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61201"/>
                  </a:ext>
                </a:extLst>
              </a:tr>
            </a:tbl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318B2F8-3901-8A84-2BAE-0EE5E96EC732}"/>
              </a:ext>
            </a:extLst>
          </p:cNvPr>
          <p:cNvSpPr txBox="1">
            <a:spLocks/>
          </p:cNvSpPr>
          <p:nvPr/>
        </p:nvSpPr>
        <p:spPr>
          <a:xfrm>
            <a:off x="0" y="771754"/>
            <a:ext cx="47586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927FB16-2A06-83B3-FC38-B712C31DC801}"/>
              </a:ext>
            </a:extLst>
          </p:cNvPr>
          <p:cNvSpPr txBox="1">
            <a:spLocks/>
          </p:cNvSpPr>
          <p:nvPr/>
        </p:nvSpPr>
        <p:spPr>
          <a:xfrm>
            <a:off x="870155" y="65549"/>
            <a:ext cx="10914812" cy="937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MAIA data products for the PTAs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(NetCDF format)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9757B6-4DBF-29A4-E385-7BA3C9B65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91416"/>
              </p:ext>
            </p:extLst>
          </p:nvPr>
        </p:nvGraphicFramePr>
        <p:xfrm>
          <a:off x="357263" y="1326382"/>
          <a:ext cx="11477473" cy="476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421">
                  <a:extLst>
                    <a:ext uri="{9D8B030D-6E8A-4147-A177-3AD203B41FA5}">
                      <a16:colId xmlns:a16="http://schemas.microsoft.com/office/drawing/2014/main" val="1982888888"/>
                    </a:ext>
                  </a:extLst>
                </a:gridCol>
                <a:gridCol w="4612399">
                  <a:extLst>
                    <a:ext uri="{9D8B030D-6E8A-4147-A177-3AD203B41FA5}">
                      <a16:colId xmlns:a16="http://schemas.microsoft.com/office/drawing/2014/main" val="3892244590"/>
                    </a:ext>
                  </a:extLst>
                </a:gridCol>
                <a:gridCol w="1365169">
                  <a:extLst>
                    <a:ext uri="{9D8B030D-6E8A-4147-A177-3AD203B41FA5}">
                      <a16:colId xmlns:a16="http://schemas.microsoft.com/office/drawing/2014/main" val="1337004357"/>
                    </a:ext>
                  </a:extLst>
                </a:gridCol>
                <a:gridCol w="2433484">
                  <a:extLst>
                    <a:ext uri="{9D8B030D-6E8A-4147-A177-3AD203B41FA5}">
                      <a16:colId xmlns:a16="http://schemas.microsoft.com/office/drawing/2014/main" val="4143218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Data Product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Spatial Grid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Temporal Info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9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L1 Georectified Imagery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Map-projected radiance and polarization data, view and illumination geometry, latitude/longitude coordinates </a:t>
                      </a: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250 m</a:t>
                      </a: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Time/days of target overpass</a:t>
                      </a: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250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L2 Cloud Mask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Cloud or Clear designation and confidence indicator</a:t>
                      </a:r>
                    </a:p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Incorporates NOAA snow and ice mask (GMASI)</a:t>
                      </a: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 km</a:t>
                      </a: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Time/days of target overpass</a:t>
                      </a: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50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L2 Aerosol Product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AOD, fractional AOD by size/shape/absorption, size distribution, refractive index</a:t>
                      </a: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 km</a:t>
                      </a: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Time/days of target overpass</a:t>
                      </a: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4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L2 PM Product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PM</a:t>
                      </a:r>
                      <a:r>
                        <a:rPr lang="en-US" sz="1700" b="0" i="0" baseline="-2500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</a:t>
                      </a:r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PM</a:t>
                      </a:r>
                      <a:r>
                        <a:rPr lang="en-US" sz="1700" b="0" i="0" baseline="-2500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2.5</a:t>
                      </a:r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speciated PM</a:t>
                      </a:r>
                      <a:r>
                        <a:rPr lang="en-US" sz="1700" b="0" i="0" baseline="-2500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2.5</a:t>
                      </a:r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(sulfate, nitrate, OC, EC, dust)</a:t>
                      </a:r>
                      <a:endParaRPr lang="en-US" sz="1700" b="0" i="0" baseline="-2500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 km</a:t>
                      </a: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24-hr averaged/days of target overpass</a:t>
                      </a: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61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L4 Gap-filled PM Product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PM</a:t>
                      </a:r>
                      <a:r>
                        <a:rPr lang="en-US" sz="1700" b="0" i="0" baseline="-2500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</a:t>
                      </a:r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PM</a:t>
                      </a:r>
                      <a:r>
                        <a:rPr lang="en-US" sz="1700" b="0" i="0" baseline="-2500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2.5</a:t>
                      </a:r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speciated PM</a:t>
                      </a:r>
                      <a:r>
                        <a:rPr lang="en-US" sz="1700" b="0" i="0" baseline="-2500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2.5</a:t>
                      </a:r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(sulfate, nitrate, OC, EC, dust), spatially and temporally gap-filled</a:t>
                      </a:r>
                      <a:endParaRPr lang="en-US" sz="1700" b="0" i="0" baseline="-2500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 km</a:t>
                      </a: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24-hr averaged/daily</a:t>
                      </a:r>
                    </a:p>
                  </a:txBody>
                  <a:tcPr marT="73152" marB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14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Ancillary Geographic Product (AGP)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Land use information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125 m - 1 km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Static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39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Surface Monitor Product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Measured and quality-controlled surface-based PM data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Point locations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Days when surface monitor data are collected</a:t>
                      </a:r>
                    </a:p>
                  </a:txBody>
                  <a:tcPr marT="73152" marB="73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1157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C38A8D-BF61-14A5-93C2-3C2A3C5C2E7A}"/>
              </a:ext>
            </a:extLst>
          </p:cNvPr>
          <p:cNvSpPr txBox="1"/>
          <p:nvPr/>
        </p:nvSpPr>
        <p:spPr>
          <a:xfrm>
            <a:off x="357263" y="6305106"/>
            <a:ext cx="11477473" cy="353943"/>
          </a:xfrm>
          <a:prstGeom prst="rect">
            <a:avLst/>
          </a:prstGeom>
          <a:solidFill>
            <a:srgbClr val="D9D2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Arial Narrow" panose="020B0604020202020204" pitchFamily="34" charset="0"/>
                <a:cs typeface="Arial Narrow" panose="020B0604020202020204" pitchFamily="34" charset="0"/>
              </a:rPr>
              <a:t>Current plans are to process STAs through L2 Aerosol and to provide AGPs, with other processing on a best-efforts, resource availability basis.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522FFE8-3895-5A7B-89A3-635B4F379430}"/>
              </a:ext>
            </a:extLst>
          </p:cNvPr>
          <p:cNvSpPr txBox="1">
            <a:spLocks/>
          </p:cNvSpPr>
          <p:nvPr/>
        </p:nvSpPr>
        <p:spPr>
          <a:xfrm>
            <a:off x="0" y="771754"/>
            <a:ext cx="47586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1301682</TotalTime>
  <Words>1347</Words>
  <Application>Microsoft Macintosh PowerPoint</Application>
  <PresentationFormat>Widescreen</PresentationFormat>
  <Paragraphs>200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Arial Regular</vt:lpstr>
      <vt:lpstr>Calibri</vt:lpstr>
      <vt:lpstr>Cambria Math</vt:lpstr>
      <vt:lpstr>Courier New</vt:lpstr>
      <vt:lpstr>Symbol</vt:lpstr>
      <vt:lpstr>System Font Regular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Spacecraft, launch, and orbit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Proof-of-concept and feasibility demonstrations for an avalanche photodiode/photoelastic modulator-based imaging polarimeter</dc:title>
  <dc:subject/>
  <dc:creator>David Diner</dc:creator>
  <cp:keywords/>
  <dc:description/>
  <cp:lastModifiedBy>Diner, David J (US 3290)</cp:lastModifiedBy>
  <cp:revision>3605</cp:revision>
  <cp:lastPrinted>2020-11-15T19:34:26Z</cp:lastPrinted>
  <dcterms:created xsi:type="dcterms:W3CDTF">2015-05-23T21:08:41Z</dcterms:created>
  <dcterms:modified xsi:type="dcterms:W3CDTF">2025-06-10T01:01:40Z</dcterms:modified>
  <cp:category/>
</cp:coreProperties>
</file>